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10562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2192000" cy="1056640"/>
          </a:xfrm>
          <a:custGeom>
            <a:avLst/>
            <a:gdLst/>
            <a:ahLst/>
            <a:cxnLst/>
            <a:rect l="l" t="t" r="r" b="b"/>
            <a:pathLst>
              <a:path w="12192000" h="1056640">
                <a:moveTo>
                  <a:pt x="0" y="0"/>
                </a:moveTo>
                <a:lnTo>
                  <a:pt x="12192000" y="0"/>
                </a:lnTo>
                <a:lnTo>
                  <a:pt x="12192000" y="1056290"/>
                </a:lnTo>
                <a:lnTo>
                  <a:pt x="0" y="105629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099"/>
            <a:ext cx="1133474" cy="104000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36807" y="6080759"/>
            <a:ext cx="1152144" cy="77724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49255" y="216408"/>
            <a:ext cx="935736" cy="33528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0048992" y="216286"/>
            <a:ext cx="901700" cy="301625"/>
          </a:xfrm>
          <a:custGeom>
            <a:avLst/>
            <a:gdLst/>
            <a:ahLst/>
            <a:cxnLst/>
            <a:rect l="l" t="t" r="r" b="b"/>
            <a:pathLst>
              <a:path w="901700" h="301625">
                <a:moveTo>
                  <a:pt x="444301" y="4961"/>
                </a:moveTo>
                <a:lnTo>
                  <a:pt x="385564" y="4961"/>
                </a:lnTo>
                <a:lnTo>
                  <a:pt x="385654" y="165893"/>
                </a:lnTo>
                <a:lnTo>
                  <a:pt x="388801" y="219968"/>
                </a:lnTo>
                <a:lnTo>
                  <a:pt x="402071" y="258422"/>
                </a:lnTo>
                <a:lnTo>
                  <a:pt x="431620" y="286035"/>
                </a:lnTo>
                <a:lnTo>
                  <a:pt x="468386" y="298425"/>
                </a:lnTo>
                <a:lnTo>
                  <a:pt x="505023" y="300831"/>
                </a:lnTo>
                <a:lnTo>
                  <a:pt x="521468" y="300279"/>
                </a:lnTo>
                <a:lnTo>
                  <a:pt x="560983" y="292000"/>
                </a:lnTo>
                <a:lnTo>
                  <a:pt x="595213" y="268287"/>
                </a:lnTo>
                <a:lnTo>
                  <a:pt x="606447" y="250626"/>
                </a:lnTo>
                <a:lnTo>
                  <a:pt x="503237" y="250626"/>
                </a:lnTo>
                <a:lnTo>
                  <a:pt x="491585" y="249951"/>
                </a:lnTo>
                <a:lnTo>
                  <a:pt x="452859" y="227235"/>
                </a:lnTo>
                <a:lnTo>
                  <a:pt x="444438" y="179623"/>
                </a:lnTo>
                <a:lnTo>
                  <a:pt x="444328" y="165893"/>
                </a:lnTo>
                <a:lnTo>
                  <a:pt x="444301" y="4961"/>
                </a:lnTo>
                <a:close/>
              </a:path>
              <a:path w="901700" h="301625">
                <a:moveTo>
                  <a:pt x="617537" y="4961"/>
                </a:moveTo>
                <a:lnTo>
                  <a:pt x="558800" y="4961"/>
                </a:lnTo>
                <a:lnTo>
                  <a:pt x="558800" y="165893"/>
                </a:lnTo>
                <a:lnTo>
                  <a:pt x="558661" y="179623"/>
                </a:lnTo>
                <a:lnTo>
                  <a:pt x="554298" y="222455"/>
                </a:lnTo>
                <a:lnTo>
                  <a:pt x="525165" y="248072"/>
                </a:lnTo>
                <a:lnTo>
                  <a:pt x="503237" y="250626"/>
                </a:lnTo>
                <a:lnTo>
                  <a:pt x="606447" y="250626"/>
                </a:lnTo>
                <a:lnTo>
                  <a:pt x="616346" y="202456"/>
                </a:lnTo>
                <a:lnTo>
                  <a:pt x="617437" y="165893"/>
                </a:lnTo>
                <a:lnTo>
                  <a:pt x="617537" y="4961"/>
                </a:lnTo>
                <a:close/>
              </a:path>
              <a:path w="901700" h="301625">
                <a:moveTo>
                  <a:pt x="148431" y="4961"/>
                </a:moveTo>
                <a:lnTo>
                  <a:pt x="84733" y="4961"/>
                </a:lnTo>
                <a:lnTo>
                  <a:pt x="188714" y="295870"/>
                </a:lnTo>
                <a:lnTo>
                  <a:pt x="251420" y="295870"/>
                </a:lnTo>
                <a:lnTo>
                  <a:pt x="278495" y="220266"/>
                </a:lnTo>
                <a:lnTo>
                  <a:pt x="222051" y="220266"/>
                </a:lnTo>
                <a:lnTo>
                  <a:pt x="148431" y="4961"/>
                </a:lnTo>
                <a:close/>
              </a:path>
              <a:path w="901700" h="301625">
                <a:moveTo>
                  <a:pt x="355600" y="4961"/>
                </a:moveTo>
                <a:lnTo>
                  <a:pt x="293291" y="4961"/>
                </a:lnTo>
                <a:lnTo>
                  <a:pt x="222051" y="220266"/>
                </a:lnTo>
                <a:lnTo>
                  <a:pt x="278495" y="220266"/>
                </a:lnTo>
                <a:lnTo>
                  <a:pt x="355600" y="4961"/>
                </a:lnTo>
                <a:close/>
              </a:path>
              <a:path w="901700" h="301625">
                <a:moveTo>
                  <a:pt x="58737" y="4961"/>
                </a:moveTo>
                <a:lnTo>
                  <a:pt x="0" y="4961"/>
                </a:lnTo>
                <a:lnTo>
                  <a:pt x="0" y="295870"/>
                </a:lnTo>
                <a:lnTo>
                  <a:pt x="58737" y="295870"/>
                </a:lnTo>
                <a:lnTo>
                  <a:pt x="58737" y="4961"/>
                </a:lnTo>
                <a:close/>
              </a:path>
              <a:path w="901700" h="301625">
                <a:moveTo>
                  <a:pt x="721916" y="195660"/>
                </a:moveTo>
                <a:lnTo>
                  <a:pt x="664766" y="201216"/>
                </a:lnTo>
                <a:lnTo>
                  <a:pt x="669131" y="224166"/>
                </a:lnTo>
                <a:lnTo>
                  <a:pt x="676473" y="244202"/>
                </a:lnTo>
                <a:lnTo>
                  <a:pt x="700087" y="275531"/>
                </a:lnTo>
                <a:lnTo>
                  <a:pt x="736054" y="294655"/>
                </a:lnTo>
                <a:lnTo>
                  <a:pt x="784820" y="301030"/>
                </a:lnTo>
                <a:lnTo>
                  <a:pt x="802990" y="300367"/>
                </a:lnTo>
                <a:lnTo>
                  <a:pt x="848122" y="290413"/>
                </a:lnTo>
                <a:lnTo>
                  <a:pt x="879747" y="268182"/>
                </a:lnTo>
                <a:lnTo>
                  <a:pt x="890993" y="251420"/>
                </a:lnTo>
                <a:lnTo>
                  <a:pt x="785416" y="251420"/>
                </a:lnTo>
                <a:lnTo>
                  <a:pt x="772709" y="250577"/>
                </a:lnTo>
                <a:lnTo>
                  <a:pt x="735626" y="230225"/>
                </a:lnTo>
                <a:lnTo>
                  <a:pt x="725159" y="209091"/>
                </a:lnTo>
                <a:lnTo>
                  <a:pt x="721916" y="195660"/>
                </a:lnTo>
                <a:close/>
              </a:path>
              <a:path w="901700" h="301625">
                <a:moveTo>
                  <a:pt x="781447" y="0"/>
                </a:moveTo>
                <a:lnTo>
                  <a:pt x="736668" y="5693"/>
                </a:lnTo>
                <a:lnTo>
                  <a:pt x="694878" y="30491"/>
                </a:lnTo>
                <a:lnTo>
                  <a:pt x="676070" y="70229"/>
                </a:lnTo>
                <a:lnTo>
                  <a:pt x="675283" y="81161"/>
                </a:lnTo>
                <a:lnTo>
                  <a:pt x="676957" y="97768"/>
                </a:lnTo>
                <a:lnTo>
                  <a:pt x="702072" y="139700"/>
                </a:lnTo>
                <a:lnTo>
                  <a:pt x="746496" y="162285"/>
                </a:lnTo>
                <a:lnTo>
                  <a:pt x="785056" y="172690"/>
                </a:lnTo>
                <a:lnTo>
                  <a:pt x="798463" y="176213"/>
                </a:lnTo>
                <a:lnTo>
                  <a:pt x="840548" y="198603"/>
                </a:lnTo>
                <a:lnTo>
                  <a:pt x="842566" y="204457"/>
                </a:lnTo>
                <a:lnTo>
                  <a:pt x="842566" y="211336"/>
                </a:lnTo>
                <a:lnTo>
                  <a:pt x="820111" y="244667"/>
                </a:lnTo>
                <a:lnTo>
                  <a:pt x="785416" y="251420"/>
                </a:lnTo>
                <a:lnTo>
                  <a:pt x="890993" y="251420"/>
                </a:lnTo>
                <a:lnTo>
                  <a:pt x="893489" y="246856"/>
                </a:lnTo>
                <a:lnTo>
                  <a:pt x="897830" y="235347"/>
                </a:lnTo>
                <a:lnTo>
                  <a:pt x="900435" y="223440"/>
                </a:lnTo>
                <a:lnTo>
                  <a:pt x="901289" y="211336"/>
                </a:lnTo>
                <a:lnTo>
                  <a:pt x="901191" y="209091"/>
                </a:lnTo>
                <a:lnTo>
                  <a:pt x="889694" y="164802"/>
                </a:lnTo>
                <a:lnTo>
                  <a:pt x="857548" y="135235"/>
                </a:lnTo>
                <a:lnTo>
                  <a:pt x="814183" y="119403"/>
                </a:lnTo>
                <a:lnTo>
                  <a:pt x="774700" y="109289"/>
                </a:lnTo>
                <a:lnTo>
                  <a:pt x="759222" y="104378"/>
                </a:lnTo>
                <a:lnTo>
                  <a:pt x="747712" y="99566"/>
                </a:lnTo>
                <a:lnTo>
                  <a:pt x="740172" y="94853"/>
                </a:lnTo>
                <a:lnTo>
                  <a:pt x="734350" y="89959"/>
                </a:lnTo>
                <a:lnTo>
                  <a:pt x="731441" y="84071"/>
                </a:lnTo>
                <a:lnTo>
                  <a:pt x="731441" y="69651"/>
                </a:lnTo>
                <a:lnTo>
                  <a:pt x="768746" y="49275"/>
                </a:lnTo>
                <a:lnTo>
                  <a:pt x="780851" y="48618"/>
                </a:lnTo>
                <a:lnTo>
                  <a:pt x="882976" y="48618"/>
                </a:lnTo>
                <a:lnTo>
                  <a:pt x="876095" y="37021"/>
                </a:lnTo>
                <a:lnTo>
                  <a:pt x="863898" y="24011"/>
                </a:lnTo>
                <a:lnTo>
                  <a:pt x="848364" y="13507"/>
                </a:lnTo>
                <a:lnTo>
                  <a:pt x="829444" y="6003"/>
                </a:lnTo>
                <a:lnTo>
                  <a:pt x="807138" y="1500"/>
                </a:lnTo>
                <a:lnTo>
                  <a:pt x="781447" y="0"/>
                </a:lnTo>
                <a:close/>
              </a:path>
              <a:path w="901700" h="301625">
                <a:moveTo>
                  <a:pt x="882976" y="48618"/>
                </a:moveTo>
                <a:lnTo>
                  <a:pt x="780851" y="48618"/>
                </a:lnTo>
                <a:lnTo>
                  <a:pt x="792479" y="49232"/>
                </a:lnTo>
                <a:lnTo>
                  <a:pt x="802555" y="51073"/>
                </a:lnTo>
                <a:lnTo>
                  <a:pt x="831806" y="80262"/>
                </a:lnTo>
                <a:lnTo>
                  <a:pt x="834231" y="90686"/>
                </a:lnTo>
                <a:lnTo>
                  <a:pt x="892968" y="88106"/>
                </a:lnTo>
                <a:lnTo>
                  <a:pt x="890631" y="69069"/>
                </a:lnTo>
                <a:lnTo>
                  <a:pt x="885006" y="52040"/>
                </a:lnTo>
                <a:lnTo>
                  <a:pt x="882976" y="48618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048992" y="216286"/>
            <a:ext cx="901700" cy="301625"/>
          </a:xfrm>
          <a:custGeom>
            <a:avLst/>
            <a:gdLst/>
            <a:ahLst/>
            <a:cxnLst/>
            <a:rect l="l" t="t" r="r" b="b"/>
            <a:pathLst>
              <a:path w="901700" h="301625">
                <a:moveTo>
                  <a:pt x="385564" y="4961"/>
                </a:moveTo>
                <a:lnTo>
                  <a:pt x="444301" y="4961"/>
                </a:lnTo>
                <a:lnTo>
                  <a:pt x="444301" y="162520"/>
                </a:lnTo>
                <a:lnTo>
                  <a:pt x="444438" y="179623"/>
                </a:lnTo>
                <a:lnTo>
                  <a:pt x="449020" y="219626"/>
                </a:lnTo>
                <a:lnTo>
                  <a:pt x="481235" y="247922"/>
                </a:lnTo>
                <a:lnTo>
                  <a:pt x="503237" y="250626"/>
                </a:lnTo>
                <a:lnTo>
                  <a:pt x="514970" y="249987"/>
                </a:lnTo>
                <a:lnTo>
                  <a:pt x="551110" y="229021"/>
                </a:lnTo>
                <a:lnTo>
                  <a:pt x="558638" y="181930"/>
                </a:lnTo>
                <a:lnTo>
                  <a:pt x="558799" y="165893"/>
                </a:lnTo>
                <a:lnTo>
                  <a:pt x="558799" y="4961"/>
                </a:lnTo>
                <a:lnTo>
                  <a:pt x="617537" y="4961"/>
                </a:lnTo>
                <a:lnTo>
                  <a:pt x="617537" y="157757"/>
                </a:lnTo>
                <a:lnTo>
                  <a:pt x="617239" y="182029"/>
                </a:lnTo>
                <a:lnTo>
                  <a:pt x="612774" y="231775"/>
                </a:lnTo>
                <a:lnTo>
                  <a:pt x="595213" y="268287"/>
                </a:lnTo>
                <a:lnTo>
                  <a:pt x="560982" y="292000"/>
                </a:lnTo>
                <a:lnTo>
                  <a:pt x="521468" y="300279"/>
                </a:lnTo>
                <a:lnTo>
                  <a:pt x="505023" y="300831"/>
                </a:lnTo>
                <a:lnTo>
                  <a:pt x="485446" y="300229"/>
                </a:lnTo>
                <a:lnTo>
                  <a:pt x="441821" y="291207"/>
                </a:lnTo>
                <a:lnTo>
                  <a:pt x="407789" y="266203"/>
                </a:lnTo>
                <a:lnTo>
                  <a:pt x="388801" y="219968"/>
                </a:lnTo>
                <a:lnTo>
                  <a:pt x="385564" y="160139"/>
                </a:lnTo>
                <a:lnTo>
                  <a:pt x="385564" y="4961"/>
                </a:lnTo>
                <a:close/>
              </a:path>
              <a:path w="901700" h="301625">
                <a:moveTo>
                  <a:pt x="84732" y="4961"/>
                </a:moveTo>
                <a:lnTo>
                  <a:pt x="148431" y="4961"/>
                </a:lnTo>
                <a:lnTo>
                  <a:pt x="222051" y="220265"/>
                </a:lnTo>
                <a:lnTo>
                  <a:pt x="293290" y="4961"/>
                </a:lnTo>
                <a:lnTo>
                  <a:pt x="355599" y="4961"/>
                </a:lnTo>
                <a:lnTo>
                  <a:pt x="251420" y="295870"/>
                </a:lnTo>
                <a:lnTo>
                  <a:pt x="188714" y="295870"/>
                </a:lnTo>
                <a:lnTo>
                  <a:pt x="84732" y="4961"/>
                </a:lnTo>
                <a:close/>
              </a:path>
              <a:path w="901700" h="301625">
                <a:moveTo>
                  <a:pt x="0" y="4961"/>
                </a:moveTo>
                <a:lnTo>
                  <a:pt x="58737" y="4961"/>
                </a:lnTo>
                <a:lnTo>
                  <a:pt x="58737" y="295870"/>
                </a:lnTo>
                <a:lnTo>
                  <a:pt x="0" y="295870"/>
                </a:lnTo>
                <a:lnTo>
                  <a:pt x="0" y="4961"/>
                </a:lnTo>
                <a:close/>
              </a:path>
              <a:path w="901700" h="301625">
                <a:moveTo>
                  <a:pt x="781446" y="0"/>
                </a:moveTo>
                <a:lnTo>
                  <a:pt x="829443" y="6002"/>
                </a:lnTo>
                <a:lnTo>
                  <a:pt x="863897" y="24011"/>
                </a:lnTo>
                <a:lnTo>
                  <a:pt x="890630" y="69068"/>
                </a:lnTo>
                <a:lnTo>
                  <a:pt x="892968" y="88106"/>
                </a:lnTo>
                <a:lnTo>
                  <a:pt x="834231" y="90686"/>
                </a:lnTo>
                <a:lnTo>
                  <a:pt x="831806" y="80261"/>
                </a:lnTo>
                <a:lnTo>
                  <a:pt x="828302" y="71412"/>
                </a:lnTo>
                <a:lnTo>
                  <a:pt x="792478" y="49231"/>
                </a:lnTo>
                <a:lnTo>
                  <a:pt x="780851" y="48617"/>
                </a:lnTo>
                <a:lnTo>
                  <a:pt x="768746" y="49274"/>
                </a:lnTo>
                <a:lnTo>
                  <a:pt x="731440" y="69651"/>
                </a:lnTo>
                <a:lnTo>
                  <a:pt x="731440" y="77192"/>
                </a:lnTo>
                <a:lnTo>
                  <a:pt x="731440" y="84071"/>
                </a:lnTo>
                <a:lnTo>
                  <a:pt x="774699" y="109289"/>
                </a:lnTo>
                <a:lnTo>
                  <a:pt x="814182" y="119403"/>
                </a:lnTo>
                <a:lnTo>
                  <a:pt x="831428" y="124594"/>
                </a:lnTo>
                <a:lnTo>
                  <a:pt x="867258" y="141138"/>
                </a:lnTo>
                <a:lnTo>
                  <a:pt x="894773" y="174730"/>
                </a:lnTo>
                <a:lnTo>
                  <a:pt x="901303" y="211137"/>
                </a:lnTo>
                <a:lnTo>
                  <a:pt x="900434" y="223440"/>
                </a:lnTo>
                <a:lnTo>
                  <a:pt x="879747" y="268182"/>
                </a:lnTo>
                <a:lnTo>
                  <a:pt x="848121" y="290413"/>
                </a:lnTo>
                <a:lnTo>
                  <a:pt x="802989" y="300366"/>
                </a:lnTo>
                <a:lnTo>
                  <a:pt x="784820" y="301029"/>
                </a:lnTo>
                <a:lnTo>
                  <a:pt x="758837" y="299436"/>
                </a:lnTo>
                <a:lnTo>
                  <a:pt x="716470" y="286686"/>
                </a:lnTo>
                <a:lnTo>
                  <a:pt x="686792" y="261323"/>
                </a:lnTo>
                <a:lnTo>
                  <a:pt x="669131" y="224166"/>
                </a:lnTo>
                <a:lnTo>
                  <a:pt x="664765" y="201215"/>
                </a:lnTo>
                <a:lnTo>
                  <a:pt x="721915" y="195659"/>
                </a:lnTo>
                <a:lnTo>
                  <a:pt x="725158" y="209091"/>
                </a:lnTo>
                <a:lnTo>
                  <a:pt x="729729" y="220612"/>
                </a:lnTo>
                <a:lnTo>
                  <a:pt x="761379" y="248046"/>
                </a:lnTo>
                <a:lnTo>
                  <a:pt x="785415" y="251420"/>
                </a:lnTo>
                <a:lnTo>
                  <a:pt x="798729" y="250670"/>
                </a:lnTo>
                <a:lnTo>
                  <a:pt x="834473" y="233157"/>
                </a:lnTo>
                <a:lnTo>
                  <a:pt x="842565" y="211336"/>
                </a:lnTo>
                <a:lnTo>
                  <a:pt x="842565" y="204456"/>
                </a:lnTo>
                <a:lnTo>
                  <a:pt x="808570" y="179040"/>
                </a:lnTo>
                <a:lnTo>
                  <a:pt x="768349" y="168473"/>
                </a:lnTo>
                <a:lnTo>
                  <a:pt x="746497" y="162284"/>
                </a:lnTo>
                <a:lnTo>
                  <a:pt x="702071" y="139700"/>
                </a:lnTo>
                <a:lnTo>
                  <a:pt x="676957" y="97767"/>
                </a:lnTo>
                <a:lnTo>
                  <a:pt x="675282" y="81161"/>
                </a:lnTo>
                <a:lnTo>
                  <a:pt x="676070" y="70228"/>
                </a:lnTo>
                <a:lnTo>
                  <a:pt x="694878" y="30491"/>
                </a:lnTo>
                <a:lnTo>
                  <a:pt x="736668" y="5692"/>
                </a:lnTo>
                <a:lnTo>
                  <a:pt x="765292" y="632"/>
                </a:lnTo>
                <a:lnTo>
                  <a:pt x="781446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994135" y="377952"/>
            <a:ext cx="143255" cy="9143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993357" y="378806"/>
            <a:ext cx="109855" cy="55880"/>
          </a:xfrm>
          <a:custGeom>
            <a:avLst/>
            <a:gdLst/>
            <a:ahLst/>
            <a:cxnLst/>
            <a:rect l="l" t="t" r="r" b="b"/>
            <a:pathLst>
              <a:path w="109854" h="55879">
                <a:moveTo>
                  <a:pt x="109537" y="0"/>
                </a:moveTo>
                <a:lnTo>
                  <a:pt x="0" y="0"/>
                </a:lnTo>
                <a:lnTo>
                  <a:pt x="0" y="55760"/>
                </a:lnTo>
                <a:lnTo>
                  <a:pt x="109537" y="55760"/>
                </a:lnTo>
                <a:lnTo>
                  <a:pt x="109537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0993356" y="378806"/>
            <a:ext cx="109855" cy="55880"/>
          </a:xfrm>
          <a:custGeom>
            <a:avLst/>
            <a:gdLst/>
            <a:ahLst/>
            <a:cxnLst/>
            <a:rect l="l" t="t" r="r" b="b"/>
            <a:pathLst>
              <a:path w="109854" h="55879">
                <a:moveTo>
                  <a:pt x="0" y="0"/>
                </a:moveTo>
                <a:lnTo>
                  <a:pt x="109537" y="0"/>
                </a:lnTo>
                <a:lnTo>
                  <a:pt x="109537" y="55760"/>
                </a:lnTo>
                <a:lnTo>
                  <a:pt x="0" y="5576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134343" y="216408"/>
            <a:ext cx="865631" cy="335280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1134842" y="216286"/>
            <a:ext cx="831850" cy="300990"/>
          </a:xfrm>
          <a:custGeom>
            <a:avLst/>
            <a:gdLst/>
            <a:ahLst/>
            <a:cxnLst/>
            <a:rect l="l" t="t" r="r" b="b"/>
            <a:pathLst>
              <a:path w="831850" h="300990">
                <a:moveTo>
                  <a:pt x="704056" y="4961"/>
                </a:moveTo>
                <a:lnTo>
                  <a:pt x="587771" y="4961"/>
                </a:lnTo>
                <a:lnTo>
                  <a:pt x="587771" y="295870"/>
                </a:lnTo>
                <a:lnTo>
                  <a:pt x="686791" y="295870"/>
                </a:lnTo>
                <a:lnTo>
                  <a:pt x="712278" y="295597"/>
                </a:lnTo>
                <a:lnTo>
                  <a:pt x="757633" y="293886"/>
                </a:lnTo>
                <a:lnTo>
                  <a:pt x="797024" y="280094"/>
                </a:lnTo>
                <a:lnTo>
                  <a:pt x="822225" y="250131"/>
                </a:lnTo>
                <a:lnTo>
                  <a:pt x="823625" y="246856"/>
                </a:lnTo>
                <a:lnTo>
                  <a:pt x="646508" y="246856"/>
                </a:lnTo>
                <a:lnTo>
                  <a:pt x="646508" y="169068"/>
                </a:lnTo>
                <a:lnTo>
                  <a:pt x="818056" y="169068"/>
                </a:lnTo>
                <a:lnTo>
                  <a:pt x="817164" y="167680"/>
                </a:lnTo>
                <a:lnTo>
                  <a:pt x="809252" y="159035"/>
                </a:lnTo>
                <a:lnTo>
                  <a:pt x="799801" y="151755"/>
                </a:lnTo>
                <a:lnTo>
                  <a:pt x="788813" y="145839"/>
                </a:lnTo>
                <a:lnTo>
                  <a:pt x="776287" y="141287"/>
                </a:lnTo>
                <a:lnTo>
                  <a:pt x="785223" y="136488"/>
                </a:lnTo>
                <a:lnTo>
                  <a:pt x="793179" y="130622"/>
                </a:lnTo>
                <a:lnTo>
                  <a:pt x="800155" y="123689"/>
                </a:lnTo>
                <a:lnTo>
                  <a:pt x="802433" y="120650"/>
                </a:lnTo>
                <a:lnTo>
                  <a:pt x="646508" y="120650"/>
                </a:lnTo>
                <a:lnTo>
                  <a:pt x="646508" y="53380"/>
                </a:lnTo>
                <a:lnTo>
                  <a:pt x="812616" y="53380"/>
                </a:lnTo>
                <a:lnTo>
                  <a:pt x="812142" y="51972"/>
                </a:lnTo>
                <a:lnTo>
                  <a:pt x="785911" y="19843"/>
                </a:lnTo>
                <a:lnTo>
                  <a:pt x="745969" y="6579"/>
                </a:lnTo>
                <a:lnTo>
                  <a:pt x="720222" y="5141"/>
                </a:lnTo>
                <a:lnTo>
                  <a:pt x="704056" y="4961"/>
                </a:lnTo>
                <a:close/>
              </a:path>
              <a:path w="831850" h="300990">
                <a:moveTo>
                  <a:pt x="818056" y="169068"/>
                </a:moveTo>
                <a:lnTo>
                  <a:pt x="693935" y="169068"/>
                </a:lnTo>
                <a:lnTo>
                  <a:pt x="712223" y="169329"/>
                </a:lnTo>
                <a:lnTo>
                  <a:pt x="727000" y="170110"/>
                </a:lnTo>
                <a:lnTo>
                  <a:pt x="768614" y="192617"/>
                </a:lnTo>
                <a:lnTo>
                  <a:pt x="770731" y="200025"/>
                </a:lnTo>
                <a:lnTo>
                  <a:pt x="770731" y="208756"/>
                </a:lnTo>
                <a:lnTo>
                  <a:pt x="749894" y="243483"/>
                </a:lnTo>
                <a:lnTo>
                  <a:pt x="700881" y="246856"/>
                </a:lnTo>
                <a:lnTo>
                  <a:pt x="823625" y="246856"/>
                </a:lnTo>
                <a:lnTo>
                  <a:pt x="826262" y="240687"/>
                </a:lnTo>
                <a:lnTo>
                  <a:pt x="829145" y="231106"/>
                </a:lnTo>
                <a:lnTo>
                  <a:pt x="830875" y="221388"/>
                </a:lnTo>
                <a:lnTo>
                  <a:pt x="831452" y="211535"/>
                </a:lnTo>
                <a:lnTo>
                  <a:pt x="830559" y="199343"/>
                </a:lnTo>
                <a:lnTo>
                  <a:pt x="827880" y="187970"/>
                </a:lnTo>
                <a:lnTo>
                  <a:pt x="823415" y="177416"/>
                </a:lnTo>
                <a:lnTo>
                  <a:pt x="818056" y="169068"/>
                </a:lnTo>
                <a:close/>
              </a:path>
              <a:path w="831850" h="300990">
                <a:moveTo>
                  <a:pt x="812616" y="53380"/>
                </a:moveTo>
                <a:lnTo>
                  <a:pt x="680243" y="53380"/>
                </a:lnTo>
                <a:lnTo>
                  <a:pt x="713531" y="53628"/>
                </a:lnTo>
                <a:lnTo>
                  <a:pt x="724036" y="53938"/>
                </a:lnTo>
                <a:lnTo>
                  <a:pt x="760014" y="77523"/>
                </a:lnTo>
                <a:lnTo>
                  <a:pt x="760014" y="95911"/>
                </a:lnTo>
                <a:lnTo>
                  <a:pt x="727669" y="119658"/>
                </a:lnTo>
                <a:lnTo>
                  <a:pt x="685006" y="120650"/>
                </a:lnTo>
                <a:lnTo>
                  <a:pt x="802433" y="120650"/>
                </a:lnTo>
                <a:lnTo>
                  <a:pt x="817164" y="78185"/>
                </a:lnTo>
                <a:lnTo>
                  <a:pt x="816606" y="68988"/>
                </a:lnTo>
                <a:lnTo>
                  <a:pt x="814932" y="60251"/>
                </a:lnTo>
                <a:lnTo>
                  <a:pt x="812616" y="53380"/>
                </a:lnTo>
                <a:close/>
              </a:path>
              <a:path w="831850" h="300990">
                <a:moveTo>
                  <a:pt x="107354" y="4961"/>
                </a:moveTo>
                <a:lnTo>
                  <a:pt x="0" y="4961"/>
                </a:lnTo>
                <a:lnTo>
                  <a:pt x="0" y="295870"/>
                </a:lnTo>
                <a:lnTo>
                  <a:pt x="110529" y="295870"/>
                </a:lnTo>
                <a:lnTo>
                  <a:pt x="125982" y="295486"/>
                </a:lnTo>
                <a:lnTo>
                  <a:pt x="174848" y="285142"/>
                </a:lnTo>
                <a:lnTo>
                  <a:pt x="213333" y="255922"/>
                </a:lnTo>
                <a:lnTo>
                  <a:pt x="219609" y="246856"/>
                </a:lnTo>
                <a:lnTo>
                  <a:pt x="58737" y="246856"/>
                </a:lnTo>
                <a:lnTo>
                  <a:pt x="58737" y="54174"/>
                </a:lnTo>
                <a:lnTo>
                  <a:pt x="219622" y="54174"/>
                </a:lnTo>
                <a:lnTo>
                  <a:pt x="215155" y="47470"/>
                </a:lnTo>
                <a:lnTo>
                  <a:pt x="186481" y="20985"/>
                </a:lnTo>
                <a:lnTo>
                  <a:pt x="139352" y="6350"/>
                </a:lnTo>
                <a:lnTo>
                  <a:pt x="124432" y="5309"/>
                </a:lnTo>
                <a:lnTo>
                  <a:pt x="107354" y="4961"/>
                </a:lnTo>
                <a:close/>
              </a:path>
              <a:path w="831850" h="300990">
                <a:moveTo>
                  <a:pt x="219622" y="54174"/>
                </a:moveTo>
                <a:lnTo>
                  <a:pt x="85129" y="54174"/>
                </a:lnTo>
                <a:lnTo>
                  <a:pt x="101611" y="54347"/>
                </a:lnTo>
                <a:lnTo>
                  <a:pt x="115142" y="54868"/>
                </a:lnTo>
                <a:lnTo>
                  <a:pt x="154818" y="65993"/>
                </a:lnTo>
                <a:lnTo>
                  <a:pt x="177204" y="98822"/>
                </a:lnTo>
                <a:lnTo>
                  <a:pt x="183158" y="150614"/>
                </a:lnTo>
                <a:lnTo>
                  <a:pt x="182785" y="166595"/>
                </a:lnTo>
                <a:lnTo>
                  <a:pt x="174010" y="212979"/>
                </a:lnTo>
                <a:lnTo>
                  <a:pt x="144952" y="241982"/>
                </a:lnTo>
                <a:lnTo>
                  <a:pt x="102591" y="246856"/>
                </a:lnTo>
                <a:lnTo>
                  <a:pt x="219609" y="246856"/>
                </a:lnTo>
                <a:lnTo>
                  <a:pt x="238856" y="201489"/>
                </a:lnTo>
                <a:lnTo>
                  <a:pt x="243879" y="153193"/>
                </a:lnTo>
                <a:lnTo>
                  <a:pt x="243284" y="133567"/>
                </a:lnTo>
                <a:lnTo>
                  <a:pt x="234354" y="84435"/>
                </a:lnTo>
                <a:lnTo>
                  <a:pt x="222646" y="58713"/>
                </a:lnTo>
                <a:lnTo>
                  <a:pt x="219622" y="54174"/>
                </a:lnTo>
                <a:close/>
              </a:path>
              <a:path w="831850" h="300990">
                <a:moveTo>
                  <a:pt x="419695" y="0"/>
                </a:moveTo>
                <a:lnTo>
                  <a:pt x="364479" y="10046"/>
                </a:lnTo>
                <a:lnTo>
                  <a:pt x="321071" y="40184"/>
                </a:lnTo>
                <a:lnTo>
                  <a:pt x="292943" y="88478"/>
                </a:lnTo>
                <a:lnTo>
                  <a:pt x="283566" y="152995"/>
                </a:lnTo>
                <a:lnTo>
                  <a:pt x="285898" y="185508"/>
                </a:lnTo>
                <a:lnTo>
                  <a:pt x="304551" y="239632"/>
                </a:lnTo>
                <a:lnTo>
                  <a:pt x="340815" y="278563"/>
                </a:lnTo>
                <a:lnTo>
                  <a:pt x="388440" y="298357"/>
                </a:lnTo>
                <a:lnTo>
                  <a:pt x="416123" y="300831"/>
                </a:lnTo>
                <a:lnTo>
                  <a:pt x="438515" y="299386"/>
                </a:lnTo>
                <a:lnTo>
                  <a:pt x="477161" y="287827"/>
                </a:lnTo>
                <a:lnTo>
                  <a:pt x="507559" y="264623"/>
                </a:lnTo>
                <a:lnTo>
                  <a:pt x="517934" y="250626"/>
                </a:lnTo>
                <a:lnTo>
                  <a:pt x="415527" y="250626"/>
                </a:lnTo>
                <a:lnTo>
                  <a:pt x="400397" y="249163"/>
                </a:lnTo>
                <a:lnTo>
                  <a:pt x="363933" y="227211"/>
                </a:lnTo>
                <a:lnTo>
                  <a:pt x="345330" y="174228"/>
                </a:lnTo>
                <a:lnTo>
                  <a:pt x="344089" y="148630"/>
                </a:lnTo>
                <a:lnTo>
                  <a:pt x="345348" y="124433"/>
                </a:lnTo>
                <a:lnTo>
                  <a:pt x="355420" y="86829"/>
                </a:lnTo>
                <a:lnTo>
                  <a:pt x="387424" y="56009"/>
                </a:lnTo>
                <a:lnTo>
                  <a:pt x="416718" y="50205"/>
                </a:lnTo>
                <a:lnTo>
                  <a:pt x="521126" y="50205"/>
                </a:lnTo>
                <a:lnTo>
                  <a:pt x="515713" y="41895"/>
                </a:lnTo>
                <a:lnTo>
                  <a:pt x="506412" y="31551"/>
                </a:lnTo>
                <a:lnTo>
                  <a:pt x="488491" y="17748"/>
                </a:lnTo>
                <a:lnTo>
                  <a:pt x="468064" y="7888"/>
                </a:lnTo>
                <a:lnTo>
                  <a:pt x="445132" y="1972"/>
                </a:lnTo>
                <a:lnTo>
                  <a:pt x="419695" y="0"/>
                </a:lnTo>
                <a:close/>
              </a:path>
              <a:path w="831850" h="300990">
                <a:moveTo>
                  <a:pt x="480019" y="188912"/>
                </a:moveTo>
                <a:lnTo>
                  <a:pt x="463648" y="227236"/>
                </a:lnTo>
                <a:lnTo>
                  <a:pt x="426826" y="249696"/>
                </a:lnTo>
                <a:lnTo>
                  <a:pt x="415527" y="250626"/>
                </a:lnTo>
                <a:lnTo>
                  <a:pt x="517934" y="250626"/>
                </a:lnTo>
                <a:lnTo>
                  <a:pt x="519533" y="248468"/>
                </a:lnTo>
                <a:lnTo>
                  <a:pt x="529337" y="229251"/>
                </a:lnTo>
                <a:lnTo>
                  <a:pt x="536971" y="206970"/>
                </a:lnTo>
                <a:lnTo>
                  <a:pt x="480019" y="188912"/>
                </a:lnTo>
                <a:close/>
              </a:path>
              <a:path w="831850" h="300990">
                <a:moveTo>
                  <a:pt x="521126" y="50205"/>
                </a:moveTo>
                <a:lnTo>
                  <a:pt x="416718" y="50205"/>
                </a:lnTo>
                <a:lnTo>
                  <a:pt x="427985" y="51024"/>
                </a:lnTo>
                <a:lnTo>
                  <a:pt x="438372" y="53479"/>
                </a:lnTo>
                <a:lnTo>
                  <a:pt x="470073" y="78780"/>
                </a:lnTo>
                <a:lnTo>
                  <a:pt x="478035" y="99020"/>
                </a:lnTo>
                <a:lnTo>
                  <a:pt x="536177" y="85130"/>
                </a:lnTo>
                <a:lnTo>
                  <a:pt x="530596" y="68684"/>
                </a:lnTo>
                <a:lnTo>
                  <a:pt x="523775" y="54273"/>
                </a:lnTo>
                <a:lnTo>
                  <a:pt x="521126" y="50205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775002" y="379005"/>
            <a:ext cx="136921" cy="9048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187230" y="264109"/>
            <a:ext cx="137120" cy="20538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775002" y="263316"/>
            <a:ext cx="126206" cy="79970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1134842" y="216286"/>
            <a:ext cx="831850" cy="300990"/>
          </a:xfrm>
          <a:custGeom>
            <a:avLst/>
            <a:gdLst/>
            <a:ahLst/>
            <a:cxnLst/>
            <a:rect l="l" t="t" r="r" b="b"/>
            <a:pathLst>
              <a:path w="831850" h="300990">
                <a:moveTo>
                  <a:pt x="587771" y="4961"/>
                </a:moveTo>
                <a:lnTo>
                  <a:pt x="704056" y="4961"/>
                </a:lnTo>
                <a:lnTo>
                  <a:pt x="720222" y="5140"/>
                </a:lnTo>
                <a:lnTo>
                  <a:pt x="763810" y="9667"/>
                </a:lnTo>
                <a:lnTo>
                  <a:pt x="798190" y="30485"/>
                </a:lnTo>
                <a:lnTo>
                  <a:pt x="816607" y="68988"/>
                </a:lnTo>
                <a:lnTo>
                  <a:pt x="817165" y="78184"/>
                </a:lnTo>
                <a:lnTo>
                  <a:pt x="816477" y="88193"/>
                </a:lnTo>
                <a:lnTo>
                  <a:pt x="800155" y="123688"/>
                </a:lnTo>
                <a:lnTo>
                  <a:pt x="776287" y="141287"/>
                </a:lnTo>
                <a:lnTo>
                  <a:pt x="788813" y="145839"/>
                </a:lnTo>
                <a:lnTo>
                  <a:pt x="823416" y="177415"/>
                </a:lnTo>
                <a:lnTo>
                  <a:pt x="831453" y="211534"/>
                </a:lnTo>
                <a:lnTo>
                  <a:pt x="830876" y="221388"/>
                </a:lnTo>
                <a:lnTo>
                  <a:pt x="817190" y="259035"/>
                </a:lnTo>
                <a:lnTo>
                  <a:pt x="788571" y="285160"/>
                </a:lnTo>
                <a:lnTo>
                  <a:pt x="747700" y="294605"/>
                </a:lnTo>
                <a:lnTo>
                  <a:pt x="686792" y="295870"/>
                </a:lnTo>
                <a:lnTo>
                  <a:pt x="587771" y="295870"/>
                </a:lnTo>
                <a:lnTo>
                  <a:pt x="587771" y="4961"/>
                </a:lnTo>
                <a:close/>
              </a:path>
              <a:path w="831850" h="300990">
                <a:moveTo>
                  <a:pt x="0" y="4961"/>
                </a:moveTo>
                <a:lnTo>
                  <a:pt x="107354" y="4961"/>
                </a:lnTo>
                <a:lnTo>
                  <a:pt x="124432" y="5308"/>
                </a:lnTo>
                <a:lnTo>
                  <a:pt x="162718" y="10517"/>
                </a:lnTo>
                <a:lnTo>
                  <a:pt x="196986" y="28413"/>
                </a:lnTo>
                <a:lnTo>
                  <a:pt x="222646" y="58712"/>
                </a:lnTo>
                <a:lnTo>
                  <a:pt x="238521" y="99187"/>
                </a:lnTo>
                <a:lnTo>
                  <a:pt x="243879" y="153193"/>
                </a:lnTo>
                <a:lnTo>
                  <a:pt x="243321" y="170532"/>
                </a:lnTo>
                <a:lnTo>
                  <a:pt x="234950" y="215106"/>
                </a:lnTo>
                <a:lnTo>
                  <a:pt x="213332" y="255922"/>
                </a:lnTo>
                <a:lnTo>
                  <a:pt x="174848" y="285142"/>
                </a:lnTo>
                <a:lnTo>
                  <a:pt x="125983" y="295485"/>
                </a:lnTo>
                <a:lnTo>
                  <a:pt x="110529" y="295870"/>
                </a:lnTo>
                <a:lnTo>
                  <a:pt x="0" y="295870"/>
                </a:lnTo>
                <a:lnTo>
                  <a:pt x="0" y="4961"/>
                </a:lnTo>
                <a:close/>
              </a:path>
              <a:path w="831850" h="300990">
                <a:moveTo>
                  <a:pt x="419695" y="0"/>
                </a:moveTo>
                <a:lnTo>
                  <a:pt x="468064" y="7887"/>
                </a:lnTo>
                <a:lnTo>
                  <a:pt x="506412" y="31551"/>
                </a:lnTo>
                <a:lnTo>
                  <a:pt x="530597" y="68684"/>
                </a:lnTo>
                <a:lnTo>
                  <a:pt x="536178" y="85129"/>
                </a:lnTo>
                <a:lnTo>
                  <a:pt x="478035" y="99020"/>
                </a:lnTo>
                <a:lnTo>
                  <a:pt x="474755" y="88304"/>
                </a:lnTo>
                <a:lnTo>
                  <a:pt x="470073" y="78779"/>
                </a:lnTo>
                <a:lnTo>
                  <a:pt x="438373" y="53478"/>
                </a:lnTo>
                <a:lnTo>
                  <a:pt x="416718" y="50204"/>
                </a:lnTo>
                <a:lnTo>
                  <a:pt x="401308" y="51655"/>
                </a:lnTo>
                <a:lnTo>
                  <a:pt x="364232" y="73422"/>
                </a:lnTo>
                <a:lnTo>
                  <a:pt x="345349" y="124432"/>
                </a:lnTo>
                <a:lnTo>
                  <a:pt x="344090" y="148629"/>
                </a:lnTo>
                <a:lnTo>
                  <a:pt x="345330" y="174228"/>
                </a:lnTo>
                <a:lnTo>
                  <a:pt x="355252" y="213518"/>
                </a:lnTo>
                <a:lnTo>
                  <a:pt x="386754" y="244772"/>
                </a:lnTo>
                <a:lnTo>
                  <a:pt x="415528" y="250626"/>
                </a:lnTo>
                <a:lnTo>
                  <a:pt x="426826" y="249696"/>
                </a:lnTo>
                <a:lnTo>
                  <a:pt x="463649" y="227235"/>
                </a:lnTo>
                <a:lnTo>
                  <a:pt x="480020" y="188912"/>
                </a:lnTo>
                <a:lnTo>
                  <a:pt x="536971" y="206970"/>
                </a:lnTo>
                <a:lnTo>
                  <a:pt x="519534" y="248468"/>
                </a:lnTo>
                <a:lnTo>
                  <a:pt x="493414" y="277713"/>
                </a:lnTo>
                <a:lnTo>
                  <a:pt x="458861" y="295051"/>
                </a:lnTo>
                <a:lnTo>
                  <a:pt x="416123" y="300831"/>
                </a:lnTo>
                <a:lnTo>
                  <a:pt x="388441" y="298357"/>
                </a:lnTo>
                <a:lnTo>
                  <a:pt x="340816" y="278562"/>
                </a:lnTo>
                <a:lnTo>
                  <a:pt x="304551" y="239631"/>
                </a:lnTo>
                <a:lnTo>
                  <a:pt x="285898" y="185508"/>
                </a:lnTo>
                <a:lnTo>
                  <a:pt x="283567" y="152995"/>
                </a:lnTo>
                <a:lnTo>
                  <a:pt x="285911" y="118709"/>
                </a:lnTo>
                <a:lnTo>
                  <a:pt x="304663" y="62303"/>
                </a:lnTo>
                <a:lnTo>
                  <a:pt x="341300" y="22603"/>
                </a:lnTo>
                <a:lnTo>
                  <a:pt x="390611" y="2511"/>
                </a:lnTo>
                <a:lnTo>
                  <a:pt x="41969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94364" y="1343659"/>
            <a:ext cx="67310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5035" y="3133237"/>
            <a:ext cx="5050155" cy="1556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406198" y="6359877"/>
            <a:ext cx="3652520" cy="306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28" Type="http://schemas.openxmlformats.org/officeDocument/2006/relationships/image" Target="../media/image71.png"/><Relationship Id="rId29" Type="http://schemas.openxmlformats.org/officeDocument/2006/relationships/image" Target="../media/image72.png"/><Relationship Id="rId30" Type="http://schemas.openxmlformats.org/officeDocument/2006/relationships/image" Target="../media/image73.png"/><Relationship Id="rId31" Type="http://schemas.openxmlformats.org/officeDocument/2006/relationships/image" Target="../media/image74.png"/><Relationship Id="rId32" Type="http://schemas.openxmlformats.org/officeDocument/2006/relationships/image" Target="../media/image75.png"/><Relationship Id="rId33" Type="http://schemas.openxmlformats.org/officeDocument/2006/relationships/image" Target="../media/image76.png"/><Relationship Id="rId34" Type="http://schemas.openxmlformats.org/officeDocument/2006/relationships/image" Target="../media/image77.png"/><Relationship Id="rId35" Type="http://schemas.openxmlformats.org/officeDocument/2006/relationships/image" Target="../media/image78.png"/><Relationship Id="rId36" Type="http://schemas.openxmlformats.org/officeDocument/2006/relationships/image" Target="../media/image79.png"/><Relationship Id="rId37" Type="http://schemas.openxmlformats.org/officeDocument/2006/relationships/image" Target="../media/image80.png"/><Relationship Id="rId38" Type="http://schemas.openxmlformats.org/officeDocument/2006/relationships/image" Target="../media/image81.png"/><Relationship Id="rId39" Type="http://schemas.openxmlformats.org/officeDocument/2006/relationships/image" Target="../media/image82.png"/><Relationship Id="rId40" Type="http://schemas.openxmlformats.org/officeDocument/2006/relationships/image" Target="../media/image83.png"/><Relationship Id="rId41" Type="http://schemas.openxmlformats.org/officeDocument/2006/relationships/image" Target="../media/image84.png"/><Relationship Id="rId42" Type="http://schemas.openxmlformats.org/officeDocument/2006/relationships/image" Target="../media/image85.png"/><Relationship Id="rId43" Type="http://schemas.openxmlformats.org/officeDocument/2006/relationships/image" Target="../media/image86.png"/><Relationship Id="rId44" Type="http://schemas.openxmlformats.org/officeDocument/2006/relationships/image" Target="../media/image87.png"/><Relationship Id="rId45" Type="http://schemas.openxmlformats.org/officeDocument/2006/relationships/image" Target="../media/image88.png"/><Relationship Id="rId46" Type="http://schemas.openxmlformats.org/officeDocument/2006/relationships/image" Target="../media/image89.jpg"/><Relationship Id="rId47" Type="http://schemas.openxmlformats.org/officeDocument/2006/relationships/image" Target="../media/image90.jpg"/><Relationship Id="rId48" Type="http://schemas.openxmlformats.org/officeDocument/2006/relationships/image" Target="../media/image91.jpg"/><Relationship Id="rId49" Type="http://schemas.openxmlformats.org/officeDocument/2006/relationships/image" Target="../media/image92.jpg"/><Relationship Id="rId50" Type="http://schemas.openxmlformats.org/officeDocument/2006/relationships/image" Target="../media/image93.jpg"/><Relationship Id="rId51" Type="http://schemas.openxmlformats.org/officeDocument/2006/relationships/image" Target="../media/image94.jpg"/><Relationship Id="rId52" Type="http://schemas.openxmlformats.org/officeDocument/2006/relationships/image" Target="../media/image95.jpg"/><Relationship Id="rId53" Type="http://schemas.openxmlformats.org/officeDocument/2006/relationships/image" Target="../media/image9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40750" y="2053724"/>
              <a:ext cx="8270875" cy="2573655"/>
            </a:xfrm>
            <a:custGeom>
              <a:avLst/>
              <a:gdLst/>
              <a:ahLst/>
              <a:cxnLst/>
              <a:rect l="l" t="t" r="r" b="b"/>
              <a:pathLst>
                <a:path w="8270875" h="2573654">
                  <a:moveTo>
                    <a:pt x="8270589" y="0"/>
                  </a:moveTo>
                  <a:lnTo>
                    <a:pt x="0" y="0"/>
                  </a:lnTo>
                  <a:lnTo>
                    <a:pt x="0" y="2573453"/>
                  </a:lnTo>
                  <a:lnTo>
                    <a:pt x="8270589" y="2573453"/>
                  </a:lnTo>
                  <a:lnTo>
                    <a:pt x="8270589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2063495"/>
              <a:ext cx="5126736" cy="9083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7928" y="2063495"/>
              <a:ext cx="728472" cy="9083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0" y="2063495"/>
              <a:ext cx="3017520" cy="9083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592" y="2496311"/>
              <a:ext cx="3438144" cy="90525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9335" y="2496311"/>
              <a:ext cx="728472" cy="90525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4408" y="2496311"/>
              <a:ext cx="5059680" cy="90525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2938272"/>
              <a:ext cx="6303264" cy="9083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592" y="3383279"/>
              <a:ext cx="5099304" cy="9083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3816096"/>
              <a:ext cx="7744968" cy="908303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40750" y="2053724"/>
            <a:ext cx="8270875" cy="2573655"/>
          </a:xfrm>
          <a:prstGeom prst="rect">
            <a:avLst/>
          </a:prstGeom>
        </p:spPr>
        <p:txBody>
          <a:bodyPr wrap="square" lIns="0" tIns="189865" rIns="0" bIns="0" rtlCol="0" vert="horz">
            <a:spAutoFit/>
          </a:bodyPr>
          <a:lstStyle/>
          <a:p>
            <a:pPr marL="90805" marR="687070">
              <a:lnSpc>
                <a:spcPct val="89700"/>
              </a:lnSpc>
              <a:spcBef>
                <a:spcPts val="1495"/>
              </a:spcBef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Comparison</a:t>
            </a:r>
            <a:r>
              <a:rPr dirty="0" sz="32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200" spc="-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30" b="1">
                <a:solidFill>
                  <a:srgbClr val="FFFFFF"/>
                </a:solidFill>
                <a:latin typeface="Verdana"/>
                <a:cs typeface="Verdana"/>
              </a:rPr>
              <a:t>IVUS-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guided</a:t>
            </a:r>
            <a:r>
              <a:rPr dirty="0" sz="3200" spc="-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Verdana"/>
                <a:cs typeface="Verdana"/>
              </a:rPr>
              <a:t>vs. </a:t>
            </a:r>
            <a:r>
              <a:rPr dirty="0" sz="3200" spc="-10" b="1">
                <a:solidFill>
                  <a:srgbClr val="FFFFFF"/>
                </a:solidFill>
                <a:latin typeface="Verdana"/>
                <a:cs typeface="Verdana"/>
              </a:rPr>
              <a:t>Angiography-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guided</a:t>
            </a:r>
            <a:r>
              <a:rPr dirty="0" sz="3200" spc="-2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Verdana"/>
                <a:cs typeface="Verdana"/>
              </a:rPr>
              <a:t>Angioplasty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200" spc="-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2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Outcomes</a:t>
            </a:r>
            <a:r>
              <a:rPr dirty="0" sz="32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200" spc="-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Verdana"/>
                <a:cs typeface="Verdana"/>
              </a:rPr>
              <a:t>DCB</a:t>
            </a:r>
            <a:endParaRPr sz="3200">
              <a:latin typeface="Verdana"/>
              <a:cs typeface="Verdana"/>
            </a:endParaRPr>
          </a:p>
          <a:p>
            <a:pPr marL="90805" marR="960755">
              <a:lnSpc>
                <a:spcPts val="3410"/>
              </a:lnSpc>
              <a:spcBef>
                <a:spcPts val="135"/>
              </a:spcBef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2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200" spc="-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Treatment</a:t>
            </a:r>
            <a:r>
              <a:rPr dirty="0" sz="3200" spc="-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Femoropopliteal</a:t>
            </a:r>
            <a:r>
              <a:rPr dirty="0" sz="3200" spc="-1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Artery</a:t>
            </a:r>
            <a:r>
              <a:rPr dirty="0" sz="3200" spc="-12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9489" y="4916932"/>
            <a:ext cx="33394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5" b="1">
                <a:solidFill>
                  <a:srgbClr val="002856"/>
                </a:solidFill>
                <a:latin typeface="Arial"/>
                <a:cs typeface="Arial"/>
              </a:rPr>
              <a:t>Young-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Guk</a:t>
            </a:r>
            <a:r>
              <a:rPr dirty="0" sz="28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Ko,</a:t>
            </a:r>
            <a:r>
              <a:rPr dirty="0" sz="28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002856"/>
                </a:solidFill>
                <a:latin typeface="Arial"/>
                <a:cs typeface="Arial"/>
              </a:rPr>
              <a:t>MD.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9489" y="5350764"/>
            <a:ext cx="3993515" cy="131826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41500"/>
              </a:lnSpc>
              <a:spcBef>
                <a:spcPts val="85"/>
              </a:spcBef>
            </a:pP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Professor,</a:t>
            </a:r>
            <a:r>
              <a:rPr dirty="0" sz="2000" spc="-7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Division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-7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Cardiology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Severance</a:t>
            </a:r>
            <a:r>
              <a:rPr dirty="0" sz="20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Cardiovascular</a:t>
            </a:r>
            <a:r>
              <a:rPr dirty="0" sz="20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Hospital 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Yonsei</a:t>
            </a:r>
            <a:r>
              <a:rPr dirty="0" sz="2000" spc="-9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University,</a:t>
            </a:r>
            <a:r>
              <a:rPr dirty="0" sz="2000" spc="-10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Seoul,</a:t>
            </a:r>
            <a:r>
              <a:rPr dirty="0" sz="2000" spc="-10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Korea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55167" y="4934203"/>
            <a:ext cx="5289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dirty="0" sz="2400" spc="-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2856"/>
                </a:solidFill>
                <a:latin typeface="Arial"/>
                <a:cs typeface="Arial"/>
              </a:rPr>
              <a:t>behalf</a:t>
            </a:r>
            <a:r>
              <a:rPr dirty="0" sz="24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4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2856"/>
                </a:solidFill>
                <a:latin typeface="Arial"/>
                <a:cs typeface="Arial"/>
              </a:rPr>
              <a:t>IVUS-</a:t>
            </a:r>
            <a:r>
              <a:rPr dirty="0" sz="2400" b="1">
                <a:solidFill>
                  <a:srgbClr val="002856"/>
                </a:solidFill>
                <a:latin typeface="Arial"/>
                <a:cs typeface="Arial"/>
              </a:rPr>
              <a:t>DCB</a:t>
            </a:r>
            <a:r>
              <a:rPr dirty="0" sz="24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2856"/>
                </a:solidFill>
                <a:latin typeface="Arial"/>
                <a:cs typeface="Arial"/>
              </a:rPr>
              <a:t>Investigators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449" y="291584"/>
            <a:ext cx="9386639" cy="407342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174360" y="1139417"/>
          <a:ext cx="9919970" cy="4428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6450"/>
                <a:gridCol w="2690495"/>
                <a:gridCol w="2435225"/>
                <a:gridCol w="1370965"/>
              </a:tblGrid>
              <a:tr h="4953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ts val="1910"/>
                        </a:lnSpc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IVUS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89535">
                        <a:lnSpc>
                          <a:spcPts val="189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Guidance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5194" marR="412750" indent="-163195">
                        <a:lnSpc>
                          <a:spcPts val="192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Angiography Guidance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77800">
                        <a:lnSpc>
                          <a:spcPts val="1895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17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265">
                        <a:lnSpc>
                          <a:spcPts val="182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(n=119)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40360">
                        <a:lnSpc>
                          <a:spcPts val="182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(n=118)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180975">
                        <a:lnSpc>
                          <a:spcPts val="191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Technical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success*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ts val="19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(76.5)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0995">
                        <a:lnSpc>
                          <a:spcPts val="191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(61.0)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7165">
                        <a:lnSpc>
                          <a:spcPts val="191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BE5D6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success</a:t>
                      </a:r>
                      <a:r>
                        <a:rPr dirty="0" baseline="25252" sz="1650" spc="-15">
                          <a:latin typeface="Arial"/>
                          <a:cs typeface="Arial"/>
                        </a:rPr>
                        <a:t>†</a:t>
                      </a:r>
                      <a:endParaRPr baseline="25252" sz="165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(73.9)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409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(60.2)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71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0.03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solidFill>
                      <a:srgbClr val="FBE5D6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Dissection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type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(59.8)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3409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(58.1)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177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0.67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304800"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(10.7)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3409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(20.3)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4800"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(46.7)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3409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(39.2)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4800"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(26.7)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3409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(24.3)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6070"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3409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6070"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 marL="3409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480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Distal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embolisation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895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3416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177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–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</a:tr>
              <a:tr h="30480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perforation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3409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177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&gt;0.99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</a:tr>
              <a:tr h="324485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complications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3409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  <a:tc>
                  <a:txBody>
                    <a:bodyPr/>
                    <a:lstStyle/>
                    <a:p>
                      <a:pPr algn="ctr" marL="177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&gt;0.99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685"/>
                </a:tc>
              </a:tr>
              <a:tr h="304800">
                <a:tc>
                  <a:txBody>
                    <a:bodyPr/>
                    <a:lstStyle/>
                    <a:p>
                      <a:pPr marL="180975">
                        <a:lnSpc>
                          <a:spcPts val="1914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Post-procedure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ABI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852169">
                        <a:lnSpc>
                          <a:spcPts val="19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0.99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Maiandra GD"/>
                          <a:cs typeface="Maiandra GD"/>
                        </a:rPr>
                        <a:t>±</a:t>
                      </a:r>
                      <a:r>
                        <a:rPr dirty="0" sz="1600" spc="-35">
                          <a:latin typeface="Maiandra GD"/>
                          <a:cs typeface="Maiandra GD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850900">
                        <a:lnSpc>
                          <a:spcPts val="19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0.93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Maiandra GD"/>
                          <a:cs typeface="Maiandra GD"/>
                        </a:rPr>
                        <a:t>±</a:t>
                      </a:r>
                      <a:r>
                        <a:rPr dirty="0" sz="1600" spc="-35">
                          <a:latin typeface="Maiandra GD"/>
                          <a:cs typeface="Maiandra GD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7165">
                        <a:lnSpc>
                          <a:spcPts val="1914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5D6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022448" y="5706364"/>
            <a:ext cx="104609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i="1">
                <a:latin typeface="Times New Roman"/>
                <a:cs typeface="Times New Roman"/>
              </a:rPr>
              <a:t>*defined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as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Times New Roman"/>
                <a:cs typeface="Times New Roman"/>
              </a:rPr>
              <a:t>residual</a:t>
            </a:r>
            <a:r>
              <a:rPr dirty="0" sz="1600" spc="-3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stenosis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of</a:t>
            </a:r>
            <a:r>
              <a:rPr dirty="0" sz="1600" spc="-3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&lt;30%</a:t>
            </a:r>
            <a:r>
              <a:rPr dirty="0" sz="1600" spc="-3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without</a:t>
            </a:r>
            <a:r>
              <a:rPr dirty="0" sz="1600" spc="-3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flow</a:t>
            </a:r>
            <a:r>
              <a:rPr dirty="0" sz="1600" spc="-40" i="1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Times New Roman"/>
                <a:cs typeface="Times New Roman"/>
              </a:rPr>
              <a:t>compromise;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baseline="25252" sz="1650" i="1">
                <a:latin typeface="Times New Roman"/>
                <a:cs typeface="Times New Roman"/>
              </a:rPr>
              <a:t>†</a:t>
            </a:r>
            <a:r>
              <a:rPr dirty="0" sz="1600" i="1">
                <a:latin typeface="Times New Roman"/>
                <a:cs typeface="Times New Roman"/>
              </a:rPr>
              <a:t>defined</a:t>
            </a:r>
            <a:r>
              <a:rPr dirty="0" sz="1600" spc="-3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as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technical</a:t>
            </a:r>
            <a:r>
              <a:rPr dirty="0" sz="1600" spc="-3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success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without</a:t>
            </a:r>
            <a:r>
              <a:rPr dirty="0" sz="1600" spc="-3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any</a:t>
            </a:r>
            <a:r>
              <a:rPr dirty="0" sz="1600" spc="-3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acute</a:t>
            </a:r>
            <a:r>
              <a:rPr dirty="0" sz="1600" spc="-35" i="1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Times New Roman"/>
                <a:cs typeface="Times New Roman"/>
              </a:rPr>
              <a:t>complications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775" y="273453"/>
            <a:ext cx="8555631" cy="50085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738670" y="2191340"/>
            <a:ext cx="273685" cy="168656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>
                <a:latin typeface="Calibri"/>
                <a:cs typeface="Calibri"/>
              </a:rPr>
              <a:t>Primary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patency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(%)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95292" y="450037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14425" y="1342644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80930" y="1222755"/>
            <a:ext cx="4159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0432FF"/>
                </a:solidFill>
                <a:latin typeface="Calibri"/>
                <a:cs typeface="Calibri"/>
              </a:rPr>
              <a:t>IVUS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04967" y="483565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04912" y="1973579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04912" y="2604515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04912" y="3866388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14472" y="4812538"/>
            <a:ext cx="2162810" cy="53213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r" marR="62230">
              <a:lnSpc>
                <a:spcPct val="100000"/>
              </a:lnSpc>
              <a:spcBef>
                <a:spcPts val="280"/>
              </a:spcBef>
              <a:tabLst>
                <a:tab pos="826769" algn="l"/>
                <a:tab pos="1698625" algn="l"/>
              </a:tabLst>
            </a:pPr>
            <a:r>
              <a:rPr dirty="0" sz="1400" spc="-25">
                <a:latin typeface="Calibri"/>
                <a:cs typeface="Calibri"/>
              </a:rPr>
              <a:t>90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180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270</a:t>
            </a:r>
            <a:endParaRPr sz="1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10"/>
              </a:spcBef>
            </a:pPr>
            <a:r>
              <a:rPr dirty="0" sz="1600">
                <a:latin typeface="Calibri"/>
                <a:cs typeface="Calibri"/>
              </a:rPr>
              <a:t>Days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since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Randomization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04912" y="3235452"/>
            <a:ext cx="3074670" cy="724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55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  <a:p>
            <a:pPr marL="550545">
              <a:lnSpc>
                <a:spcPts val="1910"/>
              </a:lnSpc>
            </a:pPr>
            <a:r>
              <a:rPr dirty="0" sz="1800">
                <a:latin typeface="Calibri"/>
                <a:cs typeface="Calibri"/>
              </a:rPr>
              <a:t>HR,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0.46;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95%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0.25-</a:t>
            </a:r>
            <a:r>
              <a:rPr dirty="0" sz="1800" spc="-20">
                <a:latin typeface="Calibri"/>
                <a:cs typeface="Calibri"/>
              </a:rPr>
              <a:t>0.85</a:t>
            </a:r>
            <a:endParaRPr sz="1800">
              <a:latin typeface="Calibri"/>
              <a:cs typeface="Calibri"/>
            </a:endParaRPr>
          </a:p>
          <a:p>
            <a:pPr marL="550545">
              <a:lnSpc>
                <a:spcPts val="2135"/>
              </a:lnSpc>
            </a:pPr>
            <a:r>
              <a:rPr dirty="0" sz="1800" spc="-10">
                <a:latin typeface="Calibri"/>
                <a:cs typeface="Calibri"/>
              </a:rPr>
              <a:t>Log-</a:t>
            </a:r>
            <a:r>
              <a:rPr dirty="0" sz="1800">
                <a:latin typeface="Calibri"/>
                <a:cs typeface="Calibri"/>
              </a:rPr>
              <a:t>rank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0.01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59668" y="5296408"/>
            <a:ext cx="1500505" cy="641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Calibri"/>
                <a:cs typeface="Calibri"/>
              </a:rPr>
              <a:t>No.</a:t>
            </a:r>
            <a:r>
              <a:rPr dirty="0" sz="1300" spc="-1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at</a:t>
            </a:r>
            <a:r>
              <a:rPr dirty="0" sz="1300" spc="-10" b="1">
                <a:latin typeface="Calibri"/>
                <a:cs typeface="Calibri"/>
              </a:rPr>
              <a:t> </a:t>
            </a:r>
            <a:r>
              <a:rPr dirty="0" sz="1300" spc="-20" b="1">
                <a:latin typeface="Calibri"/>
                <a:cs typeface="Calibri"/>
              </a:rPr>
              <a:t>Risk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318895" algn="l"/>
              </a:tabLst>
            </a:pPr>
            <a:r>
              <a:rPr dirty="0" baseline="2314" sz="1800">
                <a:solidFill>
                  <a:srgbClr val="0000FF"/>
                </a:solidFill>
                <a:latin typeface="Calibri"/>
                <a:cs typeface="Calibri"/>
              </a:rPr>
              <a:t>IVUS</a:t>
            </a:r>
            <a:r>
              <a:rPr dirty="0" baseline="2314" sz="1800" spc="-3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baseline="2314" sz="1800" spc="-15">
                <a:solidFill>
                  <a:srgbClr val="0000FF"/>
                </a:solidFill>
                <a:latin typeface="Calibri"/>
                <a:cs typeface="Calibri"/>
              </a:rPr>
              <a:t>Guidance</a:t>
            </a:r>
            <a:r>
              <a:rPr dirty="0" baseline="2314" sz="180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dirty="0" sz="1300" spc="-25">
                <a:latin typeface="Calibri"/>
                <a:cs typeface="Calibri"/>
              </a:rPr>
              <a:t>99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18895" algn="l"/>
              </a:tabLst>
            </a:pPr>
            <a:r>
              <a:rPr dirty="0" baseline="2314" sz="1800">
                <a:solidFill>
                  <a:srgbClr val="C00000"/>
                </a:solidFill>
                <a:latin typeface="Calibri"/>
                <a:cs typeface="Calibri"/>
              </a:rPr>
              <a:t>Angio</a:t>
            </a:r>
            <a:r>
              <a:rPr dirty="0" baseline="2314" sz="1800" spc="-52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aseline="2314" sz="1800" spc="-15">
                <a:solidFill>
                  <a:srgbClr val="C00000"/>
                </a:solidFill>
                <a:latin typeface="Calibri"/>
                <a:cs typeface="Calibri"/>
              </a:rPr>
              <a:t>Guidance</a:t>
            </a:r>
            <a:r>
              <a:rPr dirty="0" baseline="2314" sz="180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1300" spc="-25">
                <a:latin typeface="Calibri"/>
                <a:cs typeface="Calibri"/>
              </a:rPr>
              <a:t>97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297890" y="5485384"/>
            <a:ext cx="193675" cy="4521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300" spc="-25">
                <a:latin typeface="Calibri"/>
                <a:cs typeface="Calibri"/>
              </a:rPr>
              <a:t>98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25">
                <a:latin typeface="Calibri"/>
                <a:cs typeface="Calibri"/>
              </a:rPr>
              <a:t>90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63754" y="5485384"/>
            <a:ext cx="193675" cy="4521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300" spc="-25">
                <a:latin typeface="Calibri"/>
                <a:cs typeface="Calibri"/>
              </a:rPr>
              <a:t>94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25">
                <a:latin typeface="Calibri"/>
                <a:cs typeface="Calibri"/>
              </a:rPr>
              <a:t>76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029619" y="5485384"/>
            <a:ext cx="193675" cy="4521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300" spc="-25">
                <a:latin typeface="Calibri"/>
                <a:cs typeface="Calibri"/>
              </a:rPr>
              <a:t>69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25">
                <a:latin typeface="Calibri"/>
                <a:cs typeface="Calibri"/>
              </a:rPr>
              <a:t>57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432025" y="5485384"/>
            <a:ext cx="193675" cy="4521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300" spc="-25">
                <a:latin typeface="Calibri"/>
                <a:cs typeface="Calibri"/>
              </a:rPr>
              <a:t>99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25">
                <a:latin typeface="Calibri"/>
                <a:cs typeface="Calibri"/>
              </a:rPr>
              <a:t>93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795005" y="2420620"/>
            <a:ext cx="10585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Angiography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441564" y="1318254"/>
            <a:ext cx="4091940" cy="3523615"/>
            <a:chOff x="4441564" y="1318254"/>
            <a:chExt cx="4091940" cy="3523615"/>
          </a:xfrm>
        </p:grpSpPr>
        <p:sp>
          <p:nvSpPr>
            <p:cNvPr id="20" name="object 20" descr=""/>
            <p:cNvSpPr/>
            <p:nvPr/>
          </p:nvSpPr>
          <p:spPr>
            <a:xfrm>
              <a:off x="4445692" y="4637841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60" h="0">
                  <a:moveTo>
                    <a:pt x="0" y="0"/>
                  </a:moveTo>
                  <a:lnTo>
                    <a:pt x="47759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45692" y="4006279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60" h="0">
                  <a:moveTo>
                    <a:pt x="0" y="0"/>
                  </a:moveTo>
                  <a:lnTo>
                    <a:pt x="47759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445692" y="3374856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60" h="0">
                  <a:moveTo>
                    <a:pt x="0" y="0"/>
                  </a:moveTo>
                  <a:lnTo>
                    <a:pt x="47759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445692" y="2743292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60" h="0">
                  <a:moveTo>
                    <a:pt x="0" y="0"/>
                  </a:moveTo>
                  <a:lnTo>
                    <a:pt x="47759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445692" y="2111730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60" h="0">
                  <a:moveTo>
                    <a:pt x="0" y="0"/>
                  </a:moveTo>
                  <a:lnTo>
                    <a:pt x="47759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445692" y="1480306"/>
              <a:ext cx="48260" cy="0"/>
            </a:xfrm>
            <a:custGeom>
              <a:avLst/>
              <a:gdLst/>
              <a:ahLst/>
              <a:cxnLst/>
              <a:rect l="l" t="t" r="r" b="b"/>
              <a:pathLst>
                <a:path w="48260" h="0">
                  <a:moveTo>
                    <a:pt x="0" y="0"/>
                  </a:moveTo>
                  <a:lnTo>
                    <a:pt x="47759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488826" y="1322382"/>
              <a:ext cx="0" cy="3473450"/>
            </a:xfrm>
            <a:custGeom>
              <a:avLst/>
              <a:gdLst/>
              <a:ahLst/>
              <a:cxnLst/>
              <a:rect l="l" t="t" r="r" b="b"/>
              <a:pathLst>
                <a:path w="0" h="3473450">
                  <a:moveTo>
                    <a:pt x="0" y="3473386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488826" y="4795767"/>
              <a:ext cx="4041140" cy="0"/>
            </a:xfrm>
            <a:custGeom>
              <a:avLst/>
              <a:gdLst/>
              <a:ahLst/>
              <a:cxnLst/>
              <a:rect l="l" t="t" r="r" b="b"/>
              <a:pathLst>
                <a:path w="4041140" h="0">
                  <a:moveTo>
                    <a:pt x="0" y="0"/>
                  </a:moveTo>
                  <a:lnTo>
                    <a:pt x="4040551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662114" y="4795767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10">
                  <a:moveTo>
                    <a:pt x="0" y="41420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528617" y="4795767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10">
                  <a:moveTo>
                    <a:pt x="0" y="41420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395123" y="4795767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10">
                  <a:moveTo>
                    <a:pt x="0" y="41420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261688" y="4795767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10">
                  <a:moveTo>
                    <a:pt x="0" y="41420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986539" y="4835652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360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4654059" y="1468352"/>
            <a:ext cx="3883660" cy="3369310"/>
            <a:chOff x="4654059" y="1468352"/>
            <a:chExt cx="3883660" cy="3369310"/>
          </a:xfrm>
        </p:grpSpPr>
        <p:sp>
          <p:nvSpPr>
            <p:cNvPr id="34" name="object 34" descr=""/>
            <p:cNvSpPr/>
            <p:nvPr/>
          </p:nvSpPr>
          <p:spPr>
            <a:xfrm>
              <a:off x="8131910" y="4795767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10">
                  <a:moveTo>
                    <a:pt x="0" y="41420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665172" y="1479464"/>
              <a:ext cx="3861435" cy="706120"/>
            </a:xfrm>
            <a:custGeom>
              <a:avLst/>
              <a:gdLst/>
              <a:ahLst/>
              <a:cxnLst/>
              <a:rect l="l" t="t" r="r" b="b"/>
              <a:pathLst>
                <a:path w="3861434" h="706119">
                  <a:moveTo>
                    <a:pt x="0" y="0"/>
                  </a:moveTo>
                  <a:lnTo>
                    <a:pt x="942836" y="0"/>
                  </a:lnTo>
                  <a:lnTo>
                    <a:pt x="942836" y="42082"/>
                  </a:lnTo>
                  <a:lnTo>
                    <a:pt x="2186824" y="42082"/>
                  </a:lnTo>
                  <a:lnTo>
                    <a:pt x="2186824" y="73539"/>
                  </a:lnTo>
                  <a:lnTo>
                    <a:pt x="2254004" y="73539"/>
                  </a:lnTo>
                  <a:lnTo>
                    <a:pt x="2254004" y="105066"/>
                  </a:lnTo>
                  <a:lnTo>
                    <a:pt x="2487976" y="105066"/>
                  </a:lnTo>
                  <a:lnTo>
                    <a:pt x="2487976" y="136523"/>
                  </a:lnTo>
                  <a:lnTo>
                    <a:pt x="2570986" y="136523"/>
                  </a:lnTo>
                  <a:lnTo>
                    <a:pt x="2570986" y="168050"/>
                  </a:lnTo>
                  <a:lnTo>
                    <a:pt x="2744727" y="168050"/>
                  </a:lnTo>
                  <a:lnTo>
                    <a:pt x="2744727" y="199577"/>
                  </a:lnTo>
                  <a:lnTo>
                    <a:pt x="2812679" y="199577"/>
                  </a:lnTo>
                  <a:lnTo>
                    <a:pt x="2812679" y="231034"/>
                  </a:lnTo>
                  <a:lnTo>
                    <a:pt x="2918082" y="231034"/>
                  </a:lnTo>
                  <a:lnTo>
                    <a:pt x="2918082" y="262561"/>
                  </a:lnTo>
                  <a:lnTo>
                    <a:pt x="3031208" y="262561"/>
                  </a:lnTo>
                  <a:lnTo>
                    <a:pt x="3031208" y="262561"/>
                  </a:lnTo>
                  <a:lnTo>
                    <a:pt x="3038543" y="262561"/>
                  </a:lnTo>
                  <a:lnTo>
                    <a:pt x="3045879" y="262561"/>
                  </a:lnTo>
                  <a:lnTo>
                    <a:pt x="3136611" y="262561"/>
                  </a:lnTo>
                  <a:lnTo>
                    <a:pt x="3136611" y="294088"/>
                  </a:lnTo>
                  <a:lnTo>
                    <a:pt x="3159776" y="294088"/>
                  </a:lnTo>
                  <a:lnTo>
                    <a:pt x="3182169" y="294088"/>
                  </a:lnTo>
                  <a:lnTo>
                    <a:pt x="3204563" y="294088"/>
                  </a:lnTo>
                  <a:lnTo>
                    <a:pt x="3265179" y="294088"/>
                  </a:lnTo>
                  <a:lnTo>
                    <a:pt x="3378304" y="294088"/>
                  </a:lnTo>
                  <a:lnTo>
                    <a:pt x="3393362" y="294088"/>
                  </a:lnTo>
                  <a:lnTo>
                    <a:pt x="3408033" y="294088"/>
                  </a:lnTo>
                  <a:lnTo>
                    <a:pt x="3408033" y="325615"/>
                  </a:lnTo>
                  <a:lnTo>
                    <a:pt x="3423863" y="325615"/>
                  </a:lnTo>
                  <a:lnTo>
                    <a:pt x="3423863" y="367557"/>
                  </a:lnTo>
                  <a:lnTo>
                    <a:pt x="3430812" y="367557"/>
                  </a:lnTo>
                  <a:lnTo>
                    <a:pt x="3446256" y="367557"/>
                  </a:lnTo>
                  <a:lnTo>
                    <a:pt x="3461314" y="367557"/>
                  </a:lnTo>
                  <a:lnTo>
                    <a:pt x="3468264" y="367557"/>
                  </a:lnTo>
                  <a:lnTo>
                    <a:pt x="3491043" y="367557"/>
                  </a:lnTo>
                  <a:lnTo>
                    <a:pt x="3499151" y="367557"/>
                  </a:lnTo>
                  <a:lnTo>
                    <a:pt x="3521158" y="367557"/>
                  </a:lnTo>
                  <a:lnTo>
                    <a:pt x="3528880" y="367557"/>
                  </a:lnTo>
                  <a:lnTo>
                    <a:pt x="3543551" y="367557"/>
                  </a:lnTo>
                  <a:lnTo>
                    <a:pt x="3574053" y="367557"/>
                  </a:lnTo>
                  <a:lnTo>
                    <a:pt x="3574053" y="409640"/>
                  </a:lnTo>
                  <a:lnTo>
                    <a:pt x="3588724" y="409640"/>
                  </a:lnTo>
                  <a:lnTo>
                    <a:pt x="3596446" y="409640"/>
                  </a:lnTo>
                  <a:lnTo>
                    <a:pt x="3604554" y="409640"/>
                  </a:lnTo>
                  <a:lnTo>
                    <a:pt x="3619226" y="409640"/>
                  </a:lnTo>
                  <a:lnTo>
                    <a:pt x="3635055" y="409640"/>
                  </a:lnTo>
                  <a:lnTo>
                    <a:pt x="3642391" y="409640"/>
                  </a:lnTo>
                  <a:lnTo>
                    <a:pt x="3664784" y="409640"/>
                  </a:lnTo>
                  <a:lnTo>
                    <a:pt x="3672120" y="409640"/>
                  </a:lnTo>
                  <a:lnTo>
                    <a:pt x="3687177" y="409640"/>
                  </a:lnTo>
                  <a:lnTo>
                    <a:pt x="3694900" y="409640"/>
                  </a:lnTo>
                  <a:lnTo>
                    <a:pt x="3717679" y="409640"/>
                  </a:lnTo>
                  <a:lnTo>
                    <a:pt x="3732350" y="409640"/>
                  </a:lnTo>
                  <a:lnTo>
                    <a:pt x="3762466" y="409640"/>
                  </a:lnTo>
                  <a:lnTo>
                    <a:pt x="3800302" y="409640"/>
                  </a:lnTo>
                  <a:lnTo>
                    <a:pt x="3800302" y="556649"/>
                  </a:lnTo>
                  <a:lnTo>
                    <a:pt x="3822696" y="556649"/>
                  </a:lnTo>
                  <a:lnTo>
                    <a:pt x="3822696" y="703728"/>
                  </a:lnTo>
                  <a:lnTo>
                    <a:pt x="3838526" y="703728"/>
                  </a:lnTo>
                  <a:lnTo>
                    <a:pt x="3860919" y="703728"/>
                  </a:lnTo>
                  <a:lnTo>
                    <a:pt x="3860919" y="704009"/>
                  </a:lnTo>
                  <a:lnTo>
                    <a:pt x="3861305" y="704995"/>
                  </a:lnTo>
                  <a:lnTo>
                    <a:pt x="3861305" y="705276"/>
                  </a:lnTo>
                  <a:lnTo>
                    <a:pt x="3860919" y="705558"/>
                  </a:lnTo>
                  <a:lnTo>
                    <a:pt x="3858216" y="705276"/>
                  </a:lnTo>
                  <a:lnTo>
                    <a:pt x="3857444" y="705276"/>
                  </a:lnTo>
                  <a:lnTo>
                    <a:pt x="3857444" y="704572"/>
                  </a:lnTo>
                  <a:lnTo>
                    <a:pt x="3860533" y="702039"/>
                  </a:lnTo>
                  <a:lnTo>
                    <a:pt x="3861305" y="701195"/>
                  </a:lnTo>
                </a:path>
              </a:pathLst>
            </a:custGeom>
            <a:ln w="222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665173" y="1479464"/>
              <a:ext cx="3861435" cy="1292225"/>
            </a:xfrm>
            <a:custGeom>
              <a:avLst/>
              <a:gdLst/>
              <a:ahLst/>
              <a:cxnLst/>
              <a:rect l="l" t="t" r="r" b="b"/>
              <a:pathLst>
                <a:path w="3861434" h="1292225">
                  <a:moveTo>
                    <a:pt x="0" y="0"/>
                  </a:moveTo>
                  <a:lnTo>
                    <a:pt x="376797" y="0"/>
                  </a:lnTo>
                  <a:lnTo>
                    <a:pt x="376797" y="41982"/>
                  </a:lnTo>
                  <a:lnTo>
                    <a:pt x="444289" y="41982"/>
                  </a:lnTo>
                  <a:lnTo>
                    <a:pt x="444289" y="73501"/>
                  </a:lnTo>
                  <a:lnTo>
                    <a:pt x="527207" y="73501"/>
                  </a:lnTo>
                  <a:lnTo>
                    <a:pt x="527207" y="105020"/>
                  </a:lnTo>
                  <a:lnTo>
                    <a:pt x="677232" y="105020"/>
                  </a:lnTo>
                  <a:lnTo>
                    <a:pt x="677232" y="136539"/>
                  </a:lnTo>
                  <a:lnTo>
                    <a:pt x="1039760" y="136539"/>
                  </a:lnTo>
                  <a:lnTo>
                    <a:pt x="1039760" y="168058"/>
                  </a:lnTo>
                  <a:lnTo>
                    <a:pt x="1099924" y="168058"/>
                  </a:lnTo>
                  <a:lnTo>
                    <a:pt x="1099924" y="199577"/>
                  </a:lnTo>
                  <a:lnTo>
                    <a:pt x="1619418" y="199577"/>
                  </a:lnTo>
                  <a:lnTo>
                    <a:pt x="1619418" y="231096"/>
                  </a:lnTo>
                  <a:lnTo>
                    <a:pt x="1830378" y="231096"/>
                  </a:lnTo>
                  <a:lnTo>
                    <a:pt x="1830378" y="262615"/>
                  </a:lnTo>
                  <a:lnTo>
                    <a:pt x="1852747" y="262615"/>
                  </a:lnTo>
                  <a:lnTo>
                    <a:pt x="1852747" y="294005"/>
                  </a:lnTo>
                  <a:lnTo>
                    <a:pt x="1890543" y="294005"/>
                  </a:lnTo>
                  <a:lnTo>
                    <a:pt x="1890543" y="336117"/>
                  </a:lnTo>
                  <a:lnTo>
                    <a:pt x="1958420" y="336117"/>
                  </a:lnTo>
                  <a:lnTo>
                    <a:pt x="1958420" y="367636"/>
                  </a:lnTo>
                  <a:lnTo>
                    <a:pt x="1981174" y="367636"/>
                  </a:lnTo>
                  <a:lnTo>
                    <a:pt x="1981174" y="399025"/>
                  </a:lnTo>
                  <a:lnTo>
                    <a:pt x="2055994" y="399025"/>
                  </a:lnTo>
                  <a:lnTo>
                    <a:pt x="2055994" y="430544"/>
                  </a:lnTo>
                  <a:lnTo>
                    <a:pt x="2123872" y="430544"/>
                  </a:lnTo>
                  <a:lnTo>
                    <a:pt x="2123872" y="462064"/>
                  </a:lnTo>
                  <a:lnTo>
                    <a:pt x="2139298" y="462064"/>
                  </a:lnTo>
                  <a:lnTo>
                    <a:pt x="2139298" y="493583"/>
                  </a:lnTo>
                  <a:lnTo>
                    <a:pt x="2146626" y="493583"/>
                  </a:lnTo>
                  <a:lnTo>
                    <a:pt x="2146626" y="525102"/>
                  </a:lnTo>
                  <a:lnTo>
                    <a:pt x="2153954" y="525102"/>
                  </a:lnTo>
                  <a:lnTo>
                    <a:pt x="2214118" y="525102"/>
                  </a:lnTo>
                  <a:lnTo>
                    <a:pt x="2214118" y="556621"/>
                  </a:lnTo>
                  <a:lnTo>
                    <a:pt x="2237258" y="556621"/>
                  </a:lnTo>
                  <a:lnTo>
                    <a:pt x="2237258" y="598603"/>
                  </a:lnTo>
                  <a:lnTo>
                    <a:pt x="2274668" y="598603"/>
                  </a:lnTo>
                  <a:lnTo>
                    <a:pt x="2274668" y="630122"/>
                  </a:lnTo>
                  <a:lnTo>
                    <a:pt x="2959999" y="630122"/>
                  </a:lnTo>
                  <a:lnTo>
                    <a:pt x="2959999" y="661641"/>
                  </a:lnTo>
                  <a:lnTo>
                    <a:pt x="2968098" y="661641"/>
                  </a:lnTo>
                  <a:lnTo>
                    <a:pt x="3066058" y="661641"/>
                  </a:lnTo>
                  <a:lnTo>
                    <a:pt x="3110795" y="661641"/>
                  </a:lnTo>
                  <a:lnTo>
                    <a:pt x="3140877" y="661641"/>
                  </a:lnTo>
                  <a:lnTo>
                    <a:pt x="3253878" y="661641"/>
                  </a:lnTo>
                  <a:lnTo>
                    <a:pt x="3276246" y="661641"/>
                  </a:lnTo>
                  <a:lnTo>
                    <a:pt x="3276246" y="693160"/>
                  </a:lnTo>
                  <a:lnTo>
                    <a:pt x="3291673" y="693160"/>
                  </a:lnTo>
                  <a:lnTo>
                    <a:pt x="3389632" y="693160"/>
                  </a:lnTo>
                  <a:lnTo>
                    <a:pt x="3396960" y="693160"/>
                  </a:lnTo>
                  <a:lnTo>
                    <a:pt x="3404673" y="693160"/>
                  </a:lnTo>
                  <a:lnTo>
                    <a:pt x="3419714" y="693160"/>
                  </a:lnTo>
                  <a:lnTo>
                    <a:pt x="3419714" y="735142"/>
                  </a:lnTo>
                  <a:lnTo>
                    <a:pt x="3427042" y="735142"/>
                  </a:lnTo>
                  <a:lnTo>
                    <a:pt x="3434756" y="735142"/>
                  </a:lnTo>
                  <a:lnTo>
                    <a:pt x="3442469" y="735142"/>
                  </a:lnTo>
                  <a:lnTo>
                    <a:pt x="3518060" y="735142"/>
                  </a:lnTo>
                  <a:lnTo>
                    <a:pt x="3525387" y="735142"/>
                  </a:lnTo>
                  <a:lnTo>
                    <a:pt x="3532330" y="735142"/>
                  </a:lnTo>
                  <a:lnTo>
                    <a:pt x="3540043" y="735142"/>
                  </a:lnTo>
                  <a:lnTo>
                    <a:pt x="3540043" y="777125"/>
                  </a:lnTo>
                  <a:lnTo>
                    <a:pt x="3570511" y="777125"/>
                  </a:lnTo>
                  <a:lnTo>
                    <a:pt x="3585552" y="777125"/>
                  </a:lnTo>
                  <a:lnTo>
                    <a:pt x="3600593" y="777125"/>
                  </a:lnTo>
                  <a:lnTo>
                    <a:pt x="3600593" y="840163"/>
                  </a:lnTo>
                  <a:lnTo>
                    <a:pt x="3615634" y="840163"/>
                  </a:lnTo>
                  <a:lnTo>
                    <a:pt x="3622962" y="840163"/>
                  </a:lnTo>
                  <a:lnTo>
                    <a:pt x="3630675" y="840163"/>
                  </a:lnTo>
                  <a:lnTo>
                    <a:pt x="3638388" y="840163"/>
                  </a:lnTo>
                  <a:lnTo>
                    <a:pt x="3638388" y="913664"/>
                  </a:lnTo>
                  <a:lnTo>
                    <a:pt x="3653044" y="913664"/>
                  </a:lnTo>
                  <a:lnTo>
                    <a:pt x="3653044" y="987166"/>
                  </a:lnTo>
                  <a:lnTo>
                    <a:pt x="3660371" y="987166"/>
                  </a:lnTo>
                  <a:lnTo>
                    <a:pt x="3668470" y="987166"/>
                  </a:lnTo>
                  <a:lnTo>
                    <a:pt x="3683126" y="987166"/>
                  </a:lnTo>
                  <a:lnTo>
                    <a:pt x="3683126" y="1071260"/>
                  </a:lnTo>
                  <a:lnTo>
                    <a:pt x="3690453" y="1071260"/>
                  </a:lnTo>
                  <a:lnTo>
                    <a:pt x="3698938" y="1071260"/>
                  </a:lnTo>
                  <a:lnTo>
                    <a:pt x="3698938" y="1176280"/>
                  </a:lnTo>
                  <a:lnTo>
                    <a:pt x="3713593" y="1176280"/>
                  </a:lnTo>
                  <a:lnTo>
                    <a:pt x="3735962" y="1176280"/>
                  </a:lnTo>
                  <a:lnTo>
                    <a:pt x="3735962" y="1291764"/>
                  </a:lnTo>
                  <a:lnTo>
                    <a:pt x="3758331" y="1291764"/>
                  </a:lnTo>
                  <a:lnTo>
                    <a:pt x="3766044" y="1291764"/>
                  </a:lnTo>
                  <a:lnTo>
                    <a:pt x="3833922" y="1291764"/>
                  </a:lnTo>
                  <a:lnTo>
                    <a:pt x="3856676" y="1291764"/>
                  </a:lnTo>
                  <a:lnTo>
                    <a:pt x="3857062" y="1291764"/>
                  </a:lnTo>
                  <a:lnTo>
                    <a:pt x="3857833" y="1291635"/>
                  </a:lnTo>
                  <a:lnTo>
                    <a:pt x="3858219" y="1291635"/>
                  </a:lnTo>
                  <a:lnTo>
                    <a:pt x="3861304" y="1291635"/>
                  </a:lnTo>
                </a:path>
              </a:pathLst>
            </a:custGeom>
            <a:ln w="22225">
              <a:solidFill>
                <a:srgbClr val="C804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83.8%</a:t>
            </a:r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sp>
        <p:nvSpPr>
          <p:cNvPr id="38" name="object 38" descr=""/>
          <p:cNvSpPr txBox="1"/>
          <p:nvPr/>
        </p:nvSpPr>
        <p:spPr>
          <a:xfrm>
            <a:off x="7870753" y="2925571"/>
            <a:ext cx="673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70.1%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988" y="319974"/>
            <a:ext cx="9937798" cy="50085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170531" y="2182389"/>
            <a:ext cx="514984" cy="2265680"/>
          </a:xfrm>
          <a:prstGeom prst="rect">
            <a:avLst/>
          </a:prstGeom>
        </p:spPr>
        <p:txBody>
          <a:bodyPr wrap="square" lIns="0" tIns="12700" rIns="0" bIns="0" rtlCol="0" vert="vert270">
            <a:spAutoFit/>
          </a:bodyPr>
          <a:lstStyle/>
          <a:p>
            <a:pPr marL="299085" marR="5080" indent="-287020">
              <a:lnSpc>
                <a:spcPts val="19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Proportion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patients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with </a:t>
            </a:r>
            <a:r>
              <a:rPr dirty="0" sz="1600">
                <a:latin typeface="Calibri"/>
                <a:cs typeface="Calibri"/>
              </a:rPr>
              <a:t>primary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patency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(%)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876315" y="4655820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695623" y="1741932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027946" y="1637284"/>
            <a:ext cx="4159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0432FF"/>
                </a:solidFill>
                <a:latin typeface="Calibri"/>
                <a:cs typeface="Calibri"/>
              </a:rPr>
              <a:t>IVUS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00069" y="4966716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000610" y="4966716"/>
            <a:ext cx="216281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  <a:tabLst>
                <a:tab pos="948690" algn="l"/>
                <a:tab pos="1866264" algn="l"/>
              </a:tabLst>
            </a:pPr>
            <a:r>
              <a:rPr dirty="0" sz="1400" spc="-25">
                <a:latin typeface="Calibri"/>
                <a:cs typeface="Calibri"/>
              </a:rPr>
              <a:t>90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180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270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600">
                <a:latin typeface="Calibri"/>
                <a:cs typeface="Calibri"/>
              </a:rPr>
              <a:t>Days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since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Randomization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86110" y="2324100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86110" y="2909315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86110" y="3491484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786110" y="4073652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62921" y="3300476"/>
            <a:ext cx="2536825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HR,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0.45;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95%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0.23-</a:t>
            </a:r>
            <a:r>
              <a:rPr dirty="0" sz="1800" spc="-20">
                <a:latin typeface="Calibri"/>
                <a:cs typeface="Calibri"/>
              </a:rPr>
              <a:t>0.86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dirty="0" sz="1800" spc="-10">
                <a:latin typeface="Calibri"/>
                <a:cs typeface="Calibri"/>
              </a:rPr>
              <a:t>Log-</a:t>
            </a:r>
            <a:r>
              <a:rPr dirty="0" sz="1800">
                <a:latin typeface="Calibri"/>
                <a:cs typeface="Calibri"/>
              </a:rPr>
              <a:t>rank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0.02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764669" y="2603500"/>
            <a:ext cx="10585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Angiography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83669" y="5390896"/>
            <a:ext cx="7607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Calibri"/>
                <a:cs typeface="Calibri"/>
              </a:rPr>
              <a:t>No.</a:t>
            </a:r>
            <a:r>
              <a:rPr dirty="0" sz="1300" spc="-1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at</a:t>
            </a:r>
            <a:r>
              <a:rPr dirty="0" sz="1300" spc="-10" b="1">
                <a:latin typeface="Calibri"/>
                <a:cs typeface="Calibri"/>
              </a:rPr>
              <a:t> </a:t>
            </a:r>
            <a:r>
              <a:rPr dirty="0" sz="1300" spc="-20" b="1">
                <a:latin typeface="Calibri"/>
                <a:cs typeface="Calibri"/>
              </a:rPr>
              <a:t>Risk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358997" y="5559578"/>
          <a:ext cx="10737215" cy="468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605"/>
                <a:gridCol w="703580"/>
                <a:gridCol w="852169"/>
                <a:gridCol w="852169"/>
                <a:gridCol w="873125"/>
                <a:gridCol w="743585"/>
                <a:gridCol w="1410335"/>
                <a:gridCol w="763270"/>
                <a:gridCol w="911225"/>
                <a:gridCol w="911225"/>
                <a:gridCol w="932179"/>
                <a:gridCol w="550545"/>
              </a:tblGrid>
              <a:tr h="2355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20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IVUS</a:t>
                      </a:r>
                      <a:r>
                        <a:rPr dirty="0" sz="1200" spc="-2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Guidance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r" marR="246379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90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1425"/>
                        </a:lnSpc>
                        <a:spcBef>
                          <a:spcPts val="335"/>
                        </a:spcBef>
                      </a:pPr>
                      <a:r>
                        <a:rPr dirty="0" sz="120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IVUS</a:t>
                      </a:r>
                      <a:r>
                        <a:rPr dirty="0" sz="1200" spc="-2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Guidance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500"/>
                        </a:lnSpc>
                        <a:spcBef>
                          <a:spcPts val="259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30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59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30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59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3019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500"/>
                        </a:lnSpc>
                        <a:spcBef>
                          <a:spcPts val="259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108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3019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00"/>
                        </a:lnSpc>
                        <a:spcBef>
                          <a:spcPts val="259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74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3019"/>
                </a:tc>
              </a:tr>
              <a:tr h="233045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dirty="0" sz="120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Angio</a:t>
                      </a:r>
                      <a:r>
                        <a:rPr dirty="0" sz="1200" spc="-3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Guidance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145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106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45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94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6379">
                        <a:lnSpc>
                          <a:spcPts val="145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77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23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Angio</a:t>
                      </a:r>
                      <a:r>
                        <a:rPr dirty="0" sz="1200" spc="-3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Guidance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495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113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105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495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89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95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66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7" name="object 17" descr=""/>
          <p:cNvGrpSpPr/>
          <p:nvPr/>
        </p:nvGrpSpPr>
        <p:grpSpPr>
          <a:xfrm>
            <a:off x="7025254" y="1876700"/>
            <a:ext cx="4306570" cy="3105785"/>
            <a:chOff x="7025254" y="1876700"/>
            <a:chExt cx="4306570" cy="3105785"/>
          </a:xfrm>
        </p:grpSpPr>
        <p:sp>
          <p:nvSpPr>
            <p:cNvPr id="18" name="object 18" descr=""/>
            <p:cNvSpPr/>
            <p:nvPr/>
          </p:nvSpPr>
          <p:spPr>
            <a:xfrm>
              <a:off x="7029382" y="4793964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268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029382" y="4211285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268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029382" y="3628735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268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029382" y="3046056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268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029382" y="246337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268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029382" y="188082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268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074782" y="4939666"/>
              <a:ext cx="4253230" cy="0"/>
            </a:xfrm>
            <a:custGeom>
              <a:avLst/>
              <a:gdLst/>
              <a:ahLst/>
              <a:cxnLst/>
              <a:rect l="l" t="t" r="r" b="b"/>
              <a:pathLst>
                <a:path w="4253230" h="0">
                  <a:moveTo>
                    <a:pt x="0" y="0"/>
                  </a:moveTo>
                  <a:lnTo>
                    <a:pt x="4252834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257174" y="4939666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214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169203" y="4939666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214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081231" y="4939666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214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993324" y="4939666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214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0764056" y="4966716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360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7070776" y="1735127"/>
            <a:ext cx="4253230" cy="3242945"/>
            <a:chOff x="7070776" y="1735127"/>
            <a:chExt cx="4253230" cy="3242945"/>
          </a:xfrm>
        </p:grpSpPr>
        <p:sp>
          <p:nvSpPr>
            <p:cNvPr id="31" name="object 31" descr=""/>
            <p:cNvSpPr/>
            <p:nvPr/>
          </p:nvSpPr>
          <p:spPr>
            <a:xfrm>
              <a:off x="10909267" y="4939666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214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074782" y="1735127"/>
              <a:ext cx="0" cy="3204845"/>
            </a:xfrm>
            <a:custGeom>
              <a:avLst/>
              <a:gdLst/>
              <a:ahLst/>
              <a:cxnLst/>
              <a:rect l="l" t="t" r="r" b="b"/>
              <a:pathLst>
                <a:path w="0" h="3204845">
                  <a:moveTo>
                    <a:pt x="0" y="3204538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260394" y="1879526"/>
              <a:ext cx="4045585" cy="473709"/>
            </a:xfrm>
            <a:custGeom>
              <a:avLst/>
              <a:gdLst/>
              <a:ahLst/>
              <a:cxnLst/>
              <a:rect l="l" t="t" r="r" b="b"/>
              <a:pathLst>
                <a:path w="4045584" h="473710">
                  <a:moveTo>
                    <a:pt x="0" y="0"/>
                  </a:moveTo>
                  <a:lnTo>
                    <a:pt x="970061" y="0"/>
                  </a:lnTo>
                  <a:lnTo>
                    <a:pt x="970061" y="28982"/>
                  </a:lnTo>
                  <a:lnTo>
                    <a:pt x="1684864" y="28982"/>
                  </a:lnTo>
                  <a:lnTo>
                    <a:pt x="1684864" y="57965"/>
                  </a:lnTo>
                  <a:lnTo>
                    <a:pt x="1780334" y="57965"/>
                  </a:lnTo>
                  <a:lnTo>
                    <a:pt x="1970462" y="57965"/>
                  </a:lnTo>
                  <a:lnTo>
                    <a:pt x="2249183" y="57965"/>
                  </a:lnTo>
                  <a:lnTo>
                    <a:pt x="2249183" y="77231"/>
                  </a:lnTo>
                  <a:lnTo>
                    <a:pt x="2313098" y="77231"/>
                  </a:lnTo>
                  <a:lnTo>
                    <a:pt x="2313098" y="106214"/>
                  </a:lnTo>
                  <a:lnTo>
                    <a:pt x="2377014" y="106214"/>
                  </a:lnTo>
                  <a:lnTo>
                    <a:pt x="2487855" y="106214"/>
                  </a:lnTo>
                  <a:lnTo>
                    <a:pt x="2558648" y="106214"/>
                  </a:lnTo>
                  <a:lnTo>
                    <a:pt x="2638340" y="106214"/>
                  </a:lnTo>
                  <a:lnTo>
                    <a:pt x="2638340" y="125564"/>
                  </a:lnTo>
                  <a:lnTo>
                    <a:pt x="2670702" y="125564"/>
                  </a:lnTo>
                  <a:lnTo>
                    <a:pt x="2821187" y="125564"/>
                  </a:lnTo>
                  <a:lnTo>
                    <a:pt x="2821187" y="154463"/>
                  </a:lnTo>
                  <a:lnTo>
                    <a:pt x="2885103" y="154463"/>
                  </a:lnTo>
                  <a:lnTo>
                    <a:pt x="2885103" y="183446"/>
                  </a:lnTo>
                  <a:lnTo>
                    <a:pt x="2996348" y="183446"/>
                  </a:lnTo>
                  <a:lnTo>
                    <a:pt x="2996348" y="202796"/>
                  </a:lnTo>
                  <a:lnTo>
                    <a:pt x="3107594" y="202796"/>
                  </a:lnTo>
                  <a:lnTo>
                    <a:pt x="3107594" y="202796"/>
                  </a:lnTo>
                  <a:lnTo>
                    <a:pt x="3115280" y="202796"/>
                  </a:lnTo>
                  <a:lnTo>
                    <a:pt x="3131461" y="202796"/>
                  </a:lnTo>
                  <a:lnTo>
                    <a:pt x="3218840" y="202796"/>
                  </a:lnTo>
                  <a:lnTo>
                    <a:pt x="3266574" y="202796"/>
                  </a:lnTo>
                  <a:lnTo>
                    <a:pt x="3290441" y="202796"/>
                  </a:lnTo>
                  <a:lnTo>
                    <a:pt x="3322399" y="202796"/>
                  </a:lnTo>
                  <a:lnTo>
                    <a:pt x="3345862" y="202796"/>
                  </a:lnTo>
                  <a:lnTo>
                    <a:pt x="3457108" y="202796"/>
                  </a:lnTo>
                  <a:lnTo>
                    <a:pt x="3472884" y="202796"/>
                  </a:lnTo>
                  <a:lnTo>
                    <a:pt x="3480975" y="202796"/>
                  </a:lnTo>
                  <a:lnTo>
                    <a:pt x="3488661" y="202796"/>
                  </a:lnTo>
                  <a:lnTo>
                    <a:pt x="3497156" y="202796"/>
                  </a:lnTo>
                  <a:lnTo>
                    <a:pt x="3497156" y="241412"/>
                  </a:lnTo>
                  <a:lnTo>
                    <a:pt x="3521023" y="241412"/>
                  </a:lnTo>
                  <a:lnTo>
                    <a:pt x="3552576" y="241412"/>
                  </a:lnTo>
                  <a:lnTo>
                    <a:pt x="3560667" y="241412"/>
                  </a:lnTo>
                  <a:lnTo>
                    <a:pt x="3568353" y="241412"/>
                  </a:lnTo>
                  <a:lnTo>
                    <a:pt x="3576443" y="241412"/>
                  </a:lnTo>
                  <a:lnTo>
                    <a:pt x="3592220" y="241412"/>
                  </a:lnTo>
                  <a:lnTo>
                    <a:pt x="3608401" y="241412"/>
                  </a:lnTo>
                  <a:lnTo>
                    <a:pt x="3624582" y="241412"/>
                  </a:lnTo>
                  <a:lnTo>
                    <a:pt x="3640359" y="241412"/>
                  </a:lnTo>
                  <a:lnTo>
                    <a:pt x="3663822" y="241412"/>
                  </a:lnTo>
                  <a:lnTo>
                    <a:pt x="3671508" y="241412"/>
                  </a:lnTo>
                  <a:lnTo>
                    <a:pt x="3671508" y="289661"/>
                  </a:lnTo>
                  <a:lnTo>
                    <a:pt x="3687689" y="289661"/>
                  </a:lnTo>
                  <a:lnTo>
                    <a:pt x="3711556" y="289661"/>
                  </a:lnTo>
                  <a:lnTo>
                    <a:pt x="3727333" y="289661"/>
                  </a:lnTo>
                  <a:lnTo>
                    <a:pt x="3743514" y="289661"/>
                  </a:lnTo>
                  <a:lnTo>
                    <a:pt x="3759695" y="289661"/>
                  </a:lnTo>
                  <a:lnTo>
                    <a:pt x="3766977" y="289661"/>
                  </a:lnTo>
                  <a:lnTo>
                    <a:pt x="3783158" y="289661"/>
                  </a:lnTo>
                  <a:lnTo>
                    <a:pt x="3790844" y="289661"/>
                  </a:lnTo>
                  <a:lnTo>
                    <a:pt x="3815116" y="289661"/>
                  </a:lnTo>
                  <a:lnTo>
                    <a:pt x="3830488" y="289661"/>
                  </a:lnTo>
                  <a:lnTo>
                    <a:pt x="3862850" y="289661"/>
                  </a:lnTo>
                  <a:lnTo>
                    <a:pt x="3894404" y="289661"/>
                  </a:lnTo>
                  <a:lnTo>
                    <a:pt x="3894404" y="386242"/>
                  </a:lnTo>
                  <a:lnTo>
                    <a:pt x="3902494" y="386242"/>
                  </a:lnTo>
                  <a:lnTo>
                    <a:pt x="3902494" y="473191"/>
                  </a:lnTo>
                  <a:lnTo>
                    <a:pt x="3918675" y="473191"/>
                  </a:lnTo>
                  <a:lnTo>
                    <a:pt x="3941734" y="473191"/>
                  </a:lnTo>
                  <a:lnTo>
                    <a:pt x="3957915" y="473191"/>
                  </a:lnTo>
                  <a:lnTo>
                    <a:pt x="4029516" y="473191"/>
                  </a:lnTo>
                  <a:lnTo>
                    <a:pt x="4045293" y="473191"/>
                  </a:lnTo>
                </a:path>
              </a:pathLst>
            </a:custGeom>
            <a:ln w="1905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260394" y="1879526"/>
              <a:ext cx="4053840" cy="888365"/>
            </a:xfrm>
            <a:custGeom>
              <a:avLst/>
              <a:gdLst/>
              <a:ahLst/>
              <a:cxnLst/>
              <a:rect l="l" t="t" r="r" b="b"/>
              <a:pathLst>
                <a:path w="4053840" h="888364">
                  <a:moveTo>
                    <a:pt x="0" y="0"/>
                  </a:moveTo>
                  <a:lnTo>
                    <a:pt x="286184" y="0"/>
                  </a:lnTo>
                  <a:lnTo>
                    <a:pt x="389832" y="0"/>
                  </a:lnTo>
                  <a:lnTo>
                    <a:pt x="389832" y="28957"/>
                  </a:lnTo>
                  <a:lnTo>
                    <a:pt x="460748" y="28957"/>
                  </a:lnTo>
                  <a:lnTo>
                    <a:pt x="460748" y="57915"/>
                  </a:lnTo>
                  <a:lnTo>
                    <a:pt x="540477" y="57915"/>
                  </a:lnTo>
                  <a:lnTo>
                    <a:pt x="540477" y="77280"/>
                  </a:lnTo>
                  <a:lnTo>
                    <a:pt x="699096" y="77280"/>
                  </a:lnTo>
                  <a:lnTo>
                    <a:pt x="699096" y="106237"/>
                  </a:lnTo>
                  <a:lnTo>
                    <a:pt x="969754" y="106237"/>
                  </a:lnTo>
                  <a:lnTo>
                    <a:pt x="1033118" y="106237"/>
                  </a:lnTo>
                  <a:lnTo>
                    <a:pt x="1072982" y="106237"/>
                  </a:lnTo>
                  <a:lnTo>
                    <a:pt x="1072982" y="125513"/>
                  </a:lnTo>
                  <a:lnTo>
                    <a:pt x="1144319" y="125513"/>
                  </a:lnTo>
                  <a:lnTo>
                    <a:pt x="1144319" y="154471"/>
                  </a:lnTo>
                  <a:lnTo>
                    <a:pt x="1374693" y="154471"/>
                  </a:lnTo>
                  <a:lnTo>
                    <a:pt x="1660878" y="154471"/>
                  </a:lnTo>
                  <a:lnTo>
                    <a:pt x="1660878" y="183429"/>
                  </a:lnTo>
                  <a:lnTo>
                    <a:pt x="1795997" y="183429"/>
                  </a:lnTo>
                  <a:lnTo>
                    <a:pt x="1875726" y="183429"/>
                  </a:lnTo>
                  <a:lnTo>
                    <a:pt x="1883699" y="183429"/>
                  </a:lnTo>
                  <a:lnTo>
                    <a:pt x="1883699" y="202793"/>
                  </a:lnTo>
                  <a:lnTo>
                    <a:pt x="1907198" y="202793"/>
                  </a:lnTo>
                  <a:lnTo>
                    <a:pt x="1907198" y="231751"/>
                  </a:lnTo>
                  <a:lnTo>
                    <a:pt x="1947482" y="231751"/>
                  </a:lnTo>
                  <a:lnTo>
                    <a:pt x="1947482" y="260709"/>
                  </a:lnTo>
                  <a:lnTo>
                    <a:pt x="2010845" y="260709"/>
                  </a:lnTo>
                  <a:lnTo>
                    <a:pt x="2010845" y="289666"/>
                  </a:lnTo>
                  <a:lnTo>
                    <a:pt x="2034344" y="289666"/>
                  </a:lnTo>
                  <a:lnTo>
                    <a:pt x="2034344" y="308942"/>
                  </a:lnTo>
                  <a:lnTo>
                    <a:pt x="2114073" y="308942"/>
                  </a:lnTo>
                  <a:lnTo>
                    <a:pt x="2114073" y="337900"/>
                  </a:lnTo>
                  <a:lnTo>
                    <a:pt x="2137572" y="337900"/>
                  </a:lnTo>
                  <a:lnTo>
                    <a:pt x="2137572" y="366858"/>
                  </a:lnTo>
                  <a:lnTo>
                    <a:pt x="2185829" y="366858"/>
                  </a:lnTo>
                  <a:lnTo>
                    <a:pt x="2185829" y="386222"/>
                  </a:lnTo>
                  <a:lnTo>
                    <a:pt x="2193802" y="386222"/>
                  </a:lnTo>
                  <a:lnTo>
                    <a:pt x="2193802" y="415180"/>
                  </a:lnTo>
                  <a:lnTo>
                    <a:pt x="2201355" y="415180"/>
                  </a:lnTo>
                  <a:lnTo>
                    <a:pt x="2217301" y="415180"/>
                  </a:lnTo>
                  <a:lnTo>
                    <a:pt x="2273111" y="415180"/>
                  </a:lnTo>
                  <a:lnTo>
                    <a:pt x="2273111" y="444138"/>
                  </a:lnTo>
                  <a:lnTo>
                    <a:pt x="2297030" y="444138"/>
                  </a:lnTo>
                  <a:lnTo>
                    <a:pt x="2297030" y="473095"/>
                  </a:lnTo>
                  <a:lnTo>
                    <a:pt x="2336475" y="473095"/>
                  </a:lnTo>
                  <a:lnTo>
                    <a:pt x="2336475" y="502053"/>
                  </a:lnTo>
                  <a:lnTo>
                    <a:pt x="2670497" y="502053"/>
                  </a:lnTo>
                  <a:lnTo>
                    <a:pt x="2670497" y="502053"/>
                  </a:lnTo>
                  <a:lnTo>
                    <a:pt x="2757778" y="502053"/>
                  </a:lnTo>
                  <a:lnTo>
                    <a:pt x="2956681" y="502053"/>
                  </a:lnTo>
                  <a:lnTo>
                    <a:pt x="2988153" y="502053"/>
                  </a:lnTo>
                  <a:lnTo>
                    <a:pt x="3035990" y="502053"/>
                  </a:lnTo>
                  <a:lnTo>
                    <a:pt x="3035990" y="521418"/>
                  </a:lnTo>
                  <a:lnTo>
                    <a:pt x="3051936" y="521418"/>
                  </a:lnTo>
                  <a:lnTo>
                    <a:pt x="3139218" y="521418"/>
                  </a:lnTo>
                  <a:lnTo>
                    <a:pt x="3147610" y="521418"/>
                  </a:lnTo>
                  <a:lnTo>
                    <a:pt x="3171110" y="521418"/>
                  </a:lnTo>
                  <a:lnTo>
                    <a:pt x="3195028" y="521418"/>
                  </a:lnTo>
                  <a:lnTo>
                    <a:pt x="3290283" y="521418"/>
                  </a:lnTo>
                  <a:lnTo>
                    <a:pt x="3338120" y="521418"/>
                  </a:lnTo>
                  <a:lnTo>
                    <a:pt x="3370012" y="521418"/>
                  </a:lnTo>
                  <a:lnTo>
                    <a:pt x="3472820" y="521418"/>
                  </a:lnTo>
                  <a:lnTo>
                    <a:pt x="3489186" y="521418"/>
                  </a:lnTo>
                  <a:lnTo>
                    <a:pt x="3513105" y="521418"/>
                  </a:lnTo>
                  <a:lnTo>
                    <a:pt x="3513105" y="559969"/>
                  </a:lnTo>
                  <a:lnTo>
                    <a:pt x="3520658" y="559969"/>
                  </a:lnTo>
                  <a:lnTo>
                    <a:pt x="3528631" y="559969"/>
                  </a:lnTo>
                  <a:lnTo>
                    <a:pt x="3536604" y="559969"/>
                  </a:lnTo>
                  <a:lnTo>
                    <a:pt x="3592413" y="559969"/>
                  </a:lnTo>
                  <a:lnTo>
                    <a:pt x="3608359" y="559969"/>
                  </a:lnTo>
                  <a:lnTo>
                    <a:pt x="3624305" y="559969"/>
                  </a:lnTo>
                  <a:lnTo>
                    <a:pt x="3632278" y="559969"/>
                  </a:lnTo>
                  <a:lnTo>
                    <a:pt x="3640251" y="559969"/>
                  </a:lnTo>
                  <a:lnTo>
                    <a:pt x="3663750" y="559969"/>
                  </a:lnTo>
                  <a:lnTo>
                    <a:pt x="3663750" y="598609"/>
                  </a:lnTo>
                  <a:lnTo>
                    <a:pt x="3671723" y="598609"/>
                  </a:lnTo>
                  <a:lnTo>
                    <a:pt x="3703614" y="598609"/>
                  </a:lnTo>
                  <a:lnTo>
                    <a:pt x="3703614" y="637249"/>
                  </a:lnTo>
                  <a:lnTo>
                    <a:pt x="3711587" y="637249"/>
                  </a:lnTo>
                  <a:lnTo>
                    <a:pt x="3727533" y="637249"/>
                  </a:lnTo>
                  <a:lnTo>
                    <a:pt x="3743479" y="637249"/>
                  </a:lnTo>
                  <a:lnTo>
                    <a:pt x="3743479" y="685482"/>
                  </a:lnTo>
                  <a:lnTo>
                    <a:pt x="3751452" y="685482"/>
                  </a:lnTo>
                  <a:lnTo>
                    <a:pt x="3751452" y="733804"/>
                  </a:lnTo>
                  <a:lnTo>
                    <a:pt x="3759424" y="733804"/>
                  </a:lnTo>
                  <a:lnTo>
                    <a:pt x="3766978" y="733804"/>
                  </a:lnTo>
                  <a:lnTo>
                    <a:pt x="3782923" y="733804"/>
                  </a:lnTo>
                  <a:lnTo>
                    <a:pt x="3798869" y="733804"/>
                  </a:lnTo>
                  <a:lnTo>
                    <a:pt x="3798869" y="782038"/>
                  </a:lnTo>
                  <a:lnTo>
                    <a:pt x="3838734" y="782038"/>
                  </a:lnTo>
                  <a:lnTo>
                    <a:pt x="3870625" y="782038"/>
                  </a:lnTo>
                  <a:lnTo>
                    <a:pt x="3957907" y="782038"/>
                  </a:lnTo>
                  <a:lnTo>
                    <a:pt x="3957907" y="888276"/>
                  </a:lnTo>
                  <a:lnTo>
                    <a:pt x="3981826" y="888276"/>
                  </a:lnTo>
                  <a:lnTo>
                    <a:pt x="4045609" y="888276"/>
                  </a:lnTo>
                  <a:lnTo>
                    <a:pt x="4053582" y="888276"/>
                  </a:lnTo>
                </a:path>
              </a:pathLst>
            </a:custGeom>
            <a:ln w="19050">
              <a:solidFill>
                <a:srgbClr val="C804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380109" y="5375655"/>
            <a:ext cx="7607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Calibri"/>
                <a:cs typeface="Calibri"/>
              </a:rPr>
              <a:t>No.</a:t>
            </a:r>
            <a:r>
              <a:rPr dirty="0" sz="1300" spc="-1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at</a:t>
            </a:r>
            <a:r>
              <a:rPr dirty="0" sz="1300" spc="-10" b="1">
                <a:latin typeface="Calibri"/>
                <a:cs typeface="Calibri"/>
              </a:rPr>
              <a:t> </a:t>
            </a:r>
            <a:r>
              <a:rPr dirty="0" sz="1300" spc="-20" b="1">
                <a:latin typeface="Calibri"/>
                <a:cs typeface="Calibri"/>
              </a:rPr>
              <a:t>Risk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417306" y="4945379"/>
            <a:ext cx="216281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100"/>
              </a:spcBef>
              <a:tabLst>
                <a:tab pos="948055" algn="l"/>
                <a:tab pos="1806575" algn="l"/>
              </a:tabLst>
            </a:pPr>
            <a:r>
              <a:rPr dirty="0" sz="1400" spc="-25">
                <a:latin typeface="Calibri"/>
                <a:cs typeface="Calibri"/>
              </a:rPr>
              <a:t>90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180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270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600">
                <a:latin typeface="Calibri"/>
                <a:cs typeface="Calibri"/>
              </a:rPr>
              <a:t>Days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since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Randomization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38349" y="2145982"/>
            <a:ext cx="756285" cy="2232025"/>
          </a:xfrm>
          <a:prstGeom prst="rect">
            <a:avLst/>
          </a:prstGeom>
        </p:spPr>
        <p:txBody>
          <a:bodyPr wrap="square" lIns="0" tIns="12700" rIns="0" bIns="0" rtlCol="0" vert="vert270">
            <a:spAutoFit/>
          </a:bodyPr>
          <a:lstStyle/>
          <a:p>
            <a:pPr algn="ctr" marL="12700" marR="5080">
              <a:lnSpc>
                <a:spcPts val="19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Proportion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patients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free </a:t>
            </a:r>
            <a:r>
              <a:rPr dirty="0" sz="1600">
                <a:latin typeface="Calibri"/>
                <a:cs typeface="Calibri"/>
              </a:rPr>
              <a:t>from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target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lesion revascularization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(%)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429451" y="4628388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248532" y="1662684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265099" y="1554988"/>
            <a:ext cx="4159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0432FF"/>
                </a:solidFill>
                <a:latin typeface="Calibri"/>
                <a:cs typeface="Calibri"/>
              </a:rPr>
              <a:t>IVUS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727578" y="4945379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069487" y="4945379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360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339019" y="2253996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339019" y="2848355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339019" y="3442716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339019" y="4034028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891092" y="3251708"/>
            <a:ext cx="2536825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HR,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0.41;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95%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0.19-</a:t>
            </a:r>
            <a:r>
              <a:rPr dirty="0" sz="1800" spc="-20">
                <a:latin typeface="Calibri"/>
                <a:cs typeface="Calibri"/>
              </a:rPr>
              <a:t>0.90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dirty="0" sz="1800" spc="-10">
                <a:latin typeface="Calibri"/>
                <a:cs typeface="Calibri"/>
              </a:rPr>
              <a:t>Log-</a:t>
            </a:r>
            <a:r>
              <a:rPr dirty="0" sz="1800">
                <a:latin typeface="Calibri"/>
                <a:cs typeface="Calibri"/>
              </a:rPr>
              <a:t>rank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0.03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1558638" y="1796675"/>
            <a:ext cx="3658870" cy="3148330"/>
            <a:chOff x="1558638" y="1796675"/>
            <a:chExt cx="3658870" cy="3148330"/>
          </a:xfrm>
        </p:grpSpPr>
        <p:sp>
          <p:nvSpPr>
            <p:cNvPr id="49" name="object 49" descr=""/>
            <p:cNvSpPr/>
            <p:nvPr/>
          </p:nvSpPr>
          <p:spPr>
            <a:xfrm>
              <a:off x="1562765" y="4753837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0" y="0"/>
                  </a:moveTo>
                  <a:lnTo>
                    <a:pt x="46988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562765" y="4163178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0" y="0"/>
                  </a:moveTo>
                  <a:lnTo>
                    <a:pt x="46988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562765" y="3572649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0" y="0"/>
                  </a:moveTo>
                  <a:lnTo>
                    <a:pt x="46988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562765" y="2981990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0" y="0"/>
                  </a:moveTo>
                  <a:lnTo>
                    <a:pt x="46988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562765" y="239133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0" y="0"/>
                  </a:moveTo>
                  <a:lnTo>
                    <a:pt x="46988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562765" y="180080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0" y="0"/>
                  </a:moveTo>
                  <a:lnTo>
                    <a:pt x="46988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784526" y="4901534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737"/>
                  </a:moveTo>
                  <a:lnTo>
                    <a:pt x="0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641615" y="4901534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737"/>
                  </a:moveTo>
                  <a:lnTo>
                    <a:pt x="0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498703" y="4901534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737"/>
                  </a:moveTo>
                  <a:lnTo>
                    <a:pt x="0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355852" y="4901534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737"/>
                  </a:moveTo>
                  <a:lnTo>
                    <a:pt x="0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212940" y="4901534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737"/>
                  </a:moveTo>
                  <a:lnTo>
                    <a:pt x="0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3919485" y="2396235"/>
            <a:ext cx="10585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Angiography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1609088" y="1653105"/>
            <a:ext cx="4008754" cy="3252470"/>
            <a:chOff x="1609088" y="1653105"/>
            <a:chExt cx="4008754" cy="3252470"/>
          </a:xfrm>
        </p:grpSpPr>
        <p:sp>
          <p:nvSpPr>
            <p:cNvPr id="62" name="object 62" descr=""/>
            <p:cNvSpPr/>
            <p:nvPr/>
          </p:nvSpPr>
          <p:spPr>
            <a:xfrm>
              <a:off x="1613121" y="1653105"/>
              <a:ext cx="0" cy="3248660"/>
            </a:xfrm>
            <a:custGeom>
              <a:avLst/>
              <a:gdLst/>
              <a:ahLst/>
              <a:cxnLst/>
              <a:rect l="l" t="t" r="r" b="b"/>
              <a:pathLst>
                <a:path w="0" h="3248660">
                  <a:moveTo>
                    <a:pt x="0" y="3248430"/>
                  </a:moveTo>
                  <a:lnTo>
                    <a:pt x="0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613119" y="4901534"/>
              <a:ext cx="4004945" cy="0"/>
            </a:xfrm>
            <a:custGeom>
              <a:avLst/>
              <a:gdLst/>
              <a:ahLst/>
              <a:cxnLst/>
              <a:rect l="l" t="t" r="r" b="b"/>
              <a:pathLst>
                <a:path w="4004945" h="0">
                  <a:moveTo>
                    <a:pt x="0" y="0"/>
                  </a:moveTo>
                  <a:lnTo>
                    <a:pt x="4004568" y="0"/>
                  </a:lnTo>
                </a:path>
              </a:pathLst>
            </a:custGeom>
            <a:ln w="8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784526" y="1798911"/>
              <a:ext cx="3809365" cy="274955"/>
            </a:xfrm>
            <a:custGeom>
              <a:avLst/>
              <a:gdLst/>
              <a:ahLst/>
              <a:cxnLst/>
              <a:rect l="l" t="t" r="r" b="b"/>
              <a:pathLst>
                <a:path w="3809365" h="274955">
                  <a:moveTo>
                    <a:pt x="0" y="0"/>
                  </a:moveTo>
                  <a:lnTo>
                    <a:pt x="929918" y="0"/>
                  </a:lnTo>
                  <a:lnTo>
                    <a:pt x="929918" y="29426"/>
                  </a:lnTo>
                  <a:lnTo>
                    <a:pt x="1621777" y="29426"/>
                  </a:lnTo>
                  <a:lnTo>
                    <a:pt x="1621777" y="58852"/>
                  </a:lnTo>
                  <a:lnTo>
                    <a:pt x="1711050" y="58852"/>
                  </a:lnTo>
                  <a:lnTo>
                    <a:pt x="1897033" y="58852"/>
                  </a:lnTo>
                  <a:lnTo>
                    <a:pt x="2224364" y="58852"/>
                  </a:lnTo>
                  <a:lnTo>
                    <a:pt x="2224364" y="78469"/>
                  </a:lnTo>
                  <a:lnTo>
                    <a:pt x="2283879" y="78469"/>
                  </a:lnTo>
                  <a:lnTo>
                    <a:pt x="2388030" y="78469"/>
                  </a:lnTo>
                  <a:lnTo>
                    <a:pt x="2536817" y="78469"/>
                  </a:lnTo>
                  <a:lnTo>
                    <a:pt x="2536817" y="107895"/>
                  </a:lnTo>
                  <a:lnTo>
                    <a:pt x="2566574" y="107895"/>
                  </a:lnTo>
                  <a:lnTo>
                    <a:pt x="2707922" y="107895"/>
                  </a:lnTo>
                  <a:lnTo>
                    <a:pt x="2707922" y="127512"/>
                  </a:lnTo>
                  <a:lnTo>
                    <a:pt x="2879027" y="127512"/>
                  </a:lnTo>
                  <a:lnTo>
                    <a:pt x="2879027" y="156938"/>
                  </a:lnTo>
                  <a:lnTo>
                    <a:pt x="3139404" y="156938"/>
                  </a:lnTo>
                  <a:lnTo>
                    <a:pt x="3191479" y="156938"/>
                  </a:lnTo>
                  <a:lnTo>
                    <a:pt x="3325388" y="156938"/>
                  </a:lnTo>
                  <a:lnTo>
                    <a:pt x="3332827" y="156938"/>
                  </a:lnTo>
                  <a:lnTo>
                    <a:pt x="3347706" y="156938"/>
                  </a:lnTo>
                  <a:lnTo>
                    <a:pt x="3355145" y="156938"/>
                  </a:lnTo>
                  <a:lnTo>
                    <a:pt x="3362584" y="156938"/>
                  </a:lnTo>
                  <a:lnTo>
                    <a:pt x="3362584" y="186364"/>
                  </a:lnTo>
                  <a:lnTo>
                    <a:pt x="3384902" y="186364"/>
                  </a:lnTo>
                  <a:lnTo>
                    <a:pt x="3422099" y="186364"/>
                  </a:lnTo>
                  <a:lnTo>
                    <a:pt x="3429538" y="186364"/>
                  </a:lnTo>
                  <a:lnTo>
                    <a:pt x="3444417" y="186364"/>
                  </a:lnTo>
                  <a:lnTo>
                    <a:pt x="3451856" y="186364"/>
                  </a:lnTo>
                  <a:lnTo>
                    <a:pt x="3474174" y="186364"/>
                  </a:lnTo>
                  <a:lnTo>
                    <a:pt x="3518810" y="186364"/>
                  </a:lnTo>
                  <a:lnTo>
                    <a:pt x="3526250" y="186364"/>
                  </a:lnTo>
                  <a:lnTo>
                    <a:pt x="3548568" y="186364"/>
                  </a:lnTo>
                  <a:lnTo>
                    <a:pt x="3570886" y="186364"/>
                  </a:lnTo>
                  <a:lnTo>
                    <a:pt x="3615522" y="186364"/>
                  </a:lnTo>
                  <a:lnTo>
                    <a:pt x="3622961" y="186364"/>
                  </a:lnTo>
                  <a:lnTo>
                    <a:pt x="3637840" y="186364"/>
                  </a:lnTo>
                  <a:lnTo>
                    <a:pt x="3667598" y="186364"/>
                  </a:lnTo>
                  <a:lnTo>
                    <a:pt x="3682476" y="186364"/>
                  </a:lnTo>
                  <a:lnTo>
                    <a:pt x="3712233" y="186364"/>
                  </a:lnTo>
                  <a:lnTo>
                    <a:pt x="3741991" y="186364"/>
                  </a:lnTo>
                  <a:lnTo>
                    <a:pt x="3741991" y="235408"/>
                  </a:lnTo>
                  <a:lnTo>
                    <a:pt x="3749430" y="235408"/>
                  </a:lnTo>
                  <a:lnTo>
                    <a:pt x="3749430" y="274643"/>
                  </a:lnTo>
                  <a:lnTo>
                    <a:pt x="3779188" y="274643"/>
                  </a:lnTo>
                  <a:lnTo>
                    <a:pt x="3786627" y="274643"/>
                  </a:lnTo>
                  <a:lnTo>
                    <a:pt x="3808945" y="274643"/>
                  </a:lnTo>
                </a:path>
              </a:pathLst>
            </a:custGeom>
            <a:ln w="222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784526" y="1798911"/>
              <a:ext cx="3809365" cy="561340"/>
            </a:xfrm>
            <a:custGeom>
              <a:avLst/>
              <a:gdLst/>
              <a:ahLst/>
              <a:cxnLst/>
              <a:rect l="l" t="t" r="r" b="b"/>
              <a:pathLst>
                <a:path w="3809365" h="561339">
                  <a:moveTo>
                    <a:pt x="0" y="0"/>
                  </a:moveTo>
                  <a:lnTo>
                    <a:pt x="275203" y="0"/>
                  </a:lnTo>
                  <a:lnTo>
                    <a:pt x="371876" y="0"/>
                  </a:lnTo>
                  <a:lnTo>
                    <a:pt x="371876" y="29494"/>
                  </a:lnTo>
                  <a:lnTo>
                    <a:pt x="438922" y="29494"/>
                  </a:lnTo>
                  <a:lnTo>
                    <a:pt x="438922" y="59044"/>
                  </a:lnTo>
                  <a:lnTo>
                    <a:pt x="520782" y="59044"/>
                  </a:lnTo>
                  <a:lnTo>
                    <a:pt x="669688" y="59044"/>
                  </a:lnTo>
                  <a:lnTo>
                    <a:pt x="669688" y="78726"/>
                  </a:lnTo>
                  <a:lnTo>
                    <a:pt x="929690" y="78726"/>
                  </a:lnTo>
                  <a:lnTo>
                    <a:pt x="989330" y="78726"/>
                  </a:lnTo>
                  <a:lnTo>
                    <a:pt x="1026752" y="78726"/>
                  </a:lnTo>
                  <a:lnTo>
                    <a:pt x="1026752" y="108220"/>
                  </a:lnTo>
                  <a:lnTo>
                    <a:pt x="1145643" y="108220"/>
                  </a:lnTo>
                  <a:lnTo>
                    <a:pt x="1145643" y="137715"/>
                  </a:lnTo>
                  <a:lnTo>
                    <a:pt x="1316769" y="137715"/>
                  </a:lnTo>
                  <a:lnTo>
                    <a:pt x="1599379" y="137715"/>
                  </a:lnTo>
                  <a:lnTo>
                    <a:pt x="1725676" y="137715"/>
                  </a:lnTo>
                  <a:lnTo>
                    <a:pt x="1800130" y="137715"/>
                  </a:lnTo>
                  <a:lnTo>
                    <a:pt x="1807536" y="137715"/>
                  </a:lnTo>
                  <a:lnTo>
                    <a:pt x="1807536" y="157396"/>
                  </a:lnTo>
                  <a:lnTo>
                    <a:pt x="1830145" y="157396"/>
                  </a:lnTo>
                  <a:lnTo>
                    <a:pt x="1830145" y="186891"/>
                  </a:lnTo>
                  <a:lnTo>
                    <a:pt x="1867176" y="186891"/>
                  </a:lnTo>
                  <a:lnTo>
                    <a:pt x="1867176" y="216441"/>
                  </a:lnTo>
                  <a:lnTo>
                    <a:pt x="1934223" y="216441"/>
                  </a:lnTo>
                  <a:lnTo>
                    <a:pt x="1934223" y="245936"/>
                  </a:lnTo>
                  <a:lnTo>
                    <a:pt x="1956442" y="245936"/>
                  </a:lnTo>
                  <a:lnTo>
                    <a:pt x="1956442" y="265617"/>
                  </a:lnTo>
                  <a:lnTo>
                    <a:pt x="2053114" y="265617"/>
                  </a:lnTo>
                  <a:lnTo>
                    <a:pt x="2053114" y="295112"/>
                  </a:lnTo>
                  <a:lnTo>
                    <a:pt x="2097942" y="295112"/>
                  </a:lnTo>
                  <a:lnTo>
                    <a:pt x="2097942" y="324606"/>
                  </a:lnTo>
                  <a:lnTo>
                    <a:pt x="2187208" y="324606"/>
                  </a:lnTo>
                  <a:lnTo>
                    <a:pt x="2187208" y="354157"/>
                  </a:lnTo>
                  <a:lnTo>
                    <a:pt x="2209427" y="354157"/>
                  </a:lnTo>
                  <a:lnTo>
                    <a:pt x="2209427" y="373838"/>
                  </a:lnTo>
                  <a:lnTo>
                    <a:pt x="2246459" y="373838"/>
                  </a:lnTo>
                  <a:lnTo>
                    <a:pt x="2246459" y="403333"/>
                  </a:lnTo>
                  <a:lnTo>
                    <a:pt x="2566490" y="403333"/>
                  </a:lnTo>
                  <a:lnTo>
                    <a:pt x="2648350" y="403333"/>
                  </a:lnTo>
                  <a:lnTo>
                    <a:pt x="2841694" y="403333"/>
                  </a:lnTo>
                  <a:lnTo>
                    <a:pt x="2871320" y="403333"/>
                  </a:lnTo>
                  <a:lnTo>
                    <a:pt x="3020226" y="403333"/>
                  </a:lnTo>
                  <a:lnTo>
                    <a:pt x="3042445" y="403333"/>
                  </a:lnTo>
                  <a:lnTo>
                    <a:pt x="3139117" y="403333"/>
                  </a:lnTo>
                  <a:lnTo>
                    <a:pt x="3139117" y="432827"/>
                  </a:lnTo>
                  <a:lnTo>
                    <a:pt x="3161726" y="432827"/>
                  </a:lnTo>
                  <a:lnTo>
                    <a:pt x="3236179" y="432827"/>
                  </a:lnTo>
                  <a:lnTo>
                    <a:pt x="3288024" y="432827"/>
                  </a:lnTo>
                  <a:lnTo>
                    <a:pt x="3332852" y="432827"/>
                  </a:lnTo>
                  <a:lnTo>
                    <a:pt x="3377290" y="432827"/>
                  </a:lnTo>
                  <a:lnTo>
                    <a:pt x="3377290" y="462378"/>
                  </a:lnTo>
                  <a:lnTo>
                    <a:pt x="3384696" y="462378"/>
                  </a:lnTo>
                  <a:lnTo>
                    <a:pt x="3392102" y="462378"/>
                  </a:lnTo>
                  <a:lnTo>
                    <a:pt x="3451742" y="462378"/>
                  </a:lnTo>
                  <a:lnTo>
                    <a:pt x="3488774" y="462378"/>
                  </a:lnTo>
                  <a:lnTo>
                    <a:pt x="3496181" y="462378"/>
                  </a:lnTo>
                  <a:lnTo>
                    <a:pt x="3496181" y="491872"/>
                  </a:lnTo>
                  <a:lnTo>
                    <a:pt x="3548415" y="491872"/>
                  </a:lnTo>
                  <a:lnTo>
                    <a:pt x="3555821" y="491872"/>
                  </a:lnTo>
                  <a:lnTo>
                    <a:pt x="3555821" y="531235"/>
                  </a:lnTo>
                  <a:lnTo>
                    <a:pt x="3570634" y="531235"/>
                  </a:lnTo>
                  <a:lnTo>
                    <a:pt x="3585446" y="531235"/>
                  </a:lnTo>
                  <a:lnTo>
                    <a:pt x="3608055" y="531235"/>
                  </a:lnTo>
                  <a:lnTo>
                    <a:pt x="3652493" y="531235"/>
                  </a:lnTo>
                  <a:lnTo>
                    <a:pt x="3652493" y="560730"/>
                  </a:lnTo>
                  <a:lnTo>
                    <a:pt x="3808806" y="560730"/>
                  </a:lnTo>
                </a:path>
              </a:pathLst>
            </a:custGeom>
            <a:ln w="22225">
              <a:solidFill>
                <a:srgbClr val="C804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1889618" y="1133523"/>
            <a:ext cx="3789679" cy="431165"/>
          </a:xfrm>
          <a:prstGeom prst="rect"/>
          <a:solidFill>
            <a:srgbClr val="0070C0"/>
          </a:solidFill>
          <a:ln w="9525">
            <a:solidFill>
              <a:srgbClr val="4472C4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825500">
              <a:lnSpc>
                <a:spcPct val="100000"/>
              </a:lnSpc>
              <a:spcBef>
                <a:spcPts val="275"/>
              </a:spcBef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Freedom</a:t>
            </a:r>
            <a:r>
              <a:rPr dirty="0" sz="22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2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TLR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sp>
        <p:nvSpPr>
          <p:cNvPr id="67" name="object 67" descr=""/>
          <p:cNvSpPr txBox="1"/>
          <p:nvPr/>
        </p:nvSpPr>
        <p:spPr>
          <a:xfrm>
            <a:off x="7006821" y="1133523"/>
            <a:ext cx="4263390" cy="431165"/>
          </a:xfrm>
          <a:prstGeom prst="rect">
            <a:avLst/>
          </a:prstGeom>
          <a:solidFill>
            <a:srgbClr val="0070C0"/>
          </a:solidFill>
          <a:ln w="9525">
            <a:solidFill>
              <a:srgbClr val="4472C4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320040">
              <a:lnSpc>
                <a:spcPct val="100000"/>
              </a:lnSpc>
              <a:spcBef>
                <a:spcPts val="275"/>
              </a:spcBef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Sustained</a:t>
            </a:r>
            <a:r>
              <a:rPr dirty="0" sz="22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dirty="0" sz="22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003156" y="1649476"/>
            <a:ext cx="6013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92.4%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4994841" y="2533396"/>
            <a:ext cx="6013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83.0%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0828671" y="1731771"/>
            <a:ext cx="6013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89.1%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10828670" y="2880867"/>
            <a:ext cx="6013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76.3%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41741" y="2419940"/>
            <a:ext cx="273685" cy="168656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>
                <a:latin typeface="Calibri"/>
                <a:cs typeface="Calibri"/>
              </a:rPr>
              <a:t>Primary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patency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(%)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49675" y="4579620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370098" y="1708403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44829" y="1570228"/>
            <a:ext cx="4159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0432FF"/>
                </a:solidFill>
                <a:latin typeface="Calibri"/>
                <a:cs typeface="Calibri"/>
              </a:rPr>
              <a:t>IVUS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36524" y="4887467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519571" y="4872227"/>
            <a:ext cx="1900555" cy="4826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220"/>
              </a:spcBef>
              <a:tabLst>
                <a:tab pos="817244" algn="l"/>
                <a:tab pos="1609725" algn="l"/>
              </a:tabLst>
            </a:pPr>
            <a:r>
              <a:rPr dirty="0" sz="1400" spc="-25">
                <a:latin typeface="Calibri"/>
                <a:cs typeface="Calibri"/>
              </a:rPr>
              <a:t>90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180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270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>
                <a:latin typeface="Calibri"/>
                <a:cs typeface="Calibri"/>
              </a:rPr>
              <a:t>Days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since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Randomization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60586" y="2284476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60586" y="2857500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60586" y="3430523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60586" y="4006596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66098" y="3559555"/>
            <a:ext cx="2536825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HR,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0.62;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95%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0.15-</a:t>
            </a:r>
            <a:r>
              <a:rPr dirty="0" sz="1800" spc="-20">
                <a:latin typeface="Calibri"/>
                <a:cs typeface="Calibri"/>
              </a:rPr>
              <a:t>2.58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dirty="0" sz="1800" spc="-10">
                <a:latin typeface="Calibri"/>
                <a:cs typeface="Calibri"/>
              </a:rPr>
              <a:t>Log-</a:t>
            </a:r>
            <a:r>
              <a:rPr dirty="0" sz="1800">
                <a:latin typeface="Calibri"/>
                <a:cs typeface="Calibri"/>
              </a:rPr>
              <a:t>rank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0.52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9889" y="5305552"/>
            <a:ext cx="7607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Calibri"/>
                <a:cs typeface="Calibri"/>
              </a:rPr>
              <a:t>No.</a:t>
            </a:r>
            <a:r>
              <a:rPr dirty="0" sz="1300" spc="-1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at</a:t>
            </a:r>
            <a:r>
              <a:rPr dirty="0" sz="1300" spc="-10" b="1">
                <a:latin typeface="Calibri"/>
                <a:cs typeface="Calibri"/>
              </a:rPr>
              <a:t> </a:t>
            </a:r>
            <a:r>
              <a:rPr dirty="0" sz="1300" spc="-20" b="1">
                <a:latin typeface="Calibri"/>
                <a:cs typeface="Calibri"/>
              </a:rPr>
              <a:t>Risk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598776" y="5480330"/>
          <a:ext cx="10539095" cy="455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710"/>
                <a:gridCol w="579754"/>
                <a:gridCol w="786764"/>
                <a:gridCol w="786764"/>
                <a:gridCol w="786764"/>
                <a:gridCol w="1179829"/>
                <a:gridCol w="1779270"/>
                <a:gridCol w="579754"/>
                <a:gridCol w="786765"/>
                <a:gridCol w="786765"/>
                <a:gridCol w="786765"/>
                <a:gridCol w="509270"/>
              </a:tblGrid>
              <a:tr h="2279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20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IVUS</a:t>
                      </a:r>
                      <a:r>
                        <a:rPr dirty="0" sz="1200" spc="-2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Guidance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51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32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32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32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31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51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r" marR="158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20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IVUS</a:t>
                      </a:r>
                      <a:r>
                        <a:rPr dirty="0" sz="1200" spc="-2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Guidance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51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67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67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66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62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10"/>
                        </a:lnSpc>
                        <a:spcBef>
                          <a:spcPts val="18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48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23495"/>
                </a:tc>
              </a:tr>
              <a:tr h="227965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</a:pPr>
                      <a:r>
                        <a:rPr dirty="0" sz="120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Angio</a:t>
                      </a:r>
                      <a:r>
                        <a:rPr dirty="0" sz="1200" spc="-3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Guidance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46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34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34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32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31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46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24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4615">
                        <a:lnSpc>
                          <a:spcPts val="1390"/>
                        </a:lnSpc>
                      </a:pPr>
                      <a:r>
                        <a:rPr dirty="0" sz="120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Angio</a:t>
                      </a:r>
                      <a:r>
                        <a:rPr dirty="0" sz="1200" spc="-35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Guidance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46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63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59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58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60"/>
                        </a:lnSpc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31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5" name="object 15" descr=""/>
          <p:cNvGrpSpPr/>
          <p:nvPr/>
        </p:nvGrpSpPr>
        <p:grpSpPr>
          <a:xfrm>
            <a:off x="1692868" y="1699719"/>
            <a:ext cx="3721100" cy="3203575"/>
            <a:chOff x="1692868" y="1699719"/>
            <a:chExt cx="3721100" cy="3203575"/>
          </a:xfrm>
        </p:grpSpPr>
        <p:sp>
          <p:nvSpPr>
            <p:cNvPr id="16" name="object 16" descr=""/>
            <p:cNvSpPr/>
            <p:nvPr/>
          </p:nvSpPr>
          <p:spPr>
            <a:xfrm>
              <a:off x="1696995" y="4717902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696995" y="4143754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696995" y="3569732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696995" y="2995584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696995" y="2421436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696995" y="1847414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4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736209" y="1703847"/>
              <a:ext cx="0" cy="3157855"/>
            </a:xfrm>
            <a:custGeom>
              <a:avLst/>
              <a:gdLst/>
              <a:ahLst/>
              <a:cxnLst/>
              <a:rect l="l" t="t" r="r" b="b"/>
              <a:pathLst>
                <a:path w="0" h="3157854">
                  <a:moveTo>
                    <a:pt x="0" y="3157624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736209" y="4861471"/>
              <a:ext cx="3673475" cy="0"/>
            </a:xfrm>
            <a:custGeom>
              <a:avLst/>
              <a:gdLst/>
              <a:ahLst/>
              <a:cxnLst/>
              <a:rect l="l" t="t" r="r" b="b"/>
              <a:pathLst>
                <a:path w="3673475" h="0">
                  <a:moveTo>
                    <a:pt x="0" y="0"/>
                  </a:moveTo>
                  <a:lnTo>
                    <a:pt x="3673228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893744" y="48614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655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681475" y="48614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655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469205" y="48614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655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256991" y="48614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655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4902453" y="4887467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360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5048102" y="486147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37655"/>
                </a:moveTo>
                <a:lnTo>
                  <a:pt x="0" y="0"/>
                </a:lnTo>
              </a:path>
            </a:pathLst>
          </a:custGeom>
          <a:ln w="8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6943923" y="2419940"/>
            <a:ext cx="273685" cy="168656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>
                <a:latin typeface="Calibri"/>
                <a:cs typeface="Calibri"/>
              </a:rPr>
              <a:t>Primary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patency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(%)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451852" y="4579620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72273" y="1708403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695759" y="1591564"/>
            <a:ext cx="4159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0432FF"/>
                </a:solidFill>
                <a:latin typeface="Calibri"/>
                <a:cs typeface="Calibri"/>
              </a:rPr>
              <a:t>IVUS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738700" y="4887467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421747" y="4872227"/>
            <a:ext cx="1900555" cy="4826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220"/>
              </a:spcBef>
              <a:tabLst>
                <a:tab pos="817244" algn="l"/>
                <a:tab pos="1609725" algn="l"/>
              </a:tabLst>
            </a:pPr>
            <a:r>
              <a:rPr dirty="0" sz="1400" spc="-25">
                <a:latin typeface="Calibri"/>
                <a:cs typeface="Calibri"/>
              </a:rPr>
              <a:t>90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180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270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>
                <a:latin typeface="Calibri"/>
                <a:cs typeface="Calibri"/>
              </a:rPr>
              <a:t>Days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since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Randomization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362761" y="2284476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362761" y="2857500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362761" y="3430523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362761" y="4006596"/>
            <a:ext cx="206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868273" y="3559555"/>
            <a:ext cx="2536825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HR,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0.33;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95%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0.17-</a:t>
            </a:r>
            <a:r>
              <a:rPr dirty="0" sz="1800" spc="-20">
                <a:latin typeface="Calibri"/>
                <a:cs typeface="Calibri"/>
              </a:rPr>
              <a:t>0.67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dirty="0" sz="1800" spc="-10">
                <a:latin typeface="Calibri"/>
                <a:cs typeface="Calibri"/>
              </a:rPr>
              <a:t>Log-</a:t>
            </a:r>
            <a:r>
              <a:rPr dirty="0" sz="1800">
                <a:latin typeface="Calibri"/>
                <a:cs typeface="Calibri"/>
              </a:rPr>
              <a:t>rank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0.002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362013" y="2728467"/>
            <a:ext cx="10585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Angiography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522064" y="5305552"/>
            <a:ext cx="7607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Calibri"/>
                <a:cs typeface="Calibri"/>
              </a:rPr>
              <a:t>No.</a:t>
            </a:r>
            <a:r>
              <a:rPr dirty="0" sz="1300" spc="-1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at</a:t>
            </a:r>
            <a:r>
              <a:rPr dirty="0" sz="1300" spc="-10" b="1">
                <a:latin typeface="Calibri"/>
                <a:cs typeface="Calibri"/>
              </a:rPr>
              <a:t> </a:t>
            </a:r>
            <a:r>
              <a:rPr dirty="0" sz="1300" spc="-20" b="1">
                <a:latin typeface="Calibri"/>
                <a:cs typeface="Calibri"/>
              </a:rPr>
              <a:t>Risk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7595044" y="1843286"/>
            <a:ext cx="2568575" cy="3060065"/>
            <a:chOff x="7595044" y="1843286"/>
            <a:chExt cx="2568575" cy="3060065"/>
          </a:xfrm>
        </p:grpSpPr>
        <p:sp>
          <p:nvSpPr>
            <p:cNvPr id="44" name="object 44" descr=""/>
            <p:cNvSpPr/>
            <p:nvPr/>
          </p:nvSpPr>
          <p:spPr>
            <a:xfrm>
              <a:off x="7599171" y="4717902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599171" y="4143754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599171" y="3569732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599171" y="2995584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599171" y="2421436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599171" y="1847414"/>
              <a:ext cx="43815" cy="0"/>
            </a:xfrm>
            <a:custGeom>
              <a:avLst/>
              <a:gdLst/>
              <a:ahLst/>
              <a:cxnLst/>
              <a:rect l="l" t="t" r="r" b="b"/>
              <a:pathLst>
                <a:path w="43815" h="0">
                  <a:moveTo>
                    <a:pt x="0" y="0"/>
                  </a:moveTo>
                  <a:lnTo>
                    <a:pt x="43417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795920" y="48614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655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583650" y="48614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655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371381" y="48614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655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159167" y="48614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655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10804628" y="4887467"/>
            <a:ext cx="2971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360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7634257" y="1699719"/>
            <a:ext cx="3681729" cy="3203575"/>
            <a:chOff x="7634257" y="1699719"/>
            <a:chExt cx="3681729" cy="3203575"/>
          </a:xfrm>
        </p:grpSpPr>
        <p:sp>
          <p:nvSpPr>
            <p:cNvPr id="56" name="object 56" descr=""/>
            <p:cNvSpPr/>
            <p:nvPr/>
          </p:nvSpPr>
          <p:spPr>
            <a:xfrm>
              <a:off x="10950279" y="486147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37655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638384" y="1703847"/>
              <a:ext cx="0" cy="3157855"/>
            </a:xfrm>
            <a:custGeom>
              <a:avLst/>
              <a:gdLst/>
              <a:ahLst/>
              <a:cxnLst/>
              <a:rect l="l" t="t" r="r" b="b"/>
              <a:pathLst>
                <a:path w="0" h="3157854">
                  <a:moveTo>
                    <a:pt x="0" y="3157624"/>
                  </a:moveTo>
                  <a:lnTo>
                    <a:pt x="0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638384" y="4861471"/>
              <a:ext cx="3673475" cy="0"/>
            </a:xfrm>
            <a:custGeom>
              <a:avLst/>
              <a:gdLst/>
              <a:ahLst/>
              <a:cxnLst/>
              <a:rect l="l" t="t" r="r" b="b"/>
              <a:pathLst>
                <a:path w="3673475" h="0">
                  <a:moveTo>
                    <a:pt x="0" y="0"/>
                  </a:moveTo>
                  <a:lnTo>
                    <a:pt x="3673228" y="0"/>
                  </a:lnTo>
                </a:path>
              </a:pathLst>
            </a:custGeom>
            <a:ln w="8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2167462" y="1199139"/>
            <a:ext cx="2416175" cy="369570"/>
          </a:xfrm>
          <a:prstGeom prst="rect"/>
          <a:solidFill>
            <a:srgbClr val="0070C0"/>
          </a:solidFill>
        </p:spPr>
        <p:txBody>
          <a:bodyPr wrap="square" lIns="0" tIns="4699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370"/>
              </a:spcBef>
            </a:pPr>
            <a:r>
              <a:rPr dirty="0" spc="-45" b="1">
                <a:solidFill>
                  <a:srgbClr val="FFFFFF"/>
                </a:solidFill>
                <a:latin typeface="Arial"/>
                <a:cs typeface="Arial"/>
              </a:rPr>
              <a:t>TASC-</a:t>
            </a:r>
            <a:r>
              <a:rPr dirty="0" b="1">
                <a:solidFill>
                  <a:srgbClr val="FFFFFF"/>
                </a:solidFill>
                <a:latin typeface="Arial"/>
                <a:cs typeface="Arial"/>
              </a:rPr>
              <a:t>II type</a:t>
            </a:r>
            <a:r>
              <a:rPr dirty="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25" b="1">
                <a:solidFill>
                  <a:srgbClr val="FFFFFF"/>
                </a:solidFill>
                <a:latin typeface="Arial"/>
                <a:cs typeface="Arial"/>
              </a:rPr>
              <a:t>A/B</a:t>
            </a:r>
          </a:p>
        </p:txBody>
      </p:sp>
      <p:sp>
        <p:nvSpPr>
          <p:cNvPr id="60" name="object 60" descr=""/>
          <p:cNvSpPr txBox="1"/>
          <p:nvPr/>
        </p:nvSpPr>
        <p:spPr>
          <a:xfrm>
            <a:off x="8662563" y="1199139"/>
            <a:ext cx="2416175" cy="369570"/>
          </a:xfrm>
          <a:prstGeom prst="rect">
            <a:avLst/>
          </a:prstGeom>
          <a:solidFill>
            <a:srgbClr val="0070C0"/>
          </a:solidFill>
        </p:spPr>
        <p:txBody>
          <a:bodyPr wrap="square" lIns="0" tIns="46990" rIns="0" bIns="0" rtlCol="0" vert="horz">
            <a:spAutoFit/>
          </a:bodyPr>
          <a:lstStyle/>
          <a:p>
            <a:pPr marL="307975">
              <a:lnSpc>
                <a:spcPct val="100000"/>
              </a:lnSpc>
              <a:spcBef>
                <a:spcPts val="370"/>
              </a:spcBef>
            </a:pP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TASC-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II type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C/D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923830" y="1596644"/>
            <a:ext cx="673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96.9%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906000" y="2070100"/>
            <a:ext cx="1701800" cy="50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85"/>
              </a:lnSpc>
              <a:spcBef>
                <a:spcPts val="100"/>
              </a:spcBef>
            </a:pP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Angiography</a:t>
            </a:r>
            <a:endParaRPr sz="1600">
              <a:latin typeface="Calibri"/>
              <a:cs typeface="Calibri"/>
            </a:endParaRPr>
          </a:p>
          <a:p>
            <a:pPr marL="1041400">
              <a:lnSpc>
                <a:spcPts val="2025"/>
              </a:lnSpc>
            </a:pPr>
            <a:r>
              <a:rPr dirty="0" sz="1800" spc="-10">
                <a:latin typeface="Arial"/>
                <a:cs typeface="Arial"/>
              </a:rPr>
              <a:t>94.1%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0612455" y="3023108"/>
            <a:ext cx="673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58.7%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0612455" y="1822196"/>
            <a:ext cx="673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84.8%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1402302" y="107760"/>
            <a:ext cx="7597140" cy="947419"/>
            <a:chOff x="1402302" y="107760"/>
            <a:chExt cx="7597140" cy="947419"/>
          </a:xfrm>
        </p:grpSpPr>
        <p:pic>
          <p:nvPicPr>
            <p:cNvPr id="66" name="object 6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5565" y="107760"/>
              <a:ext cx="7563841" cy="454496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302" y="603060"/>
              <a:ext cx="5317281" cy="452040"/>
            </a:xfrm>
            <a:prstGeom prst="rect">
              <a:avLst/>
            </a:prstGeom>
          </p:spPr>
        </p:pic>
      </p:grpSp>
      <p:grpSp>
        <p:nvGrpSpPr>
          <p:cNvPr id="68" name="object 68" descr=""/>
          <p:cNvGrpSpPr/>
          <p:nvPr/>
        </p:nvGrpSpPr>
        <p:grpSpPr>
          <a:xfrm>
            <a:off x="7786775" y="1830387"/>
            <a:ext cx="3446145" cy="1225550"/>
            <a:chOff x="7786775" y="1830387"/>
            <a:chExt cx="3446145" cy="1225550"/>
          </a:xfrm>
        </p:grpSpPr>
        <p:sp>
          <p:nvSpPr>
            <p:cNvPr id="69" name="object 69" descr=""/>
            <p:cNvSpPr/>
            <p:nvPr/>
          </p:nvSpPr>
          <p:spPr>
            <a:xfrm>
              <a:off x="7797887" y="1841500"/>
              <a:ext cx="3423920" cy="443230"/>
            </a:xfrm>
            <a:custGeom>
              <a:avLst/>
              <a:gdLst/>
              <a:ahLst/>
              <a:cxnLst/>
              <a:rect l="l" t="t" r="r" b="b"/>
              <a:pathLst>
                <a:path w="3423920" h="443230">
                  <a:moveTo>
                    <a:pt x="0" y="0"/>
                  </a:moveTo>
                  <a:lnTo>
                    <a:pt x="883355" y="0"/>
                  </a:lnTo>
                  <a:lnTo>
                    <a:pt x="883355" y="48113"/>
                  </a:lnTo>
                  <a:lnTo>
                    <a:pt x="2040620" y="48113"/>
                  </a:lnTo>
                  <a:lnTo>
                    <a:pt x="2040620" y="86657"/>
                  </a:lnTo>
                  <a:lnTo>
                    <a:pt x="2109097" y="86657"/>
                  </a:lnTo>
                  <a:lnTo>
                    <a:pt x="2109097" y="134770"/>
                  </a:lnTo>
                  <a:lnTo>
                    <a:pt x="2328224" y="134770"/>
                  </a:lnTo>
                  <a:lnTo>
                    <a:pt x="2328224" y="173247"/>
                  </a:lnTo>
                  <a:lnTo>
                    <a:pt x="2396701" y="173247"/>
                  </a:lnTo>
                  <a:lnTo>
                    <a:pt x="2396701" y="221428"/>
                  </a:lnTo>
                  <a:lnTo>
                    <a:pt x="2561046" y="221428"/>
                  </a:lnTo>
                  <a:lnTo>
                    <a:pt x="2561046" y="259905"/>
                  </a:lnTo>
                  <a:lnTo>
                    <a:pt x="2725392" y="259905"/>
                  </a:lnTo>
                  <a:lnTo>
                    <a:pt x="2725392" y="308018"/>
                  </a:lnTo>
                  <a:lnTo>
                    <a:pt x="2834955" y="308018"/>
                  </a:lnTo>
                  <a:lnTo>
                    <a:pt x="2930823" y="308018"/>
                  </a:lnTo>
                  <a:lnTo>
                    <a:pt x="2930823" y="356198"/>
                  </a:lnTo>
                  <a:lnTo>
                    <a:pt x="2944519" y="356198"/>
                  </a:lnTo>
                  <a:lnTo>
                    <a:pt x="2971910" y="356198"/>
                  </a:lnTo>
                  <a:lnTo>
                    <a:pt x="3156798" y="356198"/>
                  </a:lnTo>
                  <a:lnTo>
                    <a:pt x="3163646" y="356198"/>
                  </a:lnTo>
                  <a:lnTo>
                    <a:pt x="3184189" y="356198"/>
                  </a:lnTo>
                  <a:lnTo>
                    <a:pt x="3184189" y="394675"/>
                  </a:lnTo>
                  <a:lnTo>
                    <a:pt x="3191037" y="394675"/>
                  </a:lnTo>
                  <a:lnTo>
                    <a:pt x="3191037" y="442789"/>
                  </a:lnTo>
                  <a:lnTo>
                    <a:pt x="3204732" y="442789"/>
                  </a:lnTo>
                  <a:lnTo>
                    <a:pt x="3218428" y="442789"/>
                  </a:lnTo>
                  <a:lnTo>
                    <a:pt x="3238971" y="442789"/>
                  </a:lnTo>
                  <a:lnTo>
                    <a:pt x="3266361" y="442789"/>
                  </a:lnTo>
                  <a:lnTo>
                    <a:pt x="3286905" y="442789"/>
                  </a:lnTo>
                  <a:lnTo>
                    <a:pt x="3293752" y="442789"/>
                  </a:lnTo>
                  <a:lnTo>
                    <a:pt x="3314296" y="442789"/>
                  </a:lnTo>
                  <a:lnTo>
                    <a:pt x="3341686" y="442789"/>
                  </a:lnTo>
                  <a:lnTo>
                    <a:pt x="3348534" y="442789"/>
                  </a:lnTo>
                  <a:lnTo>
                    <a:pt x="3355382" y="442789"/>
                  </a:lnTo>
                  <a:lnTo>
                    <a:pt x="3369077" y="442789"/>
                  </a:lnTo>
                  <a:lnTo>
                    <a:pt x="3375925" y="442789"/>
                  </a:lnTo>
                  <a:lnTo>
                    <a:pt x="3403316" y="442789"/>
                  </a:lnTo>
                  <a:lnTo>
                    <a:pt x="3423859" y="442789"/>
                  </a:lnTo>
                </a:path>
              </a:pathLst>
            </a:custGeom>
            <a:ln w="222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797887" y="1841501"/>
              <a:ext cx="3423920" cy="1203325"/>
            </a:xfrm>
            <a:custGeom>
              <a:avLst/>
              <a:gdLst/>
              <a:ahLst/>
              <a:cxnLst/>
              <a:rect l="l" t="t" r="r" b="b"/>
              <a:pathLst>
                <a:path w="3423920" h="1203325">
                  <a:moveTo>
                    <a:pt x="0" y="0"/>
                  </a:moveTo>
                  <a:lnTo>
                    <a:pt x="356081" y="0"/>
                  </a:lnTo>
                  <a:lnTo>
                    <a:pt x="356081" y="48076"/>
                  </a:lnTo>
                  <a:lnTo>
                    <a:pt x="417710" y="48076"/>
                  </a:lnTo>
                  <a:lnTo>
                    <a:pt x="417710" y="96297"/>
                  </a:lnTo>
                  <a:lnTo>
                    <a:pt x="493035" y="96297"/>
                  </a:lnTo>
                  <a:lnTo>
                    <a:pt x="493035" y="144374"/>
                  </a:lnTo>
                  <a:lnTo>
                    <a:pt x="636837" y="144374"/>
                  </a:lnTo>
                  <a:lnTo>
                    <a:pt x="636837" y="192450"/>
                  </a:lnTo>
                  <a:lnTo>
                    <a:pt x="972375" y="192450"/>
                  </a:lnTo>
                  <a:lnTo>
                    <a:pt x="972375" y="230998"/>
                  </a:lnTo>
                  <a:lnTo>
                    <a:pt x="1711929" y="230998"/>
                  </a:lnTo>
                  <a:lnTo>
                    <a:pt x="1711929" y="279075"/>
                  </a:lnTo>
                  <a:lnTo>
                    <a:pt x="1732473" y="279075"/>
                  </a:lnTo>
                  <a:lnTo>
                    <a:pt x="1732473" y="327296"/>
                  </a:lnTo>
                  <a:lnTo>
                    <a:pt x="1766711" y="327296"/>
                  </a:lnTo>
                  <a:lnTo>
                    <a:pt x="1766711" y="375372"/>
                  </a:lnTo>
                  <a:lnTo>
                    <a:pt x="1835188" y="375372"/>
                  </a:lnTo>
                  <a:lnTo>
                    <a:pt x="1835188" y="423449"/>
                  </a:lnTo>
                  <a:lnTo>
                    <a:pt x="1848884" y="423449"/>
                  </a:lnTo>
                  <a:lnTo>
                    <a:pt x="1848884" y="461997"/>
                  </a:lnTo>
                  <a:lnTo>
                    <a:pt x="1924209" y="461997"/>
                  </a:lnTo>
                  <a:lnTo>
                    <a:pt x="1924209" y="510073"/>
                  </a:lnTo>
                  <a:lnTo>
                    <a:pt x="1985838" y="510073"/>
                  </a:lnTo>
                  <a:lnTo>
                    <a:pt x="1985838" y="558294"/>
                  </a:lnTo>
                  <a:lnTo>
                    <a:pt x="1999534" y="558294"/>
                  </a:lnTo>
                  <a:lnTo>
                    <a:pt x="1999534" y="606371"/>
                  </a:lnTo>
                  <a:lnTo>
                    <a:pt x="2006381" y="606371"/>
                  </a:lnTo>
                  <a:lnTo>
                    <a:pt x="2006381" y="654447"/>
                  </a:lnTo>
                  <a:lnTo>
                    <a:pt x="2068011" y="654447"/>
                  </a:lnTo>
                  <a:lnTo>
                    <a:pt x="2068011" y="692995"/>
                  </a:lnTo>
                  <a:lnTo>
                    <a:pt x="2088554" y="692995"/>
                  </a:lnTo>
                  <a:lnTo>
                    <a:pt x="2088554" y="741072"/>
                  </a:lnTo>
                  <a:lnTo>
                    <a:pt x="2122792" y="741072"/>
                  </a:lnTo>
                  <a:lnTo>
                    <a:pt x="2122792" y="789292"/>
                  </a:lnTo>
                  <a:lnTo>
                    <a:pt x="2766478" y="789292"/>
                  </a:lnTo>
                  <a:lnTo>
                    <a:pt x="2766478" y="837369"/>
                  </a:lnTo>
                  <a:lnTo>
                    <a:pt x="2773326" y="837369"/>
                  </a:lnTo>
                  <a:lnTo>
                    <a:pt x="2862346" y="837369"/>
                  </a:lnTo>
                  <a:lnTo>
                    <a:pt x="2910280" y="837369"/>
                  </a:lnTo>
                  <a:lnTo>
                    <a:pt x="3040387" y="837369"/>
                  </a:lnTo>
                  <a:lnTo>
                    <a:pt x="3067778" y="837369"/>
                  </a:lnTo>
                  <a:lnTo>
                    <a:pt x="3067778" y="885446"/>
                  </a:lnTo>
                  <a:lnTo>
                    <a:pt x="3074626" y="885446"/>
                  </a:lnTo>
                  <a:lnTo>
                    <a:pt x="3191037" y="885446"/>
                  </a:lnTo>
                  <a:lnTo>
                    <a:pt x="3191037" y="943195"/>
                  </a:lnTo>
                  <a:lnTo>
                    <a:pt x="3204732" y="943195"/>
                  </a:lnTo>
                  <a:lnTo>
                    <a:pt x="3211580" y="943195"/>
                  </a:lnTo>
                  <a:lnTo>
                    <a:pt x="3218428" y="943195"/>
                  </a:lnTo>
                  <a:lnTo>
                    <a:pt x="3293752" y="943195"/>
                  </a:lnTo>
                  <a:lnTo>
                    <a:pt x="3300600" y="943195"/>
                  </a:lnTo>
                  <a:lnTo>
                    <a:pt x="3314296" y="943195"/>
                  </a:lnTo>
                  <a:lnTo>
                    <a:pt x="3314296" y="1010618"/>
                  </a:lnTo>
                  <a:lnTo>
                    <a:pt x="3348534" y="1010618"/>
                  </a:lnTo>
                  <a:lnTo>
                    <a:pt x="3369077" y="1010618"/>
                  </a:lnTo>
                  <a:lnTo>
                    <a:pt x="3369077" y="1087570"/>
                  </a:lnTo>
                  <a:lnTo>
                    <a:pt x="3375925" y="1087570"/>
                  </a:lnTo>
                  <a:lnTo>
                    <a:pt x="3382773" y="1087570"/>
                  </a:lnTo>
                  <a:lnTo>
                    <a:pt x="3396468" y="1087570"/>
                  </a:lnTo>
                  <a:lnTo>
                    <a:pt x="3403316" y="1087570"/>
                  </a:lnTo>
                  <a:lnTo>
                    <a:pt x="3403316" y="1203069"/>
                  </a:lnTo>
                  <a:lnTo>
                    <a:pt x="3410163" y="1203069"/>
                  </a:lnTo>
                  <a:lnTo>
                    <a:pt x="3423859" y="1203069"/>
                  </a:lnTo>
                </a:path>
              </a:pathLst>
            </a:custGeom>
            <a:ln w="22225">
              <a:solidFill>
                <a:srgbClr val="C804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1" name="object 71" descr=""/>
          <p:cNvGrpSpPr/>
          <p:nvPr/>
        </p:nvGrpSpPr>
        <p:grpSpPr>
          <a:xfrm>
            <a:off x="1885410" y="1830387"/>
            <a:ext cx="3529329" cy="379095"/>
            <a:chOff x="1885410" y="1830387"/>
            <a:chExt cx="3529329" cy="379095"/>
          </a:xfrm>
        </p:grpSpPr>
        <p:sp>
          <p:nvSpPr>
            <p:cNvPr id="72" name="object 72" descr=""/>
            <p:cNvSpPr/>
            <p:nvPr/>
          </p:nvSpPr>
          <p:spPr>
            <a:xfrm>
              <a:off x="1896522" y="1841501"/>
              <a:ext cx="3501390" cy="356870"/>
            </a:xfrm>
            <a:custGeom>
              <a:avLst/>
              <a:gdLst/>
              <a:ahLst/>
              <a:cxnLst/>
              <a:rect l="l" t="t" r="r" b="b"/>
              <a:pathLst>
                <a:path w="3501390" h="356869">
                  <a:moveTo>
                    <a:pt x="0" y="0"/>
                  </a:moveTo>
                  <a:lnTo>
                    <a:pt x="1044100" y="0"/>
                  </a:lnTo>
                  <a:lnTo>
                    <a:pt x="1044100" y="86644"/>
                  </a:lnTo>
                  <a:lnTo>
                    <a:pt x="1535688" y="86644"/>
                  </a:lnTo>
                  <a:lnTo>
                    <a:pt x="1535688" y="173348"/>
                  </a:lnTo>
                  <a:lnTo>
                    <a:pt x="2039180" y="173348"/>
                  </a:lnTo>
                  <a:lnTo>
                    <a:pt x="2039180" y="173348"/>
                  </a:lnTo>
                  <a:lnTo>
                    <a:pt x="2972988" y="173348"/>
                  </a:lnTo>
                  <a:lnTo>
                    <a:pt x="3206177" y="173348"/>
                  </a:lnTo>
                  <a:lnTo>
                    <a:pt x="3212480" y="173348"/>
                  </a:lnTo>
                  <a:lnTo>
                    <a:pt x="3224384" y="173348"/>
                  </a:lnTo>
                  <a:lnTo>
                    <a:pt x="3242941" y="173348"/>
                  </a:lnTo>
                  <a:lnTo>
                    <a:pt x="3323122" y="173348"/>
                  </a:lnTo>
                  <a:lnTo>
                    <a:pt x="3353933" y="173348"/>
                  </a:lnTo>
                  <a:lnTo>
                    <a:pt x="3378443" y="173348"/>
                  </a:lnTo>
                  <a:lnTo>
                    <a:pt x="3390348" y="173348"/>
                  </a:lnTo>
                  <a:lnTo>
                    <a:pt x="3440066" y="173348"/>
                  </a:lnTo>
                  <a:lnTo>
                    <a:pt x="3446019" y="173348"/>
                  </a:lnTo>
                  <a:lnTo>
                    <a:pt x="3458274" y="173348"/>
                  </a:lnTo>
                  <a:lnTo>
                    <a:pt x="3458274" y="356330"/>
                  </a:lnTo>
                  <a:lnTo>
                    <a:pt x="3477181" y="356330"/>
                  </a:lnTo>
                  <a:lnTo>
                    <a:pt x="3482783" y="356330"/>
                  </a:lnTo>
                  <a:lnTo>
                    <a:pt x="3495388" y="356330"/>
                  </a:lnTo>
                  <a:lnTo>
                    <a:pt x="3501340" y="356330"/>
                  </a:lnTo>
                </a:path>
              </a:pathLst>
            </a:custGeom>
            <a:ln w="22225">
              <a:solidFill>
                <a:srgbClr val="C8040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896522" y="1841500"/>
              <a:ext cx="3507104" cy="240665"/>
            </a:xfrm>
            <a:custGeom>
              <a:avLst/>
              <a:gdLst/>
              <a:ahLst/>
              <a:cxnLst/>
              <a:rect l="l" t="t" r="r" b="b"/>
              <a:pathLst>
                <a:path w="3507104" h="240664">
                  <a:moveTo>
                    <a:pt x="0" y="0"/>
                  </a:moveTo>
                  <a:lnTo>
                    <a:pt x="2622826" y="0"/>
                  </a:lnTo>
                  <a:lnTo>
                    <a:pt x="2622826" y="96099"/>
                  </a:lnTo>
                  <a:lnTo>
                    <a:pt x="2822674" y="96099"/>
                  </a:lnTo>
                  <a:lnTo>
                    <a:pt x="2841454" y="96099"/>
                  </a:lnTo>
                  <a:lnTo>
                    <a:pt x="2986734" y="96099"/>
                  </a:lnTo>
                  <a:lnTo>
                    <a:pt x="3040948" y="96099"/>
                  </a:lnTo>
                  <a:lnTo>
                    <a:pt x="3149730" y="96099"/>
                  </a:lnTo>
                  <a:lnTo>
                    <a:pt x="3198629" y="96099"/>
                  </a:lnTo>
                  <a:lnTo>
                    <a:pt x="3222370" y="96099"/>
                  </a:lnTo>
                  <a:lnTo>
                    <a:pt x="3234772" y="96099"/>
                  </a:lnTo>
                  <a:lnTo>
                    <a:pt x="3252843" y="96099"/>
                  </a:lnTo>
                  <a:lnTo>
                    <a:pt x="3288986" y="96099"/>
                  </a:lnTo>
                  <a:lnTo>
                    <a:pt x="3331506" y="96099"/>
                  </a:lnTo>
                  <a:lnTo>
                    <a:pt x="3331506" y="240368"/>
                  </a:lnTo>
                  <a:lnTo>
                    <a:pt x="3343908" y="240368"/>
                  </a:lnTo>
                  <a:lnTo>
                    <a:pt x="3349932" y="240368"/>
                  </a:lnTo>
                  <a:lnTo>
                    <a:pt x="3361625" y="240368"/>
                  </a:lnTo>
                  <a:lnTo>
                    <a:pt x="3392453" y="240368"/>
                  </a:lnTo>
                  <a:lnTo>
                    <a:pt x="3398122" y="240368"/>
                  </a:lnTo>
                  <a:lnTo>
                    <a:pt x="3428596" y="240368"/>
                  </a:lnTo>
                  <a:lnTo>
                    <a:pt x="3506905" y="240368"/>
                  </a:lnTo>
                </a:path>
              </a:pathLst>
            </a:custGeom>
            <a:ln w="222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869" y="289104"/>
            <a:ext cx="6877645" cy="40982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848918" y="2707871"/>
            <a:ext cx="2110105" cy="228600"/>
          </a:xfrm>
          <a:custGeom>
            <a:avLst/>
            <a:gdLst/>
            <a:ahLst/>
            <a:cxnLst/>
            <a:rect l="l" t="t" r="r" b="b"/>
            <a:pathLst>
              <a:path w="2110105" h="228600">
                <a:moveTo>
                  <a:pt x="2109787" y="0"/>
                </a:moveTo>
                <a:lnTo>
                  <a:pt x="0" y="0"/>
                </a:lnTo>
                <a:lnTo>
                  <a:pt x="0" y="228600"/>
                </a:lnTo>
                <a:lnTo>
                  <a:pt x="2109787" y="228600"/>
                </a:lnTo>
                <a:lnTo>
                  <a:pt x="21097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48918" y="3875270"/>
            <a:ext cx="2254250" cy="228600"/>
          </a:xfrm>
          <a:custGeom>
            <a:avLst/>
            <a:gdLst/>
            <a:ahLst/>
            <a:cxnLst/>
            <a:rect l="l" t="t" r="r" b="b"/>
            <a:pathLst>
              <a:path w="2254250" h="228600">
                <a:moveTo>
                  <a:pt x="2254250" y="0"/>
                </a:moveTo>
                <a:lnTo>
                  <a:pt x="0" y="0"/>
                </a:lnTo>
                <a:lnTo>
                  <a:pt x="0" y="228599"/>
                </a:lnTo>
                <a:lnTo>
                  <a:pt x="2254250" y="228599"/>
                </a:lnTo>
                <a:lnTo>
                  <a:pt x="22542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48918" y="4302840"/>
            <a:ext cx="1117600" cy="228600"/>
          </a:xfrm>
          <a:custGeom>
            <a:avLst/>
            <a:gdLst/>
            <a:ahLst/>
            <a:cxnLst/>
            <a:rect l="l" t="t" r="r" b="b"/>
            <a:pathLst>
              <a:path w="1117600" h="228600">
                <a:moveTo>
                  <a:pt x="1117599" y="0"/>
                </a:moveTo>
                <a:lnTo>
                  <a:pt x="0" y="0"/>
                </a:lnTo>
                <a:lnTo>
                  <a:pt x="0" y="228600"/>
                </a:lnTo>
                <a:lnTo>
                  <a:pt x="1117599" y="228600"/>
                </a:lnTo>
                <a:lnTo>
                  <a:pt x="111759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48906" y="4751146"/>
            <a:ext cx="2059305" cy="469900"/>
          </a:xfrm>
          <a:custGeom>
            <a:avLst/>
            <a:gdLst/>
            <a:ahLst/>
            <a:cxnLst/>
            <a:rect l="l" t="t" r="r" b="b"/>
            <a:pathLst>
              <a:path w="2059305" h="469900">
                <a:moveTo>
                  <a:pt x="1919287" y="0"/>
                </a:moveTo>
                <a:lnTo>
                  <a:pt x="474662" y="0"/>
                </a:lnTo>
                <a:lnTo>
                  <a:pt x="406400" y="0"/>
                </a:lnTo>
                <a:lnTo>
                  <a:pt x="0" y="0"/>
                </a:lnTo>
                <a:lnTo>
                  <a:pt x="0" y="228600"/>
                </a:lnTo>
                <a:lnTo>
                  <a:pt x="406400" y="228600"/>
                </a:lnTo>
                <a:lnTo>
                  <a:pt x="474662" y="228600"/>
                </a:lnTo>
                <a:lnTo>
                  <a:pt x="1919287" y="228600"/>
                </a:lnTo>
                <a:lnTo>
                  <a:pt x="1919287" y="0"/>
                </a:lnTo>
                <a:close/>
              </a:path>
              <a:path w="2059305" h="469900">
                <a:moveTo>
                  <a:pt x="2058987" y="241300"/>
                </a:moveTo>
                <a:lnTo>
                  <a:pt x="0" y="241300"/>
                </a:lnTo>
                <a:lnTo>
                  <a:pt x="0" y="469900"/>
                </a:lnTo>
                <a:lnTo>
                  <a:pt x="2058987" y="469900"/>
                </a:lnTo>
                <a:lnTo>
                  <a:pt x="2058987" y="2413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824935" y="1447559"/>
          <a:ext cx="10384155" cy="3947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7445"/>
                <a:gridCol w="1729739"/>
                <a:gridCol w="927735"/>
                <a:gridCol w="1758949"/>
                <a:gridCol w="867409"/>
                <a:gridCol w="1743709"/>
                <a:gridCol w="861059"/>
              </a:tblGrid>
              <a:tr h="5422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3756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Univariate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986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34719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Multivariate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79133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56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CI)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P-value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CI)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P-value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CI)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P-value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length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≥200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081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2.96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(1.50-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5.87)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081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0.002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081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2.36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(1.14-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4.91)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081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081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2.15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(1.07-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4.34)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081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0.03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081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occlusion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8115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2.32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(1.12-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4.84)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8115"/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1.43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(0.62-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3.29)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1.59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(0.69-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3.70)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8115"/>
                </a:tc>
              </a:tr>
              <a:tr h="505459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Subintimal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recanalization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9385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2.57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(1.42-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4.64)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9385"/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938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1.91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(1.02-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3.60)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0.04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938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1.43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(0.73-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2.80)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938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9385"/>
                </a:tc>
              </a:tr>
              <a:tr h="48831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IVUS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0645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0.46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(0.25-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0.85)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0645"/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0.40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(0.21-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0.75)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0.004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0645"/>
                </a:tc>
              </a:tr>
              <a:tr h="718185">
                <a:tc>
                  <a:txBody>
                    <a:bodyPr/>
                    <a:lstStyle/>
                    <a:p>
                      <a:pPr marL="23495" marR="327660">
                        <a:lnSpc>
                          <a:spcPts val="1900"/>
                        </a:lnSpc>
                        <a:spcBef>
                          <a:spcPts val="39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Post-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MLD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(per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0.1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mm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decrease)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1.14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(1.09-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1.20)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19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1925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1925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1925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1.13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(1.07-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1.18)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1925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192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5538" y="234435"/>
            <a:ext cx="3370212" cy="4073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1938556"/>
            <a:ext cx="100731" cy="10073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5054" y="1848267"/>
            <a:ext cx="9322737" cy="34642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4738" y="2483267"/>
            <a:ext cx="8822678" cy="34642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5189" y="3130967"/>
            <a:ext cx="9643227" cy="34225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90610" y="3769266"/>
            <a:ext cx="1705570" cy="27245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4618256"/>
            <a:ext cx="100731" cy="10073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0224" y="4527967"/>
            <a:ext cx="9445995" cy="34642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8140" y="5180007"/>
            <a:ext cx="8222975" cy="337914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418" y="338364"/>
            <a:ext cx="2915741" cy="4073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767" y="2012582"/>
            <a:ext cx="88155" cy="881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7763" y="1935191"/>
            <a:ext cx="10148536" cy="29874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1633" y="2303491"/>
            <a:ext cx="9352147" cy="2987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767" y="3371482"/>
            <a:ext cx="88155" cy="8815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4134" y="3294091"/>
            <a:ext cx="9658360" cy="298748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164312" y="3662243"/>
            <a:ext cx="10020300" cy="654685"/>
            <a:chOff x="1164312" y="3662243"/>
            <a:chExt cx="10020300" cy="654685"/>
          </a:xfrm>
        </p:grpSpPr>
        <p:sp>
          <p:nvSpPr>
            <p:cNvPr id="9" name="object 9" descr=""/>
            <p:cNvSpPr/>
            <p:nvPr/>
          </p:nvSpPr>
          <p:spPr>
            <a:xfrm>
              <a:off x="10402718" y="3798223"/>
              <a:ext cx="82550" cy="27305"/>
            </a:xfrm>
            <a:custGeom>
              <a:avLst/>
              <a:gdLst/>
              <a:ahLst/>
              <a:cxnLst/>
              <a:rect l="l" t="t" r="r" b="b"/>
              <a:pathLst>
                <a:path w="82550" h="27304">
                  <a:moveTo>
                    <a:pt x="82301" y="0"/>
                  </a:moveTo>
                  <a:lnTo>
                    <a:pt x="0" y="0"/>
                  </a:lnTo>
                  <a:lnTo>
                    <a:pt x="0" y="26937"/>
                  </a:lnTo>
                  <a:lnTo>
                    <a:pt x="82301" y="26937"/>
                  </a:lnTo>
                  <a:lnTo>
                    <a:pt x="82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402717" y="3798222"/>
              <a:ext cx="82550" cy="27305"/>
            </a:xfrm>
            <a:custGeom>
              <a:avLst/>
              <a:gdLst/>
              <a:ahLst/>
              <a:cxnLst/>
              <a:rect l="l" t="t" r="r" b="b"/>
              <a:pathLst>
                <a:path w="82550" h="27304">
                  <a:moveTo>
                    <a:pt x="0" y="0"/>
                  </a:moveTo>
                  <a:lnTo>
                    <a:pt x="82301" y="0"/>
                  </a:lnTo>
                  <a:lnTo>
                    <a:pt x="82301" y="26937"/>
                  </a:lnTo>
                  <a:lnTo>
                    <a:pt x="0" y="269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494197" y="3668741"/>
              <a:ext cx="683895" cy="265430"/>
            </a:xfrm>
            <a:custGeom>
              <a:avLst/>
              <a:gdLst/>
              <a:ahLst/>
              <a:cxnLst/>
              <a:rect l="l" t="t" r="r" b="b"/>
              <a:pathLst>
                <a:path w="683895" h="265429">
                  <a:moveTo>
                    <a:pt x="683708" y="191394"/>
                  </a:moveTo>
                  <a:lnTo>
                    <a:pt x="653199" y="191394"/>
                  </a:lnTo>
                  <a:lnTo>
                    <a:pt x="653199" y="221903"/>
                  </a:lnTo>
                  <a:lnTo>
                    <a:pt x="668379" y="221903"/>
                  </a:lnTo>
                  <a:lnTo>
                    <a:pt x="668082" y="230931"/>
                  </a:lnTo>
                  <a:lnTo>
                    <a:pt x="666593" y="237853"/>
                  </a:lnTo>
                  <a:lnTo>
                    <a:pt x="661235" y="247477"/>
                  </a:lnTo>
                  <a:lnTo>
                    <a:pt x="657068" y="251123"/>
                  </a:lnTo>
                  <a:lnTo>
                    <a:pt x="651413" y="253603"/>
                  </a:lnTo>
                  <a:lnTo>
                    <a:pt x="658854" y="265062"/>
                  </a:lnTo>
                  <a:lnTo>
                    <a:pt x="683336" y="229907"/>
                  </a:lnTo>
                  <a:lnTo>
                    <a:pt x="683708" y="221903"/>
                  </a:lnTo>
                  <a:lnTo>
                    <a:pt x="683708" y="191394"/>
                  </a:lnTo>
                  <a:close/>
                </a:path>
                <a:path w="683895" h="265429">
                  <a:moveTo>
                    <a:pt x="582057" y="29469"/>
                  </a:moveTo>
                  <a:lnTo>
                    <a:pt x="553184" y="29469"/>
                  </a:lnTo>
                  <a:lnTo>
                    <a:pt x="553184" y="221903"/>
                  </a:lnTo>
                  <a:lnTo>
                    <a:pt x="582057" y="221903"/>
                  </a:lnTo>
                  <a:lnTo>
                    <a:pt x="582057" y="29469"/>
                  </a:lnTo>
                  <a:close/>
                </a:path>
                <a:path w="683895" h="265429">
                  <a:moveTo>
                    <a:pt x="654239" y="3721"/>
                  </a:moveTo>
                  <a:lnTo>
                    <a:pt x="481300" y="3721"/>
                  </a:lnTo>
                  <a:lnTo>
                    <a:pt x="481300" y="29469"/>
                  </a:lnTo>
                  <a:lnTo>
                    <a:pt x="654239" y="29469"/>
                  </a:lnTo>
                  <a:lnTo>
                    <a:pt x="654239" y="3721"/>
                  </a:lnTo>
                  <a:close/>
                </a:path>
                <a:path w="683895" h="265429">
                  <a:moveTo>
                    <a:pt x="114895" y="3721"/>
                  </a:moveTo>
                  <a:lnTo>
                    <a:pt x="83790" y="3721"/>
                  </a:lnTo>
                  <a:lnTo>
                    <a:pt x="0" y="221903"/>
                  </a:lnTo>
                  <a:lnTo>
                    <a:pt x="30659" y="221903"/>
                  </a:lnTo>
                  <a:lnTo>
                    <a:pt x="54620" y="155823"/>
                  </a:lnTo>
                  <a:lnTo>
                    <a:pt x="177148" y="155823"/>
                  </a:lnTo>
                  <a:lnTo>
                    <a:pt x="167523" y="132308"/>
                  </a:lnTo>
                  <a:lnTo>
                    <a:pt x="62955" y="132308"/>
                  </a:lnTo>
                  <a:lnTo>
                    <a:pt x="86916" y="68313"/>
                  </a:lnTo>
                  <a:lnTo>
                    <a:pt x="90497" y="57950"/>
                  </a:lnTo>
                  <a:lnTo>
                    <a:pt x="93650" y="47551"/>
                  </a:lnTo>
                  <a:lnTo>
                    <a:pt x="96376" y="37114"/>
                  </a:lnTo>
                  <a:lnTo>
                    <a:pt x="98673" y="26640"/>
                  </a:lnTo>
                  <a:lnTo>
                    <a:pt x="124276" y="26640"/>
                  </a:lnTo>
                  <a:lnTo>
                    <a:pt x="114895" y="3721"/>
                  </a:lnTo>
                  <a:close/>
                </a:path>
                <a:path w="683895" h="265429">
                  <a:moveTo>
                    <a:pt x="177148" y="155823"/>
                  </a:moveTo>
                  <a:lnTo>
                    <a:pt x="145851" y="155823"/>
                  </a:lnTo>
                  <a:lnTo>
                    <a:pt x="171301" y="221903"/>
                  </a:lnTo>
                  <a:lnTo>
                    <a:pt x="204193" y="221903"/>
                  </a:lnTo>
                  <a:lnTo>
                    <a:pt x="177148" y="155823"/>
                  </a:lnTo>
                  <a:close/>
                </a:path>
                <a:path w="683895" h="265429">
                  <a:moveTo>
                    <a:pt x="124276" y="26640"/>
                  </a:moveTo>
                  <a:lnTo>
                    <a:pt x="98673" y="26640"/>
                  </a:lnTo>
                  <a:lnTo>
                    <a:pt x="101538" y="36110"/>
                  </a:lnTo>
                  <a:lnTo>
                    <a:pt x="105072" y="46807"/>
                  </a:lnTo>
                  <a:lnTo>
                    <a:pt x="109277" y="58731"/>
                  </a:lnTo>
                  <a:lnTo>
                    <a:pt x="114151" y="71884"/>
                  </a:lnTo>
                  <a:lnTo>
                    <a:pt x="136922" y="132308"/>
                  </a:lnTo>
                  <a:lnTo>
                    <a:pt x="167523" y="132308"/>
                  </a:lnTo>
                  <a:lnTo>
                    <a:pt x="124276" y="26640"/>
                  </a:lnTo>
                  <a:close/>
                </a:path>
                <a:path w="683895" h="265429">
                  <a:moveTo>
                    <a:pt x="311884" y="149424"/>
                  </a:moveTo>
                  <a:lnTo>
                    <a:pt x="284648" y="151805"/>
                  </a:lnTo>
                  <a:lnTo>
                    <a:pt x="285621" y="162460"/>
                  </a:lnTo>
                  <a:lnTo>
                    <a:pt x="287942" y="172548"/>
                  </a:lnTo>
                  <a:lnTo>
                    <a:pt x="310172" y="206183"/>
                  </a:lnTo>
                  <a:lnTo>
                    <a:pt x="350449" y="223466"/>
                  </a:lnTo>
                  <a:lnTo>
                    <a:pt x="377666" y="225624"/>
                  </a:lnTo>
                  <a:lnTo>
                    <a:pt x="389088" y="225084"/>
                  </a:lnTo>
                  <a:lnTo>
                    <a:pt x="428505" y="212359"/>
                  </a:lnTo>
                  <a:lnTo>
                    <a:pt x="443324" y="199727"/>
                  </a:lnTo>
                  <a:lnTo>
                    <a:pt x="376327" y="199727"/>
                  </a:lnTo>
                  <a:lnTo>
                    <a:pt x="367258" y="199323"/>
                  </a:lnTo>
                  <a:lnTo>
                    <a:pt x="329911" y="185775"/>
                  </a:lnTo>
                  <a:lnTo>
                    <a:pt x="313172" y="157242"/>
                  </a:lnTo>
                  <a:lnTo>
                    <a:pt x="311884" y="149424"/>
                  </a:lnTo>
                  <a:close/>
                </a:path>
                <a:path w="683895" h="265429">
                  <a:moveTo>
                    <a:pt x="369778" y="0"/>
                  </a:moveTo>
                  <a:lnTo>
                    <a:pt x="329744" y="7442"/>
                  </a:lnTo>
                  <a:lnTo>
                    <a:pt x="298257" y="36561"/>
                  </a:lnTo>
                  <a:lnTo>
                    <a:pt x="292983" y="60126"/>
                  </a:lnTo>
                  <a:lnTo>
                    <a:pt x="293462" y="67461"/>
                  </a:lnTo>
                  <a:lnTo>
                    <a:pt x="316623" y="103263"/>
                  </a:lnTo>
                  <a:lnTo>
                    <a:pt x="352151" y="117663"/>
                  </a:lnTo>
                  <a:lnTo>
                    <a:pt x="379759" y="124593"/>
                  </a:lnTo>
                  <a:lnTo>
                    <a:pt x="390800" y="127490"/>
                  </a:lnTo>
                  <a:lnTo>
                    <a:pt x="428515" y="149846"/>
                  </a:lnTo>
                  <a:lnTo>
                    <a:pt x="430500" y="155823"/>
                  </a:lnTo>
                  <a:lnTo>
                    <a:pt x="430500" y="169416"/>
                  </a:lnTo>
                  <a:lnTo>
                    <a:pt x="398930" y="196965"/>
                  </a:lnTo>
                  <a:lnTo>
                    <a:pt x="376327" y="199727"/>
                  </a:lnTo>
                  <a:lnTo>
                    <a:pt x="443324" y="199727"/>
                  </a:lnTo>
                  <a:lnTo>
                    <a:pt x="458331" y="160287"/>
                  </a:lnTo>
                  <a:lnTo>
                    <a:pt x="457764" y="151763"/>
                  </a:lnTo>
                  <a:lnTo>
                    <a:pt x="437681" y="116961"/>
                  </a:lnTo>
                  <a:lnTo>
                    <a:pt x="402502" y="100552"/>
                  </a:lnTo>
                  <a:lnTo>
                    <a:pt x="372830" y="93092"/>
                  </a:lnTo>
                  <a:lnTo>
                    <a:pt x="356909" y="89134"/>
                  </a:lnTo>
                  <a:lnTo>
                    <a:pt x="320814" y="66031"/>
                  </a:lnTo>
                  <a:lnTo>
                    <a:pt x="320887" y="57559"/>
                  </a:lnTo>
                  <a:lnTo>
                    <a:pt x="348328" y="27850"/>
                  </a:lnTo>
                  <a:lnTo>
                    <a:pt x="370969" y="25450"/>
                  </a:lnTo>
                  <a:lnTo>
                    <a:pt x="436919" y="25450"/>
                  </a:lnTo>
                  <a:lnTo>
                    <a:pt x="435546" y="23678"/>
                  </a:lnTo>
                  <a:lnTo>
                    <a:pt x="392605" y="1953"/>
                  </a:lnTo>
                  <a:lnTo>
                    <a:pt x="381550" y="488"/>
                  </a:lnTo>
                  <a:lnTo>
                    <a:pt x="369778" y="0"/>
                  </a:lnTo>
                  <a:close/>
                </a:path>
                <a:path w="683895" h="265429">
                  <a:moveTo>
                    <a:pt x="436919" y="25450"/>
                  </a:moveTo>
                  <a:lnTo>
                    <a:pt x="370969" y="25450"/>
                  </a:lnTo>
                  <a:lnTo>
                    <a:pt x="382777" y="26111"/>
                  </a:lnTo>
                  <a:lnTo>
                    <a:pt x="393051" y="28092"/>
                  </a:lnTo>
                  <a:lnTo>
                    <a:pt x="422319" y="57559"/>
                  </a:lnTo>
                  <a:lnTo>
                    <a:pt x="424101" y="67270"/>
                  </a:lnTo>
                  <a:lnTo>
                    <a:pt x="451783" y="65187"/>
                  </a:lnTo>
                  <a:lnTo>
                    <a:pt x="450834" y="55839"/>
                  </a:lnTo>
                  <a:lnTo>
                    <a:pt x="448731" y="46992"/>
                  </a:lnTo>
                  <a:lnTo>
                    <a:pt x="445476" y="38649"/>
                  </a:lnTo>
                  <a:lnTo>
                    <a:pt x="441067" y="30807"/>
                  </a:lnTo>
                  <a:lnTo>
                    <a:pt x="436919" y="254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145611" y="3860135"/>
              <a:ext cx="32384" cy="74295"/>
            </a:xfrm>
            <a:custGeom>
              <a:avLst/>
              <a:gdLst/>
              <a:ahLst/>
              <a:cxnLst/>
              <a:rect l="l" t="t" r="r" b="b"/>
              <a:pathLst>
                <a:path w="32384" h="74295">
                  <a:moveTo>
                    <a:pt x="1785" y="0"/>
                  </a:moveTo>
                  <a:lnTo>
                    <a:pt x="32295" y="0"/>
                  </a:lnTo>
                  <a:lnTo>
                    <a:pt x="32295" y="30509"/>
                  </a:lnTo>
                  <a:lnTo>
                    <a:pt x="16073" y="69899"/>
                  </a:lnTo>
                  <a:lnTo>
                    <a:pt x="7441" y="73669"/>
                  </a:lnTo>
                  <a:lnTo>
                    <a:pt x="0" y="62210"/>
                  </a:lnTo>
                  <a:lnTo>
                    <a:pt x="5655" y="59729"/>
                  </a:lnTo>
                  <a:lnTo>
                    <a:pt x="9822" y="56083"/>
                  </a:lnTo>
                  <a:lnTo>
                    <a:pt x="12501" y="51271"/>
                  </a:lnTo>
                  <a:lnTo>
                    <a:pt x="15180" y="46459"/>
                  </a:lnTo>
                  <a:lnTo>
                    <a:pt x="16668" y="39538"/>
                  </a:lnTo>
                  <a:lnTo>
                    <a:pt x="16966" y="30509"/>
                  </a:lnTo>
                  <a:lnTo>
                    <a:pt x="1785" y="30509"/>
                  </a:lnTo>
                  <a:lnTo>
                    <a:pt x="1785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12" y="3662243"/>
              <a:ext cx="9214343" cy="65449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494198" y="3668742"/>
              <a:ext cx="654685" cy="226060"/>
            </a:xfrm>
            <a:custGeom>
              <a:avLst/>
              <a:gdLst/>
              <a:ahLst/>
              <a:cxnLst/>
              <a:rect l="l" t="t" r="r" b="b"/>
              <a:pathLst>
                <a:path w="654684" h="226060">
                  <a:moveTo>
                    <a:pt x="98673" y="26640"/>
                  </a:moveTo>
                  <a:lnTo>
                    <a:pt x="86915" y="68312"/>
                  </a:lnTo>
                  <a:lnTo>
                    <a:pt x="62954" y="132308"/>
                  </a:lnTo>
                  <a:lnTo>
                    <a:pt x="136921" y="132308"/>
                  </a:lnTo>
                  <a:lnTo>
                    <a:pt x="114151" y="71884"/>
                  </a:lnTo>
                  <a:lnTo>
                    <a:pt x="109277" y="58731"/>
                  </a:lnTo>
                  <a:lnTo>
                    <a:pt x="105072" y="46806"/>
                  </a:lnTo>
                  <a:lnTo>
                    <a:pt x="101537" y="36109"/>
                  </a:lnTo>
                  <a:lnTo>
                    <a:pt x="98673" y="26640"/>
                  </a:lnTo>
                  <a:close/>
                </a:path>
                <a:path w="654684" h="226060">
                  <a:moveTo>
                    <a:pt x="481300" y="3720"/>
                  </a:moveTo>
                  <a:lnTo>
                    <a:pt x="654238" y="3720"/>
                  </a:lnTo>
                  <a:lnTo>
                    <a:pt x="654238" y="29468"/>
                  </a:lnTo>
                  <a:lnTo>
                    <a:pt x="582056" y="29468"/>
                  </a:lnTo>
                  <a:lnTo>
                    <a:pt x="582056" y="221902"/>
                  </a:lnTo>
                  <a:lnTo>
                    <a:pt x="553184" y="221902"/>
                  </a:lnTo>
                  <a:lnTo>
                    <a:pt x="553184" y="29468"/>
                  </a:lnTo>
                  <a:lnTo>
                    <a:pt x="481300" y="29468"/>
                  </a:lnTo>
                  <a:lnTo>
                    <a:pt x="481300" y="3720"/>
                  </a:lnTo>
                  <a:close/>
                </a:path>
                <a:path w="654684" h="226060">
                  <a:moveTo>
                    <a:pt x="83790" y="3720"/>
                  </a:moveTo>
                  <a:lnTo>
                    <a:pt x="114895" y="3720"/>
                  </a:lnTo>
                  <a:lnTo>
                    <a:pt x="204192" y="221902"/>
                  </a:lnTo>
                  <a:lnTo>
                    <a:pt x="171301" y="221902"/>
                  </a:lnTo>
                  <a:lnTo>
                    <a:pt x="145851" y="155823"/>
                  </a:lnTo>
                  <a:lnTo>
                    <a:pt x="54619" y="155823"/>
                  </a:lnTo>
                  <a:lnTo>
                    <a:pt x="30658" y="221902"/>
                  </a:lnTo>
                  <a:lnTo>
                    <a:pt x="0" y="221902"/>
                  </a:lnTo>
                  <a:lnTo>
                    <a:pt x="83790" y="3720"/>
                  </a:lnTo>
                  <a:close/>
                </a:path>
                <a:path w="654684" h="226060">
                  <a:moveTo>
                    <a:pt x="369778" y="0"/>
                  </a:moveTo>
                  <a:lnTo>
                    <a:pt x="412566" y="7813"/>
                  </a:lnTo>
                  <a:lnTo>
                    <a:pt x="445476" y="38648"/>
                  </a:lnTo>
                  <a:lnTo>
                    <a:pt x="451782" y="65186"/>
                  </a:lnTo>
                  <a:lnTo>
                    <a:pt x="424100" y="67270"/>
                  </a:lnTo>
                  <a:lnTo>
                    <a:pt x="422319" y="57559"/>
                  </a:lnTo>
                  <a:lnTo>
                    <a:pt x="419207" y="49113"/>
                  </a:lnTo>
                  <a:lnTo>
                    <a:pt x="382777" y="26110"/>
                  </a:lnTo>
                  <a:lnTo>
                    <a:pt x="370968" y="25449"/>
                  </a:lnTo>
                  <a:lnTo>
                    <a:pt x="358760" y="26049"/>
                  </a:lnTo>
                  <a:lnTo>
                    <a:pt x="323809" y="45634"/>
                  </a:lnTo>
                  <a:lnTo>
                    <a:pt x="320813" y="58191"/>
                  </a:lnTo>
                  <a:lnTo>
                    <a:pt x="320813" y="66030"/>
                  </a:lnTo>
                  <a:lnTo>
                    <a:pt x="356909" y="89134"/>
                  </a:lnTo>
                  <a:lnTo>
                    <a:pt x="389046" y="96947"/>
                  </a:lnTo>
                  <a:lnTo>
                    <a:pt x="402501" y="100552"/>
                  </a:lnTo>
                  <a:lnTo>
                    <a:pt x="437681" y="116960"/>
                  </a:lnTo>
                  <a:lnTo>
                    <a:pt x="457763" y="151762"/>
                  </a:lnTo>
                  <a:lnTo>
                    <a:pt x="458331" y="160287"/>
                  </a:lnTo>
                  <a:lnTo>
                    <a:pt x="457707" y="168868"/>
                  </a:lnTo>
                  <a:lnTo>
                    <a:pt x="436211" y="206796"/>
                  </a:lnTo>
                  <a:lnTo>
                    <a:pt x="399860" y="223484"/>
                  </a:lnTo>
                  <a:lnTo>
                    <a:pt x="377666" y="225623"/>
                  </a:lnTo>
                  <a:lnTo>
                    <a:pt x="363457" y="225083"/>
                  </a:lnTo>
                  <a:lnTo>
                    <a:pt x="318562" y="212131"/>
                  </a:lnTo>
                  <a:lnTo>
                    <a:pt x="291611" y="182068"/>
                  </a:lnTo>
                  <a:lnTo>
                    <a:pt x="284648" y="151804"/>
                  </a:lnTo>
                  <a:lnTo>
                    <a:pt x="311884" y="149423"/>
                  </a:lnTo>
                  <a:lnTo>
                    <a:pt x="313172" y="157241"/>
                  </a:lnTo>
                  <a:lnTo>
                    <a:pt x="315102" y="164324"/>
                  </a:lnTo>
                  <a:lnTo>
                    <a:pt x="342840" y="193253"/>
                  </a:lnTo>
                  <a:lnTo>
                    <a:pt x="376326" y="199727"/>
                  </a:lnTo>
                  <a:lnTo>
                    <a:pt x="384344" y="199420"/>
                  </a:lnTo>
                  <a:lnTo>
                    <a:pt x="424323" y="181347"/>
                  </a:lnTo>
                  <a:lnTo>
                    <a:pt x="430500" y="169416"/>
                  </a:lnTo>
                  <a:lnTo>
                    <a:pt x="430500" y="162669"/>
                  </a:lnTo>
                  <a:lnTo>
                    <a:pt x="430500" y="155823"/>
                  </a:lnTo>
                  <a:lnTo>
                    <a:pt x="428515" y="149845"/>
                  </a:lnTo>
                  <a:lnTo>
                    <a:pt x="424547" y="144735"/>
                  </a:lnTo>
                  <a:lnTo>
                    <a:pt x="420578" y="139625"/>
                  </a:lnTo>
                  <a:lnTo>
                    <a:pt x="379759" y="124592"/>
                  </a:lnTo>
                  <a:lnTo>
                    <a:pt x="366057" y="121220"/>
                  </a:lnTo>
                  <a:lnTo>
                    <a:pt x="352151" y="117662"/>
                  </a:lnTo>
                  <a:lnTo>
                    <a:pt x="316623" y="103263"/>
                  </a:lnTo>
                  <a:lnTo>
                    <a:pt x="293462" y="67461"/>
                  </a:lnTo>
                  <a:lnTo>
                    <a:pt x="292982" y="60126"/>
                  </a:lnTo>
                  <a:lnTo>
                    <a:pt x="293568" y="52001"/>
                  </a:lnTo>
                  <a:lnTo>
                    <a:pt x="313893" y="16612"/>
                  </a:lnTo>
                  <a:lnTo>
                    <a:pt x="359016" y="465"/>
                  </a:lnTo>
                  <a:lnTo>
                    <a:pt x="369778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418" y="364163"/>
            <a:ext cx="3326605" cy="5035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512" y="1760335"/>
            <a:ext cx="88155" cy="881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5404" y="1682944"/>
            <a:ext cx="9801768" cy="29874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303" y="2054964"/>
            <a:ext cx="1975990" cy="29502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512" y="2623934"/>
            <a:ext cx="88155" cy="8815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6297" y="2550265"/>
            <a:ext cx="9818973" cy="29502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3708" y="2914844"/>
            <a:ext cx="7840809" cy="29874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9512" y="3487535"/>
            <a:ext cx="88155" cy="8815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033" y="3410144"/>
            <a:ext cx="10005070" cy="2951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8647" y="3769464"/>
            <a:ext cx="3652521" cy="23445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512" y="4338434"/>
            <a:ext cx="88155" cy="8815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0316" y="4261044"/>
            <a:ext cx="9576193" cy="29874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33708" y="4633065"/>
            <a:ext cx="5234135" cy="29145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9512" y="5202034"/>
            <a:ext cx="88155" cy="8815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76297" y="5124644"/>
            <a:ext cx="9562377" cy="27221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8647" y="5492944"/>
            <a:ext cx="9966769" cy="298747"/>
          </a:xfrm>
          <a:prstGeom prst="rect">
            <a:avLst/>
          </a:prstGeom>
        </p:spPr>
      </p:pic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327" y="282059"/>
            <a:ext cx="4108995" cy="50085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6939" y="2047747"/>
            <a:ext cx="9839960" cy="185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>
                <a:latin typeface="Arial"/>
                <a:cs typeface="Arial"/>
              </a:rPr>
              <a:t>To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compare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outcomes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IVUS-</a:t>
            </a:r>
            <a:r>
              <a:rPr dirty="0" sz="2400">
                <a:latin typeface="Arial"/>
                <a:cs typeface="Arial"/>
              </a:rPr>
              <a:t>guided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DCB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angioplasty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those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 marR="50165">
              <a:lnSpc>
                <a:spcPct val="198300"/>
              </a:lnSpc>
              <a:spcBef>
                <a:spcPts val="70"/>
              </a:spcBef>
            </a:pPr>
            <a:r>
              <a:rPr dirty="0" sz="2400" spc="-20">
                <a:latin typeface="Arial"/>
                <a:cs typeface="Arial"/>
              </a:rPr>
              <a:t>angiography-</a:t>
            </a:r>
            <a:r>
              <a:rPr dirty="0" sz="2400">
                <a:latin typeface="Arial"/>
                <a:cs typeface="Arial"/>
              </a:rPr>
              <a:t>guided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DCB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angioplasty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treatment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femoropopliteal </a:t>
            </a:r>
            <a:r>
              <a:rPr dirty="0" sz="2400">
                <a:latin typeface="Arial"/>
                <a:cs typeface="Arial"/>
              </a:rPr>
              <a:t>artery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disease.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88259" y="345023"/>
            <a:ext cx="1637030" cy="396875"/>
            <a:chOff x="1188259" y="345023"/>
            <a:chExt cx="1637030" cy="396875"/>
          </a:xfrm>
        </p:grpSpPr>
        <p:sp>
          <p:nvSpPr>
            <p:cNvPr id="3" name="object 3" descr=""/>
            <p:cNvSpPr/>
            <p:nvPr/>
          </p:nvSpPr>
          <p:spPr>
            <a:xfrm>
              <a:off x="1194609" y="351373"/>
              <a:ext cx="1390650" cy="384175"/>
            </a:xfrm>
            <a:custGeom>
              <a:avLst/>
              <a:gdLst/>
              <a:ahLst/>
              <a:cxnLst/>
              <a:rect l="l" t="t" r="r" b="b"/>
              <a:pathLst>
                <a:path w="1390650" h="384175">
                  <a:moveTo>
                    <a:pt x="772319" y="6697"/>
                  </a:moveTo>
                  <a:lnTo>
                    <a:pt x="676572" y="6697"/>
                  </a:lnTo>
                  <a:lnTo>
                    <a:pt x="676572" y="242590"/>
                  </a:lnTo>
                  <a:lnTo>
                    <a:pt x="686959" y="302865"/>
                  </a:lnTo>
                  <a:lnTo>
                    <a:pt x="718120" y="347266"/>
                  </a:lnTo>
                  <a:lnTo>
                    <a:pt x="769559" y="374613"/>
                  </a:lnTo>
                  <a:lnTo>
                    <a:pt x="840779" y="383729"/>
                  </a:lnTo>
                  <a:lnTo>
                    <a:pt x="878870" y="381450"/>
                  </a:lnTo>
                  <a:lnTo>
                    <a:pt x="940261" y="363218"/>
                  </a:lnTo>
                  <a:lnTo>
                    <a:pt x="981793" y="327034"/>
                  </a:lnTo>
                  <a:lnTo>
                    <a:pt x="989184" y="313283"/>
                  </a:lnTo>
                  <a:lnTo>
                    <a:pt x="840779" y="313283"/>
                  </a:lnTo>
                  <a:lnTo>
                    <a:pt x="823927" y="312105"/>
                  </a:lnTo>
                  <a:lnTo>
                    <a:pt x="788441" y="294431"/>
                  </a:lnTo>
                  <a:lnTo>
                    <a:pt x="773326" y="255131"/>
                  </a:lnTo>
                  <a:lnTo>
                    <a:pt x="772319" y="237133"/>
                  </a:lnTo>
                  <a:lnTo>
                    <a:pt x="772319" y="6697"/>
                  </a:lnTo>
                  <a:close/>
                </a:path>
                <a:path w="1390650" h="384175">
                  <a:moveTo>
                    <a:pt x="1005234" y="6697"/>
                  </a:moveTo>
                  <a:lnTo>
                    <a:pt x="909488" y="6697"/>
                  </a:lnTo>
                  <a:lnTo>
                    <a:pt x="909488" y="237133"/>
                  </a:lnTo>
                  <a:lnTo>
                    <a:pt x="908457" y="255736"/>
                  </a:lnTo>
                  <a:lnTo>
                    <a:pt x="892993" y="295175"/>
                  </a:lnTo>
                  <a:lnTo>
                    <a:pt x="857437" y="312151"/>
                  </a:lnTo>
                  <a:lnTo>
                    <a:pt x="840779" y="313283"/>
                  </a:lnTo>
                  <a:lnTo>
                    <a:pt x="989184" y="313283"/>
                  </a:lnTo>
                  <a:lnTo>
                    <a:pt x="994783" y="302865"/>
                  </a:lnTo>
                  <a:lnTo>
                    <a:pt x="994850" y="302679"/>
                  </a:lnTo>
                  <a:lnTo>
                    <a:pt x="1002630" y="274572"/>
                  </a:lnTo>
                  <a:lnTo>
                    <a:pt x="1005214" y="242590"/>
                  </a:lnTo>
                  <a:lnTo>
                    <a:pt x="1005234" y="6697"/>
                  </a:lnTo>
                  <a:close/>
                </a:path>
                <a:path w="1390650" h="384175">
                  <a:moveTo>
                    <a:pt x="353327" y="6697"/>
                  </a:moveTo>
                  <a:lnTo>
                    <a:pt x="253256" y="6697"/>
                  </a:lnTo>
                  <a:lnTo>
                    <a:pt x="387944" y="376039"/>
                  </a:lnTo>
                  <a:lnTo>
                    <a:pt x="494605" y="376039"/>
                  </a:lnTo>
                  <a:lnTo>
                    <a:pt x="534744" y="265972"/>
                  </a:lnTo>
                  <a:lnTo>
                    <a:pt x="442596" y="265972"/>
                  </a:lnTo>
                  <a:lnTo>
                    <a:pt x="353327" y="6697"/>
                  </a:lnTo>
                  <a:close/>
                </a:path>
                <a:path w="1390650" h="384175">
                  <a:moveTo>
                    <a:pt x="629294" y="6697"/>
                  </a:moveTo>
                  <a:lnTo>
                    <a:pt x="531866" y="6697"/>
                  </a:lnTo>
                  <a:lnTo>
                    <a:pt x="442596" y="265972"/>
                  </a:lnTo>
                  <a:lnTo>
                    <a:pt x="534744" y="265972"/>
                  </a:lnTo>
                  <a:lnTo>
                    <a:pt x="629294" y="6697"/>
                  </a:lnTo>
                  <a:close/>
                </a:path>
                <a:path w="1390650" h="384175">
                  <a:moveTo>
                    <a:pt x="216296" y="310555"/>
                  </a:moveTo>
                  <a:lnTo>
                    <a:pt x="0" y="310555"/>
                  </a:lnTo>
                  <a:lnTo>
                    <a:pt x="0" y="376039"/>
                  </a:lnTo>
                  <a:lnTo>
                    <a:pt x="216296" y="376039"/>
                  </a:lnTo>
                  <a:lnTo>
                    <a:pt x="216296" y="310555"/>
                  </a:lnTo>
                  <a:close/>
                </a:path>
                <a:path w="1390650" h="384175">
                  <a:moveTo>
                    <a:pt x="155773" y="72181"/>
                  </a:moveTo>
                  <a:lnTo>
                    <a:pt x="60523" y="72181"/>
                  </a:lnTo>
                  <a:lnTo>
                    <a:pt x="60523" y="310555"/>
                  </a:lnTo>
                  <a:lnTo>
                    <a:pt x="155773" y="310555"/>
                  </a:lnTo>
                  <a:lnTo>
                    <a:pt x="155773" y="72181"/>
                  </a:lnTo>
                  <a:close/>
                </a:path>
                <a:path w="1390650" h="384175">
                  <a:moveTo>
                    <a:pt x="216296" y="6697"/>
                  </a:moveTo>
                  <a:lnTo>
                    <a:pt x="0" y="6697"/>
                  </a:lnTo>
                  <a:lnTo>
                    <a:pt x="0" y="72181"/>
                  </a:lnTo>
                  <a:lnTo>
                    <a:pt x="216296" y="72181"/>
                  </a:lnTo>
                  <a:lnTo>
                    <a:pt x="216296" y="6697"/>
                  </a:lnTo>
                  <a:close/>
                </a:path>
                <a:path w="1390650" h="384175">
                  <a:moveTo>
                    <a:pt x="1084857" y="265658"/>
                  </a:moveTo>
                  <a:lnTo>
                    <a:pt x="1074439" y="265658"/>
                  </a:lnTo>
                  <a:lnTo>
                    <a:pt x="1074439" y="354211"/>
                  </a:lnTo>
                  <a:lnTo>
                    <a:pt x="1121529" y="370373"/>
                  </a:lnTo>
                  <a:lnTo>
                    <a:pt x="1175363" y="380721"/>
                  </a:lnTo>
                  <a:lnTo>
                    <a:pt x="1218306" y="382737"/>
                  </a:lnTo>
                  <a:lnTo>
                    <a:pt x="1255924" y="380605"/>
                  </a:lnTo>
                  <a:lnTo>
                    <a:pt x="1318742" y="363552"/>
                  </a:lnTo>
                  <a:lnTo>
                    <a:pt x="1364181" y="330297"/>
                  </a:lnTo>
                  <a:lnTo>
                    <a:pt x="1375097" y="314524"/>
                  </a:lnTo>
                  <a:lnTo>
                    <a:pt x="1221283" y="314524"/>
                  </a:lnTo>
                  <a:lnTo>
                    <a:pt x="1204238" y="313733"/>
                  </a:lnTo>
                  <a:lnTo>
                    <a:pt x="1150962" y="301873"/>
                  </a:lnTo>
                  <a:lnTo>
                    <a:pt x="1100058" y="276758"/>
                  </a:lnTo>
                  <a:lnTo>
                    <a:pt x="1084857" y="265658"/>
                  </a:lnTo>
                  <a:close/>
                </a:path>
                <a:path w="1390650" h="384175">
                  <a:moveTo>
                    <a:pt x="1241871" y="0"/>
                  </a:moveTo>
                  <a:lnTo>
                    <a:pt x="1175798" y="8154"/>
                  </a:lnTo>
                  <a:lnTo>
                    <a:pt x="1122933" y="32618"/>
                  </a:lnTo>
                  <a:lnTo>
                    <a:pt x="1088237" y="69980"/>
                  </a:lnTo>
                  <a:lnTo>
                    <a:pt x="1076672" y="116831"/>
                  </a:lnTo>
                  <a:lnTo>
                    <a:pt x="1077951" y="135271"/>
                  </a:lnTo>
                  <a:lnTo>
                    <a:pt x="1097135" y="181198"/>
                  </a:lnTo>
                  <a:lnTo>
                    <a:pt x="1142551" y="214010"/>
                  </a:lnTo>
                  <a:lnTo>
                    <a:pt x="1185285" y="228358"/>
                  </a:lnTo>
                  <a:lnTo>
                    <a:pt x="1219214" y="235497"/>
                  </a:lnTo>
                  <a:lnTo>
                    <a:pt x="1230368" y="237784"/>
                  </a:lnTo>
                  <a:lnTo>
                    <a:pt x="1269249" y="248326"/>
                  </a:lnTo>
                  <a:lnTo>
                    <a:pt x="1292224" y="268965"/>
                  </a:lnTo>
                  <a:lnTo>
                    <a:pt x="1292178" y="285959"/>
                  </a:lnTo>
                  <a:lnTo>
                    <a:pt x="1261218" y="310389"/>
                  </a:lnTo>
                  <a:lnTo>
                    <a:pt x="1227070" y="314524"/>
                  </a:lnTo>
                  <a:lnTo>
                    <a:pt x="1375097" y="314524"/>
                  </a:lnTo>
                  <a:lnTo>
                    <a:pt x="1378638" y="309407"/>
                  </a:lnTo>
                  <a:lnTo>
                    <a:pt x="1387312" y="285959"/>
                  </a:lnTo>
                  <a:lnTo>
                    <a:pt x="1390203" y="259953"/>
                  </a:lnTo>
                  <a:lnTo>
                    <a:pt x="1388939" y="241745"/>
                  </a:lnTo>
                  <a:lnTo>
                    <a:pt x="1369987" y="197817"/>
                  </a:lnTo>
                  <a:lnTo>
                    <a:pt x="1327176" y="167564"/>
                  </a:lnTo>
                  <a:lnTo>
                    <a:pt x="1286488" y="153789"/>
                  </a:lnTo>
                  <a:lnTo>
                    <a:pt x="1227981" y="140891"/>
                  </a:lnTo>
                  <a:lnTo>
                    <a:pt x="1213718" y="137581"/>
                  </a:lnTo>
                  <a:lnTo>
                    <a:pt x="1178371" y="121419"/>
                  </a:lnTo>
                  <a:lnTo>
                    <a:pt x="1174650" y="113936"/>
                  </a:lnTo>
                  <a:lnTo>
                    <a:pt x="1174650" y="97731"/>
                  </a:lnTo>
                  <a:lnTo>
                    <a:pt x="1176965" y="91984"/>
                  </a:lnTo>
                  <a:lnTo>
                    <a:pt x="1186226" y="81897"/>
                  </a:lnTo>
                  <a:lnTo>
                    <a:pt x="1191765" y="78135"/>
                  </a:lnTo>
                  <a:lnTo>
                    <a:pt x="1198215" y="75655"/>
                  </a:lnTo>
                  <a:lnTo>
                    <a:pt x="1205490" y="72678"/>
                  </a:lnTo>
                  <a:lnTo>
                    <a:pt x="1213056" y="70652"/>
                  </a:lnTo>
                  <a:lnTo>
                    <a:pt x="1228766" y="68502"/>
                  </a:lnTo>
                  <a:lnTo>
                    <a:pt x="1236663" y="67965"/>
                  </a:lnTo>
                  <a:lnTo>
                    <a:pt x="1375569" y="67965"/>
                  </a:lnTo>
                  <a:lnTo>
                    <a:pt x="1375569" y="24805"/>
                  </a:lnTo>
                  <a:lnTo>
                    <a:pt x="1331129" y="10829"/>
                  </a:lnTo>
                  <a:lnTo>
                    <a:pt x="1278117" y="1767"/>
                  </a:lnTo>
                  <a:lnTo>
                    <a:pt x="1260048" y="441"/>
                  </a:lnTo>
                  <a:lnTo>
                    <a:pt x="1241871" y="0"/>
                  </a:lnTo>
                  <a:close/>
                </a:path>
                <a:path w="1390650" h="384175">
                  <a:moveTo>
                    <a:pt x="1375569" y="67965"/>
                  </a:moveTo>
                  <a:lnTo>
                    <a:pt x="1244600" y="67965"/>
                  </a:lnTo>
                  <a:lnTo>
                    <a:pt x="1261382" y="68717"/>
                  </a:lnTo>
                  <a:lnTo>
                    <a:pt x="1277993" y="70973"/>
                  </a:lnTo>
                  <a:lnTo>
                    <a:pt x="1326261" y="86375"/>
                  </a:lnTo>
                  <a:lnTo>
                    <a:pt x="1365399" y="109885"/>
                  </a:lnTo>
                  <a:lnTo>
                    <a:pt x="1375569" y="109885"/>
                  </a:lnTo>
                  <a:lnTo>
                    <a:pt x="1375569" y="67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194609" y="351373"/>
              <a:ext cx="1390650" cy="384175"/>
            </a:xfrm>
            <a:custGeom>
              <a:avLst/>
              <a:gdLst/>
              <a:ahLst/>
              <a:cxnLst/>
              <a:rect l="l" t="t" r="r" b="b"/>
              <a:pathLst>
                <a:path w="1390650" h="384175">
                  <a:moveTo>
                    <a:pt x="676572" y="6697"/>
                  </a:moveTo>
                  <a:lnTo>
                    <a:pt x="772318" y="6697"/>
                  </a:lnTo>
                  <a:lnTo>
                    <a:pt x="772318" y="237132"/>
                  </a:lnTo>
                  <a:lnTo>
                    <a:pt x="773326" y="255131"/>
                  </a:lnTo>
                  <a:lnTo>
                    <a:pt x="788441" y="294431"/>
                  </a:lnTo>
                  <a:lnTo>
                    <a:pt x="823927" y="312105"/>
                  </a:lnTo>
                  <a:lnTo>
                    <a:pt x="840779" y="313283"/>
                  </a:lnTo>
                  <a:lnTo>
                    <a:pt x="857437" y="312151"/>
                  </a:lnTo>
                  <a:lnTo>
                    <a:pt x="892993" y="295175"/>
                  </a:lnTo>
                  <a:lnTo>
                    <a:pt x="908457" y="255736"/>
                  </a:lnTo>
                  <a:lnTo>
                    <a:pt x="909488" y="237132"/>
                  </a:lnTo>
                  <a:lnTo>
                    <a:pt x="909488" y="6697"/>
                  </a:lnTo>
                  <a:lnTo>
                    <a:pt x="1005234" y="6697"/>
                  </a:lnTo>
                  <a:lnTo>
                    <a:pt x="1005234" y="242341"/>
                  </a:lnTo>
                  <a:lnTo>
                    <a:pt x="1002630" y="274572"/>
                  </a:lnTo>
                  <a:lnTo>
                    <a:pt x="981794" y="327034"/>
                  </a:lnTo>
                  <a:lnTo>
                    <a:pt x="940261" y="363218"/>
                  </a:lnTo>
                  <a:lnTo>
                    <a:pt x="878870" y="381449"/>
                  </a:lnTo>
                  <a:lnTo>
                    <a:pt x="840779" y="383728"/>
                  </a:lnTo>
                  <a:lnTo>
                    <a:pt x="802696" y="381449"/>
                  </a:lnTo>
                  <a:lnTo>
                    <a:pt x="741367" y="363218"/>
                  </a:lnTo>
                  <a:lnTo>
                    <a:pt x="699943" y="327049"/>
                  </a:lnTo>
                  <a:lnTo>
                    <a:pt x="679169" y="274711"/>
                  </a:lnTo>
                  <a:lnTo>
                    <a:pt x="676572" y="242589"/>
                  </a:lnTo>
                  <a:lnTo>
                    <a:pt x="676572" y="6697"/>
                  </a:lnTo>
                  <a:close/>
                </a:path>
                <a:path w="1390650" h="384175">
                  <a:moveTo>
                    <a:pt x="253255" y="6697"/>
                  </a:moveTo>
                  <a:lnTo>
                    <a:pt x="353327" y="6697"/>
                  </a:lnTo>
                  <a:lnTo>
                    <a:pt x="442596" y="265972"/>
                  </a:lnTo>
                  <a:lnTo>
                    <a:pt x="531866" y="6697"/>
                  </a:lnTo>
                  <a:lnTo>
                    <a:pt x="629294" y="6697"/>
                  </a:lnTo>
                  <a:lnTo>
                    <a:pt x="494605" y="376039"/>
                  </a:lnTo>
                  <a:lnTo>
                    <a:pt x="387945" y="376039"/>
                  </a:lnTo>
                  <a:lnTo>
                    <a:pt x="253255" y="6697"/>
                  </a:lnTo>
                  <a:close/>
                </a:path>
                <a:path w="1390650" h="384175">
                  <a:moveTo>
                    <a:pt x="0" y="6697"/>
                  </a:moveTo>
                  <a:lnTo>
                    <a:pt x="216296" y="6697"/>
                  </a:lnTo>
                  <a:lnTo>
                    <a:pt x="216296" y="72181"/>
                  </a:lnTo>
                  <a:lnTo>
                    <a:pt x="155773" y="72181"/>
                  </a:lnTo>
                  <a:lnTo>
                    <a:pt x="155773" y="310554"/>
                  </a:lnTo>
                  <a:lnTo>
                    <a:pt x="216296" y="310554"/>
                  </a:lnTo>
                  <a:lnTo>
                    <a:pt x="216296" y="376039"/>
                  </a:lnTo>
                  <a:lnTo>
                    <a:pt x="0" y="376039"/>
                  </a:lnTo>
                  <a:lnTo>
                    <a:pt x="0" y="310554"/>
                  </a:lnTo>
                  <a:lnTo>
                    <a:pt x="60523" y="310554"/>
                  </a:lnTo>
                  <a:lnTo>
                    <a:pt x="60523" y="72181"/>
                  </a:lnTo>
                  <a:lnTo>
                    <a:pt x="0" y="72181"/>
                  </a:lnTo>
                  <a:lnTo>
                    <a:pt x="0" y="6697"/>
                  </a:lnTo>
                  <a:close/>
                </a:path>
                <a:path w="1390650" h="384175">
                  <a:moveTo>
                    <a:pt x="1241871" y="0"/>
                  </a:moveTo>
                  <a:lnTo>
                    <a:pt x="1296077" y="3976"/>
                  </a:lnTo>
                  <a:lnTo>
                    <a:pt x="1347135" y="15037"/>
                  </a:lnTo>
                  <a:lnTo>
                    <a:pt x="1375568" y="24804"/>
                  </a:lnTo>
                  <a:lnTo>
                    <a:pt x="1375568" y="109884"/>
                  </a:lnTo>
                  <a:lnTo>
                    <a:pt x="1365399" y="109884"/>
                  </a:lnTo>
                  <a:lnTo>
                    <a:pt x="1353609" y="101319"/>
                  </a:lnTo>
                  <a:lnTo>
                    <a:pt x="1340563" y="93482"/>
                  </a:lnTo>
                  <a:lnTo>
                    <a:pt x="1294434" y="74731"/>
                  </a:lnTo>
                  <a:lnTo>
                    <a:pt x="1244599" y="67964"/>
                  </a:lnTo>
                  <a:lnTo>
                    <a:pt x="1236662" y="67964"/>
                  </a:lnTo>
                  <a:lnTo>
                    <a:pt x="1198215" y="75654"/>
                  </a:lnTo>
                  <a:lnTo>
                    <a:pt x="1191766" y="78134"/>
                  </a:lnTo>
                  <a:lnTo>
                    <a:pt x="1186226" y="81896"/>
                  </a:lnTo>
                  <a:lnTo>
                    <a:pt x="1181596" y="86940"/>
                  </a:lnTo>
                  <a:lnTo>
                    <a:pt x="1176965" y="91984"/>
                  </a:lnTo>
                  <a:lnTo>
                    <a:pt x="1174650" y="97730"/>
                  </a:lnTo>
                  <a:lnTo>
                    <a:pt x="1174650" y="104179"/>
                  </a:lnTo>
                  <a:lnTo>
                    <a:pt x="1174650" y="113936"/>
                  </a:lnTo>
                  <a:lnTo>
                    <a:pt x="1213718" y="137580"/>
                  </a:lnTo>
                  <a:lnTo>
                    <a:pt x="1238050" y="142983"/>
                  </a:lnTo>
                  <a:lnTo>
                    <a:pt x="1247917" y="145045"/>
                  </a:lnTo>
                  <a:lnTo>
                    <a:pt x="1286488" y="153789"/>
                  </a:lnTo>
                  <a:lnTo>
                    <a:pt x="1327176" y="167563"/>
                  </a:lnTo>
                  <a:lnTo>
                    <a:pt x="1369987" y="197817"/>
                  </a:lnTo>
                  <a:lnTo>
                    <a:pt x="1388940" y="241745"/>
                  </a:lnTo>
                  <a:lnTo>
                    <a:pt x="1390203" y="259953"/>
                  </a:lnTo>
                  <a:lnTo>
                    <a:pt x="1387312" y="285959"/>
                  </a:lnTo>
                  <a:lnTo>
                    <a:pt x="1364181" y="330297"/>
                  </a:lnTo>
                  <a:lnTo>
                    <a:pt x="1318742" y="363551"/>
                  </a:lnTo>
                  <a:lnTo>
                    <a:pt x="1255924" y="380604"/>
                  </a:lnTo>
                  <a:lnTo>
                    <a:pt x="1218306" y="382736"/>
                  </a:lnTo>
                  <a:lnTo>
                    <a:pt x="1196099" y="382232"/>
                  </a:lnTo>
                  <a:lnTo>
                    <a:pt x="1156101" y="378201"/>
                  </a:lnTo>
                  <a:lnTo>
                    <a:pt x="1105290" y="365528"/>
                  </a:lnTo>
                  <a:lnTo>
                    <a:pt x="1074439" y="354211"/>
                  </a:lnTo>
                  <a:lnTo>
                    <a:pt x="1074439" y="265658"/>
                  </a:lnTo>
                  <a:lnTo>
                    <a:pt x="1084857" y="265658"/>
                  </a:lnTo>
                  <a:lnTo>
                    <a:pt x="1100058" y="276758"/>
                  </a:lnTo>
                  <a:lnTo>
                    <a:pt x="1116142" y="286494"/>
                  </a:lnTo>
                  <a:lnTo>
                    <a:pt x="1169077" y="307407"/>
                  </a:lnTo>
                  <a:lnTo>
                    <a:pt x="1221283" y="314523"/>
                  </a:lnTo>
                  <a:lnTo>
                    <a:pt x="1227071" y="314523"/>
                  </a:lnTo>
                  <a:lnTo>
                    <a:pt x="1234678" y="314027"/>
                  </a:lnTo>
                  <a:lnTo>
                    <a:pt x="1244104" y="313035"/>
                  </a:lnTo>
                  <a:lnTo>
                    <a:pt x="1253530" y="312043"/>
                  </a:lnTo>
                  <a:lnTo>
                    <a:pt x="1285155" y="296912"/>
                  </a:lnTo>
                  <a:lnTo>
                    <a:pt x="1289868" y="292447"/>
                  </a:lnTo>
                  <a:lnTo>
                    <a:pt x="1292224" y="285832"/>
                  </a:lnTo>
                  <a:lnTo>
                    <a:pt x="1292224" y="277068"/>
                  </a:lnTo>
                  <a:lnTo>
                    <a:pt x="1292224" y="268965"/>
                  </a:lnTo>
                  <a:lnTo>
                    <a:pt x="1261117" y="245202"/>
                  </a:lnTo>
                  <a:lnTo>
                    <a:pt x="1219213" y="235497"/>
                  </a:lnTo>
                  <a:lnTo>
                    <a:pt x="1207764" y="233288"/>
                  </a:lnTo>
                  <a:lnTo>
                    <a:pt x="1196347" y="230970"/>
                  </a:lnTo>
                  <a:lnTo>
                    <a:pt x="1142551" y="214010"/>
                  </a:lnTo>
                  <a:lnTo>
                    <a:pt x="1109003" y="193484"/>
                  </a:lnTo>
                  <a:lnTo>
                    <a:pt x="1081788" y="152145"/>
                  </a:lnTo>
                  <a:lnTo>
                    <a:pt x="1076672" y="116830"/>
                  </a:lnTo>
                  <a:lnTo>
                    <a:pt x="1079563" y="92219"/>
                  </a:lnTo>
                  <a:lnTo>
                    <a:pt x="1102693" y="50113"/>
                  </a:lnTo>
                  <a:lnTo>
                    <a:pt x="1147714" y="18347"/>
                  </a:lnTo>
                  <a:lnTo>
                    <a:pt x="1207183" y="2038"/>
                  </a:lnTo>
                  <a:lnTo>
                    <a:pt x="1241871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29659" y="527486"/>
              <a:ext cx="189865" cy="71755"/>
            </a:xfrm>
            <a:custGeom>
              <a:avLst/>
              <a:gdLst/>
              <a:ahLst/>
              <a:cxnLst/>
              <a:rect l="l" t="t" r="r" b="b"/>
              <a:pathLst>
                <a:path w="189864" h="71754">
                  <a:moveTo>
                    <a:pt x="189259" y="0"/>
                  </a:moveTo>
                  <a:lnTo>
                    <a:pt x="0" y="0"/>
                  </a:lnTo>
                  <a:lnTo>
                    <a:pt x="0" y="71437"/>
                  </a:lnTo>
                  <a:lnTo>
                    <a:pt x="189259" y="71437"/>
                  </a:lnTo>
                  <a:lnTo>
                    <a:pt x="189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29659" y="527487"/>
              <a:ext cx="189865" cy="71755"/>
            </a:xfrm>
            <a:custGeom>
              <a:avLst/>
              <a:gdLst/>
              <a:ahLst/>
              <a:cxnLst/>
              <a:rect l="l" t="t" r="r" b="b"/>
              <a:pathLst>
                <a:path w="189864" h="71754">
                  <a:moveTo>
                    <a:pt x="0" y="0"/>
                  </a:moveTo>
                  <a:lnTo>
                    <a:pt x="189259" y="0"/>
                  </a:lnTo>
                  <a:lnTo>
                    <a:pt x="189259" y="71437"/>
                  </a:lnTo>
                  <a:lnTo>
                    <a:pt x="0" y="714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7628" y="335101"/>
            <a:ext cx="5042098" cy="503584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2821096" y="1171768"/>
            <a:ext cx="6550025" cy="1210310"/>
            <a:chOff x="2821096" y="1171768"/>
            <a:chExt cx="6550025" cy="1210310"/>
          </a:xfrm>
        </p:grpSpPr>
        <p:sp>
          <p:nvSpPr>
            <p:cNvPr id="9" name="object 9" descr=""/>
            <p:cNvSpPr/>
            <p:nvPr/>
          </p:nvSpPr>
          <p:spPr>
            <a:xfrm>
              <a:off x="2825859" y="1176530"/>
              <a:ext cx="6540500" cy="1200785"/>
            </a:xfrm>
            <a:custGeom>
              <a:avLst/>
              <a:gdLst/>
              <a:ahLst/>
              <a:cxnLst/>
              <a:rect l="l" t="t" r="r" b="b"/>
              <a:pathLst>
                <a:path w="6540500" h="1200785">
                  <a:moveTo>
                    <a:pt x="6540279" y="0"/>
                  </a:moveTo>
                  <a:lnTo>
                    <a:pt x="0" y="0"/>
                  </a:lnTo>
                  <a:lnTo>
                    <a:pt x="0" y="1200329"/>
                  </a:lnTo>
                  <a:lnTo>
                    <a:pt x="6540279" y="1200329"/>
                  </a:lnTo>
                  <a:lnTo>
                    <a:pt x="6540279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25859" y="1176530"/>
              <a:ext cx="6540500" cy="1200785"/>
            </a:xfrm>
            <a:custGeom>
              <a:avLst/>
              <a:gdLst/>
              <a:ahLst/>
              <a:cxnLst/>
              <a:rect l="l" t="t" r="r" b="b"/>
              <a:pathLst>
                <a:path w="6540500" h="1200785">
                  <a:moveTo>
                    <a:pt x="0" y="0"/>
                  </a:moveTo>
                  <a:lnTo>
                    <a:pt x="6540279" y="0"/>
                  </a:lnTo>
                  <a:lnTo>
                    <a:pt x="6540279" y="1200329"/>
                  </a:lnTo>
                  <a:lnTo>
                    <a:pt x="0" y="12003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17299" y="1209547"/>
            <a:ext cx="62738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Arial"/>
                <a:cs typeface="Arial"/>
              </a:rPr>
              <a:t>Patients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with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symptomatic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femoropopliteal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artery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disease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917299" y="1755140"/>
            <a:ext cx="3543935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indent="-285115">
              <a:lnSpc>
                <a:spcPts val="2135"/>
              </a:lnSpc>
              <a:spcBef>
                <a:spcPts val="100"/>
              </a:spcBef>
              <a:buChar char="•"/>
              <a:tabLst>
                <a:tab pos="285115" algn="l"/>
              </a:tabLst>
            </a:pPr>
            <a:r>
              <a:rPr dirty="0" sz="1800">
                <a:latin typeface="Arial"/>
                <a:cs typeface="Arial"/>
              </a:rPr>
              <a:t>Rutherford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category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2~5</a:t>
            </a:r>
            <a:endParaRPr sz="1800">
              <a:latin typeface="Arial"/>
              <a:cs typeface="Arial"/>
            </a:endParaRPr>
          </a:p>
          <a:p>
            <a:pPr marL="285115" indent="-285115">
              <a:lnSpc>
                <a:spcPts val="2135"/>
              </a:lnSpc>
              <a:buChar char="•"/>
              <a:tabLst>
                <a:tab pos="285115" algn="l"/>
              </a:tabLst>
            </a:pP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237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7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centers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Korea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314833" y="2373683"/>
            <a:ext cx="3509010" cy="764540"/>
            <a:chOff x="4314833" y="2373683"/>
            <a:chExt cx="3509010" cy="764540"/>
          </a:xfrm>
        </p:grpSpPr>
        <p:sp>
          <p:nvSpPr>
            <p:cNvPr id="14" name="object 14" descr=""/>
            <p:cNvSpPr/>
            <p:nvPr/>
          </p:nvSpPr>
          <p:spPr>
            <a:xfrm>
              <a:off x="6095998" y="2376858"/>
              <a:ext cx="2540" cy="523875"/>
            </a:xfrm>
            <a:custGeom>
              <a:avLst/>
              <a:gdLst/>
              <a:ahLst/>
              <a:cxnLst/>
              <a:rect l="l" t="t" r="r" b="b"/>
              <a:pathLst>
                <a:path w="2539" h="523875">
                  <a:moveTo>
                    <a:pt x="0" y="0"/>
                  </a:moveTo>
                  <a:lnTo>
                    <a:pt x="2469" y="523762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349925" y="2862298"/>
              <a:ext cx="3433445" cy="0"/>
            </a:xfrm>
            <a:custGeom>
              <a:avLst/>
              <a:gdLst/>
              <a:ahLst/>
              <a:cxnLst/>
              <a:rect l="l" t="t" r="r" b="b"/>
              <a:pathLst>
                <a:path w="3433445" h="0">
                  <a:moveTo>
                    <a:pt x="0" y="0"/>
                  </a:moveTo>
                  <a:lnTo>
                    <a:pt x="3432874" y="1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314825" y="2862173"/>
              <a:ext cx="3509010" cy="276225"/>
            </a:xfrm>
            <a:custGeom>
              <a:avLst/>
              <a:gdLst/>
              <a:ahLst/>
              <a:cxnLst/>
              <a:rect l="l" t="t" r="r" b="b"/>
              <a:pathLst>
                <a:path w="3509009" h="276225">
                  <a:moveTo>
                    <a:pt x="76149" y="201180"/>
                  </a:moveTo>
                  <a:lnTo>
                    <a:pt x="41249" y="199821"/>
                  </a:lnTo>
                  <a:lnTo>
                    <a:pt x="49060" y="254"/>
                  </a:lnTo>
                  <a:lnTo>
                    <a:pt x="42710" y="0"/>
                  </a:lnTo>
                  <a:lnTo>
                    <a:pt x="34899" y="199567"/>
                  </a:lnTo>
                  <a:lnTo>
                    <a:pt x="0" y="198196"/>
                  </a:lnTo>
                  <a:lnTo>
                    <a:pt x="35090" y="275831"/>
                  </a:lnTo>
                  <a:lnTo>
                    <a:pt x="69913" y="212509"/>
                  </a:lnTo>
                  <a:lnTo>
                    <a:pt x="76149" y="201180"/>
                  </a:lnTo>
                  <a:close/>
                </a:path>
                <a:path w="3509009" h="276225">
                  <a:moveTo>
                    <a:pt x="3508451" y="200875"/>
                  </a:moveTo>
                  <a:lnTo>
                    <a:pt x="3473539" y="199771"/>
                  </a:lnTo>
                  <a:lnTo>
                    <a:pt x="3479825" y="228"/>
                  </a:lnTo>
                  <a:lnTo>
                    <a:pt x="3473475" y="25"/>
                  </a:lnTo>
                  <a:lnTo>
                    <a:pt x="3467189" y="199567"/>
                  </a:lnTo>
                  <a:lnTo>
                    <a:pt x="3432289" y="198475"/>
                  </a:lnTo>
                  <a:lnTo>
                    <a:pt x="3467963" y="275831"/>
                  </a:lnTo>
                  <a:lnTo>
                    <a:pt x="3502190" y="212458"/>
                  </a:lnTo>
                  <a:lnTo>
                    <a:pt x="3508451" y="200875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3573135" y="3133237"/>
          <a:ext cx="5050155" cy="1556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35"/>
                <a:gridCol w="694690"/>
                <a:gridCol w="771525"/>
                <a:gridCol w="1875789"/>
                <a:gridCol w="784860"/>
                <a:gridCol w="758825"/>
              </a:tblGrid>
              <a:tr h="923290">
                <a:tc gridSpan="3"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470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IVUS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282575" marR="274955">
                        <a:lnSpc>
                          <a:spcPts val="2180"/>
                        </a:lnSpc>
                        <a:spcBef>
                          <a:spcPts val="3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Guidance (n=119)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8425" marR="154305">
                        <a:lnSpc>
                          <a:spcPct val="994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Angiography Guidance (n=118)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41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4472C4"/>
                      </a:solidFill>
                      <a:prstDash val="solid"/>
                    </a:lnR>
                    <a:lnB w="9525">
                      <a:solidFill>
                        <a:srgbClr val="4472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4472C4"/>
                      </a:solidFill>
                      <a:prstDash val="solid"/>
                    </a:lnL>
                    <a:lnR w="6350">
                      <a:solidFill>
                        <a:srgbClr val="4472C4"/>
                      </a:solidFill>
                      <a:prstDash val="solid"/>
                    </a:lnR>
                    <a:lnB w="9525">
                      <a:solidFill>
                        <a:srgbClr val="4472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4472C4"/>
                      </a:solidFill>
                      <a:prstDash val="solid"/>
                    </a:lnL>
                    <a:lnB w="9525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4472C4"/>
                      </a:solidFill>
                      <a:prstDash val="solid"/>
                    </a:lnR>
                  </a:tcPr>
                </a:tc>
                <a:tc gridSpan="5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Angioplasty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DCBs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(IN.PACT,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Medtronic)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9525">
                      <a:solidFill>
                        <a:srgbClr val="4472C4"/>
                      </a:solidFill>
                      <a:prstDash val="solid"/>
                    </a:lnL>
                    <a:lnR w="9525">
                      <a:solidFill>
                        <a:srgbClr val="4472C4"/>
                      </a:solidFill>
                      <a:prstDash val="solid"/>
                    </a:lnR>
                    <a:lnT w="9525">
                      <a:solidFill>
                        <a:srgbClr val="4472C4"/>
                      </a:solidFill>
                      <a:prstDash val="solid"/>
                    </a:lnT>
                    <a:lnB w="9525">
                      <a:solidFill>
                        <a:srgbClr val="4472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8" name="object 18" descr=""/>
          <p:cNvSpPr txBox="1"/>
          <p:nvPr/>
        </p:nvSpPr>
        <p:spPr>
          <a:xfrm>
            <a:off x="3578358" y="5513777"/>
            <a:ext cx="5186045" cy="369570"/>
          </a:xfrm>
          <a:prstGeom prst="rect">
            <a:avLst/>
          </a:prstGeom>
          <a:ln w="9525">
            <a:solidFill>
              <a:srgbClr val="4472C4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dirty="0" sz="1800">
                <a:latin typeface="Arial"/>
                <a:cs typeface="Arial"/>
              </a:rPr>
              <a:t>Primary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endpoint: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Primary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patency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12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322614" y="4709765"/>
            <a:ext cx="76200" cy="777240"/>
          </a:xfrm>
          <a:custGeom>
            <a:avLst/>
            <a:gdLst/>
            <a:ahLst/>
            <a:cxnLst/>
            <a:rect l="l" t="t" r="r" b="b"/>
            <a:pathLst>
              <a:path w="76200" h="777239">
                <a:moveTo>
                  <a:pt x="34924" y="700436"/>
                </a:moveTo>
                <a:lnTo>
                  <a:pt x="0" y="700436"/>
                </a:lnTo>
                <a:lnTo>
                  <a:pt x="38100" y="776636"/>
                </a:lnTo>
                <a:lnTo>
                  <a:pt x="69850" y="713136"/>
                </a:lnTo>
                <a:lnTo>
                  <a:pt x="34925" y="713136"/>
                </a:lnTo>
                <a:lnTo>
                  <a:pt x="34924" y="700436"/>
                </a:lnTo>
                <a:close/>
              </a:path>
              <a:path w="76200" h="777239">
                <a:moveTo>
                  <a:pt x="41273" y="0"/>
                </a:moveTo>
                <a:lnTo>
                  <a:pt x="34923" y="0"/>
                </a:lnTo>
                <a:lnTo>
                  <a:pt x="34925" y="713136"/>
                </a:lnTo>
                <a:lnTo>
                  <a:pt x="41275" y="713136"/>
                </a:lnTo>
                <a:lnTo>
                  <a:pt x="41273" y="0"/>
                </a:lnTo>
                <a:close/>
              </a:path>
              <a:path w="76200" h="777239">
                <a:moveTo>
                  <a:pt x="76200" y="700436"/>
                </a:moveTo>
                <a:lnTo>
                  <a:pt x="41274" y="700436"/>
                </a:lnTo>
                <a:lnTo>
                  <a:pt x="41275" y="713136"/>
                </a:lnTo>
                <a:lnTo>
                  <a:pt x="69850" y="713136"/>
                </a:lnTo>
                <a:lnTo>
                  <a:pt x="76200" y="700436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753385" y="4709764"/>
            <a:ext cx="76200" cy="777240"/>
          </a:xfrm>
          <a:custGeom>
            <a:avLst/>
            <a:gdLst/>
            <a:ahLst/>
            <a:cxnLst/>
            <a:rect l="l" t="t" r="r" b="b"/>
            <a:pathLst>
              <a:path w="76200" h="777239">
                <a:moveTo>
                  <a:pt x="34924" y="700438"/>
                </a:moveTo>
                <a:lnTo>
                  <a:pt x="0" y="700438"/>
                </a:lnTo>
                <a:lnTo>
                  <a:pt x="38100" y="776638"/>
                </a:lnTo>
                <a:lnTo>
                  <a:pt x="69850" y="713138"/>
                </a:lnTo>
                <a:lnTo>
                  <a:pt x="34925" y="713138"/>
                </a:lnTo>
                <a:lnTo>
                  <a:pt x="34924" y="700438"/>
                </a:lnTo>
                <a:close/>
              </a:path>
              <a:path w="76200" h="777239">
                <a:moveTo>
                  <a:pt x="41273" y="0"/>
                </a:moveTo>
                <a:lnTo>
                  <a:pt x="34923" y="0"/>
                </a:lnTo>
                <a:lnTo>
                  <a:pt x="34925" y="713138"/>
                </a:lnTo>
                <a:lnTo>
                  <a:pt x="41275" y="713138"/>
                </a:lnTo>
                <a:lnTo>
                  <a:pt x="41273" y="0"/>
                </a:lnTo>
                <a:close/>
              </a:path>
              <a:path w="76200" h="777239">
                <a:moveTo>
                  <a:pt x="76200" y="700438"/>
                </a:moveTo>
                <a:lnTo>
                  <a:pt x="41274" y="700438"/>
                </a:lnTo>
                <a:lnTo>
                  <a:pt x="41275" y="713138"/>
                </a:lnTo>
                <a:lnTo>
                  <a:pt x="69850" y="713138"/>
                </a:lnTo>
                <a:lnTo>
                  <a:pt x="76200" y="700438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1846037" y="2748970"/>
            <a:ext cx="7896225" cy="1466850"/>
            <a:chOff x="1846037" y="2748970"/>
            <a:chExt cx="7896225" cy="1466850"/>
          </a:xfrm>
        </p:grpSpPr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6037" y="2804118"/>
              <a:ext cx="1375496" cy="137552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1578" y="2748970"/>
              <a:ext cx="830462" cy="1466557"/>
            </a:xfrm>
            <a:prstGeom prst="rect">
              <a:avLst/>
            </a:prstGeom>
          </p:spPr>
        </p:pic>
      </p:grpSp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2607" y="2900621"/>
            <a:ext cx="851720" cy="1279024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411282" y="1540764"/>
            <a:ext cx="202311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2000" spc="-25" i="1">
                <a:latin typeface="Times New Roman"/>
                <a:cs typeface="Times New Roman"/>
              </a:rPr>
              <a:t>IIT</a:t>
            </a:r>
            <a:endParaRPr sz="200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z="2000" i="1">
                <a:latin typeface="Times New Roman"/>
                <a:cs typeface="Times New Roman"/>
              </a:rPr>
              <a:t>Multicenter</a:t>
            </a:r>
            <a:r>
              <a:rPr dirty="0" sz="2000" spc="-55" i="1">
                <a:latin typeface="Times New Roman"/>
                <a:cs typeface="Times New Roman"/>
              </a:rPr>
              <a:t> </a:t>
            </a:r>
            <a:r>
              <a:rPr dirty="0" sz="2000" spc="-25" i="1">
                <a:latin typeface="Times New Roman"/>
                <a:cs typeface="Times New Roman"/>
              </a:rPr>
              <a:t>RCT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285538" y="2450084"/>
            <a:ext cx="1842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1:1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randomization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879" y="2748970"/>
            <a:ext cx="830462" cy="1466557"/>
          </a:xfrm>
          <a:prstGeom prst="rect">
            <a:avLst/>
          </a:prstGeom>
        </p:spPr>
      </p:pic>
      <p:sp>
        <p:nvSpPr>
          <p:cNvPr id="28" name="object 2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588" y="309651"/>
            <a:ext cx="9419952" cy="55267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04672" y="1176527"/>
            <a:ext cx="6230620" cy="4965700"/>
            <a:chOff x="804672" y="1176527"/>
            <a:chExt cx="6230620" cy="49657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2" y="1203959"/>
              <a:ext cx="335279" cy="4236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7176" y="1176527"/>
              <a:ext cx="3322320" cy="46939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7176" y="1533143"/>
              <a:ext cx="777239" cy="4572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7048" y="1533143"/>
              <a:ext cx="344423" cy="4572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4104" y="1533143"/>
              <a:ext cx="1502663" cy="4572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9400" y="1533143"/>
              <a:ext cx="344424" cy="4572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6455" y="1533143"/>
              <a:ext cx="1414271" cy="4572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60" y="1533143"/>
              <a:ext cx="344424" cy="4572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0416" y="1533143"/>
              <a:ext cx="1082039" cy="4572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5087" y="1533143"/>
              <a:ext cx="1133856" cy="4572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3392" y="1533143"/>
              <a:ext cx="722376" cy="4572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2" y="1889759"/>
              <a:ext cx="335279" cy="42367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7176" y="1862327"/>
              <a:ext cx="816863" cy="46939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66672" y="1862327"/>
              <a:ext cx="707135" cy="46939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4352" y="1862327"/>
              <a:ext cx="1121664" cy="46939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98648" y="1862327"/>
              <a:ext cx="990600" cy="46939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11879" y="1862327"/>
              <a:ext cx="932688" cy="46939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7176" y="2218944"/>
              <a:ext cx="1319784" cy="45720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4672" y="2590800"/>
              <a:ext cx="335279" cy="42062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7176" y="2560319"/>
              <a:ext cx="4023360" cy="46939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1560" y="2916935"/>
              <a:ext cx="563879" cy="4572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8072" y="2916935"/>
              <a:ext cx="344423" cy="4572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5127" y="2916935"/>
              <a:ext cx="728472" cy="4572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08047" y="2916935"/>
              <a:ext cx="963168" cy="4572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96895" y="2916935"/>
              <a:ext cx="344424" cy="4572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63951" y="2916935"/>
              <a:ext cx="722376" cy="45720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60776" y="2916935"/>
              <a:ext cx="670560" cy="45720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4672" y="3276600"/>
              <a:ext cx="335279" cy="42062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27176" y="3246120"/>
              <a:ext cx="1267968" cy="469391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75688" y="3246120"/>
              <a:ext cx="4337304" cy="46939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7176" y="3614927"/>
              <a:ext cx="557784" cy="4572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10640" y="3614927"/>
              <a:ext cx="344423" cy="45720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77695" y="3614927"/>
              <a:ext cx="1490472" cy="4572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90800" y="3614927"/>
              <a:ext cx="344424" cy="4572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57855" y="3614927"/>
              <a:ext cx="1356359" cy="4572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04672" y="3974592"/>
              <a:ext cx="335279" cy="42062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27176" y="3944111"/>
              <a:ext cx="3901440" cy="47243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21080" y="4300727"/>
              <a:ext cx="478536" cy="4572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74063" y="4300727"/>
              <a:ext cx="1115568" cy="4572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04672" y="4660392"/>
              <a:ext cx="335279" cy="42062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27176" y="4629912"/>
              <a:ext cx="886968" cy="47243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94688" y="4629912"/>
              <a:ext cx="2145791" cy="47243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66160" y="4629912"/>
              <a:ext cx="886967" cy="47243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175760" y="4629912"/>
              <a:ext cx="932688" cy="472439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51560" y="4998719"/>
              <a:ext cx="560832" cy="45720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86840" y="4998719"/>
              <a:ext cx="490728" cy="45720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2" y="5358383"/>
              <a:ext cx="335279" cy="42367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27176" y="5327904"/>
              <a:ext cx="1740408" cy="47244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48127" y="5327904"/>
              <a:ext cx="4486656" cy="47244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51560" y="5684519"/>
              <a:ext cx="682752" cy="45720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59991" y="5684519"/>
              <a:ext cx="344423" cy="45720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27048" y="5684519"/>
              <a:ext cx="947928" cy="457200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916939" y="1137411"/>
            <a:ext cx="5928360" cy="486283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65"/>
              </a:spcBef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Severance</a:t>
            </a:r>
            <a:r>
              <a:rPr dirty="0" sz="16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Hospital,</a:t>
            </a:r>
            <a:r>
              <a:rPr dirty="0" sz="16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Seoul,</a:t>
            </a:r>
            <a:r>
              <a:rPr dirty="0" sz="16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Korea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770"/>
              </a:spcBef>
            </a:pPr>
            <a:r>
              <a:rPr dirty="0" sz="1600" spc="-35" i="1">
                <a:latin typeface="Times New Roman"/>
                <a:cs typeface="Times New Roman"/>
              </a:rPr>
              <a:t>Young-</a:t>
            </a:r>
            <a:r>
              <a:rPr dirty="0" sz="1600" i="1">
                <a:latin typeface="Times New Roman"/>
                <a:cs typeface="Times New Roman"/>
              </a:rPr>
              <a:t>Guk Ko,</a:t>
            </a:r>
            <a:r>
              <a:rPr dirty="0" sz="1600" spc="5" i="1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Times New Roman"/>
                <a:cs typeface="Times New Roman"/>
              </a:rPr>
              <a:t>Seung-</a:t>
            </a:r>
            <a:r>
              <a:rPr dirty="0" sz="1600" i="1">
                <a:latin typeface="Times New Roman"/>
                <a:cs typeface="Times New Roman"/>
              </a:rPr>
              <a:t>Jun Lee,</a:t>
            </a:r>
            <a:r>
              <a:rPr dirty="0" sz="1600" spc="5" i="1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Times New Roman"/>
                <a:cs typeface="Times New Roman"/>
              </a:rPr>
              <a:t>Chul-</a:t>
            </a:r>
            <a:r>
              <a:rPr dirty="0" sz="1600" i="1">
                <a:latin typeface="Times New Roman"/>
                <a:cs typeface="Times New Roman"/>
              </a:rPr>
              <a:t>Min</a:t>
            </a:r>
            <a:r>
              <a:rPr dirty="0" sz="1600" spc="-3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Ahn, Donghoon </a:t>
            </a:r>
            <a:r>
              <a:rPr dirty="0" sz="1600" spc="-20" i="1">
                <a:latin typeface="Times New Roman"/>
                <a:cs typeface="Times New Roman"/>
              </a:rPr>
              <a:t>Choi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NHIS</a:t>
            </a:r>
            <a:r>
              <a:rPr dirty="0" sz="16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Ilsan</a:t>
            </a:r>
            <a:r>
              <a:rPr dirty="0" sz="16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Hospital,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Goyang,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 Korea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770"/>
              </a:spcBef>
            </a:pPr>
            <a:r>
              <a:rPr dirty="0" sz="1600" i="1">
                <a:latin typeface="Times New Roman"/>
                <a:cs typeface="Times New Roman"/>
              </a:rPr>
              <a:t>Ji</a:t>
            </a:r>
            <a:r>
              <a:rPr dirty="0" sz="1600" spc="-40" i="1">
                <a:latin typeface="Times New Roman"/>
                <a:cs typeface="Times New Roman"/>
              </a:rPr>
              <a:t> </a:t>
            </a:r>
            <a:r>
              <a:rPr dirty="0" sz="1600" spc="-20" i="1">
                <a:latin typeface="Times New Roman"/>
                <a:cs typeface="Times New Roman"/>
              </a:rPr>
              <a:t>Yong</a:t>
            </a:r>
            <a:r>
              <a:rPr dirty="0" sz="1600" spc="-45" i="1">
                <a:latin typeface="Times New Roman"/>
                <a:cs typeface="Times New Roman"/>
              </a:rPr>
              <a:t> </a:t>
            </a:r>
            <a:r>
              <a:rPr dirty="0" sz="1600" spc="-20" i="1">
                <a:latin typeface="Times New Roman"/>
                <a:cs typeface="Times New Roman"/>
              </a:rPr>
              <a:t>Jang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890"/>
              </a:spcBef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Sejong</a:t>
            </a:r>
            <a:r>
              <a:rPr dirty="0" sz="16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General</a:t>
            </a:r>
            <a:r>
              <a:rPr dirty="0" sz="16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Hospital,</a:t>
            </a:r>
            <a:r>
              <a:rPr dirty="0" sz="16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Incheon,</a:t>
            </a:r>
            <a:r>
              <a:rPr dirty="0" sz="16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Korea</a:t>
            </a:r>
            <a:endParaRPr sz="16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790"/>
              </a:spcBef>
            </a:pPr>
            <a:r>
              <a:rPr dirty="0" sz="1600" spc="-50" i="1">
                <a:latin typeface="Times New Roman"/>
                <a:cs typeface="Times New Roman"/>
              </a:rPr>
              <a:t>Tae-</a:t>
            </a:r>
            <a:r>
              <a:rPr dirty="0" sz="1600" i="1">
                <a:latin typeface="Times New Roman"/>
                <a:cs typeface="Times New Roman"/>
              </a:rPr>
              <a:t>Hoon</a:t>
            </a:r>
            <a:r>
              <a:rPr dirty="0" sz="1600" spc="-2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Kim,</a:t>
            </a:r>
            <a:r>
              <a:rPr dirty="0" sz="1600" spc="-15" i="1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Times New Roman"/>
                <a:cs typeface="Times New Roman"/>
              </a:rPr>
              <a:t>Ha-</a:t>
            </a:r>
            <a:r>
              <a:rPr dirty="0" sz="1600" spc="-30" i="1">
                <a:latin typeface="Times New Roman"/>
                <a:cs typeface="Times New Roman"/>
              </a:rPr>
              <a:t>Wook</a:t>
            </a:r>
            <a:r>
              <a:rPr dirty="0" sz="1600" spc="-20" i="1">
                <a:latin typeface="Times New Roman"/>
                <a:cs typeface="Times New Roman"/>
              </a:rPr>
              <a:t> Park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Chungnam</a:t>
            </a:r>
            <a:r>
              <a:rPr dirty="0" sz="16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National</a:t>
            </a:r>
            <a:r>
              <a:rPr dirty="0" sz="16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University</a:t>
            </a:r>
            <a:r>
              <a:rPr dirty="0" sz="16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Hospital,</a:t>
            </a:r>
            <a:r>
              <a:rPr dirty="0" sz="16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Daejeon,</a:t>
            </a:r>
            <a:r>
              <a:rPr dirty="0" sz="16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Korea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85"/>
              </a:spcBef>
            </a:pPr>
            <a:r>
              <a:rPr dirty="0" sz="1600" spc="-10" i="1">
                <a:latin typeface="Times New Roman"/>
                <a:cs typeface="Times New Roman"/>
              </a:rPr>
              <a:t>Jae-</a:t>
            </a:r>
            <a:r>
              <a:rPr dirty="0" sz="1600" i="1">
                <a:latin typeface="Times New Roman"/>
                <a:cs typeface="Times New Roman"/>
              </a:rPr>
              <a:t>Hwan</a:t>
            </a:r>
            <a:r>
              <a:rPr dirty="0" sz="1600" spc="-1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Lee,</a:t>
            </a:r>
            <a:r>
              <a:rPr dirty="0" sz="1600" spc="-10" i="1">
                <a:latin typeface="Times New Roman"/>
                <a:cs typeface="Times New Roman"/>
              </a:rPr>
              <a:t> Jae-</a:t>
            </a:r>
            <a:r>
              <a:rPr dirty="0" sz="1600" i="1">
                <a:latin typeface="Times New Roman"/>
                <a:cs typeface="Times New Roman"/>
              </a:rPr>
              <a:t>Hyeong</a:t>
            </a:r>
            <a:r>
              <a:rPr dirty="0" sz="1600" spc="-10" i="1">
                <a:latin typeface="Times New Roman"/>
                <a:cs typeface="Times New Roman"/>
              </a:rPr>
              <a:t> </a:t>
            </a:r>
            <a:r>
              <a:rPr dirty="0" sz="1600" spc="-20" i="1">
                <a:latin typeface="Times New Roman"/>
                <a:cs typeface="Times New Roman"/>
              </a:rPr>
              <a:t>Park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Busan</a:t>
            </a:r>
            <a:r>
              <a:rPr dirty="0" sz="16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Veterans</a:t>
            </a:r>
            <a:r>
              <a:rPr dirty="0" sz="16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Hospital,</a:t>
            </a:r>
            <a:r>
              <a:rPr dirty="0" sz="16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Busan,</a:t>
            </a:r>
            <a:r>
              <a:rPr dirty="0" sz="16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Korea</a:t>
            </a:r>
            <a:endParaRPr sz="16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790"/>
              </a:spcBef>
            </a:pPr>
            <a:r>
              <a:rPr dirty="0" sz="1600" i="1">
                <a:latin typeface="Times New Roman"/>
                <a:cs typeface="Times New Roman"/>
              </a:rPr>
              <a:t>Su</a:t>
            </a:r>
            <a:r>
              <a:rPr dirty="0" sz="1600" spc="-5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Hong</a:t>
            </a:r>
            <a:r>
              <a:rPr dirty="0" sz="1600" spc="-5" i="1">
                <a:latin typeface="Times New Roman"/>
                <a:cs typeface="Times New Roman"/>
              </a:rPr>
              <a:t> </a:t>
            </a:r>
            <a:r>
              <a:rPr dirty="0" sz="1600" spc="-25" i="1">
                <a:latin typeface="Times New Roman"/>
                <a:cs typeface="Times New Roman"/>
              </a:rPr>
              <a:t>Kim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Yongin</a:t>
            </a:r>
            <a:r>
              <a:rPr dirty="0" sz="16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Severance</a:t>
            </a:r>
            <a:r>
              <a:rPr dirty="0" sz="16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Hospital,</a:t>
            </a:r>
            <a:r>
              <a:rPr dirty="0" sz="1600" spc="-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Yongin,</a:t>
            </a:r>
            <a:r>
              <a:rPr dirty="0" sz="16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Korea</a:t>
            </a:r>
            <a:endParaRPr sz="16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85"/>
              </a:spcBef>
            </a:pPr>
            <a:r>
              <a:rPr dirty="0" sz="1600" i="1">
                <a:latin typeface="Times New Roman"/>
                <a:cs typeface="Times New Roman"/>
              </a:rPr>
              <a:t>Eui</a:t>
            </a:r>
            <a:r>
              <a:rPr dirty="0" sz="1600" spc="-15" i="1">
                <a:latin typeface="Times New Roman"/>
                <a:cs typeface="Times New Roman"/>
              </a:rPr>
              <a:t> </a:t>
            </a:r>
            <a:r>
              <a:rPr dirty="0" sz="1600" spc="-25" i="1">
                <a:latin typeface="Times New Roman"/>
                <a:cs typeface="Times New Roman"/>
              </a:rPr>
              <a:t>Im</a:t>
            </a:r>
            <a:endParaRPr sz="16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Soonchunhyang</a:t>
            </a:r>
            <a:r>
              <a:rPr dirty="0" sz="1600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University</a:t>
            </a:r>
            <a:r>
              <a:rPr dirty="0" sz="16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Cheonan</a:t>
            </a:r>
            <a:r>
              <a:rPr dirty="0" sz="16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Hospital,</a:t>
            </a:r>
            <a:r>
              <a:rPr dirty="0" sz="16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Cheonan,</a:t>
            </a:r>
            <a:r>
              <a:rPr dirty="0" sz="16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Korea</a:t>
            </a:r>
            <a:endParaRPr sz="16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790"/>
              </a:spcBef>
            </a:pPr>
            <a:r>
              <a:rPr dirty="0" sz="1600" spc="-10" i="1">
                <a:latin typeface="Times New Roman"/>
                <a:cs typeface="Times New Roman"/>
              </a:rPr>
              <a:t>Sang-</a:t>
            </a:r>
            <a:r>
              <a:rPr dirty="0" sz="1600" i="1">
                <a:latin typeface="Times New Roman"/>
                <a:cs typeface="Times New Roman"/>
              </a:rPr>
              <a:t>Ho</a:t>
            </a:r>
            <a:r>
              <a:rPr dirty="0" sz="1600" spc="30" i="1">
                <a:latin typeface="Times New Roman"/>
                <a:cs typeface="Times New Roman"/>
              </a:rPr>
              <a:t> </a:t>
            </a:r>
            <a:r>
              <a:rPr dirty="0" sz="1600" spc="-20" i="1">
                <a:latin typeface="Times New Roman"/>
                <a:cs typeface="Times New Roman"/>
              </a:rPr>
              <a:t>park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4940258" y="1097731"/>
            <a:ext cx="7011670" cy="4898390"/>
            <a:chOff x="4940258" y="1097731"/>
            <a:chExt cx="7011670" cy="4898390"/>
          </a:xfrm>
        </p:grpSpPr>
        <p:pic>
          <p:nvPicPr>
            <p:cNvPr id="58" name="object 5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06490" y="1299987"/>
              <a:ext cx="3545351" cy="403926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08611" y="1097731"/>
              <a:ext cx="1199836" cy="80888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40258" y="1904494"/>
              <a:ext cx="1199836" cy="70781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71954" y="2441447"/>
              <a:ext cx="1073535" cy="75914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38818" y="3429000"/>
              <a:ext cx="1305359" cy="696374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81395" y="3941404"/>
              <a:ext cx="1100034" cy="66157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238737" y="4602976"/>
              <a:ext cx="1116420" cy="66287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22396" y="5265605"/>
              <a:ext cx="1029583" cy="730345"/>
            </a:xfrm>
            <a:prstGeom prst="rect">
              <a:avLst/>
            </a:prstGeom>
          </p:spPr>
        </p:pic>
      </p:grpSp>
      <p:sp>
        <p:nvSpPr>
          <p:cNvPr id="66" name="object 6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351" y="344975"/>
            <a:ext cx="8112819" cy="36698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838200" y="5988151"/>
            <a:ext cx="10515600" cy="270510"/>
          </a:xfrm>
          <a:custGeom>
            <a:avLst/>
            <a:gdLst/>
            <a:ahLst/>
            <a:cxnLst/>
            <a:rect l="l" t="t" r="r" b="b"/>
            <a:pathLst>
              <a:path w="10515600" h="270510">
                <a:moveTo>
                  <a:pt x="10515587" y="0"/>
                </a:moveTo>
                <a:lnTo>
                  <a:pt x="9251188" y="0"/>
                </a:lnTo>
                <a:lnTo>
                  <a:pt x="6678473" y="0"/>
                </a:lnTo>
                <a:lnTo>
                  <a:pt x="3904272" y="0"/>
                </a:lnTo>
                <a:lnTo>
                  <a:pt x="0" y="0"/>
                </a:lnTo>
                <a:lnTo>
                  <a:pt x="0" y="270078"/>
                </a:lnTo>
                <a:lnTo>
                  <a:pt x="3904272" y="270078"/>
                </a:lnTo>
                <a:lnTo>
                  <a:pt x="6678473" y="270078"/>
                </a:lnTo>
                <a:lnTo>
                  <a:pt x="9251188" y="270078"/>
                </a:lnTo>
                <a:lnTo>
                  <a:pt x="10515587" y="270078"/>
                </a:lnTo>
                <a:lnTo>
                  <a:pt x="10515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838200" y="1153034"/>
          <a:ext cx="10591800" cy="5098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4940"/>
                <a:gridCol w="2468880"/>
                <a:gridCol w="2872739"/>
                <a:gridCol w="1209675"/>
              </a:tblGrid>
              <a:tr h="2470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0">
                        <a:lnSpc>
                          <a:spcPts val="1845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IVUS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Guidance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90500">
                        <a:lnSpc>
                          <a:spcPts val="1845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Angiography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Guidance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2880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(n=119)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ts val="177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(n=118)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ts val="18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Age,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years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7439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69.0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9.1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70.2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8.6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0.31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Men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102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(85.7)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(84.7)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0.98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27241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Body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mass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index,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kg/m</a:t>
                      </a:r>
                      <a:r>
                        <a:rPr dirty="0" baseline="25252" sz="1650" spc="-30">
                          <a:latin typeface="Arial"/>
                          <a:cs typeface="Arial"/>
                        </a:rPr>
                        <a:t>2</a:t>
                      </a:r>
                      <a:endParaRPr baseline="25252" sz="165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87439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23.8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3.4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10795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23.4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3.1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0.32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715"/>
                </a:tc>
              </a:tr>
              <a:tr h="26924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Hypertension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(78.0)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(83.8)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0.44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27114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mellitus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(59.7)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(67.5)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</a:tr>
              <a:tr h="26924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Dyslipidemia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(70.6)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(72.9)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0.80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</a:tr>
              <a:tr h="26924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Chronic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disease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(24.4)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(16.1)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26924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End-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stage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disease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dialysis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(11.8)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0.27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</a:tr>
              <a:tr h="26924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smoker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(31.1)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(34.7)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0.76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27114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CAD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(37.8)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(26.3)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0.08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</a:tr>
              <a:tr h="26924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stroke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(11.8)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(11.9)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0.99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</a:tr>
              <a:tr h="26924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peripheral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revascularisation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(15.1)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(15.3)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0.99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53911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limb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amputation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presentation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28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0.99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</a:tr>
              <a:tr h="271145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Claudication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(74.8)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(72.9)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0.66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</a:tr>
              <a:tr h="269240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CLTI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35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(25.2)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188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(27.1)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178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Pre-procedural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ABI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178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0.64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29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0.63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0.74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249" y="295979"/>
            <a:ext cx="6231532" cy="40734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997782" y="1247612"/>
            <a:ext cx="10076180" cy="0"/>
          </a:xfrm>
          <a:custGeom>
            <a:avLst/>
            <a:gdLst/>
            <a:ahLst/>
            <a:cxnLst/>
            <a:rect l="l" t="t" r="r" b="b"/>
            <a:pathLst>
              <a:path w="10076180" h="0">
                <a:moveTo>
                  <a:pt x="0" y="0"/>
                </a:moveTo>
                <a:lnTo>
                  <a:pt x="1007575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206546" y="2579115"/>
            <a:ext cx="421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0.96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97782" y="1507688"/>
          <a:ext cx="10152380" cy="4263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7445"/>
                <a:gridCol w="2355850"/>
                <a:gridCol w="2817495"/>
                <a:gridCol w="1214120"/>
              </a:tblGrid>
              <a:tr h="233679">
                <a:tc gridSpan="2">
                  <a:txBody>
                    <a:bodyPr/>
                    <a:lstStyle/>
                    <a:p>
                      <a:pPr algn="r" marR="371475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IVUS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Guidance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5260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Angiography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Guidance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69240">
                <a:tc gridSpan="2">
                  <a:txBody>
                    <a:bodyPr/>
                    <a:lstStyle/>
                    <a:p>
                      <a:pPr algn="r" marR="746760">
                        <a:lnSpc>
                          <a:spcPts val="182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(n=119)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ts val="182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(n=118)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ts val="1845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655">
                <a:tc gridSpan="2">
                  <a:txBody>
                    <a:bodyPr/>
                    <a:lstStyle/>
                    <a:p>
                      <a:pPr marL="164465">
                        <a:lnSpc>
                          <a:spcPts val="1839"/>
                        </a:lnSpc>
                        <a:spcBef>
                          <a:spcPts val="32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TASC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II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type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25450"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A/B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3030"/>
                </a:tc>
                <a:tc>
                  <a:txBody>
                    <a:bodyPr/>
                    <a:lstStyle/>
                    <a:p>
                      <a:pPr algn="ctr" marL="14097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(32.8)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3030"/>
                </a:tc>
                <a:tc gridSpan="2">
                  <a:txBody>
                    <a:bodyPr/>
                    <a:lstStyle/>
                    <a:p>
                      <a:pPr marL="108839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(33.9)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303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2735">
                <a:tc>
                  <a:txBody>
                    <a:bodyPr/>
                    <a:lstStyle/>
                    <a:p>
                      <a:pPr marL="339725">
                        <a:lnSpc>
                          <a:spcPts val="1839"/>
                        </a:lnSpc>
                        <a:spcBef>
                          <a:spcPts val="37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C/D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140970">
                        <a:lnSpc>
                          <a:spcPts val="1839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(67.2)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 gridSpan="2">
                  <a:txBody>
                    <a:bodyPr/>
                    <a:lstStyle/>
                    <a:p>
                      <a:pPr marL="1088390">
                        <a:lnSpc>
                          <a:spcPts val="1839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(66.1)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545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length,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3030"/>
                </a:tc>
                <a:tc>
                  <a:txBody>
                    <a:bodyPr/>
                    <a:lstStyle/>
                    <a:p>
                      <a:pPr marL="62801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204.9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103.1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3030"/>
                </a:tc>
                <a:tc>
                  <a:txBody>
                    <a:bodyPr/>
                    <a:lstStyle/>
                    <a:p>
                      <a:pPr marL="87503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214.5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102.9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3030"/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0.48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3030"/>
                </a:tc>
              </a:tr>
              <a:tr h="35941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diameter,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853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5.0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0.7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11004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5.0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0.7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0.79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</a:tr>
              <a:tr h="35941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Minimal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lumen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diameter,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7404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0.36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0.65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marL="9874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0.47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0.68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</a:tr>
              <a:tr h="339725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occlusion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1409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(66.7)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L="1733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(58.1)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/>
                </a:tc>
              </a:tr>
              <a:tr h="561975">
                <a:tc>
                  <a:txBody>
                    <a:bodyPr/>
                    <a:lstStyle/>
                    <a:p>
                      <a:pPr marL="180975" marR="1750695">
                        <a:lnSpc>
                          <a:spcPts val="1900"/>
                        </a:lnSpc>
                        <a:spcBef>
                          <a:spcPts val="2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calcification (PACCS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grade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 marL="19812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(31.9)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9225"/>
                </a:tc>
                <a:tc>
                  <a:txBody>
                    <a:bodyPr/>
                    <a:lstStyle/>
                    <a:p>
                      <a:pPr algn="ctr" marL="17335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(25.4)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9225"/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0.34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9225"/>
                </a:tc>
              </a:tr>
              <a:tr h="340995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Popliteal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involvement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/>
                </a:tc>
                <a:tc>
                  <a:txBody>
                    <a:bodyPr/>
                    <a:lstStyle/>
                    <a:p>
                      <a:pPr algn="ctr" marL="1409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(9.2)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/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(8.5)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/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&gt;0.99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/>
                </a:tc>
              </a:tr>
              <a:tr h="367665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Poor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distal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runoff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vessel)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09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(25.2)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33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(30.5)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0.44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543" y="311611"/>
            <a:ext cx="4525813" cy="40734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43539" y="5427081"/>
            <a:ext cx="10176510" cy="605790"/>
            <a:chOff x="943539" y="5427081"/>
            <a:chExt cx="10176510" cy="605790"/>
          </a:xfrm>
        </p:grpSpPr>
        <p:sp>
          <p:nvSpPr>
            <p:cNvPr id="4" name="object 4" descr=""/>
            <p:cNvSpPr/>
            <p:nvPr/>
          </p:nvSpPr>
          <p:spPr>
            <a:xfrm>
              <a:off x="943533" y="5427090"/>
              <a:ext cx="10176510" cy="599440"/>
            </a:xfrm>
            <a:custGeom>
              <a:avLst/>
              <a:gdLst/>
              <a:ahLst/>
              <a:cxnLst/>
              <a:rect l="l" t="t" r="r" b="b"/>
              <a:pathLst>
                <a:path w="10176510" h="599439">
                  <a:moveTo>
                    <a:pt x="10176497" y="0"/>
                  </a:moveTo>
                  <a:lnTo>
                    <a:pt x="9037371" y="0"/>
                  </a:lnTo>
                  <a:lnTo>
                    <a:pt x="6898602" y="0"/>
                  </a:lnTo>
                  <a:lnTo>
                    <a:pt x="4480865" y="0"/>
                  </a:lnTo>
                  <a:lnTo>
                    <a:pt x="0" y="0"/>
                  </a:lnTo>
                  <a:lnTo>
                    <a:pt x="0" y="299631"/>
                  </a:lnTo>
                  <a:lnTo>
                    <a:pt x="0" y="599274"/>
                  </a:lnTo>
                  <a:lnTo>
                    <a:pt x="4480865" y="599274"/>
                  </a:lnTo>
                  <a:lnTo>
                    <a:pt x="6898602" y="599274"/>
                  </a:lnTo>
                  <a:lnTo>
                    <a:pt x="9037371" y="599274"/>
                  </a:lnTo>
                  <a:lnTo>
                    <a:pt x="10176497" y="599274"/>
                  </a:lnTo>
                  <a:lnTo>
                    <a:pt x="10176497" y="299631"/>
                  </a:lnTo>
                  <a:lnTo>
                    <a:pt x="10176497" y="0"/>
                  </a:lnTo>
                  <a:close/>
                </a:path>
              </a:pathLst>
            </a:custGeom>
            <a:solidFill>
              <a:srgbClr val="FBE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43539" y="6026358"/>
              <a:ext cx="10176510" cy="0"/>
            </a:xfrm>
            <a:custGeom>
              <a:avLst/>
              <a:gdLst/>
              <a:ahLst/>
              <a:cxnLst/>
              <a:rect l="l" t="t" r="r" b="b"/>
              <a:pathLst>
                <a:path w="10176510" h="0">
                  <a:moveTo>
                    <a:pt x="0" y="0"/>
                  </a:moveTo>
                  <a:lnTo>
                    <a:pt x="1017649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943539" y="2131064"/>
            <a:ext cx="10176510" cy="0"/>
          </a:xfrm>
          <a:custGeom>
            <a:avLst/>
            <a:gdLst/>
            <a:ahLst/>
            <a:cxnLst/>
            <a:rect l="l" t="t" r="r" b="b"/>
            <a:pathLst>
              <a:path w="10176510" h="0">
                <a:moveTo>
                  <a:pt x="0" y="0"/>
                </a:moveTo>
                <a:lnTo>
                  <a:pt x="1017649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43539" y="1270862"/>
            <a:ext cx="10176510" cy="0"/>
          </a:xfrm>
          <a:custGeom>
            <a:avLst/>
            <a:gdLst/>
            <a:ahLst/>
            <a:cxnLst/>
            <a:rect l="l" t="t" r="r" b="b"/>
            <a:pathLst>
              <a:path w="10176510" h="0">
                <a:moveTo>
                  <a:pt x="0" y="0"/>
                </a:moveTo>
                <a:lnTo>
                  <a:pt x="1017649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157817" y="1305052"/>
            <a:ext cx="951230" cy="75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dirty="0" sz="1600" spc="-20" b="1">
                <a:latin typeface="Arial"/>
                <a:cs typeface="Arial"/>
              </a:rPr>
              <a:t>IVUS</a:t>
            </a:r>
            <a:endParaRPr sz="1600">
              <a:latin typeface="Arial"/>
              <a:cs typeface="Arial"/>
            </a:endParaRPr>
          </a:p>
          <a:p>
            <a:pPr algn="ctr" marL="12700" marR="5080">
              <a:lnSpc>
                <a:spcPts val="1900"/>
              </a:lnSpc>
              <a:spcBef>
                <a:spcPts val="65"/>
              </a:spcBef>
            </a:pPr>
            <a:r>
              <a:rPr dirty="0" sz="1600" spc="-10" b="1">
                <a:latin typeface="Arial"/>
                <a:cs typeface="Arial"/>
              </a:rPr>
              <a:t>Guidance (n=119)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73349" y="1305052"/>
            <a:ext cx="1277620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065" marR="5080">
              <a:lnSpc>
                <a:spcPts val="1900"/>
              </a:lnSpc>
              <a:spcBef>
                <a:spcPts val="180"/>
              </a:spcBef>
            </a:pPr>
            <a:r>
              <a:rPr dirty="0" sz="1600" spc="-10" b="1">
                <a:latin typeface="Arial"/>
                <a:cs typeface="Arial"/>
              </a:rPr>
              <a:t>Angiography Guidance (n=118)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184011" y="1548891"/>
            <a:ext cx="7334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P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value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11814" y="2064004"/>
            <a:ext cx="1875155" cy="62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Subintimal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approach Atherectomy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13381" y="2064004"/>
            <a:ext cx="839469" cy="62293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600">
                <a:latin typeface="Arial"/>
                <a:cs typeface="Arial"/>
              </a:rPr>
              <a:t>31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(26.5)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600">
                <a:latin typeface="Arial"/>
                <a:cs typeface="Arial"/>
              </a:rPr>
              <a:t>41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(35.0)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91630" y="2064004"/>
            <a:ext cx="839469" cy="62293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600">
                <a:latin typeface="Arial"/>
                <a:cs typeface="Arial"/>
              </a:rPr>
              <a:t>31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(26.5)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600">
                <a:latin typeface="Arial"/>
                <a:cs typeface="Arial"/>
              </a:rPr>
              <a:t>38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(32.5)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280595" y="2064004"/>
            <a:ext cx="540385" cy="62293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600" spc="-10">
                <a:latin typeface="Arial"/>
                <a:cs typeface="Arial"/>
              </a:rPr>
              <a:t>&gt;0.99</a:t>
            </a:r>
            <a:endParaRPr sz="16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  <a:spcBef>
                <a:spcPts val="430"/>
              </a:spcBef>
            </a:pPr>
            <a:r>
              <a:rPr dirty="0" sz="1600" spc="-20">
                <a:latin typeface="Arial"/>
                <a:cs typeface="Arial"/>
              </a:rPr>
              <a:t>0.78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24514" y="2755739"/>
            <a:ext cx="232727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600" spc="-10">
                <a:latin typeface="Arial"/>
                <a:cs typeface="Arial"/>
              </a:rPr>
              <a:t>Pre-</a:t>
            </a:r>
            <a:r>
              <a:rPr dirty="0" sz="1600">
                <a:latin typeface="Arial"/>
                <a:cs typeface="Arial"/>
              </a:rPr>
              <a:t>balloon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diameter,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237985" y="2755739"/>
            <a:ext cx="80327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600">
                <a:latin typeface="Arial"/>
                <a:cs typeface="Arial"/>
              </a:rPr>
              <a:t>5.0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0.9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516236" y="2755739"/>
            <a:ext cx="80327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600">
                <a:latin typeface="Arial"/>
                <a:cs typeface="Arial"/>
              </a:rPr>
              <a:t>4.5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1.1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236939" y="2755739"/>
            <a:ext cx="64008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600" spc="-10">
                <a:latin typeface="Arial"/>
                <a:cs typeface="Arial"/>
              </a:rPr>
              <a:t>&lt;0.001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11814" y="3018028"/>
            <a:ext cx="21259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Pre-</a:t>
            </a:r>
            <a:r>
              <a:rPr dirty="0" sz="1600">
                <a:latin typeface="Arial"/>
                <a:cs typeface="Arial"/>
              </a:rPr>
              <a:t>balloon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length,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056218" y="3018028"/>
            <a:ext cx="11550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122.3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57.5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342024" y="3018028"/>
            <a:ext cx="11398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119.1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62.8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340126" y="3018028"/>
            <a:ext cx="421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0.69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24514" y="3355016"/>
            <a:ext cx="342265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20"/>
              </a:lnSpc>
            </a:pPr>
            <a:r>
              <a:rPr dirty="0" sz="1600" spc="-10">
                <a:latin typeface="Arial"/>
                <a:cs typeface="Arial"/>
              </a:rPr>
              <a:t>Pre-</a:t>
            </a:r>
            <a:r>
              <a:rPr dirty="0" sz="1600">
                <a:latin typeface="Arial"/>
                <a:cs typeface="Arial"/>
              </a:rPr>
              <a:t>balloon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maximal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pressure,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mmHg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189186" y="3355016"/>
            <a:ext cx="90106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20"/>
              </a:lnSpc>
            </a:pPr>
            <a:r>
              <a:rPr dirty="0" sz="1600" spc="-10">
                <a:latin typeface="Arial"/>
                <a:cs typeface="Arial"/>
              </a:rPr>
              <a:t>11.8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3.6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516236" y="3355016"/>
            <a:ext cx="80327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20"/>
              </a:lnSpc>
            </a:pPr>
            <a:r>
              <a:rPr dirty="0" sz="1600">
                <a:latin typeface="Arial"/>
                <a:cs typeface="Arial"/>
              </a:rPr>
              <a:t>8.9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2.7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236939" y="3355016"/>
            <a:ext cx="64008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20"/>
              </a:lnSpc>
            </a:pPr>
            <a:r>
              <a:rPr dirty="0" sz="1600" spc="-10">
                <a:latin typeface="Arial"/>
                <a:cs typeface="Arial"/>
              </a:rPr>
              <a:t>&lt;0.001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11814" y="3557523"/>
            <a:ext cx="2555240" cy="9277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10"/>
              </a:spcBef>
            </a:pPr>
            <a:r>
              <a:rPr dirty="0" sz="1600" spc="-25">
                <a:latin typeface="Arial"/>
                <a:cs typeface="Arial"/>
              </a:rPr>
              <a:t>Total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number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DCBs </a:t>
            </a:r>
            <a:r>
              <a:rPr dirty="0" sz="1600">
                <a:latin typeface="Arial"/>
                <a:cs typeface="Arial"/>
              </a:rPr>
              <a:t>Maximal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DCB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diameter,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mm </a:t>
            </a:r>
            <a:r>
              <a:rPr dirty="0" sz="1600">
                <a:latin typeface="Arial"/>
                <a:cs typeface="Arial"/>
              </a:rPr>
              <a:t>Mean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DCB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diameter,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225285" y="3557523"/>
            <a:ext cx="816610" cy="92773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600">
                <a:latin typeface="Arial"/>
                <a:cs typeface="Arial"/>
              </a:rPr>
              <a:t>2.0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0.8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600">
                <a:latin typeface="Arial"/>
                <a:cs typeface="Arial"/>
              </a:rPr>
              <a:t>5.8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0.7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600">
                <a:latin typeface="Arial"/>
                <a:cs typeface="Arial"/>
              </a:rPr>
              <a:t>5.4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0.6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503536" y="3557523"/>
            <a:ext cx="816610" cy="92773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600">
                <a:latin typeface="Arial"/>
                <a:cs typeface="Arial"/>
              </a:rPr>
              <a:t>2.0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0.8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600">
                <a:latin typeface="Arial"/>
                <a:cs typeface="Arial"/>
              </a:rPr>
              <a:t>5.8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0.7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600">
                <a:latin typeface="Arial"/>
                <a:cs typeface="Arial"/>
              </a:rPr>
              <a:t>5.4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0.6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340126" y="3557523"/>
            <a:ext cx="421005" cy="92773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600" spc="-20">
                <a:latin typeface="Arial"/>
                <a:cs typeface="Arial"/>
              </a:rPr>
              <a:t>0.75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600" spc="-20">
                <a:latin typeface="Arial"/>
                <a:cs typeface="Arial"/>
              </a:rPr>
              <a:t>0.95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600" spc="-20">
                <a:latin typeface="Arial"/>
                <a:cs typeface="Arial"/>
              </a:rPr>
              <a:t>0.92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24514" y="4553568"/>
            <a:ext cx="212280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600">
                <a:latin typeface="Arial"/>
                <a:cs typeface="Arial"/>
              </a:rPr>
              <a:t>Adjuvant</a:t>
            </a:r>
            <a:r>
              <a:rPr dirty="0" sz="1600" spc="-10">
                <a:latin typeface="Arial"/>
                <a:cs typeface="Arial"/>
              </a:rPr>
              <a:t> post-dilatation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226081" y="4553568"/>
            <a:ext cx="85915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600">
                <a:latin typeface="Arial"/>
                <a:cs typeface="Arial"/>
              </a:rPr>
              <a:t>31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(26.1)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516236" y="4553568"/>
            <a:ext cx="81597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600">
                <a:latin typeface="Arial"/>
                <a:cs typeface="Arial"/>
              </a:rPr>
              <a:t>16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(13.6)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352826" y="4553568"/>
            <a:ext cx="452120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4"/>
              </a:lnSpc>
            </a:pPr>
            <a:r>
              <a:rPr dirty="0" sz="1600" spc="-20">
                <a:latin typeface="Arial"/>
                <a:cs typeface="Arial"/>
              </a:rPr>
              <a:t>0.03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124514" y="4853206"/>
            <a:ext cx="3491229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30"/>
              </a:lnSpc>
            </a:pPr>
            <a:r>
              <a:rPr dirty="0" sz="1600">
                <a:latin typeface="Arial"/>
                <a:cs typeface="Arial"/>
              </a:rPr>
              <a:t>Maximal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post-</a:t>
            </a:r>
            <a:r>
              <a:rPr dirty="0" sz="1600">
                <a:latin typeface="Arial"/>
                <a:cs typeface="Arial"/>
              </a:rPr>
              <a:t>balloon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pressure,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mmHg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6181623" y="4853216"/>
            <a:ext cx="903605" cy="228600"/>
          </a:xfrm>
          <a:custGeom>
            <a:avLst/>
            <a:gdLst/>
            <a:ahLst/>
            <a:cxnLst/>
            <a:rect l="l" t="t" r="r" b="b"/>
            <a:pathLst>
              <a:path w="903604" h="228600">
                <a:moveTo>
                  <a:pt x="903287" y="0"/>
                </a:moveTo>
                <a:lnTo>
                  <a:pt x="620712" y="0"/>
                </a:lnTo>
                <a:lnTo>
                  <a:pt x="563562" y="0"/>
                </a:lnTo>
                <a:lnTo>
                  <a:pt x="452437" y="0"/>
                </a:lnTo>
                <a:lnTo>
                  <a:pt x="0" y="0"/>
                </a:lnTo>
                <a:lnTo>
                  <a:pt x="0" y="228600"/>
                </a:lnTo>
                <a:lnTo>
                  <a:pt x="452437" y="228600"/>
                </a:lnTo>
                <a:lnTo>
                  <a:pt x="563562" y="228600"/>
                </a:lnTo>
                <a:lnTo>
                  <a:pt x="620712" y="228600"/>
                </a:lnTo>
                <a:lnTo>
                  <a:pt x="903287" y="228600"/>
                </a:lnTo>
                <a:lnTo>
                  <a:pt x="9032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6168929" y="4816348"/>
            <a:ext cx="929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13.7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2.9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516236" y="4853206"/>
            <a:ext cx="803275" cy="2286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30"/>
              </a:lnSpc>
            </a:pPr>
            <a:r>
              <a:rPr dirty="0" sz="1600">
                <a:latin typeface="Arial"/>
                <a:cs typeface="Arial"/>
              </a:rPr>
              <a:t>9.6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4.0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0296470" y="4853206"/>
            <a:ext cx="508000" cy="228600"/>
          </a:xfrm>
          <a:custGeom>
            <a:avLst/>
            <a:gdLst/>
            <a:ahLst/>
            <a:cxnLst/>
            <a:rect l="l" t="t" r="r" b="b"/>
            <a:pathLst>
              <a:path w="508000" h="228600">
                <a:moveTo>
                  <a:pt x="508000" y="0"/>
                </a:moveTo>
                <a:lnTo>
                  <a:pt x="0" y="0"/>
                </a:lnTo>
                <a:lnTo>
                  <a:pt x="0" y="228600"/>
                </a:lnTo>
                <a:lnTo>
                  <a:pt x="508000" y="228600"/>
                </a:lnTo>
                <a:lnTo>
                  <a:pt x="508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10283770" y="4816348"/>
            <a:ext cx="5340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0.001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80"/>
              </a:lnSpc>
            </a:pPr>
            <a:r>
              <a:rPr dirty="0"/>
              <a:t>Severance</a:t>
            </a:r>
            <a:r>
              <a:rPr dirty="0" spc="-20"/>
              <a:t> </a:t>
            </a:r>
            <a:r>
              <a:rPr dirty="0" spc="-10"/>
              <a:t>Cardiovascular</a:t>
            </a:r>
            <a:r>
              <a:rPr dirty="0" spc="-20"/>
              <a:t> </a:t>
            </a:r>
            <a:r>
              <a:rPr dirty="0" spc="-10"/>
              <a:t>Hospital</a:t>
            </a:r>
          </a:p>
        </p:txBody>
      </p:sp>
      <p:sp>
        <p:nvSpPr>
          <p:cNvPr id="41" name="object 41" descr=""/>
          <p:cNvSpPr txBox="1"/>
          <p:nvPr/>
        </p:nvSpPr>
        <p:spPr>
          <a:xfrm>
            <a:off x="1111814" y="5115052"/>
            <a:ext cx="14135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Bailout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stenting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213381" y="5115052"/>
            <a:ext cx="83946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24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(20.5)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491630" y="5115052"/>
            <a:ext cx="83946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17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(14.5)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0340126" y="5115052"/>
            <a:ext cx="421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0.30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124514" y="5355844"/>
            <a:ext cx="4101465" cy="62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238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Post-</a:t>
            </a:r>
            <a:r>
              <a:rPr dirty="0" sz="1600">
                <a:latin typeface="Arial"/>
                <a:cs typeface="Arial"/>
              </a:rPr>
              <a:t>procedural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minimal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lumen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diameter,</a:t>
            </a:r>
            <a:r>
              <a:rPr dirty="0" sz="1600" spc="-25">
                <a:latin typeface="Arial"/>
                <a:cs typeface="Arial"/>
              </a:rPr>
              <a:t> mm </a:t>
            </a:r>
            <a:r>
              <a:rPr dirty="0" sz="1600" spc="-10">
                <a:latin typeface="Arial"/>
                <a:cs typeface="Arial"/>
              </a:rPr>
              <a:t>Post-</a:t>
            </a:r>
            <a:r>
              <a:rPr dirty="0" sz="1600">
                <a:latin typeface="Arial"/>
                <a:cs typeface="Arial"/>
              </a:rPr>
              <a:t>procedural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diameter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stenosis,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125274" y="5355844"/>
            <a:ext cx="1029335" cy="62928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5"/>
              </a:spcBef>
            </a:pPr>
            <a:r>
              <a:rPr dirty="0" sz="1600">
                <a:latin typeface="Arial"/>
                <a:cs typeface="Arial"/>
              </a:rPr>
              <a:t>3.90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0.59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r>
              <a:rPr dirty="0" sz="1600">
                <a:latin typeface="Arial"/>
                <a:cs typeface="Arial"/>
              </a:rPr>
              <a:t>21.5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12.0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403525" y="5355844"/>
            <a:ext cx="1029335" cy="62928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5"/>
              </a:spcBef>
            </a:pPr>
            <a:r>
              <a:rPr dirty="0" sz="1600">
                <a:latin typeface="Arial"/>
                <a:cs typeface="Arial"/>
              </a:rPr>
              <a:t>3.71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0.73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r>
              <a:rPr dirty="0" sz="1600">
                <a:latin typeface="Arial"/>
                <a:cs typeface="Arial"/>
              </a:rPr>
              <a:t>25.4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±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13.3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0352826" y="5355844"/>
            <a:ext cx="408305" cy="62928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5"/>
              </a:spcBef>
            </a:pPr>
            <a:r>
              <a:rPr dirty="0" sz="1600" spc="-20">
                <a:latin typeface="Arial"/>
                <a:cs typeface="Arial"/>
              </a:rPr>
              <a:t>0.03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r>
              <a:rPr dirty="0" sz="1600" spc="-20">
                <a:latin typeface="Arial"/>
                <a:cs typeface="Arial"/>
              </a:rPr>
              <a:t>0.02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2024-04-07T18:28:05Z</dcterms:created>
  <dcterms:modified xsi:type="dcterms:W3CDTF">2024-04-07T18:28:05Z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