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6518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6518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6518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6518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75264" y="6149958"/>
            <a:ext cx="1688039" cy="53008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203748"/>
            <a:ext cx="11353800" cy="3810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9306" y="6170590"/>
            <a:ext cx="883917" cy="4946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464819"/>
            <a:ext cx="809879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6518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839" y="1384299"/>
            <a:ext cx="10346055" cy="4203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Relationship Id="rId4" Type="http://schemas.openxmlformats.org/officeDocument/2006/relationships/image" Target="../media/image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png"/><Relationship Id="rId15" Type="http://schemas.openxmlformats.org/officeDocument/2006/relationships/image" Target="../media/image44.png"/><Relationship Id="rId16" Type="http://schemas.openxmlformats.org/officeDocument/2006/relationships/image" Target="../media/image45.png"/><Relationship Id="rId17" Type="http://schemas.openxmlformats.org/officeDocument/2006/relationships/image" Target="../media/image46.png"/><Relationship Id="rId18" Type="http://schemas.openxmlformats.org/officeDocument/2006/relationships/image" Target="../media/image47.png"/><Relationship Id="rId19" Type="http://schemas.openxmlformats.org/officeDocument/2006/relationships/image" Target="../media/image48.png"/><Relationship Id="rId20" Type="http://schemas.openxmlformats.org/officeDocument/2006/relationships/image" Target="../media/image49.png"/><Relationship Id="rId21" Type="http://schemas.openxmlformats.org/officeDocument/2006/relationships/image" Target="../media/image50.png"/><Relationship Id="rId22" Type="http://schemas.openxmlformats.org/officeDocument/2006/relationships/image" Target="../media/image51.png"/><Relationship Id="rId23" Type="http://schemas.openxmlformats.org/officeDocument/2006/relationships/image" Target="../media/image52.png"/><Relationship Id="rId24" Type="http://schemas.openxmlformats.org/officeDocument/2006/relationships/image" Target="../media/image53.png"/><Relationship Id="rId25" Type="http://schemas.openxmlformats.org/officeDocument/2006/relationships/image" Target="../media/image54.png"/><Relationship Id="rId26" Type="http://schemas.openxmlformats.org/officeDocument/2006/relationships/image" Target="../media/image55.png"/><Relationship Id="rId27" Type="http://schemas.openxmlformats.org/officeDocument/2006/relationships/image" Target="../media/image56.png"/><Relationship Id="rId28" Type="http://schemas.openxmlformats.org/officeDocument/2006/relationships/image" Target="../media/image57.png"/><Relationship Id="rId29" Type="http://schemas.openxmlformats.org/officeDocument/2006/relationships/image" Target="../media/image58.png"/><Relationship Id="rId30" Type="http://schemas.openxmlformats.org/officeDocument/2006/relationships/image" Target="../media/image59.png"/><Relationship Id="rId31" Type="http://schemas.openxmlformats.org/officeDocument/2006/relationships/image" Target="../media/image60.png"/><Relationship Id="rId32" Type="http://schemas.openxmlformats.org/officeDocument/2006/relationships/image" Target="../media/image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40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71.png"/><Relationship Id="rId14" Type="http://schemas.openxmlformats.org/officeDocument/2006/relationships/image" Target="../media/image72.png"/><Relationship Id="rId15" Type="http://schemas.openxmlformats.org/officeDocument/2006/relationships/image" Target="../media/image73.png"/><Relationship Id="rId16" Type="http://schemas.openxmlformats.org/officeDocument/2006/relationships/image" Target="../media/image74.png"/><Relationship Id="rId17" Type="http://schemas.openxmlformats.org/officeDocument/2006/relationships/image" Target="../media/image75.png"/><Relationship Id="rId18" Type="http://schemas.openxmlformats.org/officeDocument/2006/relationships/image" Target="../media/image76.png"/><Relationship Id="rId19" Type="http://schemas.openxmlformats.org/officeDocument/2006/relationships/image" Target="../media/image77.png"/><Relationship Id="rId20" Type="http://schemas.openxmlformats.org/officeDocument/2006/relationships/image" Target="../media/image78.png"/><Relationship Id="rId21" Type="http://schemas.openxmlformats.org/officeDocument/2006/relationships/image" Target="../media/image79.png"/><Relationship Id="rId22" Type="http://schemas.openxmlformats.org/officeDocument/2006/relationships/image" Target="../media/image80.png"/><Relationship Id="rId23" Type="http://schemas.openxmlformats.org/officeDocument/2006/relationships/image" Target="../media/image81.png"/><Relationship Id="rId24" Type="http://schemas.openxmlformats.org/officeDocument/2006/relationships/image" Target="../media/image82.png"/><Relationship Id="rId25" Type="http://schemas.openxmlformats.org/officeDocument/2006/relationships/image" Target="../media/image83.png"/><Relationship Id="rId26" Type="http://schemas.openxmlformats.org/officeDocument/2006/relationships/image" Target="../media/image84.png"/><Relationship Id="rId27" Type="http://schemas.openxmlformats.org/officeDocument/2006/relationships/image" Target="../media/image85.png"/><Relationship Id="rId28" Type="http://schemas.openxmlformats.org/officeDocument/2006/relationships/image" Target="../media/image86.png"/><Relationship Id="rId29" Type="http://schemas.openxmlformats.org/officeDocument/2006/relationships/image" Target="../media/image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9" Type="http://schemas.openxmlformats.org/officeDocument/2006/relationships/image" Target="../media/image105.png"/><Relationship Id="rId10" Type="http://schemas.openxmlformats.org/officeDocument/2006/relationships/image" Target="../media/image106.png"/><Relationship Id="rId11" Type="http://schemas.openxmlformats.org/officeDocument/2006/relationships/image" Target="../media/image107.png"/><Relationship Id="rId12" Type="http://schemas.openxmlformats.org/officeDocument/2006/relationships/image" Target="../media/image108.png"/><Relationship Id="rId13" Type="http://schemas.openxmlformats.org/officeDocument/2006/relationships/image" Target="../media/image109.png"/><Relationship Id="rId14" Type="http://schemas.openxmlformats.org/officeDocument/2006/relationships/image" Target="../media/image110.png"/><Relationship Id="rId15" Type="http://schemas.openxmlformats.org/officeDocument/2006/relationships/image" Target="../media/image111.png"/><Relationship Id="rId16" Type="http://schemas.openxmlformats.org/officeDocument/2006/relationships/image" Target="../media/image112.png"/><Relationship Id="rId17" Type="http://schemas.openxmlformats.org/officeDocument/2006/relationships/image" Target="../media/image113.png"/><Relationship Id="rId18" Type="http://schemas.openxmlformats.org/officeDocument/2006/relationships/image" Target="../media/image114.png"/><Relationship Id="rId19" Type="http://schemas.openxmlformats.org/officeDocument/2006/relationships/image" Target="../media/image115.png"/><Relationship Id="rId20" Type="http://schemas.openxmlformats.org/officeDocument/2006/relationships/image" Target="../media/image116.png"/><Relationship Id="rId21" Type="http://schemas.openxmlformats.org/officeDocument/2006/relationships/image" Target="../media/image117.png"/><Relationship Id="rId22" Type="http://schemas.openxmlformats.org/officeDocument/2006/relationships/image" Target="../media/image118.png"/><Relationship Id="rId23" Type="http://schemas.openxmlformats.org/officeDocument/2006/relationships/image" Target="../media/image119.png"/><Relationship Id="rId24" Type="http://schemas.openxmlformats.org/officeDocument/2006/relationships/image" Target="../media/image120.png"/><Relationship Id="rId25" Type="http://schemas.openxmlformats.org/officeDocument/2006/relationships/image" Target="../media/image121.png"/><Relationship Id="rId26" Type="http://schemas.openxmlformats.org/officeDocument/2006/relationships/image" Target="../media/image122.png"/><Relationship Id="rId27" Type="http://schemas.openxmlformats.org/officeDocument/2006/relationships/image" Target="../media/image123.png"/><Relationship Id="rId28" Type="http://schemas.openxmlformats.org/officeDocument/2006/relationships/image" Target="../media/image6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24.jpg"/><Relationship Id="rId4" Type="http://schemas.openxmlformats.org/officeDocument/2006/relationships/image" Target="../media/image125.png"/><Relationship Id="rId5" Type="http://schemas.openxmlformats.org/officeDocument/2006/relationships/hyperlink" Target="http://www.jacc.org/doi/10.1016/j.jacc.2024.03.380" TargetMode="External"/><Relationship Id="rId6" Type="http://schemas.openxmlformats.org/officeDocument/2006/relationships/image" Target="../media/image126.png"/><Relationship Id="rId7" Type="http://schemas.openxmlformats.org/officeDocument/2006/relationships/image" Target="../media/image12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6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75264" y="6149958"/>
            <a:ext cx="1688039" cy="53008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2868" y="6163859"/>
            <a:ext cx="300629" cy="38887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69486" y="6253988"/>
            <a:ext cx="1752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Harvard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Medical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School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5785" y="6163859"/>
            <a:ext cx="922790" cy="50138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3753" y="1166876"/>
            <a:ext cx="10029825" cy="1120140"/>
          </a:xfrm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821055" marR="5080" indent="-808990">
              <a:lnSpc>
                <a:spcPts val="4300"/>
              </a:lnSpc>
              <a:spcBef>
                <a:spcPts val="215"/>
              </a:spcBef>
            </a:pPr>
            <a:r>
              <a:rPr dirty="0" sz="3600"/>
              <a:t>A</a:t>
            </a:r>
            <a:r>
              <a:rPr dirty="0" sz="3600" spc="-195"/>
              <a:t> </a:t>
            </a:r>
            <a:r>
              <a:rPr dirty="0" sz="3600"/>
              <a:t>Selective</a:t>
            </a:r>
            <a:r>
              <a:rPr dirty="0" sz="3600" spc="-185"/>
              <a:t> </a:t>
            </a:r>
            <a:r>
              <a:rPr dirty="0" sz="3600"/>
              <a:t>Aldose</a:t>
            </a:r>
            <a:r>
              <a:rPr dirty="0" sz="3600" spc="-60"/>
              <a:t> </a:t>
            </a:r>
            <a:r>
              <a:rPr dirty="0" sz="3600"/>
              <a:t>Reductase</a:t>
            </a:r>
            <a:r>
              <a:rPr dirty="0" sz="3600" spc="-55"/>
              <a:t> </a:t>
            </a:r>
            <a:r>
              <a:rPr dirty="0" sz="3600"/>
              <a:t>Inhibitor</a:t>
            </a:r>
            <a:r>
              <a:rPr dirty="0" sz="3600" spc="-55"/>
              <a:t> </a:t>
            </a:r>
            <a:r>
              <a:rPr dirty="0" sz="3600"/>
              <a:t>for</a:t>
            </a:r>
            <a:r>
              <a:rPr dirty="0" sz="3600" spc="-60"/>
              <a:t> </a:t>
            </a:r>
            <a:r>
              <a:rPr dirty="0" sz="3600" spc="-25"/>
              <a:t>the </a:t>
            </a:r>
            <a:r>
              <a:rPr dirty="0" sz="3600" spc="-10"/>
              <a:t>Treatment</a:t>
            </a:r>
            <a:r>
              <a:rPr dirty="0" sz="3600" spc="-90"/>
              <a:t> </a:t>
            </a:r>
            <a:r>
              <a:rPr dirty="0" sz="3600"/>
              <a:t>of</a:t>
            </a:r>
            <a:r>
              <a:rPr dirty="0" sz="3600" spc="-90"/>
              <a:t> </a:t>
            </a:r>
            <a:r>
              <a:rPr dirty="0" sz="3600"/>
              <a:t>Diabetic</a:t>
            </a:r>
            <a:r>
              <a:rPr dirty="0" sz="3600" spc="-85"/>
              <a:t> </a:t>
            </a:r>
            <a:r>
              <a:rPr dirty="0" sz="3600" spc="-10"/>
              <a:t>Cardiomyopathy</a:t>
            </a:r>
            <a:endParaRPr sz="3600"/>
          </a:p>
        </p:txBody>
      </p:sp>
      <p:sp>
        <p:nvSpPr>
          <p:cNvPr id="7" name="object 7" descr=""/>
          <p:cNvSpPr txBox="1"/>
          <p:nvPr/>
        </p:nvSpPr>
        <p:spPr>
          <a:xfrm>
            <a:off x="512187" y="3175508"/>
            <a:ext cx="11168380" cy="254952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76200" marR="69215">
              <a:lnSpc>
                <a:spcPct val="90600"/>
              </a:lnSpc>
              <a:spcBef>
                <a:spcPts val="300"/>
              </a:spcBef>
            </a:pPr>
            <a:r>
              <a:rPr dirty="0" sz="1800">
                <a:latin typeface="Arial"/>
                <a:cs typeface="Arial"/>
              </a:rPr>
              <a:t>James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L.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Januzzi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Jr,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MD</a:t>
            </a:r>
            <a:r>
              <a:rPr dirty="0" baseline="23148" sz="180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Javed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Butler,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MD,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MPH,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MBA</a:t>
            </a:r>
            <a:r>
              <a:rPr dirty="0" baseline="23148" sz="1800">
                <a:latin typeface="Arial"/>
                <a:cs typeface="Arial"/>
              </a:rPr>
              <a:t>b,c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Stefano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Prato,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MD</a:t>
            </a:r>
            <a:r>
              <a:rPr dirty="0" baseline="23148" sz="180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Justin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A.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Ezekowitz,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MB, </a:t>
            </a:r>
            <a:r>
              <a:rPr dirty="0" sz="1800">
                <a:latin typeface="Arial"/>
                <a:cs typeface="Arial"/>
              </a:rPr>
              <a:t>BCh</a:t>
            </a:r>
            <a:r>
              <a:rPr dirty="0" baseline="23148" sz="180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Nasrien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E.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Ibrahim,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MD,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MPH</a:t>
            </a:r>
            <a:r>
              <a:rPr dirty="0" baseline="23148" sz="1800">
                <a:latin typeface="Arial"/>
                <a:cs typeface="Arial"/>
              </a:rPr>
              <a:t>f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Carolyn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S.P.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Lam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MBBS,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PhD</a:t>
            </a:r>
            <a:r>
              <a:rPr dirty="0" baseline="23148" sz="1800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Gregory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D.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Lewis,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MD</a:t>
            </a:r>
            <a:r>
              <a:rPr dirty="0" baseline="23148" sz="180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Thomas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H. </a:t>
            </a:r>
            <a:r>
              <a:rPr dirty="0" sz="1800">
                <a:latin typeface="Arial"/>
                <a:cs typeface="Arial"/>
              </a:rPr>
              <a:t>Marwick,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MBBS,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PhD,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MPH</a:t>
            </a:r>
            <a:r>
              <a:rPr dirty="0" baseline="23148" sz="1800">
                <a:latin typeface="Arial"/>
                <a:cs typeface="Arial"/>
              </a:rPr>
              <a:t>i</a:t>
            </a:r>
            <a:r>
              <a:rPr dirty="0" baseline="23148" sz="1800" spc="202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Riccardo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Perfetti,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MD,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PhD</a:t>
            </a:r>
            <a:r>
              <a:rPr dirty="0" baseline="23148" sz="1800">
                <a:latin typeface="Arial"/>
                <a:cs typeface="Arial"/>
              </a:rPr>
              <a:t>j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Julio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Rosenstock,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MD</a:t>
            </a:r>
            <a:r>
              <a:rPr dirty="0" baseline="23148" sz="1800">
                <a:latin typeface="Arial"/>
                <a:cs typeface="Arial"/>
              </a:rPr>
              <a:t>k</a:t>
            </a:r>
            <a:r>
              <a:rPr dirty="0" baseline="23148" sz="1800" spc="217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Scott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D.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Solomon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MD</a:t>
            </a:r>
            <a:r>
              <a:rPr dirty="0" baseline="23148" sz="1800" spc="-30">
                <a:latin typeface="Arial"/>
                <a:cs typeface="Arial"/>
              </a:rPr>
              <a:t>f</a:t>
            </a:r>
            <a:r>
              <a:rPr dirty="0" sz="1800" spc="-20"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 marL="3073400">
              <a:lnSpc>
                <a:spcPts val="1989"/>
              </a:lnSpc>
            </a:pPr>
            <a:r>
              <a:rPr dirty="0" sz="1800" spc="-10">
                <a:latin typeface="Arial"/>
                <a:cs typeface="Arial"/>
              </a:rPr>
              <a:t>W.H.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Wilson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Tang,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MD</a:t>
            </a:r>
            <a:r>
              <a:rPr dirty="0" baseline="23148" sz="180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Faiez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Zannad,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MD,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PhD</a:t>
            </a:r>
            <a:r>
              <a:rPr dirty="0" baseline="23148" sz="1800" spc="-30">
                <a:latin typeface="Arial"/>
                <a:cs typeface="Arial"/>
              </a:rPr>
              <a:t>m</a:t>
            </a:r>
            <a:endParaRPr baseline="23148" sz="1800">
              <a:latin typeface="Arial"/>
              <a:cs typeface="Arial"/>
            </a:endParaRPr>
          </a:p>
          <a:p>
            <a:pPr algn="ctr" marL="37465" marR="30480" indent="-635">
              <a:lnSpc>
                <a:spcPct val="106400"/>
              </a:lnSpc>
              <a:spcBef>
                <a:spcPts val="1085"/>
              </a:spcBef>
            </a:pPr>
            <a:r>
              <a:rPr dirty="0" baseline="27777" sz="1200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Cardiology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division,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Massachusetts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General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Hospital,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Baim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Institute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for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Clinical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Research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Harvard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Medical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School,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Boston,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MA,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USA;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baseline="27777" sz="1200" b="1">
                <a:latin typeface="Arial"/>
                <a:cs typeface="Arial"/>
              </a:rPr>
              <a:t>b</a:t>
            </a:r>
            <a:r>
              <a:rPr dirty="0" sz="1200" b="1">
                <a:latin typeface="Arial"/>
                <a:cs typeface="Arial"/>
              </a:rPr>
              <a:t>University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of </a:t>
            </a:r>
            <a:r>
              <a:rPr dirty="0" sz="1200" b="1">
                <a:latin typeface="Arial"/>
                <a:cs typeface="Arial"/>
              </a:rPr>
              <a:t>Mississippi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Medical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Center,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Jackson,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MS,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USA;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baseline="27777" sz="1200" b="1">
                <a:latin typeface="Arial"/>
                <a:cs typeface="Arial"/>
              </a:rPr>
              <a:t>c</a:t>
            </a:r>
            <a:r>
              <a:rPr dirty="0" sz="1200" b="1">
                <a:latin typeface="Arial"/>
                <a:cs typeface="Arial"/>
              </a:rPr>
              <a:t>Baylor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Scott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White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Institute,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Dallas,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TX,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USA;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baseline="27777" sz="1200" spc="-15" b="1">
                <a:latin typeface="Arial"/>
                <a:cs typeface="Arial"/>
              </a:rPr>
              <a:t>d</a:t>
            </a:r>
            <a:r>
              <a:rPr dirty="0" sz="1200" spc="-10" b="1">
                <a:latin typeface="Arial"/>
                <a:cs typeface="Arial"/>
              </a:rPr>
              <a:t>Interdisciplinary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Center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“Health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Sciences”,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Sant’Anna </a:t>
            </a:r>
            <a:r>
              <a:rPr dirty="0" sz="1200" b="1">
                <a:latin typeface="Arial"/>
                <a:cs typeface="Arial"/>
              </a:rPr>
              <a:t>School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Advanced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Studies,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Pisa,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Italy;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baseline="27777" sz="1200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Division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Cardiology,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University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Alberta,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Canada;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baseline="27777" sz="1200" b="1">
                <a:latin typeface="Arial"/>
                <a:cs typeface="Arial"/>
              </a:rPr>
              <a:t>f</a:t>
            </a:r>
            <a:r>
              <a:rPr dirty="0" sz="1200" b="1">
                <a:latin typeface="Arial"/>
                <a:cs typeface="Arial"/>
              </a:rPr>
              <a:t>Brigham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Women’s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Hospital,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Harvard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Medical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School, </a:t>
            </a:r>
            <a:r>
              <a:rPr dirty="0" sz="1200" b="1">
                <a:latin typeface="Arial"/>
                <a:cs typeface="Arial"/>
              </a:rPr>
              <a:t>Boston,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MA,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USA;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baseline="27777" sz="1200" b="1">
                <a:latin typeface="Arial"/>
                <a:cs typeface="Arial"/>
              </a:rPr>
              <a:t>g</a:t>
            </a:r>
            <a:r>
              <a:rPr dirty="0" sz="1200" b="1">
                <a:latin typeface="Arial"/>
                <a:cs typeface="Arial"/>
              </a:rPr>
              <a:t>National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Heart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Centre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Singapore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Duke-</a:t>
            </a:r>
            <a:r>
              <a:rPr dirty="0" sz="1200" b="1">
                <a:latin typeface="Arial"/>
                <a:cs typeface="Arial"/>
              </a:rPr>
              <a:t>National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University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Singapore,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Singapore,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Baim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Institute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for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Clinical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Research,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Boston, </a:t>
            </a:r>
            <a:r>
              <a:rPr dirty="0" sz="1200" b="1">
                <a:latin typeface="Arial"/>
                <a:cs typeface="Arial"/>
              </a:rPr>
              <a:t>MA,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USA;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baseline="27777" sz="1200" b="1">
                <a:latin typeface="Arial"/>
                <a:cs typeface="Arial"/>
              </a:rPr>
              <a:t>h</a:t>
            </a:r>
            <a:r>
              <a:rPr dirty="0" sz="1200" b="1">
                <a:latin typeface="Arial"/>
                <a:cs typeface="Arial"/>
              </a:rPr>
              <a:t>Cardiology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Division,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Massachusetts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General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Hospital,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Harvard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Medical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School,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Boston,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MA,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USA;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baseline="27777" sz="1200" b="1">
                <a:latin typeface="Arial"/>
                <a:cs typeface="Arial"/>
              </a:rPr>
              <a:t>i</a:t>
            </a:r>
            <a:r>
              <a:rPr dirty="0" sz="1200" b="1">
                <a:latin typeface="Arial"/>
                <a:cs typeface="Arial"/>
              </a:rPr>
              <a:t>Baker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Heart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Diabetes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Institute, Melbourne,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Australia;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baseline="27777" sz="1200" b="1">
                <a:latin typeface="Arial"/>
                <a:cs typeface="Arial"/>
              </a:rPr>
              <a:t>j</a:t>
            </a:r>
            <a:r>
              <a:rPr dirty="0" sz="1200" b="1">
                <a:latin typeface="Arial"/>
                <a:cs typeface="Arial"/>
              </a:rPr>
              <a:t>Applied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Therapeutics,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New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York,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NY,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USA;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baseline="27777" sz="1200" spc="-15" b="1">
                <a:latin typeface="Arial"/>
                <a:cs typeface="Arial"/>
              </a:rPr>
              <a:t>k</a:t>
            </a:r>
            <a:r>
              <a:rPr dirty="0" sz="1200" spc="-10" b="1">
                <a:latin typeface="Arial"/>
                <a:cs typeface="Arial"/>
              </a:rPr>
              <a:t>Velocity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Clinical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Research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Center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at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Medical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City,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Dallas,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TX,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USA;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baseline="27777" sz="1200" b="1">
                <a:latin typeface="Arial"/>
                <a:cs typeface="Arial"/>
              </a:rPr>
              <a:t>l</a:t>
            </a:r>
            <a:r>
              <a:rPr dirty="0" sz="1200" b="1">
                <a:latin typeface="Arial"/>
                <a:cs typeface="Arial"/>
              </a:rPr>
              <a:t>Heart,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Vascular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and </a:t>
            </a:r>
            <a:r>
              <a:rPr dirty="0" sz="1200" b="1">
                <a:latin typeface="Arial"/>
                <a:cs typeface="Arial"/>
              </a:rPr>
              <a:t>Thoracic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Institute,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Cleveland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Clinic,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Cleveland,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OH,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USA;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baseline="27777" sz="1200" spc="-15" b="1">
                <a:latin typeface="Arial"/>
                <a:cs typeface="Arial"/>
              </a:rPr>
              <a:t>m</a:t>
            </a:r>
            <a:r>
              <a:rPr dirty="0" sz="1200" spc="-10" b="1">
                <a:latin typeface="Arial"/>
                <a:cs typeface="Arial"/>
              </a:rPr>
              <a:t>Université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de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Lorraine,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Inserm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CIC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CHRU,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Nancy,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France.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74804" y="2477515"/>
            <a:ext cx="104419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992B90"/>
                </a:solidFill>
                <a:latin typeface="Arial"/>
                <a:cs typeface="Arial"/>
              </a:rPr>
              <a:t>Primary</a:t>
            </a:r>
            <a:r>
              <a:rPr dirty="0" sz="2400" spc="-50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992B90"/>
                </a:solidFill>
                <a:latin typeface="Arial"/>
                <a:cs typeface="Arial"/>
              </a:rPr>
              <a:t>Results</a:t>
            </a:r>
            <a:r>
              <a:rPr dirty="0" sz="2400" spc="-4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992B90"/>
                </a:solidFill>
                <a:latin typeface="Arial"/>
                <a:cs typeface="Arial"/>
              </a:rPr>
              <a:t>of</a:t>
            </a:r>
            <a:r>
              <a:rPr dirty="0" sz="2400" spc="-4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992B90"/>
                </a:solidFill>
                <a:latin typeface="Arial"/>
                <a:cs typeface="Arial"/>
              </a:rPr>
              <a:t>the</a:t>
            </a:r>
            <a:r>
              <a:rPr dirty="0" sz="2400" spc="-4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992B90"/>
                </a:solidFill>
                <a:latin typeface="Arial"/>
                <a:cs typeface="Arial"/>
              </a:rPr>
              <a:t>Phase</a:t>
            </a:r>
            <a:r>
              <a:rPr dirty="0" sz="2400" spc="-4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992B90"/>
                </a:solidFill>
                <a:latin typeface="Arial"/>
                <a:cs typeface="Arial"/>
              </a:rPr>
              <a:t>3</a:t>
            </a:r>
            <a:r>
              <a:rPr dirty="0" sz="2400" spc="-4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992B90"/>
                </a:solidFill>
                <a:latin typeface="Arial"/>
                <a:cs typeface="Arial"/>
              </a:rPr>
              <a:t>Randomized</a:t>
            </a:r>
            <a:r>
              <a:rPr dirty="0" sz="2400" spc="-50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992B90"/>
                </a:solidFill>
                <a:latin typeface="Arial"/>
                <a:cs typeface="Arial"/>
              </a:rPr>
              <a:t>Controlled</a:t>
            </a:r>
            <a:r>
              <a:rPr dirty="0" sz="2400" spc="-13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992B90"/>
                </a:solidFill>
                <a:latin typeface="Arial"/>
                <a:cs typeface="Arial"/>
              </a:rPr>
              <a:t>ARISE-</a:t>
            </a:r>
            <a:r>
              <a:rPr dirty="0" sz="2400" b="1">
                <a:solidFill>
                  <a:srgbClr val="992B90"/>
                </a:solidFill>
                <a:latin typeface="Arial"/>
                <a:cs typeface="Arial"/>
              </a:rPr>
              <a:t>HF</a:t>
            </a:r>
            <a:r>
              <a:rPr dirty="0" sz="2400" spc="-50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992B90"/>
                </a:solidFill>
                <a:latin typeface="Arial"/>
                <a:cs typeface="Arial"/>
              </a:rPr>
              <a:t>Study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67894" y="247370"/>
            <a:ext cx="2577861" cy="7920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76921" y="1365673"/>
            <a:ext cx="10683240" cy="3855085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marL="266065" indent="-227965">
              <a:lnSpc>
                <a:spcPct val="100000"/>
              </a:lnSpc>
              <a:spcBef>
                <a:spcPts val="844"/>
              </a:spcBef>
              <a:buFont typeface="Arial"/>
              <a:buChar char="•"/>
              <a:tabLst>
                <a:tab pos="266065" algn="l"/>
              </a:tabLst>
            </a:pPr>
            <a:r>
              <a:rPr dirty="0" u="heavy" sz="2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Key</a:t>
            </a:r>
            <a:r>
              <a:rPr dirty="0" u="heavy" sz="2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secondary</a:t>
            </a:r>
            <a:r>
              <a:rPr dirty="0" u="heavy" sz="2800" spc="-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endpoints</a:t>
            </a:r>
            <a:r>
              <a:rPr dirty="0" u="none" sz="2800" spc="-1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lvl="1" marL="722630" indent="-227329">
              <a:lnSpc>
                <a:spcPct val="100000"/>
              </a:lnSpc>
              <a:spcBef>
                <a:spcPts val="640"/>
              </a:spcBef>
              <a:buChar char="•"/>
              <a:tabLst>
                <a:tab pos="722630" algn="l"/>
              </a:tabLst>
            </a:pPr>
            <a:r>
              <a:rPr dirty="0" sz="2400">
                <a:latin typeface="Arial"/>
                <a:cs typeface="Arial"/>
              </a:rPr>
              <a:t>Percentage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study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participants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≥6%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decrease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peak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VO</a:t>
            </a:r>
            <a:r>
              <a:rPr dirty="0" baseline="-17361" sz="2400" spc="-37">
                <a:latin typeface="Arial"/>
                <a:cs typeface="Arial"/>
              </a:rPr>
              <a:t>2</a:t>
            </a:r>
            <a:endParaRPr baseline="-17361" sz="2400">
              <a:latin typeface="Arial"/>
              <a:cs typeface="Arial"/>
            </a:endParaRPr>
          </a:p>
          <a:p>
            <a:pPr lvl="1" marL="722630" indent="-227329">
              <a:lnSpc>
                <a:spcPct val="100000"/>
              </a:lnSpc>
              <a:spcBef>
                <a:spcPts val="625"/>
              </a:spcBef>
              <a:buChar char="•"/>
              <a:tabLst>
                <a:tab pos="722630" algn="l"/>
              </a:tabLst>
            </a:pPr>
            <a:r>
              <a:rPr dirty="0" sz="2400">
                <a:latin typeface="Arial"/>
                <a:cs typeface="Arial"/>
              </a:rPr>
              <a:t>Change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NT-</a:t>
            </a:r>
            <a:r>
              <a:rPr dirty="0" sz="2400">
                <a:latin typeface="Arial"/>
                <a:cs typeface="Arial"/>
              </a:rPr>
              <a:t>proBNP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concentration</a:t>
            </a:r>
            <a:endParaRPr sz="2400">
              <a:latin typeface="Arial"/>
              <a:cs typeface="Arial"/>
            </a:endParaRPr>
          </a:p>
          <a:p>
            <a:pPr lvl="1" marL="722630" indent="-227329">
              <a:lnSpc>
                <a:spcPct val="100000"/>
              </a:lnSpc>
              <a:spcBef>
                <a:spcPts val="525"/>
              </a:spcBef>
              <a:buChar char="•"/>
              <a:tabLst>
                <a:tab pos="722630" algn="l"/>
              </a:tabLst>
            </a:pPr>
            <a:r>
              <a:rPr dirty="0" sz="2400">
                <a:latin typeface="Arial"/>
                <a:cs typeface="Arial"/>
              </a:rPr>
              <a:t>Change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Kansas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City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Cardiomyopathy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Questionnaire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(KCCQ)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score</a:t>
            </a:r>
            <a:endParaRPr sz="2400">
              <a:latin typeface="Arial"/>
              <a:cs typeface="Arial"/>
            </a:endParaRPr>
          </a:p>
          <a:p>
            <a:pPr lvl="1" marL="722630" indent="-227329">
              <a:lnSpc>
                <a:spcPct val="100000"/>
              </a:lnSpc>
              <a:spcBef>
                <a:spcPts val="625"/>
              </a:spcBef>
              <a:buChar char="•"/>
              <a:tabLst>
                <a:tab pos="722630" algn="l"/>
              </a:tabLst>
            </a:pPr>
            <a:r>
              <a:rPr dirty="0" sz="2400">
                <a:latin typeface="Arial"/>
                <a:cs typeface="Arial"/>
              </a:rPr>
              <a:t>Change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activity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using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Physical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Activity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Scale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Elderly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(PASE)</a:t>
            </a:r>
            <a:endParaRPr sz="2400">
              <a:latin typeface="Arial"/>
              <a:cs typeface="Arial"/>
            </a:endParaRPr>
          </a:p>
          <a:p>
            <a:pPr lvl="1" marL="722630" indent="-227329">
              <a:lnSpc>
                <a:spcPct val="100000"/>
              </a:lnSpc>
              <a:spcBef>
                <a:spcPts val="505"/>
              </a:spcBef>
              <a:buChar char="•"/>
              <a:tabLst>
                <a:tab pos="722630" algn="l"/>
              </a:tabLst>
            </a:pPr>
            <a:r>
              <a:rPr dirty="0" sz="2400">
                <a:latin typeface="Arial"/>
                <a:cs typeface="Arial"/>
              </a:rPr>
              <a:t>Progression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symptomatic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HF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events</a:t>
            </a:r>
            <a:endParaRPr sz="2400">
              <a:latin typeface="Arial"/>
              <a:cs typeface="Arial"/>
            </a:endParaRPr>
          </a:p>
          <a:p>
            <a:pPr lvl="2" marL="1179830" indent="-254000">
              <a:lnSpc>
                <a:spcPct val="100000"/>
              </a:lnSpc>
              <a:spcBef>
                <a:spcPts val="640"/>
              </a:spcBef>
              <a:buSzPct val="95000"/>
              <a:buFont typeface="Yu Gothic UI Semibold"/>
              <a:buChar char="❖"/>
              <a:tabLst>
                <a:tab pos="1179830" algn="l"/>
              </a:tabLst>
            </a:pPr>
            <a:r>
              <a:rPr dirty="0" sz="2000">
                <a:latin typeface="Arial"/>
                <a:cs typeface="Arial"/>
              </a:rPr>
              <a:t>Composite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CV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death,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HF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hospitalization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development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signs/symptoms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HF</a:t>
            </a:r>
            <a:endParaRPr sz="2000">
              <a:latin typeface="Arial"/>
              <a:cs typeface="Arial"/>
            </a:endParaRPr>
          </a:p>
          <a:p>
            <a:pPr lvl="2" marL="1180465" marR="984885" indent="-254635">
              <a:lnSpc>
                <a:spcPct val="117000"/>
              </a:lnSpc>
              <a:spcBef>
                <a:spcPts val="70"/>
              </a:spcBef>
              <a:buSzPct val="95000"/>
              <a:buFont typeface="Yu Gothic UI Semibold"/>
              <a:buChar char="❖"/>
              <a:tabLst>
                <a:tab pos="1180465" algn="l"/>
              </a:tabLst>
            </a:pPr>
            <a:r>
              <a:rPr dirty="0" sz="2000">
                <a:latin typeface="Arial"/>
                <a:cs typeface="Arial"/>
              </a:rPr>
              <a:t>Based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on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adjudicated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endpoints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plus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adverse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event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reporting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using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Medical </a:t>
            </a:r>
            <a:r>
              <a:rPr dirty="0" sz="2000">
                <a:latin typeface="Arial"/>
                <a:cs typeface="Arial"/>
              </a:rPr>
              <a:t>Dictionary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Regulatory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Activities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(MedDRA)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preferred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terms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Endpoints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7894" y="247370"/>
            <a:ext cx="2577861" cy="79207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349029" y="6246820"/>
            <a:ext cx="6710045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70"/>
              </a:lnSpc>
            </a:pP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Januzzi</a:t>
            </a:r>
            <a:r>
              <a:rPr dirty="0" sz="16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JL</a:t>
            </a:r>
            <a:r>
              <a:rPr dirty="0" sz="1600" spc="-8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Jr,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Butler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J,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Del</a:t>
            </a:r>
            <a:r>
              <a:rPr dirty="0" sz="16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Prato</a:t>
            </a:r>
            <a:r>
              <a:rPr dirty="0" sz="16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S,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et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al</a:t>
            </a:r>
            <a:r>
              <a:rPr dirty="0" sz="1600" spc="-1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Am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Heart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J.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2023</a:t>
            </a:r>
            <a:r>
              <a:rPr dirty="0" sz="16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Feb;256:25-</a:t>
            </a:r>
            <a:r>
              <a:rPr dirty="0" sz="1600" spc="-25">
                <a:solidFill>
                  <a:srgbClr val="212121"/>
                </a:solidFill>
                <a:latin typeface="Arial"/>
                <a:cs typeface="Arial"/>
              </a:rPr>
              <a:t>36.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Sites/enrollment:</a:t>
            </a:r>
            <a:r>
              <a:rPr dirty="0" spc="-85"/>
              <a:t> </a:t>
            </a:r>
            <a:r>
              <a:rPr dirty="0"/>
              <a:t>62</a:t>
            </a:r>
            <a:r>
              <a:rPr dirty="0" spc="-85"/>
              <a:t> </a:t>
            </a:r>
            <a:r>
              <a:rPr dirty="0" spc="-10"/>
              <a:t>sites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617785" y="1256856"/>
            <a:ext cx="8569325" cy="5492115"/>
            <a:chOff x="1617785" y="1256856"/>
            <a:chExt cx="8569325" cy="549211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7785" y="1256856"/>
              <a:ext cx="8569134" cy="523601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7785" y="1338375"/>
              <a:ext cx="8569134" cy="5410206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67894" y="247370"/>
            <a:ext cx="2577861" cy="7920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Baseline</a:t>
            </a:r>
            <a:r>
              <a:rPr dirty="0" spc="-50"/>
              <a:t> </a:t>
            </a:r>
            <a:r>
              <a:rPr dirty="0" spc="-10"/>
              <a:t>characteristics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508155" y="1295400"/>
            <a:ext cx="3569335" cy="966469"/>
            <a:chOff x="3508155" y="1295400"/>
            <a:chExt cx="3569335" cy="966469"/>
          </a:xfrm>
        </p:grpSpPr>
        <p:sp>
          <p:nvSpPr>
            <p:cNvPr id="4" name="object 4" descr=""/>
            <p:cNvSpPr/>
            <p:nvPr/>
          </p:nvSpPr>
          <p:spPr>
            <a:xfrm>
              <a:off x="3508146" y="1385899"/>
              <a:ext cx="3562985" cy="866140"/>
            </a:xfrm>
            <a:custGeom>
              <a:avLst/>
              <a:gdLst/>
              <a:ahLst/>
              <a:cxnLst/>
              <a:rect l="l" t="t" r="r" b="b"/>
              <a:pathLst>
                <a:path w="3562984" h="866139">
                  <a:moveTo>
                    <a:pt x="3562934" y="0"/>
                  </a:moveTo>
                  <a:lnTo>
                    <a:pt x="2375293" y="0"/>
                  </a:lnTo>
                  <a:lnTo>
                    <a:pt x="1187640" y="0"/>
                  </a:lnTo>
                  <a:lnTo>
                    <a:pt x="0" y="0"/>
                  </a:lnTo>
                  <a:lnTo>
                    <a:pt x="0" y="865695"/>
                  </a:lnTo>
                  <a:lnTo>
                    <a:pt x="1187640" y="865695"/>
                  </a:lnTo>
                  <a:lnTo>
                    <a:pt x="2375293" y="865695"/>
                  </a:lnTo>
                  <a:lnTo>
                    <a:pt x="3562934" y="865695"/>
                  </a:lnTo>
                  <a:lnTo>
                    <a:pt x="3562934" y="0"/>
                  </a:lnTo>
                  <a:close/>
                </a:path>
              </a:pathLst>
            </a:custGeom>
            <a:solidFill>
              <a:srgbClr val="992B9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17391" y="1444752"/>
              <a:ext cx="1194815" cy="52425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8727" y="1734312"/>
              <a:ext cx="1149096" cy="52730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6215" y="1295400"/>
              <a:ext cx="594360" cy="52730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53583" y="1295400"/>
              <a:ext cx="393191" cy="52730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9783" y="1295400"/>
              <a:ext cx="758951" cy="52730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64935" y="1295400"/>
              <a:ext cx="591312" cy="52730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39255" y="1295400"/>
              <a:ext cx="393192" cy="52730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15455" y="1295400"/>
              <a:ext cx="762000" cy="527303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4693920" y="1588008"/>
            <a:ext cx="2377440" cy="832485"/>
            <a:chOff x="4693920" y="1588008"/>
            <a:chExt cx="2377440" cy="832485"/>
          </a:xfrm>
        </p:grpSpPr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93920" y="1588008"/>
              <a:ext cx="1191768" cy="52730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27448" y="1892808"/>
              <a:ext cx="1149096" cy="52730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2640" y="1588008"/>
              <a:ext cx="1188719" cy="52730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16168" y="1892808"/>
              <a:ext cx="1146047" cy="527303"/>
            </a:xfrm>
            <a:prstGeom prst="rect">
              <a:avLst/>
            </a:prstGeom>
          </p:spPr>
        </p:pic>
      </p:grpSp>
      <p:grpSp>
        <p:nvGrpSpPr>
          <p:cNvPr id="18" name="object 18" descr=""/>
          <p:cNvGrpSpPr/>
          <p:nvPr/>
        </p:nvGrpSpPr>
        <p:grpSpPr>
          <a:xfrm>
            <a:off x="533400" y="2164079"/>
            <a:ext cx="2974975" cy="3868420"/>
            <a:chOff x="533400" y="2164079"/>
            <a:chExt cx="2974975" cy="3868420"/>
          </a:xfrm>
        </p:grpSpPr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3400" y="2164079"/>
              <a:ext cx="1374648" cy="52425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3400" y="2441447"/>
              <a:ext cx="1691639" cy="52425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3400" y="2718815"/>
              <a:ext cx="1450848" cy="52730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4839" y="2999231"/>
              <a:ext cx="938784" cy="52425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4839" y="3276599"/>
              <a:ext cx="926591" cy="52730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3400" y="3557015"/>
              <a:ext cx="2843784" cy="52425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3400" y="3834383"/>
              <a:ext cx="789432" cy="52730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05840" y="3834383"/>
              <a:ext cx="393191" cy="52730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82040" y="3834383"/>
              <a:ext cx="2221992" cy="52730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38855" y="3874007"/>
              <a:ext cx="298704" cy="35966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3400" y="4114800"/>
              <a:ext cx="1496568" cy="52425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3400" y="4392167"/>
              <a:ext cx="2551176" cy="52730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4839" y="4669535"/>
              <a:ext cx="1776984" cy="527304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24839" y="4949951"/>
              <a:ext cx="1725168" cy="524256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3400" y="5227319"/>
              <a:ext cx="2846832" cy="527304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3400" y="5507735"/>
              <a:ext cx="1825752" cy="524256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042160" y="5507735"/>
              <a:ext cx="393192" cy="524256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118360" y="5507735"/>
              <a:ext cx="1389888" cy="524256"/>
            </a:xfrm>
            <a:prstGeom prst="rect">
              <a:avLst/>
            </a:prstGeom>
          </p:spPr>
        </p:pic>
      </p:grpSp>
      <p:graphicFrame>
        <p:nvGraphicFramePr>
          <p:cNvPr id="37" name="object 37" descr=""/>
          <p:cNvGraphicFramePr>
            <a:graphicFrameLocks noGrp="1"/>
          </p:cNvGraphicFramePr>
          <p:nvPr/>
        </p:nvGraphicFramePr>
        <p:xfrm>
          <a:off x="527715" y="1379540"/>
          <a:ext cx="6626225" cy="4481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4340"/>
                <a:gridCol w="1188085"/>
                <a:gridCol w="1188085"/>
                <a:gridCol w="1188085"/>
              </a:tblGrid>
              <a:tr h="865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147320" indent="-22225">
                        <a:lnSpc>
                          <a:spcPct val="106700"/>
                        </a:lnSpc>
                        <a:spcBef>
                          <a:spcPts val="91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Placebo (N=230)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162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ts val="2070"/>
                        </a:lnSpc>
                      </a:pPr>
                      <a:r>
                        <a:rPr dirty="0" sz="1800" spc="-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AT-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001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77800" marR="128905" indent="-41275">
                        <a:lnSpc>
                          <a:spcPts val="240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1000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mg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(N=230)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ts val="2070"/>
                        </a:lnSpc>
                      </a:pPr>
                      <a:r>
                        <a:rPr dirty="0" sz="1800" spc="-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AT-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001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77800" marR="128905" indent="-41275">
                        <a:lnSpc>
                          <a:spcPts val="240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1500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mg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(N=231)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46355">
                        <a:lnSpc>
                          <a:spcPts val="207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Age,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207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68.2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6.7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207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67.4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7.8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207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66.9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7.0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46355">
                        <a:lnSpc>
                          <a:spcPts val="206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Female,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124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(53.9)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107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(46.5)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117</a:t>
                      </a:r>
                      <a:r>
                        <a:rPr dirty="0" sz="18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(50.6)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46355">
                        <a:lnSpc>
                          <a:spcPts val="205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Race,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236854">
                        <a:lnSpc>
                          <a:spcPts val="2065"/>
                        </a:lnSpc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White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195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(84.8)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191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(83.0)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184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(79.7)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236854">
                        <a:lnSpc>
                          <a:spcPts val="2055"/>
                        </a:lnSpc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Black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(6.1)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13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(5.7)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23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(10.0)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46355">
                        <a:lnSpc>
                          <a:spcPts val="2065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Hispanic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ethnicity,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44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(19.1)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48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(20.9)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59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(25.5)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46355">
                        <a:lnSpc>
                          <a:spcPts val="2055"/>
                        </a:lnSpc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Body-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mass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index,</a:t>
                      </a:r>
                      <a:r>
                        <a:rPr dirty="0" sz="18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kg/m</a:t>
                      </a:r>
                      <a:r>
                        <a:rPr dirty="0" baseline="23148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baseline="23148"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205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30.9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4.8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205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30.4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4.6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205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30.5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4.4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46355">
                        <a:lnSpc>
                          <a:spcPts val="2070"/>
                        </a:lnSpc>
                      </a:pP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SBP,</a:t>
                      </a:r>
                      <a:r>
                        <a:rPr dirty="0" sz="1800" spc="-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mmHg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131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17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132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17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131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16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46355">
                        <a:lnSpc>
                          <a:spcPts val="206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8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history,</a:t>
                      </a:r>
                      <a:r>
                        <a:rPr dirty="0" sz="18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236854">
                        <a:lnSpc>
                          <a:spcPts val="2050"/>
                        </a:lnSpc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Hypertension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179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(77.8)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179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(77.8)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165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(71.4)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236854">
                        <a:lnSpc>
                          <a:spcPts val="2060"/>
                        </a:lnSpc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Dyslipidemia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45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(19.6)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36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(15.7)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35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(15.2)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46355">
                        <a:lnSpc>
                          <a:spcPts val="205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Duration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T2DM,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205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14.4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9.2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205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14.6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9.2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205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14.4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9.0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46355">
                        <a:lnSpc>
                          <a:spcPts val="2065"/>
                        </a:lnSpc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SGLT2i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GLP-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1RA,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86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(37.4)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89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(38.7)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88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(38.1)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38" name="object 38" descr=""/>
          <p:cNvSpPr txBox="1"/>
          <p:nvPr/>
        </p:nvSpPr>
        <p:spPr>
          <a:xfrm>
            <a:off x="1263657" y="6135116"/>
            <a:ext cx="8709025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38100" marR="30480">
              <a:lnSpc>
                <a:spcPts val="1390"/>
              </a:lnSpc>
              <a:spcBef>
                <a:spcPts val="185"/>
              </a:spcBef>
            </a:pPr>
            <a:r>
              <a:rPr dirty="0" sz="1200">
                <a:latin typeface="Arial"/>
                <a:cs typeface="Arial"/>
              </a:rPr>
              <a:t>SD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denotes: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standard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deviation;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denotes: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kilogram;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</a:t>
            </a:r>
            <a:r>
              <a:rPr dirty="0" baseline="27777" sz="1200">
                <a:latin typeface="Arial"/>
                <a:cs typeface="Arial"/>
              </a:rPr>
              <a:t>2</a:t>
            </a:r>
            <a:r>
              <a:rPr dirty="0" baseline="27777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denotes: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square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meter;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SBP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denotes: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systolic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blood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pressure;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SGLT2i </a:t>
            </a:r>
            <a:r>
              <a:rPr dirty="0" sz="1200">
                <a:latin typeface="Arial"/>
                <a:cs typeface="Arial"/>
              </a:rPr>
              <a:t>denotes: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sodium/glucose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cotransporter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inhibitor;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GLP1-</a:t>
            </a:r>
            <a:r>
              <a:rPr dirty="0" sz="1200">
                <a:latin typeface="Arial"/>
                <a:cs typeface="Arial"/>
              </a:rPr>
              <a:t>RA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denotes: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glucagon-</a:t>
            </a:r>
            <a:r>
              <a:rPr dirty="0" sz="1200">
                <a:latin typeface="Arial"/>
                <a:cs typeface="Arial"/>
              </a:rPr>
              <a:t>like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peptide-</a:t>
            </a:r>
            <a:r>
              <a:rPr dirty="0" sz="1200">
                <a:latin typeface="Arial"/>
                <a:cs typeface="Arial"/>
              </a:rPr>
              <a:t>1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receptor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agonist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9" name="object 39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167894" y="247370"/>
            <a:ext cx="2577861" cy="792079"/>
          </a:xfrm>
          <a:prstGeom prst="rect">
            <a:avLst/>
          </a:prstGeom>
        </p:spPr>
      </p:pic>
      <p:sp>
        <p:nvSpPr>
          <p:cNvPr id="40" name="object 40" descr=""/>
          <p:cNvSpPr txBox="1"/>
          <p:nvPr/>
        </p:nvSpPr>
        <p:spPr>
          <a:xfrm>
            <a:off x="7401740" y="1656588"/>
            <a:ext cx="4065270" cy="398780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297815" algn="l"/>
              </a:tabLst>
            </a:pPr>
            <a:r>
              <a:rPr dirty="0" sz="2000" spc="-10" b="1">
                <a:latin typeface="Arial"/>
                <a:cs typeface="Arial"/>
              </a:rPr>
              <a:t>Average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age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68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years</a:t>
            </a:r>
            <a:endParaRPr sz="20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7815" algn="l"/>
              </a:tabLst>
            </a:pPr>
            <a:r>
              <a:rPr dirty="0" sz="2000" b="1">
                <a:latin typeface="Arial"/>
                <a:cs typeface="Arial"/>
              </a:rPr>
              <a:t>Female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predominant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(50.4%)</a:t>
            </a:r>
            <a:endParaRPr sz="2000">
              <a:latin typeface="Arial"/>
              <a:cs typeface="Arial"/>
            </a:endParaRPr>
          </a:p>
          <a:p>
            <a:pPr marL="298450" marR="2413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2000" b="1">
                <a:latin typeface="Arial"/>
                <a:cs typeface="Arial"/>
              </a:rPr>
              <a:t>Race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and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ethnicity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reflective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of </a:t>
            </a:r>
            <a:r>
              <a:rPr dirty="0" sz="2000" b="1">
                <a:latin typeface="Arial"/>
                <a:cs typeface="Arial"/>
              </a:rPr>
              <a:t>international</a:t>
            </a:r>
            <a:r>
              <a:rPr dirty="0" sz="2000" spc="-12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enrollment</a:t>
            </a:r>
            <a:endParaRPr sz="2000">
              <a:latin typeface="Arial"/>
              <a:cs typeface="Arial"/>
            </a:endParaRPr>
          </a:p>
          <a:p>
            <a:pPr marL="298450" marR="177165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2000" b="1">
                <a:latin typeface="Arial"/>
                <a:cs typeface="Arial"/>
              </a:rPr>
              <a:t>Medical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evaluation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included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50" b="1">
                <a:latin typeface="Arial"/>
                <a:cs typeface="Arial"/>
              </a:rPr>
              <a:t>a </a:t>
            </a:r>
            <a:r>
              <a:rPr dirty="0" sz="2000" b="1">
                <a:latin typeface="Arial"/>
                <a:cs typeface="Arial"/>
              </a:rPr>
              <a:t>BMI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31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but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well-controlled </a:t>
            </a:r>
            <a:r>
              <a:rPr dirty="0" sz="2000" b="1">
                <a:latin typeface="Arial"/>
                <a:cs typeface="Arial"/>
              </a:rPr>
              <a:t>blood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pressure</a:t>
            </a:r>
            <a:endParaRPr sz="20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7815" algn="l"/>
              </a:tabLst>
            </a:pPr>
            <a:r>
              <a:rPr dirty="0" sz="2000" spc="-20" b="1">
                <a:latin typeface="Arial"/>
                <a:cs typeface="Arial"/>
              </a:rPr>
              <a:t>Long-</a:t>
            </a:r>
            <a:r>
              <a:rPr dirty="0" sz="2000" b="1">
                <a:latin typeface="Arial"/>
                <a:cs typeface="Arial"/>
              </a:rPr>
              <a:t>standing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history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T2DM</a:t>
            </a:r>
            <a:endParaRPr sz="2000">
              <a:latin typeface="Arial"/>
              <a:cs typeface="Arial"/>
            </a:endParaRPr>
          </a:p>
          <a:p>
            <a:pPr marL="298450" marR="6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2000" b="1">
                <a:latin typeface="Arial"/>
                <a:cs typeface="Arial"/>
              </a:rPr>
              <a:t>62%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were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not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receiving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an </a:t>
            </a:r>
            <a:r>
              <a:rPr dirty="0" sz="2000" spc="-20" b="1">
                <a:latin typeface="Arial"/>
                <a:cs typeface="Arial"/>
              </a:rPr>
              <a:t>SGLT2i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or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GLP-</a:t>
            </a:r>
            <a:r>
              <a:rPr dirty="0" sz="2000" b="1">
                <a:latin typeface="Arial"/>
                <a:cs typeface="Arial"/>
              </a:rPr>
              <a:t>1RA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at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baseline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Baseline</a:t>
            </a:r>
            <a:r>
              <a:rPr dirty="0" spc="-75"/>
              <a:t> </a:t>
            </a:r>
            <a:r>
              <a:rPr dirty="0"/>
              <a:t>characteristics,</a:t>
            </a:r>
            <a:r>
              <a:rPr dirty="0" spc="-60"/>
              <a:t> </a:t>
            </a:r>
            <a:r>
              <a:rPr dirty="0"/>
              <a:t>objective</a:t>
            </a:r>
            <a:r>
              <a:rPr dirty="0" spc="-60"/>
              <a:t> </a:t>
            </a:r>
            <a:r>
              <a:rPr dirty="0" spc="-10"/>
              <a:t>results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95656" y="1319783"/>
            <a:ext cx="7844790" cy="966469"/>
            <a:chOff x="295656" y="1319783"/>
            <a:chExt cx="7844790" cy="966469"/>
          </a:xfrm>
        </p:grpSpPr>
        <p:sp>
          <p:nvSpPr>
            <p:cNvPr id="4" name="object 4" descr=""/>
            <p:cNvSpPr/>
            <p:nvPr/>
          </p:nvSpPr>
          <p:spPr>
            <a:xfrm>
              <a:off x="296037" y="1409331"/>
              <a:ext cx="7844155" cy="866140"/>
            </a:xfrm>
            <a:custGeom>
              <a:avLst/>
              <a:gdLst/>
              <a:ahLst/>
              <a:cxnLst/>
              <a:rect l="l" t="t" r="r" b="b"/>
              <a:pathLst>
                <a:path w="7844155" h="866139">
                  <a:moveTo>
                    <a:pt x="5122862" y="0"/>
                  </a:moveTo>
                  <a:lnTo>
                    <a:pt x="3816159" y="0"/>
                  </a:lnTo>
                  <a:lnTo>
                    <a:pt x="0" y="0"/>
                  </a:lnTo>
                  <a:lnTo>
                    <a:pt x="0" y="865695"/>
                  </a:lnTo>
                  <a:lnTo>
                    <a:pt x="3816159" y="865695"/>
                  </a:lnTo>
                  <a:lnTo>
                    <a:pt x="5122862" y="865695"/>
                  </a:lnTo>
                  <a:lnTo>
                    <a:pt x="5122862" y="0"/>
                  </a:lnTo>
                  <a:close/>
                </a:path>
                <a:path w="7844155" h="866139">
                  <a:moveTo>
                    <a:pt x="7844041" y="0"/>
                  </a:moveTo>
                  <a:lnTo>
                    <a:pt x="6491935" y="0"/>
                  </a:lnTo>
                  <a:lnTo>
                    <a:pt x="5122875" y="0"/>
                  </a:lnTo>
                  <a:lnTo>
                    <a:pt x="5122875" y="865695"/>
                  </a:lnTo>
                  <a:lnTo>
                    <a:pt x="6491935" y="865695"/>
                  </a:lnTo>
                  <a:lnTo>
                    <a:pt x="7844041" y="865695"/>
                  </a:lnTo>
                  <a:lnTo>
                    <a:pt x="7844041" y="0"/>
                  </a:lnTo>
                  <a:close/>
                </a:path>
              </a:pathLst>
            </a:custGeom>
            <a:solidFill>
              <a:srgbClr val="992B9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656" y="1615439"/>
              <a:ext cx="1356359" cy="52730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1856" y="1466087"/>
              <a:ext cx="1191768" cy="52730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3191" y="1758695"/>
              <a:ext cx="1149096" cy="52730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0032" y="1319783"/>
              <a:ext cx="594360" cy="52730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7400" y="1319783"/>
              <a:ext cx="393191" cy="52730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43600" y="1319783"/>
              <a:ext cx="758951" cy="52730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52487" y="1319783"/>
              <a:ext cx="591311" cy="52730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26808" y="1319783"/>
              <a:ext cx="393192" cy="52730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03008" y="1319783"/>
              <a:ext cx="762000" cy="527303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5498591" y="1612391"/>
            <a:ext cx="1234440" cy="832485"/>
            <a:chOff x="5498591" y="1612391"/>
            <a:chExt cx="1234440" cy="832485"/>
          </a:xfrm>
        </p:grpSpPr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98591" y="1612391"/>
              <a:ext cx="1234439" cy="52730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1263" y="1917191"/>
              <a:ext cx="1149095" cy="527303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6861047" y="1612391"/>
            <a:ext cx="1231900" cy="832485"/>
            <a:chOff x="6861047" y="1612391"/>
            <a:chExt cx="1231900" cy="832485"/>
          </a:xfrm>
        </p:grpSpPr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61047" y="1612391"/>
              <a:ext cx="1231392" cy="52730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00671" y="1917191"/>
              <a:ext cx="1149096" cy="527303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295656" y="2465832"/>
            <a:ext cx="3819525" cy="3252470"/>
            <a:chOff x="295656" y="2465832"/>
            <a:chExt cx="3819525" cy="3252470"/>
          </a:xfrm>
        </p:grpSpPr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5656" y="2465832"/>
              <a:ext cx="2499360" cy="52730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29839" y="2505456"/>
              <a:ext cx="298704" cy="35966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5656" y="2740152"/>
              <a:ext cx="533400" cy="52425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9015" y="2740152"/>
              <a:ext cx="396240" cy="52425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5215" y="2740152"/>
              <a:ext cx="3529584" cy="52425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5656" y="3011424"/>
              <a:ext cx="505968" cy="527303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4632" y="3011424"/>
              <a:ext cx="393192" cy="527303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0831" y="3011424"/>
              <a:ext cx="3264408" cy="52730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5656" y="3553968"/>
              <a:ext cx="1542288" cy="527303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5656" y="3828288"/>
              <a:ext cx="3553968" cy="52730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95656" y="4099560"/>
              <a:ext cx="3593592" cy="527304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5656" y="4370832"/>
              <a:ext cx="3310128" cy="52730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5656" y="4919472"/>
              <a:ext cx="3023616" cy="524255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5656" y="5190744"/>
              <a:ext cx="2136647" cy="527304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64079" y="5330951"/>
              <a:ext cx="301751" cy="359664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97607" y="5190744"/>
              <a:ext cx="381000" cy="527304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304288" y="5190744"/>
              <a:ext cx="1459991" cy="527304"/>
            </a:xfrm>
            <a:prstGeom prst="rect">
              <a:avLst/>
            </a:prstGeom>
          </p:spPr>
        </p:pic>
      </p:grpSp>
      <p:graphicFrame>
        <p:nvGraphicFramePr>
          <p:cNvPr id="38" name="object 38" descr=""/>
          <p:cNvGraphicFramePr>
            <a:graphicFrameLocks noGrp="1"/>
          </p:cNvGraphicFramePr>
          <p:nvPr/>
        </p:nvGraphicFramePr>
        <p:xfrm>
          <a:off x="289696" y="1402970"/>
          <a:ext cx="7933055" cy="4138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6350"/>
                <a:gridCol w="1306829"/>
                <a:gridCol w="1369060"/>
                <a:gridCol w="1351914"/>
              </a:tblGrid>
              <a:tr h="865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Parameter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 marR="207010" indent="-22225">
                        <a:lnSpc>
                          <a:spcPct val="106700"/>
                        </a:lnSpc>
                        <a:spcBef>
                          <a:spcPts val="90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Placebo (N=230)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ts val="2055"/>
                        </a:lnSpc>
                      </a:pPr>
                      <a:r>
                        <a:rPr dirty="0" sz="1800" spc="-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AT-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001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67970" marR="219710" indent="-41275">
                        <a:lnSpc>
                          <a:spcPts val="240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1000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mg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(N=230)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ts val="2055"/>
                        </a:lnSpc>
                      </a:pPr>
                      <a:r>
                        <a:rPr dirty="0" sz="1800" spc="-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AT-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001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59715" marR="210820" indent="-41275">
                        <a:lnSpc>
                          <a:spcPts val="240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1500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mg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(N=231)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67945">
                        <a:lnSpc>
                          <a:spcPts val="2060"/>
                        </a:lnSpc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Hemoglobin</a:t>
                      </a:r>
                      <a:r>
                        <a:rPr dirty="0" sz="18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A1c, 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6.96±0.74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7.04±0.81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6.98±0.80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67945">
                        <a:lnSpc>
                          <a:spcPts val="2095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eGFR,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mL/min/1.73m</a:t>
                      </a:r>
                      <a:r>
                        <a:rPr dirty="0" baseline="23148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baseline="23148"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81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16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81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16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80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17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marL="67945">
                        <a:lnSpc>
                          <a:spcPts val="2045"/>
                        </a:lnSpc>
                      </a:pP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NT-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proBNP,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ng/L,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(Q1,Q3)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76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(42,145)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74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(39,137)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63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(27,114)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marL="67945">
                        <a:lnSpc>
                          <a:spcPts val="2045"/>
                        </a:lnSpc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hs-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cTnT,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ng/L,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(Q1,Q3)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(6,13)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(6,12)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(6,12)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marL="67945">
                        <a:lnSpc>
                          <a:spcPts val="2045"/>
                        </a:lnSpc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PASE</a:t>
                      </a:r>
                      <a:r>
                        <a:rPr dirty="0" sz="18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Score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159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94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150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90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157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87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marL="67945">
                        <a:lnSpc>
                          <a:spcPts val="2045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KCCQ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Overall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Summary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Score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90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16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90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15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91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13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marL="67945">
                        <a:lnSpc>
                          <a:spcPts val="2045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KCCQ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Summary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Score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90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15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91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14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91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13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marL="67945">
                        <a:lnSpc>
                          <a:spcPts val="2045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KCCQ</a:t>
                      </a:r>
                      <a:r>
                        <a:rPr dirty="0" sz="18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800" spc="-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Symptom</a:t>
                      </a:r>
                      <a:r>
                        <a:rPr dirty="0" sz="1800" spc="-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Score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92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15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92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15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94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13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marL="46355">
                        <a:lnSpc>
                          <a:spcPts val="2045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Baseline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RER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≥1.15,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132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(57.4)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131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(57)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131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(56.7)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marL="46355">
                        <a:lnSpc>
                          <a:spcPts val="2045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Baseline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peak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VO</a:t>
                      </a:r>
                      <a:r>
                        <a:rPr dirty="0" baseline="-13888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800" spc="-1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mL/kg/min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ts val="204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15.6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3.8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204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15.7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3.8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3.9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39" name="object 39" descr=""/>
          <p:cNvSpPr txBox="1"/>
          <p:nvPr/>
        </p:nvSpPr>
        <p:spPr>
          <a:xfrm>
            <a:off x="1229233" y="5696203"/>
            <a:ext cx="8759825" cy="1056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Results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mean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±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standard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deviation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unless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otherwise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specified</a:t>
            </a:r>
            <a:endParaRPr sz="1200">
              <a:latin typeface="Arial"/>
              <a:cs typeface="Arial"/>
            </a:endParaRPr>
          </a:p>
          <a:p>
            <a:pPr marL="38100" marR="30480">
              <a:lnSpc>
                <a:spcPct val="99400"/>
              </a:lnSpc>
              <a:spcBef>
                <a:spcPts val="945"/>
              </a:spcBef>
            </a:pPr>
            <a:r>
              <a:rPr dirty="0" sz="1200">
                <a:latin typeface="Arial"/>
                <a:cs typeface="Arial"/>
              </a:rPr>
              <a:t>eGFR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denotes: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estimated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glomerular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filtration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rate;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mL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denotes: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milliliters;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denotes: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minute;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NT-</a:t>
            </a:r>
            <a:r>
              <a:rPr dirty="0" sz="1200">
                <a:latin typeface="Arial"/>
                <a:cs typeface="Arial"/>
              </a:rPr>
              <a:t>proBNP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denotes: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N-terminal pro-</a:t>
            </a:r>
            <a:r>
              <a:rPr dirty="0" sz="1200">
                <a:latin typeface="Arial"/>
                <a:cs typeface="Arial"/>
              </a:rPr>
              <a:t>B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type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natriuretic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peptide;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ng/L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denotes: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nanograms/liter;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hs-</a:t>
            </a:r>
            <a:r>
              <a:rPr dirty="0" sz="1200">
                <a:latin typeface="Arial"/>
                <a:cs typeface="Arial"/>
              </a:rPr>
              <a:t>cTnT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denotes: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high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sensitivity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cardiac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troponin</a:t>
            </a:r>
            <a:r>
              <a:rPr dirty="0" sz="1200" spc="-55">
                <a:latin typeface="Arial"/>
                <a:cs typeface="Arial"/>
              </a:rPr>
              <a:t> T;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PASE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denotes: Physical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Activity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Scale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Elderly;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SD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denotes: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standard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deviation;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KCCQ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denotes: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Kansas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City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Cardiomyopathy </a:t>
            </a:r>
            <a:r>
              <a:rPr dirty="0" sz="1200">
                <a:latin typeface="Arial"/>
                <a:cs typeface="Arial"/>
              </a:rPr>
              <a:t>Questionnaire;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denotes: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respiratory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exchange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ratio;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VO</a:t>
            </a:r>
            <a:r>
              <a:rPr dirty="0" baseline="-15873" sz="1050">
                <a:latin typeface="Arial"/>
                <a:cs typeface="Arial"/>
              </a:rPr>
              <a:t>2</a:t>
            </a:r>
            <a:r>
              <a:rPr dirty="0" baseline="-15873" sz="105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denotes: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oxygen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consumption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8254210" y="1327403"/>
            <a:ext cx="3698240" cy="414020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348615" indent="-285115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48615" algn="l"/>
              </a:tabLst>
            </a:pPr>
            <a:r>
              <a:rPr dirty="0" sz="2000" spc="-20" b="1">
                <a:latin typeface="Arial"/>
                <a:cs typeface="Arial"/>
              </a:rPr>
              <a:t>Well-</a:t>
            </a:r>
            <a:r>
              <a:rPr dirty="0" sz="2000" b="1">
                <a:latin typeface="Arial"/>
                <a:cs typeface="Arial"/>
              </a:rPr>
              <a:t>controlled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T2DM</a:t>
            </a:r>
            <a:endParaRPr sz="2000">
              <a:latin typeface="Arial"/>
              <a:cs typeface="Arial"/>
            </a:endParaRPr>
          </a:p>
          <a:p>
            <a:pPr marL="348615" indent="-28511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48615" algn="l"/>
              </a:tabLst>
            </a:pPr>
            <a:r>
              <a:rPr dirty="0" sz="2000" b="1">
                <a:latin typeface="Arial"/>
                <a:cs typeface="Arial"/>
              </a:rPr>
              <a:t>Preserved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kidney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function</a:t>
            </a:r>
            <a:endParaRPr sz="2000">
              <a:latin typeface="Arial"/>
              <a:cs typeface="Arial"/>
            </a:endParaRPr>
          </a:p>
          <a:p>
            <a:pPr marL="349250" marR="48768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49250" algn="l"/>
              </a:tabLst>
            </a:pPr>
            <a:r>
              <a:rPr dirty="0" sz="2000" b="1">
                <a:latin typeface="Arial"/>
                <a:cs typeface="Arial"/>
              </a:rPr>
              <a:t>~25%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with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high-</a:t>
            </a:r>
            <a:r>
              <a:rPr dirty="0" sz="2000" b="1">
                <a:latin typeface="Arial"/>
                <a:cs typeface="Arial"/>
              </a:rPr>
              <a:t>risk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NT- </a:t>
            </a:r>
            <a:r>
              <a:rPr dirty="0" sz="2000" b="1">
                <a:latin typeface="Arial"/>
                <a:cs typeface="Arial"/>
              </a:rPr>
              <a:t>proBNP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or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hs-</a:t>
            </a:r>
            <a:r>
              <a:rPr dirty="0" sz="2000" spc="-20" b="1">
                <a:latin typeface="Arial"/>
                <a:cs typeface="Arial"/>
              </a:rPr>
              <a:t>cTnT</a:t>
            </a:r>
            <a:endParaRPr sz="2000">
              <a:latin typeface="Arial"/>
              <a:cs typeface="Arial"/>
            </a:endParaRPr>
          </a:p>
          <a:p>
            <a:pPr marL="349250" marR="36830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49250" algn="l"/>
              </a:tabLst>
            </a:pPr>
            <a:r>
              <a:rPr dirty="0" sz="2000" spc="-25" b="1">
                <a:latin typeface="Arial"/>
                <a:cs typeface="Arial"/>
              </a:rPr>
              <a:t>PASE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consistent</a:t>
            </a:r>
            <a:r>
              <a:rPr dirty="0" sz="2000" spc="-10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with </a:t>
            </a:r>
            <a:r>
              <a:rPr dirty="0" sz="2000" b="1">
                <a:latin typeface="Arial"/>
                <a:cs typeface="Arial"/>
              </a:rPr>
              <a:t>reduced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activity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but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with </a:t>
            </a:r>
            <a:r>
              <a:rPr dirty="0" sz="2000" spc="-10" b="1">
                <a:latin typeface="Arial"/>
                <a:cs typeface="Arial"/>
              </a:rPr>
              <a:t>well-</a:t>
            </a:r>
            <a:r>
              <a:rPr dirty="0" sz="2000" b="1">
                <a:latin typeface="Arial"/>
                <a:cs typeface="Arial"/>
              </a:rPr>
              <a:t>preserved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KCCQ </a:t>
            </a:r>
            <a:r>
              <a:rPr dirty="0" sz="2000" spc="-10" b="1">
                <a:latin typeface="Arial"/>
                <a:cs typeface="Arial"/>
              </a:rPr>
              <a:t>scores</a:t>
            </a:r>
            <a:endParaRPr sz="2000">
              <a:latin typeface="Arial"/>
              <a:cs typeface="Arial"/>
            </a:endParaRPr>
          </a:p>
          <a:p>
            <a:pPr marL="349250" marR="6858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49250" algn="l"/>
              </a:tabLst>
            </a:pPr>
            <a:r>
              <a:rPr dirty="0" sz="2000" b="1">
                <a:latin typeface="Arial"/>
                <a:cs typeface="Arial"/>
              </a:rPr>
              <a:t>Impairment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exercise </a:t>
            </a:r>
            <a:r>
              <a:rPr dirty="0" sz="2000" b="1">
                <a:latin typeface="Arial"/>
                <a:cs typeface="Arial"/>
              </a:rPr>
              <a:t>capacity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with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average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peak </a:t>
            </a:r>
            <a:r>
              <a:rPr dirty="0" sz="2000" b="1">
                <a:latin typeface="Arial"/>
                <a:cs typeface="Arial"/>
              </a:rPr>
              <a:t>VO</a:t>
            </a:r>
            <a:r>
              <a:rPr dirty="0" baseline="-17094" sz="1950" b="1">
                <a:latin typeface="Arial"/>
                <a:cs typeface="Arial"/>
              </a:rPr>
              <a:t>2</a:t>
            </a:r>
            <a:r>
              <a:rPr dirty="0" baseline="-17094" sz="1950" spc="27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15.7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mL/kg/min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1" name="object 41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167894" y="247370"/>
            <a:ext cx="2577861" cy="7920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Change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Peak</a:t>
            </a:r>
            <a:r>
              <a:rPr dirty="0" spc="-30"/>
              <a:t> </a:t>
            </a:r>
            <a:r>
              <a:rPr dirty="0"/>
              <a:t>VO</a:t>
            </a:r>
            <a:r>
              <a:rPr dirty="0" baseline="-18518" sz="3150"/>
              <a:t>2</a:t>
            </a:r>
            <a:r>
              <a:rPr dirty="0" baseline="-18518" sz="3150" spc="465"/>
              <a:t> </a:t>
            </a:r>
            <a:r>
              <a:rPr dirty="0" sz="3200"/>
              <a:t>by</a:t>
            </a:r>
            <a:r>
              <a:rPr dirty="0" sz="3200" spc="-30"/>
              <a:t> </a:t>
            </a:r>
            <a:r>
              <a:rPr dirty="0" sz="3200"/>
              <a:t>15</a:t>
            </a:r>
            <a:r>
              <a:rPr dirty="0" sz="3200" spc="-30"/>
              <a:t> </a:t>
            </a:r>
            <a:r>
              <a:rPr dirty="0" sz="3200" spc="-10"/>
              <a:t>months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7894" y="247370"/>
            <a:ext cx="2577861" cy="79207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606548" y="1714839"/>
            <a:ext cx="4178300" cy="4491990"/>
            <a:chOff x="2606548" y="1714839"/>
            <a:chExt cx="4178300" cy="4491990"/>
          </a:xfrm>
        </p:grpSpPr>
        <p:sp>
          <p:nvSpPr>
            <p:cNvPr id="5" name="object 5" descr=""/>
            <p:cNvSpPr/>
            <p:nvPr/>
          </p:nvSpPr>
          <p:spPr>
            <a:xfrm>
              <a:off x="2660183" y="1727538"/>
              <a:ext cx="0" cy="4381500"/>
            </a:xfrm>
            <a:custGeom>
              <a:avLst/>
              <a:gdLst/>
              <a:ahLst/>
              <a:cxnLst/>
              <a:rect l="l" t="t" r="r" b="b"/>
              <a:pathLst>
                <a:path w="0" h="4381500">
                  <a:moveTo>
                    <a:pt x="0" y="4380935"/>
                  </a:moveTo>
                  <a:lnTo>
                    <a:pt x="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606548" y="1727539"/>
              <a:ext cx="53975" cy="4381500"/>
            </a:xfrm>
            <a:custGeom>
              <a:avLst/>
              <a:gdLst/>
              <a:ahLst/>
              <a:cxnLst/>
              <a:rect l="l" t="t" r="r" b="b"/>
              <a:pathLst>
                <a:path w="53975" h="4381500">
                  <a:moveTo>
                    <a:pt x="0" y="4380935"/>
                  </a:moveTo>
                  <a:lnTo>
                    <a:pt x="53636" y="4380935"/>
                  </a:lnTo>
                </a:path>
                <a:path w="53975" h="4381500">
                  <a:moveTo>
                    <a:pt x="0" y="3755813"/>
                  </a:moveTo>
                  <a:lnTo>
                    <a:pt x="53636" y="3755813"/>
                  </a:lnTo>
                </a:path>
                <a:path w="53975" h="4381500">
                  <a:moveTo>
                    <a:pt x="0" y="3127925"/>
                  </a:moveTo>
                  <a:lnTo>
                    <a:pt x="53636" y="3127925"/>
                  </a:lnTo>
                </a:path>
                <a:path w="53975" h="4381500">
                  <a:moveTo>
                    <a:pt x="0" y="2503085"/>
                  </a:moveTo>
                  <a:lnTo>
                    <a:pt x="53636" y="2503085"/>
                  </a:lnTo>
                </a:path>
                <a:path w="53975" h="4381500">
                  <a:moveTo>
                    <a:pt x="0" y="1878245"/>
                  </a:moveTo>
                  <a:lnTo>
                    <a:pt x="53636" y="1878245"/>
                  </a:lnTo>
                </a:path>
                <a:path w="53975" h="4381500">
                  <a:moveTo>
                    <a:pt x="0" y="1250357"/>
                  </a:moveTo>
                  <a:lnTo>
                    <a:pt x="53636" y="1250357"/>
                  </a:lnTo>
                </a:path>
                <a:path w="53975" h="4381500">
                  <a:moveTo>
                    <a:pt x="0" y="625517"/>
                  </a:moveTo>
                  <a:lnTo>
                    <a:pt x="53636" y="625517"/>
                  </a:lnTo>
                </a:path>
                <a:path w="53975" h="4381500">
                  <a:moveTo>
                    <a:pt x="0" y="0"/>
                  </a:moveTo>
                  <a:lnTo>
                    <a:pt x="5363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651306" y="6102219"/>
              <a:ext cx="4133850" cy="0"/>
            </a:xfrm>
            <a:custGeom>
              <a:avLst/>
              <a:gdLst/>
              <a:ahLst/>
              <a:cxnLst/>
              <a:rect l="l" t="t" r="r" b="b"/>
              <a:pathLst>
                <a:path w="4133850" h="0">
                  <a:moveTo>
                    <a:pt x="0" y="0"/>
                  </a:moveTo>
                  <a:lnTo>
                    <a:pt x="4133461" y="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651306" y="2986194"/>
              <a:ext cx="4133850" cy="0"/>
            </a:xfrm>
            <a:custGeom>
              <a:avLst/>
              <a:gdLst/>
              <a:ahLst/>
              <a:cxnLst/>
              <a:rect l="l" t="t" r="r" b="b"/>
              <a:pathLst>
                <a:path w="4133850" h="0">
                  <a:moveTo>
                    <a:pt x="0" y="0"/>
                  </a:moveTo>
                  <a:lnTo>
                    <a:pt x="4133461" y="1"/>
                  </a:lnTo>
                </a:path>
              </a:pathLst>
            </a:custGeom>
            <a:ln w="22225">
              <a:solidFill>
                <a:srgbClr val="AFABA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829141" y="6103889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w="0" h="102870">
                  <a:moveTo>
                    <a:pt x="0" y="0"/>
                  </a:moveTo>
                  <a:lnTo>
                    <a:pt x="1" y="10231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247070" y="6103889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w="0" h="102870">
                  <a:moveTo>
                    <a:pt x="0" y="0"/>
                  </a:moveTo>
                  <a:lnTo>
                    <a:pt x="1" y="10231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188240" y="1595628"/>
            <a:ext cx="335915" cy="3994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0.4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"/>
              <a:cs typeface="Arial"/>
            </a:endParaRPr>
          </a:p>
          <a:p>
            <a:pPr marL="71755">
              <a:lnSpc>
                <a:spcPct val="100000"/>
              </a:lnSpc>
            </a:pPr>
            <a:r>
              <a:rPr dirty="0" sz="1400" spc="-25" b="1">
                <a:latin typeface="Arial"/>
                <a:cs typeface="Arial"/>
              </a:rPr>
              <a:t>0.2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"/>
              <a:cs typeface="Arial"/>
            </a:endParaRPr>
          </a:p>
          <a:p>
            <a:pPr marL="71755">
              <a:lnSpc>
                <a:spcPct val="100000"/>
              </a:lnSpc>
            </a:pPr>
            <a:r>
              <a:rPr dirty="0" sz="1400" spc="-25" b="1">
                <a:latin typeface="Arial"/>
                <a:cs typeface="Arial"/>
              </a:rPr>
              <a:t>0.0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0.2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0.4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0.6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0.8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188240" y="5992446"/>
            <a:ext cx="32766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1.0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373120" y="6208586"/>
            <a:ext cx="965200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10" b="1">
                <a:latin typeface="Arial"/>
                <a:cs typeface="Arial"/>
              </a:rPr>
              <a:t>Baseline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752576" y="6208586"/>
            <a:ext cx="1029335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b="1">
                <a:latin typeface="Arial"/>
                <a:cs typeface="Arial"/>
              </a:rPr>
              <a:t>Month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821538" y="1987671"/>
            <a:ext cx="196215" cy="3978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b="1">
                <a:latin typeface="Arial"/>
                <a:cs typeface="Arial"/>
              </a:rPr>
              <a:t>Adjusted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Peak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VO2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Mean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Change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from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Baseline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+/-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511540" y="5513323"/>
            <a:ext cx="3289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Baseline</a:t>
            </a:r>
            <a:r>
              <a:rPr dirty="0" sz="1800" spc="-2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peak</a:t>
            </a:r>
            <a:r>
              <a:rPr dirty="0" sz="1800" spc="-1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VO</a:t>
            </a:r>
            <a:r>
              <a:rPr dirty="0" baseline="-13888" sz="1800" b="1">
                <a:solidFill>
                  <a:srgbClr val="992B90"/>
                </a:solidFill>
                <a:latin typeface="Arial"/>
                <a:cs typeface="Arial"/>
              </a:rPr>
              <a:t>2</a:t>
            </a:r>
            <a:r>
              <a:rPr dirty="0" baseline="-13888" sz="1800" spc="22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=</a:t>
            </a:r>
            <a:r>
              <a:rPr dirty="0" sz="1800" spc="-1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15.7±</a:t>
            </a:r>
            <a:r>
              <a:rPr dirty="0" sz="1800" spc="-10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992B90"/>
                </a:solidFill>
                <a:latin typeface="Arial"/>
                <a:cs typeface="Arial"/>
              </a:rPr>
              <a:t>3.8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Change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Peak</a:t>
            </a:r>
            <a:r>
              <a:rPr dirty="0" spc="-30"/>
              <a:t> </a:t>
            </a:r>
            <a:r>
              <a:rPr dirty="0"/>
              <a:t>VO</a:t>
            </a:r>
            <a:r>
              <a:rPr dirty="0" baseline="-18518" sz="3150"/>
              <a:t>2</a:t>
            </a:r>
            <a:r>
              <a:rPr dirty="0" baseline="-18518" sz="3150" spc="465"/>
              <a:t> </a:t>
            </a:r>
            <a:r>
              <a:rPr dirty="0" sz="3200"/>
              <a:t>by</a:t>
            </a:r>
            <a:r>
              <a:rPr dirty="0" sz="3200" spc="-30"/>
              <a:t> </a:t>
            </a:r>
            <a:r>
              <a:rPr dirty="0" sz="3200"/>
              <a:t>15</a:t>
            </a:r>
            <a:r>
              <a:rPr dirty="0" sz="3200" spc="-30"/>
              <a:t> </a:t>
            </a:r>
            <a:r>
              <a:rPr dirty="0" sz="3200" spc="-10"/>
              <a:t>months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7894" y="247370"/>
            <a:ext cx="2577861" cy="79207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606548" y="1714839"/>
            <a:ext cx="4178300" cy="4491990"/>
            <a:chOff x="2606548" y="1714839"/>
            <a:chExt cx="4178300" cy="4491990"/>
          </a:xfrm>
        </p:grpSpPr>
        <p:sp>
          <p:nvSpPr>
            <p:cNvPr id="5" name="object 5" descr=""/>
            <p:cNvSpPr/>
            <p:nvPr/>
          </p:nvSpPr>
          <p:spPr>
            <a:xfrm>
              <a:off x="2660183" y="1727538"/>
              <a:ext cx="0" cy="4381500"/>
            </a:xfrm>
            <a:custGeom>
              <a:avLst/>
              <a:gdLst/>
              <a:ahLst/>
              <a:cxnLst/>
              <a:rect l="l" t="t" r="r" b="b"/>
              <a:pathLst>
                <a:path w="0" h="4381500">
                  <a:moveTo>
                    <a:pt x="0" y="4380935"/>
                  </a:moveTo>
                  <a:lnTo>
                    <a:pt x="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606548" y="1727539"/>
              <a:ext cx="53975" cy="4381500"/>
            </a:xfrm>
            <a:custGeom>
              <a:avLst/>
              <a:gdLst/>
              <a:ahLst/>
              <a:cxnLst/>
              <a:rect l="l" t="t" r="r" b="b"/>
              <a:pathLst>
                <a:path w="53975" h="4381500">
                  <a:moveTo>
                    <a:pt x="0" y="4380935"/>
                  </a:moveTo>
                  <a:lnTo>
                    <a:pt x="53636" y="4380935"/>
                  </a:lnTo>
                </a:path>
                <a:path w="53975" h="4381500">
                  <a:moveTo>
                    <a:pt x="0" y="3755813"/>
                  </a:moveTo>
                  <a:lnTo>
                    <a:pt x="53636" y="3755813"/>
                  </a:lnTo>
                </a:path>
                <a:path w="53975" h="4381500">
                  <a:moveTo>
                    <a:pt x="0" y="3127925"/>
                  </a:moveTo>
                  <a:lnTo>
                    <a:pt x="53636" y="3127925"/>
                  </a:lnTo>
                </a:path>
                <a:path w="53975" h="4381500">
                  <a:moveTo>
                    <a:pt x="0" y="2503085"/>
                  </a:moveTo>
                  <a:lnTo>
                    <a:pt x="53636" y="2503085"/>
                  </a:lnTo>
                </a:path>
                <a:path w="53975" h="4381500">
                  <a:moveTo>
                    <a:pt x="0" y="1878245"/>
                  </a:moveTo>
                  <a:lnTo>
                    <a:pt x="53636" y="1878245"/>
                  </a:lnTo>
                </a:path>
                <a:path w="53975" h="4381500">
                  <a:moveTo>
                    <a:pt x="0" y="1250357"/>
                  </a:moveTo>
                  <a:lnTo>
                    <a:pt x="53636" y="1250357"/>
                  </a:lnTo>
                </a:path>
                <a:path w="53975" h="4381500">
                  <a:moveTo>
                    <a:pt x="0" y="625517"/>
                  </a:moveTo>
                  <a:lnTo>
                    <a:pt x="53636" y="625517"/>
                  </a:lnTo>
                </a:path>
                <a:path w="53975" h="4381500">
                  <a:moveTo>
                    <a:pt x="0" y="0"/>
                  </a:moveTo>
                  <a:lnTo>
                    <a:pt x="5363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827030" y="2971304"/>
              <a:ext cx="57150" cy="15875"/>
            </a:xfrm>
            <a:custGeom>
              <a:avLst/>
              <a:gdLst/>
              <a:ahLst/>
              <a:cxnLst/>
              <a:rect l="l" t="t" r="r" b="b"/>
              <a:pathLst>
                <a:path w="57150" h="15875">
                  <a:moveTo>
                    <a:pt x="57150" y="0"/>
                  </a:moveTo>
                  <a:lnTo>
                    <a:pt x="0" y="0"/>
                  </a:lnTo>
                  <a:lnTo>
                    <a:pt x="0" y="15875"/>
                  </a:lnTo>
                  <a:lnTo>
                    <a:pt x="57150" y="15875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992B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217881" y="2390937"/>
              <a:ext cx="57150" cy="1239520"/>
            </a:xfrm>
            <a:custGeom>
              <a:avLst/>
              <a:gdLst/>
              <a:ahLst/>
              <a:cxnLst/>
              <a:rect l="l" t="t" r="r" b="b"/>
              <a:pathLst>
                <a:path w="57150" h="1239520">
                  <a:moveTo>
                    <a:pt x="27470" y="620486"/>
                  </a:moveTo>
                  <a:lnTo>
                    <a:pt x="27470" y="1239178"/>
                  </a:lnTo>
                </a:path>
                <a:path w="57150" h="1239520">
                  <a:moveTo>
                    <a:pt x="27470" y="620486"/>
                  </a:moveTo>
                  <a:lnTo>
                    <a:pt x="27470" y="0"/>
                  </a:lnTo>
                </a:path>
                <a:path w="57150" h="1239520">
                  <a:moveTo>
                    <a:pt x="0" y="1239178"/>
                  </a:moveTo>
                  <a:lnTo>
                    <a:pt x="57150" y="1239178"/>
                  </a:lnTo>
                </a:path>
                <a:path w="57150" h="123952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5875">
              <a:solidFill>
                <a:srgbClr val="992B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855608" y="2979234"/>
              <a:ext cx="2391410" cy="31750"/>
            </a:xfrm>
            <a:custGeom>
              <a:avLst/>
              <a:gdLst/>
              <a:ahLst/>
              <a:cxnLst/>
              <a:rect l="l" t="t" r="r" b="b"/>
              <a:pathLst>
                <a:path w="2391410" h="31750">
                  <a:moveTo>
                    <a:pt x="0" y="0"/>
                  </a:moveTo>
                  <a:lnTo>
                    <a:pt x="2390849" y="31292"/>
                  </a:lnTo>
                </a:path>
              </a:pathLst>
            </a:custGeom>
            <a:ln w="34925">
              <a:solidFill>
                <a:srgbClr val="992B9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7363" y="2922587"/>
              <a:ext cx="107569" cy="10756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0043" y="2953067"/>
              <a:ext cx="107569" cy="10756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651306" y="6102219"/>
              <a:ext cx="4133850" cy="0"/>
            </a:xfrm>
            <a:custGeom>
              <a:avLst/>
              <a:gdLst/>
              <a:ahLst/>
              <a:cxnLst/>
              <a:rect l="l" t="t" r="r" b="b"/>
              <a:pathLst>
                <a:path w="4133850" h="0">
                  <a:moveTo>
                    <a:pt x="0" y="0"/>
                  </a:moveTo>
                  <a:lnTo>
                    <a:pt x="4133461" y="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651306" y="2986194"/>
              <a:ext cx="4133850" cy="0"/>
            </a:xfrm>
            <a:custGeom>
              <a:avLst/>
              <a:gdLst/>
              <a:ahLst/>
              <a:cxnLst/>
              <a:rect l="l" t="t" r="r" b="b"/>
              <a:pathLst>
                <a:path w="4133850" h="0">
                  <a:moveTo>
                    <a:pt x="0" y="0"/>
                  </a:moveTo>
                  <a:lnTo>
                    <a:pt x="4133461" y="1"/>
                  </a:lnTo>
                </a:path>
              </a:pathLst>
            </a:custGeom>
            <a:ln w="22225">
              <a:solidFill>
                <a:srgbClr val="AFABA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829141" y="6103889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w="0" h="102870">
                  <a:moveTo>
                    <a:pt x="0" y="0"/>
                  </a:moveTo>
                  <a:lnTo>
                    <a:pt x="1" y="10231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247070" y="6103889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w="0" h="102870">
                  <a:moveTo>
                    <a:pt x="0" y="0"/>
                  </a:moveTo>
                  <a:lnTo>
                    <a:pt x="1" y="10231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938584" y="5432163"/>
              <a:ext cx="541020" cy="0"/>
            </a:xfrm>
            <a:custGeom>
              <a:avLst/>
              <a:gdLst/>
              <a:ahLst/>
              <a:cxnLst/>
              <a:rect l="l" t="t" r="r" b="b"/>
              <a:pathLst>
                <a:path w="541020" h="0">
                  <a:moveTo>
                    <a:pt x="0" y="0"/>
                  </a:moveTo>
                  <a:lnTo>
                    <a:pt x="540554" y="1"/>
                  </a:lnTo>
                </a:path>
              </a:pathLst>
            </a:custGeom>
            <a:ln w="28575">
              <a:solidFill>
                <a:srgbClr val="992B9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2188240" y="5350764"/>
            <a:ext cx="3276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0.8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188240" y="5992446"/>
            <a:ext cx="32766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1.0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373120" y="6208586"/>
            <a:ext cx="965200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10" b="1">
                <a:latin typeface="Arial"/>
                <a:cs typeface="Arial"/>
              </a:rPr>
              <a:t>Baseline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752576" y="6208586"/>
            <a:ext cx="1029335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b="1">
                <a:latin typeface="Arial"/>
                <a:cs typeface="Arial"/>
              </a:rPr>
              <a:t>Month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188240" y="3473196"/>
            <a:ext cx="327660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0.2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0.4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0.6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247422" y="2845308"/>
            <a:ext cx="2768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0.0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247422" y="1595628"/>
            <a:ext cx="276860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0.4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25" b="1">
                <a:latin typeface="Arial"/>
                <a:cs typeface="Arial"/>
              </a:rPr>
              <a:t>0.2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821538" y="1987671"/>
            <a:ext cx="196215" cy="3978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b="1">
                <a:latin typeface="Arial"/>
                <a:cs typeface="Arial"/>
              </a:rPr>
              <a:t>Adjusted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Peak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VO2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Mean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Change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from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Baseline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+/-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970372" y="2696971"/>
            <a:ext cx="4387850" cy="56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Change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-95" b="1">
                <a:latin typeface="Arial"/>
                <a:cs typeface="Arial"/>
              </a:rPr>
              <a:t>AT-</a:t>
            </a:r>
            <a:r>
              <a:rPr dirty="0" sz="1800" b="1">
                <a:latin typeface="Arial"/>
                <a:cs typeface="Arial"/>
              </a:rPr>
              <a:t>001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1500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mg: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-</a:t>
            </a:r>
            <a:r>
              <a:rPr dirty="0" sz="1800" b="1">
                <a:latin typeface="Arial"/>
                <a:cs typeface="Arial"/>
              </a:rPr>
              <a:t>0.01</a:t>
            </a:r>
            <a:r>
              <a:rPr dirty="0" sz="1800" spc="-10" b="1">
                <a:latin typeface="Arial"/>
                <a:cs typeface="Arial"/>
              </a:rPr>
              <a:t> (SE=0.18)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25"/>
              </a:lnSpc>
            </a:pPr>
            <a:r>
              <a:rPr dirty="0" sz="1800" b="1" i="1">
                <a:latin typeface="Arial"/>
                <a:cs typeface="Arial"/>
              </a:rPr>
              <a:t>P</a:t>
            </a:r>
            <a:r>
              <a:rPr dirty="0" sz="1800" spc="-20" b="1" i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=.21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compared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to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baseline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557879" y="5311140"/>
            <a:ext cx="22967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65" b="1">
                <a:latin typeface="Arial"/>
                <a:cs typeface="Arial"/>
              </a:rPr>
              <a:t>AT-</a:t>
            </a:r>
            <a:r>
              <a:rPr dirty="0" sz="1400" b="1">
                <a:latin typeface="Arial"/>
                <a:cs typeface="Arial"/>
              </a:rPr>
              <a:t>001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1500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mg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twice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daily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511540" y="5513323"/>
            <a:ext cx="3289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Baseline</a:t>
            </a:r>
            <a:r>
              <a:rPr dirty="0" sz="1800" spc="-2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peak</a:t>
            </a:r>
            <a:r>
              <a:rPr dirty="0" sz="1800" spc="-1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VO</a:t>
            </a:r>
            <a:r>
              <a:rPr dirty="0" baseline="-13888" sz="1800" b="1">
                <a:solidFill>
                  <a:srgbClr val="992B90"/>
                </a:solidFill>
                <a:latin typeface="Arial"/>
                <a:cs typeface="Arial"/>
              </a:rPr>
              <a:t>2</a:t>
            </a:r>
            <a:r>
              <a:rPr dirty="0" baseline="-13888" sz="1800" spc="22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=</a:t>
            </a:r>
            <a:r>
              <a:rPr dirty="0" sz="1800" spc="-1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15.7±</a:t>
            </a:r>
            <a:r>
              <a:rPr dirty="0" sz="1800" spc="-10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992B90"/>
                </a:solidFill>
                <a:latin typeface="Arial"/>
                <a:cs typeface="Arial"/>
              </a:rPr>
              <a:t>3.8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Change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Peak</a:t>
            </a:r>
            <a:r>
              <a:rPr dirty="0" spc="-30"/>
              <a:t> </a:t>
            </a:r>
            <a:r>
              <a:rPr dirty="0"/>
              <a:t>VO</a:t>
            </a:r>
            <a:r>
              <a:rPr dirty="0" baseline="-18518" sz="3150"/>
              <a:t>2</a:t>
            </a:r>
            <a:r>
              <a:rPr dirty="0" baseline="-18518" sz="3150" spc="465"/>
              <a:t> </a:t>
            </a:r>
            <a:r>
              <a:rPr dirty="0" sz="3200"/>
              <a:t>by</a:t>
            </a:r>
            <a:r>
              <a:rPr dirty="0" sz="3200" spc="-30"/>
              <a:t> </a:t>
            </a:r>
            <a:r>
              <a:rPr dirty="0" sz="3200"/>
              <a:t>15</a:t>
            </a:r>
            <a:r>
              <a:rPr dirty="0" sz="3200" spc="-30"/>
              <a:t> </a:t>
            </a:r>
            <a:r>
              <a:rPr dirty="0" sz="3200" spc="-10"/>
              <a:t>months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6970372" y="3754628"/>
            <a:ext cx="3562350" cy="56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Change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Placebo: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-</a:t>
            </a:r>
            <a:r>
              <a:rPr dirty="0" sz="1800" b="1">
                <a:latin typeface="Arial"/>
                <a:cs typeface="Arial"/>
              </a:rPr>
              <a:t>0.31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(SE=0.18)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25"/>
              </a:lnSpc>
            </a:pPr>
            <a:r>
              <a:rPr dirty="0" sz="1800" b="1" i="1">
                <a:latin typeface="Arial"/>
                <a:cs typeface="Arial"/>
              </a:rPr>
              <a:t>P</a:t>
            </a:r>
            <a:r>
              <a:rPr dirty="0" sz="1800" spc="-25" b="1" i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=.005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compared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to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baseline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7894" y="247370"/>
            <a:ext cx="2577861" cy="792079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606548" y="1714839"/>
            <a:ext cx="4178300" cy="4491990"/>
            <a:chOff x="2606548" y="1714839"/>
            <a:chExt cx="4178300" cy="4491990"/>
          </a:xfrm>
        </p:grpSpPr>
        <p:sp>
          <p:nvSpPr>
            <p:cNvPr id="6" name="object 6" descr=""/>
            <p:cNvSpPr/>
            <p:nvPr/>
          </p:nvSpPr>
          <p:spPr>
            <a:xfrm>
              <a:off x="2660183" y="1727538"/>
              <a:ext cx="0" cy="4381500"/>
            </a:xfrm>
            <a:custGeom>
              <a:avLst/>
              <a:gdLst/>
              <a:ahLst/>
              <a:cxnLst/>
              <a:rect l="l" t="t" r="r" b="b"/>
              <a:pathLst>
                <a:path w="0" h="4381500">
                  <a:moveTo>
                    <a:pt x="0" y="4380935"/>
                  </a:moveTo>
                  <a:lnTo>
                    <a:pt x="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606548" y="1727539"/>
              <a:ext cx="53975" cy="4381500"/>
            </a:xfrm>
            <a:custGeom>
              <a:avLst/>
              <a:gdLst/>
              <a:ahLst/>
              <a:cxnLst/>
              <a:rect l="l" t="t" r="r" b="b"/>
              <a:pathLst>
                <a:path w="53975" h="4381500">
                  <a:moveTo>
                    <a:pt x="0" y="4380935"/>
                  </a:moveTo>
                  <a:lnTo>
                    <a:pt x="53636" y="4380935"/>
                  </a:lnTo>
                </a:path>
                <a:path w="53975" h="4381500">
                  <a:moveTo>
                    <a:pt x="0" y="3755813"/>
                  </a:moveTo>
                  <a:lnTo>
                    <a:pt x="53636" y="3755813"/>
                  </a:lnTo>
                </a:path>
                <a:path w="53975" h="4381500">
                  <a:moveTo>
                    <a:pt x="0" y="3127925"/>
                  </a:moveTo>
                  <a:lnTo>
                    <a:pt x="53636" y="3127925"/>
                  </a:lnTo>
                </a:path>
                <a:path w="53975" h="4381500">
                  <a:moveTo>
                    <a:pt x="0" y="2503085"/>
                  </a:moveTo>
                  <a:lnTo>
                    <a:pt x="53636" y="2503085"/>
                  </a:lnTo>
                </a:path>
                <a:path w="53975" h="4381500">
                  <a:moveTo>
                    <a:pt x="0" y="1878245"/>
                  </a:moveTo>
                  <a:lnTo>
                    <a:pt x="53636" y="1878245"/>
                  </a:lnTo>
                </a:path>
                <a:path w="53975" h="4381500">
                  <a:moveTo>
                    <a:pt x="0" y="1250357"/>
                  </a:moveTo>
                  <a:lnTo>
                    <a:pt x="53636" y="1250357"/>
                  </a:lnTo>
                </a:path>
                <a:path w="53975" h="4381500">
                  <a:moveTo>
                    <a:pt x="0" y="625517"/>
                  </a:moveTo>
                  <a:lnTo>
                    <a:pt x="53636" y="625517"/>
                  </a:lnTo>
                </a:path>
                <a:path w="53975" h="4381500">
                  <a:moveTo>
                    <a:pt x="0" y="0"/>
                  </a:moveTo>
                  <a:lnTo>
                    <a:pt x="5363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827030" y="2971304"/>
              <a:ext cx="57150" cy="15875"/>
            </a:xfrm>
            <a:custGeom>
              <a:avLst/>
              <a:gdLst/>
              <a:ahLst/>
              <a:cxnLst/>
              <a:rect l="l" t="t" r="r" b="b"/>
              <a:pathLst>
                <a:path w="57150" h="15875">
                  <a:moveTo>
                    <a:pt x="57150" y="0"/>
                  </a:moveTo>
                  <a:lnTo>
                    <a:pt x="0" y="0"/>
                  </a:lnTo>
                  <a:lnTo>
                    <a:pt x="0" y="15875"/>
                  </a:lnTo>
                  <a:lnTo>
                    <a:pt x="57150" y="15875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217881" y="3320322"/>
              <a:ext cx="57150" cy="1258570"/>
            </a:xfrm>
            <a:custGeom>
              <a:avLst/>
              <a:gdLst/>
              <a:ahLst/>
              <a:cxnLst/>
              <a:rect l="l" t="t" r="r" b="b"/>
              <a:pathLst>
                <a:path w="57150" h="1258570">
                  <a:moveTo>
                    <a:pt x="27470" y="629886"/>
                  </a:moveTo>
                  <a:lnTo>
                    <a:pt x="27470" y="1257954"/>
                  </a:lnTo>
                </a:path>
                <a:path w="57150" h="1258570">
                  <a:moveTo>
                    <a:pt x="27470" y="629886"/>
                  </a:moveTo>
                  <a:lnTo>
                    <a:pt x="27470" y="0"/>
                  </a:lnTo>
                </a:path>
                <a:path w="57150" h="1258570">
                  <a:moveTo>
                    <a:pt x="0" y="1257954"/>
                  </a:moveTo>
                  <a:lnTo>
                    <a:pt x="57150" y="1257954"/>
                  </a:lnTo>
                </a:path>
                <a:path w="57150" h="125857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827030" y="2971304"/>
              <a:ext cx="57150" cy="15875"/>
            </a:xfrm>
            <a:custGeom>
              <a:avLst/>
              <a:gdLst/>
              <a:ahLst/>
              <a:cxnLst/>
              <a:rect l="l" t="t" r="r" b="b"/>
              <a:pathLst>
                <a:path w="57150" h="15875">
                  <a:moveTo>
                    <a:pt x="57150" y="0"/>
                  </a:moveTo>
                  <a:lnTo>
                    <a:pt x="0" y="0"/>
                  </a:lnTo>
                  <a:lnTo>
                    <a:pt x="0" y="15875"/>
                  </a:lnTo>
                  <a:lnTo>
                    <a:pt x="57150" y="15875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992B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217881" y="2390937"/>
              <a:ext cx="57150" cy="1239520"/>
            </a:xfrm>
            <a:custGeom>
              <a:avLst/>
              <a:gdLst/>
              <a:ahLst/>
              <a:cxnLst/>
              <a:rect l="l" t="t" r="r" b="b"/>
              <a:pathLst>
                <a:path w="57150" h="1239520">
                  <a:moveTo>
                    <a:pt x="27470" y="620486"/>
                  </a:moveTo>
                  <a:lnTo>
                    <a:pt x="27470" y="1239178"/>
                  </a:lnTo>
                </a:path>
                <a:path w="57150" h="1239520">
                  <a:moveTo>
                    <a:pt x="27470" y="620486"/>
                  </a:moveTo>
                  <a:lnTo>
                    <a:pt x="27470" y="0"/>
                  </a:lnTo>
                </a:path>
                <a:path w="57150" h="1239520">
                  <a:moveTo>
                    <a:pt x="0" y="1239178"/>
                  </a:moveTo>
                  <a:lnTo>
                    <a:pt x="57150" y="1239178"/>
                  </a:lnTo>
                </a:path>
                <a:path w="57150" h="123952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5875">
              <a:solidFill>
                <a:srgbClr val="992B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836555" y="2960181"/>
              <a:ext cx="2368550" cy="983615"/>
            </a:xfrm>
            <a:custGeom>
              <a:avLst/>
              <a:gdLst/>
              <a:ahLst/>
              <a:cxnLst/>
              <a:rect l="l" t="t" r="r" b="b"/>
              <a:pathLst>
                <a:path w="2368550" h="983614">
                  <a:moveTo>
                    <a:pt x="18781" y="0"/>
                  </a:moveTo>
                  <a:lnTo>
                    <a:pt x="11635" y="1506"/>
                  </a:lnTo>
                  <a:lnTo>
                    <a:pt x="5575" y="5582"/>
                  </a:lnTo>
                  <a:lnTo>
                    <a:pt x="1400" y="11891"/>
                  </a:lnTo>
                  <a:lnTo>
                    <a:pt x="0" y="19324"/>
                  </a:lnTo>
                  <a:lnTo>
                    <a:pt x="1506" y="26470"/>
                  </a:lnTo>
                  <a:lnTo>
                    <a:pt x="5582" y="32530"/>
                  </a:lnTo>
                  <a:lnTo>
                    <a:pt x="11890" y="36705"/>
                  </a:lnTo>
                  <a:lnTo>
                    <a:pt x="117804" y="79678"/>
                  </a:lnTo>
                  <a:lnTo>
                    <a:pt x="125238" y="81079"/>
                  </a:lnTo>
                  <a:lnTo>
                    <a:pt x="132384" y="79573"/>
                  </a:lnTo>
                  <a:lnTo>
                    <a:pt x="138443" y="75497"/>
                  </a:lnTo>
                  <a:lnTo>
                    <a:pt x="142619" y="69188"/>
                  </a:lnTo>
                  <a:lnTo>
                    <a:pt x="144020" y="61754"/>
                  </a:lnTo>
                  <a:lnTo>
                    <a:pt x="142513" y="54609"/>
                  </a:lnTo>
                  <a:lnTo>
                    <a:pt x="138437" y="48549"/>
                  </a:lnTo>
                  <a:lnTo>
                    <a:pt x="132128" y="44373"/>
                  </a:lnTo>
                  <a:lnTo>
                    <a:pt x="26214" y="1400"/>
                  </a:lnTo>
                  <a:lnTo>
                    <a:pt x="18781" y="0"/>
                  </a:lnTo>
                  <a:close/>
                </a:path>
                <a:path w="2368550" h="983614">
                  <a:moveTo>
                    <a:pt x="265913" y="100271"/>
                  </a:moveTo>
                  <a:lnTo>
                    <a:pt x="258767" y="101777"/>
                  </a:lnTo>
                  <a:lnTo>
                    <a:pt x="252707" y="105854"/>
                  </a:lnTo>
                  <a:lnTo>
                    <a:pt x="248533" y="112162"/>
                  </a:lnTo>
                  <a:lnTo>
                    <a:pt x="247132" y="119596"/>
                  </a:lnTo>
                  <a:lnTo>
                    <a:pt x="248638" y="126742"/>
                  </a:lnTo>
                  <a:lnTo>
                    <a:pt x="252714" y="132801"/>
                  </a:lnTo>
                  <a:lnTo>
                    <a:pt x="259023" y="136977"/>
                  </a:lnTo>
                  <a:lnTo>
                    <a:pt x="364937" y="179950"/>
                  </a:lnTo>
                  <a:lnTo>
                    <a:pt x="372371" y="181351"/>
                  </a:lnTo>
                  <a:lnTo>
                    <a:pt x="379517" y="179844"/>
                  </a:lnTo>
                  <a:lnTo>
                    <a:pt x="385576" y="175768"/>
                  </a:lnTo>
                  <a:lnTo>
                    <a:pt x="389752" y="169460"/>
                  </a:lnTo>
                  <a:lnTo>
                    <a:pt x="391152" y="162026"/>
                  </a:lnTo>
                  <a:lnTo>
                    <a:pt x="389645" y="154880"/>
                  </a:lnTo>
                  <a:lnTo>
                    <a:pt x="385569" y="148820"/>
                  </a:lnTo>
                  <a:lnTo>
                    <a:pt x="379262" y="144645"/>
                  </a:lnTo>
                  <a:lnTo>
                    <a:pt x="273347" y="101672"/>
                  </a:lnTo>
                  <a:lnTo>
                    <a:pt x="265913" y="100271"/>
                  </a:lnTo>
                  <a:close/>
                </a:path>
                <a:path w="2368550" h="983614">
                  <a:moveTo>
                    <a:pt x="513046" y="200543"/>
                  </a:moveTo>
                  <a:lnTo>
                    <a:pt x="505900" y="202049"/>
                  </a:lnTo>
                  <a:lnTo>
                    <a:pt x="499840" y="206125"/>
                  </a:lnTo>
                  <a:lnTo>
                    <a:pt x="495665" y="212434"/>
                  </a:lnTo>
                  <a:lnTo>
                    <a:pt x="494264" y="219867"/>
                  </a:lnTo>
                  <a:lnTo>
                    <a:pt x="495771" y="227013"/>
                  </a:lnTo>
                  <a:lnTo>
                    <a:pt x="499847" y="233073"/>
                  </a:lnTo>
                  <a:lnTo>
                    <a:pt x="506155" y="237248"/>
                  </a:lnTo>
                  <a:lnTo>
                    <a:pt x="612069" y="280221"/>
                  </a:lnTo>
                  <a:lnTo>
                    <a:pt x="619503" y="281622"/>
                  </a:lnTo>
                  <a:lnTo>
                    <a:pt x="626649" y="280116"/>
                  </a:lnTo>
                  <a:lnTo>
                    <a:pt x="632708" y="276040"/>
                  </a:lnTo>
                  <a:lnTo>
                    <a:pt x="636884" y="269731"/>
                  </a:lnTo>
                  <a:lnTo>
                    <a:pt x="638285" y="262298"/>
                  </a:lnTo>
                  <a:lnTo>
                    <a:pt x="636778" y="255152"/>
                  </a:lnTo>
                  <a:lnTo>
                    <a:pt x="632702" y="249092"/>
                  </a:lnTo>
                  <a:lnTo>
                    <a:pt x="626393" y="244917"/>
                  </a:lnTo>
                  <a:lnTo>
                    <a:pt x="520479" y="201944"/>
                  </a:lnTo>
                  <a:lnTo>
                    <a:pt x="513046" y="200543"/>
                  </a:lnTo>
                  <a:close/>
                </a:path>
                <a:path w="2368550" h="983614">
                  <a:moveTo>
                    <a:pt x="760178" y="300814"/>
                  </a:moveTo>
                  <a:lnTo>
                    <a:pt x="753032" y="302321"/>
                  </a:lnTo>
                  <a:lnTo>
                    <a:pt x="746973" y="306397"/>
                  </a:lnTo>
                  <a:lnTo>
                    <a:pt x="742798" y="312705"/>
                  </a:lnTo>
                  <a:lnTo>
                    <a:pt x="741397" y="320139"/>
                  </a:lnTo>
                  <a:lnTo>
                    <a:pt x="742903" y="327285"/>
                  </a:lnTo>
                  <a:lnTo>
                    <a:pt x="746979" y="333345"/>
                  </a:lnTo>
                  <a:lnTo>
                    <a:pt x="753288" y="337520"/>
                  </a:lnTo>
                  <a:lnTo>
                    <a:pt x="859202" y="380493"/>
                  </a:lnTo>
                  <a:lnTo>
                    <a:pt x="866636" y="381894"/>
                  </a:lnTo>
                  <a:lnTo>
                    <a:pt x="873782" y="380388"/>
                  </a:lnTo>
                  <a:lnTo>
                    <a:pt x="879841" y="376312"/>
                  </a:lnTo>
                  <a:lnTo>
                    <a:pt x="884017" y="370004"/>
                  </a:lnTo>
                  <a:lnTo>
                    <a:pt x="885417" y="362570"/>
                  </a:lnTo>
                  <a:lnTo>
                    <a:pt x="883910" y="355423"/>
                  </a:lnTo>
                  <a:lnTo>
                    <a:pt x="879834" y="349364"/>
                  </a:lnTo>
                  <a:lnTo>
                    <a:pt x="873526" y="345188"/>
                  </a:lnTo>
                  <a:lnTo>
                    <a:pt x="767612" y="302215"/>
                  </a:lnTo>
                  <a:lnTo>
                    <a:pt x="760178" y="300814"/>
                  </a:lnTo>
                  <a:close/>
                </a:path>
                <a:path w="2368550" h="983614">
                  <a:moveTo>
                    <a:pt x="1007311" y="401086"/>
                  </a:moveTo>
                  <a:lnTo>
                    <a:pt x="1000165" y="402593"/>
                  </a:lnTo>
                  <a:lnTo>
                    <a:pt x="994105" y="406669"/>
                  </a:lnTo>
                  <a:lnTo>
                    <a:pt x="989930" y="412977"/>
                  </a:lnTo>
                  <a:lnTo>
                    <a:pt x="988529" y="420411"/>
                  </a:lnTo>
                  <a:lnTo>
                    <a:pt x="990036" y="427556"/>
                  </a:lnTo>
                  <a:lnTo>
                    <a:pt x="994112" y="433616"/>
                  </a:lnTo>
                  <a:lnTo>
                    <a:pt x="1000420" y="437791"/>
                  </a:lnTo>
                  <a:lnTo>
                    <a:pt x="1106334" y="480764"/>
                  </a:lnTo>
                  <a:lnTo>
                    <a:pt x="1113768" y="482165"/>
                  </a:lnTo>
                  <a:lnTo>
                    <a:pt x="1120914" y="480659"/>
                  </a:lnTo>
                  <a:lnTo>
                    <a:pt x="1126973" y="476583"/>
                  </a:lnTo>
                  <a:lnTo>
                    <a:pt x="1131149" y="470276"/>
                  </a:lnTo>
                  <a:lnTo>
                    <a:pt x="1132549" y="462841"/>
                  </a:lnTo>
                  <a:lnTo>
                    <a:pt x="1131043" y="455695"/>
                  </a:lnTo>
                  <a:lnTo>
                    <a:pt x="1126967" y="449636"/>
                  </a:lnTo>
                  <a:lnTo>
                    <a:pt x="1120658" y="445461"/>
                  </a:lnTo>
                  <a:lnTo>
                    <a:pt x="1014744" y="402487"/>
                  </a:lnTo>
                  <a:lnTo>
                    <a:pt x="1007311" y="401086"/>
                  </a:lnTo>
                  <a:close/>
                </a:path>
                <a:path w="2368550" h="983614">
                  <a:moveTo>
                    <a:pt x="1254444" y="501358"/>
                  </a:moveTo>
                  <a:lnTo>
                    <a:pt x="1247298" y="502864"/>
                  </a:lnTo>
                  <a:lnTo>
                    <a:pt x="1241238" y="506940"/>
                  </a:lnTo>
                  <a:lnTo>
                    <a:pt x="1237063" y="513249"/>
                  </a:lnTo>
                  <a:lnTo>
                    <a:pt x="1235662" y="520682"/>
                  </a:lnTo>
                  <a:lnTo>
                    <a:pt x="1237168" y="527828"/>
                  </a:lnTo>
                  <a:lnTo>
                    <a:pt x="1241244" y="533888"/>
                  </a:lnTo>
                  <a:lnTo>
                    <a:pt x="1247553" y="538063"/>
                  </a:lnTo>
                  <a:lnTo>
                    <a:pt x="1353467" y="581037"/>
                  </a:lnTo>
                  <a:lnTo>
                    <a:pt x="1360901" y="582438"/>
                  </a:lnTo>
                  <a:lnTo>
                    <a:pt x="1368047" y="580931"/>
                  </a:lnTo>
                  <a:lnTo>
                    <a:pt x="1374106" y="576855"/>
                  </a:lnTo>
                  <a:lnTo>
                    <a:pt x="1378282" y="570547"/>
                  </a:lnTo>
                  <a:lnTo>
                    <a:pt x="1379682" y="563113"/>
                  </a:lnTo>
                  <a:lnTo>
                    <a:pt x="1378175" y="555967"/>
                  </a:lnTo>
                  <a:lnTo>
                    <a:pt x="1374099" y="549907"/>
                  </a:lnTo>
                  <a:lnTo>
                    <a:pt x="1367791" y="545733"/>
                  </a:lnTo>
                  <a:lnTo>
                    <a:pt x="1261877" y="502758"/>
                  </a:lnTo>
                  <a:lnTo>
                    <a:pt x="1254444" y="501358"/>
                  </a:lnTo>
                  <a:close/>
                </a:path>
                <a:path w="2368550" h="983614">
                  <a:moveTo>
                    <a:pt x="1501576" y="601630"/>
                  </a:moveTo>
                  <a:lnTo>
                    <a:pt x="1494430" y="603136"/>
                  </a:lnTo>
                  <a:lnTo>
                    <a:pt x="1488370" y="607212"/>
                  </a:lnTo>
                  <a:lnTo>
                    <a:pt x="1484195" y="613520"/>
                  </a:lnTo>
                  <a:lnTo>
                    <a:pt x="1482794" y="620954"/>
                  </a:lnTo>
                  <a:lnTo>
                    <a:pt x="1484301" y="628100"/>
                  </a:lnTo>
                  <a:lnTo>
                    <a:pt x="1488377" y="634159"/>
                  </a:lnTo>
                  <a:lnTo>
                    <a:pt x="1494685" y="638335"/>
                  </a:lnTo>
                  <a:lnTo>
                    <a:pt x="1600599" y="681309"/>
                  </a:lnTo>
                  <a:lnTo>
                    <a:pt x="1608033" y="682709"/>
                  </a:lnTo>
                  <a:lnTo>
                    <a:pt x="1615179" y="681203"/>
                  </a:lnTo>
                  <a:lnTo>
                    <a:pt x="1621239" y="677127"/>
                  </a:lnTo>
                  <a:lnTo>
                    <a:pt x="1625413" y="670819"/>
                  </a:lnTo>
                  <a:lnTo>
                    <a:pt x="1626814" y="663384"/>
                  </a:lnTo>
                  <a:lnTo>
                    <a:pt x="1625308" y="656238"/>
                  </a:lnTo>
                  <a:lnTo>
                    <a:pt x="1621232" y="650179"/>
                  </a:lnTo>
                  <a:lnTo>
                    <a:pt x="1614923" y="646004"/>
                  </a:lnTo>
                  <a:lnTo>
                    <a:pt x="1509010" y="603030"/>
                  </a:lnTo>
                  <a:lnTo>
                    <a:pt x="1501576" y="601630"/>
                  </a:lnTo>
                  <a:close/>
                </a:path>
                <a:path w="2368550" h="983614">
                  <a:moveTo>
                    <a:pt x="1748709" y="701901"/>
                  </a:moveTo>
                  <a:lnTo>
                    <a:pt x="1741563" y="703408"/>
                  </a:lnTo>
                  <a:lnTo>
                    <a:pt x="1735503" y="707484"/>
                  </a:lnTo>
                  <a:lnTo>
                    <a:pt x="1731328" y="713792"/>
                  </a:lnTo>
                  <a:lnTo>
                    <a:pt x="1729927" y="721226"/>
                  </a:lnTo>
                  <a:lnTo>
                    <a:pt x="1731434" y="728372"/>
                  </a:lnTo>
                  <a:lnTo>
                    <a:pt x="1735510" y="734432"/>
                  </a:lnTo>
                  <a:lnTo>
                    <a:pt x="1741818" y="738606"/>
                  </a:lnTo>
                  <a:lnTo>
                    <a:pt x="1847732" y="781580"/>
                  </a:lnTo>
                  <a:lnTo>
                    <a:pt x="1855166" y="782981"/>
                  </a:lnTo>
                  <a:lnTo>
                    <a:pt x="1862312" y="781474"/>
                  </a:lnTo>
                  <a:lnTo>
                    <a:pt x="1868371" y="777398"/>
                  </a:lnTo>
                  <a:lnTo>
                    <a:pt x="1872547" y="771090"/>
                  </a:lnTo>
                  <a:lnTo>
                    <a:pt x="1873947" y="763656"/>
                  </a:lnTo>
                  <a:lnTo>
                    <a:pt x="1872440" y="756510"/>
                  </a:lnTo>
                  <a:lnTo>
                    <a:pt x="1868364" y="750450"/>
                  </a:lnTo>
                  <a:lnTo>
                    <a:pt x="1862056" y="746276"/>
                  </a:lnTo>
                  <a:lnTo>
                    <a:pt x="1756142" y="703301"/>
                  </a:lnTo>
                  <a:lnTo>
                    <a:pt x="1748709" y="701901"/>
                  </a:lnTo>
                  <a:close/>
                </a:path>
                <a:path w="2368550" h="983614">
                  <a:moveTo>
                    <a:pt x="1995841" y="802173"/>
                  </a:moveTo>
                  <a:lnTo>
                    <a:pt x="1988695" y="803679"/>
                  </a:lnTo>
                  <a:lnTo>
                    <a:pt x="1982635" y="807755"/>
                  </a:lnTo>
                  <a:lnTo>
                    <a:pt x="1978461" y="814063"/>
                  </a:lnTo>
                  <a:lnTo>
                    <a:pt x="1977060" y="821498"/>
                  </a:lnTo>
                  <a:lnTo>
                    <a:pt x="1978566" y="828644"/>
                  </a:lnTo>
                  <a:lnTo>
                    <a:pt x="1982642" y="834703"/>
                  </a:lnTo>
                  <a:lnTo>
                    <a:pt x="1988950" y="838878"/>
                  </a:lnTo>
                  <a:lnTo>
                    <a:pt x="2094864" y="881852"/>
                  </a:lnTo>
                  <a:lnTo>
                    <a:pt x="2102298" y="883252"/>
                  </a:lnTo>
                  <a:lnTo>
                    <a:pt x="2109444" y="881746"/>
                  </a:lnTo>
                  <a:lnTo>
                    <a:pt x="2115504" y="877670"/>
                  </a:lnTo>
                  <a:lnTo>
                    <a:pt x="2119678" y="871362"/>
                  </a:lnTo>
                  <a:lnTo>
                    <a:pt x="2121079" y="863928"/>
                  </a:lnTo>
                  <a:lnTo>
                    <a:pt x="2119573" y="856781"/>
                  </a:lnTo>
                  <a:lnTo>
                    <a:pt x="2115497" y="850722"/>
                  </a:lnTo>
                  <a:lnTo>
                    <a:pt x="2109188" y="846547"/>
                  </a:lnTo>
                  <a:lnTo>
                    <a:pt x="2003275" y="803573"/>
                  </a:lnTo>
                  <a:lnTo>
                    <a:pt x="1995841" y="802173"/>
                  </a:lnTo>
                  <a:close/>
                </a:path>
                <a:path w="2368550" h="983614">
                  <a:moveTo>
                    <a:pt x="2242974" y="902444"/>
                  </a:moveTo>
                  <a:lnTo>
                    <a:pt x="2235828" y="903951"/>
                  </a:lnTo>
                  <a:lnTo>
                    <a:pt x="2229768" y="908027"/>
                  </a:lnTo>
                  <a:lnTo>
                    <a:pt x="2225593" y="914335"/>
                  </a:lnTo>
                  <a:lnTo>
                    <a:pt x="2224192" y="921769"/>
                  </a:lnTo>
                  <a:lnTo>
                    <a:pt x="2225699" y="928915"/>
                  </a:lnTo>
                  <a:lnTo>
                    <a:pt x="2229775" y="934975"/>
                  </a:lnTo>
                  <a:lnTo>
                    <a:pt x="2236083" y="939149"/>
                  </a:lnTo>
                  <a:lnTo>
                    <a:pt x="2341997" y="982124"/>
                  </a:lnTo>
                  <a:lnTo>
                    <a:pt x="2349431" y="983524"/>
                  </a:lnTo>
                  <a:lnTo>
                    <a:pt x="2356576" y="982017"/>
                  </a:lnTo>
                  <a:lnTo>
                    <a:pt x="2362636" y="977941"/>
                  </a:lnTo>
                  <a:lnTo>
                    <a:pt x="2366812" y="971633"/>
                  </a:lnTo>
                  <a:lnTo>
                    <a:pt x="2368212" y="964199"/>
                  </a:lnTo>
                  <a:lnTo>
                    <a:pt x="2366706" y="957053"/>
                  </a:lnTo>
                  <a:lnTo>
                    <a:pt x="2362629" y="950994"/>
                  </a:lnTo>
                  <a:lnTo>
                    <a:pt x="2356321" y="946819"/>
                  </a:lnTo>
                  <a:lnTo>
                    <a:pt x="2250407" y="903845"/>
                  </a:lnTo>
                  <a:lnTo>
                    <a:pt x="2242974" y="9024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3418" y="2928965"/>
              <a:ext cx="99060" cy="9906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6099" y="3898229"/>
              <a:ext cx="99060" cy="99060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3855608" y="2979234"/>
              <a:ext cx="2391410" cy="31750"/>
            </a:xfrm>
            <a:custGeom>
              <a:avLst/>
              <a:gdLst/>
              <a:ahLst/>
              <a:cxnLst/>
              <a:rect l="l" t="t" r="r" b="b"/>
              <a:pathLst>
                <a:path w="2391410" h="31750">
                  <a:moveTo>
                    <a:pt x="0" y="0"/>
                  </a:moveTo>
                  <a:lnTo>
                    <a:pt x="2390849" y="31292"/>
                  </a:lnTo>
                </a:path>
              </a:pathLst>
            </a:custGeom>
            <a:ln w="34925">
              <a:solidFill>
                <a:srgbClr val="992B9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7363" y="2922587"/>
              <a:ext cx="107569" cy="10756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0043" y="2953067"/>
              <a:ext cx="107569" cy="107569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2651306" y="6102219"/>
              <a:ext cx="4133850" cy="0"/>
            </a:xfrm>
            <a:custGeom>
              <a:avLst/>
              <a:gdLst/>
              <a:ahLst/>
              <a:cxnLst/>
              <a:rect l="l" t="t" r="r" b="b"/>
              <a:pathLst>
                <a:path w="4133850" h="0">
                  <a:moveTo>
                    <a:pt x="0" y="0"/>
                  </a:moveTo>
                  <a:lnTo>
                    <a:pt x="4133461" y="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651306" y="2986194"/>
              <a:ext cx="4133850" cy="0"/>
            </a:xfrm>
            <a:custGeom>
              <a:avLst/>
              <a:gdLst/>
              <a:ahLst/>
              <a:cxnLst/>
              <a:rect l="l" t="t" r="r" b="b"/>
              <a:pathLst>
                <a:path w="4133850" h="0">
                  <a:moveTo>
                    <a:pt x="0" y="0"/>
                  </a:moveTo>
                  <a:lnTo>
                    <a:pt x="4133461" y="1"/>
                  </a:lnTo>
                </a:path>
              </a:pathLst>
            </a:custGeom>
            <a:ln w="22225">
              <a:solidFill>
                <a:srgbClr val="AFABA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829141" y="6103889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w="0" h="102870">
                  <a:moveTo>
                    <a:pt x="0" y="0"/>
                  </a:moveTo>
                  <a:lnTo>
                    <a:pt x="1" y="10231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247070" y="6103889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w="0" h="102870">
                  <a:moveTo>
                    <a:pt x="0" y="0"/>
                  </a:moveTo>
                  <a:lnTo>
                    <a:pt x="1" y="10231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938584" y="5432163"/>
              <a:ext cx="541020" cy="0"/>
            </a:xfrm>
            <a:custGeom>
              <a:avLst/>
              <a:gdLst/>
              <a:ahLst/>
              <a:cxnLst/>
              <a:rect l="l" t="t" r="r" b="b"/>
              <a:pathLst>
                <a:path w="541020" h="0">
                  <a:moveTo>
                    <a:pt x="0" y="0"/>
                  </a:moveTo>
                  <a:lnTo>
                    <a:pt x="540554" y="1"/>
                  </a:lnTo>
                </a:path>
              </a:pathLst>
            </a:custGeom>
            <a:ln w="28575">
              <a:solidFill>
                <a:srgbClr val="992B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938584" y="5793606"/>
              <a:ext cx="541020" cy="0"/>
            </a:xfrm>
            <a:custGeom>
              <a:avLst/>
              <a:gdLst/>
              <a:ahLst/>
              <a:cxnLst/>
              <a:rect l="l" t="t" r="r" b="b"/>
              <a:pathLst>
                <a:path w="541020" h="0">
                  <a:moveTo>
                    <a:pt x="0" y="0"/>
                  </a:moveTo>
                  <a:lnTo>
                    <a:pt x="540554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2188240" y="5350764"/>
            <a:ext cx="3276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0.8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188240" y="5992446"/>
            <a:ext cx="32766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1.0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373120" y="6208586"/>
            <a:ext cx="965200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10" b="1">
                <a:latin typeface="Arial"/>
                <a:cs typeface="Arial"/>
              </a:rPr>
              <a:t>Baseline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752576" y="6208586"/>
            <a:ext cx="1029335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b="1">
                <a:latin typeface="Arial"/>
                <a:cs typeface="Arial"/>
              </a:rPr>
              <a:t>Month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188240" y="4722876"/>
            <a:ext cx="3276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0.6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188240" y="4098035"/>
            <a:ext cx="3276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0.4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188240" y="3473196"/>
            <a:ext cx="3276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0.2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247422" y="2845308"/>
            <a:ext cx="2768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0.0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247422" y="1595628"/>
            <a:ext cx="276860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0.4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25" b="1">
                <a:latin typeface="Arial"/>
                <a:cs typeface="Arial"/>
              </a:rPr>
              <a:t>0.2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821538" y="1987671"/>
            <a:ext cx="196215" cy="3978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b="1">
                <a:latin typeface="Arial"/>
                <a:cs typeface="Arial"/>
              </a:rPr>
              <a:t>Adjusted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Peak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VO2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Mean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Change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from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Baseline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+/-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970372" y="2696971"/>
            <a:ext cx="4387850" cy="56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Change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-95" b="1">
                <a:latin typeface="Arial"/>
                <a:cs typeface="Arial"/>
              </a:rPr>
              <a:t>AT-</a:t>
            </a:r>
            <a:r>
              <a:rPr dirty="0" sz="1800" b="1">
                <a:latin typeface="Arial"/>
                <a:cs typeface="Arial"/>
              </a:rPr>
              <a:t>001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1500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mg: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-</a:t>
            </a:r>
            <a:r>
              <a:rPr dirty="0" sz="1800" b="1">
                <a:latin typeface="Arial"/>
                <a:cs typeface="Arial"/>
              </a:rPr>
              <a:t>0.01</a:t>
            </a:r>
            <a:r>
              <a:rPr dirty="0" sz="1800" spc="-10" b="1">
                <a:latin typeface="Arial"/>
                <a:cs typeface="Arial"/>
              </a:rPr>
              <a:t> (SE=0.18)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25"/>
              </a:lnSpc>
            </a:pPr>
            <a:r>
              <a:rPr dirty="0" sz="1800" b="1" i="1">
                <a:latin typeface="Arial"/>
                <a:cs typeface="Arial"/>
              </a:rPr>
              <a:t>P</a:t>
            </a:r>
            <a:r>
              <a:rPr dirty="0" sz="1800" spc="-20" b="1" i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=.21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compared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to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baseline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557879" y="5311140"/>
            <a:ext cx="2296795" cy="601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65" b="1">
                <a:latin typeface="Arial"/>
                <a:cs typeface="Arial"/>
              </a:rPr>
              <a:t>AT-</a:t>
            </a:r>
            <a:r>
              <a:rPr dirty="0" sz="1400" b="1">
                <a:latin typeface="Arial"/>
                <a:cs typeface="Arial"/>
              </a:rPr>
              <a:t>001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1500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mg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twice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daily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400" b="1">
                <a:latin typeface="Arial"/>
                <a:cs typeface="Arial"/>
              </a:rPr>
              <a:t>Placebo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twice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daily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511540" y="5513323"/>
            <a:ext cx="3289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Baseline</a:t>
            </a:r>
            <a:r>
              <a:rPr dirty="0" sz="1800" spc="-2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peak</a:t>
            </a:r>
            <a:r>
              <a:rPr dirty="0" sz="1800" spc="-1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VO</a:t>
            </a:r>
            <a:r>
              <a:rPr dirty="0" baseline="-13888" sz="1800" b="1">
                <a:solidFill>
                  <a:srgbClr val="992B90"/>
                </a:solidFill>
                <a:latin typeface="Arial"/>
                <a:cs typeface="Arial"/>
              </a:rPr>
              <a:t>2</a:t>
            </a:r>
            <a:r>
              <a:rPr dirty="0" baseline="-13888" sz="1800" spc="22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=</a:t>
            </a:r>
            <a:r>
              <a:rPr dirty="0" sz="1800" spc="-1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15.7±</a:t>
            </a:r>
            <a:r>
              <a:rPr dirty="0" sz="1800" spc="-10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992B90"/>
                </a:solidFill>
                <a:latin typeface="Arial"/>
                <a:cs typeface="Arial"/>
              </a:rPr>
              <a:t>3.8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Change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Peak</a:t>
            </a:r>
            <a:r>
              <a:rPr dirty="0" spc="-30"/>
              <a:t> </a:t>
            </a:r>
            <a:r>
              <a:rPr dirty="0"/>
              <a:t>VO</a:t>
            </a:r>
            <a:r>
              <a:rPr dirty="0" baseline="-18518" sz="3150"/>
              <a:t>2</a:t>
            </a:r>
            <a:r>
              <a:rPr dirty="0" baseline="-18518" sz="3150" spc="465"/>
              <a:t> </a:t>
            </a:r>
            <a:r>
              <a:rPr dirty="0" sz="3200"/>
              <a:t>by</a:t>
            </a:r>
            <a:r>
              <a:rPr dirty="0" sz="3200" spc="-30"/>
              <a:t> </a:t>
            </a:r>
            <a:r>
              <a:rPr dirty="0" sz="3200"/>
              <a:t>15</a:t>
            </a:r>
            <a:r>
              <a:rPr dirty="0" sz="3200" spc="-30"/>
              <a:t> </a:t>
            </a:r>
            <a:r>
              <a:rPr dirty="0" sz="3200" spc="-10"/>
              <a:t>months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7894" y="247370"/>
            <a:ext cx="2577861" cy="79207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606548" y="1714839"/>
            <a:ext cx="4436745" cy="4491990"/>
            <a:chOff x="2606548" y="1714839"/>
            <a:chExt cx="4436745" cy="4491990"/>
          </a:xfrm>
        </p:grpSpPr>
        <p:sp>
          <p:nvSpPr>
            <p:cNvPr id="5" name="object 5" descr=""/>
            <p:cNvSpPr/>
            <p:nvPr/>
          </p:nvSpPr>
          <p:spPr>
            <a:xfrm>
              <a:off x="2660183" y="1727538"/>
              <a:ext cx="0" cy="4381500"/>
            </a:xfrm>
            <a:custGeom>
              <a:avLst/>
              <a:gdLst/>
              <a:ahLst/>
              <a:cxnLst/>
              <a:rect l="l" t="t" r="r" b="b"/>
              <a:pathLst>
                <a:path w="0" h="4381500">
                  <a:moveTo>
                    <a:pt x="0" y="4380935"/>
                  </a:moveTo>
                  <a:lnTo>
                    <a:pt x="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606548" y="1727539"/>
              <a:ext cx="53975" cy="4381500"/>
            </a:xfrm>
            <a:custGeom>
              <a:avLst/>
              <a:gdLst/>
              <a:ahLst/>
              <a:cxnLst/>
              <a:rect l="l" t="t" r="r" b="b"/>
              <a:pathLst>
                <a:path w="53975" h="4381500">
                  <a:moveTo>
                    <a:pt x="0" y="4380935"/>
                  </a:moveTo>
                  <a:lnTo>
                    <a:pt x="53636" y="4380935"/>
                  </a:lnTo>
                </a:path>
                <a:path w="53975" h="4381500">
                  <a:moveTo>
                    <a:pt x="0" y="3755813"/>
                  </a:moveTo>
                  <a:lnTo>
                    <a:pt x="53636" y="3755813"/>
                  </a:lnTo>
                </a:path>
                <a:path w="53975" h="4381500">
                  <a:moveTo>
                    <a:pt x="0" y="3127925"/>
                  </a:moveTo>
                  <a:lnTo>
                    <a:pt x="53636" y="3127925"/>
                  </a:lnTo>
                </a:path>
                <a:path w="53975" h="4381500">
                  <a:moveTo>
                    <a:pt x="0" y="2503085"/>
                  </a:moveTo>
                  <a:lnTo>
                    <a:pt x="53636" y="2503085"/>
                  </a:lnTo>
                </a:path>
                <a:path w="53975" h="4381500">
                  <a:moveTo>
                    <a:pt x="0" y="1878245"/>
                  </a:moveTo>
                  <a:lnTo>
                    <a:pt x="53636" y="1878245"/>
                  </a:lnTo>
                </a:path>
                <a:path w="53975" h="4381500">
                  <a:moveTo>
                    <a:pt x="0" y="1250357"/>
                  </a:moveTo>
                  <a:lnTo>
                    <a:pt x="53636" y="1250357"/>
                  </a:lnTo>
                </a:path>
                <a:path w="53975" h="4381500">
                  <a:moveTo>
                    <a:pt x="0" y="625517"/>
                  </a:moveTo>
                  <a:lnTo>
                    <a:pt x="53636" y="625517"/>
                  </a:lnTo>
                </a:path>
                <a:path w="53975" h="4381500">
                  <a:moveTo>
                    <a:pt x="0" y="0"/>
                  </a:moveTo>
                  <a:lnTo>
                    <a:pt x="5363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827030" y="2971304"/>
              <a:ext cx="57150" cy="15875"/>
            </a:xfrm>
            <a:custGeom>
              <a:avLst/>
              <a:gdLst/>
              <a:ahLst/>
              <a:cxnLst/>
              <a:rect l="l" t="t" r="r" b="b"/>
              <a:pathLst>
                <a:path w="57150" h="15875">
                  <a:moveTo>
                    <a:pt x="57150" y="0"/>
                  </a:moveTo>
                  <a:lnTo>
                    <a:pt x="0" y="0"/>
                  </a:lnTo>
                  <a:lnTo>
                    <a:pt x="0" y="15875"/>
                  </a:lnTo>
                  <a:lnTo>
                    <a:pt x="57150" y="15875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217881" y="3320322"/>
              <a:ext cx="57150" cy="1258570"/>
            </a:xfrm>
            <a:custGeom>
              <a:avLst/>
              <a:gdLst/>
              <a:ahLst/>
              <a:cxnLst/>
              <a:rect l="l" t="t" r="r" b="b"/>
              <a:pathLst>
                <a:path w="57150" h="1258570">
                  <a:moveTo>
                    <a:pt x="27470" y="629886"/>
                  </a:moveTo>
                  <a:lnTo>
                    <a:pt x="27470" y="1257954"/>
                  </a:lnTo>
                </a:path>
                <a:path w="57150" h="1258570">
                  <a:moveTo>
                    <a:pt x="27470" y="629886"/>
                  </a:moveTo>
                  <a:lnTo>
                    <a:pt x="27470" y="0"/>
                  </a:lnTo>
                </a:path>
                <a:path w="57150" h="1258570">
                  <a:moveTo>
                    <a:pt x="0" y="1257954"/>
                  </a:moveTo>
                  <a:lnTo>
                    <a:pt x="57150" y="1257954"/>
                  </a:lnTo>
                </a:path>
                <a:path w="57150" h="125857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827030" y="2971304"/>
              <a:ext cx="57150" cy="15875"/>
            </a:xfrm>
            <a:custGeom>
              <a:avLst/>
              <a:gdLst/>
              <a:ahLst/>
              <a:cxnLst/>
              <a:rect l="l" t="t" r="r" b="b"/>
              <a:pathLst>
                <a:path w="57150" h="15875">
                  <a:moveTo>
                    <a:pt x="57150" y="0"/>
                  </a:moveTo>
                  <a:lnTo>
                    <a:pt x="0" y="0"/>
                  </a:lnTo>
                  <a:lnTo>
                    <a:pt x="0" y="15875"/>
                  </a:lnTo>
                  <a:lnTo>
                    <a:pt x="57150" y="15875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992B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217881" y="2390937"/>
              <a:ext cx="57150" cy="1239520"/>
            </a:xfrm>
            <a:custGeom>
              <a:avLst/>
              <a:gdLst/>
              <a:ahLst/>
              <a:cxnLst/>
              <a:rect l="l" t="t" r="r" b="b"/>
              <a:pathLst>
                <a:path w="57150" h="1239520">
                  <a:moveTo>
                    <a:pt x="27470" y="620486"/>
                  </a:moveTo>
                  <a:lnTo>
                    <a:pt x="27470" y="1239178"/>
                  </a:lnTo>
                </a:path>
                <a:path w="57150" h="1239520">
                  <a:moveTo>
                    <a:pt x="27470" y="620486"/>
                  </a:moveTo>
                  <a:lnTo>
                    <a:pt x="27470" y="0"/>
                  </a:lnTo>
                </a:path>
                <a:path w="57150" h="1239520">
                  <a:moveTo>
                    <a:pt x="0" y="1239178"/>
                  </a:moveTo>
                  <a:lnTo>
                    <a:pt x="57150" y="1239178"/>
                  </a:lnTo>
                </a:path>
                <a:path w="57150" h="123952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5875">
              <a:solidFill>
                <a:srgbClr val="992B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836555" y="2960181"/>
              <a:ext cx="2368550" cy="983615"/>
            </a:xfrm>
            <a:custGeom>
              <a:avLst/>
              <a:gdLst/>
              <a:ahLst/>
              <a:cxnLst/>
              <a:rect l="l" t="t" r="r" b="b"/>
              <a:pathLst>
                <a:path w="2368550" h="983614">
                  <a:moveTo>
                    <a:pt x="18781" y="0"/>
                  </a:moveTo>
                  <a:lnTo>
                    <a:pt x="11635" y="1506"/>
                  </a:lnTo>
                  <a:lnTo>
                    <a:pt x="5575" y="5582"/>
                  </a:lnTo>
                  <a:lnTo>
                    <a:pt x="1400" y="11891"/>
                  </a:lnTo>
                  <a:lnTo>
                    <a:pt x="0" y="19324"/>
                  </a:lnTo>
                  <a:lnTo>
                    <a:pt x="1506" y="26470"/>
                  </a:lnTo>
                  <a:lnTo>
                    <a:pt x="5582" y="32530"/>
                  </a:lnTo>
                  <a:lnTo>
                    <a:pt x="11890" y="36705"/>
                  </a:lnTo>
                  <a:lnTo>
                    <a:pt x="117804" y="79678"/>
                  </a:lnTo>
                  <a:lnTo>
                    <a:pt x="125238" y="81079"/>
                  </a:lnTo>
                  <a:lnTo>
                    <a:pt x="132384" y="79573"/>
                  </a:lnTo>
                  <a:lnTo>
                    <a:pt x="138443" y="75497"/>
                  </a:lnTo>
                  <a:lnTo>
                    <a:pt x="142619" y="69188"/>
                  </a:lnTo>
                  <a:lnTo>
                    <a:pt x="144020" y="61754"/>
                  </a:lnTo>
                  <a:lnTo>
                    <a:pt x="142513" y="54609"/>
                  </a:lnTo>
                  <a:lnTo>
                    <a:pt x="138437" y="48549"/>
                  </a:lnTo>
                  <a:lnTo>
                    <a:pt x="132128" y="44373"/>
                  </a:lnTo>
                  <a:lnTo>
                    <a:pt x="26214" y="1400"/>
                  </a:lnTo>
                  <a:lnTo>
                    <a:pt x="18781" y="0"/>
                  </a:lnTo>
                  <a:close/>
                </a:path>
                <a:path w="2368550" h="983614">
                  <a:moveTo>
                    <a:pt x="265913" y="100271"/>
                  </a:moveTo>
                  <a:lnTo>
                    <a:pt x="258767" y="101777"/>
                  </a:lnTo>
                  <a:lnTo>
                    <a:pt x="252707" y="105854"/>
                  </a:lnTo>
                  <a:lnTo>
                    <a:pt x="248533" y="112162"/>
                  </a:lnTo>
                  <a:lnTo>
                    <a:pt x="247132" y="119596"/>
                  </a:lnTo>
                  <a:lnTo>
                    <a:pt x="248638" y="126742"/>
                  </a:lnTo>
                  <a:lnTo>
                    <a:pt x="252714" y="132801"/>
                  </a:lnTo>
                  <a:lnTo>
                    <a:pt x="259023" y="136977"/>
                  </a:lnTo>
                  <a:lnTo>
                    <a:pt x="364937" y="179950"/>
                  </a:lnTo>
                  <a:lnTo>
                    <a:pt x="372371" y="181351"/>
                  </a:lnTo>
                  <a:lnTo>
                    <a:pt x="379517" y="179844"/>
                  </a:lnTo>
                  <a:lnTo>
                    <a:pt x="385576" y="175768"/>
                  </a:lnTo>
                  <a:lnTo>
                    <a:pt x="389752" y="169460"/>
                  </a:lnTo>
                  <a:lnTo>
                    <a:pt x="391152" y="162026"/>
                  </a:lnTo>
                  <a:lnTo>
                    <a:pt x="389645" y="154880"/>
                  </a:lnTo>
                  <a:lnTo>
                    <a:pt x="385569" y="148820"/>
                  </a:lnTo>
                  <a:lnTo>
                    <a:pt x="379262" y="144645"/>
                  </a:lnTo>
                  <a:lnTo>
                    <a:pt x="273347" y="101672"/>
                  </a:lnTo>
                  <a:lnTo>
                    <a:pt x="265913" y="100271"/>
                  </a:lnTo>
                  <a:close/>
                </a:path>
                <a:path w="2368550" h="983614">
                  <a:moveTo>
                    <a:pt x="513046" y="200543"/>
                  </a:moveTo>
                  <a:lnTo>
                    <a:pt x="505900" y="202049"/>
                  </a:lnTo>
                  <a:lnTo>
                    <a:pt x="499840" y="206125"/>
                  </a:lnTo>
                  <a:lnTo>
                    <a:pt x="495665" y="212434"/>
                  </a:lnTo>
                  <a:lnTo>
                    <a:pt x="494264" y="219867"/>
                  </a:lnTo>
                  <a:lnTo>
                    <a:pt x="495771" y="227013"/>
                  </a:lnTo>
                  <a:lnTo>
                    <a:pt x="499847" y="233073"/>
                  </a:lnTo>
                  <a:lnTo>
                    <a:pt x="506155" y="237248"/>
                  </a:lnTo>
                  <a:lnTo>
                    <a:pt x="612069" y="280221"/>
                  </a:lnTo>
                  <a:lnTo>
                    <a:pt x="619503" y="281622"/>
                  </a:lnTo>
                  <a:lnTo>
                    <a:pt x="626649" y="280116"/>
                  </a:lnTo>
                  <a:lnTo>
                    <a:pt x="632708" y="276040"/>
                  </a:lnTo>
                  <a:lnTo>
                    <a:pt x="636884" y="269731"/>
                  </a:lnTo>
                  <a:lnTo>
                    <a:pt x="638285" y="262298"/>
                  </a:lnTo>
                  <a:lnTo>
                    <a:pt x="636778" y="255152"/>
                  </a:lnTo>
                  <a:lnTo>
                    <a:pt x="632702" y="249092"/>
                  </a:lnTo>
                  <a:lnTo>
                    <a:pt x="626393" y="244917"/>
                  </a:lnTo>
                  <a:lnTo>
                    <a:pt x="520479" y="201944"/>
                  </a:lnTo>
                  <a:lnTo>
                    <a:pt x="513046" y="200543"/>
                  </a:lnTo>
                  <a:close/>
                </a:path>
                <a:path w="2368550" h="983614">
                  <a:moveTo>
                    <a:pt x="760178" y="300814"/>
                  </a:moveTo>
                  <a:lnTo>
                    <a:pt x="753032" y="302321"/>
                  </a:lnTo>
                  <a:lnTo>
                    <a:pt x="746973" y="306397"/>
                  </a:lnTo>
                  <a:lnTo>
                    <a:pt x="742798" y="312705"/>
                  </a:lnTo>
                  <a:lnTo>
                    <a:pt x="741397" y="320139"/>
                  </a:lnTo>
                  <a:lnTo>
                    <a:pt x="742903" y="327285"/>
                  </a:lnTo>
                  <a:lnTo>
                    <a:pt x="746979" y="333345"/>
                  </a:lnTo>
                  <a:lnTo>
                    <a:pt x="753288" y="337520"/>
                  </a:lnTo>
                  <a:lnTo>
                    <a:pt x="859202" y="380493"/>
                  </a:lnTo>
                  <a:lnTo>
                    <a:pt x="866636" y="381894"/>
                  </a:lnTo>
                  <a:lnTo>
                    <a:pt x="873782" y="380388"/>
                  </a:lnTo>
                  <a:lnTo>
                    <a:pt x="879841" y="376312"/>
                  </a:lnTo>
                  <a:lnTo>
                    <a:pt x="884017" y="370004"/>
                  </a:lnTo>
                  <a:lnTo>
                    <a:pt x="885417" y="362570"/>
                  </a:lnTo>
                  <a:lnTo>
                    <a:pt x="883910" y="355423"/>
                  </a:lnTo>
                  <a:lnTo>
                    <a:pt x="879834" y="349364"/>
                  </a:lnTo>
                  <a:lnTo>
                    <a:pt x="873526" y="345188"/>
                  </a:lnTo>
                  <a:lnTo>
                    <a:pt x="767612" y="302215"/>
                  </a:lnTo>
                  <a:lnTo>
                    <a:pt x="760178" y="300814"/>
                  </a:lnTo>
                  <a:close/>
                </a:path>
                <a:path w="2368550" h="983614">
                  <a:moveTo>
                    <a:pt x="1007311" y="401086"/>
                  </a:moveTo>
                  <a:lnTo>
                    <a:pt x="1000165" y="402593"/>
                  </a:lnTo>
                  <a:lnTo>
                    <a:pt x="994105" y="406669"/>
                  </a:lnTo>
                  <a:lnTo>
                    <a:pt x="989930" y="412977"/>
                  </a:lnTo>
                  <a:lnTo>
                    <a:pt x="988529" y="420411"/>
                  </a:lnTo>
                  <a:lnTo>
                    <a:pt x="990036" y="427556"/>
                  </a:lnTo>
                  <a:lnTo>
                    <a:pt x="994112" y="433616"/>
                  </a:lnTo>
                  <a:lnTo>
                    <a:pt x="1000420" y="437791"/>
                  </a:lnTo>
                  <a:lnTo>
                    <a:pt x="1106334" y="480764"/>
                  </a:lnTo>
                  <a:lnTo>
                    <a:pt x="1113768" y="482165"/>
                  </a:lnTo>
                  <a:lnTo>
                    <a:pt x="1120914" y="480659"/>
                  </a:lnTo>
                  <a:lnTo>
                    <a:pt x="1126973" y="476583"/>
                  </a:lnTo>
                  <a:lnTo>
                    <a:pt x="1131149" y="470276"/>
                  </a:lnTo>
                  <a:lnTo>
                    <a:pt x="1132549" y="462841"/>
                  </a:lnTo>
                  <a:lnTo>
                    <a:pt x="1131043" y="455695"/>
                  </a:lnTo>
                  <a:lnTo>
                    <a:pt x="1126967" y="449636"/>
                  </a:lnTo>
                  <a:lnTo>
                    <a:pt x="1120658" y="445461"/>
                  </a:lnTo>
                  <a:lnTo>
                    <a:pt x="1014744" y="402487"/>
                  </a:lnTo>
                  <a:lnTo>
                    <a:pt x="1007311" y="401086"/>
                  </a:lnTo>
                  <a:close/>
                </a:path>
                <a:path w="2368550" h="983614">
                  <a:moveTo>
                    <a:pt x="1254444" y="501358"/>
                  </a:moveTo>
                  <a:lnTo>
                    <a:pt x="1247298" y="502864"/>
                  </a:lnTo>
                  <a:lnTo>
                    <a:pt x="1241238" y="506940"/>
                  </a:lnTo>
                  <a:lnTo>
                    <a:pt x="1237063" y="513249"/>
                  </a:lnTo>
                  <a:lnTo>
                    <a:pt x="1235662" y="520682"/>
                  </a:lnTo>
                  <a:lnTo>
                    <a:pt x="1237168" y="527828"/>
                  </a:lnTo>
                  <a:lnTo>
                    <a:pt x="1241244" y="533888"/>
                  </a:lnTo>
                  <a:lnTo>
                    <a:pt x="1247553" y="538063"/>
                  </a:lnTo>
                  <a:lnTo>
                    <a:pt x="1353467" y="581037"/>
                  </a:lnTo>
                  <a:lnTo>
                    <a:pt x="1360901" y="582438"/>
                  </a:lnTo>
                  <a:lnTo>
                    <a:pt x="1368047" y="580931"/>
                  </a:lnTo>
                  <a:lnTo>
                    <a:pt x="1374106" y="576855"/>
                  </a:lnTo>
                  <a:lnTo>
                    <a:pt x="1378282" y="570547"/>
                  </a:lnTo>
                  <a:lnTo>
                    <a:pt x="1379682" y="563113"/>
                  </a:lnTo>
                  <a:lnTo>
                    <a:pt x="1378175" y="555967"/>
                  </a:lnTo>
                  <a:lnTo>
                    <a:pt x="1374099" y="549907"/>
                  </a:lnTo>
                  <a:lnTo>
                    <a:pt x="1367791" y="545733"/>
                  </a:lnTo>
                  <a:lnTo>
                    <a:pt x="1261877" y="502758"/>
                  </a:lnTo>
                  <a:lnTo>
                    <a:pt x="1254444" y="501358"/>
                  </a:lnTo>
                  <a:close/>
                </a:path>
                <a:path w="2368550" h="983614">
                  <a:moveTo>
                    <a:pt x="1501576" y="601630"/>
                  </a:moveTo>
                  <a:lnTo>
                    <a:pt x="1494430" y="603136"/>
                  </a:lnTo>
                  <a:lnTo>
                    <a:pt x="1488370" y="607212"/>
                  </a:lnTo>
                  <a:lnTo>
                    <a:pt x="1484195" y="613520"/>
                  </a:lnTo>
                  <a:lnTo>
                    <a:pt x="1482794" y="620954"/>
                  </a:lnTo>
                  <a:lnTo>
                    <a:pt x="1484301" y="628100"/>
                  </a:lnTo>
                  <a:lnTo>
                    <a:pt x="1488377" y="634159"/>
                  </a:lnTo>
                  <a:lnTo>
                    <a:pt x="1494685" y="638335"/>
                  </a:lnTo>
                  <a:lnTo>
                    <a:pt x="1600599" y="681309"/>
                  </a:lnTo>
                  <a:lnTo>
                    <a:pt x="1608033" y="682709"/>
                  </a:lnTo>
                  <a:lnTo>
                    <a:pt x="1615179" y="681203"/>
                  </a:lnTo>
                  <a:lnTo>
                    <a:pt x="1621239" y="677127"/>
                  </a:lnTo>
                  <a:lnTo>
                    <a:pt x="1625413" y="670819"/>
                  </a:lnTo>
                  <a:lnTo>
                    <a:pt x="1626814" y="663384"/>
                  </a:lnTo>
                  <a:lnTo>
                    <a:pt x="1625308" y="656238"/>
                  </a:lnTo>
                  <a:lnTo>
                    <a:pt x="1621232" y="650179"/>
                  </a:lnTo>
                  <a:lnTo>
                    <a:pt x="1614923" y="646004"/>
                  </a:lnTo>
                  <a:lnTo>
                    <a:pt x="1509010" y="603030"/>
                  </a:lnTo>
                  <a:lnTo>
                    <a:pt x="1501576" y="601630"/>
                  </a:lnTo>
                  <a:close/>
                </a:path>
                <a:path w="2368550" h="983614">
                  <a:moveTo>
                    <a:pt x="1748709" y="701901"/>
                  </a:moveTo>
                  <a:lnTo>
                    <a:pt x="1741563" y="703408"/>
                  </a:lnTo>
                  <a:lnTo>
                    <a:pt x="1735503" y="707484"/>
                  </a:lnTo>
                  <a:lnTo>
                    <a:pt x="1731328" y="713792"/>
                  </a:lnTo>
                  <a:lnTo>
                    <a:pt x="1729927" y="721226"/>
                  </a:lnTo>
                  <a:lnTo>
                    <a:pt x="1731434" y="728372"/>
                  </a:lnTo>
                  <a:lnTo>
                    <a:pt x="1735510" y="734432"/>
                  </a:lnTo>
                  <a:lnTo>
                    <a:pt x="1741818" y="738606"/>
                  </a:lnTo>
                  <a:lnTo>
                    <a:pt x="1847732" y="781580"/>
                  </a:lnTo>
                  <a:lnTo>
                    <a:pt x="1855166" y="782981"/>
                  </a:lnTo>
                  <a:lnTo>
                    <a:pt x="1862312" y="781474"/>
                  </a:lnTo>
                  <a:lnTo>
                    <a:pt x="1868371" y="777398"/>
                  </a:lnTo>
                  <a:lnTo>
                    <a:pt x="1872547" y="771090"/>
                  </a:lnTo>
                  <a:lnTo>
                    <a:pt x="1873947" y="763656"/>
                  </a:lnTo>
                  <a:lnTo>
                    <a:pt x="1872440" y="756510"/>
                  </a:lnTo>
                  <a:lnTo>
                    <a:pt x="1868364" y="750450"/>
                  </a:lnTo>
                  <a:lnTo>
                    <a:pt x="1862056" y="746276"/>
                  </a:lnTo>
                  <a:lnTo>
                    <a:pt x="1756142" y="703301"/>
                  </a:lnTo>
                  <a:lnTo>
                    <a:pt x="1748709" y="701901"/>
                  </a:lnTo>
                  <a:close/>
                </a:path>
                <a:path w="2368550" h="983614">
                  <a:moveTo>
                    <a:pt x="1995841" y="802173"/>
                  </a:moveTo>
                  <a:lnTo>
                    <a:pt x="1988695" y="803679"/>
                  </a:lnTo>
                  <a:lnTo>
                    <a:pt x="1982635" y="807755"/>
                  </a:lnTo>
                  <a:lnTo>
                    <a:pt x="1978461" y="814063"/>
                  </a:lnTo>
                  <a:lnTo>
                    <a:pt x="1977060" y="821498"/>
                  </a:lnTo>
                  <a:lnTo>
                    <a:pt x="1978566" y="828644"/>
                  </a:lnTo>
                  <a:lnTo>
                    <a:pt x="1982642" y="834703"/>
                  </a:lnTo>
                  <a:lnTo>
                    <a:pt x="1988950" y="838878"/>
                  </a:lnTo>
                  <a:lnTo>
                    <a:pt x="2094864" y="881852"/>
                  </a:lnTo>
                  <a:lnTo>
                    <a:pt x="2102298" y="883252"/>
                  </a:lnTo>
                  <a:lnTo>
                    <a:pt x="2109444" y="881746"/>
                  </a:lnTo>
                  <a:lnTo>
                    <a:pt x="2115504" y="877670"/>
                  </a:lnTo>
                  <a:lnTo>
                    <a:pt x="2119678" y="871362"/>
                  </a:lnTo>
                  <a:lnTo>
                    <a:pt x="2121079" y="863928"/>
                  </a:lnTo>
                  <a:lnTo>
                    <a:pt x="2119573" y="856781"/>
                  </a:lnTo>
                  <a:lnTo>
                    <a:pt x="2115497" y="850722"/>
                  </a:lnTo>
                  <a:lnTo>
                    <a:pt x="2109188" y="846547"/>
                  </a:lnTo>
                  <a:lnTo>
                    <a:pt x="2003275" y="803573"/>
                  </a:lnTo>
                  <a:lnTo>
                    <a:pt x="1995841" y="802173"/>
                  </a:lnTo>
                  <a:close/>
                </a:path>
                <a:path w="2368550" h="983614">
                  <a:moveTo>
                    <a:pt x="2242974" y="902444"/>
                  </a:moveTo>
                  <a:lnTo>
                    <a:pt x="2235828" y="903951"/>
                  </a:lnTo>
                  <a:lnTo>
                    <a:pt x="2229768" y="908027"/>
                  </a:lnTo>
                  <a:lnTo>
                    <a:pt x="2225593" y="914335"/>
                  </a:lnTo>
                  <a:lnTo>
                    <a:pt x="2224192" y="921769"/>
                  </a:lnTo>
                  <a:lnTo>
                    <a:pt x="2225699" y="928915"/>
                  </a:lnTo>
                  <a:lnTo>
                    <a:pt x="2229775" y="934975"/>
                  </a:lnTo>
                  <a:lnTo>
                    <a:pt x="2236083" y="939149"/>
                  </a:lnTo>
                  <a:lnTo>
                    <a:pt x="2341997" y="982124"/>
                  </a:lnTo>
                  <a:lnTo>
                    <a:pt x="2349431" y="983524"/>
                  </a:lnTo>
                  <a:lnTo>
                    <a:pt x="2356576" y="982017"/>
                  </a:lnTo>
                  <a:lnTo>
                    <a:pt x="2362636" y="977941"/>
                  </a:lnTo>
                  <a:lnTo>
                    <a:pt x="2366812" y="971633"/>
                  </a:lnTo>
                  <a:lnTo>
                    <a:pt x="2368212" y="964199"/>
                  </a:lnTo>
                  <a:lnTo>
                    <a:pt x="2366706" y="957053"/>
                  </a:lnTo>
                  <a:lnTo>
                    <a:pt x="2362629" y="950994"/>
                  </a:lnTo>
                  <a:lnTo>
                    <a:pt x="2356321" y="946819"/>
                  </a:lnTo>
                  <a:lnTo>
                    <a:pt x="2250407" y="903845"/>
                  </a:lnTo>
                  <a:lnTo>
                    <a:pt x="2242974" y="9024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3418" y="2928965"/>
              <a:ext cx="99060" cy="9906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6099" y="3898229"/>
              <a:ext cx="99060" cy="9906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855608" y="2979234"/>
              <a:ext cx="2391410" cy="31750"/>
            </a:xfrm>
            <a:custGeom>
              <a:avLst/>
              <a:gdLst/>
              <a:ahLst/>
              <a:cxnLst/>
              <a:rect l="l" t="t" r="r" b="b"/>
              <a:pathLst>
                <a:path w="2391410" h="31750">
                  <a:moveTo>
                    <a:pt x="0" y="0"/>
                  </a:moveTo>
                  <a:lnTo>
                    <a:pt x="2390849" y="31292"/>
                  </a:lnTo>
                </a:path>
              </a:pathLst>
            </a:custGeom>
            <a:ln w="34925">
              <a:solidFill>
                <a:srgbClr val="992B9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7363" y="2922587"/>
              <a:ext cx="107569" cy="10756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0043" y="2953067"/>
              <a:ext cx="107569" cy="107569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2651306" y="6102219"/>
              <a:ext cx="4133850" cy="0"/>
            </a:xfrm>
            <a:custGeom>
              <a:avLst/>
              <a:gdLst/>
              <a:ahLst/>
              <a:cxnLst/>
              <a:rect l="l" t="t" r="r" b="b"/>
              <a:pathLst>
                <a:path w="4133850" h="0">
                  <a:moveTo>
                    <a:pt x="0" y="0"/>
                  </a:moveTo>
                  <a:lnTo>
                    <a:pt x="4133461" y="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651306" y="2986194"/>
              <a:ext cx="4133850" cy="0"/>
            </a:xfrm>
            <a:custGeom>
              <a:avLst/>
              <a:gdLst/>
              <a:ahLst/>
              <a:cxnLst/>
              <a:rect l="l" t="t" r="r" b="b"/>
              <a:pathLst>
                <a:path w="4133850" h="0">
                  <a:moveTo>
                    <a:pt x="0" y="0"/>
                  </a:moveTo>
                  <a:lnTo>
                    <a:pt x="4133461" y="1"/>
                  </a:lnTo>
                </a:path>
              </a:pathLst>
            </a:custGeom>
            <a:ln w="22225">
              <a:solidFill>
                <a:srgbClr val="AFABA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829141" y="6103889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w="0" h="102870">
                  <a:moveTo>
                    <a:pt x="0" y="0"/>
                  </a:moveTo>
                  <a:lnTo>
                    <a:pt x="1" y="10231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247070" y="6103889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w="0" h="102870">
                  <a:moveTo>
                    <a:pt x="0" y="0"/>
                  </a:moveTo>
                  <a:lnTo>
                    <a:pt x="1" y="10231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772555" y="2753250"/>
              <a:ext cx="258445" cy="1427480"/>
            </a:xfrm>
            <a:custGeom>
              <a:avLst/>
              <a:gdLst/>
              <a:ahLst/>
              <a:cxnLst/>
              <a:rect l="l" t="t" r="r" b="b"/>
              <a:pathLst>
                <a:path w="258445" h="1427479">
                  <a:moveTo>
                    <a:pt x="0" y="0"/>
                  </a:moveTo>
                  <a:lnTo>
                    <a:pt x="50195" y="1688"/>
                  </a:lnTo>
                  <a:lnTo>
                    <a:pt x="91184" y="6294"/>
                  </a:lnTo>
                  <a:lnTo>
                    <a:pt x="118820" y="13126"/>
                  </a:lnTo>
                  <a:lnTo>
                    <a:pt x="128954" y="21491"/>
                  </a:lnTo>
                  <a:lnTo>
                    <a:pt x="128954" y="691941"/>
                  </a:lnTo>
                  <a:lnTo>
                    <a:pt x="139088" y="700306"/>
                  </a:lnTo>
                  <a:lnTo>
                    <a:pt x="166724" y="707138"/>
                  </a:lnTo>
                  <a:lnTo>
                    <a:pt x="207714" y="711744"/>
                  </a:lnTo>
                  <a:lnTo>
                    <a:pt x="257909" y="713433"/>
                  </a:lnTo>
                  <a:lnTo>
                    <a:pt x="207714" y="715121"/>
                  </a:lnTo>
                  <a:lnTo>
                    <a:pt x="166724" y="719727"/>
                  </a:lnTo>
                  <a:lnTo>
                    <a:pt x="139088" y="726559"/>
                  </a:lnTo>
                  <a:lnTo>
                    <a:pt x="128954" y="734924"/>
                  </a:lnTo>
                  <a:lnTo>
                    <a:pt x="128954" y="1405374"/>
                  </a:lnTo>
                  <a:lnTo>
                    <a:pt x="118820" y="1413739"/>
                  </a:lnTo>
                  <a:lnTo>
                    <a:pt x="91184" y="1420571"/>
                  </a:lnTo>
                  <a:lnTo>
                    <a:pt x="50195" y="1425177"/>
                  </a:lnTo>
                  <a:lnTo>
                    <a:pt x="0" y="142686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660183" y="1727538"/>
              <a:ext cx="0" cy="4381500"/>
            </a:xfrm>
            <a:custGeom>
              <a:avLst/>
              <a:gdLst/>
              <a:ahLst/>
              <a:cxnLst/>
              <a:rect l="l" t="t" r="r" b="b"/>
              <a:pathLst>
                <a:path w="0" h="4381500">
                  <a:moveTo>
                    <a:pt x="0" y="4380935"/>
                  </a:moveTo>
                  <a:lnTo>
                    <a:pt x="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606548" y="1727539"/>
              <a:ext cx="53975" cy="4381500"/>
            </a:xfrm>
            <a:custGeom>
              <a:avLst/>
              <a:gdLst/>
              <a:ahLst/>
              <a:cxnLst/>
              <a:rect l="l" t="t" r="r" b="b"/>
              <a:pathLst>
                <a:path w="53975" h="4381500">
                  <a:moveTo>
                    <a:pt x="0" y="4380935"/>
                  </a:moveTo>
                  <a:lnTo>
                    <a:pt x="53636" y="4380935"/>
                  </a:lnTo>
                </a:path>
                <a:path w="53975" h="4381500">
                  <a:moveTo>
                    <a:pt x="0" y="3755813"/>
                  </a:moveTo>
                  <a:lnTo>
                    <a:pt x="53636" y="3755813"/>
                  </a:lnTo>
                </a:path>
                <a:path w="53975" h="4381500">
                  <a:moveTo>
                    <a:pt x="0" y="3127925"/>
                  </a:moveTo>
                  <a:lnTo>
                    <a:pt x="53636" y="3127925"/>
                  </a:lnTo>
                </a:path>
                <a:path w="53975" h="4381500">
                  <a:moveTo>
                    <a:pt x="0" y="2503085"/>
                  </a:moveTo>
                  <a:lnTo>
                    <a:pt x="53636" y="2503085"/>
                  </a:lnTo>
                </a:path>
                <a:path w="53975" h="4381500">
                  <a:moveTo>
                    <a:pt x="0" y="1878245"/>
                  </a:moveTo>
                  <a:lnTo>
                    <a:pt x="53636" y="1878245"/>
                  </a:lnTo>
                </a:path>
                <a:path w="53975" h="4381500">
                  <a:moveTo>
                    <a:pt x="0" y="1250357"/>
                  </a:moveTo>
                  <a:lnTo>
                    <a:pt x="53636" y="1250357"/>
                  </a:lnTo>
                </a:path>
                <a:path w="53975" h="4381500">
                  <a:moveTo>
                    <a:pt x="0" y="625517"/>
                  </a:moveTo>
                  <a:lnTo>
                    <a:pt x="53636" y="625517"/>
                  </a:lnTo>
                </a:path>
                <a:path w="53975" h="4381500">
                  <a:moveTo>
                    <a:pt x="0" y="0"/>
                  </a:moveTo>
                  <a:lnTo>
                    <a:pt x="5363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827030" y="2971304"/>
              <a:ext cx="57150" cy="15875"/>
            </a:xfrm>
            <a:custGeom>
              <a:avLst/>
              <a:gdLst/>
              <a:ahLst/>
              <a:cxnLst/>
              <a:rect l="l" t="t" r="r" b="b"/>
              <a:pathLst>
                <a:path w="57150" h="15875">
                  <a:moveTo>
                    <a:pt x="57150" y="0"/>
                  </a:moveTo>
                  <a:lnTo>
                    <a:pt x="0" y="0"/>
                  </a:lnTo>
                  <a:lnTo>
                    <a:pt x="0" y="15875"/>
                  </a:lnTo>
                  <a:lnTo>
                    <a:pt x="57150" y="15875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217881" y="3320322"/>
              <a:ext cx="57150" cy="1258570"/>
            </a:xfrm>
            <a:custGeom>
              <a:avLst/>
              <a:gdLst/>
              <a:ahLst/>
              <a:cxnLst/>
              <a:rect l="l" t="t" r="r" b="b"/>
              <a:pathLst>
                <a:path w="57150" h="1258570">
                  <a:moveTo>
                    <a:pt x="27470" y="629886"/>
                  </a:moveTo>
                  <a:lnTo>
                    <a:pt x="27470" y="1257954"/>
                  </a:lnTo>
                </a:path>
                <a:path w="57150" h="1258570">
                  <a:moveTo>
                    <a:pt x="27470" y="629886"/>
                  </a:moveTo>
                  <a:lnTo>
                    <a:pt x="27470" y="0"/>
                  </a:lnTo>
                </a:path>
                <a:path w="57150" h="1258570">
                  <a:moveTo>
                    <a:pt x="0" y="1257954"/>
                  </a:moveTo>
                  <a:lnTo>
                    <a:pt x="57150" y="1257954"/>
                  </a:lnTo>
                </a:path>
                <a:path w="57150" h="125857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827030" y="2971304"/>
              <a:ext cx="57150" cy="15875"/>
            </a:xfrm>
            <a:custGeom>
              <a:avLst/>
              <a:gdLst/>
              <a:ahLst/>
              <a:cxnLst/>
              <a:rect l="l" t="t" r="r" b="b"/>
              <a:pathLst>
                <a:path w="57150" h="15875">
                  <a:moveTo>
                    <a:pt x="57150" y="0"/>
                  </a:moveTo>
                  <a:lnTo>
                    <a:pt x="0" y="0"/>
                  </a:lnTo>
                  <a:lnTo>
                    <a:pt x="0" y="15875"/>
                  </a:lnTo>
                  <a:lnTo>
                    <a:pt x="57150" y="15875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992B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217881" y="2390937"/>
              <a:ext cx="57150" cy="1239520"/>
            </a:xfrm>
            <a:custGeom>
              <a:avLst/>
              <a:gdLst/>
              <a:ahLst/>
              <a:cxnLst/>
              <a:rect l="l" t="t" r="r" b="b"/>
              <a:pathLst>
                <a:path w="57150" h="1239520">
                  <a:moveTo>
                    <a:pt x="27470" y="620486"/>
                  </a:moveTo>
                  <a:lnTo>
                    <a:pt x="27470" y="1239178"/>
                  </a:lnTo>
                </a:path>
                <a:path w="57150" h="1239520">
                  <a:moveTo>
                    <a:pt x="27470" y="620486"/>
                  </a:moveTo>
                  <a:lnTo>
                    <a:pt x="27470" y="0"/>
                  </a:lnTo>
                </a:path>
                <a:path w="57150" h="1239520">
                  <a:moveTo>
                    <a:pt x="0" y="1239178"/>
                  </a:moveTo>
                  <a:lnTo>
                    <a:pt x="57150" y="1239178"/>
                  </a:lnTo>
                </a:path>
                <a:path w="57150" h="123952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5875">
              <a:solidFill>
                <a:srgbClr val="992B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836555" y="2960181"/>
              <a:ext cx="2368550" cy="983615"/>
            </a:xfrm>
            <a:custGeom>
              <a:avLst/>
              <a:gdLst/>
              <a:ahLst/>
              <a:cxnLst/>
              <a:rect l="l" t="t" r="r" b="b"/>
              <a:pathLst>
                <a:path w="2368550" h="983614">
                  <a:moveTo>
                    <a:pt x="18781" y="0"/>
                  </a:moveTo>
                  <a:lnTo>
                    <a:pt x="11635" y="1506"/>
                  </a:lnTo>
                  <a:lnTo>
                    <a:pt x="5575" y="5582"/>
                  </a:lnTo>
                  <a:lnTo>
                    <a:pt x="1400" y="11891"/>
                  </a:lnTo>
                  <a:lnTo>
                    <a:pt x="0" y="19324"/>
                  </a:lnTo>
                  <a:lnTo>
                    <a:pt x="1506" y="26470"/>
                  </a:lnTo>
                  <a:lnTo>
                    <a:pt x="5582" y="32530"/>
                  </a:lnTo>
                  <a:lnTo>
                    <a:pt x="11890" y="36705"/>
                  </a:lnTo>
                  <a:lnTo>
                    <a:pt x="117804" y="79678"/>
                  </a:lnTo>
                  <a:lnTo>
                    <a:pt x="125238" y="81079"/>
                  </a:lnTo>
                  <a:lnTo>
                    <a:pt x="132384" y="79573"/>
                  </a:lnTo>
                  <a:lnTo>
                    <a:pt x="138443" y="75497"/>
                  </a:lnTo>
                  <a:lnTo>
                    <a:pt x="142619" y="69188"/>
                  </a:lnTo>
                  <a:lnTo>
                    <a:pt x="144020" y="61754"/>
                  </a:lnTo>
                  <a:lnTo>
                    <a:pt x="142513" y="54609"/>
                  </a:lnTo>
                  <a:lnTo>
                    <a:pt x="138437" y="48549"/>
                  </a:lnTo>
                  <a:lnTo>
                    <a:pt x="132128" y="44373"/>
                  </a:lnTo>
                  <a:lnTo>
                    <a:pt x="26214" y="1400"/>
                  </a:lnTo>
                  <a:lnTo>
                    <a:pt x="18781" y="0"/>
                  </a:lnTo>
                  <a:close/>
                </a:path>
                <a:path w="2368550" h="983614">
                  <a:moveTo>
                    <a:pt x="265913" y="100271"/>
                  </a:moveTo>
                  <a:lnTo>
                    <a:pt x="258767" y="101777"/>
                  </a:lnTo>
                  <a:lnTo>
                    <a:pt x="252707" y="105854"/>
                  </a:lnTo>
                  <a:lnTo>
                    <a:pt x="248533" y="112162"/>
                  </a:lnTo>
                  <a:lnTo>
                    <a:pt x="247132" y="119596"/>
                  </a:lnTo>
                  <a:lnTo>
                    <a:pt x="248638" y="126742"/>
                  </a:lnTo>
                  <a:lnTo>
                    <a:pt x="252714" y="132801"/>
                  </a:lnTo>
                  <a:lnTo>
                    <a:pt x="259023" y="136977"/>
                  </a:lnTo>
                  <a:lnTo>
                    <a:pt x="364937" y="179950"/>
                  </a:lnTo>
                  <a:lnTo>
                    <a:pt x="372371" y="181351"/>
                  </a:lnTo>
                  <a:lnTo>
                    <a:pt x="379517" y="179844"/>
                  </a:lnTo>
                  <a:lnTo>
                    <a:pt x="385576" y="175768"/>
                  </a:lnTo>
                  <a:lnTo>
                    <a:pt x="389752" y="169460"/>
                  </a:lnTo>
                  <a:lnTo>
                    <a:pt x="391152" y="162026"/>
                  </a:lnTo>
                  <a:lnTo>
                    <a:pt x="389645" y="154880"/>
                  </a:lnTo>
                  <a:lnTo>
                    <a:pt x="385569" y="148820"/>
                  </a:lnTo>
                  <a:lnTo>
                    <a:pt x="379262" y="144645"/>
                  </a:lnTo>
                  <a:lnTo>
                    <a:pt x="273347" y="101672"/>
                  </a:lnTo>
                  <a:lnTo>
                    <a:pt x="265913" y="100271"/>
                  </a:lnTo>
                  <a:close/>
                </a:path>
                <a:path w="2368550" h="983614">
                  <a:moveTo>
                    <a:pt x="513046" y="200543"/>
                  </a:moveTo>
                  <a:lnTo>
                    <a:pt x="505900" y="202049"/>
                  </a:lnTo>
                  <a:lnTo>
                    <a:pt x="499840" y="206125"/>
                  </a:lnTo>
                  <a:lnTo>
                    <a:pt x="495665" y="212434"/>
                  </a:lnTo>
                  <a:lnTo>
                    <a:pt x="494264" y="219867"/>
                  </a:lnTo>
                  <a:lnTo>
                    <a:pt x="495771" y="227013"/>
                  </a:lnTo>
                  <a:lnTo>
                    <a:pt x="499847" y="233073"/>
                  </a:lnTo>
                  <a:lnTo>
                    <a:pt x="506155" y="237248"/>
                  </a:lnTo>
                  <a:lnTo>
                    <a:pt x="612069" y="280221"/>
                  </a:lnTo>
                  <a:lnTo>
                    <a:pt x="619503" y="281622"/>
                  </a:lnTo>
                  <a:lnTo>
                    <a:pt x="626649" y="280116"/>
                  </a:lnTo>
                  <a:lnTo>
                    <a:pt x="632708" y="276040"/>
                  </a:lnTo>
                  <a:lnTo>
                    <a:pt x="636884" y="269731"/>
                  </a:lnTo>
                  <a:lnTo>
                    <a:pt x="638285" y="262298"/>
                  </a:lnTo>
                  <a:lnTo>
                    <a:pt x="636778" y="255152"/>
                  </a:lnTo>
                  <a:lnTo>
                    <a:pt x="632702" y="249092"/>
                  </a:lnTo>
                  <a:lnTo>
                    <a:pt x="626393" y="244917"/>
                  </a:lnTo>
                  <a:lnTo>
                    <a:pt x="520479" y="201944"/>
                  </a:lnTo>
                  <a:lnTo>
                    <a:pt x="513046" y="200543"/>
                  </a:lnTo>
                  <a:close/>
                </a:path>
                <a:path w="2368550" h="983614">
                  <a:moveTo>
                    <a:pt x="760178" y="300814"/>
                  </a:moveTo>
                  <a:lnTo>
                    <a:pt x="753032" y="302321"/>
                  </a:lnTo>
                  <a:lnTo>
                    <a:pt x="746973" y="306397"/>
                  </a:lnTo>
                  <a:lnTo>
                    <a:pt x="742798" y="312705"/>
                  </a:lnTo>
                  <a:lnTo>
                    <a:pt x="741397" y="320139"/>
                  </a:lnTo>
                  <a:lnTo>
                    <a:pt x="742903" y="327285"/>
                  </a:lnTo>
                  <a:lnTo>
                    <a:pt x="746979" y="333345"/>
                  </a:lnTo>
                  <a:lnTo>
                    <a:pt x="753288" y="337520"/>
                  </a:lnTo>
                  <a:lnTo>
                    <a:pt x="859202" y="380493"/>
                  </a:lnTo>
                  <a:lnTo>
                    <a:pt x="866636" y="381894"/>
                  </a:lnTo>
                  <a:lnTo>
                    <a:pt x="873782" y="380388"/>
                  </a:lnTo>
                  <a:lnTo>
                    <a:pt x="879841" y="376312"/>
                  </a:lnTo>
                  <a:lnTo>
                    <a:pt x="884017" y="370004"/>
                  </a:lnTo>
                  <a:lnTo>
                    <a:pt x="885417" y="362570"/>
                  </a:lnTo>
                  <a:lnTo>
                    <a:pt x="883910" y="355423"/>
                  </a:lnTo>
                  <a:lnTo>
                    <a:pt x="879834" y="349364"/>
                  </a:lnTo>
                  <a:lnTo>
                    <a:pt x="873526" y="345188"/>
                  </a:lnTo>
                  <a:lnTo>
                    <a:pt x="767612" y="302215"/>
                  </a:lnTo>
                  <a:lnTo>
                    <a:pt x="760178" y="300814"/>
                  </a:lnTo>
                  <a:close/>
                </a:path>
                <a:path w="2368550" h="983614">
                  <a:moveTo>
                    <a:pt x="1007311" y="401086"/>
                  </a:moveTo>
                  <a:lnTo>
                    <a:pt x="1000165" y="402593"/>
                  </a:lnTo>
                  <a:lnTo>
                    <a:pt x="994105" y="406669"/>
                  </a:lnTo>
                  <a:lnTo>
                    <a:pt x="989930" y="412977"/>
                  </a:lnTo>
                  <a:lnTo>
                    <a:pt x="988529" y="420411"/>
                  </a:lnTo>
                  <a:lnTo>
                    <a:pt x="990036" y="427556"/>
                  </a:lnTo>
                  <a:lnTo>
                    <a:pt x="994112" y="433616"/>
                  </a:lnTo>
                  <a:lnTo>
                    <a:pt x="1000420" y="437791"/>
                  </a:lnTo>
                  <a:lnTo>
                    <a:pt x="1106334" y="480764"/>
                  </a:lnTo>
                  <a:lnTo>
                    <a:pt x="1113768" y="482165"/>
                  </a:lnTo>
                  <a:lnTo>
                    <a:pt x="1120914" y="480659"/>
                  </a:lnTo>
                  <a:lnTo>
                    <a:pt x="1126973" y="476583"/>
                  </a:lnTo>
                  <a:lnTo>
                    <a:pt x="1131149" y="470276"/>
                  </a:lnTo>
                  <a:lnTo>
                    <a:pt x="1132549" y="462841"/>
                  </a:lnTo>
                  <a:lnTo>
                    <a:pt x="1131043" y="455695"/>
                  </a:lnTo>
                  <a:lnTo>
                    <a:pt x="1126967" y="449636"/>
                  </a:lnTo>
                  <a:lnTo>
                    <a:pt x="1120658" y="445461"/>
                  </a:lnTo>
                  <a:lnTo>
                    <a:pt x="1014744" y="402487"/>
                  </a:lnTo>
                  <a:lnTo>
                    <a:pt x="1007311" y="401086"/>
                  </a:lnTo>
                  <a:close/>
                </a:path>
                <a:path w="2368550" h="983614">
                  <a:moveTo>
                    <a:pt x="1254444" y="501358"/>
                  </a:moveTo>
                  <a:lnTo>
                    <a:pt x="1247298" y="502864"/>
                  </a:lnTo>
                  <a:lnTo>
                    <a:pt x="1241238" y="506940"/>
                  </a:lnTo>
                  <a:lnTo>
                    <a:pt x="1237063" y="513249"/>
                  </a:lnTo>
                  <a:lnTo>
                    <a:pt x="1235662" y="520682"/>
                  </a:lnTo>
                  <a:lnTo>
                    <a:pt x="1237168" y="527828"/>
                  </a:lnTo>
                  <a:lnTo>
                    <a:pt x="1241244" y="533888"/>
                  </a:lnTo>
                  <a:lnTo>
                    <a:pt x="1247553" y="538063"/>
                  </a:lnTo>
                  <a:lnTo>
                    <a:pt x="1353467" y="581037"/>
                  </a:lnTo>
                  <a:lnTo>
                    <a:pt x="1360901" y="582438"/>
                  </a:lnTo>
                  <a:lnTo>
                    <a:pt x="1368047" y="580931"/>
                  </a:lnTo>
                  <a:lnTo>
                    <a:pt x="1374106" y="576855"/>
                  </a:lnTo>
                  <a:lnTo>
                    <a:pt x="1378282" y="570547"/>
                  </a:lnTo>
                  <a:lnTo>
                    <a:pt x="1379682" y="563113"/>
                  </a:lnTo>
                  <a:lnTo>
                    <a:pt x="1378175" y="555967"/>
                  </a:lnTo>
                  <a:lnTo>
                    <a:pt x="1374099" y="549907"/>
                  </a:lnTo>
                  <a:lnTo>
                    <a:pt x="1367791" y="545733"/>
                  </a:lnTo>
                  <a:lnTo>
                    <a:pt x="1261877" y="502758"/>
                  </a:lnTo>
                  <a:lnTo>
                    <a:pt x="1254444" y="501358"/>
                  </a:lnTo>
                  <a:close/>
                </a:path>
                <a:path w="2368550" h="983614">
                  <a:moveTo>
                    <a:pt x="1501576" y="601630"/>
                  </a:moveTo>
                  <a:lnTo>
                    <a:pt x="1494430" y="603136"/>
                  </a:lnTo>
                  <a:lnTo>
                    <a:pt x="1488370" y="607212"/>
                  </a:lnTo>
                  <a:lnTo>
                    <a:pt x="1484195" y="613520"/>
                  </a:lnTo>
                  <a:lnTo>
                    <a:pt x="1482794" y="620954"/>
                  </a:lnTo>
                  <a:lnTo>
                    <a:pt x="1484301" y="628100"/>
                  </a:lnTo>
                  <a:lnTo>
                    <a:pt x="1488377" y="634159"/>
                  </a:lnTo>
                  <a:lnTo>
                    <a:pt x="1494685" y="638335"/>
                  </a:lnTo>
                  <a:lnTo>
                    <a:pt x="1600599" y="681309"/>
                  </a:lnTo>
                  <a:lnTo>
                    <a:pt x="1608033" y="682709"/>
                  </a:lnTo>
                  <a:lnTo>
                    <a:pt x="1615179" y="681203"/>
                  </a:lnTo>
                  <a:lnTo>
                    <a:pt x="1621239" y="677127"/>
                  </a:lnTo>
                  <a:lnTo>
                    <a:pt x="1625413" y="670819"/>
                  </a:lnTo>
                  <a:lnTo>
                    <a:pt x="1626814" y="663384"/>
                  </a:lnTo>
                  <a:lnTo>
                    <a:pt x="1625308" y="656238"/>
                  </a:lnTo>
                  <a:lnTo>
                    <a:pt x="1621232" y="650179"/>
                  </a:lnTo>
                  <a:lnTo>
                    <a:pt x="1614923" y="646004"/>
                  </a:lnTo>
                  <a:lnTo>
                    <a:pt x="1509010" y="603030"/>
                  </a:lnTo>
                  <a:lnTo>
                    <a:pt x="1501576" y="601630"/>
                  </a:lnTo>
                  <a:close/>
                </a:path>
                <a:path w="2368550" h="983614">
                  <a:moveTo>
                    <a:pt x="1748709" y="701901"/>
                  </a:moveTo>
                  <a:lnTo>
                    <a:pt x="1741563" y="703408"/>
                  </a:lnTo>
                  <a:lnTo>
                    <a:pt x="1735503" y="707484"/>
                  </a:lnTo>
                  <a:lnTo>
                    <a:pt x="1731328" y="713792"/>
                  </a:lnTo>
                  <a:lnTo>
                    <a:pt x="1729927" y="721226"/>
                  </a:lnTo>
                  <a:lnTo>
                    <a:pt x="1731434" y="728372"/>
                  </a:lnTo>
                  <a:lnTo>
                    <a:pt x="1735510" y="734432"/>
                  </a:lnTo>
                  <a:lnTo>
                    <a:pt x="1741818" y="738606"/>
                  </a:lnTo>
                  <a:lnTo>
                    <a:pt x="1847732" y="781580"/>
                  </a:lnTo>
                  <a:lnTo>
                    <a:pt x="1855166" y="782981"/>
                  </a:lnTo>
                  <a:lnTo>
                    <a:pt x="1862312" y="781474"/>
                  </a:lnTo>
                  <a:lnTo>
                    <a:pt x="1868371" y="777398"/>
                  </a:lnTo>
                  <a:lnTo>
                    <a:pt x="1872547" y="771090"/>
                  </a:lnTo>
                  <a:lnTo>
                    <a:pt x="1873947" y="763656"/>
                  </a:lnTo>
                  <a:lnTo>
                    <a:pt x="1872440" y="756510"/>
                  </a:lnTo>
                  <a:lnTo>
                    <a:pt x="1868364" y="750450"/>
                  </a:lnTo>
                  <a:lnTo>
                    <a:pt x="1862056" y="746276"/>
                  </a:lnTo>
                  <a:lnTo>
                    <a:pt x="1756142" y="703301"/>
                  </a:lnTo>
                  <a:lnTo>
                    <a:pt x="1748709" y="701901"/>
                  </a:lnTo>
                  <a:close/>
                </a:path>
                <a:path w="2368550" h="983614">
                  <a:moveTo>
                    <a:pt x="1995841" y="802173"/>
                  </a:moveTo>
                  <a:lnTo>
                    <a:pt x="1988695" y="803679"/>
                  </a:lnTo>
                  <a:lnTo>
                    <a:pt x="1982635" y="807755"/>
                  </a:lnTo>
                  <a:lnTo>
                    <a:pt x="1978461" y="814063"/>
                  </a:lnTo>
                  <a:lnTo>
                    <a:pt x="1977060" y="821498"/>
                  </a:lnTo>
                  <a:lnTo>
                    <a:pt x="1978566" y="828644"/>
                  </a:lnTo>
                  <a:lnTo>
                    <a:pt x="1982642" y="834703"/>
                  </a:lnTo>
                  <a:lnTo>
                    <a:pt x="1988950" y="838878"/>
                  </a:lnTo>
                  <a:lnTo>
                    <a:pt x="2094864" y="881852"/>
                  </a:lnTo>
                  <a:lnTo>
                    <a:pt x="2102298" y="883252"/>
                  </a:lnTo>
                  <a:lnTo>
                    <a:pt x="2109444" y="881746"/>
                  </a:lnTo>
                  <a:lnTo>
                    <a:pt x="2115504" y="877670"/>
                  </a:lnTo>
                  <a:lnTo>
                    <a:pt x="2119678" y="871362"/>
                  </a:lnTo>
                  <a:lnTo>
                    <a:pt x="2121079" y="863928"/>
                  </a:lnTo>
                  <a:lnTo>
                    <a:pt x="2119573" y="856781"/>
                  </a:lnTo>
                  <a:lnTo>
                    <a:pt x="2115497" y="850722"/>
                  </a:lnTo>
                  <a:lnTo>
                    <a:pt x="2109188" y="846547"/>
                  </a:lnTo>
                  <a:lnTo>
                    <a:pt x="2003275" y="803573"/>
                  </a:lnTo>
                  <a:lnTo>
                    <a:pt x="1995841" y="802173"/>
                  </a:lnTo>
                  <a:close/>
                </a:path>
                <a:path w="2368550" h="983614">
                  <a:moveTo>
                    <a:pt x="2242974" y="902444"/>
                  </a:moveTo>
                  <a:lnTo>
                    <a:pt x="2235828" y="903951"/>
                  </a:lnTo>
                  <a:lnTo>
                    <a:pt x="2229768" y="908027"/>
                  </a:lnTo>
                  <a:lnTo>
                    <a:pt x="2225593" y="914335"/>
                  </a:lnTo>
                  <a:lnTo>
                    <a:pt x="2224192" y="921769"/>
                  </a:lnTo>
                  <a:lnTo>
                    <a:pt x="2225699" y="928915"/>
                  </a:lnTo>
                  <a:lnTo>
                    <a:pt x="2229775" y="934975"/>
                  </a:lnTo>
                  <a:lnTo>
                    <a:pt x="2236083" y="939149"/>
                  </a:lnTo>
                  <a:lnTo>
                    <a:pt x="2341997" y="982124"/>
                  </a:lnTo>
                  <a:lnTo>
                    <a:pt x="2349431" y="983524"/>
                  </a:lnTo>
                  <a:lnTo>
                    <a:pt x="2356576" y="982017"/>
                  </a:lnTo>
                  <a:lnTo>
                    <a:pt x="2362636" y="977941"/>
                  </a:lnTo>
                  <a:lnTo>
                    <a:pt x="2366812" y="971633"/>
                  </a:lnTo>
                  <a:lnTo>
                    <a:pt x="2368212" y="964199"/>
                  </a:lnTo>
                  <a:lnTo>
                    <a:pt x="2366706" y="957053"/>
                  </a:lnTo>
                  <a:lnTo>
                    <a:pt x="2362629" y="950994"/>
                  </a:lnTo>
                  <a:lnTo>
                    <a:pt x="2356321" y="946819"/>
                  </a:lnTo>
                  <a:lnTo>
                    <a:pt x="2250407" y="903845"/>
                  </a:lnTo>
                  <a:lnTo>
                    <a:pt x="2242974" y="9024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3418" y="2928965"/>
              <a:ext cx="99060" cy="9906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6099" y="3898229"/>
              <a:ext cx="99060" cy="99060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3855608" y="2979234"/>
              <a:ext cx="2391410" cy="31750"/>
            </a:xfrm>
            <a:custGeom>
              <a:avLst/>
              <a:gdLst/>
              <a:ahLst/>
              <a:cxnLst/>
              <a:rect l="l" t="t" r="r" b="b"/>
              <a:pathLst>
                <a:path w="2391410" h="31750">
                  <a:moveTo>
                    <a:pt x="0" y="0"/>
                  </a:moveTo>
                  <a:lnTo>
                    <a:pt x="2390849" y="31292"/>
                  </a:lnTo>
                </a:path>
              </a:pathLst>
            </a:custGeom>
            <a:ln w="34925">
              <a:solidFill>
                <a:srgbClr val="992B9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7363" y="2922587"/>
              <a:ext cx="107569" cy="10756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0043" y="2953067"/>
              <a:ext cx="107569" cy="107569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2651306" y="6102219"/>
              <a:ext cx="4133850" cy="0"/>
            </a:xfrm>
            <a:custGeom>
              <a:avLst/>
              <a:gdLst/>
              <a:ahLst/>
              <a:cxnLst/>
              <a:rect l="l" t="t" r="r" b="b"/>
              <a:pathLst>
                <a:path w="4133850" h="0">
                  <a:moveTo>
                    <a:pt x="0" y="0"/>
                  </a:moveTo>
                  <a:lnTo>
                    <a:pt x="4133461" y="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651306" y="2986194"/>
              <a:ext cx="4133850" cy="0"/>
            </a:xfrm>
            <a:custGeom>
              <a:avLst/>
              <a:gdLst/>
              <a:ahLst/>
              <a:cxnLst/>
              <a:rect l="l" t="t" r="r" b="b"/>
              <a:pathLst>
                <a:path w="4133850" h="0">
                  <a:moveTo>
                    <a:pt x="0" y="0"/>
                  </a:moveTo>
                  <a:lnTo>
                    <a:pt x="4133461" y="1"/>
                  </a:lnTo>
                </a:path>
              </a:pathLst>
            </a:custGeom>
            <a:ln w="22225">
              <a:solidFill>
                <a:srgbClr val="AFABA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829141" y="6103889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w="0" h="102870">
                  <a:moveTo>
                    <a:pt x="0" y="0"/>
                  </a:moveTo>
                  <a:lnTo>
                    <a:pt x="1" y="10231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247070" y="6103889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w="0" h="102870">
                  <a:moveTo>
                    <a:pt x="0" y="0"/>
                  </a:moveTo>
                  <a:lnTo>
                    <a:pt x="1" y="10231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938584" y="5432163"/>
              <a:ext cx="541020" cy="0"/>
            </a:xfrm>
            <a:custGeom>
              <a:avLst/>
              <a:gdLst/>
              <a:ahLst/>
              <a:cxnLst/>
              <a:rect l="l" t="t" r="r" b="b"/>
              <a:pathLst>
                <a:path w="541020" h="0">
                  <a:moveTo>
                    <a:pt x="0" y="0"/>
                  </a:moveTo>
                  <a:lnTo>
                    <a:pt x="540554" y="1"/>
                  </a:lnTo>
                </a:path>
              </a:pathLst>
            </a:custGeom>
            <a:ln w="28575">
              <a:solidFill>
                <a:srgbClr val="992B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938584" y="5793606"/>
              <a:ext cx="541020" cy="0"/>
            </a:xfrm>
            <a:custGeom>
              <a:avLst/>
              <a:gdLst/>
              <a:ahLst/>
              <a:cxnLst/>
              <a:rect l="l" t="t" r="r" b="b"/>
              <a:pathLst>
                <a:path w="541020" h="0">
                  <a:moveTo>
                    <a:pt x="0" y="0"/>
                  </a:moveTo>
                  <a:lnTo>
                    <a:pt x="540554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7320968" y="3038347"/>
            <a:ext cx="3380740" cy="845819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dirty="0" sz="1800" spc="-10" b="1">
                <a:latin typeface="Arial"/>
                <a:cs typeface="Arial"/>
              </a:rPr>
              <a:t>LS-</a:t>
            </a:r>
            <a:r>
              <a:rPr dirty="0" sz="1800" b="1">
                <a:latin typeface="Arial"/>
                <a:cs typeface="Arial"/>
              </a:rPr>
              <a:t>mean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difference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change </a:t>
            </a:r>
            <a:r>
              <a:rPr dirty="0" sz="1800" spc="-95" b="1">
                <a:latin typeface="Arial"/>
                <a:cs typeface="Arial"/>
              </a:rPr>
              <a:t>AT-</a:t>
            </a:r>
            <a:r>
              <a:rPr dirty="0" sz="1800" b="1">
                <a:latin typeface="Arial"/>
                <a:cs typeface="Arial"/>
              </a:rPr>
              <a:t>001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vs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Placebo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=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0.30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(0.23)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50"/>
              </a:lnSpc>
            </a:pPr>
            <a:r>
              <a:rPr dirty="0" sz="1800" b="1" i="1">
                <a:latin typeface="Arial"/>
                <a:cs typeface="Arial"/>
              </a:rPr>
              <a:t>P</a:t>
            </a:r>
            <a:r>
              <a:rPr dirty="0" sz="1800" spc="-5" b="1" i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=.19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557879" y="5327982"/>
            <a:ext cx="2296795" cy="587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spc="-65" b="1">
                <a:latin typeface="Arial"/>
                <a:cs typeface="Arial"/>
              </a:rPr>
              <a:t>AT-</a:t>
            </a:r>
            <a:r>
              <a:rPr dirty="0" sz="1400" b="1">
                <a:latin typeface="Arial"/>
                <a:cs typeface="Arial"/>
              </a:rPr>
              <a:t>001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1500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mg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twice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daily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400" b="1">
                <a:latin typeface="Arial"/>
                <a:cs typeface="Arial"/>
              </a:rPr>
              <a:t>Placebo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twice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daily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2188240" y="5367606"/>
            <a:ext cx="32766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0.8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8536940" y="5534978"/>
            <a:ext cx="3238500" cy="301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Baseline</a:t>
            </a:r>
            <a:r>
              <a:rPr dirty="0" sz="1800" spc="-2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peak</a:t>
            </a:r>
            <a:r>
              <a:rPr dirty="0" sz="1800" spc="-1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VO</a:t>
            </a:r>
            <a:r>
              <a:rPr dirty="0" baseline="-13888" sz="1800" b="1">
                <a:solidFill>
                  <a:srgbClr val="992B90"/>
                </a:solidFill>
                <a:latin typeface="Arial"/>
                <a:cs typeface="Arial"/>
              </a:rPr>
              <a:t>2</a:t>
            </a:r>
            <a:r>
              <a:rPr dirty="0" baseline="-13888" sz="1800" spc="22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=</a:t>
            </a:r>
            <a:r>
              <a:rPr dirty="0" sz="1800" spc="-1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15.7±</a:t>
            </a:r>
            <a:r>
              <a:rPr dirty="0" sz="1800" spc="-10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992B90"/>
                </a:solidFill>
                <a:latin typeface="Arial"/>
                <a:cs typeface="Arial"/>
              </a:rPr>
              <a:t>3.8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2188240" y="5992446"/>
            <a:ext cx="32766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1.0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3373120" y="6208586"/>
            <a:ext cx="965200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10" b="1">
                <a:latin typeface="Arial"/>
                <a:cs typeface="Arial"/>
              </a:rPr>
              <a:t>Baseline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5752576" y="6208586"/>
            <a:ext cx="1029335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b="1">
                <a:latin typeface="Arial"/>
                <a:cs typeface="Arial"/>
              </a:rPr>
              <a:t>Month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188240" y="4098035"/>
            <a:ext cx="327660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0.4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0.6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2188240" y="3473196"/>
            <a:ext cx="3276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0.2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247422" y="1595628"/>
            <a:ext cx="276860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0.4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25" b="1">
                <a:latin typeface="Arial"/>
                <a:cs typeface="Arial"/>
              </a:rPr>
              <a:t>0.2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25" b="1">
                <a:latin typeface="Arial"/>
                <a:cs typeface="Arial"/>
              </a:rPr>
              <a:t>0.0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821538" y="1987671"/>
            <a:ext cx="196215" cy="3978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b="1">
                <a:latin typeface="Arial"/>
                <a:cs typeface="Arial"/>
              </a:rPr>
              <a:t>Adjusted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Peak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VO2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Mean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Change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from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Baseline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+/-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SE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241" y="245363"/>
            <a:ext cx="7756525" cy="958215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25400" marR="17780">
              <a:lnSpc>
                <a:spcPts val="3500"/>
              </a:lnSpc>
              <a:spcBef>
                <a:spcPts val="500"/>
              </a:spcBef>
            </a:pPr>
            <a:r>
              <a:rPr dirty="0"/>
              <a:t>Change</a:t>
            </a:r>
            <a:r>
              <a:rPr dirty="0" spc="-35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Peak</a:t>
            </a:r>
            <a:r>
              <a:rPr dirty="0" spc="-30"/>
              <a:t> </a:t>
            </a:r>
            <a:r>
              <a:rPr dirty="0"/>
              <a:t>VO</a:t>
            </a:r>
            <a:r>
              <a:rPr dirty="0" baseline="-18518" sz="3150"/>
              <a:t>2</a:t>
            </a:r>
            <a:r>
              <a:rPr dirty="0" baseline="-18518" sz="3150" spc="457"/>
              <a:t> </a:t>
            </a:r>
            <a:r>
              <a:rPr dirty="0" sz="3200"/>
              <a:t>in</a:t>
            </a:r>
            <a:r>
              <a:rPr dirty="0" sz="3200" spc="-30"/>
              <a:t> </a:t>
            </a:r>
            <a:r>
              <a:rPr dirty="0" sz="3200"/>
              <a:t>those</a:t>
            </a:r>
            <a:r>
              <a:rPr dirty="0" sz="3200" spc="-30"/>
              <a:t> </a:t>
            </a:r>
            <a:r>
              <a:rPr dirty="0" sz="3200" spc="-25"/>
              <a:t>not </a:t>
            </a:r>
            <a:r>
              <a:rPr dirty="0" sz="3200"/>
              <a:t>receiving</a:t>
            </a:r>
            <a:r>
              <a:rPr dirty="0" sz="3200" spc="-65"/>
              <a:t> </a:t>
            </a:r>
            <a:r>
              <a:rPr dirty="0" sz="3200" spc="-20"/>
              <a:t>SGLT2</a:t>
            </a:r>
            <a:r>
              <a:rPr dirty="0" sz="3200" spc="-65"/>
              <a:t> </a:t>
            </a:r>
            <a:r>
              <a:rPr dirty="0" sz="3200"/>
              <a:t>inhibitors</a:t>
            </a:r>
            <a:r>
              <a:rPr dirty="0" sz="3200" spc="-65"/>
              <a:t> </a:t>
            </a:r>
            <a:r>
              <a:rPr dirty="0" sz="3200"/>
              <a:t>or</a:t>
            </a:r>
            <a:r>
              <a:rPr dirty="0" sz="3200" spc="-60"/>
              <a:t> </a:t>
            </a:r>
            <a:r>
              <a:rPr dirty="0" sz="3200" spc="-20"/>
              <a:t>GLP1-</a:t>
            </a:r>
            <a:r>
              <a:rPr dirty="0" sz="3200" spc="-25"/>
              <a:t>RA*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7006325" y="2562859"/>
            <a:ext cx="4445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Change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-95" b="1">
                <a:latin typeface="Arial"/>
                <a:cs typeface="Arial"/>
              </a:rPr>
              <a:t>AT-</a:t>
            </a:r>
            <a:r>
              <a:rPr dirty="0" sz="1800" b="1">
                <a:latin typeface="Arial"/>
                <a:cs typeface="Arial"/>
              </a:rPr>
              <a:t>001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1500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mg: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+0.08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(SE=0.22)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144430" y="3297428"/>
            <a:ext cx="3317240" cy="845819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dirty="0" sz="1800" spc="-10" b="1">
                <a:latin typeface="Arial"/>
                <a:cs typeface="Arial"/>
              </a:rPr>
              <a:t>LS-</a:t>
            </a:r>
            <a:r>
              <a:rPr dirty="0" sz="1800" b="1">
                <a:latin typeface="Arial"/>
                <a:cs typeface="Arial"/>
              </a:rPr>
              <a:t>mean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difference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change </a:t>
            </a:r>
            <a:r>
              <a:rPr dirty="0" sz="1800" spc="-95" b="1">
                <a:latin typeface="Arial"/>
                <a:cs typeface="Arial"/>
              </a:rPr>
              <a:t>AT-</a:t>
            </a:r>
            <a:r>
              <a:rPr dirty="0" sz="1800" b="1">
                <a:latin typeface="Arial"/>
                <a:cs typeface="Arial"/>
              </a:rPr>
              <a:t>001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vs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Placebo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=0.62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(0.30)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50"/>
              </a:lnSpc>
            </a:pPr>
            <a:r>
              <a:rPr dirty="0" sz="1800" b="1" i="1">
                <a:latin typeface="Arial"/>
                <a:cs typeface="Arial"/>
              </a:rPr>
              <a:t>P</a:t>
            </a:r>
            <a:r>
              <a:rPr dirty="0" sz="1800" spc="-5" b="1" i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=.04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7894" y="247370"/>
            <a:ext cx="2577861" cy="79207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997952" y="4519676"/>
            <a:ext cx="3124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Change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Placebo: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-</a:t>
            </a:r>
            <a:r>
              <a:rPr dirty="0" sz="1800" b="1">
                <a:latin typeface="Arial"/>
                <a:cs typeface="Arial"/>
              </a:rPr>
              <a:t>0.54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(0.21)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604744" y="1694300"/>
            <a:ext cx="4406265" cy="4512310"/>
            <a:chOff x="2604744" y="1694300"/>
            <a:chExt cx="4406265" cy="4512310"/>
          </a:xfrm>
        </p:grpSpPr>
        <p:sp>
          <p:nvSpPr>
            <p:cNvPr id="8" name="object 8" descr=""/>
            <p:cNvSpPr/>
            <p:nvPr/>
          </p:nvSpPr>
          <p:spPr>
            <a:xfrm>
              <a:off x="2658380" y="1707000"/>
              <a:ext cx="0" cy="4403725"/>
            </a:xfrm>
            <a:custGeom>
              <a:avLst/>
              <a:gdLst/>
              <a:ahLst/>
              <a:cxnLst/>
              <a:rect l="l" t="t" r="r" b="b"/>
              <a:pathLst>
                <a:path w="0" h="4403725">
                  <a:moveTo>
                    <a:pt x="0" y="4403605"/>
                  </a:moveTo>
                  <a:lnTo>
                    <a:pt x="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604744" y="1707000"/>
              <a:ext cx="53975" cy="4403725"/>
            </a:xfrm>
            <a:custGeom>
              <a:avLst/>
              <a:gdLst/>
              <a:ahLst/>
              <a:cxnLst/>
              <a:rect l="l" t="t" r="r" b="b"/>
              <a:pathLst>
                <a:path w="53975" h="4403725">
                  <a:moveTo>
                    <a:pt x="0" y="4403605"/>
                  </a:moveTo>
                  <a:lnTo>
                    <a:pt x="53636" y="4403605"/>
                  </a:lnTo>
                </a:path>
                <a:path w="53975" h="4403725">
                  <a:moveTo>
                    <a:pt x="0" y="3773303"/>
                  </a:moveTo>
                  <a:lnTo>
                    <a:pt x="53636" y="3773303"/>
                  </a:lnTo>
                </a:path>
                <a:path w="53975" h="4403725">
                  <a:moveTo>
                    <a:pt x="0" y="3145415"/>
                  </a:moveTo>
                  <a:lnTo>
                    <a:pt x="53636" y="3145415"/>
                  </a:lnTo>
                </a:path>
                <a:path w="53975" h="4403725">
                  <a:moveTo>
                    <a:pt x="0" y="2517527"/>
                  </a:moveTo>
                  <a:lnTo>
                    <a:pt x="53636" y="2517527"/>
                  </a:lnTo>
                </a:path>
                <a:path w="53975" h="4403725">
                  <a:moveTo>
                    <a:pt x="0" y="1886591"/>
                  </a:moveTo>
                  <a:lnTo>
                    <a:pt x="53636" y="1886591"/>
                  </a:lnTo>
                </a:path>
                <a:path w="53975" h="4403725">
                  <a:moveTo>
                    <a:pt x="0" y="1258703"/>
                  </a:moveTo>
                  <a:lnTo>
                    <a:pt x="53636" y="1258703"/>
                  </a:lnTo>
                </a:path>
                <a:path w="53975" h="4403725">
                  <a:moveTo>
                    <a:pt x="0" y="627767"/>
                  </a:moveTo>
                  <a:lnTo>
                    <a:pt x="53636" y="627767"/>
                  </a:lnTo>
                </a:path>
                <a:path w="53975" h="4403725">
                  <a:moveTo>
                    <a:pt x="0" y="0"/>
                  </a:moveTo>
                  <a:lnTo>
                    <a:pt x="5363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776510" y="2957245"/>
              <a:ext cx="57150" cy="15875"/>
            </a:xfrm>
            <a:custGeom>
              <a:avLst/>
              <a:gdLst/>
              <a:ahLst/>
              <a:cxnLst/>
              <a:rect l="l" t="t" r="r" b="b"/>
              <a:pathLst>
                <a:path w="57150" h="15875">
                  <a:moveTo>
                    <a:pt x="57150" y="0"/>
                  </a:moveTo>
                  <a:lnTo>
                    <a:pt x="0" y="0"/>
                  </a:lnTo>
                  <a:lnTo>
                    <a:pt x="0" y="15875"/>
                  </a:lnTo>
                  <a:lnTo>
                    <a:pt x="57150" y="15875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069934" y="4006311"/>
              <a:ext cx="57150" cy="1315085"/>
            </a:xfrm>
            <a:custGeom>
              <a:avLst/>
              <a:gdLst/>
              <a:ahLst/>
              <a:cxnLst/>
              <a:rect l="l" t="t" r="r" b="b"/>
              <a:pathLst>
                <a:path w="57150" h="1315085">
                  <a:moveTo>
                    <a:pt x="29113" y="657128"/>
                  </a:moveTo>
                  <a:lnTo>
                    <a:pt x="29113" y="1314791"/>
                  </a:lnTo>
                </a:path>
                <a:path w="57150" h="1315085">
                  <a:moveTo>
                    <a:pt x="29113" y="657128"/>
                  </a:moveTo>
                  <a:lnTo>
                    <a:pt x="29113" y="0"/>
                  </a:lnTo>
                </a:path>
                <a:path w="57150" h="1315085">
                  <a:moveTo>
                    <a:pt x="0" y="1314791"/>
                  </a:moveTo>
                  <a:lnTo>
                    <a:pt x="57150" y="1314791"/>
                  </a:lnTo>
                </a:path>
                <a:path w="57150" h="131508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776510" y="2957245"/>
              <a:ext cx="57150" cy="15875"/>
            </a:xfrm>
            <a:custGeom>
              <a:avLst/>
              <a:gdLst/>
              <a:ahLst/>
              <a:cxnLst/>
              <a:rect l="l" t="t" r="r" b="b"/>
              <a:pathLst>
                <a:path w="57150" h="15875">
                  <a:moveTo>
                    <a:pt x="57150" y="0"/>
                  </a:moveTo>
                  <a:lnTo>
                    <a:pt x="0" y="0"/>
                  </a:lnTo>
                  <a:lnTo>
                    <a:pt x="0" y="15875"/>
                  </a:lnTo>
                  <a:lnTo>
                    <a:pt x="57150" y="15875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992B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069934" y="2015252"/>
              <a:ext cx="57150" cy="1397000"/>
            </a:xfrm>
            <a:custGeom>
              <a:avLst/>
              <a:gdLst/>
              <a:ahLst/>
              <a:cxnLst/>
              <a:rect l="l" t="t" r="r" b="b"/>
              <a:pathLst>
                <a:path w="57150" h="1397000">
                  <a:moveTo>
                    <a:pt x="29113" y="697467"/>
                  </a:moveTo>
                  <a:lnTo>
                    <a:pt x="29113" y="1396572"/>
                  </a:lnTo>
                </a:path>
                <a:path w="57150" h="1397000">
                  <a:moveTo>
                    <a:pt x="29113" y="697467"/>
                  </a:moveTo>
                  <a:lnTo>
                    <a:pt x="29113" y="0"/>
                  </a:lnTo>
                </a:path>
                <a:path w="57150" h="1397000">
                  <a:moveTo>
                    <a:pt x="0" y="1396572"/>
                  </a:moveTo>
                  <a:lnTo>
                    <a:pt x="57150" y="1396572"/>
                  </a:lnTo>
                </a:path>
                <a:path w="57150" h="139700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5875">
              <a:solidFill>
                <a:srgbClr val="992B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787819" y="2947902"/>
              <a:ext cx="2280285" cy="1697989"/>
            </a:xfrm>
            <a:custGeom>
              <a:avLst/>
              <a:gdLst/>
              <a:ahLst/>
              <a:cxnLst/>
              <a:rect l="l" t="t" r="r" b="b"/>
              <a:pathLst>
                <a:path w="2280285" h="1697989">
                  <a:moveTo>
                    <a:pt x="14697" y="0"/>
                  </a:moveTo>
                  <a:lnTo>
                    <a:pt x="8387" y="2233"/>
                  </a:lnTo>
                  <a:lnTo>
                    <a:pt x="3238" y="6878"/>
                  </a:lnTo>
                  <a:lnTo>
                    <a:pt x="296" y="13157"/>
                  </a:lnTo>
                  <a:lnTo>
                    <a:pt x="0" y="19845"/>
                  </a:lnTo>
                  <a:lnTo>
                    <a:pt x="2233" y="26156"/>
                  </a:lnTo>
                  <a:lnTo>
                    <a:pt x="6878" y="31304"/>
                  </a:lnTo>
                  <a:lnTo>
                    <a:pt x="91077" y="93662"/>
                  </a:lnTo>
                  <a:lnTo>
                    <a:pt x="97355" y="96605"/>
                  </a:lnTo>
                  <a:lnTo>
                    <a:pt x="104043" y="96901"/>
                  </a:lnTo>
                  <a:lnTo>
                    <a:pt x="110354" y="94668"/>
                  </a:lnTo>
                  <a:lnTo>
                    <a:pt x="115503" y="90022"/>
                  </a:lnTo>
                  <a:lnTo>
                    <a:pt x="118445" y="83743"/>
                  </a:lnTo>
                  <a:lnTo>
                    <a:pt x="118741" y="77055"/>
                  </a:lnTo>
                  <a:lnTo>
                    <a:pt x="116508" y="70744"/>
                  </a:lnTo>
                  <a:lnTo>
                    <a:pt x="111863" y="65597"/>
                  </a:lnTo>
                  <a:lnTo>
                    <a:pt x="27664" y="3238"/>
                  </a:lnTo>
                  <a:lnTo>
                    <a:pt x="21385" y="296"/>
                  </a:lnTo>
                  <a:lnTo>
                    <a:pt x="14697" y="0"/>
                  </a:lnTo>
                  <a:close/>
                </a:path>
                <a:path w="2280285" h="1697989">
                  <a:moveTo>
                    <a:pt x="211159" y="145501"/>
                  </a:moveTo>
                  <a:lnTo>
                    <a:pt x="204848" y="147735"/>
                  </a:lnTo>
                  <a:lnTo>
                    <a:pt x="199700" y="152381"/>
                  </a:lnTo>
                  <a:lnTo>
                    <a:pt x="196757" y="158659"/>
                  </a:lnTo>
                  <a:lnTo>
                    <a:pt x="196461" y="165347"/>
                  </a:lnTo>
                  <a:lnTo>
                    <a:pt x="198694" y="171658"/>
                  </a:lnTo>
                  <a:lnTo>
                    <a:pt x="203340" y="176807"/>
                  </a:lnTo>
                  <a:lnTo>
                    <a:pt x="287538" y="239164"/>
                  </a:lnTo>
                  <a:lnTo>
                    <a:pt x="293817" y="242107"/>
                  </a:lnTo>
                  <a:lnTo>
                    <a:pt x="300504" y="242403"/>
                  </a:lnTo>
                  <a:lnTo>
                    <a:pt x="306815" y="240170"/>
                  </a:lnTo>
                  <a:lnTo>
                    <a:pt x="311964" y="235524"/>
                  </a:lnTo>
                  <a:lnTo>
                    <a:pt x="314907" y="229245"/>
                  </a:lnTo>
                  <a:lnTo>
                    <a:pt x="315203" y="222557"/>
                  </a:lnTo>
                  <a:lnTo>
                    <a:pt x="312969" y="216246"/>
                  </a:lnTo>
                  <a:lnTo>
                    <a:pt x="308324" y="211098"/>
                  </a:lnTo>
                  <a:lnTo>
                    <a:pt x="224126" y="148740"/>
                  </a:lnTo>
                  <a:lnTo>
                    <a:pt x="217847" y="145797"/>
                  </a:lnTo>
                  <a:lnTo>
                    <a:pt x="211159" y="145501"/>
                  </a:lnTo>
                  <a:close/>
                </a:path>
                <a:path w="2280285" h="1697989">
                  <a:moveTo>
                    <a:pt x="407621" y="291003"/>
                  </a:moveTo>
                  <a:lnTo>
                    <a:pt x="401310" y="293236"/>
                  </a:lnTo>
                  <a:lnTo>
                    <a:pt x="396162" y="297882"/>
                  </a:lnTo>
                  <a:lnTo>
                    <a:pt x="393219" y="304161"/>
                  </a:lnTo>
                  <a:lnTo>
                    <a:pt x="392923" y="310849"/>
                  </a:lnTo>
                  <a:lnTo>
                    <a:pt x="395156" y="317160"/>
                  </a:lnTo>
                  <a:lnTo>
                    <a:pt x="399802" y="322308"/>
                  </a:lnTo>
                  <a:lnTo>
                    <a:pt x="483999" y="384666"/>
                  </a:lnTo>
                  <a:lnTo>
                    <a:pt x="490279" y="387609"/>
                  </a:lnTo>
                  <a:lnTo>
                    <a:pt x="496967" y="387905"/>
                  </a:lnTo>
                  <a:lnTo>
                    <a:pt x="503277" y="385672"/>
                  </a:lnTo>
                  <a:lnTo>
                    <a:pt x="508425" y="381026"/>
                  </a:lnTo>
                  <a:lnTo>
                    <a:pt x="511368" y="374747"/>
                  </a:lnTo>
                  <a:lnTo>
                    <a:pt x="511665" y="368059"/>
                  </a:lnTo>
                  <a:lnTo>
                    <a:pt x="509431" y="361748"/>
                  </a:lnTo>
                  <a:lnTo>
                    <a:pt x="504785" y="356601"/>
                  </a:lnTo>
                  <a:lnTo>
                    <a:pt x="420588" y="294242"/>
                  </a:lnTo>
                  <a:lnTo>
                    <a:pt x="414309" y="291299"/>
                  </a:lnTo>
                  <a:lnTo>
                    <a:pt x="407621" y="291003"/>
                  </a:lnTo>
                  <a:close/>
                </a:path>
                <a:path w="2280285" h="1697989">
                  <a:moveTo>
                    <a:pt x="604082" y="436505"/>
                  </a:moveTo>
                  <a:lnTo>
                    <a:pt x="597772" y="438738"/>
                  </a:lnTo>
                  <a:lnTo>
                    <a:pt x="592624" y="443383"/>
                  </a:lnTo>
                  <a:lnTo>
                    <a:pt x="589681" y="449663"/>
                  </a:lnTo>
                  <a:lnTo>
                    <a:pt x="589384" y="456351"/>
                  </a:lnTo>
                  <a:lnTo>
                    <a:pt x="591618" y="462662"/>
                  </a:lnTo>
                  <a:lnTo>
                    <a:pt x="596264" y="467809"/>
                  </a:lnTo>
                  <a:lnTo>
                    <a:pt x="680461" y="530168"/>
                  </a:lnTo>
                  <a:lnTo>
                    <a:pt x="686740" y="533111"/>
                  </a:lnTo>
                  <a:lnTo>
                    <a:pt x="693428" y="533407"/>
                  </a:lnTo>
                  <a:lnTo>
                    <a:pt x="699739" y="531174"/>
                  </a:lnTo>
                  <a:lnTo>
                    <a:pt x="704888" y="526528"/>
                  </a:lnTo>
                  <a:lnTo>
                    <a:pt x="707830" y="520249"/>
                  </a:lnTo>
                  <a:lnTo>
                    <a:pt x="708126" y="513561"/>
                  </a:lnTo>
                  <a:lnTo>
                    <a:pt x="705893" y="507250"/>
                  </a:lnTo>
                  <a:lnTo>
                    <a:pt x="701247" y="502102"/>
                  </a:lnTo>
                  <a:lnTo>
                    <a:pt x="617050" y="439744"/>
                  </a:lnTo>
                  <a:lnTo>
                    <a:pt x="610770" y="436801"/>
                  </a:lnTo>
                  <a:lnTo>
                    <a:pt x="604082" y="436505"/>
                  </a:lnTo>
                  <a:close/>
                </a:path>
                <a:path w="2280285" h="1697989">
                  <a:moveTo>
                    <a:pt x="800545" y="582007"/>
                  </a:moveTo>
                  <a:lnTo>
                    <a:pt x="794234" y="584240"/>
                  </a:lnTo>
                  <a:lnTo>
                    <a:pt x="789085" y="588886"/>
                  </a:lnTo>
                  <a:lnTo>
                    <a:pt x="786143" y="595165"/>
                  </a:lnTo>
                  <a:lnTo>
                    <a:pt x="785847" y="601853"/>
                  </a:lnTo>
                  <a:lnTo>
                    <a:pt x="788080" y="608164"/>
                  </a:lnTo>
                  <a:lnTo>
                    <a:pt x="792725" y="613312"/>
                  </a:lnTo>
                  <a:lnTo>
                    <a:pt x="876923" y="675670"/>
                  </a:lnTo>
                  <a:lnTo>
                    <a:pt x="883202" y="678613"/>
                  </a:lnTo>
                  <a:lnTo>
                    <a:pt x="889890" y="678908"/>
                  </a:lnTo>
                  <a:lnTo>
                    <a:pt x="896201" y="676675"/>
                  </a:lnTo>
                  <a:lnTo>
                    <a:pt x="901349" y="672029"/>
                  </a:lnTo>
                  <a:lnTo>
                    <a:pt x="904292" y="665751"/>
                  </a:lnTo>
                  <a:lnTo>
                    <a:pt x="904588" y="659063"/>
                  </a:lnTo>
                  <a:lnTo>
                    <a:pt x="902355" y="652752"/>
                  </a:lnTo>
                  <a:lnTo>
                    <a:pt x="897709" y="647603"/>
                  </a:lnTo>
                  <a:lnTo>
                    <a:pt x="813511" y="585246"/>
                  </a:lnTo>
                  <a:lnTo>
                    <a:pt x="807232" y="582303"/>
                  </a:lnTo>
                  <a:lnTo>
                    <a:pt x="800545" y="582007"/>
                  </a:lnTo>
                  <a:close/>
                </a:path>
                <a:path w="2280285" h="1697989">
                  <a:moveTo>
                    <a:pt x="997006" y="727509"/>
                  </a:moveTo>
                  <a:lnTo>
                    <a:pt x="990695" y="729742"/>
                  </a:lnTo>
                  <a:lnTo>
                    <a:pt x="985546" y="734387"/>
                  </a:lnTo>
                  <a:lnTo>
                    <a:pt x="982604" y="740667"/>
                  </a:lnTo>
                  <a:lnTo>
                    <a:pt x="982308" y="747355"/>
                  </a:lnTo>
                  <a:lnTo>
                    <a:pt x="984542" y="753666"/>
                  </a:lnTo>
                  <a:lnTo>
                    <a:pt x="989188" y="758813"/>
                  </a:lnTo>
                  <a:lnTo>
                    <a:pt x="1073385" y="821172"/>
                  </a:lnTo>
                  <a:lnTo>
                    <a:pt x="1079664" y="824114"/>
                  </a:lnTo>
                  <a:lnTo>
                    <a:pt x="1086352" y="824410"/>
                  </a:lnTo>
                  <a:lnTo>
                    <a:pt x="1092663" y="822177"/>
                  </a:lnTo>
                  <a:lnTo>
                    <a:pt x="1097811" y="817532"/>
                  </a:lnTo>
                  <a:lnTo>
                    <a:pt x="1100754" y="811252"/>
                  </a:lnTo>
                  <a:lnTo>
                    <a:pt x="1101050" y="804565"/>
                  </a:lnTo>
                  <a:lnTo>
                    <a:pt x="1098817" y="798254"/>
                  </a:lnTo>
                  <a:lnTo>
                    <a:pt x="1094171" y="793106"/>
                  </a:lnTo>
                  <a:lnTo>
                    <a:pt x="1009974" y="730748"/>
                  </a:lnTo>
                  <a:lnTo>
                    <a:pt x="1003694" y="727805"/>
                  </a:lnTo>
                  <a:lnTo>
                    <a:pt x="997006" y="727509"/>
                  </a:lnTo>
                  <a:close/>
                </a:path>
                <a:path w="2280285" h="1697989">
                  <a:moveTo>
                    <a:pt x="1193468" y="873011"/>
                  </a:moveTo>
                  <a:lnTo>
                    <a:pt x="1187157" y="875244"/>
                  </a:lnTo>
                  <a:lnTo>
                    <a:pt x="1182009" y="879890"/>
                  </a:lnTo>
                  <a:lnTo>
                    <a:pt x="1179066" y="886169"/>
                  </a:lnTo>
                  <a:lnTo>
                    <a:pt x="1178770" y="892856"/>
                  </a:lnTo>
                  <a:lnTo>
                    <a:pt x="1181003" y="899168"/>
                  </a:lnTo>
                  <a:lnTo>
                    <a:pt x="1185649" y="904316"/>
                  </a:lnTo>
                  <a:lnTo>
                    <a:pt x="1269846" y="966673"/>
                  </a:lnTo>
                  <a:lnTo>
                    <a:pt x="1276126" y="969616"/>
                  </a:lnTo>
                  <a:lnTo>
                    <a:pt x="1282813" y="969912"/>
                  </a:lnTo>
                  <a:lnTo>
                    <a:pt x="1289124" y="967679"/>
                  </a:lnTo>
                  <a:lnTo>
                    <a:pt x="1294272" y="963033"/>
                  </a:lnTo>
                  <a:lnTo>
                    <a:pt x="1297215" y="956755"/>
                  </a:lnTo>
                  <a:lnTo>
                    <a:pt x="1297511" y="950067"/>
                  </a:lnTo>
                  <a:lnTo>
                    <a:pt x="1295278" y="943756"/>
                  </a:lnTo>
                  <a:lnTo>
                    <a:pt x="1290632" y="938607"/>
                  </a:lnTo>
                  <a:lnTo>
                    <a:pt x="1206435" y="876249"/>
                  </a:lnTo>
                  <a:lnTo>
                    <a:pt x="1200156" y="873307"/>
                  </a:lnTo>
                  <a:lnTo>
                    <a:pt x="1193468" y="873011"/>
                  </a:lnTo>
                  <a:close/>
                </a:path>
                <a:path w="2280285" h="1697989">
                  <a:moveTo>
                    <a:pt x="1389930" y="1018513"/>
                  </a:moveTo>
                  <a:lnTo>
                    <a:pt x="1383619" y="1020746"/>
                  </a:lnTo>
                  <a:lnTo>
                    <a:pt x="1378471" y="1025391"/>
                  </a:lnTo>
                  <a:lnTo>
                    <a:pt x="1375528" y="1031671"/>
                  </a:lnTo>
                  <a:lnTo>
                    <a:pt x="1375232" y="1038358"/>
                  </a:lnTo>
                  <a:lnTo>
                    <a:pt x="1377465" y="1044669"/>
                  </a:lnTo>
                  <a:lnTo>
                    <a:pt x="1382110" y="1049817"/>
                  </a:lnTo>
                  <a:lnTo>
                    <a:pt x="1466309" y="1112176"/>
                  </a:lnTo>
                  <a:lnTo>
                    <a:pt x="1472587" y="1115118"/>
                  </a:lnTo>
                  <a:lnTo>
                    <a:pt x="1479275" y="1115414"/>
                  </a:lnTo>
                  <a:lnTo>
                    <a:pt x="1485586" y="1113181"/>
                  </a:lnTo>
                  <a:lnTo>
                    <a:pt x="1490735" y="1108536"/>
                  </a:lnTo>
                  <a:lnTo>
                    <a:pt x="1493677" y="1102256"/>
                  </a:lnTo>
                  <a:lnTo>
                    <a:pt x="1493973" y="1095568"/>
                  </a:lnTo>
                  <a:lnTo>
                    <a:pt x="1491740" y="1089258"/>
                  </a:lnTo>
                  <a:lnTo>
                    <a:pt x="1487095" y="1084110"/>
                  </a:lnTo>
                  <a:lnTo>
                    <a:pt x="1402896" y="1021752"/>
                  </a:lnTo>
                  <a:lnTo>
                    <a:pt x="1396618" y="1018809"/>
                  </a:lnTo>
                  <a:lnTo>
                    <a:pt x="1389930" y="1018513"/>
                  </a:lnTo>
                  <a:close/>
                </a:path>
                <a:path w="2280285" h="1697989">
                  <a:moveTo>
                    <a:pt x="1586391" y="1164015"/>
                  </a:moveTo>
                  <a:lnTo>
                    <a:pt x="1580080" y="1166248"/>
                  </a:lnTo>
                  <a:lnTo>
                    <a:pt x="1574932" y="1170893"/>
                  </a:lnTo>
                  <a:lnTo>
                    <a:pt x="1571990" y="1177172"/>
                  </a:lnTo>
                  <a:lnTo>
                    <a:pt x="1571694" y="1183860"/>
                  </a:lnTo>
                  <a:lnTo>
                    <a:pt x="1573927" y="1190171"/>
                  </a:lnTo>
                  <a:lnTo>
                    <a:pt x="1578572" y="1195320"/>
                  </a:lnTo>
                  <a:lnTo>
                    <a:pt x="1662770" y="1257677"/>
                  </a:lnTo>
                  <a:lnTo>
                    <a:pt x="1669049" y="1260620"/>
                  </a:lnTo>
                  <a:lnTo>
                    <a:pt x="1675737" y="1260916"/>
                  </a:lnTo>
                  <a:lnTo>
                    <a:pt x="1682048" y="1258683"/>
                  </a:lnTo>
                  <a:lnTo>
                    <a:pt x="1687196" y="1254037"/>
                  </a:lnTo>
                  <a:lnTo>
                    <a:pt x="1690139" y="1247759"/>
                  </a:lnTo>
                  <a:lnTo>
                    <a:pt x="1690435" y="1241071"/>
                  </a:lnTo>
                  <a:lnTo>
                    <a:pt x="1688202" y="1234760"/>
                  </a:lnTo>
                  <a:lnTo>
                    <a:pt x="1683556" y="1229611"/>
                  </a:lnTo>
                  <a:lnTo>
                    <a:pt x="1599358" y="1167253"/>
                  </a:lnTo>
                  <a:lnTo>
                    <a:pt x="1593079" y="1164311"/>
                  </a:lnTo>
                  <a:lnTo>
                    <a:pt x="1586391" y="1164015"/>
                  </a:lnTo>
                  <a:close/>
                </a:path>
                <a:path w="2280285" h="1697989">
                  <a:moveTo>
                    <a:pt x="1782853" y="1309516"/>
                  </a:moveTo>
                  <a:lnTo>
                    <a:pt x="1776542" y="1311750"/>
                  </a:lnTo>
                  <a:lnTo>
                    <a:pt x="1771395" y="1316395"/>
                  </a:lnTo>
                  <a:lnTo>
                    <a:pt x="1768452" y="1322674"/>
                  </a:lnTo>
                  <a:lnTo>
                    <a:pt x="1768155" y="1329362"/>
                  </a:lnTo>
                  <a:lnTo>
                    <a:pt x="1770389" y="1335673"/>
                  </a:lnTo>
                  <a:lnTo>
                    <a:pt x="1775034" y="1340821"/>
                  </a:lnTo>
                  <a:lnTo>
                    <a:pt x="1859232" y="1403180"/>
                  </a:lnTo>
                  <a:lnTo>
                    <a:pt x="1865511" y="1406122"/>
                  </a:lnTo>
                  <a:lnTo>
                    <a:pt x="1872199" y="1406418"/>
                  </a:lnTo>
                  <a:lnTo>
                    <a:pt x="1878510" y="1404185"/>
                  </a:lnTo>
                  <a:lnTo>
                    <a:pt x="1883657" y="1399540"/>
                  </a:lnTo>
                  <a:lnTo>
                    <a:pt x="1886600" y="1393260"/>
                  </a:lnTo>
                  <a:lnTo>
                    <a:pt x="1886897" y="1386572"/>
                  </a:lnTo>
                  <a:lnTo>
                    <a:pt x="1884663" y="1380262"/>
                  </a:lnTo>
                  <a:lnTo>
                    <a:pt x="1880018" y="1375114"/>
                  </a:lnTo>
                  <a:lnTo>
                    <a:pt x="1795820" y="1312756"/>
                  </a:lnTo>
                  <a:lnTo>
                    <a:pt x="1789541" y="1309813"/>
                  </a:lnTo>
                  <a:lnTo>
                    <a:pt x="1782853" y="1309516"/>
                  </a:lnTo>
                  <a:close/>
                </a:path>
                <a:path w="2280285" h="1697989">
                  <a:moveTo>
                    <a:pt x="1979315" y="1455019"/>
                  </a:moveTo>
                  <a:lnTo>
                    <a:pt x="1973004" y="1457252"/>
                  </a:lnTo>
                  <a:lnTo>
                    <a:pt x="1967856" y="1461897"/>
                  </a:lnTo>
                  <a:lnTo>
                    <a:pt x="1964913" y="1468176"/>
                  </a:lnTo>
                  <a:lnTo>
                    <a:pt x="1964617" y="1474864"/>
                  </a:lnTo>
                  <a:lnTo>
                    <a:pt x="1966850" y="1481175"/>
                  </a:lnTo>
                  <a:lnTo>
                    <a:pt x="1971496" y="1486323"/>
                  </a:lnTo>
                  <a:lnTo>
                    <a:pt x="2055694" y="1548681"/>
                  </a:lnTo>
                  <a:lnTo>
                    <a:pt x="2061973" y="1551624"/>
                  </a:lnTo>
                  <a:lnTo>
                    <a:pt x="2068661" y="1551920"/>
                  </a:lnTo>
                  <a:lnTo>
                    <a:pt x="2074972" y="1549687"/>
                  </a:lnTo>
                  <a:lnTo>
                    <a:pt x="2080120" y="1545041"/>
                  </a:lnTo>
                  <a:lnTo>
                    <a:pt x="2083062" y="1538762"/>
                  </a:lnTo>
                  <a:lnTo>
                    <a:pt x="2083358" y="1532074"/>
                  </a:lnTo>
                  <a:lnTo>
                    <a:pt x="2081125" y="1525764"/>
                  </a:lnTo>
                  <a:lnTo>
                    <a:pt x="2076479" y="1520615"/>
                  </a:lnTo>
                  <a:lnTo>
                    <a:pt x="1992282" y="1458257"/>
                  </a:lnTo>
                  <a:lnTo>
                    <a:pt x="1986002" y="1455315"/>
                  </a:lnTo>
                  <a:lnTo>
                    <a:pt x="1979315" y="1455019"/>
                  </a:lnTo>
                  <a:close/>
                </a:path>
                <a:path w="2280285" h="1697989">
                  <a:moveTo>
                    <a:pt x="2175777" y="1600520"/>
                  </a:moveTo>
                  <a:lnTo>
                    <a:pt x="2169466" y="1602754"/>
                  </a:lnTo>
                  <a:lnTo>
                    <a:pt x="2164317" y="1607399"/>
                  </a:lnTo>
                  <a:lnTo>
                    <a:pt x="2161375" y="1613678"/>
                  </a:lnTo>
                  <a:lnTo>
                    <a:pt x="2161079" y="1620366"/>
                  </a:lnTo>
                  <a:lnTo>
                    <a:pt x="2163312" y="1626677"/>
                  </a:lnTo>
                  <a:lnTo>
                    <a:pt x="2167957" y="1631825"/>
                  </a:lnTo>
                  <a:lnTo>
                    <a:pt x="2252156" y="1694184"/>
                  </a:lnTo>
                  <a:lnTo>
                    <a:pt x="2258434" y="1697126"/>
                  </a:lnTo>
                  <a:lnTo>
                    <a:pt x="2265122" y="1697422"/>
                  </a:lnTo>
                  <a:lnTo>
                    <a:pt x="2271433" y="1695188"/>
                  </a:lnTo>
                  <a:lnTo>
                    <a:pt x="2276581" y="1690543"/>
                  </a:lnTo>
                  <a:lnTo>
                    <a:pt x="2279524" y="1684264"/>
                  </a:lnTo>
                  <a:lnTo>
                    <a:pt x="2279820" y="1677576"/>
                  </a:lnTo>
                  <a:lnTo>
                    <a:pt x="2277587" y="1671265"/>
                  </a:lnTo>
                  <a:lnTo>
                    <a:pt x="2272942" y="1666117"/>
                  </a:lnTo>
                  <a:lnTo>
                    <a:pt x="2188743" y="1603760"/>
                  </a:lnTo>
                  <a:lnTo>
                    <a:pt x="2182465" y="1600817"/>
                  </a:lnTo>
                  <a:lnTo>
                    <a:pt x="2175777" y="16005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6412" y="2914172"/>
              <a:ext cx="99060" cy="9906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8508" y="4614955"/>
              <a:ext cx="99060" cy="9906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805091" y="2713539"/>
              <a:ext cx="2293620" cy="252095"/>
            </a:xfrm>
            <a:custGeom>
              <a:avLst/>
              <a:gdLst/>
              <a:ahLst/>
              <a:cxnLst/>
              <a:rect l="l" t="t" r="r" b="b"/>
              <a:pathLst>
                <a:path w="2293620" h="252094">
                  <a:moveTo>
                    <a:pt x="0" y="251635"/>
                  </a:moveTo>
                  <a:lnTo>
                    <a:pt x="2293419" y="0"/>
                  </a:lnTo>
                </a:path>
              </a:pathLst>
            </a:custGeom>
            <a:ln w="34925">
              <a:solidFill>
                <a:srgbClr val="992B9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9109" y="2906869"/>
              <a:ext cx="107569" cy="10756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41205" y="2656933"/>
              <a:ext cx="107569" cy="107569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2651306" y="6102219"/>
              <a:ext cx="4133850" cy="0"/>
            </a:xfrm>
            <a:custGeom>
              <a:avLst/>
              <a:gdLst/>
              <a:ahLst/>
              <a:cxnLst/>
              <a:rect l="l" t="t" r="r" b="b"/>
              <a:pathLst>
                <a:path w="4133850" h="0">
                  <a:moveTo>
                    <a:pt x="0" y="0"/>
                  </a:moveTo>
                  <a:lnTo>
                    <a:pt x="4133461" y="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829141" y="6103888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w="0" h="102870">
                  <a:moveTo>
                    <a:pt x="0" y="0"/>
                  </a:moveTo>
                  <a:lnTo>
                    <a:pt x="1" y="10231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247070" y="6103888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w="0" h="102870">
                  <a:moveTo>
                    <a:pt x="0" y="0"/>
                  </a:moveTo>
                  <a:lnTo>
                    <a:pt x="1" y="10231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938584" y="5432163"/>
              <a:ext cx="541020" cy="0"/>
            </a:xfrm>
            <a:custGeom>
              <a:avLst/>
              <a:gdLst/>
              <a:ahLst/>
              <a:cxnLst/>
              <a:rect l="l" t="t" r="r" b="b"/>
              <a:pathLst>
                <a:path w="541020" h="0">
                  <a:moveTo>
                    <a:pt x="0" y="0"/>
                  </a:moveTo>
                  <a:lnTo>
                    <a:pt x="540554" y="1"/>
                  </a:lnTo>
                </a:path>
              </a:pathLst>
            </a:custGeom>
            <a:ln w="28575">
              <a:solidFill>
                <a:srgbClr val="992B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938584" y="5793606"/>
              <a:ext cx="541020" cy="0"/>
            </a:xfrm>
            <a:custGeom>
              <a:avLst/>
              <a:gdLst/>
              <a:ahLst/>
              <a:cxnLst/>
              <a:rect l="l" t="t" r="r" b="b"/>
              <a:pathLst>
                <a:path w="541020" h="0">
                  <a:moveTo>
                    <a:pt x="0" y="0"/>
                  </a:moveTo>
                  <a:lnTo>
                    <a:pt x="540554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651306" y="2967531"/>
              <a:ext cx="4133850" cy="0"/>
            </a:xfrm>
            <a:custGeom>
              <a:avLst/>
              <a:gdLst/>
              <a:ahLst/>
              <a:cxnLst/>
              <a:rect l="l" t="t" r="r" b="b"/>
              <a:pathLst>
                <a:path w="4133850" h="0">
                  <a:moveTo>
                    <a:pt x="0" y="0"/>
                  </a:moveTo>
                  <a:lnTo>
                    <a:pt x="4133461" y="1"/>
                  </a:lnTo>
                </a:path>
              </a:pathLst>
            </a:custGeom>
            <a:ln w="22225">
              <a:solidFill>
                <a:srgbClr val="AFABA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523931" y="2561873"/>
              <a:ext cx="472440" cy="2294890"/>
            </a:xfrm>
            <a:custGeom>
              <a:avLst/>
              <a:gdLst/>
              <a:ahLst/>
              <a:cxnLst/>
              <a:rect l="l" t="t" r="r" b="b"/>
              <a:pathLst>
                <a:path w="472440" h="2294890">
                  <a:moveTo>
                    <a:pt x="0" y="0"/>
                  </a:moveTo>
                  <a:lnTo>
                    <a:pt x="74637" y="2006"/>
                  </a:lnTo>
                  <a:lnTo>
                    <a:pt x="139458" y="7592"/>
                  </a:lnTo>
                  <a:lnTo>
                    <a:pt x="190575" y="16111"/>
                  </a:lnTo>
                  <a:lnTo>
                    <a:pt x="236135" y="39353"/>
                  </a:lnTo>
                  <a:lnTo>
                    <a:pt x="236135" y="1107981"/>
                  </a:lnTo>
                  <a:lnTo>
                    <a:pt x="248174" y="1120420"/>
                  </a:lnTo>
                  <a:lnTo>
                    <a:pt x="281696" y="1131223"/>
                  </a:lnTo>
                  <a:lnTo>
                    <a:pt x="332812" y="1139742"/>
                  </a:lnTo>
                  <a:lnTo>
                    <a:pt x="397634" y="1145328"/>
                  </a:lnTo>
                  <a:lnTo>
                    <a:pt x="472271" y="1147335"/>
                  </a:lnTo>
                  <a:lnTo>
                    <a:pt x="397634" y="1149341"/>
                  </a:lnTo>
                  <a:lnTo>
                    <a:pt x="332812" y="1154927"/>
                  </a:lnTo>
                  <a:lnTo>
                    <a:pt x="281696" y="1163446"/>
                  </a:lnTo>
                  <a:lnTo>
                    <a:pt x="248174" y="1174249"/>
                  </a:lnTo>
                  <a:lnTo>
                    <a:pt x="236135" y="1186689"/>
                  </a:lnTo>
                  <a:lnTo>
                    <a:pt x="236135" y="2255316"/>
                  </a:lnTo>
                  <a:lnTo>
                    <a:pt x="224097" y="2267755"/>
                  </a:lnTo>
                  <a:lnTo>
                    <a:pt x="190575" y="2278558"/>
                  </a:lnTo>
                  <a:lnTo>
                    <a:pt x="139458" y="2287077"/>
                  </a:lnTo>
                  <a:lnTo>
                    <a:pt x="74637" y="2292663"/>
                  </a:lnTo>
                  <a:lnTo>
                    <a:pt x="0" y="229467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2186438" y="4719828"/>
            <a:ext cx="3276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0.6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186438" y="4088892"/>
            <a:ext cx="3276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0.4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186438" y="3461004"/>
            <a:ext cx="3276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0.2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245620" y="2833115"/>
            <a:ext cx="2768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0.0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245620" y="2202179"/>
            <a:ext cx="2768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0.2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245620" y="1574291"/>
            <a:ext cx="2768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0.4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854759" y="1945507"/>
            <a:ext cx="170815" cy="39528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>
              <a:lnSpc>
                <a:spcPts val="1325"/>
              </a:lnSpc>
            </a:pPr>
            <a:r>
              <a:rPr dirty="0" sz="1200" b="1">
                <a:latin typeface="Arial"/>
                <a:cs typeface="Arial"/>
              </a:rPr>
              <a:t>Adjusted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Peak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VO2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Mean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Change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from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Baseline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+/-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SE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1519102" y="1685865"/>
            <a:ext cx="596900" cy="4416425"/>
            <a:chOff x="1519102" y="1685865"/>
            <a:chExt cx="596900" cy="4416425"/>
          </a:xfrm>
        </p:grpSpPr>
        <p:pic>
          <p:nvPicPr>
            <p:cNvPr id="35" name="object 3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9102" y="1939951"/>
              <a:ext cx="596629" cy="407747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2403" y="1685865"/>
              <a:ext cx="591207" cy="4416353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/>
          <p:nvPr/>
        </p:nvSpPr>
        <p:spPr>
          <a:xfrm>
            <a:off x="7637635" y="1340611"/>
            <a:ext cx="37350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265186"/>
                </a:solidFill>
                <a:latin typeface="Arial"/>
                <a:cs typeface="Arial"/>
              </a:rPr>
              <a:t>*Prespecified</a:t>
            </a:r>
            <a:r>
              <a:rPr dirty="0" sz="1800" spc="-30" b="1">
                <a:solidFill>
                  <a:srgbClr val="26518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65186"/>
                </a:solidFill>
                <a:latin typeface="Arial"/>
                <a:cs typeface="Arial"/>
              </a:rPr>
              <a:t>subgroup</a:t>
            </a:r>
            <a:r>
              <a:rPr dirty="0" sz="1800" spc="-30" b="1">
                <a:solidFill>
                  <a:srgbClr val="26518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65186"/>
                </a:solidFill>
                <a:latin typeface="Arial"/>
                <a:cs typeface="Arial"/>
              </a:rPr>
              <a:t>and</a:t>
            </a:r>
            <a:r>
              <a:rPr dirty="0" sz="1800" spc="-25" b="1">
                <a:solidFill>
                  <a:srgbClr val="26518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65186"/>
                </a:solidFill>
                <a:latin typeface="Arial"/>
                <a:cs typeface="Arial"/>
              </a:rPr>
              <a:t>study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557879" y="5327982"/>
            <a:ext cx="2296795" cy="587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spc="-65" b="1">
                <a:latin typeface="Arial"/>
                <a:cs typeface="Arial"/>
              </a:rPr>
              <a:t>AT-</a:t>
            </a:r>
            <a:r>
              <a:rPr dirty="0" sz="1400" b="1">
                <a:latin typeface="Arial"/>
                <a:cs typeface="Arial"/>
              </a:rPr>
              <a:t>001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1500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mg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twice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daily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400" b="1">
                <a:latin typeface="Arial"/>
                <a:cs typeface="Arial"/>
              </a:rPr>
              <a:t>Placebo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twice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daily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2188240" y="5367606"/>
            <a:ext cx="32766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0.8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8536940" y="5534978"/>
            <a:ext cx="3238500" cy="301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Baseline</a:t>
            </a:r>
            <a:r>
              <a:rPr dirty="0" sz="1800" spc="-2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peak</a:t>
            </a:r>
            <a:r>
              <a:rPr dirty="0" sz="1800" spc="-1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VO</a:t>
            </a:r>
            <a:r>
              <a:rPr dirty="0" baseline="-13888" sz="1800" b="1">
                <a:solidFill>
                  <a:srgbClr val="992B90"/>
                </a:solidFill>
                <a:latin typeface="Arial"/>
                <a:cs typeface="Arial"/>
              </a:rPr>
              <a:t>2</a:t>
            </a:r>
            <a:r>
              <a:rPr dirty="0" baseline="-13888" sz="1800" spc="22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=</a:t>
            </a:r>
            <a:r>
              <a:rPr dirty="0" sz="1800" spc="-1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92B90"/>
                </a:solidFill>
                <a:latin typeface="Arial"/>
                <a:cs typeface="Arial"/>
              </a:rPr>
              <a:t>15.7±</a:t>
            </a:r>
            <a:r>
              <a:rPr dirty="0" sz="1800" spc="-10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992B90"/>
                </a:solidFill>
                <a:latin typeface="Arial"/>
                <a:cs typeface="Arial"/>
              </a:rPr>
              <a:t>3.8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2188240" y="5992446"/>
            <a:ext cx="32766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25" b="1">
                <a:latin typeface="Arial"/>
                <a:cs typeface="Arial"/>
              </a:rPr>
              <a:t>1.0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373120" y="6208586"/>
            <a:ext cx="965200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10" b="1">
                <a:latin typeface="Arial"/>
                <a:cs typeface="Arial"/>
              </a:rPr>
              <a:t>Baseline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5752576" y="6208586"/>
            <a:ext cx="1029335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b="1">
                <a:latin typeface="Arial"/>
                <a:cs typeface="Arial"/>
              </a:rPr>
              <a:t>Month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7637635" y="1605788"/>
            <a:ext cx="392302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265186"/>
                </a:solidFill>
                <a:latin typeface="Arial"/>
                <a:cs typeface="Arial"/>
              </a:rPr>
              <a:t>participants</a:t>
            </a:r>
            <a:r>
              <a:rPr dirty="0" sz="1800" spc="-50" b="1">
                <a:solidFill>
                  <a:srgbClr val="26518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65186"/>
                </a:solidFill>
                <a:latin typeface="Arial"/>
                <a:cs typeface="Arial"/>
              </a:rPr>
              <a:t>stratified</a:t>
            </a:r>
            <a:r>
              <a:rPr dirty="0" sz="1800" spc="-45" b="1">
                <a:solidFill>
                  <a:srgbClr val="26518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65186"/>
                </a:solidFill>
                <a:latin typeface="Arial"/>
                <a:cs typeface="Arial"/>
              </a:rPr>
              <a:t>on</a:t>
            </a:r>
            <a:r>
              <a:rPr dirty="0" sz="1800" spc="-45" b="1">
                <a:solidFill>
                  <a:srgbClr val="26518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65186"/>
                </a:solidFill>
                <a:latin typeface="Arial"/>
                <a:cs typeface="Arial"/>
              </a:rPr>
              <a:t>enrollment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91539" y="1424940"/>
            <a:ext cx="10246995" cy="41071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700" marR="3048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66700" algn="l"/>
              </a:tabLst>
            </a:pPr>
            <a:r>
              <a:rPr dirty="0" sz="3200">
                <a:latin typeface="Arial"/>
                <a:cs typeface="Arial"/>
              </a:rPr>
              <a:t>A</a:t>
            </a:r>
            <a:r>
              <a:rPr dirty="0" sz="3200" spc="-204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≥6%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decline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peak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VO</a:t>
            </a:r>
            <a:r>
              <a:rPr dirty="0" baseline="-18518" sz="3150">
                <a:latin typeface="Arial"/>
                <a:cs typeface="Arial"/>
              </a:rPr>
              <a:t>2</a:t>
            </a:r>
            <a:r>
              <a:rPr dirty="0" baseline="-18518" sz="3150" spc="442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was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observed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41.8%</a:t>
            </a:r>
            <a:r>
              <a:rPr dirty="0" sz="3200" spc="-25">
                <a:latin typeface="Arial"/>
                <a:cs typeface="Arial"/>
              </a:rPr>
              <a:t> of </a:t>
            </a:r>
            <a:r>
              <a:rPr dirty="0" sz="3200" spc="-10">
                <a:latin typeface="Arial"/>
                <a:cs typeface="Arial"/>
              </a:rPr>
              <a:t>placebo-</a:t>
            </a:r>
            <a:r>
              <a:rPr dirty="0" sz="3200">
                <a:latin typeface="Arial"/>
                <a:cs typeface="Arial"/>
              </a:rPr>
              <a:t>treated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patients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and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36.2%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those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treated </a:t>
            </a:r>
            <a:r>
              <a:rPr dirty="0" sz="3200">
                <a:latin typeface="Arial"/>
                <a:cs typeface="Arial"/>
              </a:rPr>
              <a:t>with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high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dose</a:t>
            </a:r>
            <a:r>
              <a:rPr dirty="0" sz="3200" spc="-204">
                <a:latin typeface="Arial"/>
                <a:cs typeface="Arial"/>
              </a:rPr>
              <a:t> </a:t>
            </a:r>
            <a:r>
              <a:rPr dirty="0" sz="3200" spc="-155">
                <a:latin typeface="Arial"/>
                <a:cs typeface="Arial"/>
              </a:rPr>
              <a:t>AT-</a:t>
            </a:r>
            <a:r>
              <a:rPr dirty="0" sz="3200">
                <a:latin typeface="Arial"/>
                <a:cs typeface="Arial"/>
              </a:rPr>
              <a:t>001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(OR=0.80,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95%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CI=0.52,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1.21;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 spc="-50" i="1">
                <a:latin typeface="Arial"/>
                <a:cs typeface="Arial"/>
              </a:rPr>
              <a:t>P</a:t>
            </a:r>
            <a:endParaRPr sz="3200">
              <a:latin typeface="Arial"/>
              <a:cs typeface="Arial"/>
            </a:endParaRPr>
          </a:p>
          <a:p>
            <a:pPr marL="266700">
              <a:lnSpc>
                <a:spcPts val="3815"/>
              </a:lnSpc>
            </a:pPr>
            <a:r>
              <a:rPr dirty="0" sz="3200" spc="-10">
                <a:latin typeface="Arial"/>
                <a:cs typeface="Arial"/>
              </a:rPr>
              <a:t>=.29)</a:t>
            </a:r>
            <a:endParaRPr sz="3200">
              <a:latin typeface="Arial"/>
              <a:cs typeface="Arial"/>
            </a:endParaRPr>
          </a:p>
          <a:p>
            <a:pPr lvl="1" marL="723900" marR="248285" indent="-267335">
              <a:lnSpc>
                <a:spcPts val="3290"/>
              </a:lnSpc>
              <a:spcBef>
                <a:spcPts val="1430"/>
              </a:spcBef>
              <a:buSzPct val="96428"/>
              <a:buFont typeface="Yu Gothic UI Semibold"/>
              <a:buChar char="❖"/>
              <a:tabLst>
                <a:tab pos="723900" algn="l"/>
                <a:tab pos="812165" algn="l"/>
              </a:tabLst>
            </a:pPr>
            <a:r>
              <a:rPr dirty="0" sz="2800">
                <a:latin typeface="Arial"/>
                <a:cs typeface="Arial"/>
              </a:rPr>
              <a:t>	</a:t>
            </a:r>
            <a:r>
              <a:rPr dirty="0" sz="2800">
                <a:latin typeface="Arial"/>
                <a:cs typeface="Arial"/>
              </a:rPr>
              <a:t>Among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non-</a:t>
            </a:r>
            <a:r>
              <a:rPr dirty="0" sz="2800">
                <a:latin typeface="Arial"/>
                <a:cs typeface="Arial"/>
              </a:rPr>
              <a:t>users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SGLT2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inhibitors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or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GLP-</a:t>
            </a:r>
            <a:r>
              <a:rPr dirty="0" sz="2800">
                <a:latin typeface="Arial"/>
                <a:cs typeface="Arial"/>
              </a:rPr>
              <a:t>1RA: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46.0% </a:t>
            </a:r>
            <a:r>
              <a:rPr dirty="0" sz="2800">
                <a:latin typeface="Arial"/>
                <a:cs typeface="Arial"/>
              </a:rPr>
              <a:t>versus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32.7%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(OR=0.56;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95%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CI=0.33,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0.96;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P</a:t>
            </a:r>
            <a:r>
              <a:rPr dirty="0" sz="2800" spc="-55" i="1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=.04)</a:t>
            </a:r>
            <a:endParaRPr sz="2800">
              <a:latin typeface="Arial"/>
              <a:cs typeface="Arial"/>
            </a:endParaRPr>
          </a:p>
          <a:p>
            <a:pPr marL="266700" marR="873760" indent="-228600">
              <a:lnSpc>
                <a:spcPts val="3820"/>
              </a:lnSpc>
              <a:spcBef>
                <a:spcPts val="1250"/>
              </a:spcBef>
              <a:buChar char="•"/>
              <a:tabLst>
                <a:tab pos="266700" algn="l"/>
              </a:tabLst>
            </a:pPr>
            <a:r>
              <a:rPr dirty="0" sz="3200">
                <a:latin typeface="Arial"/>
                <a:cs typeface="Arial"/>
              </a:rPr>
              <a:t>No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significant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differences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change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75">
                <a:latin typeface="Arial"/>
                <a:cs typeface="Arial"/>
              </a:rPr>
              <a:t>NT-</a:t>
            </a:r>
            <a:r>
              <a:rPr dirty="0" sz="3200" spc="-35">
                <a:latin typeface="Arial"/>
                <a:cs typeface="Arial"/>
              </a:rPr>
              <a:t>proBNP, </a:t>
            </a:r>
            <a:r>
              <a:rPr dirty="0" sz="3200">
                <a:latin typeface="Arial"/>
                <a:cs typeface="Arial"/>
              </a:rPr>
              <a:t>KCCQ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domains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or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 spc="-40">
                <a:latin typeface="Arial"/>
                <a:cs typeface="Arial"/>
              </a:rPr>
              <a:t>PASE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results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were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observed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Secondary</a:t>
            </a:r>
            <a:r>
              <a:rPr dirty="0" spc="-65"/>
              <a:t> </a:t>
            </a:r>
            <a:r>
              <a:rPr dirty="0" spc="-10"/>
              <a:t>endpoints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7894" y="247370"/>
            <a:ext cx="2577861" cy="7920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8017" y="1467611"/>
            <a:ext cx="10876280" cy="4127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1145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Arial"/>
                <a:cs typeface="Arial"/>
              </a:rPr>
              <a:t>Dr.</a:t>
            </a:r>
            <a:r>
              <a:rPr dirty="0" sz="2000" spc="-13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Januzzi:</a:t>
            </a:r>
            <a:endParaRPr sz="2000">
              <a:latin typeface="Arial"/>
              <a:cs typeface="Arial"/>
            </a:endParaRPr>
          </a:p>
          <a:p>
            <a:pPr marL="499745" indent="-228600">
              <a:lnSpc>
                <a:spcPct val="100000"/>
              </a:lnSpc>
              <a:spcBef>
                <a:spcPts val="1605"/>
              </a:spcBef>
              <a:buChar char="•"/>
              <a:tabLst>
                <a:tab pos="499745" algn="l"/>
              </a:tabLst>
            </a:pPr>
            <a:r>
              <a:rPr dirty="0" sz="2000">
                <a:latin typeface="Arial"/>
                <a:cs typeface="Arial"/>
              </a:rPr>
              <a:t>Board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member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ACC,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Imbria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Pharma</a:t>
            </a:r>
            <a:endParaRPr sz="2000">
              <a:latin typeface="Arial"/>
              <a:cs typeface="Arial"/>
            </a:endParaRPr>
          </a:p>
          <a:p>
            <a:pPr marL="499745" marR="1616710" indent="-228600">
              <a:lnSpc>
                <a:spcPts val="2210"/>
              </a:lnSpc>
              <a:spcBef>
                <a:spcPts val="1720"/>
              </a:spcBef>
              <a:buChar char="•"/>
              <a:tabLst>
                <a:tab pos="499745" algn="l"/>
              </a:tabLst>
            </a:pPr>
            <a:r>
              <a:rPr dirty="0" sz="2000">
                <a:latin typeface="Arial"/>
                <a:cs typeface="Arial"/>
              </a:rPr>
              <a:t>Grant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support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from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Abbott,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Applied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Therapeutics,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AstraZeneca,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BMS,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Novartis Pharmaceuticals</a:t>
            </a:r>
            <a:endParaRPr sz="2000">
              <a:latin typeface="Arial"/>
              <a:cs typeface="Arial"/>
            </a:endParaRPr>
          </a:p>
          <a:p>
            <a:pPr marL="499745" marR="971550" indent="-228600">
              <a:lnSpc>
                <a:spcPts val="2210"/>
              </a:lnSpc>
              <a:spcBef>
                <a:spcPts val="1680"/>
              </a:spcBef>
              <a:buChar char="•"/>
              <a:tabLst>
                <a:tab pos="499745" algn="l"/>
              </a:tabLst>
            </a:pPr>
            <a:r>
              <a:rPr dirty="0" sz="2000">
                <a:latin typeface="Arial"/>
                <a:cs typeface="Arial"/>
              </a:rPr>
              <a:t>Consulting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income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from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Abbott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Diagnostics,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Beckman-Coulter,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Jana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Care,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Janssen, </a:t>
            </a:r>
            <a:r>
              <a:rPr dirty="0" sz="2000">
                <a:latin typeface="Arial"/>
                <a:cs typeface="Arial"/>
              </a:rPr>
              <a:t>Novartis,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Prevencio,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Quidel,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Roche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Diagnostics</a:t>
            </a:r>
            <a:endParaRPr sz="2000">
              <a:latin typeface="Arial"/>
              <a:cs typeface="Arial"/>
            </a:endParaRPr>
          </a:p>
          <a:p>
            <a:pPr marL="499745" marR="624840" indent="-228600">
              <a:lnSpc>
                <a:spcPts val="2090"/>
              </a:lnSpc>
              <a:spcBef>
                <a:spcPts val="1889"/>
              </a:spcBef>
              <a:buChar char="•"/>
              <a:tabLst>
                <a:tab pos="499745" algn="l"/>
              </a:tabLst>
            </a:pPr>
            <a:r>
              <a:rPr dirty="0" sz="2000">
                <a:latin typeface="Arial"/>
                <a:cs typeface="Arial"/>
              </a:rPr>
              <a:t>Clinical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endpoint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committees/data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safety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monitoring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boards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Abbott,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AbbVie,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Amgen, </a:t>
            </a:r>
            <a:r>
              <a:rPr dirty="0" sz="2000">
                <a:latin typeface="Arial"/>
                <a:cs typeface="Arial"/>
              </a:rPr>
              <a:t>CVRx,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Medtronic,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Pfizer,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Roche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Diagnostics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2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b="1">
                <a:solidFill>
                  <a:srgbClr val="992B90"/>
                </a:solidFill>
                <a:latin typeface="Arial"/>
                <a:cs typeface="Arial"/>
              </a:rPr>
              <a:t>The</a:t>
            </a:r>
            <a:r>
              <a:rPr dirty="0" sz="2800" spc="-180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992B90"/>
                </a:solidFill>
                <a:latin typeface="Arial"/>
                <a:cs typeface="Arial"/>
              </a:rPr>
              <a:t>ARISE-</a:t>
            </a:r>
            <a:r>
              <a:rPr dirty="0" sz="2800" b="1">
                <a:solidFill>
                  <a:srgbClr val="992B90"/>
                </a:solidFill>
                <a:latin typeface="Arial"/>
                <a:cs typeface="Arial"/>
              </a:rPr>
              <a:t>HF</a:t>
            </a:r>
            <a:r>
              <a:rPr dirty="0" sz="2800" spc="-90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992B90"/>
                </a:solidFill>
                <a:latin typeface="Arial"/>
                <a:cs typeface="Arial"/>
              </a:rPr>
              <a:t>Trial</a:t>
            </a:r>
            <a:r>
              <a:rPr dirty="0" sz="2800" spc="-8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92B90"/>
                </a:solidFill>
                <a:latin typeface="Arial"/>
                <a:cs typeface="Arial"/>
              </a:rPr>
              <a:t>was</a:t>
            </a:r>
            <a:r>
              <a:rPr dirty="0" sz="2800" spc="-8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92B90"/>
                </a:solidFill>
                <a:latin typeface="Arial"/>
                <a:cs typeface="Arial"/>
              </a:rPr>
              <a:t>sponsored</a:t>
            </a:r>
            <a:r>
              <a:rPr dirty="0" sz="2800" spc="-90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92B90"/>
                </a:solidFill>
                <a:latin typeface="Arial"/>
                <a:cs typeface="Arial"/>
              </a:rPr>
              <a:t>by</a:t>
            </a:r>
            <a:r>
              <a:rPr dirty="0" sz="2800" spc="-17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92B90"/>
                </a:solidFill>
                <a:latin typeface="Arial"/>
                <a:cs typeface="Arial"/>
              </a:rPr>
              <a:t>Applied</a:t>
            </a:r>
            <a:r>
              <a:rPr dirty="0" sz="2800" spc="-90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92B90"/>
                </a:solidFill>
                <a:latin typeface="Arial"/>
                <a:cs typeface="Arial"/>
              </a:rPr>
              <a:t>Therapeutics,</a:t>
            </a:r>
            <a:r>
              <a:rPr dirty="0" sz="2800" spc="-85" b="1">
                <a:solidFill>
                  <a:srgbClr val="992B90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992B90"/>
                </a:solidFill>
                <a:latin typeface="Arial"/>
                <a:cs typeface="Arial"/>
              </a:rPr>
              <a:t>Inc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Disclosures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7894" y="247370"/>
            <a:ext cx="2577861" cy="79207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Development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/>
              <a:t>HF</a:t>
            </a:r>
            <a:r>
              <a:rPr dirty="0" spc="-40"/>
              <a:t> </a:t>
            </a:r>
            <a:r>
              <a:rPr dirty="0"/>
              <a:t>symptoms</a:t>
            </a:r>
            <a:r>
              <a:rPr dirty="0" spc="-45"/>
              <a:t> </a:t>
            </a:r>
            <a:r>
              <a:rPr dirty="0"/>
              <a:t>or</a:t>
            </a:r>
            <a:r>
              <a:rPr dirty="0" spc="-35"/>
              <a:t> </a:t>
            </a:r>
            <a:r>
              <a:rPr dirty="0" spc="-10"/>
              <a:t>signs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607300" y="2550667"/>
            <a:ext cx="3682365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26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study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participants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in </a:t>
            </a:r>
            <a:r>
              <a:rPr dirty="0" sz="2400" b="1">
                <a:latin typeface="Arial"/>
                <a:cs typeface="Arial"/>
              </a:rPr>
              <a:t>the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placebo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group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vs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13 </a:t>
            </a:r>
            <a:r>
              <a:rPr dirty="0" sz="2400" b="1">
                <a:latin typeface="Arial"/>
                <a:cs typeface="Arial"/>
              </a:rPr>
              <a:t>patients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the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high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dose </a:t>
            </a:r>
            <a:r>
              <a:rPr dirty="0" sz="2400" spc="-125" b="1">
                <a:latin typeface="Arial"/>
                <a:cs typeface="Arial"/>
              </a:rPr>
              <a:t>AT-</a:t>
            </a:r>
            <a:r>
              <a:rPr dirty="0" sz="2400" b="1">
                <a:latin typeface="Arial"/>
                <a:cs typeface="Arial"/>
              </a:rPr>
              <a:t>001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group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developed </a:t>
            </a:r>
            <a:r>
              <a:rPr dirty="0" sz="2400" b="1">
                <a:latin typeface="Arial"/>
                <a:cs typeface="Arial"/>
              </a:rPr>
              <a:t>symptoms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or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signs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of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HF </a:t>
            </a:r>
            <a:r>
              <a:rPr dirty="0" sz="2400" spc="-10" b="1">
                <a:latin typeface="Arial"/>
                <a:cs typeface="Arial"/>
              </a:rPr>
              <a:t>(Chi-</a:t>
            </a:r>
            <a:r>
              <a:rPr dirty="0" sz="2400" b="1">
                <a:latin typeface="Arial"/>
                <a:cs typeface="Arial"/>
              </a:rPr>
              <a:t>squared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 i="1">
                <a:latin typeface="Arial"/>
                <a:cs typeface="Arial"/>
              </a:rPr>
              <a:t>P</a:t>
            </a:r>
            <a:r>
              <a:rPr dirty="0" sz="2400" spc="-35" b="1" i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=.03)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59" y="1825751"/>
            <a:ext cx="6979920" cy="413004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7894" y="247370"/>
            <a:ext cx="2577861" cy="79207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Safety,</a:t>
            </a:r>
            <a:r>
              <a:rPr dirty="0" spc="-80"/>
              <a:t> </a:t>
            </a:r>
            <a:r>
              <a:rPr dirty="0"/>
              <a:t>adverse</a:t>
            </a:r>
            <a:r>
              <a:rPr dirty="0" spc="-75"/>
              <a:t> </a:t>
            </a:r>
            <a:r>
              <a:rPr dirty="0"/>
              <a:t>events</a:t>
            </a:r>
            <a:r>
              <a:rPr dirty="0" spc="-75"/>
              <a:t> </a:t>
            </a:r>
            <a:r>
              <a:rPr dirty="0"/>
              <a:t>occurring</a:t>
            </a:r>
            <a:r>
              <a:rPr dirty="0" spc="-75"/>
              <a:t> </a:t>
            </a:r>
            <a:r>
              <a:rPr dirty="0"/>
              <a:t>in</a:t>
            </a:r>
            <a:r>
              <a:rPr dirty="0" spc="-75"/>
              <a:t> </a:t>
            </a:r>
            <a:r>
              <a:rPr dirty="0" spc="-25"/>
              <a:t>&gt;5%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48055" y="1524000"/>
            <a:ext cx="6029325" cy="737870"/>
            <a:chOff x="448055" y="1524000"/>
            <a:chExt cx="6029325" cy="737870"/>
          </a:xfrm>
        </p:grpSpPr>
        <p:sp>
          <p:nvSpPr>
            <p:cNvPr id="4" name="object 4" descr=""/>
            <p:cNvSpPr/>
            <p:nvPr/>
          </p:nvSpPr>
          <p:spPr>
            <a:xfrm>
              <a:off x="450494" y="1604225"/>
              <a:ext cx="4029710" cy="509270"/>
            </a:xfrm>
            <a:custGeom>
              <a:avLst/>
              <a:gdLst/>
              <a:ahLst/>
              <a:cxnLst/>
              <a:rect l="l" t="t" r="r" b="b"/>
              <a:pathLst>
                <a:path w="4029710" h="509269">
                  <a:moveTo>
                    <a:pt x="4029392" y="0"/>
                  </a:moveTo>
                  <a:lnTo>
                    <a:pt x="3031807" y="0"/>
                  </a:lnTo>
                  <a:lnTo>
                    <a:pt x="1921510" y="0"/>
                  </a:lnTo>
                  <a:lnTo>
                    <a:pt x="0" y="0"/>
                  </a:lnTo>
                  <a:lnTo>
                    <a:pt x="0" y="508698"/>
                  </a:lnTo>
                  <a:lnTo>
                    <a:pt x="1921510" y="508698"/>
                  </a:lnTo>
                  <a:lnTo>
                    <a:pt x="3031807" y="508698"/>
                  </a:lnTo>
                  <a:lnTo>
                    <a:pt x="4029392" y="508698"/>
                  </a:lnTo>
                  <a:lnTo>
                    <a:pt x="4029392" y="0"/>
                  </a:lnTo>
                  <a:close/>
                </a:path>
              </a:pathLst>
            </a:custGeom>
            <a:solidFill>
              <a:srgbClr val="992B9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055" y="1655063"/>
              <a:ext cx="1575816" cy="46939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3639" y="1655063"/>
              <a:ext cx="969263" cy="46939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0816" y="1655063"/>
              <a:ext cx="999743" cy="46939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6279" y="1524000"/>
              <a:ext cx="521208" cy="47243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70120" y="1524000"/>
              <a:ext cx="344424" cy="47243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7176" y="1524000"/>
              <a:ext cx="643127" cy="47243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77511" y="1792224"/>
              <a:ext cx="1002791" cy="46939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22976" y="1524000"/>
              <a:ext cx="521208" cy="47243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6815" y="1524000"/>
              <a:ext cx="347472" cy="47243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36920" y="1524000"/>
              <a:ext cx="640079" cy="472439"/>
            </a:xfrm>
            <a:prstGeom prst="rect">
              <a:avLst/>
            </a:prstGeom>
          </p:spPr>
        </p:pic>
      </p:grpSp>
      <p:pic>
        <p:nvPicPr>
          <p:cNvPr id="15" name="object 1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77255" y="1792223"/>
            <a:ext cx="999744" cy="469391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448055" y="2033016"/>
            <a:ext cx="1926589" cy="3941445"/>
            <a:chOff x="448055" y="2033016"/>
            <a:chExt cx="1926589" cy="3941445"/>
          </a:xfrm>
        </p:grpSpPr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8055" y="2033016"/>
              <a:ext cx="862583" cy="47243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6319" y="2033016"/>
              <a:ext cx="344424" cy="47243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3375" y="2033016"/>
              <a:ext cx="502919" cy="47243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8055" y="2279904"/>
              <a:ext cx="548640" cy="47243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8055" y="2529840"/>
              <a:ext cx="1463039" cy="46939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8055" y="2776728"/>
              <a:ext cx="941832" cy="46939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8055" y="3023616"/>
              <a:ext cx="1926336" cy="47243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8055" y="3273552"/>
              <a:ext cx="1045463" cy="46939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8055" y="3520440"/>
              <a:ext cx="941832" cy="46939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8055" y="3767327"/>
              <a:ext cx="1179576" cy="47244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8055" y="4017264"/>
              <a:ext cx="1810512" cy="46939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8055" y="4264151"/>
              <a:ext cx="1146048" cy="46939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8055" y="4511039"/>
              <a:ext cx="1182624" cy="46939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8055" y="4757927"/>
              <a:ext cx="1179576" cy="47244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48055" y="5007864"/>
              <a:ext cx="569976" cy="46939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8055" y="5254751"/>
              <a:ext cx="573024" cy="469392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8055" y="5501639"/>
              <a:ext cx="1914144" cy="472440"/>
            </a:xfrm>
            <a:prstGeom prst="rect">
              <a:avLst/>
            </a:prstGeom>
          </p:spPr>
        </p:pic>
      </p:grpSp>
      <p:graphicFrame>
        <p:nvGraphicFramePr>
          <p:cNvPr id="34" name="object 34" descr=""/>
          <p:cNvGraphicFramePr>
            <a:graphicFrameLocks noGrp="1"/>
          </p:cNvGraphicFramePr>
          <p:nvPr/>
        </p:nvGraphicFramePr>
        <p:xfrm>
          <a:off x="444154" y="1597868"/>
          <a:ext cx="6113780" cy="4223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1510"/>
                <a:gridCol w="1110614"/>
                <a:gridCol w="997585"/>
                <a:gridCol w="997585"/>
                <a:gridCol w="997585"/>
              </a:tblGrid>
              <a:tr h="50863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Characteristic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Overall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Placebo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ts val="1825"/>
                        </a:lnSpc>
                      </a:pPr>
                      <a:r>
                        <a:rPr dirty="0" sz="1600" spc="-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AT-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001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ts val="1914"/>
                        </a:lnSpc>
                        <a:spcBef>
                          <a:spcPts val="165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1000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mg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ts val="1825"/>
                        </a:lnSpc>
                      </a:pPr>
                      <a:r>
                        <a:rPr dirty="0" sz="1600" spc="-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AT-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001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ts val="1914"/>
                        </a:lnSpc>
                        <a:spcBef>
                          <a:spcPts val="165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1500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mg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67945">
                        <a:lnSpc>
                          <a:spcPts val="1825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COVID-</a:t>
                      </a:r>
                      <a:r>
                        <a:rPr dirty="0" sz="16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131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(19.0)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44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(19.1)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53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(23.2)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34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(14.7)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67945">
                        <a:lnSpc>
                          <a:spcPts val="1820"/>
                        </a:lnSpc>
                      </a:pP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UTI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96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(13.9)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25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(10.9)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34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(14.9)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37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(16)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67945">
                        <a:lnSpc>
                          <a:spcPts val="1814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Constipation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49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(7.1)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(4.8)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17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(7.5)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21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(9.1)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67945">
                        <a:lnSpc>
                          <a:spcPts val="183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Nausea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51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(7.4)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13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(5.7)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(8.8)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(7.8)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67945">
                        <a:lnSpc>
                          <a:spcPts val="1825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Decrease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eGFR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39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(5.7)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21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(9.1)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67945">
                        <a:lnSpc>
                          <a:spcPts val="1814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Diarrhea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58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(8.4)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23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(10)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(8.8)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15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(6.5)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67945">
                        <a:lnSpc>
                          <a:spcPts val="181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Fatigue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54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(7.8)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22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(9.6)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(5.3)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(8.7)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67945">
                        <a:lnSpc>
                          <a:spcPts val="1825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Back</a:t>
                      </a:r>
                      <a:r>
                        <a:rPr dirty="0" sz="16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pain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40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(5.8)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9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(3.9)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(6.1)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17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(7.4)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67945">
                        <a:lnSpc>
                          <a:spcPts val="182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Nasopharyngitis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45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(6.5)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15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(6.5)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19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(8.3)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(4.8)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67945">
                        <a:lnSpc>
                          <a:spcPts val="181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Dizziness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37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(5.4)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(4.3)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(2.2)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22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(9.5)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67945">
                        <a:lnSpc>
                          <a:spcPts val="183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Arthralgia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42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(6.1)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(4.8)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15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(6.5)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67945">
                        <a:lnSpc>
                          <a:spcPts val="182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Headache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35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(5.1)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(4.8)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(4.4)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(6.1)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67945">
                        <a:lnSpc>
                          <a:spcPts val="1814"/>
                        </a:lnSpc>
                      </a:pP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URI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37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(5.4)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13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(5.7)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(5.3)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(5.2)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67945">
                        <a:lnSpc>
                          <a:spcPts val="1830"/>
                        </a:lnSpc>
                      </a:pP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Fall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37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(5.4)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(6.1)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7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(3.1)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(6.9)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67945">
                        <a:lnSpc>
                          <a:spcPts val="1825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Peripheral</a:t>
                      </a:r>
                      <a:r>
                        <a:rPr dirty="0" sz="16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edema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36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(5.2)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(6.1)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(4.4)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(5.2)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35" name="object 35" descr=""/>
          <p:cNvSpPr txBox="1"/>
          <p:nvPr/>
        </p:nvSpPr>
        <p:spPr>
          <a:xfrm>
            <a:off x="1287708" y="6171691"/>
            <a:ext cx="8363584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dirty="0" sz="1200">
                <a:latin typeface="Arial"/>
                <a:cs typeface="Arial"/>
              </a:rPr>
              <a:t>All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results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(%);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UTI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denotes: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urinary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tract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infection;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eGFR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denotes: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estimated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glomerular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filtration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rate;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URI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denotes: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upper </a:t>
            </a:r>
            <a:r>
              <a:rPr dirty="0" sz="1200">
                <a:latin typeface="Arial"/>
                <a:cs typeface="Arial"/>
              </a:rPr>
              <a:t>respiratory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tract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infection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826673" y="1973579"/>
            <a:ext cx="4736465" cy="360172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297815" algn="l"/>
              </a:tabLst>
            </a:pPr>
            <a:r>
              <a:rPr dirty="0" sz="2000" spc="-105" b="1">
                <a:latin typeface="Arial"/>
                <a:cs typeface="Arial"/>
              </a:rPr>
              <a:t>AT-</a:t>
            </a:r>
            <a:r>
              <a:rPr dirty="0" sz="2000" b="1">
                <a:latin typeface="Arial"/>
                <a:cs typeface="Arial"/>
              </a:rPr>
              <a:t>001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was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generally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well-tolerated</a:t>
            </a:r>
            <a:endParaRPr sz="2000">
              <a:latin typeface="Arial"/>
              <a:cs typeface="Arial"/>
            </a:endParaRPr>
          </a:p>
          <a:p>
            <a:pPr marL="298450" marR="56388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2000" spc="-10" b="1">
                <a:latin typeface="Arial"/>
                <a:cs typeface="Arial"/>
              </a:rPr>
              <a:t>Treatment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with</a:t>
            </a:r>
            <a:r>
              <a:rPr dirty="0" sz="2000" spc="-114" b="1">
                <a:latin typeface="Arial"/>
                <a:cs typeface="Arial"/>
              </a:rPr>
              <a:t> </a:t>
            </a:r>
            <a:r>
              <a:rPr dirty="0" sz="2000" spc="-105" b="1">
                <a:latin typeface="Arial"/>
                <a:cs typeface="Arial"/>
              </a:rPr>
              <a:t>AT-</a:t>
            </a:r>
            <a:r>
              <a:rPr dirty="0" sz="2000" b="1">
                <a:latin typeface="Arial"/>
                <a:cs typeface="Arial"/>
              </a:rPr>
              <a:t>001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was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not </a:t>
            </a:r>
            <a:r>
              <a:rPr dirty="0" sz="2000" b="1">
                <a:latin typeface="Arial"/>
                <a:cs typeface="Arial"/>
              </a:rPr>
              <a:t>associated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with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any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evidence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of </a:t>
            </a:r>
            <a:r>
              <a:rPr dirty="0" sz="2000" b="1">
                <a:latin typeface="Arial"/>
                <a:cs typeface="Arial"/>
              </a:rPr>
              <a:t>significant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liver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injury</a:t>
            </a:r>
            <a:endParaRPr sz="2000">
              <a:latin typeface="Arial"/>
              <a:cs typeface="Arial"/>
            </a:endParaRPr>
          </a:p>
          <a:p>
            <a:pPr marL="298450" marR="10541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2000" b="1">
                <a:latin typeface="Arial"/>
                <a:cs typeface="Arial"/>
              </a:rPr>
              <a:t>Rise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serum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creatinine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at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any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time </a:t>
            </a:r>
            <a:r>
              <a:rPr dirty="0" sz="2000" b="1">
                <a:latin typeface="Arial"/>
                <a:cs typeface="Arial"/>
              </a:rPr>
              <a:t>during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the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trial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was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infrequent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and </a:t>
            </a:r>
            <a:r>
              <a:rPr dirty="0" sz="2000" spc="-10" b="1">
                <a:latin typeface="Arial"/>
                <a:cs typeface="Arial"/>
              </a:rPr>
              <a:t>transient</a:t>
            </a:r>
            <a:endParaRPr sz="2000">
              <a:latin typeface="Arial"/>
              <a:cs typeface="Arial"/>
            </a:endParaRPr>
          </a:p>
          <a:p>
            <a:pPr marL="812800" marR="5080" indent="-342900">
              <a:lnSpc>
                <a:spcPct val="100000"/>
              </a:lnSpc>
              <a:spcBef>
                <a:spcPts val="1280"/>
              </a:spcBef>
              <a:tabLst>
                <a:tab pos="812165" algn="l"/>
              </a:tabLst>
            </a:pPr>
            <a:r>
              <a:rPr dirty="0" sz="1800" spc="680">
                <a:latin typeface="Segoe UI Symbol"/>
                <a:cs typeface="Segoe UI Symbol"/>
              </a:rPr>
              <a:t>v</a:t>
            </a:r>
            <a:r>
              <a:rPr dirty="0" sz="1800">
                <a:latin typeface="Segoe UI Symbol"/>
                <a:cs typeface="Segoe UI Symbol"/>
              </a:rPr>
              <a:t>	</a:t>
            </a:r>
            <a:r>
              <a:rPr dirty="0" sz="1800" b="1">
                <a:latin typeface="Arial"/>
                <a:cs typeface="Arial"/>
              </a:rPr>
              <a:t>There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was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no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imbalance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</a:t>
            </a:r>
            <a:r>
              <a:rPr dirty="0" sz="1800" spc="-20" b="1">
                <a:latin typeface="Arial"/>
                <a:cs typeface="Arial"/>
              </a:rPr>
              <a:t> drug </a:t>
            </a:r>
            <a:r>
              <a:rPr dirty="0" sz="1800" spc="-10" b="1">
                <a:latin typeface="Arial"/>
                <a:cs typeface="Arial"/>
              </a:rPr>
              <a:t>discontinuation </a:t>
            </a:r>
            <a:r>
              <a:rPr dirty="0" sz="1800" b="1">
                <a:latin typeface="Arial"/>
                <a:cs typeface="Arial"/>
              </a:rPr>
              <a:t>due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to</a:t>
            </a:r>
            <a:r>
              <a:rPr dirty="0" sz="1800" spc="-10" b="1">
                <a:latin typeface="Arial"/>
                <a:cs typeface="Arial"/>
              </a:rPr>
              <a:t> deterioration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kidney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function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7" name="object 37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167894" y="247370"/>
            <a:ext cx="2577861" cy="79207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8338" y="1354836"/>
            <a:ext cx="10580370" cy="473075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266700" marR="30480" indent="-228600">
              <a:lnSpc>
                <a:spcPts val="2810"/>
              </a:lnSpc>
              <a:spcBef>
                <a:spcPts val="450"/>
              </a:spcBef>
              <a:buChar char="•"/>
              <a:tabLst>
                <a:tab pos="266700" algn="l"/>
              </a:tabLst>
            </a:pPr>
            <a:r>
              <a:rPr dirty="0" sz="2600" spc="-10">
                <a:latin typeface="Arial"/>
                <a:cs typeface="Arial"/>
              </a:rPr>
              <a:t>Treatment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with</a:t>
            </a:r>
            <a:r>
              <a:rPr dirty="0" sz="2600" spc="-180">
                <a:latin typeface="Arial"/>
                <a:cs typeface="Arial"/>
              </a:rPr>
              <a:t> </a:t>
            </a:r>
            <a:r>
              <a:rPr dirty="0" sz="2600" spc="-125">
                <a:latin typeface="Arial"/>
                <a:cs typeface="Arial"/>
              </a:rPr>
              <a:t>AT-</a:t>
            </a:r>
            <a:r>
              <a:rPr dirty="0" sz="2600">
                <a:latin typeface="Arial"/>
                <a:cs typeface="Arial"/>
              </a:rPr>
              <a:t>001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was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safe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well-</a:t>
            </a:r>
            <a:r>
              <a:rPr dirty="0" sz="2600">
                <a:latin typeface="Arial"/>
                <a:cs typeface="Arial"/>
              </a:rPr>
              <a:t>tolerated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but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did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not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result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in 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statistically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significant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difference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peak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</a:t>
            </a:r>
            <a:r>
              <a:rPr dirty="0" baseline="-16339" sz="2550">
                <a:latin typeface="Arial"/>
                <a:cs typeface="Arial"/>
              </a:rPr>
              <a:t>2</a:t>
            </a:r>
            <a:r>
              <a:rPr dirty="0" baseline="-16339" sz="2550" spc="292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among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persons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 spc="-20">
                <a:latin typeface="Arial"/>
                <a:cs typeface="Arial"/>
              </a:rPr>
              <a:t>with </a:t>
            </a:r>
            <a:r>
              <a:rPr dirty="0" sz="2600">
                <a:latin typeface="Arial"/>
                <a:cs typeface="Arial"/>
              </a:rPr>
              <a:t>DbCM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reduced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exercise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capacity</a:t>
            </a:r>
            <a:endParaRPr sz="2600">
              <a:latin typeface="Arial"/>
              <a:cs typeface="Arial"/>
            </a:endParaRPr>
          </a:p>
          <a:p>
            <a:pPr lvl="1" marL="723265" marR="962660" indent="-259079">
              <a:lnSpc>
                <a:spcPts val="2400"/>
              </a:lnSpc>
              <a:spcBef>
                <a:spcPts val="1210"/>
              </a:spcBef>
              <a:buSzPct val="95454"/>
              <a:buFont typeface="Yu Gothic UI Semibold"/>
              <a:buChar char="❖"/>
              <a:tabLst>
                <a:tab pos="723265" algn="l"/>
                <a:tab pos="743585" algn="l"/>
              </a:tabLst>
            </a:pPr>
            <a:r>
              <a:rPr dirty="0" sz="2200">
                <a:latin typeface="Arial"/>
                <a:cs typeface="Arial"/>
              </a:rPr>
              <a:t>	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study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participants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1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ARISE-</a:t>
            </a:r>
            <a:r>
              <a:rPr dirty="0" sz="2200">
                <a:latin typeface="Arial"/>
                <a:cs typeface="Arial"/>
              </a:rPr>
              <a:t>HF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had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very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well-</a:t>
            </a:r>
            <a:r>
              <a:rPr dirty="0" sz="2200">
                <a:latin typeface="Arial"/>
                <a:cs typeface="Arial"/>
              </a:rPr>
              <a:t>controlled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T2DM </a:t>
            </a:r>
            <a:r>
              <a:rPr dirty="0" sz="2200">
                <a:latin typeface="Arial"/>
                <a:cs typeface="Arial"/>
              </a:rPr>
              <a:t>(</a:t>
            </a:r>
            <a:r>
              <a:rPr dirty="0" sz="2200" b="1">
                <a:latin typeface="Arial"/>
                <a:cs typeface="Arial"/>
              </a:rPr>
              <a:t>A1c=6.98%</a:t>
            </a:r>
            <a:r>
              <a:rPr dirty="0" sz="2200">
                <a:latin typeface="Arial"/>
                <a:cs typeface="Arial"/>
              </a:rPr>
              <a:t>)</a:t>
            </a:r>
            <a:r>
              <a:rPr dirty="0" sz="2200" b="1">
                <a:latin typeface="Arial"/>
                <a:cs typeface="Arial"/>
              </a:rPr>
              <a:t>,</a:t>
            </a:r>
            <a:r>
              <a:rPr dirty="0" sz="2200" spc="-55" b="1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which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may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not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reflect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persons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with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DbCM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more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generally</a:t>
            </a:r>
            <a:endParaRPr sz="2200">
              <a:latin typeface="Arial"/>
              <a:cs typeface="Arial"/>
            </a:endParaRPr>
          </a:p>
          <a:p>
            <a:pPr lvl="1" marL="744220" indent="-279400">
              <a:lnSpc>
                <a:spcPct val="100000"/>
              </a:lnSpc>
              <a:spcBef>
                <a:spcPts val="919"/>
              </a:spcBef>
              <a:buSzPct val="95454"/>
              <a:buFont typeface="Yu Gothic UI Semibold"/>
              <a:buChar char="❖"/>
              <a:tabLst>
                <a:tab pos="744220" algn="l"/>
              </a:tabLst>
            </a:pP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1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longer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study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duration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might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have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been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necessary</a:t>
            </a:r>
            <a:endParaRPr sz="2200">
              <a:latin typeface="Arial"/>
              <a:cs typeface="Arial"/>
            </a:endParaRPr>
          </a:p>
          <a:p>
            <a:pPr marL="266700" marR="216535" indent="-228600">
              <a:lnSpc>
                <a:spcPts val="2810"/>
              </a:lnSpc>
              <a:spcBef>
                <a:spcPts val="1200"/>
              </a:spcBef>
              <a:buChar char="•"/>
              <a:tabLst>
                <a:tab pos="266700" algn="l"/>
              </a:tabLst>
            </a:pPr>
            <a:r>
              <a:rPr dirty="0" sz="2600">
                <a:latin typeface="Arial"/>
                <a:cs typeface="Arial"/>
              </a:rPr>
              <a:t>More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investigation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is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needed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regarding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potential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role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180">
                <a:latin typeface="Arial"/>
                <a:cs typeface="Arial"/>
              </a:rPr>
              <a:t> </a:t>
            </a:r>
            <a:r>
              <a:rPr dirty="0" sz="2600" spc="-125">
                <a:latin typeface="Arial"/>
                <a:cs typeface="Arial"/>
              </a:rPr>
              <a:t>AT-</a:t>
            </a:r>
            <a:r>
              <a:rPr dirty="0" sz="2600">
                <a:latin typeface="Arial"/>
                <a:cs typeface="Arial"/>
              </a:rPr>
              <a:t>001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to </a:t>
            </a:r>
            <a:r>
              <a:rPr dirty="0" sz="2600">
                <a:latin typeface="Arial"/>
                <a:cs typeface="Arial"/>
              </a:rPr>
              <a:t>improve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cardiovascular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outcomes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this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high-</a:t>
            </a:r>
            <a:r>
              <a:rPr dirty="0" sz="2600">
                <a:latin typeface="Arial"/>
                <a:cs typeface="Arial"/>
              </a:rPr>
              <a:t>risk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population</a:t>
            </a:r>
            <a:endParaRPr sz="2600">
              <a:latin typeface="Arial"/>
              <a:cs typeface="Arial"/>
            </a:endParaRPr>
          </a:p>
          <a:p>
            <a:pPr lvl="1" marL="723265" marR="1138555" indent="-259079">
              <a:lnSpc>
                <a:spcPts val="2400"/>
              </a:lnSpc>
              <a:spcBef>
                <a:spcPts val="1115"/>
              </a:spcBef>
              <a:buSzPct val="95454"/>
              <a:buFont typeface="Yu Gothic UI Semibold"/>
              <a:buChar char="❖"/>
              <a:tabLst>
                <a:tab pos="723265" algn="l"/>
                <a:tab pos="743585" algn="l"/>
              </a:tabLst>
            </a:pPr>
            <a:r>
              <a:rPr dirty="0" sz="2200">
                <a:latin typeface="Arial"/>
                <a:cs typeface="Arial"/>
              </a:rPr>
              <a:t>	</a:t>
            </a:r>
            <a:r>
              <a:rPr dirty="0" sz="2200">
                <a:latin typeface="Arial"/>
                <a:cs typeface="Arial"/>
              </a:rPr>
              <a:t>Future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studies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should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evaluate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longer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treatment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with</a:t>
            </a:r>
            <a:r>
              <a:rPr dirty="0" sz="2200" spc="-155">
                <a:latin typeface="Arial"/>
                <a:cs typeface="Arial"/>
              </a:rPr>
              <a:t> </a:t>
            </a:r>
            <a:r>
              <a:rPr dirty="0" sz="2200" spc="-110">
                <a:latin typeface="Arial"/>
                <a:cs typeface="Arial"/>
              </a:rPr>
              <a:t>AT-</a:t>
            </a:r>
            <a:r>
              <a:rPr dirty="0" sz="2200">
                <a:latin typeface="Arial"/>
                <a:cs typeface="Arial"/>
              </a:rPr>
              <a:t>001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more </a:t>
            </a:r>
            <a:r>
              <a:rPr dirty="0" sz="2200">
                <a:latin typeface="Arial"/>
                <a:cs typeface="Arial"/>
              </a:rPr>
              <a:t>generalizable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population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DbCM</a:t>
            </a:r>
            <a:endParaRPr sz="2200">
              <a:latin typeface="Arial"/>
              <a:cs typeface="Arial"/>
            </a:endParaRPr>
          </a:p>
          <a:p>
            <a:pPr lvl="1" marL="723265" marR="565785" indent="-259079">
              <a:lnSpc>
                <a:spcPts val="2400"/>
              </a:lnSpc>
              <a:spcBef>
                <a:spcPts val="1200"/>
              </a:spcBef>
              <a:buSzPct val="95454"/>
              <a:buFont typeface="Yu Gothic UI Semibold"/>
              <a:buChar char="❖"/>
              <a:tabLst>
                <a:tab pos="723265" algn="l"/>
                <a:tab pos="743585" algn="l"/>
              </a:tabLst>
            </a:pPr>
            <a:r>
              <a:rPr dirty="0" sz="2200">
                <a:latin typeface="Arial"/>
                <a:cs typeface="Arial"/>
              </a:rPr>
              <a:t>	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finding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superior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outcomes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those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not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receiving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SGLT2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inhibitors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or </a:t>
            </a:r>
            <a:r>
              <a:rPr dirty="0" sz="2200" spc="-10">
                <a:latin typeface="Arial"/>
                <a:cs typeface="Arial"/>
              </a:rPr>
              <a:t>GLP-</a:t>
            </a:r>
            <a:r>
              <a:rPr dirty="0" sz="2200">
                <a:latin typeface="Arial"/>
                <a:cs typeface="Arial"/>
              </a:rPr>
              <a:t>1RA</a:t>
            </a:r>
            <a:r>
              <a:rPr dirty="0" sz="2200" spc="-1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is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exploratory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nature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but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bears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further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study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Conclusions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7894" y="247370"/>
            <a:ext cx="2577861" cy="79207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6939" y="1393443"/>
            <a:ext cx="4866640" cy="281432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41300" marR="5080" indent="-228600">
              <a:lnSpc>
                <a:spcPct val="100499"/>
              </a:lnSpc>
              <a:spcBef>
                <a:spcPts val="80"/>
              </a:spcBef>
              <a:buChar char="•"/>
              <a:tabLst>
                <a:tab pos="241300" algn="l"/>
              </a:tabLst>
            </a:pP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investigators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wish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to </a:t>
            </a:r>
            <a:r>
              <a:rPr dirty="0" sz="2800">
                <a:latin typeface="Arial"/>
                <a:cs typeface="Arial"/>
              </a:rPr>
              <a:t>thank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our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sites,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investigators,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especially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patients </a:t>
            </a:r>
            <a:r>
              <a:rPr dirty="0" sz="2800">
                <a:latin typeface="Arial"/>
                <a:cs typeface="Arial"/>
              </a:rPr>
              <a:t>for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their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participation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the </a:t>
            </a:r>
            <a:r>
              <a:rPr dirty="0" sz="2800" spc="-10">
                <a:latin typeface="Arial"/>
                <a:cs typeface="Arial"/>
              </a:rPr>
              <a:t>ARISE-</a:t>
            </a:r>
            <a:r>
              <a:rPr dirty="0" sz="2800">
                <a:latin typeface="Arial"/>
                <a:cs typeface="Arial"/>
              </a:rPr>
              <a:t>HF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Trial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730"/>
              </a:spcBef>
              <a:buChar char="•"/>
              <a:tabLst>
                <a:tab pos="240665" algn="l"/>
              </a:tabLst>
            </a:pPr>
            <a:r>
              <a:rPr dirty="0" sz="2800" spc="-10">
                <a:latin typeface="Arial"/>
                <a:cs typeface="Arial"/>
              </a:rPr>
              <a:t>ARISE-</a:t>
            </a:r>
            <a:r>
              <a:rPr dirty="0" sz="2800">
                <a:latin typeface="Arial"/>
                <a:cs typeface="Arial"/>
              </a:rPr>
              <a:t>HF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is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online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now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at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Conclusions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7894" y="247370"/>
            <a:ext cx="2577861" cy="79207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0182" y="4474971"/>
            <a:ext cx="2070968" cy="52240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4472" y="4444098"/>
            <a:ext cx="1242069" cy="124206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365675" y="6202171"/>
            <a:ext cx="84512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1180" algn="l"/>
              </a:tabLst>
            </a:pPr>
            <a:r>
              <a:rPr dirty="0" sz="2400">
                <a:latin typeface="Arial"/>
                <a:cs typeface="Arial"/>
              </a:rPr>
              <a:t>Available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at: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u="heavy" sz="2400" spc="-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heavy" sz="2400" spc="-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/>
              </a:rPr>
              <a:t>www.jacc.org/doi/10.1016/j.jacc.2024.03.380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6455664" y="1374647"/>
            <a:ext cx="4523740" cy="4752340"/>
            <a:chOff x="6455664" y="1374647"/>
            <a:chExt cx="4523740" cy="4752340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5664" y="1374647"/>
              <a:ext cx="4523232" cy="475183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81234" y="1399512"/>
              <a:ext cx="4419600" cy="46474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5973" rIns="0" bIns="0" rtlCol="0" vert="horz">
            <a:spAutoFit/>
          </a:bodyPr>
          <a:lstStyle/>
          <a:p>
            <a:pPr marL="279400" marR="5080" indent="-228600">
              <a:lnSpc>
                <a:spcPct val="101400"/>
              </a:lnSpc>
              <a:spcBef>
                <a:spcPts val="50"/>
              </a:spcBef>
              <a:buChar char="•"/>
              <a:tabLst>
                <a:tab pos="279400" algn="l"/>
              </a:tabLst>
            </a:pPr>
            <a:r>
              <a:rPr dirty="0"/>
              <a:t>Heart</a:t>
            </a:r>
            <a:r>
              <a:rPr dirty="0" spc="-80"/>
              <a:t> </a:t>
            </a:r>
            <a:r>
              <a:rPr dirty="0"/>
              <a:t>failure</a:t>
            </a:r>
            <a:r>
              <a:rPr dirty="0" spc="-65"/>
              <a:t> </a:t>
            </a:r>
            <a:r>
              <a:rPr dirty="0"/>
              <a:t>(HF)</a:t>
            </a:r>
            <a:r>
              <a:rPr dirty="0" spc="-70"/>
              <a:t> </a:t>
            </a:r>
            <a:r>
              <a:rPr dirty="0"/>
              <a:t>is</a:t>
            </a:r>
            <a:r>
              <a:rPr dirty="0" spc="-70"/>
              <a:t> </a:t>
            </a:r>
            <a:r>
              <a:rPr dirty="0"/>
              <a:t>a</a:t>
            </a:r>
            <a:r>
              <a:rPr dirty="0" spc="-70"/>
              <a:t> </a:t>
            </a:r>
            <a:r>
              <a:rPr dirty="0"/>
              <a:t>major</a:t>
            </a:r>
            <a:r>
              <a:rPr dirty="0" spc="-65"/>
              <a:t> </a:t>
            </a:r>
            <a:r>
              <a:rPr dirty="0"/>
              <a:t>cardiovascular</a:t>
            </a:r>
            <a:r>
              <a:rPr dirty="0" spc="-65"/>
              <a:t> </a:t>
            </a:r>
            <a:r>
              <a:rPr dirty="0"/>
              <a:t>complication</a:t>
            </a:r>
            <a:r>
              <a:rPr dirty="0" spc="-70"/>
              <a:t> </a:t>
            </a:r>
            <a:r>
              <a:rPr dirty="0" spc="-10"/>
              <a:t>among </a:t>
            </a:r>
            <a:r>
              <a:rPr dirty="0"/>
              <a:t>individuals</a:t>
            </a:r>
            <a:r>
              <a:rPr dirty="0" spc="-75"/>
              <a:t> </a:t>
            </a:r>
            <a:r>
              <a:rPr dirty="0"/>
              <a:t>with</a:t>
            </a:r>
            <a:r>
              <a:rPr dirty="0" spc="-70"/>
              <a:t> </a:t>
            </a:r>
            <a:r>
              <a:rPr dirty="0"/>
              <a:t>diabetes</a:t>
            </a:r>
            <a:r>
              <a:rPr dirty="0" spc="-70"/>
              <a:t> </a:t>
            </a:r>
            <a:r>
              <a:rPr dirty="0"/>
              <a:t>mellitus</a:t>
            </a:r>
            <a:r>
              <a:rPr dirty="0" spc="-75"/>
              <a:t> </a:t>
            </a:r>
            <a:r>
              <a:rPr dirty="0" spc="-20"/>
              <a:t>(DM)</a:t>
            </a:r>
          </a:p>
          <a:p>
            <a:pPr lvl="1" marL="778510" indent="-304800">
              <a:lnSpc>
                <a:spcPct val="100000"/>
              </a:lnSpc>
              <a:spcBef>
                <a:spcPts val="1240"/>
              </a:spcBef>
              <a:buSzPct val="95833"/>
              <a:buFont typeface="Yu Gothic UI Semibold"/>
              <a:buChar char="❖"/>
              <a:tabLst>
                <a:tab pos="778510" algn="l"/>
              </a:tabLst>
            </a:pPr>
            <a:r>
              <a:rPr dirty="0" sz="2400">
                <a:latin typeface="Arial"/>
                <a:cs typeface="Arial"/>
              </a:rPr>
              <a:t>Persons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DM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have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2X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risk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HF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development</a:t>
            </a:r>
            <a:endParaRPr sz="2400">
              <a:latin typeface="Arial"/>
              <a:cs typeface="Arial"/>
            </a:endParaRPr>
          </a:p>
          <a:p>
            <a:pPr lvl="1" marL="778510" indent="-304800">
              <a:lnSpc>
                <a:spcPct val="100000"/>
              </a:lnSpc>
              <a:spcBef>
                <a:spcPts val="1105"/>
              </a:spcBef>
              <a:buSzPct val="95833"/>
              <a:buFont typeface="Yu Gothic UI Semibold"/>
              <a:buChar char="❖"/>
              <a:tabLst>
                <a:tab pos="778510" algn="l"/>
              </a:tabLst>
            </a:pPr>
            <a:r>
              <a:rPr dirty="0" sz="2400">
                <a:latin typeface="Arial"/>
                <a:cs typeface="Arial"/>
              </a:rPr>
              <a:t>HF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onset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often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heralded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decline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exercise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capacity</a:t>
            </a:r>
            <a:endParaRPr sz="2400">
              <a:latin typeface="Arial"/>
              <a:cs typeface="Arial"/>
            </a:endParaRPr>
          </a:p>
          <a:p>
            <a:pPr lvl="1" marL="736600" marR="124460" indent="-262890">
              <a:lnSpc>
                <a:spcPct val="100800"/>
              </a:lnSpc>
              <a:spcBef>
                <a:spcPts val="1200"/>
              </a:spcBef>
              <a:buSzPct val="95833"/>
              <a:buFont typeface="Yu Gothic UI Semibold"/>
              <a:buChar char="❖"/>
              <a:tabLst>
                <a:tab pos="736600" algn="l"/>
                <a:tab pos="778510" algn="l"/>
              </a:tabLst>
            </a:pPr>
            <a:r>
              <a:rPr dirty="0" sz="240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Risk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HF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persists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even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when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adjusting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presence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classical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risk </a:t>
            </a:r>
            <a:r>
              <a:rPr dirty="0" sz="2400">
                <a:latin typeface="Arial"/>
                <a:cs typeface="Arial"/>
              </a:rPr>
              <a:t>HF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risk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factors</a:t>
            </a:r>
            <a:endParaRPr sz="2400">
              <a:latin typeface="Arial"/>
              <a:cs typeface="Arial"/>
            </a:endParaRPr>
          </a:p>
          <a:p>
            <a:pPr marL="279400" marR="69215" indent="-228600">
              <a:lnSpc>
                <a:spcPts val="3310"/>
              </a:lnSpc>
              <a:spcBef>
                <a:spcPts val="1360"/>
              </a:spcBef>
              <a:buChar char="•"/>
              <a:tabLst>
                <a:tab pos="279400" algn="l"/>
              </a:tabLst>
            </a:pPr>
            <a:r>
              <a:rPr dirty="0"/>
              <a:t>DM</a:t>
            </a:r>
            <a:r>
              <a:rPr dirty="0" spc="-50"/>
              <a:t> </a:t>
            </a:r>
            <a:r>
              <a:rPr dirty="0"/>
              <a:t>itself</a:t>
            </a:r>
            <a:r>
              <a:rPr dirty="0" spc="-60"/>
              <a:t> </a:t>
            </a:r>
            <a:r>
              <a:rPr dirty="0"/>
              <a:t>may</a:t>
            </a:r>
            <a:r>
              <a:rPr dirty="0" spc="-55"/>
              <a:t> </a:t>
            </a:r>
            <a:r>
              <a:rPr dirty="0"/>
              <a:t>result</a:t>
            </a:r>
            <a:r>
              <a:rPr dirty="0" spc="-60"/>
              <a:t> </a:t>
            </a:r>
            <a:r>
              <a:rPr dirty="0"/>
              <a:t>in</a:t>
            </a:r>
            <a:r>
              <a:rPr dirty="0" spc="-50"/>
              <a:t> </a:t>
            </a:r>
            <a:r>
              <a:rPr dirty="0"/>
              <a:t>heart</a:t>
            </a:r>
            <a:r>
              <a:rPr dirty="0" spc="-55"/>
              <a:t> </a:t>
            </a:r>
            <a:r>
              <a:rPr dirty="0"/>
              <a:t>muscle</a:t>
            </a:r>
            <a:r>
              <a:rPr dirty="0" spc="-50"/>
              <a:t> </a:t>
            </a:r>
            <a:r>
              <a:rPr dirty="0"/>
              <a:t>disease,</a:t>
            </a:r>
            <a:r>
              <a:rPr dirty="0" spc="-60"/>
              <a:t> </a:t>
            </a:r>
            <a:r>
              <a:rPr dirty="0"/>
              <a:t>known</a:t>
            </a:r>
            <a:r>
              <a:rPr dirty="0" spc="-50"/>
              <a:t> </a:t>
            </a:r>
            <a:r>
              <a:rPr dirty="0"/>
              <a:t>as</a:t>
            </a:r>
            <a:r>
              <a:rPr dirty="0" spc="-55"/>
              <a:t> </a:t>
            </a:r>
            <a:r>
              <a:rPr dirty="0" spc="-10"/>
              <a:t>diabetic </a:t>
            </a:r>
            <a:r>
              <a:rPr dirty="0"/>
              <a:t>cardiomyopathy</a:t>
            </a:r>
            <a:r>
              <a:rPr dirty="0" spc="-155"/>
              <a:t> </a:t>
            </a:r>
            <a:r>
              <a:rPr dirty="0" spc="-10"/>
              <a:t>(DbCM)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Introduction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7894" y="247370"/>
            <a:ext cx="2577861" cy="7920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790" y="4096593"/>
            <a:ext cx="884129" cy="26498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4983" y="5293259"/>
            <a:ext cx="884130" cy="26498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87368" y="4463568"/>
            <a:ext cx="672017" cy="67201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5210" y="193547"/>
            <a:ext cx="8043545" cy="958215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38100" marR="30480">
              <a:lnSpc>
                <a:spcPts val="3500"/>
              </a:lnSpc>
              <a:spcBef>
                <a:spcPts val="500"/>
              </a:spcBef>
            </a:pPr>
            <a:r>
              <a:rPr dirty="0"/>
              <a:t>Pathogenesis</a:t>
            </a:r>
            <a:r>
              <a:rPr dirty="0" spc="-145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/>
              <a:t>DbCM</a:t>
            </a:r>
            <a:r>
              <a:rPr dirty="0" spc="-35"/>
              <a:t> </a:t>
            </a:r>
            <a:r>
              <a:rPr dirty="0"/>
              <a:t>&amp;</a:t>
            </a:r>
            <a:r>
              <a:rPr dirty="0" spc="-30"/>
              <a:t> </a:t>
            </a:r>
            <a:r>
              <a:rPr dirty="0" spc="-10"/>
              <a:t>Hyperactivation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/>
              <a:t>Polyol</a:t>
            </a:r>
            <a:r>
              <a:rPr dirty="0" spc="-30"/>
              <a:t> </a:t>
            </a:r>
            <a:r>
              <a:rPr dirty="0" spc="-10"/>
              <a:t>Pathway</a:t>
            </a:r>
            <a:r>
              <a:rPr dirty="0" baseline="26455" sz="3150" spc="-15"/>
              <a:t>1,2</a:t>
            </a:r>
            <a:endParaRPr baseline="26455" sz="3150"/>
          </a:p>
        </p:txBody>
      </p:sp>
      <p:grpSp>
        <p:nvGrpSpPr>
          <p:cNvPr id="6" name="object 6" descr=""/>
          <p:cNvGrpSpPr/>
          <p:nvPr/>
        </p:nvGrpSpPr>
        <p:grpSpPr>
          <a:xfrm>
            <a:off x="1419226" y="2316242"/>
            <a:ext cx="3268979" cy="1852930"/>
            <a:chOff x="1419226" y="2316242"/>
            <a:chExt cx="3268979" cy="1852930"/>
          </a:xfrm>
        </p:grpSpPr>
        <p:sp>
          <p:nvSpPr>
            <p:cNvPr id="7" name="object 7" descr=""/>
            <p:cNvSpPr/>
            <p:nvPr/>
          </p:nvSpPr>
          <p:spPr>
            <a:xfrm>
              <a:off x="1447801" y="2344817"/>
              <a:ext cx="3211830" cy="1795780"/>
            </a:xfrm>
            <a:custGeom>
              <a:avLst/>
              <a:gdLst/>
              <a:ahLst/>
              <a:cxnLst/>
              <a:rect l="l" t="t" r="r" b="b"/>
              <a:pathLst>
                <a:path w="3211829" h="1795779">
                  <a:moveTo>
                    <a:pt x="0" y="897645"/>
                  </a:moveTo>
                  <a:lnTo>
                    <a:pt x="4610" y="829109"/>
                  </a:lnTo>
                  <a:lnTo>
                    <a:pt x="18219" y="761979"/>
                  </a:lnTo>
                  <a:lnTo>
                    <a:pt x="40495" y="696438"/>
                  </a:lnTo>
                  <a:lnTo>
                    <a:pt x="71104" y="632674"/>
                  </a:lnTo>
                  <a:lnTo>
                    <a:pt x="109715" y="570872"/>
                  </a:lnTo>
                  <a:lnTo>
                    <a:pt x="155993" y="511219"/>
                  </a:lnTo>
                  <a:lnTo>
                    <a:pt x="181905" y="482256"/>
                  </a:lnTo>
                  <a:lnTo>
                    <a:pt x="209608" y="453899"/>
                  </a:lnTo>
                  <a:lnTo>
                    <a:pt x="239062" y="426173"/>
                  </a:lnTo>
                  <a:lnTo>
                    <a:pt x="270225" y="399100"/>
                  </a:lnTo>
                  <a:lnTo>
                    <a:pt x="303056" y="372703"/>
                  </a:lnTo>
                  <a:lnTo>
                    <a:pt x="337513" y="347006"/>
                  </a:lnTo>
                  <a:lnTo>
                    <a:pt x="373555" y="322032"/>
                  </a:lnTo>
                  <a:lnTo>
                    <a:pt x="411139" y="297805"/>
                  </a:lnTo>
                  <a:lnTo>
                    <a:pt x="450224" y="274347"/>
                  </a:lnTo>
                  <a:lnTo>
                    <a:pt x="490770" y="251681"/>
                  </a:lnTo>
                  <a:lnTo>
                    <a:pt x="532733" y="229832"/>
                  </a:lnTo>
                  <a:lnTo>
                    <a:pt x="576073" y="208822"/>
                  </a:lnTo>
                  <a:lnTo>
                    <a:pt x="620748" y="188674"/>
                  </a:lnTo>
                  <a:lnTo>
                    <a:pt x="666716" y="169412"/>
                  </a:lnTo>
                  <a:lnTo>
                    <a:pt x="713936" y="151060"/>
                  </a:lnTo>
                  <a:lnTo>
                    <a:pt x="762366" y="133639"/>
                  </a:lnTo>
                  <a:lnTo>
                    <a:pt x="811964" y="117174"/>
                  </a:lnTo>
                  <a:lnTo>
                    <a:pt x="862690" y="101687"/>
                  </a:lnTo>
                  <a:lnTo>
                    <a:pt x="914501" y="87202"/>
                  </a:lnTo>
                  <a:lnTo>
                    <a:pt x="967356" y="73743"/>
                  </a:lnTo>
                  <a:lnTo>
                    <a:pt x="1021214" y="61332"/>
                  </a:lnTo>
                  <a:lnTo>
                    <a:pt x="1076032" y="49992"/>
                  </a:lnTo>
                  <a:lnTo>
                    <a:pt x="1131769" y="39748"/>
                  </a:lnTo>
                  <a:lnTo>
                    <a:pt x="1188384" y="30622"/>
                  </a:lnTo>
                  <a:lnTo>
                    <a:pt x="1245834" y="22637"/>
                  </a:lnTo>
                  <a:lnTo>
                    <a:pt x="1304079" y="15817"/>
                  </a:lnTo>
                  <a:lnTo>
                    <a:pt x="1363077" y="10185"/>
                  </a:lnTo>
                  <a:lnTo>
                    <a:pt x="1422786" y="5763"/>
                  </a:lnTo>
                  <a:lnTo>
                    <a:pt x="1483165" y="2577"/>
                  </a:lnTo>
                  <a:lnTo>
                    <a:pt x="1544171" y="648"/>
                  </a:lnTo>
                  <a:lnTo>
                    <a:pt x="1605765" y="0"/>
                  </a:lnTo>
                  <a:lnTo>
                    <a:pt x="1667358" y="648"/>
                  </a:lnTo>
                  <a:lnTo>
                    <a:pt x="1728364" y="2577"/>
                  </a:lnTo>
                  <a:lnTo>
                    <a:pt x="1788743" y="5763"/>
                  </a:lnTo>
                  <a:lnTo>
                    <a:pt x="1848452" y="10185"/>
                  </a:lnTo>
                  <a:lnTo>
                    <a:pt x="1907450" y="15817"/>
                  </a:lnTo>
                  <a:lnTo>
                    <a:pt x="1965695" y="22637"/>
                  </a:lnTo>
                  <a:lnTo>
                    <a:pt x="2023145" y="30622"/>
                  </a:lnTo>
                  <a:lnTo>
                    <a:pt x="2079760" y="39748"/>
                  </a:lnTo>
                  <a:lnTo>
                    <a:pt x="2135497" y="49992"/>
                  </a:lnTo>
                  <a:lnTo>
                    <a:pt x="2190315" y="61332"/>
                  </a:lnTo>
                  <a:lnTo>
                    <a:pt x="2244173" y="73743"/>
                  </a:lnTo>
                  <a:lnTo>
                    <a:pt x="2297028" y="87202"/>
                  </a:lnTo>
                  <a:lnTo>
                    <a:pt x="2348839" y="101687"/>
                  </a:lnTo>
                  <a:lnTo>
                    <a:pt x="2399564" y="117174"/>
                  </a:lnTo>
                  <a:lnTo>
                    <a:pt x="2449163" y="133639"/>
                  </a:lnTo>
                  <a:lnTo>
                    <a:pt x="2497593" y="151060"/>
                  </a:lnTo>
                  <a:lnTo>
                    <a:pt x="2544813" y="169412"/>
                  </a:lnTo>
                  <a:lnTo>
                    <a:pt x="2590781" y="188674"/>
                  </a:lnTo>
                  <a:lnTo>
                    <a:pt x="2635456" y="208822"/>
                  </a:lnTo>
                  <a:lnTo>
                    <a:pt x="2678796" y="229832"/>
                  </a:lnTo>
                  <a:lnTo>
                    <a:pt x="2720759" y="251681"/>
                  </a:lnTo>
                  <a:lnTo>
                    <a:pt x="2761304" y="274347"/>
                  </a:lnTo>
                  <a:lnTo>
                    <a:pt x="2800390" y="297805"/>
                  </a:lnTo>
                  <a:lnTo>
                    <a:pt x="2837974" y="322032"/>
                  </a:lnTo>
                  <a:lnTo>
                    <a:pt x="2874016" y="347006"/>
                  </a:lnTo>
                  <a:lnTo>
                    <a:pt x="2908473" y="372703"/>
                  </a:lnTo>
                  <a:lnTo>
                    <a:pt x="2941303" y="399100"/>
                  </a:lnTo>
                  <a:lnTo>
                    <a:pt x="2972467" y="426173"/>
                  </a:lnTo>
                  <a:lnTo>
                    <a:pt x="3001921" y="453899"/>
                  </a:lnTo>
                  <a:lnTo>
                    <a:pt x="3029624" y="482256"/>
                  </a:lnTo>
                  <a:lnTo>
                    <a:pt x="3055535" y="511219"/>
                  </a:lnTo>
                  <a:lnTo>
                    <a:pt x="3079613" y="540765"/>
                  </a:lnTo>
                  <a:lnTo>
                    <a:pt x="3122099" y="601516"/>
                  </a:lnTo>
                  <a:lnTo>
                    <a:pt x="3156750" y="664323"/>
                  </a:lnTo>
                  <a:lnTo>
                    <a:pt x="3183234" y="728998"/>
                  </a:lnTo>
                  <a:lnTo>
                    <a:pt x="3201219" y="795357"/>
                  </a:lnTo>
                  <a:lnTo>
                    <a:pt x="3210370" y="863213"/>
                  </a:lnTo>
                  <a:lnTo>
                    <a:pt x="3211530" y="897645"/>
                  </a:lnTo>
                  <a:lnTo>
                    <a:pt x="3210370" y="932076"/>
                  </a:lnTo>
                  <a:lnTo>
                    <a:pt x="3201219" y="999932"/>
                  </a:lnTo>
                  <a:lnTo>
                    <a:pt x="3183234" y="1066291"/>
                  </a:lnTo>
                  <a:lnTo>
                    <a:pt x="3156750" y="1130966"/>
                  </a:lnTo>
                  <a:lnTo>
                    <a:pt x="3122099" y="1193773"/>
                  </a:lnTo>
                  <a:lnTo>
                    <a:pt x="3079613" y="1254524"/>
                  </a:lnTo>
                  <a:lnTo>
                    <a:pt x="3055535" y="1284070"/>
                  </a:lnTo>
                  <a:lnTo>
                    <a:pt x="3029624" y="1313034"/>
                  </a:lnTo>
                  <a:lnTo>
                    <a:pt x="3001921" y="1341390"/>
                  </a:lnTo>
                  <a:lnTo>
                    <a:pt x="2972467" y="1369116"/>
                  </a:lnTo>
                  <a:lnTo>
                    <a:pt x="2941303" y="1396189"/>
                  </a:lnTo>
                  <a:lnTo>
                    <a:pt x="2908473" y="1422586"/>
                  </a:lnTo>
                  <a:lnTo>
                    <a:pt x="2874016" y="1448283"/>
                  </a:lnTo>
                  <a:lnTo>
                    <a:pt x="2837974" y="1473257"/>
                  </a:lnTo>
                  <a:lnTo>
                    <a:pt x="2800390" y="1497484"/>
                  </a:lnTo>
                  <a:lnTo>
                    <a:pt x="2761304" y="1520942"/>
                  </a:lnTo>
                  <a:lnTo>
                    <a:pt x="2720759" y="1543608"/>
                  </a:lnTo>
                  <a:lnTo>
                    <a:pt x="2678796" y="1565457"/>
                  </a:lnTo>
                  <a:lnTo>
                    <a:pt x="2635456" y="1586467"/>
                  </a:lnTo>
                  <a:lnTo>
                    <a:pt x="2590781" y="1606615"/>
                  </a:lnTo>
                  <a:lnTo>
                    <a:pt x="2544813" y="1625877"/>
                  </a:lnTo>
                  <a:lnTo>
                    <a:pt x="2497593" y="1644230"/>
                  </a:lnTo>
                  <a:lnTo>
                    <a:pt x="2449163" y="1661650"/>
                  </a:lnTo>
                  <a:lnTo>
                    <a:pt x="2399564" y="1678116"/>
                  </a:lnTo>
                  <a:lnTo>
                    <a:pt x="2348839" y="1693602"/>
                  </a:lnTo>
                  <a:lnTo>
                    <a:pt x="2297028" y="1708087"/>
                  </a:lnTo>
                  <a:lnTo>
                    <a:pt x="2244173" y="1721546"/>
                  </a:lnTo>
                  <a:lnTo>
                    <a:pt x="2190315" y="1733957"/>
                  </a:lnTo>
                  <a:lnTo>
                    <a:pt x="2135497" y="1745297"/>
                  </a:lnTo>
                  <a:lnTo>
                    <a:pt x="2079760" y="1755541"/>
                  </a:lnTo>
                  <a:lnTo>
                    <a:pt x="2023145" y="1764667"/>
                  </a:lnTo>
                  <a:lnTo>
                    <a:pt x="1965695" y="1772652"/>
                  </a:lnTo>
                  <a:lnTo>
                    <a:pt x="1907450" y="1779472"/>
                  </a:lnTo>
                  <a:lnTo>
                    <a:pt x="1848452" y="1785104"/>
                  </a:lnTo>
                  <a:lnTo>
                    <a:pt x="1788743" y="1789526"/>
                  </a:lnTo>
                  <a:lnTo>
                    <a:pt x="1728364" y="1792712"/>
                  </a:lnTo>
                  <a:lnTo>
                    <a:pt x="1667358" y="1794641"/>
                  </a:lnTo>
                  <a:lnTo>
                    <a:pt x="1605765" y="1795290"/>
                  </a:lnTo>
                  <a:lnTo>
                    <a:pt x="1544171" y="1794641"/>
                  </a:lnTo>
                  <a:lnTo>
                    <a:pt x="1483165" y="1792712"/>
                  </a:lnTo>
                  <a:lnTo>
                    <a:pt x="1422786" y="1789526"/>
                  </a:lnTo>
                  <a:lnTo>
                    <a:pt x="1363077" y="1785104"/>
                  </a:lnTo>
                  <a:lnTo>
                    <a:pt x="1304079" y="1779472"/>
                  </a:lnTo>
                  <a:lnTo>
                    <a:pt x="1245834" y="1772652"/>
                  </a:lnTo>
                  <a:lnTo>
                    <a:pt x="1188384" y="1764667"/>
                  </a:lnTo>
                  <a:lnTo>
                    <a:pt x="1131769" y="1755541"/>
                  </a:lnTo>
                  <a:lnTo>
                    <a:pt x="1076032" y="1745297"/>
                  </a:lnTo>
                  <a:lnTo>
                    <a:pt x="1021214" y="1733957"/>
                  </a:lnTo>
                  <a:lnTo>
                    <a:pt x="967356" y="1721546"/>
                  </a:lnTo>
                  <a:lnTo>
                    <a:pt x="914501" y="1708087"/>
                  </a:lnTo>
                  <a:lnTo>
                    <a:pt x="862690" y="1693602"/>
                  </a:lnTo>
                  <a:lnTo>
                    <a:pt x="811964" y="1678116"/>
                  </a:lnTo>
                  <a:lnTo>
                    <a:pt x="762366" y="1661650"/>
                  </a:lnTo>
                  <a:lnTo>
                    <a:pt x="713936" y="1644230"/>
                  </a:lnTo>
                  <a:lnTo>
                    <a:pt x="666716" y="1625877"/>
                  </a:lnTo>
                  <a:lnTo>
                    <a:pt x="620748" y="1606615"/>
                  </a:lnTo>
                  <a:lnTo>
                    <a:pt x="576073" y="1586467"/>
                  </a:lnTo>
                  <a:lnTo>
                    <a:pt x="532733" y="1565457"/>
                  </a:lnTo>
                  <a:lnTo>
                    <a:pt x="490770" y="1543608"/>
                  </a:lnTo>
                  <a:lnTo>
                    <a:pt x="450224" y="1520942"/>
                  </a:lnTo>
                  <a:lnTo>
                    <a:pt x="411139" y="1497484"/>
                  </a:lnTo>
                  <a:lnTo>
                    <a:pt x="373555" y="1473257"/>
                  </a:lnTo>
                  <a:lnTo>
                    <a:pt x="337513" y="1448283"/>
                  </a:lnTo>
                  <a:lnTo>
                    <a:pt x="303056" y="1422586"/>
                  </a:lnTo>
                  <a:lnTo>
                    <a:pt x="270225" y="1396189"/>
                  </a:lnTo>
                  <a:lnTo>
                    <a:pt x="239062" y="1369116"/>
                  </a:lnTo>
                  <a:lnTo>
                    <a:pt x="209608" y="1341390"/>
                  </a:lnTo>
                  <a:lnTo>
                    <a:pt x="181905" y="1313034"/>
                  </a:lnTo>
                  <a:lnTo>
                    <a:pt x="155993" y="1284070"/>
                  </a:lnTo>
                  <a:lnTo>
                    <a:pt x="131916" y="1254524"/>
                  </a:lnTo>
                  <a:lnTo>
                    <a:pt x="89430" y="1193773"/>
                  </a:lnTo>
                  <a:lnTo>
                    <a:pt x="54779" y="1130966"/>
                  </a:lnTo>
                  <a:lnTo>
                    <a:pt x="28295" y="1066291"/>
                  </a:lnTo>
                  <a:lnTo>
                    <a:pt x="10310" y="999932"/>
                  </a:lnTo>
                  <a:lnTo>
                    <a:pt x="1159" y="932076"/>
                  </a:lnTo>
                  <a:lnTo>
                    <a:pt x="0" y="897645"/>
                  </a:lnTo>
                  <a:close/>
                </a:path>
              </a:pathLst>
            </a:custGeom>
            <a:ln w="57150">
              <a:solidFill>
                <a:srgbClr val="B33B3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948588" y="2401144"/>
              <a:ext cx="1131570" cy="1455420"/>
            </a:xfrm>
            <a:custGeom>
              <a:avLst/>
              <a:gdLst/>
              <a:ahLst/>
              <a:cxnLst/>
              <a:rect l="l" t="t" r="r" b="b"/>
              <a:pathLst>
                <a:path w="1131570" h="1455420">
                  <a:moveTo>
                    <a:pt x="149208" y="0"/>
                  </a:moveTo>
                  <a:lnTo>
                    <a:pt x="0" y="112764"/>
                  </a:lnTo>
                  <a:lnTo>
                    <a:pt x="854828" y="1243853"/>
                  </a:lnTo>
                  <a:lnTo>
                    <a:pt x="780223" y="1300236"/>
                  </a:lnTo>
                  <a:lnTo>
                    <a:pt x="1131462" y="1454792"/>
                  </a:lnTo>
                  <a:lnTo>
                    <a:pt x="1078641" y="1074704"/>
                  </a:lnTo>
                  <a:lnTo>
                    <a:pt x="1004036" y="1131087"/>
                  </a:lnTo>
                  <a:lnTo>
                    <a:pt x="149208" y="0"/>
                  </a:lnTo>
                  <a:close/>
                </a:path>
              </a:pathLst>
            </a:custGeom>
            <a:solidFill>
              <a:srgbClr val="B33B3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474724" y="1389970"/>
            <a:ext cx="1315720" cy="648335"/>
          </a:xfrm>
          <a:prstGeom prst="rect">
            <a:avLst/>
          </a:prstGeom>
          <a:solidFill>
            <a:srgbClr val="008957"/>
          </a:solidFill>
        </p:spPr>
        <p:txBody>
          <a:bodyPr wrap="square" lIns="0" tIns="135890" rIns="0" bIns="0" rtlCol="0" vert="horz">
            <a:spAutoFit/>
          </a:bodyPr>
          <a:lstStyle/>
          <a:p>
            <a:pPr marL="266065" marR="257810" indent="635">
              <a:lnSpc>
                <a:spcPts val="1420"/>
              </a:lnSpc>
              <a:spcBef>
                <a:spcPts val="1070"/>
              </a:spcBef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Glucose-</a:t>
            </a: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6-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Phosphate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032103" y="4032306"/>
            <a:ext cx="1539240" cy="369570"/>
          </a:xfrm>
          <a:prstGeom prst="rect">
            <a:avLst/>
          </a:prstGeom>
          <a:solidFill>
            <a:srgbClr val="17375E"/>
          </a:solidFill>
        </p:spPr>
        <p:txBody>
          <a:bodyPr wrap="square" lIns="0" tIns="33655" rIns="0" bIns="0" rtlCol="0" vert="horz">
            <a:spAutoFit/>
          </a:bodyPr>
          <a:lstStyle/>
          <a:p>
            <a:pPr marL="321310">
              <a:lnSpc>
                <a:spcPct val="100000"/>
              </a:lnSpc>
              <a:spcBef>
                <a:spcPts val="265"/>
              </a:spcBef>
            </a:pPr>
            <a:r>
              <a:rPr dirty="0" sz="1800" spc="-10" b="1">
                <a:solidFill>
                  <a:srgbClr val="FFFFFF"/>
                </a:solidFill>
                <a:latin typeface="Open Sans"/>
                <a:cs typeface="Open Sans"/>
              </a:rPr>
              <a:t>Sorbitol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022442" y="4585799"/>
            <a:ext cx="1914525" cy="50419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53975" rIns="0" bIns="0" rtlCol="0" vert="horz">
            <a:spAutoFit/>
          </a:bodyPr>
          <a:lstStyle/>
          <a:p>
            <a:pPr marL="386080" marR="377190" indent="279400">
              <a:lnSpc>
                <a:spcPts val="1580"/>
              </a:lnSpc>
              <a:spcBef>
                <a:spcPts val="425"/>
              </a:spcBef>
            </a:pPr>
            <a:r>
              <a:rPr dirty="0" sz="1400" spc="-10" b="1">
                <a:solidFill>
                  <a:srgbClr val="3E5364"/>
                </a:solidFill>
                <a:latin typeface="Calibri"/>
                <a:cs typeface="Calibri"/>
              </a:rPr>
              <a:t>Sorbitol Dehydrogenase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733364" y="5212923"/>
            <a:ext cx="1644014" cy="369570"/>
          </a:xfrm>
          <a:prstGeom prst="rect">
            <a:avLst/>
          </a:prstGeom>
          <a:solidFill>
            <a:srgbClr val="17375E"/>
          </a:solidFill>
        </p:spPr>
        <p:txBody>
          <a:bodyPr wrap="square" lIns="0" tIns="32384" rIns="0" bIns="0" rtlCol="0" vert="horz">
            <a:spAutoFit/>
          </a:bodyPr>
          <a:lstStyle/>
          <a:p>
            <a:pPr marL="327660">
              <a:lnSpc>
                <a:spcPct val="100000"/>
              </a:lnSpc>
              <a:spcBef>
                <a:spcPts val="254"/>
              </a:spcBef>
            </a:pPr>
            <a:r>
              <a:rPr dirty="0" sz="1800" spc="-10" b="1">
                <a:solidFill>
                  <a:srgbClr val="FFFFFF"/>
                </a:solidFill>
                <a:latin typeface="Open Sans"/>
                <a:cs typeface="Open Sans"/>
              </a:rPr>
              <a:t>Fructose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6579209" y="3925349"/>
            <a:ext cx="1523365" cy="523240"/>
          </a:xfrm>
          <a:custGeom>
            <a:avLst/>
            <a:gdLst/>
            <a:ahLst/>
            <a:cxnLst/>
            <a:rect l="l" t="t" r="r" b="b"/>
            <a:pathLst>
              <a:path w="1523365" h="523239">
                <a:moveTo>
                  <a:pt x="1522815" y="0"/>
                </a:moveTo>
                <a:lnTo>
                  <a:pt x="0" y="0"/>
                </a:lnTo>
                <a:lnTo>
                  <a:pt x="0" y="523219"/>
                </a:lnTo>
                <a:lnTo>
                  <a:pt x="1522815" y="523219"/>
                </a:lnTo>
                <a:lnTo>
                  <a:pt x="1522815" y="0"/>
                </a:lnTo>
                <a:close/>
              </a:path>
            </a:pathLst>
          </a:custGeom>
          <a:solidFill>
            <a:srgbClr val="1446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6579209" y="3925349"/>
            <a:ext cx="1523365" cy="250190"/>
          </a:xfrm>
          <a:prstGeom prst="rect">
            <a:avLst/>
          </a:prstGeom>
          <a:solidFill>
            <a:srgbClr val="144673"/>
          </a:solidFill>
        </p:spPr>
        <p:txBody>
          <a:bodyPr wrap="square" lIns="0" tIns="33019" rIns="0" bIns="0" rtlCol="0" vert="horz">
            <a:spAutoFit/>
          </a:bodyPr>
          <a:lstStyle/>
          <a:p>
            <a:pPr marL="144145">
              <a:lnSpc>
                <a:spcPct val="100000"/>
              </a:lnSpc>
              <a:spcBef>
                <a:spcPts val="259"/>
              </a:spcBef>
            </a:pP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Osmotic</a:t>
            </a:r>
            <a:r>
              <a:rPr dirty="0" sz="1400" spc="-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Open Sans"/>
                <a:cs typeface="Open Sans"/>
              </a:rPr>
              <a:t>stress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579209" y="4175364"/>
            <a:ext cx="1523365" cy="273685"/>
          </a:xfrm>
          <a:prstGeom prst="rect">
            <a:avLst/>
          </a:prstGeom>
          <a:solidFill>
            <a:srgbClr val="144673"/>
          </a:solidFill>
        </p:spPr>
        <p:txBody>
          <a:bodyPr wrap="square" lIns="0" tIns="0" rIns="0" bIns="0" rtlCol="0" vert="horz">
            <a:spAutoFit/>
          </a:bodyPr>
          <a:lstStyle/>
          <a:p>
            <a:pPr marL="234950">
              <a:lnSpc>
                <a:spcPts val="1675"/>
              </a:lnSpc>
            </a:pPr>
            <a:r>
              <a:rPr dirty="0" sz="1400" b="1">
                <a:solidFill>
                  <a:srgbClr val="FFFFFF"/>
                </a:solidFill>
                <a:latin typeface="Open Sans"/>
                <a:cs typeface="Open Sans"/>
              </a:rPr>
              <a:t>CELL</a:t>
            </a:r>
            <a:r>
              <a:rPr dirty="0" sz="1400" spc="-1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Open Sans"/>
                <a:cs typeface="Open Sans"/>
              </a:rPr>
              <a:t>DEATH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402212" y="4862323"/>
            <a:ext cx="2350770" cy="1169670"/>
          </a:xfrm>
          <a:prstGeom prst="rect">
            <a:avLst/>
          </a:prstGeom>
          <a:solidFill>
            <a:srgbClr val="144673"/>
          </a:solidFill>
        </p:spPr>
        <p:txBody>
          <a:bodyPr wrap="square" lIns="0" tIns="28575" rIns="0" bIns="0" rtlCol="0" vert="horz">
            <a:spAutoFit/>
          </a:bodyPr>
          <a:lstStyle/>
          <a:p>
            <a:pPr algn="ctr" marL="352425" marR="344805" indent="-635">
              <a:lnSpc>
                <a:spcPct val="101400"/>
              </a:lnSpc>
              <a:spcBef>
                <a:spcPts val="225"/>
              </a:spcBef>
            </a:pP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Redox</a:t>
            </a:r>
            <a:r>
              <a:rPr dirty="0" sz="14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Open Sans"/>
                <a:cs typeface="Open Sans"/>
              </a:rPr>
              <a:t>Imbalance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ROS</a:t>
            </a:r>
            <a:r>
              <a:rPr dirty="0" sz="1400" spc="-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Open Sans"/>
                <a:cs typeface="Open Sans"/>
              </a:rPr>
              <a:t>Formation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Advanced </a:t>
            </a:r>
            <a:r>
              <a:rPr dirty="0" sz="1400" spc="-10">
                <a:solidFill>
                  <a:srgbClr val="FFFFFF"/>
                </a:solidFill>
                <a:latin typeface="Open Sans"/>
                <a:cs typeface="Open Sans"/>
              </a:rPr>
              <a:t>Glycation</a:t>
            </a:r>
            <a:endParaRPr sz="1400">
              <a:latin typeface="Open Sans"/>
              <a:cs typeface="Open Sans"/>
            </a:endParaRPr>
          </a:p>
          <a:p>
            <a:pPr algn="ctr">
              <a:lnSpc>
                <a:spcPts val="1645"/>
              </a:lnSpc>
              <a:spcBef>
                <a:spcPts val="25"/>
              </a:spcBef>
            </a:pP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PKC,</a:t>
            </a:r>
            <a:r>
              <a:rPr dirty="0" sz="1400" spc="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NF-kB*</a:t>
            </a:r>
            <a:r>
              <a:rPr dirty="0" sz="1400" spc="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Open Sans"/>
                <a:cs typeface="Open Sans"/>
              </a:rPr>
              <a:t>Activation</a:t>
            </a:r>
            <a:endParaRPr sz="1400">
              <a:latin typeface="Open Sans"/>
              <a:cs typeface="Open Sans"/>
            </a:endParaRPr>
          </a:p>
          <a:p>
            <a:pPr algn="ctr">
              <a:lnSpc>
                <a:spcPts val="1645"/>
              </a:lnSpc>
            </a:pPr>
            <a:r>
              <a:rPr dirty="0" sz="1400" b="1">
                <a:solidFill>
                  <a:srgbClr val="FFFFFF"/>
                </a:solidFill>
                <a:latin typeface="Open Sans"/>
                <a:cs typeface="Open Sans"/>
              </a:rPr>
              <a:t>CELL</a:t>
            </a:r>
            <a:r>
              <a:rPr dirty="0" sz="1400" spc="-1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Open Sans"/>
                <a:cs typeface="Open Sans"/>
              </a:rPr>
              <a:t>DEATH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021338" y="1765300"/>
            <a:ext cx="21647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008457"/>
                </a:solidFill>
                <a:latin typeface="Open Sans"/>
                <a:cs typeface="Open Sans"/>
              </a:rPr>
              <a:t>Normal</a:t>
            </a:r>
            <a:r>
              <a:rPr dirty="0" sz="1600" spc="-20" b="1">
                <a:solidFill>
                  <a:srgbClr val="008457"/>
                </a:solidFill>
                <a:latin typeface="Open Sans"/>
                <a:cs typeface="Open Sans"/>
              </a:rPr>
              <a:t> </a:t>
            </a:r>
            <a:r>
              <a:rPr dirty="0" sz="1600" b="1">
                <a:solidFill>
                  <a:srgbClr val="008457"/>
                </a:solidFill>
                <a:latin typeface="Open Sans"/>
                <a:cs typeface="Open Sans"/>
              </a:rPr>
              <a:t>(Krebs</a:t>
            </a:r>
            <a:r>
              <a:rPr dirty="0" sz="1600" spc="-10" b="1">
                <a:solidFill>
                  <a:srgbClr val="008457"/>
                </a:solidFill>
                <a:latin typeface="Open Sans"/>
                <a:cs typeface="Open Sans"/>
              </a:rPr>
              <a:t> Cycle)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820349" y="2482596"/>
            <a:ext cx="344551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B33B3D"/>
                </a:solidFill>
                <a:latin typeface="Open Sans"/>
                <a:cs typeface="Open Sans"/>
              </a:rPr>
              <a:t>Hyperglycemia</a:t>
            </a:r>
            <a:r>
              <a:rPr dirty="0" sz="2000" spc="35" b="1">
                <a:solidFill>
                  <a:srgbClr val="B33B3D"/>
                </a:solidFill>
                <a:latin typeface="Open Sans"/>
                <a:cs typeface="Open Sans"/>
              </a:rPr>
              <a:t> </a:t>
            </a:r>
            <a:r>
              <a:rPr dirty="0" sz="2000" spc="114" b="1">
                <a:solidFill>
                  <a:srgbClr val="B33B3D"/>
                </a:solidFill>
                <a:latin typeface="Open Sans"/>
                <a:cs typeface="Open Sans"/>
              </a:rPr>
              <a:t>/</a:t>
            </a:r>
            <a:r>
              <a:rPr dirty="0" sz="2000" spc="20" b="1">
                <a:solidFill>
                  <a:srgbClr val="B33B3D"/>
                </a:solidFill>
                <a:latin typeface="Open Sans"/>
                <a:cs typeface="Open Sans"/>
              </a:rPr>
              <a:t> </a:t>
            </a:r>
            <a:r>
              <a:rPr dirty="0" sz="2000" spc="-10" b="1">
                <a:solidFill>
                  <a:srgbClr val="B33B3D"/>
                </a:solidFill>
                <a:latin typeface="Open Sans"/>
                <a:cs typeface="Open Sans"/>
              </a:rPr>
              <a:t>Ischemia </a:t>
            </a:r>
            <a:r>
              <a:rPr dirty="0" sz="2000" b="1">
                <a:solidFill>
                  <a:srgbClr val="B33B3D"/>
                </a:solidFill>
                <a:latin typeface="Open Sans"/>
                <a:cs typeface="Open Sans"/>
              </a:rPr>
              <a:t>(Polyol Pathway</a:t>
            </a:r>
            <a:r>
              <a:rPr dirty="0" sz="2000" spc="-5" b="1">
                <a:solidFill>
                  <a:srgbClr val="B33B3D"/>
                </a:solidFill>
                <a:latin typeface="Open Sans"/>
                <a:cs typeface="Open Sans"/>
              </a:rPr>
              <a:t> </a:t>
            </a:r>
            <a:r>
              <a:rPr dirty="0" sz="2000" spc="-10" b="1">
                <a:solidFill>
                  <a:srgbClr val="B33B3D"/>
                </a:solidFill>
                <a:latin typeface="Open Sans"/>
                <a:cs typeface="Open Sans"/>
              </a:rPr>
              <a:t>Activated)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725772" y="2996322"/>
            <a:ext cx="1461135" cy="646430"/>
          </a:xfrm>
          <a:prstGeom prst="rect">
            <a:avLst/>
          </a:prstGeom>
          <a:solidFill>
            <a:srgbClr val="B33B3D"/>
          </a:solidFill>
        </p:spPr>
        <p:txBody>
          <a:bodyPr wrap="square" lIns="0" tIns="30480" rIns="0" bIns="0" rtlCol="0" vert="horz">
            <a:spAutoFit/>
          </a:bodyPr>
          <a:lstStyle/>
          <a:p>
            <a:pPr marL="137160" marR="128905" indent="211454">
              <a:lnSpc>
                <a:spcPct val="102200"/>
              </a:lnSpc>
              <a:spcBef>
                <a:spcPts val="240"/>
              </a:spcBef>
            </a:pPr>
            <a:r>
              <a:rPr dirty="0" sz="1800" spc="-10" b="1">
                <a:solidFill>
                  <a:srgbClr val="FFFFFF"/>
                </a:solidFill>
                <a:latin typeface="Open Sans"/>
                <a:cs typeface="Open Sans"/>
              </a:rPr>
              <a:t>Aldose Reductase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1095775" y="2150077"/>
            <a:ext cx="10061575" cy="0"/>
          </a:xfrm>
          <a:custGeom>
            <a:avLst/>
            <a:gdLst/>
            <a:ahLst/>
            <a:cxnLst/>
            <a:rect l="l" t="t" r="r" b="b"/>
            <a:pathLst>
              <a:path w="10061575" h="0">
                <a:moveTo>
                  <a:pt x="0" y="1"/>
                </a:moveTo>
                <a:lnTo>
                  <a:pt x="10061441" y="0"/>
                </a:lnTo>
              </a:path>
            </a:pathLst>
          </a:custGeom>
          <a:ln w="34925">
            <a:solidFill>
              <a:srgbClr val="798C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5925031" y="1548380"/>
            <a:ext cx="1400175" cy="331470"/>
          </a:xfrm>
          <a:custGeom>
            <a:avLst/>
            <a:gdLst/>
            <a:ahLst/>
            <a:cxnLst/>
            <a:rect l="l" t="t" r="r" b="b"/>
            <a:pathLst>
              <a:path w="1400175" h="331469">
                <a:moveTo>
                  <a:pt x="1174840" y="0"/>
                </a:moveTo>
                <a:lnTo>
                  <a:pt x="1174840" y="82779"/>
                </a:lnTo>
                <a:lnTo>
                  <a:pt x="0" y="82779"/>
                </a:lnTo>
                <a:lnTo>
                  <a:pt x="0" y="248337"/>
                </a:lnTo>
                <a:lnTo>
                  <a:pt x="1174840" y="248337"/>
                </a:lnTo>
                <a:lnTo>
                  <a:pt x="1174840" y="331115"/>
                </a:lnTo>
                <a:lnTo>
                  <a:pt x="1400097" y="165557"/>
                </a:lnTo>
                <a:lnTo>
                  <a:pt x="1174840" y="0"/>
                </a:lnTo>
                <a:close/>
              </a:path>
            </a:pathLst>
          </a:custGeom>
          <a:solidFill>
            <a:srgbClr val="CEDE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2910564" y="1548380"/>
            <a:ext cx="1400175" cy="331470"/>
          </a:xfrm>
          <a:custGeom>
            <a:avLst/>
            <a:gdLst/>
            <a:ahLst/>
            <a:cxnLst/>
            <a:rect l="l" t="t" r="r" b="b"/>
            <a:pathLst>
              <a:path w="1400175" h="331469">
                <a:moveTo>
                  <a:pt x="1174840" y="0"/>
                </a:moveTo>
                <a:lnTo>
                  <a:pt x="1174840" y="82779"/>
                </a:lnTo>
                <a:lnTo>
                  <a:pt x="0" y="82779"/>
                </a:lnTo>
                <a:lnTo>
                  <a:pt x="0" y="248337"/>
                </a:lnTo>
                <a:lnTo>
                  <a:pt x="1174840" y="248337"/>
                </a:lnTo>
                <a:lnTo>
                  <a:pt x="1174840" y="331115"/>
                </a:lnTo>
                <a:lnTo>
                  <a:pt x="1400097" y="165557"/>
                </a:lnTo>
                <a:lnTo>
                  <a:pt x="1174840" y="0"/>
                </a:lnTo>
                <a:close/>
              </a:path>
            </a:pathLst>
          </a:custGeom>
          <a:solidFill>
            <a:srgbClr val="CEDE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3012282" y="1328420"/>
            <a:ext cx="10807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Hexokinase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233102" y="1389970"/>
            <a:ext cx="1315720" cy="648335"/>
          </a:xfrm>
          <a:prstGeom prst="rect">
            <a:avLst/>
          </a:prstGeom>
          <a:solidFill>
            <a:srgbClr val="008957"/>
          </a:solidFill>
        </p:spPr>
        <p:txBody>
          <a:bodyPr wrap="square" lIns="0" tIns="193675" rIns="0" bIns="0" rtlCol="0" vert="horz">
            <a:spAutoFit/>
          </a:bodyPr>
          <a:lstStyle/>
          <a:p>
            <a:pPr marL="366395">
              <a:lnSpc>
                <a:spcPct val="100000"/>
              </a:lnSpc>
              <a:spcBef>
                <a:spcPts val="1525"/>
              </a:spcBef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Glucose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402212" y="1389970"/>
            <a:ext cx="1315720" cy="648335"/>
          </a:xfrm>
          <a:prstGeom prst="rect">
            <a:avLst/>
          </a:prstGeom>
          <a:solidFill>
            <a:srgbClr val="008957"/>
          </a:solidFill>
        </p:spPr>
        <p:txBody>
          <a:bodyPr wrap="square" lIns="0" tIns="135890" rIns="0" bIns="0" rtlCol="0" vert="horz">
            <a:spAutoFit/>
          </a:bodyPr>
          <a:lstStyle/>
          <a:p>
            <a:pPr marL="341630" marR="311150" indent="-23495">
              <a:lnSpc>
                <a:spcPts val="1420"/>
              </a:lnSpc>
              <a:spcBef>
                <a:spcPts val="1070"/>
              </a:spcBef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Glycolitic Pathway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339259" y="6292088"/>
            <a:ext cx="54108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1.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Brownlee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Diabetes Care. </a:t>
            </a:r>
            <a:r>
              <a:rPr dirty="0" sz="900" spc="-10">
                <a:latin typeface="Arial"/>
                <a:cs typeface="Arial"/>
              </a:rPr>
              <a:t>2005;54(6):1615-</a:t>
            </a:r>
            <a:r>
              <a:rPr dirty="0" sz="900">
                <a:latin typeface="Arial"/>
                <a:cs typeface="Arial"/>
              </a:rPr>
              <a:t>1625.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Miki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T,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et al.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Heart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Fail Rev.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2013;18(2):149-</a:t>
            </a:r>
            <a:r>
              <a:rPr dirty="0" sz="900" spc="-20">
                <a:latin typeface="Arial"/>
                <a:cs typeface="Arial"/>
              </a:rPr>
              <a:t>166.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67894" y="247370"/>
            <a:ext cx="2577861" cy="7920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Blocking</a:t>
            </a:r>
            <a:r>
              <a:rPr dirty="0" spc="-35"/>
              <a:t> </a:t>
            </a:r>
            <a:r>
              <a:rPr dirty="0"/>
              <a:t>aldose</a:t>
            </a:r>
            <a:r>
              <a:rPr dirty="0" spc="-35"/>
              <a:t> </a:t>
            </a:r>
            <a:r>
              <a:rPr dirty="0"/>
              <a:t>reductase</a:t>
            </a:r>
            <a:r>
              <a:rPr dirty="0" spc="-40"/>
              <a:t> </a:t>
            </a:r>
            <a:r>
              <a:rPr dirty="0"/>
              <a:t>in</a:t>
            </a:r>
            <a:r>
              <a:rPr dirty="0" spc="-30"/>
              <a:t> </a:t>
            </a:r>
            <a:r>
              <a:rPr dirty="0" spc="-20"/>
              <a:t>DBCM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7894" y="247370"/>
            <a:ext cx="2577861" cy="79207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809625" y="1424847"/>
            <a:ext cx="5972175" cy="4671695"/>
            <a:chOff x="809625" y="1424847"/>
            <a:chExt cx="5972175" cy="467169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1424847"/>
              <a:ext cx="5943600" cy="467169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838200" y="3287486"/>
              <a:ext cx="3527425" cy="511809"/>
            </a:xfrm>
            <a:custGeom>
              <a:avLst/>
              <a:gdLst/>
              <a:ahLst/>
              <a:cxnLst/>
              <a:rect l="l" t="t" r="r" b="b"/>
              <a:pathLst>
                <a:path w="3527425" h="511810">
                  <a:moveTo>
                    <a:pt x="0" y="0"/>
                  </a:moveTo>
                  <a:lnTo>
                    <a:pt x="3526971" y="0"/>
                  </a:lnTo>
                  <a:lnTo>
                    <a:pt x="3526971" y="511628"/>
                  </a:lnTo>
                  <a:lnTo>
                    <a:pt x="0" y="511628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BE403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7074198" y="1581403"/>
            <a:ext cx="4486910" cy="393319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349250" marR="313055" indent="-285750">
              <a:lnSpc>
                <a:spcPct val="100600"/>
              </a:lnSpc>
              <a:spcBef>
                <a:spcPts val="80"/>
              </a:spcBef>
              <a:buChar char="•"/>
              <a:tabLst>
                <a:tab pos="349250" algn="l"/>
              </a:tabLst>
            </a:pPr>
            <a:r>
              <a:rPr dirty="0" sz="2400">
                <a:latin typeface="Arial"/>
                <a:cs typeface="Arial"/>
              </a:rPr>
              <a:t>Aldose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reductase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inhibitors </a:t>
            </a:r>
            <a:r>
              <a:rPr dirty="0" sz="2400">
                <a:latin typeface="Arial"/>
                <a:cs typeface="Arial"/>
              </a:rPr>
              <a:t>(ARIs)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had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previously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been </a:t>
            </a:r>
            <a:r>
              <a:rPr dirty="0" sz="2400">
                <a:latin typeface="Arial"/>
                <a:cs typeface="Arial"/>
              </a:rPr>
              <a:t>developed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treatment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of </a:t>
            </a:r>
            <a:r>
              <a:rPr dirty="0" sz="2400" spc="-10">
                <a:latin typeface="Arial"/>
                <a:cs typeface="Arial"/>
              </a:rPr>
              <a:t>microvascular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complications</a:t>
            </a:r>
            <a:endParaRPr sz="2400">
              <a:latin typeface="Arial"/>
              <a:cs typeface="Arial"/>
            </a:endParaRPr>
          </a:p>
          <a:p>
            <a:pPr marL="349250" marR="55880" indent="-285750">
              <a:lnSpc>
                <a:spcPct val="99200"/>
              </a:lnSpc>
              <a:spcBef>
                <a:spcPts val="2450"/>
              </a:spcBef>
              <a:buChar char="•"/>
              <a:tabLst>
                <a:tab pos="349250" algn="l"/>
              </a:tabLst>
            </a:pPr>
            <a:r>
              <a:rPr dirty="0" sz="2400">
                <a:latin typeface="Arial"/>
                <a:cs typeface="Arial"/>
              </a:rPr>
              <a:t>Most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1</a:t>
            </a:r>
            <a:r>
              <a:rPr dirty="0" baseline="24305" sz="2400">
                <a:latin typeface="Arial"/>
                <a:cs typeface="Arial"/>
              </a:rPr>
              <a:t>st</a:t>
            </a:r>
            <a:r>
              <a:rPr dirty="0" baseline="24305" sz="2400" spc="30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generation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ARIs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were </a:t>
            </a:r>
            <a:r>
              <a:rPr dirty="0" sz="2400">
                <a:latin typeface="Arial"/>
                <a:cs typeface="Arial"/>
              </a:rPr>
              <a:t>low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potency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poorly </a:t>
            </a:r>
            <a:r>
              <a:rPr dirty="0" sz="2400">
                <a:latin typeface="Arial"/>
                <a:cs typeface="Arial"/>
              </a:rPr>
              <a:t>tolerated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due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side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effects</a:t>
            </a:r>
            <a:endParaRPr sz="2400">
              <a:latin typeface="Arial"/>
              <a:cs typeface="Arial"/>
            </a:endParaRPr>
          </a:p>
          <a:p>
            <a:pPr marL="349250" marR="201930" indent="-285750">
              <a:lnSpc>
                <a:spcPct val="100800"/>
              </a:lnSpc>
              <a:spcBef>
                <a:spcPts val="2375"/>
              </a:spcBef>
              <a:buChar char="•"/>
              <a:tabLst>
                <a:tab pos="349250" algn="l"/>
              </a:tabLst>
            </a:pPr>
            <a:r>
              <a:rPr dirty="0" sz="2400" spc="-114">
                <a:latin typeface="Arial"/>
                <a:cs typeface="Arial"/>
              </a:rPr>
              <a:t>AT-</a:t>
            </a:r>
            <a:r>
              <a:rPr dirty="0" sz="2400">
                <a:latin typeface="Arial"/>
                <a:cs typeface="Arial"/>
              </a:rPr>
              <a:t>001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highly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potent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and </a:t>
            </a:r>
            <a:r>
              <a:rPr dirty="0" sz="2400" spc="-10">
                <a:latin typeface="Arial"/>
                <a:cs typeface="Arial"/>
              </a:rPr>
              <a:t>well-tolerated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ARI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349029" y="6246820"/>
            <a:ext cx="6710045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70"/>
              </a:lnSpc>
            </a:pP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Januzzi</a:t>
            </a:r>
            <a:r>
              <a:rPr dirty="0" sz="16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JL</a:t>
            </a:r>
            <a:r>
              <a:rPr dirty="0" sz="1600" spc="-8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Jr,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Butler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J,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Del</a:t>
            </a:r>
            <a:r>
              <a:rPr dirty="0" sz="16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Prato</a:t>
            </a:r>
            <a:r>
              <a:rPr dirty="0" sz="16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S,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et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al</a:t>
            </a:r>
            <a:r>
              <a:rPr dirty="0" sz="1600" spc="-1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Am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Heart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J.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2023</a:t>
            </a:r>
            <a:r>
              <a:rPr dirty="0" sz="16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Feb;256:25-</a:t>
            </a:r>
            <a:r>
              <a:rPr dirty="0" sz="1600" spc="-25">
                <a:solidFill>
                  <a:srgbClr val="212121"/>
                </a:solidFill>
                <a:latin typeface="Arial"/>
                <a:cs typeface="Arial"/>
              </a:rPr>
              <a:t>36.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94266" y="1930400"/>
            <a:ext cx="10479405" cy="2066289"/>
          </a:xfrm>
          <a:prstGeom prst="rect">
            <a:avLst/>
          </a:prstGeom>
          <a:ln w="57150">
            <a:solidFill>
              <a:srgbClr val="992B90"/>
            </a:solidFill>
          </a:ln>
        </p:spPr>
        <p:txBody>
          <a:bodyPr wrap="square" lIns="0" tIns="151130" rIns="0" bIns="0" rtlCol="0" vert="horz">
            <a:spAutoFit/>
          </a:bodyPr>
          <a:lstStyle/>
          <a:p>
            <a:pPr marL="463550" marR="229870" indent="-228600">
              <a:lnSpc>
                <a:spcPct val="100200"/>
              </a:lnSpc>
              <a:spcBef>
                <a:spcPts val="1190"/>
              </a:spcBef>
              <a:buChar char="•"/>
              <a:tabLst>
                <a:tab pos="463550" algn="l"/>
              </a:tabLst>
            </a:pPr>
            <a:r>
              <a:rPr dirty="0" sz="2800" spc="-10">
                <a:latin typeface="Arial"/>
                <a:cs typeface="Arial"/>
              </a:rPr>
              <a:t>Treatment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individuals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DbCM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reduced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exercise </a:t>
            </a:r>
            <a:r>
              <a:rPr dirty="0" sz="2800">
                <a:latin typeface="Arial"/>
                <a:cs typeface="Arial"/>
              </a:rPr>
              <a:t>capacity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at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high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risk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for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HF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</a:t>
            </a:r>
            <a:r>
              <a:rPr dirty="0" sz="2800" spc="-1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Aldose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Reductase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Inhibitor </a:t>
            </a:r>
            <a:r>
              <a:rPr dirty="0" sz="2800" spc="-105">
                <a:latin typeface="Arial"/>
                <a:cs typeface="Arial"/>
              </a:rPr>
              <a:t>(AT-</a:t>
            </a:r>
            <a:r>
              <a:rPr dirty="0" sz="2800">
                <a:latin typeface="Arial"/>
                <a:cs typeface="Arial"/>
              </a:rPr>
              <a:t>001)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would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limit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progression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DbCM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reflected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in </a:t>
            </a:r>
            <a:r>
              <a:rPr dirty="0" sz="2800">
                <a:latin typeface="Arial"/>
                <a:cs typeface="Arial"/>
              </a:rPr>
              <a:t>stabilization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peak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VO</a:t>
            </a:r>
            <a:r>
              <a:rPr dirty="0" baseline="-17543" sz="2850" spc="-37">
                <a:latin typeface="Arial"/>
                <a:cs typeface="Arial"/>
              </a:rPr>
              <a:t>2</a:t>
            </a:r>
            <a:endParaRPr baseline="-17543" sz="28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Hypothesis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7894" y="247370"/>
            <a:ext cx="2577861" cy="79207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349029" y="6246820"/>
            <a:ext cx="6710045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70"/>
              </a:lnSpc>
            </a:pP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Januzzi</a:t>
            </a:r>
            <a:r>
              <a:rPr dirty="0" sz="16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JL</a:t>
            </a:r>
            <a:r>
              <a:rPr dirty="0" sz="1600" spc="-8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Jr,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Butler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J,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Del</a:t>
            </a:r>
            <a:r>
              <a:rPr dirty="0" sz="16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Prato</a:t>
            </a:r>
            <a:r>
              <a:rPr dirty="0" sz="16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S,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et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al</a:t>
            </a:r>
            <a:r>
              <a:rPr dirty="0" sz="1600" spc="-1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Am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Heart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J.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2023</a:t>
            </a:r>
            <a:r>
              <a:rPr dirty="0" sz="16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Feb;256:25-</a:t>
            </a:r>
            <a:r>
              <a:rPr dirty="0" sz="1600" spc="-25">
                <a:solidFill>
                  <a:srgbClr val="212121"/>
                </a:solidFill>
                <a:latin typeface="Arial"/>
                <a:cs typeface="Arial"/>
              </a:rPr>
              <a:t>36.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dirty="0" spc="-65"/>
              <a:t> </a:t>
            </a:r>
            <a:r>
              <a:rPr dirty="0"/>
              <a:t>Inclusion/Exclusion</a:t>
            </a:r>
            <a:r>
              <a:rPr dirty="0" spc="-50"/>
              <a:t> </a:t>
            </a:r>
            <a:r>
              <a:rPr dirty="0" spc="-10"/>
              <a:t>Criteria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4879" y="1472183"/>
            <a:ext cx="1136903" cy="47243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18576" y="1472183"/>
            <a:ext cx="1200912" cy="472439"/>
          </a:xfrm>
          <a:prstGeom prst="rect">
            <a:avLst/>
          </a:prstGeom>
        </p:spPr>
      </p:pic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4750518" y="1488192"/>
          <a:ext cx="7228205" cy="4363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2679"/>
                <a:gridCol w="3476625"/>
              </a:tblGrid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Exclusion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2B90"/>
                    </a:solidFill>
                  </a:tcPr>
                </a:tc>
              </a:tr>
              <a:tr h="3992879">
                <a:tc>
                  <a:txBody>
                    <a:bodyPr/>
                    <a:lstStyle/>
                    <a:p>
                      <a:pPr marL="376555" indent="-285750">
                        <a:lnSpc>
                          <a:spcPts val="1910"/>
                        </a:lnSpc>
                        <a:spcBef>
                          <a:spcPts val="365"/>
                        </a:spcBef>
                        <a:buChar char="•"/>
                        <a:tabLst>
                          <a:tab pos="376555" algn="l"/>
                        </a:tabLst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Diagnosis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T2DM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6555" marR="445134" indent="-285750">
                        <a:lnSpc>
                          <a:spcPts val="1900"/>
                        </a:lnSpc>
                        <a:spcBef>
                          <a:spcPts val="70"/>
                        </a:spcBef>
                        <a:buChar char="•"/>
                        <a:tabLst>
                          <a:tab pos="376555" algn="l"/>
                        </a:tabLst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stable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glucose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lowering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RAS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inhibition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6555" indent="-285750">
                        <a:lnSpc>
                          <a:spcPts val="1820"/>
                        </a:lnSpc>
                        <a:buChar char="•"/>
                        <a:tabLst>
                          <a:tab pos="376555" algn="l"/>
                        </a:tabLst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≥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60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years </a:t>
                      </a:r>
                      <a:r>
                        <a:rPr dirty="0" u="sng" sz="16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u="none" sz="16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u="none" sz="1600">
                          <a:latin typeface="Arial"/>
                          <a:cs typeface="Arial"/>
                        </a:rPr>
                        <a:t>Age</a:t>
                      </a:r>
                      <a:r>
                        <a:rPr dirty="0" u="none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none" sz="1600">
                          <a:latin typeface="Arial"/>
                          <a:cs typeface="Arial"/>
                        </a:rPr>
                        <a:t>≥</a:t>
                      </a:r>
                      <a:r>
                        <a:rPr dirty="0" u="none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u="none" sz="1600">
                          <a:latin typeface="Arial"/>
                          <a:cs typeface="Arial"/>
                        </a:rPr>
                        <a:t>40</a:t>
                      </a:r>
                      <a:r>
                        <a:rPr dirty="0" u="none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u="none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u="none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none" sz="1600">
                          <a:latin typeface="Arial"/>
                          <a:cs typeface="Arial"/>
                        </a:rPr>
                        <a:t>&lt;</a:t>
                      </a:r>
                      <a:r>
                        <a:rPr dirty="0" u="none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none" sz="1600" spc="-25">
                          <a:latin typeface="Arial"/>
                          <a:cs typeface="Arial"/>
                        </a:rPr>
                        <a:t>60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6555">
                        <a:lnSpc>
                          <a:spcPts val="191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either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duration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T2DM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6555">
                        <a:lnSpc>
                          <a:spcPts val="1910"/>
                        </a:lnSpc>
                        <a:spcBef>
                          <a:spcPts val="9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≥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eGFR&lt;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60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mL/min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6555" indent="-285750">
                        <a:lnSpc>
                          <a:spcPts val="1895"/>
                        </a:lnSpc>
                        <a:buChar char="•"/>
                        <a:tabLst>
                          <a:tab pos="376555" algn="l"/>
                        </a:tabLst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DbCM/Stage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HF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least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1: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lvl="1" marL="832485" indent="-284480">
                        <a:lnSpc>
                          <a:spcPts val="1895"/>
                        </a:lnSpc>
                        <a:buFont typeface="Yu Gothic UI Semibold"/>
                        <a:buChar char="❖"/>
                        <a:tabLst>
                          <a:tab pos="832485" algn="l"/>
                        </a:tabLst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GLS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&lt;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16%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lvl="1" marL="832485" indent="-284480">
                        <a:lnSpc>
                          <a:spcPts val="1895"/>
                        </a:lnSpc>
                        <a:buFont typeface="Yu Gothic UI Semibold"/>
                        <a:buChar char="❖"/>
                        <a:tabLst>
                          <a:tab pos="832485" algn="l"/>
                        </a:tabLst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Increased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LVMi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lvl="1" marL="832485" indent="-284480">
                        <a:lnSpc>
                          <a:spcPts val="1910"/>
                        </a:lnSpc>
                        <a:buFont typeface="Yu Gothic UI Semibold"/>
                        <a:buChar char="❖"/>
                        <a:tabLst>
                          <a:tab pos="832485" algn="l"/>
                        </a:tabLst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LAVi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34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mL/m2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lvl="1" marL="832485" indent="-284480">
                        <a:lnSpc>
                          <a:spcPts val="1910"/>
                        </a:lnSpc>
                        <a:spcBef>
                          <a:spcPts val="95"/>
                        </a:spcBef>
                        <a:buFont typeface="Yu Gothic UI Semibold"/>
                        <a:buChar char="❖"/>
                        <a:tabLst>
                          <a:tab pos="832485" algn="l"/>
                        </a:tabLst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E/E’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≥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13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lvl="1" marL="832485" indent="-284480">
                        <a:lnSpc>
                          <a:spcPts val="1895"/>
                        </a:lnSpc>
                        <a:buFont typeface="Yu Gothic UI Semibold"/>
                        <a:buChar char="❖"/>
                        <a:tabLst>
                          <a:tab pos="832485" algn="l"/>
                        </a:tabLst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RVSP&gt;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35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mmHg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lvl="1" marL="832485" indent="-284480">
                        <a:lnSpc>
                          <a:spcPts val="1895"/>
                        </a:lnSpc>
                        <a:buFont typeface="Yu Gothic UI Semibold"/>
                        <a:buChar char="❖"/>
                        <a:tabLst>
                          <a:tab pos="832485" algn="l"/>
                        </a:tabLst>
                      </a:pPr>
                      <a:r>
                        <a:rPr dirty="0" sz="1600" spc="-45">
                          <a:latin typeface="Arial"/>
                          <a:cs typeface="Arial"/>
                        </a:rPr>
                        <a:t>NT-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proBNP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≥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50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ng/L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lvl="1" marL="832485" indent="-284480">
                        <a:lnSpc>
                          <a:spcPts val="1895"/>
                        </a:lnSpc>
                        <a:buFont typeface="Yu Gothic UI Semibold"/>
                        <a:buChar char="❖"/>
                        <a:tabLst>
                          <a:tab pos="832485" algn="l"/>
                        </a:tabLst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hs-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cTnT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≥ 6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ng/L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6555" indent="-285750">
                        <a:lnSpc>
                          <a:spcPts val="1910"/>
                        </a:lnSpc>
                        <a:buChar char="•"/>
                        <a:tabLst>
                          <a:tab pos="376555" algn="l"/>
                        </a:tabLst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Peak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VO</a:t>
                      </a:r>
                      <a:r>
                        <a:rPr dirty="0" baseline="-15151" sz="1650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-15151" sz="1650" spc="157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&lt;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75%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predicted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95"/>
                        </a:spcBef>
                        <a:buChar char="•"/>
                        <a:tabLst>
                          <a:tab pos="376555" algn="l"/>
                        </a:tabLst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RER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≥1.05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76555" indent="-285115">
                        <a:lnSpc>
                          <a:spcPts val="1910"/>
                        </a:lnSpc>
                        <a:spcBef>
                          <a:spcPts val="365"/>
                        </a:spcBef>
                        <a:buChar char="•"/>
                        <a:tabLst>
                          <a:tab pos="376555" algn="l"/>
                        </a:tabLst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Known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suspected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Stage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HF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6555" indent="-285115">
                        <a:lnSpc>
                          <a:spcPts val="1895"/>
                        </a:lnSpc>
                        <a:buChar char="•"/>
                        <a:tabLst>
                          <a:tab pos="376555" algn="l"/>
                        </a:tabLst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Loop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diuretic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use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6555" indent="-285115">
                        <a:lnSpc>
                          <a:spcPts val="1895"/>
                        </a:lnSpc>
                        <a:buChar char="•"/>
                        <a:tabLst>
                          <a:tab pos="376555" algn="l"/>
                        </a:tabLst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BP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140/&gt;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90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mmHg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6555" indent="-285115">
                        <a:lnSpc>
                          <a:spcPts val="1895"/>
                        </a:lnSpc>
                        <a:buChar char="•"/>
                        <a:tabLst>
                          <a:tab pos="376555" algn="l"/>
                        </a:tabLst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HbA1c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&gt;8.5%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6555" indent="-285115">
                        <a:lnSpc>
                          <a:spcPts val="1910"/>
                        </a:lnSpc>
                        <a:buChar char="•"/>
                        <a:tabLst>
                          <a:tab pos="376555" algn="l"/>
                        </a:tabLst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6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ACS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6555" indent="-285115">
                        <a:lnSpc>
                          <a:spcPts val="1910"/>
                        </a:lnSpc>
                        <a:spcBef>
                          <a:spcPts val="95"/>
                        </a:spcBef>
                        <a:buChar char="•"/>
                        <a:tabLst>
                          <a:tab pos="376555" algn="l"/>
                        </a:tabLst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CAD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6555" indent="-285115">
                        <a:lnSpc>
                          <a:spcPts val="1895"/>
                        </a:lnSpc>
                        <a:buChar char="•"/>
                        <a:tabLst>
                          <a:tab pos="376555" algn="l"/>
                        </a:tabLst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CABG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PCI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6555" indent="-285115">
                        <a:lnSpc>
                          <a:spcPts val="1895"/>
                        </a:lnSpc>
                        <a:buChar char="•"/>
                        <a:tabLst>
                          <a:tab pos="376555" algn="l"/>
                        </a:tabLst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valvular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heart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disease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7190" marR="285115" indent="-285750">
                        <a:lnSpc>
                          <a:spcPts val="1900"/>
                        </a:lnSpc>
                        <a:spcBef>
                          <a:spcPts val="70"/>
                        </a:spcBef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Clinically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significant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arrhythmia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including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permanent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AF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PAF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7190">
                        <a:lnSpc>
                          <a:spcPts val="1910"/>
                        </a:lnSpc>
                        <a:spcBef>
                          <a:spcPts val="3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requiring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hospitalization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6555" indent="-285115">
                        <a:lnSpc>
                          <a:spcPts val="1895"/>
                        </a:lnSpc>
                        <a:buChar char="•"/>
                        <a:tabLst>
                          <a:tab pos="376555" algn="l"/>
                        </a:tabLst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stroke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6555" indent="-285115">
                        <a:lnSpc>
                          <a:spcPts val="1910"/>
                        </a:lnSpc>
                        <a:buChar char="•"/>
                        <a:tabLst>
                          <a:tab pos="376555" algn="l"/>
                        </a:tabLst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BMI≥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45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kg/m</a:t>
                      </a:r>
                      <a:r>
                        <a:rPr dirty="0" baseline="25252" sz="1650" spc="-30">
                          <a:latin typeface="Arial"/>
                          <a:cs typeface="Arial"/>
                        </a:rPr>
                        <a:t>2</a:t>
                      </a:r>
                      <a:endParaRPr baseline="25252" sz="165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67894" y="247370"/>
            <a:ext cx="2577861" cy="79207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31343" y="1605788"/>
            <a:ext cx="4008120" cy="424307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98450" marR="5080" indent="-285750">
              <a:lnSpc>
                <a:spcPct val="100800"/>
              </a:lnSpc>
              <a:spcBef>
                <a:spcPts val="75"/>
              </a:spcBef>
              <a:buChar char="•"/>
              <a:tabLst>
                <a:tab pos="298450" algn="l"/>
              </a:tabLst>
            </a:pPr>
            <a:r>
              <a:rPr dirty="0" sz="2400" spc="-125">
                <a:latin typeface="Arial"/>
                <a:cs typeface="Arial"/>
              </a:rPr>
              <a:t>To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included,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participants </a:t>
            </a:r>
            <a:r>
              <a:rPr dirty="0" sz="2400">
                <a:latin typeface="Arial"/>
                <a:cs typeface="Arial"/>
              </a:rPr>
              <a:t>had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T2DM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and:</a:t>
            </a:r>
            <a:endParaRPr sz="2400">
              <a:latin typeface="Arial"/>
              <a:cs typeface="Arial"/>
            </a:endParaRPr>
          </a:p>
          <a:p>
            <a:pPr lvl="1" marL="812165" indent="-342265">
              <a:lnSpc>
                <a:spcPct val="100000"/>
              </a:lnSpc>
              <a:spcBef>
                <a:spcPts val="1215"/>
              </a:spcBef>
              <a:buFont typeface="Yu Gothic UI Semibold"/>
              <a:buChar char="❖"/>
              <a:tabLst>
                <a:tab pos="812165" algn="l"/>
              </a:tabLst>
            </a:pPr>
            <a:r>
              <a:rPr dirty="0" sz="2000">
                <a:latin typeface="Arial"/>
                <a:cs typeface="Arial"/>
              </a:rPr>
              <a:t>Stage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HF</a:t>
            </a:r>
            <a:endParaRPr sz="2000">
              <a:latin typeface="Arial"/>
              <a:cs typeface="Arial"/>
            </a:endParaRPr>
          </a:p>
          <a:p>
            <a:pPr lvl="1" marL="812165" indent="-342265">
              <a:lnSpc>
                <a:spcPct val="100000"/>
              </a:lnSpc>
              <a:spcBef>
                <a:spcPts val="1200"/>
              </a:spcBef>
              <a:buFont typeface="Yu Gothic UI Semibold"/>
              <a:buChar char="❖"/>
              <a:tabLst>
                <a:tab pos="812165" algn="l"/>
              </a:tabLst>
            </a:pPr>
            <a:r>
              <a:rPr dirty="0" sz="2000">
                <a:latin typeface="Arial"/>
                <a:cs typeface="Arial"/>
              </a:rPr>
              <a:t>Reduced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exercise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capacity</a:t>
            </a:r>
            <a:endParaRPr sz="2000">
              <a:latin typeface="Arial"/>
              <a:cs typeface="Arial"/>
            </a:endParaRPr>
          </a:p>
          <a:p>
            <a:pPr lvl="1" marL="812800" marR="29845" indent="-342900">
              <a:lnSpc>
                <a:spcPct val="100000"/>
              </a:lnSpc>
              <a:spcBef>
                <a:spcPts val="1200"/>
              </a:spcBef>
              <a:buFont typeface="Yu Gothic UI Semibold"/>
              <a:buChar char="❖"/>
              <a:tabLst>
                <a:tab pos="812800" algn="l"/>
              </a:tabLst>
            </a:pPr>
            <a:r>
              <a:rPr dirty="0" sz="2000">
                <a:latin typeface="Arial"/>
                <a:cs typeface="Arial"/>
              </a:rPr>
              <a:t>No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known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ASCVD,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valvular </a:t>
            </a:r>
            <a:r>
              <a:rPr dirty="0" sz="2000">
                <a:latin typeface="Arial"/>
                <a:cs typeface="Arial"/>
              </a:rPr>
              <a:t>heart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disease,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arrhythmia</a:t>
            </a:r>
            <a:endParaRPr sz="2000">
              <a:latin typeface="Arial"/>
              <a:cs typeface="Arial"/>
            </a:endParaRPr>
          </a:p>
          <a:p>
            <a:pPr marL="355600" marR="474345" indent="-342900">
              <a:lnSpc>
                <a:spcPct val="100000"/>
              </a:lnSpc>
              <a:spcBef>
                <a:spcPts val="1210"/>
              </a:spcBef>
              <a:buChar char="•"/>
              <a:tabLst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Study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participants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were </a:t>
            </a:r>
            <a:r>
              <a:rPr dirty="0" sz="2400">
                <a:latin typeface="Arial"/>
                <a:cs typeface="Arial"/>
              </a:rPr>
              <a:t>required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have:</a:t>
            </a:r>
            <a:endParaRPr sz="2400">
              <a:latin typeface="Arial"/>
              <a:cs typeface="Arial"/>
            </a:endParaRPr>
          </a:p>
          <a:p>
            <a:pPr lvl="1" marL="812165" indent="-342265">
              <a:lnSpc>
                <a:spcPct val="100000"/>
              </a:lnSpc>
              <a:spcBef>
                <a:spcPts val="1240"/>
              </a:spcBef>
              <a:buFont typeface="Yu Gothic UI Semibold"/>
              <a:buChar char="❖"/>
              <a:tabLst>
                <a:tab pos="812165" algn="l"/>
              </a:tabLst>
            </a:pPr>
            <a:r>
              <a:rPr dirty="0" sz="2000">
                <a:latin typeface="Arial"/>
                <a:cs typeface="Arial"/>
              </a:rPr>
              <a:t>Controlled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blood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pressure</a:t>
            </a:r>
            <a:endParaRPr sz="2000">
              <a:latin typeface="Arial"/>
              <a:cs typeface="Arial"/>
            </a:endParaRPr>
          </a:p>
          <a:p>
            <a:pPr lvl="1" marL="812165" indent="-342265">
              <a:lnSpc>
                <a:spcPct val="100000"/>
              </a:lnSpc>
              <a:spcBef>
                <a:spcPts val="1200"/>
              </a:spcBef>
              <a:buFont typeface="Yu Gothic UI Semibold"/>
              <a:buChar char="❖"/>
              <a:tabLst>
                <a:tab pos="812165" algn="l"/>
              </a:tabLst>
            </a:pPr>
            <a:r>
              <a:rPr dirty="0" sz="2000">
                <a:latin typeface="Arial"/>
                <a:cs typeface="Arial"/>
              </a:rPr>
              <a:t>HbA1c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&lt;8.5%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349029" y="6246820"/>
            <a:ext cx="6710045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70"/>
              </a:lnSpc>
            </a:pP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Januzzi</a:t>
            </a:r>
            <a:r>
              <a:rPr dirty="0" sz="16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JL</a:t>
            </a:r>
            <a:r>
              <a:rPr dirty="0" sz="1600" spc="-8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Jr,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Butler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J,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Del</a:t>
            </a:r>
            <a:r>
              <a:rPr dirty="0" sz="16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Prato</a:t>
            </a:r>
            <a:r>
              <a:rPr dirty="0" sz="16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S,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et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al</a:t>
            </a:r>
            <a:r>
              <a:rPr dirty="0" sz="1600" spc="-1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Am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Heart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J.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2023</a:t>
            </a:r>
            <a:r>
              <a:rPr dirty="0" sz="16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Feb;256:25-</a:t>
            </a:r>
            <a:r>
              <a:rPr dirty="0" sz="1600" spc="-25">
                <a:solidFill>
                  <a:srgbClr val="212121"/>
                </a:solidFill>
                <a:latin typeface="Arial"/>
                <a:cs typeface="Arial"/>
              </a:rPr>
              <a:t>36.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Study</a:t>
            </a:r>
            <a:r>
              <a:rPr dirty="0" spc="-35"/>
              <a:t> </a:t>
            </a:r>
            <a:r>
              <a:rPr dirty="0" spc="-10"/>
              <a:t>Design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18377" y="4238244"/>
            <a:ext cx="11031220" cy="748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27835">
              <a:lnSpc>
                <a:spcPct val="100000"/>
              </a:lnSpc>
              <a:spcBef>
                <a:spcPts val="100"/>
              </a:spcBef>
            </a:pPr>
            <a:r>
              <a:rPr dirty="0" sz="1400" spc="-30" b="1">
                <a:latin typeface="Arial"/>
                <a:cs typeface="Arial"/>
              </a:rPr>
              <a:t>Twice-</a:t>
            </a:r>
            <a:r>
              <a:rPr dirty="0" sz="1400" b="1">
                <a:latin typeface="Arial"/>
                <a:cs typeface="Arial"/>
              </a:rPr>
              <a:t>daily oral </a:t>
            </a:r>
            <a:r>
              <a:rPr dirty="0" sz="1400" spc="-10" b="1">
                <a:latin typeface="Arial"/>
                <a:cs typeface="Arial"/>
              </a:rPr>
              <a:t>dosing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dirty="0" sz="2000" b="1">
                <a:latin typeface="Arial"/>
                <a:cs typeface="Arial"/>
              </a:rPr>
              <a:t>Inclusion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stratified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by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region,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baseline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CPET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result,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and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use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SGLT2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inhibitor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or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GLP-</a:t>
            </a:r>
            <a:r>
              <a:rPr dirty="0" sz="2000" spc="-25" b="1">
                <a:latin typeface="Arial"/>
                <a:cs typeface="Arial"/>
              </a:rPr>
              <a:t>1RA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37160" y="1389888"/>
            <a:ext cx="1524000" cy="631190"/>
            <a:chOff x="137160" y="1389888"/>
            <a:chExt cx="1524000" cy="63119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28" y="1420368"/>
              <a:ext cx="1405128" cy="47243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1389888"/>
              <a:ext cx="1524000" cy="63093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10190" y="1445719"/>
              <a:ext cx="1300480" cy="369570"/>
            </a:xfrm>
            <a:custGeom>
              <a:avLst/>
              <a:gdLst/>
              <a:ahLst/>
              <a:cxnLst/>
              <a:rect l="l" t="t" r="r" b="b"/>
              <a:pathLst>
                <a:path w="1300480" h="369569">
                  <a:moveTo>
                    <a:pt x="1300355" y="0"/>
                  </a:moveTo>
                  <a:lnTo>
                    <a:pt x="0" y="0"/>
                  </a:lnTo>
                  <a:lnTo>
                    <a:pt x="0" y="369332"/>
                  </a:lnTo>
                  <a:lnTo>
                    <a:pt x="1300355" y="369332"/>
                  </a:lnTo>
                  <a:lnTo>
                    <a:pt x="1300355" y="0"/>
                  </a:lnTo>
                  <a:close/>
                </a:path>
              </a:pathLst>
            </a:custGeom>
            <a:solidFill>
              <a:srgbClr val="992B9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544" y="1414272"/>
              <a:ext cx="1423416" cy="527303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295218" y="1477771"/>
            <a:ext cx="11309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Screening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60248" y="2039111"/>
            <a:ext cx="996950" cy="2085339"/>
            <a:chOff x="460248" y="2039111"/>
            <a:chExt cx="996950" cy="2085339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112" y="2039111"/>
              <a:ext cx="746760" cy="208483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248" y="2206751"/>
              <a:ext cx="996695" cy="171907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567981" y="2093619"/>
              <a:ext cx="584835" cy="1924050"/>
            </a:xfrm>
            <a:custGeom>
              <a:avLst/>
              <a:gdLst/>
              <a:ahLst/>
              <a:cxnLst/>
              <a:rect l="l" t="t" r="r" b="b"/>
              <a:pathLst>
                <a:path w="584835" h="1924050">
                  <a:moveTo>
                    <a:pt x="584774" y="0"/>
                  </a:moveTo>
                  <a:lnTo>
                    <a:pt x="0" y="0"/>
                  </a:lnTo>
                  <a:lnTo>
                    <a:pt x="0" y="1923428"/>
                  </a:lnTo>
                  <a:lnTo>
                    <a:pt x="584774" y="1923428"/>
                  </a:lnTo>
                  <a:lnTo>
                    <a:pt x="584774" y="0"/>
                  </a:lnTo>
                  <a:close/>
                </a:path>
              </a:pathLst>
            </a:custGeom>
            <a:solidFill>
              <a:srgbClr val="24B3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67981" y="2093619"/>
              <a:ext cx="584835" cy="1924050"/>
            </a:xfrm>
            <a:custGeom>
              <a:avLst/>
              <a:gdLst/>
              <a:ahLst/>
              <a:cxnLst/>
              <a:rect l="l" t="t" r="r" b="b"/>
              <a:pathLst>
                <a:path w="584835" h="1924050">
                  <a:moveTo>
                    <a:pt x="0" y="1923429"/>
                  </a:moveTo>
                  <a:lnTo>
                    <a:pt x="0" y="0"/>
                  </a:lnTo>
                  <a:lnTo>
                    <a:pt x="584775" y="0"/>
                  </a:lnTo>
                  <a:lnTo>
                    <a:pt x="584775" y="1923429"/>
                  </a:lnTo>
                  <a:lnTo>
                    <a:pt x="0" y="1923429"/>
                  </a:lnTo>
                  <a:close/>
                </a:path>
              </a:pathLst>
            </a:custGeom>
            <a:ln w="57150">
              <a:solidFill>
                <a:srgbClr val="24B35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4632" y="2231135"/>
              <a:ext cx="896112" cy="1615439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626799" y="2498676"/>
            <a:ext cx="479425" cy="11112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635"/>
              </a:lnSpc>
            </a:pPr>
            <a:r>
              <a:rPr dirty="0" sz="3200" spc="-20" b="1">
                <a:solidFill>
                  <a:srgbClr val="FFFFFF"/>
                </a:solidFill>
                <a:latin typeface="Arial"/>
                <a:cs typeface="Arial"/>
              </a:rPr>
              <a:t>CPET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152719" y="1389888"/>
            <a:ext cx="9652635" cy="1751964"/>
            <a:chOff x="1152719" y="1389888"/>
            <a:chExt cx="9652635" cy="1751964"/>
          </a:xfrm>
        </p:grpSpPr>
        <p:sp>
          <p:nvSpPr>
            <p:cNvPr id="18" name="object 18" descr=""/>
            <p:cNvSpPr/>
            <p:nvPr/>
          </p:nvSpPr>
          <p:spPr>
            <a:xfrm>
              <a:off x="1152719" y="2970373"/>
              <a:ext cx="753110" cy="171450"/>
            </a:xfrm>
            <a:custGeom>
              <a:avLst/>
              <a:gdLst/>
              <a:ahLst/>
              <a:cxnLst/>
              <a:rect l="l" t="t" r="r" b="b"/>
              <a:pathLst>
                <a:path w="753110" h="171450">
                  <a:moveTo>
                    <a:pt x="581214" y="114300"/>
                  </a:moveTo>
                  <a:lnTo>
                    <a:pt x="581139" y="171450"/>
                  </a:lnTo>
                  <a:lnTo>
                    <a:pt x="695739" y="114338"/>
                  </a:lnTo>
                  <a:lnTo>
                    <a:pt x="609789" y="114338"/>
                  </a:lnTo>
                  <a:lnTo>
                    <a:pt x="581214" y="114300"/>
                  </a:lnTo>
                  <a:close/>
                </a:path>
                <a:path w="753110" h="171450">
                  <a:moveTo>
                    <a:pt x="581290" y="57150"/>
                  </a:moveTo>
                  <a:lnTo>
                    <a:pt x="581214" y="114300"/>
                  </a:lnTo>
                  <a:lnTo>
                    <a:pt x="609789" y="114338"/>
                  </a:lnTo>
                  <a:lnTo>
                    <a:pt x="609864" y="57188"/>
                  </a:lnTo>
                  <a:lnTo>
                    <a:pt x="581290" y="57150"/>
                  </a:lnTo>
                  <a:close/>
                </a:path>
                <a:path w="753110" h="171450">
                  <a:moveTo>
                    <a:pt x="581365" y="0"/>
                  </a:moveTo>
                  <a:lnTo>
                    <a:pt x="581290" y="57150"/>
                  </a:lnTo>
                  <a:lnTo>
                    <a:pt x="609864" y="57188"/>
                  </a:lnTo>
                  <a:lnTo>
                    <a:pt x="609789" y="114338"/>
                  </a:lnTo>
                  <a:lnTo>
                    <a:pt x="695739" y="114338"/>
                  </a:lnTo>
                  <a:lnTo>
                    <a:pt x="752701" y="85951"/>
                  </a:lnTo>
                  <a:lnTo>
                    <a:pt x="581365" y="0"/>
                  </a:lnTo>
                  <a:close/>
                </a:path>
                <a:path w="753110" h="171450">
                  <a:moveTo>
                    <a:pt x="75" y="56384"/>
                  </a:moveTo>
                  <a:lnTo>
                    <a:pt x="0" y="113534"/>
                  </a:lnTo>
                  <a:lnTo>
                    <a:pt x="581214" y="114300"/>
                  </a:lnTo>
                  <a:lnTo>
                    <a:pt x="581290" y="57150"/>
                  </a:lnTo>
                  <a:lnTo>
                    <a:pt x="75" y="56384"/>
                  </a:lnTo>
                  <a:close/>
                </a:path>
              </a:pathLst>
            </a:custGeom>
            <a:solidFill>
              <a:srgbClr val="992B9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22719" y="1420368"/>
              <a:ext cx="4282439" cy="51511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64095" y="1389888"/>
              <a:ext cx="3621024" cy="630936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6547125" y="1445719"/>
              <a:ext cx="4178300" cy="412115"/>
            </a:xfrm>
            <a:custGeom>
              <a:avLst/>
              <a:gdLst/>
              <a:ahLst/>
              <a:cxnLst/>
              <a:rect l="l" t="t" r="r" b="b"/>
              <a:pathLst>
                <a:path w="4178300" h="412114">
                  <a:moveTo>
                    <a:pt x="4177689" y="0"/>
                  </a:moveTo>
                  <a:lnTo>
                    <a:pt x="0" y="0"/>
                  </a:lnTo>
                  <a:lnTo>
                    <a:pt x="0" y="411487"/>
                  </a:lnTo>
                  <a:lnTo>
                    <a:pt x="4177689" y="411487"/>
                  </a:lnTo>
                  <a:lnTo>
                    <a:pt x="4177689" y="0"/>
                  </a:lnTo>
                  <a:close/>
                </a:path>
              </a:pathLst>
            </a:custGeom>
            <a:solidFill>
              <a:srgbClr val="992B9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88480" y="1414272"/>
              <a:ext cx="3517391" cy="527303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6547125" y="1445719"/>
            <a:ext cx="4178300" cy="41211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completion: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1899070" y="2644352"/>
            <a:ext cx="793115" cy="824230"/>
            <a:chOff x="1899070" y="2644352"/>
            <a:chExt cx="793115" cy="824230"/>
          </a:xfrm>
        </p:grpSpPr>
        <p:sp>
          <p:nvSpPr>
            <p:cNvPr id="25" name="object 25" descr=""/>
            <p:cNvSpPr/>
            <p:nvPr/>
          </p:nvSpPr>
          <p:spPr>
            <a:xfrm>
              <a:off x="1905420" y="2650702"/>
              <a:ext cx="780415" cy="811530"/>
            </a:xfrm>
            <a:custGeom>
              <a:avLst/>
              <a:gdLst/>
              <a:ahLst/>
              <a:cxnLst/>
              <a:rect l="l" t="t" r="r" b="b"/>
              <a:pathLst>
                <a:path w="780414" h="811529">
                  <a:moveTo>
                    <a:pt x="389966" y="0"/>
                  </a:moveTo>
                  <a:lnTo>
                    <a:pt x="344488" y="2728"/>
                  </a:lnTo>
                  <a:lnTo>
                    <a:pt x="300550" y="10712"/>
                  </a:lnTo>
                  <a:lnTo>
                    <a:pt x="258446" y="23647"/>
                  </a:lnTo>
                  <a:lnTo>
                    <a:pt x="218469" y="41227"/>
                  </a:lnTo>
                  <a:lnTo>
                    <a:pt x="180910" y="63150"/>
                  </a:lnTo>
                  <a:lnTo>
                    <a:pt x="146062" y="89110"/>
                  </a:lnTo>
                  <a:lnTo>
                    <a:pt x="114218" y="118804"/>
                  </a:lnTo>
                  <a:lnTo>
                    <a:pt x="85671" y="151926"/>
                  </a:lnTo>
                  <a:lnTo>
                    <a:pt x="60713" y="188173"/>
                  </a:lnTo>
                  <a:lnTo>
                    <a:pt x="39636" y="227240"/>
                  </a:lnTo>
                  <a:lnTo>
                    <a:pt x="22734" y="268822"/>
                  </a:lnTo>
                  <a:lnTo>
                    <a:pt x="10299" y="312617"/>
                  </a:lnTo>
                  <a:lnTo>
                    <a:pt x="2623" y="358318"/>
                  </a:lnTo>
                  <a:lnTo>
                    <a:pt x="0" y="405622"/>
                  </a:lnTo>
                  <a:lnTo>
                    <a:pt x="2623" y="452926"/>
                  </a:lnTo>
                  <a:lnTo>
                    <a:pt x="10299" y="498628"/>
                  </a:lnTo>
                  <a:lnTo>
                    <a:pt x="22734" y="542422"/>
                  </a:lnTo>
                  <a:lnTo>
                    <a:pt x="39636" y="584005"/>
                  </a:lnTo>
                  <a:lnTo>
                    <a:pt x="60713" y="623071"/>
                  </a:lnTo>
                  <a:lnTo>
                    <a:pt x="85671" y="659318"/>
                  </a:lnTo>
                  <a:lnTo>
                    <a:pt x="114218" y="692440"/>
                  </a:lnTo>
                  <a:lnTo>
                    <a:pt x="146062" y="722133"/>
                  </a:lnTo>
                  <a:lnTo>
                    <a:pt x="180910" y="748093"/>
                  </a:lnTo>
                  <a:lnTo>
                    <a:pt x="218469" y="770016"/>
                  </a:lnTo>
                  <a:lnTo>
                    <a:pt x="258446" y="787597"/>
                  </a:lnTo>
                  <a:lnTo>
                    <a:pt x="300550" y="800531"/>
                  </a:lnTo>
                  <a:lnTo>
                    <a:pt x="344488" y="808515"/>
                  </a:lnTo>
                  <a:lnTo>
                    <a:pt x="389966" y="811244"/>
                  </a:lnTo>
                  <a:lnTo>
                    <a:pt x="435444" y="808515"/>
                  </a:lnTo>
                  <a:lnTo>
                    <a:pt x="479382" y="800531"/>
                  </a:lnTo>
                  <a:lnTo>
                    <a:pt x="521485" y="787597"/>
                  </a:lnTo>
                  <a:lnTo>
                    <a:pt x="561463" y="770016"/>
                  </a:lnTo>
                  <a:lnTo>
                    <a:pt x="599022" y="748093"/>
                  </a:lnTo>
                  <a:lnTo>
                    <a:pt x="633870" y="722133"/>
                  </a:lnTo>
                  <a:lnTo>
                    <a:pt x="665714" y="692440"/>
                  </a:lnTo>
                  <a:lnTo>
                    <a:pt x="694261" y="659318"/>
                  </a:lnTo>
                  <a:lnTo>
                    <a:pt x="719219" y="623071"/>
                  </a:lnTo>
                  <a:lnTo>
                    <a:pt x="740295" y="584005"/>
                  </a:lnTo>
                  <a:lnTo>
                    <a:pt x="757197" y="542422"/>
                  </a:lnTo>
                  <a:lnTo>
                    <a:pt x="769633" y="498628"/>
                  </a:lnTo>
                  <a:lnTo>
                    <a:pt x="777308" y="452926"/>
                  </a:lnTo>
                  <a:lnTo>
                    <a:pt x="779932" y="405622"/>
                  </a:lnTo>
                  <a:lnTo>
                    <a:pt x="777308" y="358318"/>
                  </a:lnTo>
                  <a:lnTo>
                    <a:pt x="769633" y="312617"/>
                  </a:lnTo>
                  <a:lnTo>
                    <a:pt x="757197" y="268822"/>
                  </a:lnTo>
                  <a:lnTo>
                    <a:pt x="740295" y="227240"/>
                  </a:lnTo>
                  <a:lnTo>
                    <a:pt x="719219" y="188173"/>
                  </a:lnTo>
                  <a:lnTo>
                    <a:pt x="694261" y="151926"/>
                  </a:lnTo>
                  <a:lnTo>
                    <a:pt x="665714" y="118804"/>
                  </a:lnTo>
                  <a:lnTo>
                    <a:pt x="633870" y="89110"/>
                  </a:lnTo>
                  <a:lnTo>
                    <a:pt x="599022" y="63150"/>
                  </a:lnTo>
                  <a:lnTo>
                    <a:pt x="561463" y="41227"/>
                  </a:lnTo>
                  <a:lnTo>
                    <a:pt x="521485" y="23647"/>
                  </a:lnTo>
                  <a:lnTo>
                    <a:pt x="479382" y="10712"/>
                  </a:lnTo>
                  <a:lnTo>
                    <a:pt x="435444" y="2728"/>
                  </a:lnTo>
                  <a:lnTo>
                    <a:pt x="389966" y="0"/>
                  </a:lnTo>
                  <a:close/>
                </a:path>
              </a:pathLst>
            </a:custGeom>
            <a:solidFill>
              <a:srgbClr val="992B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905420" y="2650702"/>
              <a:ext cx="780415" cy="811530"/>
            </a:xfrm>
            <a:custGeom>
              <a:avLst/>
              <a:gdLst/>
              <a:ahLst/>
              <a:cxnLst/>
              <a:rect l="l" t="t" r="r" b="b"/>
              <a:pathLst>
                <a:path w="780414" h="811529">
                  <a:moveTo>
                    <a:pt x="0" y="405622"/>
                  </a:moveTo>
                  <a:lnTo>
                    <a:pt x="2623" y="358318"/>
                  </a:lnTo>
                  <a:lnTo>
                    <a:pt x="10299" y="312616"/>
                  </a:lnTo>
                  <a:lnTo>
                    <a:pt x="22734" y="268822"/>
                  </a:lnTo>
                  <a:lnTo>
                    <a:pt x="39636" y="227240"/>
                  </a:lnTo>
                  <a:lnTo>
                    <a:pt x="60713" y="188173"/>
                  </a:lnTo>
                  <a:lnTo>
                    <a:pt x="85671" y="151926"/>
                  </a:lnTo>
                  <a:lnTo>
                    <a:pt x="114218" y="118804"/>
                  </a:lnTo>
                  <a:lnTo>
                    <a:pt x="146062" y="89110"/>
                  </a:lnTo>
                  <a:lnTo>
                    <a:pt x="180909" y="63150"/>
                  </a:lnTo>
                  <a:lnTo>
                    <a:pt x="218468" y="41227"/>
                  </a:lnTo>
                  <a:lnTo>
                    <a:pt x="258446" y="23647"/>
                  </a:lnTo>
                  <a:lnTo>
                    <a:pt x="300550" y="10712"/>
                  </a:lnTo>
                  <a:lnTo>
                    <a:pt x="344487" y="2728"/>
                  </a:lnTo>
                  <a:lnTo>
                    <a:pt x="389966" y="0"/>
                  </a:lnTo>
                  <a:lnTo>
                    <a:pt x="435444" y="2728"/>
                  </a:lnTo>
                  <a:lnTo>
                    <a:pt x="479381" y="10712"/>
                  </a:lnTo>
                  <a:lnTo>
                    <a:pt x="521485" y="23647"/>
                  </a:lnTo>
                  <a:lnTo>
                    <a:pt x="561463" y="41227"/>
                  </a:lnTo>
                  <a:lnTo>
                    <a:pt x="599022" y="63150"/>
                  </a:lnTo>
                  <a:lnTo>
                    <a:pt x="633869" y="89110"/>
                  </a:lnTo>
                  <a:lnTo>
                    <a:pt x="665713" y="118804"/>
                  </a:lnTo>
                  <a:lnTo>
                    <a:pt x="694260" y="151926"/>
                  </a:lnTo>
                  <a:lnTo>
                    <a:pt x="719219" y="188173"/>
                  </a:lnTo>
                  <a:lnTo>
                    <a:pt x="740295" y="227240"/>
                  </a:lnTo>
                  <a:lnTo>
                    <a:pt x="757197" y="268822"/>
                  </a:lnTo>
                  <a:lnTo>
                    <a:pt x="769632" y="312616"/>
                  </a:lnTo>
                  <a:lnTo>
                    <a:pt x="777308" y="358318"/>
                  </a:lnTo>
                  <a:lnTo>
                    <a:pt x="779932" y="405622"/>
                  </a:lnTo>
                  <a:lnTo>
                    <a:pt x="777308" y="452926"/>
                  </a:lnTo>
                  <a:lnTo>
                    <a:pt x="769632" y="498628"/>
                  </a:lnTo>
                  <a:lnTo>
                    <a:pt x="757197" y="542422"/>
                  </a:lnTo>
                  <a:lnTo>
                    <a:pt x="740295" y="584005"/>
                  </a:lnTo>
                  <a:lnTo>
                    <a:pt x="719219" y="623071"/>
                  </a:lnTo>
                  <a:lnTo>
                    <a:pt x="694260" y="659318"/>
                  </a:lnTo>
                  <a:lnTo>
                    <a:pt x="665713" y="692440"/>
                  </a:lnTo>
                  <a:lnTo>
                    <a:pt x="633869" y="722134"/>
                  </a:lnTo>
                  <a:lnTo>
                    <a:pt x="599022" y="748094"/>
                  </a:lnTo>
                  <a:lnTo>
                    <a:pt x="561463" y="770017"/>
                  </a:lnTo>
                  <a:lnTo>
                    <a:pt x="521485" y="787597"/>
                  </a:lnTo>
                  <a:lnTo>
                    <a:pt x="479381" y="800532"/>
                  </a:lnTo>
                  <a:lnTo>
                    <a:pt x="435444" y="808516"/>
                  </a:lnTo>
                  <a:lnTo>
                    <a:pt x="389966" y="811245"/>
                  </a:lnTo>
                  <a:lnTo>
                    <a:pt x="344487" y="808516"/>
                  </a:lnTo>
                  <a:lnTo>
                    <a:pt x="300550" y="800532"/>
                  </a:lnTo>
                  <a:lnTo>
                    <a:pt x="258446" y="787597"/>
                  </a:lnTo>
                  <a:lnTo>
                    <a:pt x="218468" y="770017"/>
                  </a:lnTo>
                  <a:lnTo>
                    <a:pt x="180909" y="748094"/>
                  </a:lnTo>
                  <a:lnTo>
                    <a:pt x="146062" y="722134"/>
                  </a:lnTo>
                  <a:lnTo>
                    <a:pt x="114218" y="692440"/>
                  </a:lnTo>
                  <a:lnTo>
                    <a:pt x="85671" y="659318"/>
                  </a:lnTo>
                  <a:lnTo>
                    <a:pt x="60713" y="623071"/>
                  </a:lnTo>
                  <a:lnTo>
                    <a:pt x="39636" y="584005"/>
                  </a:lnTo>
                  <a:lnTo>
                    <a:pt x="22734" y="542422"/>
                  </a:lnTo>
                  <a:lnTo>
                    <a:pt x="10299" y="498628"/>
                  </a:lnTo>
                  <a:lnTo>
                    <a:pt x="2623" y="452926"/>
                  </a:lnTo>
                  <a:lnTo>
                    <a:pt x="0" y="405622"/>
                  </a:lnTo>
                  <a:close/>
                </a:path>
              </a:pathLst>
            </a:custGeom>
            <a:ln w="12700">
              <a:solidFill>
                <a:srgbClr val="223F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93391" y="2773680"/>
              <a:ext cx="633983" cy="676656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2172355" y="2849371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2266811" y="2011499"/>
            <a:ext cx="6076950" cy="2023745"/>
            <a:chOff x="2266811" y="2011499"/>
            <a:chExt cx="6076950" cy="2023745"/>
          </a:xfrm>
        </p:grpSpPr>
        <p:sp>
          <p:nvSpPr>
            <p:cNvPr id="30" name="object 30" descr=""/>
            <p:cNvSpPr/>
            <p:nvPr/>
          </p:nvSpPr>
          <p:spPr>
            <a:xfrm>
              <a:off x="2295386" y="2099586"/>
              <a:ext cx="486409" cy="551180"/>
            </a:xfrm>
            <a:custGeom>
              <a:avLst/>
              <a:gdLst/>
              <a:ahLst/>
              <a:cxnLst/>
              <a:rect l="l" t="t" r="r" b="b"/>
              <a:pathLst>
                <a:path w="486410" h="551180">
                  <a:moveTo>
                    <a:pt x="0" y="551116"/>
                  </a:moveTo>
                  <a:lnTo>
                    <a:pt x="486407" y="0"/>
                  </a:lnTo>
                </a:path>
              </a:pathLst>
            </a:custGeom>
            <a:ln w="57150">
              <a:solidFill>
                <a:srgbClr val="992B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295386" y="3461946"/>
              <a:ext cx="463550" cy="544830"/>
            </a:xfrm>
            <a:custGeom>
              <a:avLst/>
              <a:gdLst/>
              <a:ahLst/>
              <a:cxnLst/>
              <a:rect l="l" t="t" r="r" b="b"/>
              <a:pathLst>
                <a:path w="463550" h="544829">
                  <a:moveTo>
                    <a:pt x="0" y="0"/>
                  </a:moveTo>
                  <a:lnTo>
                    <a:pt x="463425" y="544423"/>
                  </a:lnTo>
                </a:path>
              </a:pathLst>
            </a:custGeom>
            <a:ln w="57150">
              <a:solidFill>
                <a:srgbClr val="992B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685351" y="2011502"/>
              <a:ext cx="5658485" cy="1130935"/>
            </a:xfrm>
            <a:custGeom>
              <a:avLst/>
              <a:gdLst/>
              <a:ahLst/>
              <a:cxnLst/>
              <a:rect l="l" t="t" r="r" b="b"/>
              <a:pathLst>
                <a:path w="5658484" h="1130935">
                  <a:moveTo>
                    <a:pt x="5624334" y="85445"/>
                  </a:moveTo>
                  <a:lnTo>
                    <a:pt x="5567413" y="57111"/>
                  </a:lnTo>
                  <a:lnTo>
                    <a:pt x="5452745" y="0"/>
                  </a:lnTo>
                  <a:lnTo>
                    <a:pt x="5452834" y="57150"/>
                  </a:lnTo>
                  <a:lnTo>
                    <a:pt x="73406" y="65925"/>
                  </a:lnTo>
                  <a:lnTo>
                    <a:pt x="73507" y="123075"/>
                  </a:lnTo>
                  <a:lnTo>
                    <a:pt x="5452935" y="114300"/>
                  </a:lnTo>
                  <a:lnTo>
                    <a:pt x="5453024" y="171450"/>
                  </a:lnTo>
                  <a:lnTo>
                    <a:pt x="5624334" y="85445"/>
                  </a:lnTo>
                  <a:close/>
                </a:path>
                <a:path w="5658484" h="1130935">
                  <a:moveTo>
                    <a:pt x="5658231" y="1044829"/>
                  </a:moveTo>
                  <a:lnTo>
                    <a:pt x="5601081" y="1016254"/>
                  </a:lnTo>
                  <a:lnTo>
                    <a:pt x="5486781" y="959104"/>
                  </a:lnTo>
                  <a:lnTo>
                    <a:pt x="5486781" y="1016254"/>
                  </a:lnTo>
                  <a:lnTo>
                    <a:pt x="0" y="1016254"/>
                  </a:lnTo>
                  <a:lnTo>
                    <a:pt x="0" y="1073404"/>
                  </a:lnTo>
                  <a:lnTo>
                    <a:pt x="5486781" y="1073404"/>
                  </a:lnTo>
                  <a:lnTo>
                    <a:pt x="5486781" y="1130554"/>
                  </a:lnTo>
                  <a:lnTo>
                    <a:pt x="5601081" y="1073404"/>
                  </a:lnTo>
                  <a:lnTo>
                    <a:pt x="5658231" y="1044829"/>
                  </a:lnTo>
                  <a:close/>
                </a:path>
              </a:pathLst>
            </a:custGeom>
            <a:solidFill>
              <a:srgbClr val="992B9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2900847" y="1712467"/>
            <a:ext cx="173608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95" b="1">
                <a:latin typeface="Arial"/>
                <a:cs typeface="Arial"/>
              </a:rPr>
              <a:t>AT-</a:t>
            </a:r>
            <a:r>
              <a:rPr dirty="0" sz="1800" b="1">
                <a:latin typeface="Arial"/>
                <a:cs typeface="Arial"/>
              </a:rPr>
              <a:t>001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1500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mg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900847" y="2678684"/>
            <a:ext cx="173608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95" b="1">
                <a:latin typeface="Arial"/>
                <a:cs typeface="Arial"/>
              </a:rPr>
              <a:t>AT-</a:t>
            </a:r>
            <a:r>
              <a:rPr dirty="0" sz="1800" b="1">
                <a:latin typeface="Arial"/>
                <a:cs typeface="Arial"/>
              </a:rPr>
              <a:t>001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1000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mg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900847" y="3620516"/>
            <a:ext cx="9023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Placebo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2740585" y="2029967"/>
            <a:ext cx="6492240" cy="2106295"/>
            <a:chOff x="2740585" y="2029967"/>
            <a:chExt cx="6492240" cy="2106295"/>
          </a:xfrm>
        </p:grpSpPr>
        <p:sp>
          <p:nvSpPr>
            <p:cNvPr id="37" name="object 37" descr=""/>
            <p:cNvSpPr/>
            <p:nvPr/>
          </p:nvSpPr>
          <p:spPr>
            <a:xfrm>
              <a:off x="2740585" y="3931956"/>
              <a:ext cx="5603240" cy="171450"/>
            </a:xfrm>
            <a:custGeom>
              <a:avLst/>
              <a:gdLst/>
              <a:ahLst/>
              <a:cxnLst/>
              <a:rect l="l" t="t" r="r" b="b"/>
              <a:pathLst>
                <a:path w="5603240" h="171450">
                  <a:moveTo>
                    <a:pt x="5431489" y="114300"/>
                  </a:moveTo>
                  <a:lnTo>
                    <a:pt x="5431370" y="171450"/>
                  </a:lnTo>
                  <a:lnTo>
                    <a:pt x="5546147" y="114359"/>
                  </a:lnTo>
                  <a:lnTo>
                    <a:pt x="5460053" y="114359"/>
                  </a:lnTo>
                  <a:lnTo>
                    <a:pt x="5431489" y="114300"/>
                  </a:lnTo>
                  <a:close/>
                </a:path>
                <a:path w="5603240" h="171450">
                  <a:moveTo>
                    <a:pt x="5431608" y="57150"/>
                  </a:moveTo>
                  <a:lnTo>
                    <a:pt x="5431489" y="114300"/>
                  </a:lnTo>
                  <a:lnTo>
                    <a:pt x="5460053" y="114359"/>
                  </a:lnTo>
                  <a:lnTo>
                    <a:pt x="5460171" y="57209"/>
                  </a:lnTo>
                  <a:lnTo>
                    <a:pt x="5431608" y="57150"/>
                  </a:lnTo>
                  <a:close/>
                </a:path>
                <a:path w="5603240" h="171450">
                  <a:moveTo>
                    <a:pt x="5431727" y="0"/>
                  </a:moveTo>
                  <a:lnTo>
                    <a:pt x="5431608" y="57150"/>
                  </a:lnTo>
                  <a:lnTo>
                    <a:pt x="5460171" y="57209"/>
                  </a:lnTo>
                  <a:lnTo>
                    <a:pt x="5460053" y="114359"/>
                  </a:lnTo>
                  <a:lnTo>
                    <a:pt x="5546147" y="114359"/>
                  </a:lnTo>
                  <a:lnTo>
                    <a:pt x="5602998" y="86081"/>
                  </a:lnTo>
                  <a:lnTo>
                    <a:pt x="5431727" y="0"/>
                  </a:lnTo>
                  <a:close/>
                </a:path>
                <a:path w="5603240" h="171450">
                  <a:moveTo>
                    <a:pt x="119" y="45838"/>
                  </a:moveTo>
                  <a:lnTo>
                    <a:pt x="0" y="102988"/>
                  </a:lnTo>
                  <a:lnTo>
                    <a:pt x="5431489" y="114300"/>
                  </a:lnTo>
                  <a:lnTo>
                    <a:pt x="5431608" y="57150"/>
                  </a:lnTo>
                  <a:lnTo>
                    <a:pt x="119" y="45838"/>
                  </a:lnTo>
                  <a:close/>
                </a:path>
              </a:pathLst>
            </a:custGeom>
            <a:solidFill>
              <a:srgbClr val="992B9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81415" y="2029967"/>
              <a:ext cx="765048" cy="2106167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5696" y="2206751"/>
              <a:ext cx="996696" cy="1719072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8343583" y="2094609"/>
              <a:ext cx="584835" cy="1924050"/>
            </a:xfrm>
            <a:custGeom>
              <a:avLst/>
              <a:gdLst/>
              <a:ahLst/>
              <a:cxnLst/>
              <a:rect l="l" t="t" r="r" b="b"/>
              <a:pathLst>
                <a:path w="584834" h="1924050">
                  <a:moveTo>
                    <a:pt x="584775" y="0"/>
                  </a:moveTo>
                  <a:lnTo>
                    <a:pt x="0" y="0"/>
                  </a:lnTo>
                  <a:lnTo>
                    <a:pt x="0" y="1923428"/>
                  </a:lnTo>
                  <a:lnTo>
                    <a:pt x="584775" y="1923428"/>
                  </a:lnTo>
                  <a:lnTo>
                    <a:pt x="584775" y="0"/>
                  </a:lnTo>
                  <a:close/>
                </a:path>
              </a:pathLst>
            </a:custGeom>
            <a:solidFill>
              <a:srgbClr val="24B3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343583" y="2094609"/>
              <a:ext cx="584835" cy="1924050"/>
            </a:xfrm>
            <a:custGeom>
              <a:avLst/>
              <a:gdLst/>
              <a:ahLst/>
              <a:cxnLst/>
              <a:rect l="l" t="t" r="r" b="b"/>
              <a:pathLst>
                <a:path w="584834" h="1924050">
                  <a:moveTo>
                    <a:pt x="0" y="1923429"/>
                  </a:moveTo>
                  <a:lnTo>
                    <a:pt x="0" y="0"/>
                  </a:lnTo>
                  <a:lnTo>
                    <a:pt x="584775" y="0"/>
                  </a:lnTo>
                  <a:lnTo>
                    <a:pt x="584775" y="1923429"/>
                  </a:lnTo>
                  <a:lnTo>
                    <a:pt x="0" y="1923429"/>
                  </a:lnTo>
                  <a:close/>
                </a:path>
              </a:pathLst>
            </a:custGeom>
            <a:ln w="76200">
              <a:solidFill>
                <a:srgbClr val="24B35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60079" y="2231135"/>
              <a:ext cx="896112" cy="1618488"/>
            </a:xfrm>
            <a:prstGeom prst="rect">
              <a:avLst/>
            </a:prstGeom>
          </p:spPr>
        </p:pic>
      </p:grpSp>
      <p:sp>
        <p:nvSpPr>
          <p:cNvPr id="43" name="object 43" descr=""/>
          <p:cNvSpPr txBox="1"/>
          <p:nvPr/>
        </p:nvSpPr>
        <p:spPr>
          <a:xfrm>
            <a:off x="8402399" y="2501724"/>
            <a:ext cx="479425" cy="11112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635"/>
              </a:lnSpc>
            </a:pPr>
            <a:r>
              <a:rPr dirty="0" sz="3200" spc="-20" b="1">
                <a:solidFill>
                  <a:srgbClr val="FFFFFF"/>
                </a:solidFill>
                <a:latin typeface="Arial"/>
                <a:cs typeface="Arial"/>
              </a:rPr>
              <a:t>CPET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4" name="object 4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67894" y="247370"/>
            <a:ext cx="2577861" cy="792079"/>
          </a:xfrm>
          <a:prstGeom prst="rect">
            <a:avLst/>
          </a:prstGeom>
        </p:spPr>
      </p:pic>
      <p:sp>
        <p:nvSpPr>
          <p:cNvPr id="45" name="object 45" descr=""/>
          <p:cNvSpPr txBox="1"/>
          <p:nvPr/>
        </p:nvSpPr>
        <p:spPr>
          <a:xfrm>
            <a:off x="446186" y="5815076"/>
            <a:ext cx="105479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CPET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denotes: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cardiopulmonary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exercise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test;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SGLT2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denotes: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sodium/glucose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cotransporter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2;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GLP-</a:t>
            </a:r>
            <a:r>
              <a:rPr dirty="0" sz="1200">
                <a:latin typeface="Arial"/>
                <a:cs typeface="Arial"/>
              </a:rPr>
              <a:t>1RA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denotes: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glucagon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like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peptide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receptor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agonist-</a:t>
            </a:r>
            <a:r>
              <a:rPr dirty="0" sz="1200" spc="-5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9223247" y="2328672"/>
            <a:ext cx="2834640" cy="1548765"/>
            <a:chOff x="9223247" y="2328672"/>
            <a:chExt cx="2834640" cy="1548765"/>
          </a:xfrm>
        </p:grpSpPr>
        <p:pic>
          <p:nvPicPr>
            <p:cNvPr id="47" name="object 4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223247" y="2331720"/>
              <a:ext cx="2798063" cy="1499615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35439" y="2328672"/>
              <a:ext cx="2822448" cy="1548383"/>
            </a:xfrm>
            <a:prstGeom prst="rect">
              <a:avLst/>
            </a:prstGeom>
          </p:spPr>
        </p:pic>
      </p:grpSp>
      <p:sp>
        <p:nvSpPr>
          <p:cNvPr id="49" name="object 49" descr=""/>
          <p:cNvSpPr txBox="1"/>
          <p:nvPr/>
        </p:nvSpPr>
        <p:spPr>
          <a:xfrm>
            <a:off x="9253203" y="2362835"/>
            <a:ext cx="2685415" cy="1385570"/>
          </a:xfrm>
          <a:prstGeom prst="rect">
            <a:avLst/>
          </a:prstGeom>
          <a:solidFill>
            <a:srgbClr val="992B90"/>
          </a:solidFill>
          <a:ln w="9525">
            <a:solidFill>
              <a:srgbClr val="000000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algn="ctr" marL="114935" marR="107314">
              <a:lnSpc>
                <a:spcPct val="100000"/>
              </a:lnSpc>
              <a:spcBef>
                <a:spcPts val="37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sample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size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181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patients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calculated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&gt;90%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detect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difference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peak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VO</a:t>
            </a:r>
            <a:r>
              <a:rPr dirty="0" baseline="-18518" sz="13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baseline="-18518" sz="1350" spc="20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1.2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mL/kg/min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341375" y="5205983"/>
            <a:ext cx="11485245" cy="481965"/>
            <a:chOff x="341375" y="5205983"/>
            <a:chExt cx="11485245" cy="481965"/>
          </a:xfrm>
        </p:grpSpPr>
        <p:pic>
          <p:nvPicPr>
            <p:cNvPr id="51" name="object 5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1375" y="5215127"/>
              <a:ext cx="11484864" cy="411479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5759" y="5205983"/>
              <a:ext cx="11433048" cy="481584"/>
            </a:xfrm>
            <a:prstGeom prst="rect">
              <a:avLst/>
            </a:prstGeom>
          </p:spPr>
        </p:pic>
      </p:grpSp>
      <p:sp>
        <p:nvSpPr>
          <p:cNvPr id="53" name="object 53" descr=""/>
          <p:cNvSpPr txBox="1"/>
          <p:nvPr/>
        </p:nvSpPr>
        <p:spPr>
          <a:xfrm>
            <a:off x="367446" y="5239687"/>
            <a:ext cx="11378565" cy="307975"/>
          </a:xfrm>
          <a:prstGeom prst="rect">
            <a:avLst/>
          </a:prstGeom>
          <a:solidFill>
            <a:srgbClr val="992B90"/>
          </a:solidFill>
        </p:spPr>
        <p:txBody>
          <a:bodyPr wrap="square" lIns="0" tIns="44450" rIns="0" bIns="0" rtlCol="0" vert="horz">
            <a:spAutoFit/>
          </a:bodyPr>
          <a:lstStyle/>
          <a:p>
            <a:pPr marL="132715">
              <a:lnSpc>
                <a:spcPct val="100000"/>
              </a:lnSpc>
              <a:spcBef>
                <a:spcPts val="35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Owing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COVID-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related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delays,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planned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extension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27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endpoint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neutral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removed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349029" y="6246820"/>
            <a:ext cx="6710045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70"/>
              </a:lnSpc>
            </a:pP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Januzzi</a:t>
            </a:r>
            <a:r>
              <a:rPr dirty="0" sz="16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JL</a:t>
            </a:r>
            <a:r>
              <a:rPr dirty="0" sz="1600" spc="-8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Jr,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Butler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J,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Del</a:t>
            </a:r>
            <a:r>
              <a:rPr dirty="0" sz="16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Prato</a:t>
            </a:r>
            <a:r>
              <a:rPr dirty="0" sz="16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S,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et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al</a:t>
            </a:r>
            <a:r>
              <a:rPr dirty="0" sz="1600" spc="-1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Am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Heart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J.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2023</a:t>
            </a:r>
            <a:r>
              <a:rPr dirty="0" sz="16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Feb;256:25-</a:t>
            </a:r>
            <a:r>
              <a:rPr dirty="0" sz="1600" spc="-25">
                <a:solidFill>
                  <a:srgbClr val="212121"/>
                </a:solidFill>
                <a:latin typeface="Arial"/>
                <a:cs typeface="Arial"/>
              </a:rPr>
              <a:t>36.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279400" marR="647065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79400" algn="l"/>
              </a:tabLst>
            </a:pPr>
            <a:r>
              <a:rPr dirty="0" u="heavy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Primary</a:t>
            </a:r>
            <a:r>
              <a:rPr dirty="0" u="heavy" spc="-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endpoint</a:t>
            </a:r>
            <a:r>
              <a:rPr dirty="0" u="none"/>
              <a:t>:</a:t>
            </a:r>
            <a:r>
              <a:rPr dirty="0" u="none" spc="-60"/>
              <a:t> </a:t>
            </a:r>
            <a:r>
              <a:rPr dirty="0" u="none"/>
              <a:t>change</a:t>
            </a:r>
            <a:r>
              <a:rPr dirty="0" u="none" spc="-55"/>
              <a:t> </a:t>
            </a:r>
            <a:r>
              <a:rPr dirty="0" u="none"/>
              <a:t>in</a:t>
            </a:r>
            <a:r>
              <a:rPr dirty="0" u="none" spc="-50"/>
              <a:t> </a:t>
            </a:r>
            <a:r>
              <a:rPr dirty="0" u="none"/>
              <a:t>peak</a:t>
            </a:r>
            <a:r>
              <a:rPr dirty="0" u="none" spc="-55"/>
              <a:t> </a:t>
            </a:r>
            <a:r>
              <a:rPr dirty="0" u="none"/>
              <a:t>VO</a:t>
            </a:r>
            <a:r>
              <a:rPr dirty="0" u="none" baseline="-17543" sz="2850"/>
              <a:t>2</a:t>
            </a:r>
            <a:r>
              <a:rPr dirty="0" u="none" baseline="-17543" sz="2850" spc="254"/>
              <a:t> </a:t>
            </a:r>
            <a:r>
              <a:rPr dirty="0" u="none" sz="2800"/>
              <a:t>from</a:t>
            </a:r>
            <a:r>
              <a:rPr dirty="0" u="none" sz="2800" spc="-50"/>
              <a:t> </a:t>
            </a:r>
            <a:r>
              <a:rPr dirty="0" u="none" sz="2800"/>
              <a:t>baseline</a:t>
            </a:r>
            <a:r>
              <a:rPr dirty="0" u="none" sz="2800" spc="-50"/>
              <a:t> </a:t>
            </a:r>
            <a:r>
              <a:rPr dirty="0" u="none" sz="2800"/>
              <a:t>to</a:t>
            </a:r>
            <a:r>
              <a:rPr dirty="0" u="none" sz="2800" spc="-55"/>
              <a:t> </a:t>
            </a:r>
            <a:r>
              <a:rPr dirty="0" u="none" sz="2800" spc="-25"/>
              <a:t>15 </a:t>
            </a:r>
            <a:r>
              <a:rPr dirty="0" u="none" sz="2800"/>
              <a:t>months</a:t>
            </a:r>
            <a:r>
              <a:rPr dirty="0" u="none" sz="2800" spc="-70"/>
              <a:t> </a:t>
            </a:r>
            <a:r>
              <a:rPr dirty="0" u="none" sz="2800"/>
              <a:t>between</a:t>
            </a:r>
            <a:r>
              <a:rPr dirty="0" u="none" sz="2800" spc="-55"/>
              <a:t> </a:t>
            </a:r>
            <a:r>
              <a:rPr dirty="0" u="none" sz="2800"/>
              <a:t>placebo</a:t>
            </a:r>
            <a:r>
              <a:rPr dirty="0" u="none" sz="2800" spc="-50"/>
              <a:t> </a:t>
            </a:r>
            <a:r>
              <a:rPr dirty="0" u="none" sz="2800"/>
              <a:t>and</a:t>
            </a:r>
            <a:r>
              <a:rPr dirty="0" u="none" sz="2800" spc="-50"/>
              <a:t> </a:t>
            </a:r>
            <a:r>
              <a:rPr dirty="0" u="none" sz="2800"/>
              <a:t>high</a:t>
            </a:r>
            <a:r>
              <a:rPr dirty="0" u="none" sz="2800" spc="-55"/>
              <a:t> </a:t>
            </a:r>
            <a:r>
              <a:rPr dirty="0" u="none" sz="2800" spc="-10"/>
              <a:t>dose</a:t>
            </a:r>
            <a:r>
              <a:rPr dirty="0" u="none" sz="2800" spc="-180"/>
              <a:t> </a:t>
            </a:r>
            <a:r>
              <a:rPr dirty="0" u="none" sz="2800" spc="-135"/>
              <a:t>AT-</a:t>
            </a:r>
            <a:r>
              <a:rPr dirty="0" u="none" sz="2800" spc="-25"/>
              <a:t>001</a:t>
            </a:r>
            <a:endParaRPr sz="2800">
              <a:latin typeface="Arial"/>
              <a:cs typeface="Arial"/>
            </a:endParaRPr>
          </a:p>
          <a:p>
            <a:pPr algn="r" lvl="1" marL="270510" marR="6182360" indent="-270510">
              <a:lnSpc>
                <a:spcPct val="100000"/>
              </a:lnSpc>
              <a:spcBef>
                <a:spcPts val="910"/>
              </a:spcBef>
              <a:buSzPct val="83333"/>
              <a:buFont typeface="Yu Gothic UI Semibold"/>
              <a:buChar char="❖"/>
              <a:tabLst>
                <a:tab pos="270510" algn="l"/>
              </a:tabLst>
            </a:pPr>
            <a:r>
              <a:rPr dirty="0" sz="2400">
                <a:latin typeface="Arial"/>
                <a:cs typeface="Arial"/>
              </a:rPr>
              <a:t>Prespecified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sub-</a:t>
            </a:r>
            <a:r>
              <a:rPr dirty="0" sz="2400" spc="-10">
                <a:latin typeface="Arial"/>
                <a:cs typeface="Arial"/>
              </a:rPr>
              <a:t>groups:</a:t>
            </a:r>
            <a:endParaRPr sz="2400">
              <a:latin typeface="Arial"/>
              <a:cs typeface="Arial"/>
            </a:endParaRPr>
          </a:p>
          <a:p>
            <a:pPr algn="r" lvl="2" marL="456565" marR="6099810" indent="-456565">
              <a:lnSpc>
                <a:spcPct val="100000"/>
              </a:lnSpc>
              <a:spcBef>
                <a:spcPts val="915"/>
              </a:spcBef>
              <a:buAutoNum type="arabicPeriod"/>
              <a:tabLst>
                <a:tab pos="456565" algn="l"/>
              </a:tabLst>
            </a:pPr>
            <a:r>
              <a:rPr dirty="0" sz="2400">
                <a:latin typeface="Arial"/>
                <a:cs typeface="Arial"/>
              </a:rPr>
              <a:t>Region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enrollment</a:t>
            </a:r>
            <a:endParaRPr sz="2400">
              <a:latin typeface="Arial"/>
              <a:cs typeface="Arial"/>
            </a:endParaRPr>
          </a:p>
          <a:p>
            <a:pPr lvl="2" marL="1421765" indent="-45720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1421765" algn="l"/>
              </a:tabLst>
            </a:pPr>
            <a:r>
              <a:rPr dirty="0" sz="2400" spc="-25">
                <a:latin typeface="Arial"/>
                <a:cs typeface="Arial"/>
              </a:rPr>
              <a:t>Sex</a:t>
            </a:r>
            <a:endParaRPr sz="2400">
              <a:latin typeface="Arial"/>
              <a:cs typeface="Arial"/>
            </a:endParaRPr>
          </a:p>
          <a:p>
            <a:pPr lvl="2" marL="1421765" indent="-457200">
              <a:lnSpc>
                <a:spcPct val="100000"/>
              </a:lnSpc>
              <a:spcBef>
                <a:spcPts val="910"/>
              </a:spcBef>
              <a:buAutoNum type="arabicPeriod"/>
              <a:tabLst>
                <a:tab pos="1421765" algn="l"/>
              </a:tabLst>
            </a:pPr>
            <a:r>
              <a:rPr dirty="0" sz="2400">
                <a:latin typeface="Arial"/>
                <a:cs typeface="Arial"/>
              </a:rPr>
              <a:t>CPET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parameters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(peak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</a:t>
            </a:r>
            <a:r>
              <a:rPr dirty="0" baseline="-17361" sz="2400">
                <a:latin typeface="Arial"/>
                <a:cs typeface="Arial"/>
              </a:rPr>
              <a:t>2</a:t>
            </a:r>
            <a:r>
              <a:rPr dirty="0" sz="2400">
                <a:latin typeface="Arial"/>
                <a:cs typeface="Arial"/>
              </a:rPr>
              <a:t>,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RER)</a:t>
            </a:r>
            <a:endParaRPr sz="2400">
              <a:latin typeface="Arial"/>
              <a:cs typeface="Arial"/>
            </a:endParaRPr>
          </a:p>
          <a:p>
            <a:pPr lvl="2" marL="1421765" indent="-457200">
              <a:lnSpc>
                <a:spcPct val="100000"/>
              </a:lnSpc>
              <a:spcBef>
                <a:spcPts val="915"/>
              </a:spcBef>
              <a:buAutoNum type="arabicPeriod"/>
              <a:tabLst>
                <a:tab pos="1421765" algn="l"/>
              </a:tabLst>
            </a:pPr>
            <a:r>
              <a:rPr dirty="0" sz="2400" spc="-20">
                <a:latin typeface="Arial"/>
                <a:cs typeface="Arial"/>
              </a:rPr>
              <a:t>Hemoglobin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A1c</a:t>
            </a:r>
            <a:endParaRPr sz="2400">
              <a:latin typeface="Arial"/>
              <a:cs typeface="Arial"/>
            </a:endParaRPr>
          </a:p>
          <a:p>
            <a:pPr lvl="2" marL="1421765" indent="-45720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1421765" algn="l"/>
              </a:tabLst>
            </a:pPr>
            <a:r>
              <a:rPr dirty="0" sz="2400">
                <a:latin typeface="Arial"/>
                <a:cs typeface="Arial"/>
              </a:rPr>
              <a:t>Baseline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NT-</a:t>
            </a:r>
            <a:r>
              <a:rPr dirty="0" sz="2400">
                <a:latin typeface="Arial"/>
                <a:cs typeface="Arial"/>
              </a:rPr>
              <a:t>proBNP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and/or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hs-cTnT</a:t>
            </a:r>
            <a:endParaRPr sz="2400">
              <a:latin typeface="Arial"/>
              <a:cs typeface="Arial"/>
            </a:endParaRPr>
          </a:p>
          <a:p>
            <a:pPr lvl="2" marL="1421765" indent="-457200">
              <a:lnSpc>
                <a:spcPct val="100000"/>
              </a:lnSpc>
              <a:spcBef>
                <a:spcPts val="815"/>
              </a:spcBef>
              <a:buAutoNum type="arabicPeriod"/>
              <a:tabLst>
                <a:tab pos="1421765" algn="l"/>
              </a:tabLst>
            </a:pPr>
            <a:r>
              <a:rPr dirty="0" sz="2400">
                <a:latin typeface="Arial"/>
                <a:cs typeface="Arial"/>
              </a:rPr>
              <a:t>Baseline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use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versus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non-</a:t>
            </a:r>
            <a:r>
              <a:rPr dirty="0" sz="2400">
                <a:latin typeface="Arial"/>
                <a:cs typeface="Arial"/>
              </a:rPr>
              <a:t>use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SGLT2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inhibitor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and/or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GLP-</a:t>
            </a:r>
            <a:r>
              <a:rPr dirty="0" sz="2400">
                <a:latin typeface="Arial"/>
                <a:cs typeface="Arial"/>
              </a:rPr>
              <a:t>1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RA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Endpoints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7894" y="247370"/>
            <a:ext cx="2577861" cy="79207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349029" y="6246820"/>
            <a:ext cx="6710045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70"/>
              </a:lnSpc>
            </a:pP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Januzzi</a:t>
            </a:r>
            <a:r>
              <a:rPr dirty="0" sz="16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JL</a:t>
            </a:r>
            <a:r>
              <a:rPr dirty="0" sz="1600" spc="-8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Jr,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Butler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J,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Del</a:t>
            </a:r>
            <a:r>
              <a:rPr dirty="0" sz="16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Prato</a:t>
            </a:r>
            <a:r>
              <a:rPr dirty="0" sz="16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S,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et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al</a:t>
            </a:r>
            <a:r>
              <a:rPr dirty="0" sz="1600" spc="-1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Am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Heart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J.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2023</a:t>
            </a:r>
            <a:r>
              <a:rPr dirty="0" sz="16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Feb;256:25-</a:t>
            </a:r>
            <a:r>
              <a:rPr dirty="0" sz="1600" spc="-25">
                <a:solidFill>
                  <a:srgbClr val="212121"/>
                </a:solidFill>
                <a:latin typeface="Arial"/>
                <a:cs typeface="Arial"/>
              </a:rPr>
              <a:t>36.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2024-04-07T18:22:52Z</dcterms:created>
  <dcterms:modified xsi:type="dcterms:W3CDTF">2024-04-07T18:22:52Z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2024-04-05T00:00:00Z</vt:filetime>
  </property>
  <property fmtid="{D5CDD505-2E9C-101B-9397-08002B2CF9AE}" pid="3" name="LastSaved">
    <vt:filetime>2024-04-07T00:00:00Z</vt:filetime>
  </property>
  <property fmtid="{D5CDD505-2E9C-101B-9397-08002B2CF9AE}" pid="4" name="Producer">
    <vt:lpwstr>macOS Version 13.2.1 (Build 22D68) Quartz PDFContext</vt:lpwstr>
  </property>
</Properties>
</file>