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0386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203864"/>
                </a:solidFill>
                <a:latin typeface="Copperplate Gothic Bold"/>
                <a:cs typeface="Copperplate Gothic Bol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0386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03864"/>
                </a:solidFill>
                <a:latin typeface="Copperplate Gothic Bold"/>
                <a:cs typeface="Copperplate Gothic Bol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0386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0386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9577" y="186435"/>
            <a:ext cx="863284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0386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9469" y="1353490"/>
            <a:ext cx="9993060" cy="155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203864"/>
                </a:solidFill>
                <a:latin typeface="Copperplate Gothic Bold"/>
                <a:cs typeface="Copperplate Gothic Bol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98602" y="6509216"/>
            <a:ext cx="25717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2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algn="ctr" marL="12700" marR="5080">
              <a:lnSpc>
                <a:spcPct val="92900"/>
              </a:lnSpc>
              <a:spcBef>
                <a:spcPts val="425"/>
              </a:spcBef>
            </a:pPr>
            <a:r>
              <a:rPr dirty="0" spc="45"/>
              <a:t>Transseptal</a:t>
            </a:r>
            <a:r>
              <a:rPr dirty="0" spc="40"/>
              <a:t> </a:t>
            </a:r>
            <a:r>
              <a:rPr dirty="0"/>
              <a:t>vs.</a:t>
            </a:r>
            <a:r>
              <a:rPr dirty="0" spc="40"/>
              <a:t> </a:t>
            </a:r>
            <a:r>
              <a:rPr dirty="0" spc="55"/>
              <a:t>Retrograde</a:t>
            </a:r>
            <a:r>
              <a:rPr dirty="0" spc="50"/>
              <a:t> </a:t>
            </a:r>
            <a:r>
              <a:rPr dirty="0" spc="-10"/>
              <a:t>Aortic </a:t>
            </a:r>
            <a:r>
              <a:rPr dirty="0" spc="45"/>
              <a:t>Ventricular</a:t>
            </a:r>
            <a:r>
              <a:rPr dirty="0" spc="75"/>
              <a:t> </a:t>
            </a:r>
            <a:r>
              <a:rPr dirty="0"/>
              <a:t>Entry</a:t>
            </a:r>
            <a:r>
              <a:rPr dirty="0" spc="80"/>
              <a:t> </a:t>
            </a:r>
            <a:r>
              <a:rPr dirty="0" spc="50"/>
              <a:t>to</a:t>
            </a:r>
            <a:r>
              <a:rPr dirty="0" spc="65"/>
              <a:t> </a:t>
            </a:r>
            <a:r>
              <a:rPr dirty="0" spc="55"/>
              <a:t>Reduce</a:t>
            </a:r>
            <a:r>
              <a:rPr dirty="0" spc="75"/>
              <a:t> </a:t>
            </a:r>
            <a:r>
              <a:rPr dirty="0" spc="35"/>
              <a:t>Systemic </a:t>
            </a:r>
            <a:r>
              <a:rPr dirty="0" spc="-10"/>
              <a:t>Emboli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67212" y="3000755"/>
            <a:ext cx="11057890" cy="22479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12700" marR="5080" indent="635">
              <a:lnSpc>
                <a:spcPct val="89900"/>
              </a:lnSpc>
              <a:spcBef>
                <a:spcPts val="340"/>
              </a:spcBef>
            </a:pP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Gregory</a:t>
            </a:r>
            <a:r>
              <a:rPr dirty="0" sz="2000" spc="-6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M.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Marcus,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MAS,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Roderick</a:t>
            </a:r>
            <a:r>
              <a:rPr dirty="0" sz="2000" spc="-7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Tung,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8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Trisha</a:t>
            </a:r>
            <a:r>
              <a:rPr dirty="0" sz="2000" spc="-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203864"/>
                </a:solidFill>
                <a:latin typeface="Arial"/>
                <a:cs typeface="Arial"/>
              </a:rPr>
              <a:t>F.</a:t>
            </a:r>
            <a:r>
              <a:rPr dirty="0" sz="2000" spc="-3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Hue,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PhD,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MPH,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Feng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Lin,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MS,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03864"/>
                </a:solidFill>
                <a:latin typeface="Arial"/>
                <a:cs typeface="Arial"/>
              </a:rPr>
              <a:t>J.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Peter</a:t>
            </a:r>
            <a:r>
              <a:rPr dirty="0" sz="2000" spc="-7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Weiss,</a:t>
            </a:r>
            <a:r>
              <a:rPr dirty="0" sz="2000" spc="-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Wendy</a:t>
            </a:r>
            <a:r>
              <a:rPr dirty="0" sz="2000" spc="-8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Tzou,</a:t>
            </a:r>
            <a:r>
              <a:rPr dirty="0" sz="2000" spc="-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Henry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Hsia,</a:t>
            </a:r>
            <a:r>
              <a:rPr dirty="0" sz="2000" spc="-6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13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Ashkan</a:t>
            </a:r>
            <a:r>
              <a:rPr dirty="0" sz="2000" spc="-6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Ehdaie,</a:t>
            </a:r>
            <a:r>
              <a:rPr dirty="0" sz="2000" spc="-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6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Daniel</a:t>
            </a:r>
            <a:r>
              <a:rPr dirty="0" sz="2000" spc="-4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Cooper,</a:t>
            </a:r>
            <a:r>
              <a:rPr dirty="0" sz="2000" spc="-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9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03864"/>
                </a:solidFill>
                <a:latin typeface="Arial"/>
                <a:cs typeface="Arial"/>
              </a:rPr>
              <a:t>T.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Jared</a:t>
            </a:r>
            <a:r>
              <a:rPr dirty="0" sz="2000" spc="-11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Bunch,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Jeffrey</a:t>
            </a:r>
            <a:r>
              <a:rPr dirty="0" sz="2000" spc="-13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Arkles,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Babak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Nazer,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13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Adam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Lee,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MBBS,</a:t>
            </a:r>
            <a:r>
              <a:rPr dirty="0" sz="2000" spc="-13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Alexios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Hadjis,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03864"/>
                </a:solidFill>
                <a:latin typeface="Arial"/>
                <a:cs typeface="Arial"/>
              </a:rPr>
              <a:t>MD,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Duy</a:t>
            </a:r>
            <a:r>
              <a:rPr dirty="0" sz="2000" spc="-4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Nguyen,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Mihail</a:t>
            </a:r>
            <a:r>
              <a:rPr dirty="0" sz="2000" spc="-3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Chelu,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4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PhD,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Joshua</a:t>
            </a:r>
            <a:r>
              <a:rPr dirty="0" sz="2000" spc="-4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Moss,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Jonathan</a:t>
            </a:r>
            <a:r>
              <a:rPr dirty="0" sz="2000" spc="-3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Hsu,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Miguel </a:t>
            </a:r>
            <a:r>
              <a:rPr dirty="0" sz="2000" spc="-20">
                <a:solidFill>
                  <a:srgbClr val="203864"/>
                </a:solidFill>
                <a:latin typeface="Arial"/>
                <a:cs typeface="Arial"/>
              </a:rPr>
              <a:t>Valderrábano,</a:t>
            </a:r>
            <a:r>
              <a:rPr dirty="0" sz="2000" spc="-9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Prashant</a:t>
            </a:r>
            <a:r>
              <a:rPr dirty="0" sz="2000" spc="-6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Bhave,</a:t>
            </a:r>
            <a:r>
              <a:rPr dirty="0" sz="2000" spc="-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13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Andrew</a:t>
            </a:r>
            <a:r>
              <a:rPr dirty="0" sz="2000" spc="-4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Beaser,</a:t>
            </a:r>
            <a:r>
              <a:rPr dirty="0" sz="2000" spc="-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14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Arvindh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Kanagasundram,</a:t>
            </a:r>
            <a:r>
              <a:rPr dirty="0" sz="2000" spc="-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03864"/>
                </a:solidFill>
                <a:latin typeface="Arial"/>
                <a:cs typeface="Arial"/>
              </a:rPr>
              <a:t>MD,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Oussama</a:t>
            </a:r>
            <a:r>
              <a:rPr dirty="0" sz="2000" spc="-7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Wazni,</a:t>
            </a:r>
            <a:r>
              <a:rPr dirty="0" sz="2000" spc="-7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7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Jason</a:t>
            </a:r>
            <a:r>
              <a:rPr dirty="0" sz="2000" spc="-7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Bradfield,</a:t>
            </a:r>
            <a:r>
              <a:rPr dirty="0" sz="2000" spc="-7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7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Grace</a:t>
            </a:r>
            <a:r>
              <a:rPr dirty="0" sz="2000" spc="-7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Wall,</a:t>
            </a:r>
            <a:r>
              <a:rPr dirty="0" sz="2000" spc="-7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Kathleen</a:t>
            </a:r>
            <a:r>
              <a:rPr dirty="0" sz="2000" spc="-7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Chang,</a:t>
            </a:r>
            <a:r>
              <a:rPr dirty="0" sz="2000" spc="-7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Michelle</a:t>
            </a:r>
            <a:r>
              <a:rPr dirty="0" sz="2000" spc="-10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203864"/>
                </a:solidFill>
                <a:latin typeface="Arial"/>
                <a:cs typeface="Arial"/>
              </a:rPr>
              <a:t>Yang,</a:t>
            </a:r>
            <a:r>
              <a:rPr dirty="0" sz="2000" spc="-7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Gabrielle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Montenegro,</a:t>
            </a:r>
            <a:r>
              <a:rPr dirty="0" sz="2000" spc="-12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Sabrina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Jarrott,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Joel</a:t>
            </a:r>
            <a:r>
              <a:rPr dirty="0" sz="2000" spc="-4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Kramer,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PsyD,</a:t>
            </a:r>
            <a:r>
              <a:rPr dirty="0" sz="2000" spc="-13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Anthony</a:t>
            </a:r>
            <a:r>
              <a:rPr dirty="0" sz="20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Kim,</a:t>
            </a:r>
            <a:r>
              <a:rPr dirty="0" sz="2000" spc="-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MS,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Edward</a:t>
            </a:r>
            <a:r>
              <a:rPr dirty="0" sz="2000" spc="-5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203864"/>
                </a:solidFill>
                <a:latin typeface="Arial"/>
                <a:cs typeface="Arial"/>
              </a:rPr>
              <a:t>P.</a:t>
            </a:r>
            <a:r>
              <a:rPr dirty="0" sz="2000" spc="-1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Gerstenfeld,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MD,</a:t>
            </a:r>
            <a:r>
              <a:rPr dirty="0" sz="2000" spc="-4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MS,</a:t>
            </a:r>
            <a:r>
              <a:rPr dirty="0" sz="2000" spc="-4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William</a:t>
            </a:r>
            <a:r>
              <a:rPr dirty="0" sz="2000" spc="-3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03864"/>
                </a:solidFill>
                <a:latin typeface="Arial"/>
                <a:cs typeface="Arial"/>
              </a:rPr>
              <a:t>Dillon,</a:t>
            </a:r>
            <a:r>
              <a:rPr dirty="0" sz="2000" spc="-4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03864"/>
                </a:solidFill>
                <a:latin typeface="Arial"/>
                <a:cs typeface="Arial"/>
              </a:rPr>
              <a:t>MD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7100" y="455825"/>
            <a:ext cx="4257798" cy="79358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17209" y="5464095"/>
            <a:ext cx="1901219" cy="122822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158" y="5114925"/>
            <a:ext cx="2133600" cy="17335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18005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80"/>
              <a:t> </a:t>
            </a:r>
            <a:r>
              <a:rPr dirty="0"/>
              <a:t>Exclusion</a:t>
            </a:r>
            <a:r>
              <a:rPr dirty="0" spc="-85"/>
              <a:t> </a:t>
            </a:r>
            <a:r>
              <a:rPr dirty="0" spc="-10"/>
              <a:t>Criteria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38157" y="910843"/>
            <a:ext cx="10993120" cy="511873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725"/>
              </a:spcBef>
              <a:buChar char="■"/>
              <a:tabLst>
                <a:tab pos="297815" algn="l"/>
              </a:tabLst>
            </a:pPr>
            <a:r>
              <a:rPr dirty="0" sz="2400">
                <a:latin typeface="Arial"/>
                <a:cs typeface="Arial"/>
              </a:rPr>
              <a:t>Any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contraindication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MRI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(as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defined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institution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performing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MRI)</a:t>
            </a:r>
            <a:endParaRPr sz="2400">
              <a:latin typeface="Arial"/>
              <a:cs typeface="Arial"/>
            </a:endParaRPr>
          </a:p>
          <a:p>
            <a:pPr marL="298450" marR="275590" indent="-285750">
              <a:lnSpc>
                <a:spcPct val="100800"/>
              </a:lnSpc>
              <a:spcBef>
                <a:spcPts val="600"/>
              </a:spcBef>
              <a:buChar char="■"/>
              <a:tabLst>
                <a:tab pos="298450" algn="l"/>
              </a:tabLst>
            </a:pPr>
            <a:r>
              <a:rPr dirty="0" sz="2400">
                <a:latin typeface="Arial"/>
                <a:cs typeface="Arial"/>
              </a:rPr>
              <a:t>Clinical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contraindication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retrograde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aortic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approach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determined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treating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physician,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including:</a:t>
            </a:r>
            <a:endParaRPr sz="24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20"/>
              </a:spcBef>
              <a:buChar char="■"/>
              <a:tabLst>
                <a:tab pos="755015" algn="l"/>
              </a:tabLst>
            </a:pPr>
            <a:r>
              <a:rPr dirty="0" sz="1800" spc="-10">
                <a:latin typeface="Arial"/>
                <a:cs typeface="Arial"/>
              </a:rPr>
              <a:t>Severe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Aortic </a:t>
            </a:r>
            <a:r>
              <a:rPr dirty="0" sz="1800" spc="-10">
                <a:latin typeface="Arial"/>
                <a:cs typeface="Arial"/>
              </a:rPr>
              <a:t>stenosis</a:t>
            </a:r>
            <a:endParaRPr sz="18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25"/>
              </a:spcBef>
              <a:buChar char="■"/>
              <a:tabLst>
                <a:tab pos="755015" algn="l"/>
              </a:tabLst>
            </a:pPr>
            <a:r>
              <a:rPr dirty="0" sz="1800">
                <a:latin typeface="Arial"/>
                <a:cs typeface="Arial"/>
              </a:rPr>
              <a:t>Mechanical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aortic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valve</a:t>
            </a:r>
            <a:endParaRPr sz="1800">
              <a:latin typeface="Arial"/>
              <a:cs typeface="Arial"/>
            </a:endParaRPr>
          </a:p>
          <a:p>
            <a:pPr marL="298450" marR="5080" indent="-285750">
              <a:lnSpc>
                <a:spcPct val="100800"/>
              </a:lnSpc>
              <a:spcBef>
                <a:spcPts val="530"/>
              </a:spcBef>
              <a:buChar char="■"/>
              <a:tabLst>
                <a:tab pos="298450" algn="l"/>
              </a:tabLst>
            </a:pPr>
            <a:r>
              <a:rPr dirty="0" sz="2400">
                <a:latin typeface="Arial"/>
                <a:cs typeface="Arial"/>
              </a:rPr>
              <a:t>Clinical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contraindication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transseptal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puncture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determined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treating </a:t>
            </a:r>
            <a:r>
              <a:rPr dirty="0" sz="2400">
                <a:latin typeface="Arial"/>
                <a:cs typeface="Arial"/>
              </a:rPr>
              <a:t>physician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including:</a:t>
            </a:r>
            <a:endParaRPr sz="24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15"/>
              </a:spcBef>
              <a:buChar char="■"/>
              <a:tabLst>
                <a:tab pos="755015" algn="l"/>
              </a:tabLst>
            </a:pPr>
            <a:r>
              <a:rPr dirty="0" sz="2000">
                <a:latin typeface="Arial"/>
                <a:cs typeface="Arial"/>
              </a:rPr>
              <a:t>Severe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Mitral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valve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stenosis</a:t>
            </a:r>
            <a:endParaRPr sz="20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00"/>
              </a:spcBef>
              <a:buChar char="■"/>
              <a:tabLst>
                <a:tab pos="755015" algn="l"/>
              </a:tabLst>
            </a:pPr>
            <a:r>
              <a:rPr dirty="0" sz="2000">
                <a:latin typeface="Arial"/>
                <a:cs typeface="Arial"/>
              </a:rPr>
              <a:t>Mechanical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Mitral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valve</a:t>
            </a:r>
            <a:endParaRPr sz="20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00"/>
              </a:spcBef>
              <a:buChar char="■"/>
              <a:tabLst>
                <a:tab pos="755015" algn="l"/>
              </a:tabLst>
            </a:pPr>
            <a:r>
              <a:rPr dirty="0" sz="2000">
                <a:latin typeface="Arial"/>
                <a:cs typeface="Arial"/>
              </a:rPr>
              <a:t>ASD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PFO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closure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device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would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preclude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transseptal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puncture</a:t>
            </a:r>
            <a:endParaRPr sz="20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00"/>
              </a:spcBef>
              <a:buChar char="■"/>
              <a:tabLst>
                <a:tab pos="755015" algn="l"/>
              </a:tabLst>
            </a:pPr>
            <a:r>
              <a:rPr dirty="0" sz="2000">
                <a:latin typeface="Arial"/>
                <a:cs typeface="Arial"/>
              </a:rPr>
              <a:t>Mitralclip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Alifieri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mitral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valve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repair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would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preclude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transseptal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puncture</a:t>
            </a:r>
            <a:endParaRPr sz="2000">
              <a:latin typeface="Arial"/>
              <a:cs typeface="Arial"/>
            </a:endParaRPr>
          </a:p>
          <a:p>
            <a:pPr marL="298450" marR="869950" indent="-285750">
              <a:lnSpc>
                <a:spcPts val="2810"/>
              </a:lnSpc>
              <a:spcBef>
                <a:spcPts val="735"/>
              </a:spcBef>
              <a:buChar char="■"/>
              <a:tabLst>
                <a:tab pos="298450" algn="l"/>
              </a:tabLst>
            </a:pPr>
            <a:r>
              <a:rPr dirty="0" sz="2400">
                <a:latin typeface="Arial"/>
                <a:cs typeface="Arial"/>
              </a:rPr>
              <a:t>Planned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known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need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perform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either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retrograde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aortic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approach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 </a:t>
            </a:r>
            <a:r>
              <a:rPr dirty="0" sz="2400">
                <a:latin typeface="Arial"/>
                <a:cs typeface="Arial"/>
              </a:rPr>
              <a:t>transseptal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approach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81020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80"/>
              <a:t> </a:t>
            </a:r>
            <a:r>
              <a:rPr dirty="0" spc="-20"/>
              <a:t>Flow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210720" y="903561"/>
            <a:ext cx="9544050" cy="5150485"/>
            <a:chOff x="1210720" y="903561"/>
            <a:chExt cx="9544050" cy="5150485"/>
          </a:xfrm>
        </p:grpSpPr>
        <p:sp>
          <p:nvSpPr>
            <p:cNvPr id="4" name="object 4" descr=""/>
            <p:cNvSpPr/>
            <p:nvPr/>
          </p:nvSpPr>
          <p:spPr>
            <a:xfrm>
              <a:off x="4110151" y="908324"/>
              <a:ext cx="3971925" cy="1200785"/>
            </a:xfrm>
            <a:custGeom>
              <a:avLst/>
              <a:gdLst/>
              <a:ahLst/>
              <a:cxnLst/>
              <a:rect l="l" t="t" r="r" b="b"/>
              <a:pathLst>
                <a:path w="3971925" h="1200785">
                  <a:moveTo>
                    <a:pt x="0" y="0"/>
                  </a:moveTo>
                  <a:lnTo>
                    <a:pt x="3971693" y="0"/>
                  </a:lnTo>
                  <a:lnTo>
                    <a:pt x="3971693" y="1200329"/>
                  </a:lnTo>
                  <a:lnTo>
                    <a:pt x="0" y="12003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42223" y="2214628"/>
              <a:ext cx="9307830" cy="1200785"/>
            </a:xfrm>
            <a:custGeom>
              <a:avLst/>
              <a:gdLst/>
              <a:ahLst/>
              <a:cxnLst/>
              <a:rect l="l" t="t" r="r" b="b"/>
              <a:pathLst>
                <a:path w="9307830" h="1200785">
                  <a:moveTo>
                    <a:pt x="0" y="0"/>
                  </a:moveTo>
                  <a:lnTo>
                    <a:pt x="9307550" y="0"/>
                  </a:lnTo>
                  <a:lnTo>
                    <a:pt x="9307550" y="1200329"/>
                  </a:lnTo>
                  <a:lnTo>
                    <a:pt x="0" y="12003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15482" y="3740411"/>
              <a:ext cx="5068570" cy="2308860"/>
            </a:xfrm>
            <a:custGeom>
              <a:avLst/>
              <a:gdLst/>
              <a:ahLst/>
              <a:cxnLst/>
              <a:rect l="l" t="t" r="r" b="b"/>
              <a:pathLst>
                <a:path w="5068570" h="2308860">
                  <a:moveTo>
                    <a:pt x="0" y="0"/>
                  </a:moveTo>
                  <a:lnTo>
                    <a:pt x="5068229" y="0"/>
                  </a:lnTo>
                  <a:lnTo>
                    <a:pt x="5068229" y="2308324"/>
                  </a:lnTo>
                  <a:lnTo>
                    <a:pt x="0" y="23083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520963" y="929132"/>
            <a:ext cx="9062720" cy="3131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699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Screening</a:t>
            </a:r>
            <a:endParaRPr sz="1800">
              <a:latin typeface="Calibri"/>
              <a:cs typeface="Calibri"/>
            </a:endParaRPr>
          </a:p>
          <a:p>
            <a:pPr marL="2966085" indent="-285750">
              <a:lnSpc>
                <a:spcPct val="100000"/>
              </a:lnSpc>
              <a:spcBef>
                <a:spcPts val="2135"/>
              </a:spcBef>
              <a:buFont typeface="Arial"/>
              <a:buChar char="•"/>
              <a:tabLst>
                <a:tab pos="2966085" algn="l"/>
              </a:tabLst>
            </a:pPr>
            <a:r>
              <a:rPr dirty="0" sz="1800">
                <a:latin typeface="Calibri"/>
                <a:cs typeface="Calibri"/>
              </a:rPr>
              <a:t>Initial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inclusion/exclusion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evaluation</a:t>
            </a:r>
            <a:endParaRPr sz="1800">
              <a:latin typeface="Calibri"/>
              <a:cs typeface="Calibri"/>
            </a:endParaRPr>
          </a:p>
          <a:p>
            <a:pPr marL="2966085" indent="-28575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966085" algn="l"/>
              </a:tabLst>
            </a:pPr>
            <a:r>
              <a:rPr dirty="0" sz="1800">
                <a:latin typeface="Calibri"/>
                <a:cs typeface="Calibri"/>
              </a:rPr>
              <a:t>Informed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consent</a:t>
            </a:r>
            <a:endParaRPr sz="1800">
              <a:latin typeface="Calibri"/>
              <a:cs typeface="Calibri"/>
            </a:endParaRPr>
          </a:p>
          <a:p>
            <a:pPr algn="ctr" marL="86360">
              <a:lnSpc>
                <a:spcPct val="100000"/>
              </a:lnSpc>
              <a:spcBef>
                <a:spcPts val="1605"/>
              </a:spcBef>
            </a:pPr>
            <a:r>
              <a:rPr dirty="0" sz="1800" b="1">
                <a:latin typeface="Calibri"/>
                <a:cs typeface="Calibri"/>
              </a:rPr>
              <a:t>Initial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Screening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Measures</a:t>
            </a: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7815" algn="l"/>
              </a:tabLst>
            </a:pPr>
            <a:r>
              <a:rPr dirty="0" sz="1800">
                <a:latin typeface="Calibri"/>
                <a:cs typeface="Calibri"/>
              </a:rPr>
              <a:t>Medical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history,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including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utilization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clinically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available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ECG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ambulatory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ECG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monitoring</a:t>
            </a: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97815" algn="l"/>
              </a:tabLst>
            </a:pPr>
            <a:r>
              <a:rPr dirty="0" sz="1800" spc="-10">
                <a:latin typeface="Calibri"/>
                <a:cs typeface="Calibri"/>
              </a:rPr>
              <a:t>Medication inventory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1800">
              <a:latin typeface="Calibri"/>
              <a:cs typeface="Calibri"/>
            </a:endParaRPr>
          </a:p>
          <a:p>
            <a:pPr marL="454659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Final</a:t>
            </a:r>
            <a:r>
              <a:rPr dirty="0" sz="1800" spc="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Screening/Enrollment</a:t>
            </a:r>
            <a:r>
              <a:rPr dirty="0" sz="1800" spc="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Measures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68822" y="4306316"/>
            <a:ext cx="4422140" cy="1619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2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3215" algn="l"/>
              </a:tabLst>
            </a:pPr>
            <a:r>
              <a:rPr dirty="0" sz="1800">
                <a:latin typeface="Calibri"/>
                <a:cs typeface="Calibri"/>
              </a:rPr>
              <a:t>Brain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MRI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baseline="23148" sz="1800" spc="-75" i="1">
                <a:latin typeface="Calibri"/>
                <a:cs typeface="Calibri"/>
              </a:rPr>
              <a:t>1</a:t>
            </a:r>
            <a:endParaRPr baseline="23148" sz="1800">
              <a:latin typeface="Calibri"/>
              <a:cs typeface="Calibri"/>
            </a:endParaRPr>
          </a:p>
          <a:p>
            <a:pPr marL="323215" indent="-285115">
              <a:lnSpc>
                <a:spcPts val="2125"/>
              </a:lnSpc>
              <a:spcBef>
                <a:spcPts val="45"/>
              </a:spcBef>
              <a:buFont typeface="Arial"/>
              <a:buChar char="•"/>
              <a:tabLst>
                <a:tab pos="323215" algn="l"/>
              </a:tabLst>
            </a:pPr>
            <a:r>
              <a:rPr dirty="0" sz="1800" spc="-10">
                <a:latin typeface="Calibri"/>
                <a:cs typeface="Calibri"/>
              </a:rPr>
              <a:t>Neurocognitive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function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testing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baseline="23148" sz="1800" spc="-37" i="1">
                <a:latin typeface="Calibri"/>
                <a:cs typeface="Calibri"/>
              </a:rPr>
              <a:t>1,2</a:t>
            </a:r>
            <a:endParaRPr baseline="23148" sz="1800">
              <a:latin typeface="Calibri"/>
              <a:cs typeface="Calibri"/>
            </a:endParaRPr>
          </a:p>
          <a:p>
            <a:pPr marL="323215" indent="-285115">
              <a:lnSpc>
                <a:spcPts val="2125"/>
              </a:lnSpc>
              <a:buFont typeface="Arial"/>
              <a:buChar char="•"/>
              <a:tabLst>
                <a:tab pos="323215" algn="l"/>
              </a:tabLst>
            </a:pPr>
            <a:r>
              <a:rPr dirty="0" sz="1800">
                <a:latin typeface="Calibri"/>
                <a:cs typeface="Calibri"/>
              </a:rPr>
              <a:t>NIH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Stroke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Scale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evaluation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baseline="23148" sz="1800" spc="-75" i="1">
                <a:latin typeface="Calibri"/>
                <a:cs typeface="Calibri"/>
              </a:rPr>
              <a:t>1</a:t>
            </a:r>
            <a:endParaRPr baseline="23148" sz="1800">
              <a:latin typeface="Calibri"/>
              <a:cs typeface="Calibri"/>
            </a:endParaRPr>
          </a:p>
          <a:p>
            <a:pPr marL="323215" indent="-28511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323215" algn="l"/>
              </a:tabLst>
            </a:pPr>
            <a:r>
              <a:rPr dirty="0" sz="1800" spc="-10">
                <a:latin typeface="Calibri"/>
                <a:cs typeface="Calibri"/>
              </a:rPr>
              <a:t>hrQOL/Physical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Activity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(PA) </a:t>
            </a:r>
            <a:r>
              <a:rPr dirty="0" sz="1800" spc="-10">
                <a:latin typeface="Calibri"/>
                <a:cs typeface="Calibri"/>
              </a:rPr>
              <a:t>questionnaire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baseline="23148" sz="1800" spc="-75" i="1">
                <a:latin typeface="Calibri"/>
                <a:cs typeface="Calibri"/>
              </a:rPr>
              <a:t>1</a:t>
            </a:r>
            <a:endParaRPr baseline="23148" sz="1800">
              <a:latin typeface="Calibri"/>
              <a:cs typeface="Calibri"/>
            </a:endParaRPr>
          </a:p>
          <a:p>
            <a:pPr marL="38100" marR="598170">
              <a:lnSpc>
                <a:spcPct val="105000"/>
              </a:lnSpc>
              <a:spcBef>
                <a:spcPts val="865"/>
              </a:spcBef>
            </a:pPr>
            <a:r>
              <a:rPr dirty="0" sz="1200" i="1">
                <a:latin typeface="Calibri"/>
                <a:cs typeface="Calibri"/>
              </a:rPr>
              <a:t>1:</a:t>
            </a:r>
            <a:r>
              <a:rPr dirty="0" sz="1200" spc="-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must</a:t>
            </a:r>
            <a:r>
              <a:rPr dirty="0" sz="1200" spc="-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be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performed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within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30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days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prior</a:t>
            </a:r>
            <a:r>
              <a:rPr dirty="0" sz="1200" spc="-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to</a:t>
            </a:r>
            <a:r>
              <a:rPr dirty="0" sz="1200" spc="-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study</a:t>
            </a:r>
            <a:r>
              <a:rPr dirty="0" sz="1200" spc="-2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treatment</a:t>
            </a:r>
            <a:r>
              <a:rPr dirty="0" sz="1200" spc="-1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2: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must</a:t>
            </a:r>
            <a:r>
              <a:rPr dirty="0" sz="1200" spc="-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be</a:t>
            </a:r>
            <a:r>
              <a:rPr dirty="0" sz="1200" spc="-1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performed</a:t>
            </a:r>
            <a:r>
              <a:rPr dirty="0" sz="1200" spc="-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&gt;24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hours</a:t>
            </a:r>
            <a:r>
              <a:rPr dirty="0" sz="1200" spc="-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free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of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sedating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medications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891452" y="4431645"/>
            <a:ext cx="4360545" cy="1939289"/>
          </a:xfrm>
          <a:custGeom>
            <a:avLst/>
            <a:gdLst/>
            <a:ahLst/>
            <a:cxnLst/>
            <a:rect l="l" t="t" r="r" b="b"/>
            <a:pathLst>
              <a:path w="4360545" h="1939289">
                <a:moveTo>
                  <a:pt x="0" y="0"/>
                </a:moveTo>
                <a:lnTo>
                  <a:pt x="4360127" y="0"/>
                </a:lnTo>
                <a:lnTo>
                  <a:pt x="4360127" y="1938992"/>
                </a:lnTo>
                <a:lnTo>
                  <a:pt x="0" y="193899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944793" y="4452620"/>
            <a:ext cx="3564254" cy="1391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24280">
              <a:lnSpc>
                <a:spcPts val="2125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Baseline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Visit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(V1c)</a:t>
            </a:r>
            <a:endParaRPr sz="1800">
              <a:latin typeface="Calibri"/>
              <a:cs typeface="Calibri"/>
            </a:endParaRPr>
          </a:p>
          <a:p>
            <a:pPr marL="323215" indent="-285115">
              <a:lnSpc>
                <a:spcPts val="2125"/>
              </a:lnSpc>
              <a:buFont typeface="Arial"/>
              <a:buChar char="•"/>
              <a:tabLst>
                <a:tab pos="323215" algn="l"/>
              </a:tabLst>
            </a:pPr>
            <a:r>
              <a:rPr dirty="0" sz="1800" spc="-20">
                <a:latin typeface="Calibri"/>
                <a:cs typeface="Calibri"/>
              </a:rPr>
              <a:t>Anthropometry, </a:t>
            </a:r>
            <a:r>
              <a:rPr dirty="0" sz="1800">
                <a:latin typeface="Calibri"/>
                <a:cs typeface="Calibri"/>
              </a:rPr>
              <a:t>Vital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signs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baseline="23148" sz="1800" spc="-75" i="1">
                <a:latin typeface="Calibri"/>
                <a:cs typeface="Calibri"/>
              </a:rPr>
              <a:t>3</a:t>
            </a:r>
            <a:endParaRPr baseline="23148" sz="1800">
              <a:latin typeface="Calibri"/>
              <a:cs typeface="Calibri"/>
            </a:endParaRPr>
          </a:p>
          <a:p>
            <a:pPr marL="323215" indent="-28511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323215" algn="l"/>
              </a:tabLst>
            </a:pPr>
            <a:r>
              <a:rPr dirty="0" sz="1800">
                <a:latin typeface="Calibri"/>
                <a:cs typeface="Calibri"/>
              </a:rPr>
              <a:t>Study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Enrollment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(Randomization)</a:t>
            </a:r>
            <a:endParaRPr sz="1800">
              <a:latin typeface="Calibri"/>
              <a:cs typeface="Calibri"/>
            </a:endParaRPr>
          </a:p>
          <a:p>
            <a:pPr marL="323215" indent="-285115">
              <a:lnSpc>
                <a:spcPts val="2125"/>
              </a:lnSpc>
              <a:spcBef>
                <a:spcPts val="50"/>
              </a:spcBef>
              <a:buFont typeface="Arial"/>
              <a:buChar char="•"/>
              <a:tabLst>
                <a:tab pos="323215" algn="l"/>
              </a:tabLst>
            </a:pPr>
            <a:r>
              <a:rPr dirty="0" sz="1800">
                <a:latin typeface="Calibri"/>
                <a:cs typeface="Calibri"/>
              </a:rPr>
              <a:t>Study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Ablation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Treatment</a:t>
            </a:r>
            <a:endParaRPr sz="1800">
              <a:latin typeface="Calibri"/>
              <a:cs typeface="Calibri"/>
            </a:endParaRPr>
          </a:p>
          <a:p>
            <a:pPr marL="323215" indent="-285115">
              <a:lnSpc>
                <a:spcPts val="2125"/>
              </a:lnSpc>
              <a:buFont typeface="Arial"/>
              <a:buChar char="•"/>
              <a:tabLst>
                <a:tab pos="323215" algn="l"/>
              </a:tabLst>
            </a:pPr>
            <a:r>
              <a:rPr dirty="0" sz="1800">
                <a:latin typeface="Calibri"/>
                <a:cs typeface="Calibri"/>
              </a:rPr>
              <a:t>AE/SAE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evaluation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970193" y="6040628"/>
            <a:ext cx="3763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Calibri"/>
                <a:cs typeface="Calibri"/>
              </a:rPr>
              <a:t>3: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may</a:t>
            </a:r>
            <a:r>
              <a:rPr dirty="0" sz="1200" spc="-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be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performed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within</a:t>
            </a:r>
            <a:r>
              <a:rPr dirty="0" sz="1200" spc="-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30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days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prior</a:t>
            </a:r>
            <a:r>
              <a:rPr dirty="0" sz="1200" spc="-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to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study</a:t>
            </a:r>
            <a:r>
              <a:rPr dirty="0" sz="1200" spc="-2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treatment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743247" y="2108653"/>
            <a:ext cx="3148330" cy="3299460"/>
            <a:chOff x="3743247" y="2108653"/>
            <a:chExt cx="3148330" cy="3299460"/>
          </a:xfrm>
        </p:grpSpPr>
        <p:sp>
          <p:nvSpPr>
            <p:cNvPr id="13" name="object 13" descr=""/>
            <p:cNvSpPr/>
            <p:nvPr/>
          </p:nvSpPr>
          <p:spPr>
            <a:xfrm>
              <a:off x="6095998" y="2108653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w="0" h="106044">
                  <a:moveTo>
                    <a:pt x="0" y="0"/>
                  </a:moveTo>
                  <a:lnTo>
                    <a:pt x="1" y="1059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749597" y="3414956"/>
              <a:ext cx="0" cy="325755"/>
            </a:xfrm>
            <a:custGeom>
              <a:avLst/>
              <a:gdLst/>
              <a:ahLst/>
              <a:cxnLst/>
              <a:rect l="l" t="t" r="r" b="b"/>
              <a:pathLst>
                <a:path w="0" h="325754">
                  <a:moveTo>
                    <a:pt x="0" y="0"/>
                  </a:moveTo>
                  <a:lnTo>
                    <a:pt x="1" y="3254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283711" y="5401142"/>
              <a:ext cx="608330" cy="0"/>
            </a:xfrm>
            <a:custGeom>
              <a:avLst/>
              <a:gdLst/>
              <a:ahLst/>
              <a:cxnLst/>
              <a:rect l="l" t="t" r="r" b="b"/>
              <a:pathLst>
                <a:path w="608329" h="0">
                  <a:moveTo>
                    <a:pt x="0" y="0"/>
                  </a:moveTo>
                  <a:lnTo>
                    <a:pt x="607741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24" y="1556395"/>
            <a:ext cx="4018147" cy="394944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132262" y="1500769"/>
            <a:ext cx="7835900" cy="3768725"/>
            <a:chOff x="4132262" y="1500769"/>
            <a:chExt cx="7835900" cy="376872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1612" y="1500769"/>
              <a:ext cx="3886357" cy="376866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138612" y="2392648"/>
              <a:ext cx="4314825" cy="314325"/>
            </a:xfrm>
            <a:custGeom>
              <a:avLst/>
              <a:gdLst/>
              <a:ahLst/>
              <a:cxnLst/>
              <a:rect l="l" t="t" r="r" b="b"/>
              <a:pathLst>
                <a:path w="4314825" h="314325">
                  <a:moveTo>
                    <a:pt x="4157667" y="0"/>
                  </a:moveTo>
                  <a:lnTo>
                    <a:pt x="4157667" y="78582"/>
                  </a:lnTo>
                  <a:lnTo>
                    <a:pt x="157162" y="78582"/>
                  </a:lnTo>
                  <a:lnTo>
                    <a:pt x="157162" y="0"/>
                  </a:lnTo>
                  <a:lnTo>
                    <a:pt x="0" y="157165"/>
                  </a:lnTo>
                  <a:lnTo>
                    <a:pt x="157162" y="314325"/>
                  </a:lnTo>
                  <a:lnTo>
                    <a:pt x="157162" y="235743"/>
                  </a:lnTo>
                  <a:lnTo>
                    <a:pt x="4157667" y="235743"/>
                  </a:lnTo>
                  <a:lnTo>
                    <a:pt x="4157667" y="314325"/>
                  </a:lnTo>
                  <a:lnTo>
                    <a:pt x="4314825" y="157165"/>
                  </a:lnTo>
                  <a:lnTo>
                    <a:pt x="4157667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138612" y="2392648"/>
              <a:ext cx="4314825" cy="314325"/>
            </a:xfrm>
            <a:custGeom>
              <a:avLst/>
              <a:gdLst/>
              <a:ahLst/>
              <a:cxnLst/>
              <a:rect l="l" t="t" r="r" b="b"/>
              <a:pathLst>
                <a:path w="4314825" h="314325">
                  <a:moveTo>
                    <a:pt x="0" y="157164"/>
                  </a:moveTo>
                  <a:lnTo>
                    <a:pt x="157162" y="0"/>
                  </a:lnTo>
                  <a:lnTo>
                    <a:pt x="157162" y="78582"/>
                  </a:lnTo>
                  <a:lnTo>
                    <a:pt x="4157667" y="78582"/>
                  </a:lnTo>
                  <a:lnTo>
                    <a:pt x="4157667" y="0"/>
                  </a:lnTo>
                  <a:lnTo>
                    <a:pt x="4314825" y="157164"/>
                  </a:lnTo>
                  <a:lnTo>
                    <a:pt x="4157667" y="314325"/>
                  </a:lnTo>
                  <a:lnTo>
                    <a:pt x="4157667" y="235742"/>
                  </a:lnTo>
                  <a:lnTo>
                    <a:pt x="157162" y="235742"/>
                  </a:lnTo>
                  <a:lnTo>
                    <a:pt x="157162" y="314325"/>
                  </a:lnTo>
                  <a:lnTo>
                    <a:pt x="0" y="157164"/>
                  </a:lnTo>
                  <a:close/>
                </a:path>
              </a:pathLst>
            </a:custGeom>
            <a:ln w="12700">
              <a:solidFill>
                <a:srgbClr val="223F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833647" y="1986648"/>
              <a:ext cx="2943225" cy="1077595"/>
            </a:xfrm>
            <a:custGeom>
              <a:avLst/>
              <a:gdLst/>
              <a:ahLst/>
              <a:cxnLst/>
              <a:rect l="l" t="t" r="r" b="b"/>
              <a:pathLst>
                <a:path w="2943225" h="1077595">
                  <a:moveTo>
                    <a:pt x="2943225" y="0"/>
                  </a:moveTo>
                  <a:lnTo>
                    <a:pt x="0" y="0"/>
                  </a:lnTo>
                  <a:lnTo>
                    <a:pt x="0" y="1077219"/>
                  </a:lnTo>
                  <a:lnTo>
                    <a:pt x="2943225" y="1077219"/>
                  </a:lnTo>
                  <a:lnTo>
                    <a:pt x="2943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12387" y="1994916"/>
            <a:ext cx="2733675" cy="995044"/>
          </a:xfrm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Randomized</a:t>
            </a:r>
            <a:r>
              <a:rPr dirty="0" sz="3200" spc="-1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000000"/>
                </a:solidFill>
                <a:latin typeface="Calibri"/>
                <a:cs typeface="Calibri"/>
              </a:rPr>
              <a:t>1:1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200" spc="-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blocks</a:t>
            </a:r>
            <a:r>
              <a:rPr dirty="0" sz="3200" spc="-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3200" spc="-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000000"/>
                </a:solidFill>
                <a:latin typeface="Calibri"/>
                <a:cs typeface="Calibri"/>
              </a:rPr>
              <a:t>site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81020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80"/>
              <a:t> </a:t>
            </a:r>
            <a:r>
              <a:rPr dirty="0" spc="-20"/>
              <a:t>Flow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83443" y="914615"/>
            <a:ext cx="11010265" cy="5565775"/>
            <a:chOff x="583443" y="914615"/>
            <a:chExt cx="11010265" cy="5565775"/>
          </a:xfrm>
        </p:grpSpPr>
        <p:sp>
          <p:nvSpPr>
            <p:cNvPr id="4" name="object 4" descr=""/>
            <p:cNvSpPr/>
            <p:nvPr/>
          </p:nvSpPr>
          <p:spPr>
            <a:xfrm>
              <a:off x="3214485" y="919378"/>
              <a:ext cx="5754370" cy="1569720"/>
            </a:xfrm>
            <a:custGeom>
              <a:avLst/>
              <a:gdLst/>
              <a:ahLst/>
              <a:cxnLst/>
              <a:rect l="l" t="t" r="r" b="b"/>
              <a:pathLst>
                <a:path w="5754370" h="1569720">
                  <a:moveTo>
                    <a:pt x="0" y="0"/>
                  </a:moveTo>
                  <a:lnTo>
                    <a:pt x="5754029" y="0"/>
                  </a:lnTo>
                  <a:lnTo>
                    <a:pt x="5754029" y="1569660"/>
                  </a:lnTo>
                  <a:lnTo>
                    <a:pt x="0" y="15696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05100" y="2673737"/>
              <a:ext cx="10972800" cy="1554480"/>
            </a:xfrm>
            <a:custGeom>
              <a:avLst/>
              <a:gdLst/>
              <a:ahLst/>
              <a:cxnLst/>
              <a:rect l="l" t="t" r="r" b="b"/>
              <a:pathLst>
                <a:path w="10972800" h="1554479">
                  <a:moveTo>
                    <a:pt x="0" y="0"/>
                  </a:moveTo>
                  <a:lnTo>
                    <a:pt x="10972800" y="0"/>
                  </a:lnTo>
                  <a:lnTo>
                    <a:pt x="10972800" y="1554480"/>
                  </a:lnTo>
                  <a:lnTo>
                    <a:pt x="0" y="1554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88205" y="4412917"/>
              <a:ext cx="11000740" cy="2062480"/>
            </a:xfrm>
            <a:custGeom>
              <a:avLst/>
              <a:gdLst/>
              <a:ahLst/>
              <a:cxnLst/>
              <a:rect l="l" t="t" r="r" b="b"/>
              <a:pathLst>
                <a:path w="11000740" h="2062479">
                  <a:moveTo>
                    <a:pt x="0" y="0"/>
                  </a:moveTo>
                  <a:lnTo>
                    <a:pt x="11000382" y="0"/>
                  </a:lnTo>
                  <a:lnTo>
                    <a:pt x="11000382" y="2062103"/>
                  </a:lnTo>
                  <a:lnTo>
                    <a:pt x="0" y="20621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66945" y="939291"/>
            <a:ext cx="9573260" cy="5466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508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Day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</a:t>
            </a:r>
            <a:r>
              <a:rPr dirty="0" sz="1600" spc="-30" b="1">
                <a:latin typeface="Calibri"/>
                <a:cs typeface="Calibri"/>
              </a:rPr>
              <a:t> Post-</a:t>
            </a:r>
            <a:r>
              <a:rPr dirty="0" sz="1600" b="1">
                <a:latin typeface="Calibri"/>
                <a:cs typeface="Calibri"/>
              </a:rPr>
              <a:t>Ablation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Visit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(V2)</a:t>
            </a:r>
            <a:endParaRPr sz="1600">
              <a:latin typeface="Calibri"/>
              <a:cs typeface="Calibri"/>
            </a:endParaRPr>
          </a:p>
          <a:p>
            <a:pPr marL="2924175" indent="-285750">
              <a:lnSpc>
                <a:spcPct val="100000"/>
              </a:lnSpc>
              <a:spcBef>
                <a:spcPts val="1870"/>
              </a:spcBef>
              <a:buFont typeface="Arial"/>
              <a:buChar char="•"/>
              <a:tabLst>
                <a:tab pos="2924175" algn="l"/>
              </a:tabLst>
            </a:pPr>
            <a:r>
              <a:rPr dirty="0" sz="1600">
                <a:latin typeface="Calibri"/>
                <a:cs typeface="Calibri"/>
              </a:rPr>
              <a:t>Brain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MRI</a:t>
            </a:r>
            <a:endParaRPr sz="1600">
              <a:latin typeface="Calibri"/>
              <a:cs typeface="Calibri"/>
            </a:endParaRPr>
          </a:p>
          <a:p>
            <a:pPr marL="2924175" indent="-285750">
              <a:lnSpc>
                <a:spcPts val="1910"/>
              </a:lnSpc>
              <a:spcBef>
                <a:spcPts val="95"/>
              </a:spcBef>
              <a:buFont typeface="Arial"/>
              <a:buChar char="•"/>
              <a:tabLst>
                <a:tab pos="2924175" algn="l"/>
              </a:tabLst>
            </a:pPr>
            <a:r>
              <a:rPr dirty="0" sz="1600">
                <a:latin typeface="Calibri"/>
                <a:cs typeface="Calibri"/>
              </a:rPr>
              <a:t>NIH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Stroke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Scale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evaluation</a:t>
            </a:r>
            <a:endParaRPr sz="1600">
              <a:latin typeface="Calibri"/>
              <a:cs typeface="Calibri"/>
            </a:endParaRPr>
          </a:p>
          <a:p>
            <a:pPr marL="2924175" indent="-285750">
              <a:lnSpc>
                <a:spcPts val="1895"/>
              </a:lnSpc>
              <a:buFont typeface="Arial"/>
              <a:buChar char="•"/>
              <a:tabLst>
                <a:tab pos="2924175" algn="l"/>
              </a:tabLst>
            </a:pPr>
            <a:r>
              <a:rPr dirty="0" sz="1600">
                <a:latin typeface="Calibri"/>
                <a:cs typeface="Calibri"/>
              </a:rPr>
              <a:t>Discharge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summary/Medication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inventory</a:t>
            </a:r>
            <a:endParaRPr sz="1600">
              <a:latin typeface="Calibri"/>
              <a:cs typeface="Calibri"/>
            </a:endParaRPr>
          </a:p>
          <a:p>
            <a:pPr marL="2924175" indent="-285750">
              <a:lnSpc>
                <a:spcPts val="1910"/>
              </a:lnSpc>
              <a:buFont typeface="Arial"/>
              <a:buChar char="•"/>
              <a:tabLst>
                <a:tab pos="2924175" algn="l"/>
              </a:tabLst>
            </a:pPr>
            <a:r>
              <a:rPr dirty="0" sz="1600">
                <a:latin typeface="Calibri"/>
                <a:cs typeface="Calibri"/>
              </a:rPr>
              <a:t>AE/SAE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evaluation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600">
              <a:latin typeface="Calibri"/>
              <a:cs typeface="Calibri"/>
            </a:endParaRPr>
          </a:p>
          <a:p>
            <a:pPr algn="ctr" marL="1275080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Month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Visit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(V3)</a:t>
            </a:r>
            <a:endParaRPr sz="1600">
              <a:latin typeface="Calibri"/>
              <a:cs typeface="Calibri"/>
            </a:endParaRPr>
          </a:p>
          <a:p>
            <a:pPr marL="314960" indent="-28575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14960" algn="l"/>
              </a:tabLst>
            </a:pPr>
            <a:r>
              <a:rPr dirty="0" sz="1600">
                <a:latin typeface="Calibri"/>
                <a:cs typeface="Calibri"/>
              </a:rPr>
              <a:t>Medical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care </a:t>
            </a:r>
            <a:r>
              <a:rPr dirty="0" sz="1600" spc="-10">
                <a:latin typeface="Calibri"/>
                <a:cs typeface="Calibri"/>
              </a:rPr>
              <a:t>utilization/Medication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inventory</a:t>
            </a:r>
            <a:endParaRPr sz="1600">
              <a:latin typeface="Calibri"/>
              <a:cs typeface="Calibri"/>
            </a:endParaRPr>
          </a:p>
          <a:p>
            <a:pPr marL="314960" indent="-28575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314960" algn="l"/>
              </a:tabLst>
            </a:pPr>
            <a:r>
              <a:rPr dirty="0" sz="1600" spc="-10">
                <a:latin typeface="Calibri"/>
                <a:cs typeface="Calibri"/>
              </a:rPr>
              <a:t>Documentation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results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ECGs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ambulatory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ECG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monitoring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obtained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clinical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purposes,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available</a:t>
            </a:r>
            <a:endParaRPr sz="1600">
              <a:latin typeface="Calibri"/>
              <a:cs typeface="Calibri"/>
            </a:endParaRPr>
          </a:p>
          <a:p>
            <a:pPr marL="314960" indent="-285750">
              <a:lnSpc>
                <a:spcPts val="1910"/>
              </a:lnSpc>
              <a:buFont typeface="Arial"/>
              <a:buChar char="•"/>
              <a:tabLst>
                <a:tab pos="314960" algn="l"/>
              </a:tabLst>
            </a:pPr>
            <a:r>
              <a:rPr dirty="0" sz="1600" spc="-20">
                <a:latin typeface="Calibri"/>
                <a:cs typeface="Calibri"/>
              </a:rPr>
              <a:t>hrQOL/PA </a:t>
            </a:r>
            <a:r>
              <a:rPr dirty="0" sz="1600" spc="-10">
                <a:latin typeface="Calibri"/>
                <a:cs typeface="Calibri"/>
              </a:rPr>
              <a:t>questionnaire</a:t>
            </a:r>
            <a:endParaRPr sz="1600">
              <a:latin typeface="Calibri"/>
              <a:cs typeface="Calibri"/>
            </a:endParaRPr>
          </a:p>
          <a:p>
            <a:pPr marL="314960" indent="-285750">
              <a:lnSpc>
                <a:spcPts val="1910"/>
              </a:lnSpc>
              <a:buFont typeface="Arial"/>
              <a:buChar char="•"/>
              <a:tabLst>
                <a:tab pos="314960" algn="l"/>
              </a:tabLst>
            </a:pPr>
            <a:r>
              <a:rPr dirty="0" sz="1600">
                <a:latin typeface="Calibri"/>
                <a:cs typeface="Calibri"/>
              </a:rPr>
              <a:t>AE/SAE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evaluation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4"/>
              </a:spcBef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 algn="ctr" marL="131572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latin typeface="Calibri"/>
                <a:cs typeface="Calibri"/>
              </a:rPr>
              <a:t>Month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6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Visit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(V4)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895"/>
              </a:spcBef>
              <a:buFont typeface="Arial"/>
              <a:buChar char="•"/>
              <a:tabLst>
                <a:tab pos="297815" algn="l"/>
              </a:tabLst>
            </a:pPr>
            <a:r>
              <a:rPr dirty="0" sz="1600" spc="-10">
                <a:latin typeface="Calibri"/>
                <a:cs typeface="Calibri"/>
              </a:rPr>
              <a:t>Neurocognitive </a:t>
            </a:r>
            <a:r>
              <a:rPr dirty="0" sz="1600">
                <a:latin typeface="Calibri"/>
                <a:cs typeface="Calibri"/>
              </a:rPr>
              <a:t>function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testing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ts val="1910"/>
              </a:lnSpc>
              <a:spcBef>
                <a:spcPts val="70"/>
              </a:spcBef>
              <a:buFont typeface="Arial"/>
              <a:buChar char="•"/>
              <a:tabLst>
                <a:tab pos="297815" algn="l"/>
              </a:tabLst>
            </a:pPr>
            <a:r>
              <a:rPr dirty="0" sz="1600">
                <a:latin typeface="Calibri"/>
                <a:cs typeface="Calibri"/>
              </a:rPr>
              <a:t>Medical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care </a:t>
            </a:r>
            <a:r>
              <a:rPr dirty="0" sz="1600" spc="-10">
                <a:latin typeface="Calibri"/>
                <a:cs typeface="Calibri"/>
              </a:rPr>
              <a:t>utilization/Medication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inventory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ts val="1895"/>
              </a:lnSpc>
              <a:buFont typeface="Arial"/>
              <a:buChar char="•"/>
              <a:tabLst>
                <a:tab pos="297815" algn="l"/>
              </a:tabLst>
            </a:pPr>
            <a:r>
              <a:rPr dirty="0" sz="1600" spc="-10">
                <a:latin typeface="Calibri"/>
                <a:cs typeface="Calibri"/>
              </a:rPr>
              <a:t>Documentation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results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ECGs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ambulatory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ECG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monitoring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obtained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clinical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purposes,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available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ts val="1895"/>
              </a:lnSpc>
              <a:buFont typeface="Arial"/>
              <a:buChar char="•"/>
              <a:tabLst>
                <a:tab pos="297815" algn="l"/>
              </a:tabLst>
            </a:pPr>
            <a:r>
              <a:rPr dirty="0" sz="1600" spc="-20">
                <a:latin typeface="Calibri"/>
                <a:cs typeface="Calibri"/>
              </a:rPr>
              <a:t>hrQOL/PA </a:t>
            </a:r>
            <a:r>
              <a:rPr dirty="0" sz="1600" spc="-10">
                <a:latin typeface="Calibri"/>
                <a:cs typeface="Calibri"/>
              </a:rPr>
              <a:t>questionnaire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ts val="1910"/>
              </a:lnSpc>
              <a:buFont typeface="Arial"/>
              <a:buChar char="•"/>
              <a:tabLst>
                <a:tab pos="297815" algn="l"/>
              </a:tabLst>
            </a:pPr>
            <a:r>
              <a:rPr dirty="0" sz="1600">
                <a:latin typeface="Calibri"/>
                <a:cs typeface="Calibri"/>
              </a:rPr>
              <a:t>Vital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signs,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Weight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z="1600">
                <a:latin typeface="Calibri"/>
                <a:cs typeface="Calibri"/>
              </a:rPr>
              <a:t>AE/SAE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evaluation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085149" y="2489038"/>
            <a:ext cx="17780" cy="1924050"/>
            <a:chOff x="6085149" y="2489038"/>
            <a:chExt cx="17780" cy="1924050"/>
          </a:xfrm>
        </p:grpSpPr>
        <p:sp>
          <p:nvSpPr>
            <p:cNvPr id="9" name="object 9" descr=""/>
            <p:cNvSpPr/>
            <p:nvPr/>
          </p:nvSpPr>
          <p:spPr>
            <a:xfrm>
              <a:off x="6091499" y="2489038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5">
                  <a:moveTo>
                    <a:pt x="1" y="0"/>
                  </a:moveTo>
                  <a:lnTo>
                    <a:pt x="0" y="1846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96000" y="4228217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5">
                  <a:moveTo>
                    <a:pt x="0" y="0"/>
                  </a:moveTo>
                  <a:lnTo>
                    <a:pt x="1" y="1846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2350" y="393699"/>
            <a:ext cx="760666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Response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20"/>
              <a:t> COVID-</a:t>
            </a:r>
            <a:r>
              <a:rPr dirty="0"/>
              <a:t>19</a:t>
            </a:r>
            <a:r>
              <a:rPr dirty="0" spc="-15"/>
              <a:t> </a:t>
            </a:r>
            <a:r>
              <a:rPr dirty="0" spc="-10"/>
              <a:t>Challenges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0669" y="1340612"/>
            <a:ext cx="10990580" cy="45059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r" marL="456565" marR="68580" indent="-456565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56565" algn="l"/>
              </a:tabLst>
            </a:pPr>
            <a:r>
              <a:rPr dirty="0" sz="2400">
                <a:latin typeface="Arial"/>
                <a:cs typeface="Arial"/>
              </a:rPr>
              <a:t>Abbreviated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neurocognitive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function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exam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administered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via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Zoom</a:t>
            </a:r>
            <a:endParaRPr sz="2400">
              <a:latin typeface="Arial"/>
              <a:cs typeface="Arial"/>
            </a:endParaRPr>
          </a:p>
          <a:p>
            <a:pPr algn="r" lvl="1" marL="456565" marR="5080" indent="-456565">
              <a:lnSpc>
                <a:spcPct val="100000"/>
              </a:lnSpc>
              <a:spcBef>
                <a:spcPts val="600"/>
              </a:spcBef>
              <a:buChar char="•"/>
              <a:tabLst>
                <a:tab pos="456565" algn="l"/>
              </a:tabLst>
            </a:pPr>
            <a:r>
              <a:rPr dirty="0" sz="2400">
                <a:latin typeface="Arial"/>
                <a:cs typeface="Arial"/>
              </a:rPr>
              <a:t>Includes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5/7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tests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full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exam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(other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dependent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reaction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time)</a:t>
            </a:r>
            <a:endParaRPr sz="2400">
              <a:latin typeface="Arial"/>
              <a:cs typeface="Arial"/>
            </a:endParaRPr>
          </a:p>
          <a:p>
            <a:pPr lvl="1" marL="927100" marR="153035" indent="-457200">
              <a:lnSpc>
                <a:spcPct val="100800"/>
              </a:lnSpc>
              <a:spcBef>
                <a:spcPts val="600"/>
              </a:spcBef>
              <a:buChar char="•"/>
              <a:tabLst>
                <a:tab pos="927100" algn="l"/>
              </a:tabLst>
            </a:pPr>
            <a:r>
              <a:rPr dirty="0" sz="2400">
                <a:latin typeface="Arial"/>
                <a:cs typeface="Arial"/>
              </a:rPr>
              <a:t>Studies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shown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remote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neuropsychological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testing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valid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>
                <a:latin typeface="Arial"/>
                <a:cs typeface="Arial"/>
              </a:rPr>
              <a:t>reliable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alternative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traditional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face-</a:t>
            </a:r>
            <a:r>
              <a:rPr dirty="0" sz="2400" spc="-10">
                <a:latin typeface="Arial"/>
                <a:cs typeface="Arial"/>
              </a:rPr>
              <a:t>to-</a:t>
            </a:r>
            <a:r>
              <a:rPr dirty="0" sz="2400">
                <a:latin typeface="Arial"/>
                <a:cs typeface="Arial"/>
              </a:rPr>
              <a:t>face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assessment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</a:t>
            </a:r>
            <a:r>
              <a:rPr dirty="0" sz="2400" i="1">
                <a:latin typeface="Arial"/>
                <a:cs typeface="Arial"/>
              </a:rPr>
              <a:t>Brearly</a:t>
            </a:r>
            <a:r>
              <a:rPr dirty="0" sz="2400" spc="-7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et</a:t>
            </a:r>
            <a:r>
              <a:rPr dirty="0" sz="2400" spc="-70" i="1">
                <a:latin typeface="Arial"/>
                <a:cs typeface="Arial"/>
              </a:rPr>
              <a:t> </a:t>
            </a:r>
            <a:r>
              <a:rPr dirty="0" sz="2400" spc="-20" i="1">
                <a:latin typeface="Arial"/>
                <a:cs typeface="Arial"/>
              </a:rPr>
              <a:t>al.,</a:t>
            </a:r>
            <a:r>
              <a:rPr dirty="0" sz="2400" spc="-2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2017;</a:t>
            </a:r>
            <a:r>
              <a:rPr dirty="0" sz="2400" spc="-7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Collum</a:t>
            </a:r>
            <a:r>
              <a:rPr dirty="0" sz="2400" spc="-5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et</a:t>
            </a:r>
            <a:r>
              <a:rPr dirty="0" sz="2400" spc="-6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al.,</a:t>
            </a:r>
            <a:r>
              <a:rPr dirty="0" sz="2400" spc="-6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2014;</a:t>
            </a:r>
            <a:r>
              <a:rPr dirty="0" sz="2400" spc="-6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Wadsworth</a:t>
            </a:r>
            <a:r>
              <a:rPr dirty="0" sz="2400" spc="-6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et</a:t>
            </a:r>
            <a:r>
              <a:rPr dirty="0" sz="2400" spc="-6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al.,</a:t>
            </a:r>
            <a:r>
              <a:rPr dirty="0" sz="2400" spc="-60" i="1">
                <a:latin typeface="Arial"/>
                <a:cs typeface="Arial"/>
              </a:rPr>
              <a:t> </a:t>
            </a:r>
            <a:r>
              <a:rPr dirty="0" sz="2400" spc="-10" i="1">
                <a:latin typeface="Arial"/>
                <a:cs typeface="Arial"/>
              </a:rPr>
              <a:t>2018</a:t>
            </a:r>
            <a:r>
              <a:rPr dirty="0" sz="2400" spc="-1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469900" marR="114300" indent="-45720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69900" algn="l"/>
              </a:tabLst>
            </a:pPr>
            <a:r>
              <a:rPr dirty="0" sz="2400">
                <a:latin typeface="Arial"/>
                <a:cs typeface="Arial"/>
              </a:rPr>
              <a:t>Waiver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pre-</a:t>
            </a:r>
            <a:r>
              <a:rPr dirty="0" sz="2400">
                <a:latin typeface="Arial"/>
                <a:cs typeface="Arial"/>
              </a:rPr>
              <a:t>ablation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brain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MRI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ppt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only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required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Day </a:t>
            </a:r>
            <a:r>
              <a:rPr dirty="0" sz="2400">
                <a:latin typeface="Arial"/>
                <a:cs typeface="Arial"/>
              </a:rPr>
              <a:t>1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post-</a:t>
            </a:r>
            <a:r>
              <a:rPr dirty="0" sz="2400">
                <a:latin typeface="Arial"/>
                <a:cs typeface="Arial"/>
              </a:rPr>
              <a:t>ablation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MRI</a:t>
            </a:r>
            <a:endParaRPr sz="2400">
              <a:latin typeface="Arial"/>
              <a:cs typeface="Arial"/>
            </a:endParaRPr>
          </a:p>
          <a:p>
            <a:pPr lvl="1" marL="927100" marR="170180" indent="-457200">
              <a:lnSpc>
                <a:spcPct val="100800"/>
              </a:lnSpc>
              <a:spcBef>
                <a:spcPts val="605"/>
              </a:spcBef>
              <a:buChar char="•"/>
              <a:tabLst>
                <a:tab pos="927100" algn="l"/>
              </a:tabLst>
            </a:pPr>
            <a:r>
              <a:rPr dirty="0" sz="2400" spc="-10">
                <a:latin typeface="Arial"/>
                <a:cs typeface="Arial"/>
              </a:rPr>
              <a:t>Post-</a:t>
            </a:r>
            <a:r>
              <a:rPr dirty="0" sz="2400">
                <a:latin typeface="Arial"/>
                <a:cs typeface="Arial"/>
              </a:rPr>
              <a:t>ablation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MRI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performed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using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FLAIR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imaging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axial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>
                <a:latin typeface="Arial"/>
                <a:cs typeface="Arial"/>
              </a:rPr>
              <a:t>coronal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planes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DWI-</a:t>
            </a:r>
            <a:r>
              <a:rPr dirty="0" sz="2400" spc="-25">
                <a:latin typeface="Arial"/>
                <a:cs typeface="Arial"/>
              </a:rPr>
              <a:t>MRI</a:t>
            </a:r>
            <a:endParaRPr sz="2400">
              <a:latin typeface="Arial"/>
              <a:cs typeface="Arial"/>
            </a:endParaRPr>
          </a:p>
          <a:p>
            <a:pPr lvl="1" marL="927100" marR="642620" indent="-457200">
              <a:lnSpc>
                <a:spcPts val="2810"/>
              </a:lnSpc>
              <a:spcBef>
                <a:spcPts val="775"/>
              </a:spcBef>
              <a:buChar char="•"/>
              <a:tabLst>
                <a:tab pos="927100" algn="l"/>
              </a:tabLst>
            </a:pPr>
            <a:r>
              <a:rPr dirty="0" sz="2400" spc="-10">
                <a:latin typeface="Arial"/>
                <a:cs typeface="Arial"/>
              </a:rPr>
              <a:t>Dr.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William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Dillon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(neuroradiologist)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5">
                <a:latin typeface="Arial"/>
                <a:cs typeface="Arial"/>
              </a:rPr>
              <a:t> Dr.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Anthony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Kim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(neurologist) </a:t>
            </a:r>
            <a:r>
              <a:rPr dirty="0" sz="2400">
                <a:latin typeface="Arial"/>
                <a:cs typeface="Arial"/>
              </a:rPr>
              <a:t>agree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DWI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signal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identify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acute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post-</a:t>
            </a:r>
            <a:r>
              <a:rPr dirty="0" sz="2400">
                <a:latin typeface="Arial"/>
                <a:cs typeface="Arial"/>
              </a:rPr>
              <a:t>ablation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lesions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11070">
              <a:lnSpc>
                <a:spcPct val="100000"/>
              </a:lnSpc>
              <a:spcBef>
                <a:spcPts val="100"/>
              </a:spcBef>
            </a:pPr>
            <a:r>
              <a:rPr dirty="0"/>
              <a:t>Power</a:t>
            </a:r>
            <a:r>
              <a:rPr dirty="0" spc="-110"/>
              <a:t> </a:t>
            </a:r>
            <a:r>
              <a:rPr dirty="0" spc="-10"/>
              <a:t>Calculations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72535" y="1243076"/>
            <a:ext cx="9977120" cy="3692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har char="■"/>
              <a:tabLst>
                <a:tab pos="297815" algn="l"/>
              </a:tabLst>
            </a:pPr>
            <a:r>
              <a:rPr dirty="0" sz="2400" spc="-10">
                <a:latin typeface="Arial"/>
                <a:cs typeface="Arial"/>
              </a:rPr>
              <a:t>Assumptions:</a:t>
            </a:r>
            <a:endParaRPr sz="2400">
              <a:latin typeface="Arial"/>
              <a:cs typeface="Arial"/>
            </a:endParaRPr>
          </a:p>
          <a:p>
            <a:pPr lvl="1" marL="755015" marR="292100" indent="-285750">
              <a:lnSpc>
                <a:spcPct val="100800"/>
              </a:lnSpc>
              <a:buChar char="■"/>
              <a:tabLst>
                <a:tab pos="755015" algn="l"/>
              </a:tabLst>
            </a:pPr>
            <a:r>
              <a:rPr dirty="0" sz="2400">
                <a:latin typeface="Arial"/>
                <a:cs typeface="Arial"/>
              </a:rPr>
              <a:t>60%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incidence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cerebral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emboli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(we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observed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64%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retrograde </a:t>
            </a:r>
            <a:r>
              <a:rPr dirty="0" sz="2400">
                <a:latin typeface="Arial"/>
                <a:cs typeface="Arial"/>
              </a:rPr>
              <a:t>aortic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approach)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retrograde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aortic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approach</a:t>
            </a:r>
            <a:endParaRPr sz="2400">
              <a:latin typeface="Arial"/>
              <a:cs typeface="Arial"/>
            </a:endParaRPr>
          </a:p>
          <a:p>
            <a:pPr lvl="1" marL="755015" marR="5080" indent="-285750">
              <a:lnSpc>
                <a:spcPct val="100000"/>
              </a:lnSpc>
              <a:spcBef>
                <a:spcPts val="25"/>
              </a:spcBef>
              <a:buChar char="■"/>
              <a:tabLst>
                <a:tab pos="755015" algn="l"/>
              </a:tabLst>
            </a:pPr>
            <a:r>
              <a:rPr dirty="0" sz="2400">
                <a:latin typeface="Arial"/>
                <a:cs typeface="Arial"/>
              </a:rPr>
              <a:t>20%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incidence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cerebral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emboli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transseptal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group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(based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on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AF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ablation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literature)</a:t>
            </a:r>
            <a:endParaRPr sz="2400">
              <a:latin typeface="Arial"/>
              <a:cs typeface="Arial"/>
            </a:endParaRPr>
          </a:p>
          <a:p>
            <a:pPr lvl="1" marL="755015" indent="-285750">
              <a:lnSpc>
                <a:spcPts val="2810"/>
              </a:lnSpc>
              <a:buChar char="■"/>
              <a:tabLst>
                <a:tab pos="755015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10%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cross-</a:t>
            </a:r>
            <a:r>
              <a:rPr dirty="0" sz="2400">
                <a:latin typeface="Arial"/>
                <a:cs typeface="Arial"/>
              </a:rPr>
              <a:t>over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rate</a:t>
            </a:r>
            <a:endParaRPr sz="2400">
              <a:latin typeface="Arial"/>
              <a:cs typeface="Arial"/>
            </a:endParaRPr>
          </a:p>
          <a:p>
            <a:pPr lvl="1" marL="755015" indent="-285750">
              <a:lnSpc>
                <a:spcPct val="100000"/>
              </a:lnSpc>
              <a:spcBef>
                <a:spcPts val="20"/>
              </a:spcBef>
              <a:buChar char="■"/>
              <a:tabLst>
                <a:tab pos="755015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25%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loss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follow-</a:t>
            </a:r>
            <a:r>
              <a:rPr dirty="0" sz="2400">
                <a:latin typeface="Arial"/>
                <a:cs typeface="Arial"/>
              </a:rPr>
              <a:t>up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post-</a:t>
            </a:r>
            <a:r>
              <a:rPr dirty="0" sz="2400">
                <a:latin typeface="Arial"/>
                <a:cs typeface="Arial"/>
              </a:rPr>
              <a:t>randomization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exclusion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70"/>
              </a:spcBef>
              <a:buFont typeface="Arial"/>
              <a:buChar char="■"/>
            </a:pPr>
            <a:endParaRPr sz="2400">
              <a:latin typeface="Arial"/>
              <a:cs typeface="Arial"/>
            </a:endParaRPr>
          </a:p>
          <a:p>
            <a:pPr marL="297815" marR="1066165" indent="-285750">
              <a:lnSpc>
                <a:spcPct val="100000"/>
              </a:lnSpc>
              <a:buChar char="■"/>
              <a:tabLst>
                <a:tab pos="297815" algn="l"/>
              </a:tabLst>
            </a:pPr>
            <a:r>
              <a:rPr dirty="0" sz="2400">
                <a:latin typeface="Arial"/>
                <a:cs typeface="Arial"/>
              </a:rPr>
              <a:t>150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participants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provide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&gt;95%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power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detect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statistically </a:t>
            </a:r>
            <a:r>
              <a:rPr dirty="0" sz="2400">
                <a:latin typeface="Arial"/>
                <a:cs typeface="Arial"/>
              </a:rPr>
              <a:t>significant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difference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6264"/>
            <a:ext cx="12191999" cy="608547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80112" y="1389872"/>
            <a:ext cx="1586230" cy="52324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137160" marR="100330" indent="-29209">
              <a:lnSpc>
                <a:spcPct val="101400"/>
              </a:lnSpc>
              <a:spcBef>
                <a:spcPts val="229"/>
              </a:spcBef>
            </a:pPr>
            <a:r>
              <a:rPr dirty="0" sz="1400">
                <a:latin typeface="Calibri"/>
                <a:cs typeface="Calibri"/>
              </a:rPr>
              <a:t>Oregon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Health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>
                <a:latin typeface="Calibri"/>
                <a:cs typeface="Calibri"/>
              </a:rPr>
              <a:t>Science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University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143132" y="2446046"/>
            <a:ext cx="1586230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139065">
              <a:lnSpc>
                <a:spcPct val="100000"/>
              </a:lnSpc>
              <a:spcBef>
                <a:spcPts val="265"/>
              </a:spcBef>
            </a:pPr>
            <a:r>
              <a:rPr dirty="0" sz="1400" spc="-10">
                <a:latin typeface="Calibri"/>
                <a:cs typeface="Calibri"/>
              </a:rPr>
              <a:t>University</a:t>
            </a:r>
            <a:r>
              <a:rPr dirty="0" sz="1400">
                <a:latin typeface="Calibri"/>
                <a:cs typeface="Calibri"/>
              </a:rPr>
              <a:t> of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Utah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38609" y="2740558"/>
            <a:ext cx="1885950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37160">
              <a:lnSpc>
                <a:spcPct val="100000"/>
              </a:lnSpc>
              <a:spcBef>
                <a:spcPts val="250"/>
              </a:spcBef>
            </a:pPr>
            <a:r>
              <a:rPr dirty="0" sz="1400" spc="-10">
                <a:latin typeface="Calibri"/>
                <a:cs typeface="Calibri"/>
              </a:rPr>
              <a:t>University</a:t>
            </a:r>
            <a:r>
              <a:rPr dirty="0" sz="1400">
                <a:latin typeface="Calibri"/>
                <a:cs typeface="Calibri"/>
              </a:rPr>
              <a:t> of</a:t>
            </a:r>
            <a:r>
              <a:rPr dirty="0" sz="1400" spc="-10">
                <a:latin typeface="Calibri"/>
                <a:cs typeface="Calibri"/>
              </a:rPr>
              <a:t> Colorado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89268" y="2138681"/>
            <a:ext cx="1719580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260"/>
              </a:spcBef>
            </a:pPr>
            <a:r>
              <a:rPr dirty="0" sz="1400" spc="-10">
                <a:latin typeface="Calibri"/>
                <a:cs typeface="Calibri"/>
              </a:rPr>
              <a:t>University</a:t>
            </a:r>
            <a:r>
              <a:rPr dirty="0" sz="1400">
                <a:latin typeface="Calibri"/>
                <a:cs typeface="Calibri"/>
              </a:rPr>
              <a:t> of</a:t>
            </a:r>
            <a:r>
              <a:rPr dirty="0" sz="1400" spc="-10">
                <a:latin typeface="Calibri"/>
                <a:cs typeface="Calibri"/>
              </a:rPr>
              <a:t> Chicago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81600" y="3472559"/>
            <a:ext cx="1885950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dirty="0" sz="1400" spc="-10">
                <a:latin typeface="Calibri"/>
                <a:cs typeface="Calibri"/>
              </a:rPr>
              <a:t>Washington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University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617869" y="2266862"/>
            <a:ext cx="1348105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260"/>
              </a:spcBef>
            </a:pPr>
            <a:r>
              <a:rPr dirty="0" sz="1400">
                <a:latin typeface="Calibri"/>
                <a:cs typeface="Calibri"/>
              </a:rPr>
              <a:t>Cleveland</a:t>
            </a:r>
            <a:r>
              <a:rPr dirty="0" sz="1400" spc="-8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Clinic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625010" y="1157259"/>
            <a:ext cx="1819275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60"/>
              </a:spcBef>
            </a:pPr>
            <a:r>
              <a:rPr dirty="0" sz="1400" spc="-10">
                <a:latin typeface="Calibri"/>
                <a:cs typeface="Calibri"/>
              </a:rPr>
              <a:t>University</a:t>
            </a:r>
            <a:r>
              <a:rPr dirty="0" sz="1400">
                <a:latin typeface="Calibri"/>
                <a:cs typeface="Calibri"/>
              </a:rPr>
              <a:t> of</a:t>
            </a:r>
            <a:r>
              <a:rPr dirty="0" sz="1400" spc="-10">
                <a:latin typeface="Calibri"/>
                <a:cs typeface="Calibri"/>
              </a:rPr>
              <a:t> Montreal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729787" y="3384288"/>
            <a:ext cx="2085975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245"/>
              </a:spcBef>
            </a:pPr>
            <a:r>
              <a:rPr dirty="0" sz="1400" spc="-10">
                <a:latin typeface="Calibri"/>
                <a:cs typeface="Calibri"/>
              </a:rPr>
              <a:t>University</a:t>
            </a:r>
            <a:r>
              <a:rPr dirty="0" sz="1400">
                <a:latin typeface="Calibri"/>
                <a:cs typeface="Calibri"/>
              </a:rPr>
              <a:t> of</a:t>
            </a:r>
            <a:r>
              <a:rPr dirty="0" sz="1400" spc="-10">
                <a:latin typeface="Calibri"/>
                <a:cs typeface="Calibri"/>
              </a:rPr>
              <a:t> Pennsylvania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487186" y="4143443"/>
            <a:ext cx="1847850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70"/>
              </a:spcBef>
            </a:pPr>
            <a:r>
              <a:rPr dirty="0" sz="1400" spc="-20">
                <a:latin typeface="Calibri"/>
                <a:cs typeface="Calibri"/>
              </a:rPr>
              <a:t>Wake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Forest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University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348537" y="4345410"/>
            <a:ext cx="1719580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265"/>
              </a:spcBef>
            </a:pPr>
            <a:r>
              <a:rPr dirty="0" sz="1400" spc="-10">
                <a:latin typeface="Calibri"/>
                <a:cs typeface="Calibri"/>
              </a:rPr>
              <a:t>Vanderbilt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University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083965" y="5220309"/>
            <a:ext cx="1590675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260"/>
              </a:spcBef>
            </a:pPr>
            <a:r>
              <a:rPr dirty="0" sz="1400" spc="-10">
                <a:latin typeface="Calibri"/>
                <a:cs typeface="Calibri"/>
              </a:rPr>
              <a:t>Houston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Methodist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81459" y="5791522"/>
            <a:ext cx="2014855" cy="52324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246379" marR="87630" indent="-152400">
              <a:lnSpc>
                <a:spcPct val="101400"/>
              </a:lnSpc>
              <a:spcBef>
                <a:spcPts val="229"/>
              </a:spcBef>
            </a:pPr>
            <a:r>
              <a:rPr dirty="0" sz="1400" spc="-35">
                <a:latin typeface="Calibri"/>
                <a:cs typeface="Calibri"/>
              </a:rPr>
              <a:t>Texas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Cardiac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Arrhythmia Research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Foundation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368525" y="4780071"/>
            <a:ext cx="1426845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250"/>
              </a:spcBef>
            </a:pPr>
            <a:r>
              <a:rPr dirty="0" sz="1400">
                <a:latin typeface="Calibri"/>
                <a:cs typeface="Calibri"/>
              </a:rPr>
              <a:t>Baylor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University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031703" y="4638193"/>
            <a:ext cx="1250315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60"/>
              </a:spcBef>
            </a:pPr>
            <a:r>
              <a:rPr dirty="0" sz="1400">
                <a:latin typeface="Calibri"/>
                <a:cs typeface="Calibri"/>
              </a:rPr>
              <a:t>Banner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Health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1584322" y="5210105"/>
          <a:ext cx="1212850" cy="737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950"/>
              </a:tblGrid>
              <a:tr h="257810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2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of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California,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Diego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 descr=""/>
          <p:cNvSpPr txBox="1"/>
          <p:nvPr/>
        </p:nvSpPr>
        <p:spPr>
          <a:xfrm>
            <a:off x="277231" y="4546581"/>
            <a:ext cx="1123950" cy="7391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algn="ctr" marL="103505" marR="95885">
              <a:lnSpc>
                <a:spcPct val="100699"/>
              </a:lnSpc>
              <a:spcBef>
                <a:spcPts val="250"/>
              </a:spcBef>
            </a:pPr>
            <a:r>
              <a:rPr dirty="0" sz="1400" spc="-10">
                <a:latin typeface="Calibri"/>
                <a:cs typeface="Calibri"/>
              </a:rPr>
              <a:t>University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of </a:t>
            </a:r>
            <a:r>
              <a:rPr dirty="0" sz="1400" spc="-10">
                <a:latin typeface="Calibri"/>
                <a:cs typeface="Calibri"/>
              </a:rPr>
              <a:t>California, </a:t>
            </a:r>
            <a:r>
              <a:rPr dirty="0" sz="1400">
                <a:latin typeface="Calibri"/>
                <a:cs typeface="Calibri"/>
              </a:rPr>
              <a:t>Los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Angeles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18912" y="3880909"/>
            <a:ext cx="1586230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00965">
              <a:lnSpc>
                <a:spcPct val="100000"/>
              </a:lnSpc>
              <a:spcBef>
                <a:spcPts val="250"/>
              </a:spcBef>
            </a:pPr>
            <a:r>
              <a:rPr dirty="0" sz="1400" spc="-10">
                <a:latin typeface="Calibri"/>
                <a:cs typeface="Calibri"/>
              </a:rPr>
              <a:t>Stanford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University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8113" y="2831413"/>
            <a:ext cx="1885950" cy="52324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457200" marR="90170" indent="-359410">
              <a:lnSpc>
                <a:spcPct val="101400"/>
              </a:lnSpc>
              <a:spcBef>
                <a:spcPts val="229"/>
              </a:spcBef>
            </a:pPr>
            <a:r>
              <a:rPr dirty="0" sz="1400" spc="-10">
                <a:latin typeface="Calibri"/>
                <a:cs typeface="Calibri"/>
              </a:rPr>
              <a:t>University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10">
                <a:latin typeface="Calibri"/>
                <a:cs typeface="Calibri"/>
              </a:rPr>
              <a:t> California, </a:t>
            </a:r>
            <a:r>
              <a:rPr dirty="0" sz="1400">
                <a:latin typeface="Calibri"/>
                <a:cs typeface="Calibri"/>
              </a:rPr>
              <a:t>San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Francisco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910434" y="3470045"/>
            <a:ext cx="2413635" cy="320675"/>
            <a:chOff x="910434" y="3470045"/>
            <a:chExt cx="2413635" cy="320675"/>
          </a:xfrm>
        </p:grpSpPr>
        <p:sp>
          <p:nvSpPr>
            <p:cNvPr id="22" name="object 22" descr=""/>
            <p:cNvSpPr/>
            <p:nvPr/>
          </p:nvSpPr>
          <p:spPr>
            <a:xfrm>
              <a:off x="916784" y="3476395"/>
              <a:ext cx="2400935" cy="307975"/>
            </a:xfrm>
            <a:custGeom>
              <a:avLst/>
              <a:gdLst/>
              <a:ahLst/>
              <a:cxnLst/>
              <a:rect l="l" t="t" r="r" b="b"/>
              <a:pathLst>
                <a:path w="2400935" h="307975">
                  <a:moveTo>
                    <a:pt x="2400311" y="0"/>
                  </a:moveTo>
                  <a:lnTo>
                    <a:pt x="0" y="0"/>
                  </a:lnTo>
                  <a:lnTo>
                    <a:pt x="0" y="307776"/>
                  </a:lnTo>
                  <a:lnTo>
                    <a:pt x="2400311" y="307776"/>
                  </a:lnTo>
                  <a:lnTo>
                    <a:pt x="2400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16784" y="3476395"/>
              <a:ext cx="2400935" cy="307975"/>
            </a:xfrm>
            <a:custGeom>
              <a:avLst/>
              <a:gdLst/>
              <a:ahLst/>
              <a:cxnLst/>
              <a:rect l="l" t="t" r="r" b="b"/>
              <a:pathLst>
                <a:path w="2400935" h="307975">
                  <a:moveTo>
                    <a:pt x="0" y="0"/>
                  </a:moveTo>
                  <a:lnTo>
                    <a:pt x="2400311" y="0"/>
                  </a:lnTo>
                  <a:lnTo>
                    <a:pt x="2400311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030328" y="3497579"/>
            <a:ext cx="2172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San</a:t>
            </a:r>
            <a:r>
              <a:rPr dirty="0" sz="1400" spc="-10">
                <a:latin typeface="Calibri"/>
                <a:cs typeface="Calibri"/>
              </a:rPr>
              <a:t> Francisco </a:t>
            </a:r>
            <a:r>
              <a:rPr dirty="0" sz="1400" spc="-20">
                <a:latin typeface="Calibri"/>
                <a:cs typeface="Calibri"/>
              </a:rPr>
              <a:t>Veterans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22314" y="1465036"/>
            <a:ext cx="9914255" cy="4330065"/>
            <a:chOff x="722314" y="1465036"/>
            <a:chExt cx="9914255" cy="4330065"/>
          </a:xfrm>
        </p:grpSpPr>
        <p:sp>
          <p:nvSpPr>
            <p:cNvPr id="26" name="object 26" descr=""/>
            <p:cNvSpPr/>
            <p:nvPr/>
          </p:nvSpPr>
          <p:spPr>
            <a:xfrm>
              <a:off x="730920" y="1635467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 h="0">
                  <a:moveTo>
                    <a:pt x="146304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876547" y="2753823"/>
              <a:ext cx="0" cy="153670"/>
            </a:xfrm>
            <a:custGeom>
              <a:avLst/>
              <a:gdLst/>
              <a:ahLst/>
              <a:cxnLst/>
              <a:rect l="l" t="t" r="r" b="b"/>
              <a:pathLst>
                <a:path w="0" h="153669">
                  <a:moveTo>
                    <a:pt x="0" y="0"/>
                  </a:moveTo>
                  <a:lnTo>
                    <a:pt x="1" y="1535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312441" y="3048335"/>
              <a:ext cx="57150" cy="137160"/>
            </a:xfrm>
            <a:custGeom>
              <a:avLst/>
              <a:gdLst/>
              <a:ahLst/>
              <a:cxnLst/>
              <a:rect l="l" t="t" r="r" b="b"/>
              <a:pathLst>
                <a:path w="57150" h="137160">
                  <a:moveTo>
                    <a:pt x="0" y="137160"/>
                  </a:moveTo>
                  <a:lnTo>
                    <a:pt x="5715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708478" y="2453897"/>
              <a:ext cx="55244" cy="165100"/>
            </a:xfrm>
            <a:custGeom>
              <a:avLst/>
              <a:gdLst/>
              <a:ahLst/>
              <a:cxnLst/>
              <a:rect l="l" t="t" r="r" b="b"/>
              <a:pathLst>
                <a:path w="55245" h="165100">
                  <a:moveTo>
                    <a:pt x="0" y="0"/>
                  </a:moveTo>
                  <a:lnTo>
                    <a:pt x="54864" y="1645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984581" y="2574639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w="0" h="137160">
                  <a:moveTo>
                    <a:pt x="0" y="0"/>
                  </a:moveTo>
                  <a:lnTo>
                    <a:pt x="1" y="1371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0629899" y="1465036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w="0" h="137159">
                  <a:moveTo>
                    <a:pt x="0" y="0"/>
                  </a:moveTo>
                  <a:lnTo>
                    <a:pt x="1" y="1371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0329862" y="3213367"/>
              <a:ext cx="100330" cy="170180"/>
            </a:xfrm>
            <a:custGeom>
              <a:avLst/>
              <a:gdLst/>
              <a:ahLst/>
              <a:cxnLst/>
              <a:rect l="l" t="t" r="r" b="b"/>
              <a:pathLst>
                <a:path w="100329" h="170179">
                  <a:moveTo>
                    <a:pt x="0" y="0"/>
                  </a:moveTo>
                  <a:lnTo>
                    <a:pt x="100013" y="16984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322595" y="4193908"/>
              <a:ext cx="165100" cy="55244"/>
            </a:xfrm>
            <a:custGeom>
              <a:avLst/>
              <a:gdLst/>
              <a:ahLst/>
              <a:cxnLst/>
              <a:rect l="l" t="t" r="r" b="b"/>
              <a:pathLst>
                <a:path w="165100" h="55245">
                  <a:moveTo>
                    <a:pt x="0" y="0"/>
                  </a:moveTo>
                  <a:lnTo>
                    <a:pt x="164592" y="548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953373" y="4202973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w="0" h="132079">
                  <a:moveTo>
                    <a:pt x="0" y="0"/>
                  </a:moveTo>
                  <a:lnTo>
                    <a:pt x="1" y="13202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845843" y="5087848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w="0" h="137160">
                  <a:moveTo>
                    <a:pt x="0" y="0"/>
                  </a:moveTo>
                  <a:lnTo>
                    <a:pt x="1" y="1371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28664" y="3354632"/>
              <a:ext cx="0" cy="344170"/>
            </a:xfrm>
            <a:custGeom>
              <a:avLst/>
              <a:gdLst/>
              <a:ahLst/>
              <a:cxnLst/>
              <a:rect l="l" t="t" r="r" b="b"/>
              <a:pathLst>
                <a:path w="0" h="344170">
                  <a:moveTo>
                    <a:pt x="0" y="0"/>
                  </a:moveTo>
                  <a:lnTo>
                    <a:pt x="1" y="34400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68667" y="3630283"/>
              <a:ext cx="148590" cy="83185"/>
            </a:xfrm>
            <a:custGeom>
              <a:avLst/>
              <a:gdLst/>
              <a:ahLst/>
              <a:cxnLst/>
              <a:rect l="l" t="t" r="r" b="b"/>
              <a:pathLst>
                <a:path w="148590" h="83185">
                  <a:moveTo>
                    <a:pt x="148117" y="0"/>
                  </a:moveTo>
                  <a:lnTo>
                    <a:pt x="0" y="826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30694" y="386456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40" y="9144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407695" y="4699838"/>
              <a:ext cx="132715" cy="107314"/>
            </a:xfrm>
            <a:custGeom>
              <a:avLst/>
              <a:gdLst/>
              <a:ahLst/>
              <a:cxnLst/>
              <a:rect l="l" t="t" r="r" b="b"/>
              <a:pathLst>
                <a:path w="132715" h="107314">
                  <a:moveTo>
                    <a:pt x="132347" y="0"/>
                  </a:moveTo>
                  <a:lnTo>
                    <a:pt x="0" y="10691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804737" y="5051752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w="0" h="165100">
                  <a:moveTo>
                    <a:pt x="0" y="0"/>
                  </a:moveTo>
                  <a:lnTo>
                    <a:pt x="1" y="1645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876547" y="4804114"/>
              <a:ext cx="155575" cy="15240"/>
            </a:xfrm>
            <a:custGeom>
              <a:avLst/>
              <a:gdLst/>
              <a:ahLst/>
              <a:cxnLst/>
              <a:rect l="l" t="t" r="r" b="b"/>
              <a:pathLst>
                <a:path w="155575" h="15239">
                  <a:moveTo>
                    <a:pt x="0" y="14667"/>
                  </a:moveTo>
                  <a:lnTo>
                    <a:pt x="15515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727031" y="5630512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w="0" h="165100">
                  <a:moveTo>
                    <a:pt x="0" y="0"/>
                  </a:moveTo>
                  <a:lnTo>
                    <a:pt x="1" y="1645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241125" y="5536572"/>
              <a:ext cx="100330" cy="118745"/>
            </a:xfrm>
            <a:custGeom>
              <a:avLst/>
              <a:gdLst/>
              <a:ahLst/>
              <a:cxnLst/>
              <a:rect l="l" t="t" r="r" b="b"/>
              <a:pathLst>
                <a:path w="100329" h="118745">
                  <a:moveTo>
                    <a:pt x="0" y="118218"/>
                  </a:moveTo>
                  <a:lnTo>
                    <a:pt x="10001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067547" y="3544751"/>
              <a:ext cx="151765" cy="85725"/>
            </a:xfrm>
            <a:custGeom>
              <a:avLst/>
              <a:gdLst/>
              <a:ahLst/>
              <a:cxnLst/>
              <a:rect l="l" t="t" r="r" b="b"/>
              <a:pathLst>
                <a:path w="151765" h="85725">
                  <a:moveTo>
                    <a:pt x="0" y="85532"/>
                  </a:moveTo>
                  <a:lnTo>
                    <a:pt x="15139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0275" y="228600"/>
            <a:ext cx="7791450" cy="64007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224624" y="839626"/>
          <a:ext cx="7819390" cy="5831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1400"/>
                <a:gridCol w="2709545"/>
                <a:gridCol w="2709545"/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9020" marR="509905" indent="-532130">
                        <a:lnSpc>
                          <a:spcPts val="2110"/>
                        </a:lnSpc>
                        <a:spcBef>
                          <a:spcPts val="36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Retrograde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Aortic (n=72)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9020" marR="809625" indent="-231775">
                        <a:lnSpc>
                          <a:spcPts val="2110"/>
                        </a:lnSpc>
                        <a:spcBef>
                          <a:spcPts val="360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Transseptal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(n=74)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01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63.2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12.5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61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65.3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±11.3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Female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(17%)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(24%)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White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60</a:t>
                      </a:r>
                      <a:r>
                        <a:rPr dirty="0" sz="1800" spc="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(83%)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67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(91%)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Black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(7%)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Asian/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Pacific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Islander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(7%)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Native</a:t>
                      </a:r>
                      <a:r>
                        <a:rPr dirty="0" sz="18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American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Other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Hispanic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(5%)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BMI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(kg.m</a:t>
                      </a:r>
                      <a:r>
                        <a:rPr dirty="0" baseline="23148" sz="1800" spc="-15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Diabetes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13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(18%)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16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(22%)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Hypertension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28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(38%)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Disease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40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(56%)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34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(46%)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Heart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Failure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39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(54%)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32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(43%)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Stroke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(7%)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2747" rIns="0" bIns="0" rtlCol="0" vert="horz">
            <a:spAutoFit/>
          </a:bodyPr>
          <a:lstStyle/>
          <a:p>
            <a:pPr marL="54229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Baseline</a:t>
            </a:r>
            <a:r>
              <a:rPr dirty="0" sz="2400" spc="-9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Arial"/>
                <a:cs typeface="Arial"/>
              </a:rPr>
              <a:t>Characteristics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698625" y="790150"/>
          <a:ext cx="9269095" cy="5460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1104"/>
                <a:gridCol w="2708910"/>
                <a:gridCol w="2708910"/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9020" marR="509905" indent="-532130">
                        <a:lnSpc>
                          <a:spcPts val="2110"/>
                        </a:lnSpc>
                        <a:spcBef>
                          <a:spcPts val="36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Retrograde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Aortic (n=72)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9020" marR="809625" indent="-231775">
                        <a:lnSpc>
                          <a:spcPts val="2110"/>
                        </a:lnSpc>
                        <a:spcBef>
                          <a:spcPts val="365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Transseptal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(n=74)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Aortic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Vascular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Disease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Congenital</a:t>
                      </a:r>
                      <a:r>
                        <a:rPr dirty="0" sz="18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Heart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Disease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(5%)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History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DVT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(8%)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Hypercoagulable</a:t>
                      </a:r>
                      <a:r>
                        <a:rPr dirty="0" sz="1800" spc="-10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syndrome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Pulmonary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embolism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(7%)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(7%)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CABG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(11%)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(12%)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Pack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years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smoked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(IQR)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(0-13.5)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(0-9.25)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Atrial</a:t>
                      </a:r>
                      <a:r>
                        <a:rPr dirty="0" sz="18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Fibrillation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(40%)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Sustained</a:t>
                      </a:r>
                      <a:r>
                        <a:rPr dirty="0" sz="1800" spc="-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VT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31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(43%)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34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(46%)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Polymorphic</a:t>
                      </a:r>
                      <a:r>
                        <a:rPr dirty="0" sz="18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VT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(0%)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VF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PVCs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49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(68%)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46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(62%)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Creatinine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406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1.08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3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0.32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406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1.12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3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0.45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3714" y="261619"/>
            <a:ext cx="356742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Baseline</a:t>
            </a:r>
            <a:r>
              <a:rPr dirty="0" sz="2400" spc="-9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Arial"/>
                <a:cs typeface="Arial"/>
              </a:rPr>
              <a:t>Characteristics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192" y="458031"/>
            <a:ext cx="1544320" cy="2901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4348" y="186435"/>
            <a:ext cx="7305675" cy="118110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2235835" marR="5080" indent="-2223135">
              <a:lnSpc>
                <a:spcPts val="4300"/>
              </a:lnSpc>
              <a:spcBef>
                <a:spcPts val="660"/>
              </a:spcBef>
            </a:pPr>
            <a:r>
              <a:rPr dirty="0" spc="-10"/>
              <a:t>Catheter</a:t>
            </a:r>
            <a:r>
              <a:rPr dirty="0" spc="-295"/>
              <a:t> </a:t>
            </a:r>
            <a:r>
              <a:rPr dirty="0"/>
              <a:t>Ablation</a:t>
            </a:r>
            <a:r>
              <a:rPr dirty="0" spc="-95"/>
              <a:t> </a:t>
            </a:r>
            <a:r>
              <a:rPr dirty="0"/>
              <a:t>for</a:t>
            </a:r>
            <a:r>
              <a:rPr dirty="0" spc="-195"/>
              <a:t> </a:t>
            </a:r>
            <a:r>
              <a:rPr dirty="0" spc="-25"/>
              <a:t>Ventricular </a:t>
            </a:r>
            <a:r>
              <a:rPr dirty="0" spc="-10"/>
              <a:t>Arrhythmias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66071" y="6494779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000099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6881" y="1590547"/>
            <a:ext cx="8806180" cy="15709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69570" marR="78740" indent="-344805">
              <a:lnSpc>
                <a:spcPct val="100800"/>
              </a:lnSpc>
              <a:spcBef>
                <a:spcPts val="75"/>
              </a:spcBef>
              <a:buChar char="■"/>
              <a:tabLst>
                <a:tab pos="369570" algn="l"/>
              </a:tabLst>
            </a:pPr>
            <a:r>
              <a:rPr dirty="0" sz="2400">
                <a:latin typeface="Arial"/>
                <a:cs typeface="Arial"/>
              </a:rPr>
              <a:t>Class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1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recommendation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recurrent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VT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PVCs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per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AHA/ </a:t>
            </a:r>
            <a:r>
              <a:rPr dirty="0" sz="2400">
                <a:latin typeface="Arial"/>
                <a:cs typeface="Arial"/>
              </a:rPr>
              <a:t>ACC/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HRS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guidelines</a:t>
            </a:r>
            <a:r>
              <a:rPr dirty="0" baseline="24305" sz="2400" spc="-15">
                <a:latin typeface="Arial"/>
                <a:cs typeface="Arial"/>
              </a:rPr>
              <a:t>1</a:t>
            </a:r>
            <a:endParaRPr baseline="24305" sz="2400">
              <a:latin typeface="Arial"/>
              <a:cs typeface="Arial"/>
            </a:endParaRPr>
          </a:p>
          <a:p>
            <a:pPr marL="369570" marR="17780" indent="-344805">
              <a:lnSpc>
                <a:spcPct val="100000"/>
              </a:lnSpc>
              <a:spcBef>
                <a:spcPts val="625"/>
              </a:spcBef>
              <a:buChar char="■"/>
              <a:tabLst>
                <a:tab pos="369570" algn="l"/>
              </a:tabLst>
            </a:pPr>
            <a:r>
              <a:rPr dirty="0" sz="2400">
                <a:latin typeface="Arial"/>
                <a:cs typeface="Arial"/>
              </a:rPr>
              <a:t>Utilization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ablation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ventricular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arrhythmias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increased </a:t>
            </a:r>
            <a:r>
              <a:rPr dirty="0" sz="2400" spc="-20">
                <a:latin typeface="Arial"/>
                <a:cs typeface="Arial"/>
              </a:rPr>
              <a:t>5-</a:t>
            </a:r>
            <a:r>
              <a:rPr dirty="0" sz="2400">
                <a:latin typeface="Arial"/>
                <a:cs typeface="Arial"/>
              </a:rPr>
              <a:t>fold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recent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years</a:t>
            </a:r>
            <a:r>
              <a:rPr dirty="0" baseline="24305" sz="2400" spc="-15">
                <a:latin typeface="Arial"/>
                <a:cs typeface="Arial"/>
              </a:rPr>
              <a:t>2</a:t>
            </a:r>
            <a:endParaRPr baseline="24305"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359707" y="5695188"/>
            <a:ext cx="3150870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dirty="0" sz="1400" spc="-10">
                <a:latin typeface="Calibri"/>
                <a:cs typeface="Calibri"/>
              </a:rPr>
              <a:t>Al-</a:t>
            </a:r>
            <a:r>
              <a:rPr dirty="0" sz="1400">
                <a:latin typeface="Calibri"/>
                <a:cs typeface="Calibri"/>
              </a:rPr>
              <a:t>Khatib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al.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Circulation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4965" algn="l"/>
              </a:tabLst>
            </a:pPr>
            <a:r>
              <a:rPr dirty="0" sz="1400" spc="-10">
                <a:latin typeface="Calibri"/>
                <a:cs typeface="Calibri"/>
              </a:rPr>
              <a:t>Palaniswamy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al.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Heart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Rhythm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24378" y="777450"/>
          <a:ext cx="10043160" cy="5999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8554"/>
                <a:gridCol w="2092325"/>
                <a:gridCol w="2092325"/>
                <a:gridCol w="2092325"/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9775" marR="201295" indent="-532130">
                        <a:lnSpc>
                          <a:spcPts val="2110"/>
                        </a:lnSpc>
                        <a:spcBef>
                          <a:spcPts val="36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Retrograde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Aortic (n=72)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9775" marR="501015" indent="-231775">
                        <a:lnSpc>
                          <a:spcPts val="2110"/>
                        </a:lnSpc>
                        <a:spcBef>
                          <a:spcPts val="365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Transseptal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(n=74)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P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value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852805">
                        <a:lnSpc>
                          <a:spcPts val="2110"/>
                        </a:lnSpc>
                        <a:spcBef>
                          <a:spcPts val="3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Underwent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retrograde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aortic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approach</a:t>
                      </a:r>
                      <a:r>
                        <a:rPr dirty="0" sz="18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only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62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(86%)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(5%)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Transseptal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only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67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(91%)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Both,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started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retrograde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aortic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(10%)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(0%)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Both,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started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transseptal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(0%)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Maximum</a:t>
                      </a:r>
                      <a:r>
                        <a:rPr dirty="0" sz="18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BP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154</a:t>
                      </a:r>
                      <a:r>
                        <a:rPr dirty="0" sz="1800" spc="3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160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34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Minimum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BP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83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86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0.43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1300480">
                        <a:lnSpc>
                          <a:spcPts val="2110"/>
                        </a:lnSpc>
                        <a:spcBef>
                          <a:spcPts val="36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Electrical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cardioversion/ defibrillation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17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(24%)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(27%)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ACT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296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42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298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64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0.86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Target</a:t>
                      </a:r>
                      <a:r>
                        <a:rPr dirty="0" sz="18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location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0.42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146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Near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mitral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annulus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800" spc="40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(15%)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(9%)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146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Near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conduction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system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(13%)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(9%)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146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Papillary</a:t>
                      </a:r>
                      <a:r>
                        <a:rPr dirty="0" sz="18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muscles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(20%)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(35%)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146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Other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9468" y="225044"/>
            <a:ext cx="39077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Procedural</a:t>
            </a:r>
            <a:r>
              <a:rPr dirty="0" sz="2400" spc="-1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Arial"/>
                <a:cs typeface="Arial"/>
              </a:rPr>
              <a:t>Characteristics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24378" y="790150"/>
          <a:ext cx="10043160" cy="3601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8554"/>
                <a:gridCol w="2092325"/>
                <a:gridCol w="2092325"/>
                <a:gridCol w="2092325"/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9775" marR="201295" indent="-532130">
                        <a:lnSpc>
                          <a:spcPts val="2110"/>
                        </a:lnSpc>
                        <a:spcBef>
                          <a:spcPts val="36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Retrograde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Aortic (n=72)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9775" marR="501015" indent="-231775">
                        <a:lnSpc>
                          <a:spcPts val="2110"/>
                        </a:lnSpc>
                        <a:spcBef>
                          <a:spcPts val="365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Transseptal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(n=74)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P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value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ablation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time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(minutes)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(7-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32)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(7-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32)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0.07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18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power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(watts)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42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42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0.88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Maximum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power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(watts)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0.68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heart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time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(minutes)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154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86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140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fluoroscopy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time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(minutes)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6.6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(0.4-12.1)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9.5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(2.4-21.7)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0.014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Procedure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time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(minutes)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238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237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104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fluids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(ml)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1,406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938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1,702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1,545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Net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fluids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versus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out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881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802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932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783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0.71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9468" y="225044"/>
            <a:ext cx="39077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Procedural</a:t>
            </a:r>
            <a:r>
              <a:rPr dirty="0" sz="2400" spc="-1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Arial"/>
                <a:cs typeface="Arial"/>
              </a:rPr>
              <a:t>Characteristics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24378" y="1125288"/>
          <a:ext cx="10043160" cy="5521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8554"/>
                <a:gridCol w="2092325"/>
                <a:gridCol w="2092325"/>
                <a:gridCol w="2092325"/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9775" marR="201295" indent="-532130">
                        <a:lnSpc>
                          <a:spcPts val="2110"/>
                        </a:lnSpc>
                        <a:spcBef>
                          <a:spcPts val="37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Retrograde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Aortic (n=72)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9775" marR="501015" indent="-231775">
                        <a:lnSpc>
                          <a:spcPts val="2110"/>
                        </a:lnSpc>
                        <a:spcBef>
                          <a:spcPts val="370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Transseptal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(n=74)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P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value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days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(median,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IQR)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(1-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(1-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3)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0.44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ICU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days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(median,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IQR)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(0-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(0-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0.39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Pericardial</a:t>
                      </a:r>
                      <a:r>
                        <a:rPr dirty="0" sz="1800" spc="-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effusion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1102360">
                        <a:lnSpc>
                          <a:spcPts val="2110"/>
                        </a:lnSpc>
                        <a:spcBef>
                          <a:spcPts val="37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Vascular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injury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(AV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fistula, pseudoaneurysm)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Myocardial</a:t>
                      </a:r>
                      <a:r>
                        <a:rPr dirty="0" sz="1800" spc="-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infarction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Stroke/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TIA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Pneumothorax/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hemothorax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1036955">
                        <a:lnSpc>
                          <a:spcPts val="2110"/>
                        </a:lnSpc>
                        <a:spcBef>
                          <a:spcPts val="37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Bleeding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requiring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surgical intervention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 transfusion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Peripheral infarct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122555">
                        <a:lnSpc>
                          <a:spcPts val="2090"/>
                        </a:lnSpc>
                        <a:spcBef>
                          <a:spcPts val="39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 cardiovascular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disease-related complication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(7%)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0.72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Death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2469" y="542035"/>
            <a:ext cx="42881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Complications</a:t>
            </a:r>
            <a:r>
              <a:rPr dirty="0" sz="24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within</a:t>
            </a:r>
            <a:r>
              <a:rPr dirty="0" sz="2400" spc="-6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30</a:t>
            </a:r>
            <a:r>
              <a:rPr dirty="0" sz="24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0000"/>
                </a:solidFill>
                <a:latin typeface="Arial"/>
                <a:cs typeface="Arial"/>
              </a:rPr>
              <a:t>days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24378" y="790150"/>
          <a:ext cx="10043160" cy="579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8554"/>
                <a:gridCol w="2092325"/>
                <a:gridCol w="2092325"/>
                <a:gridCol w="2092325"/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9775" marR="201295" indent="-532130">
                        <a:lnSpc>
                          <a:spcPts val="2110"/>
                        </a:lnSpc>
                        <a:spcBef>
                          <a:spcPts val="36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Retrograde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Aortic (n=72)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9775" marR="501015" indent="-231775">
                        <a:lnSpc>
                          <a:spcPts val="2110"/>
                        </a:lnSpc>
                        <a:spcBef>
                          <a:spcPts val="365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Transseptal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(n=74)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P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value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Intra-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procedural</a:t>
                      </a:r>
                      <a:r>
                        <a:rPr dirty="0" sz="18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success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0.66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24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Unable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ablate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(5%)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242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Reduced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burden/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inducibility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17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(26%)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242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Complete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success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46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(70%)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41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(61%)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month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visit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(median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39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days)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769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Eradication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target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35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(58%)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40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(64%)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769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Sustained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VT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observed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1.0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769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Appropriate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ICD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shocks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1.0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769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Improved</a:t>
                      </a:r>
                      <a:r>
                        <a:rPr dirty="0" sz="18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symptoms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45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(63%)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53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(72%)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0.61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month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visit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(median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198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days)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769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Eradication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target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31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(59%)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40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(64%)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0.94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769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Sustained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VT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observed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(7%)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0.41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769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Appropriate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ICD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shocks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769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Improved</a:t>
                      </a:r>
                      <a:r>
                        <a:rPr dirty="0" sz="18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symptoms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41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(55%)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(74%)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0.66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9468" y="225044"/>
            <a:ext cx="11957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00000"/>
                </a:solidFill>
                <a:latin typeface="Arial"/>
                <a:cs typeface="Arial"/>
              </a:rPr>
              <a:t>Efficacy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0700"/>
            <a:ext cx="50412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PVC</a:t>
            </a:r>
            <a:r>
              <a:rPr dirty="0" sz="240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Burden</a:t>
            </a:r>
            <a:r>
              <a:rPr dirty="0" sz="240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Pre</a:t>
            </a:r>
            <a:r>
              <a:rPr dirty="0" sz="240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240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Post</a:t>
            </a:r>
            <a:r>
              <a:rPr dirty="0" sz="2400" spc="-1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Arial"/>
                <a:cs typeface="Arial"/>
              </a:rPr>
              <a:t>Ablation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698315" y="1533472"/>
            <a:ext cx="5106670" cy="3433445"/>
            <a:chOff x="6698315" y="1533472"/>
            <a:chExt cx="5106670" cy="3433445"/>
          </a:xfrm>
        </p:grpSpPr>
        <p:sp>
          <p:nvSpPr>
            <p:cNvPr id="4" name="object 4" descr=""/>
            <p:cNvSpPr/>
            <p:nvPr/>
          </p:nvSpPr>
          <p:spPr>
            <a:xfrm>
              <a:off x="6775973" y="4889153"/>
              <a:ext cx="5020310" cy="0"/>
            </a:xfrm>
            <a:custGeom>
              <a:avLst/>
              <a:gdLst/>
              <a:ahLst/>
              <a:cxnLst/>
              <a:rect l="l" t="t" r="r" b="b"/>
              <a:pathLst>
                <a:path w="5020309" h="0">
                  <a:moveTo>
                    <a:pt x="0" y="0"/>
                  </a:moveTo>
                  <a:lnTo>
                    <a:pt x="5019694" y="0"/>
                  </a:lnTo>
                </a:path>
              </a:pathLst>
            </a:custGeom>
            <a:ln w="182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384421" y="4889153"/>
              <a:ext cx="3795395" cy="68580"/>
            </a:xfrm>
            <a:custGeom>
              <a:avLst/>
              <a:gdLst/>
              <a:ahLst/>
              <a:cxnLst/>
              <a:rect l="l" t="t" r="r" b="b"/>
              <a:pathLst>
                <a:path w="3795395" h="68579">
                  <a:moveTo>
                    <a:pt x="0" y="0"/>
                  </a:moveTo>
                  <a:lnTo>
                    <a:pt x="0" y="68450"/>
                  </a:lnTo>
                </a:path>
                <a:path w="3795395" h="68579">
                  <a:moveTo>
                    <a:pt x="655602" y="0"/>
                  </a:moveTo>
                  <a:lnTo>
                    <a:pt x="655602" y="68450"/>
                  </a:lnTo>
                </a:path>
                <a:path w="3795395" h="68579">
                  <a:moveTo>
                    <a:pt x="1569795" y="0"/>
                  </a:moveTo>
                  <a:lnTo>
                    <a:pt x="1569795" y="68450"/>
                  </a:lnTo>
                </a:path>
                <a:path w="3795395" h="68579">
                  <a:moveTo>
                    <a:pt x="2225397" y="0"/>
                  </a:moveTo>
                  <a:lnTo>
                    <a:pt x="2225397" y="68450"/>
                  </a:lnTo>
                </a:path>
                <a:path w="3795395" h="68579">
                  <a:moveTo>
                    <a:pt x="3139590" y="0"/>
                  </a:moveTo>
                  <a:lnTo>
                    <a:pt x="3139590" y="68450"/>
                  </a:lnTo>
                </a:path>
                <a:path w="3795395" h="68579">
                  <a:moveTo>
                    <a:pt x="3795193" y="0"/>
                  </a:moveTo>
                  <a:lnTo>
                    <a:pt x="3795193" y="68450"/>
                  </a:lnTo>
                </a:path>
              </a:pathLst>
            </a:custGeom>
            <a:ln w="182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775973" y="1542679"/>
              <a:ext cx="0" cy="3347085"/>
            </a:xfrm>
            <a:custGeom>
              <a:avLst/>
              <a:gdLst/>
              <a:ahLst/>
              <a:cxnLst/>
              <a:rect l="l" t="t" r="r" b="b"/>
              <a:pathLst>
                <a:path w="0" h="3347085">
                  <a:moveTo>
                    <a:pt x="0" y="3346473"/>
                  </a:moveTo>
                  <a:lnTo>
                    <a:pt x="0" y="0"/>
                  </a:lnTo>
                </a:path>
              </a:pathLst>
            </a:custGeom>
            <a:ln w="182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07523" y="1542679"/>
              <a:ext cx="68580" cy="3347085"/>
            </a:xfrm>
            <a:custGeom>
              <a:avLst/>
              <a:gdLst/>
              <a:ahLst/>
              <a:cxnLst/>
              <a:rect l="l" t="t" r="r" b="b"/>
              <a:pathLst>
                <a:path w="68579" h="3347085">
                  <a:moveTo>
                    <a:pt x="0" y="3346473"/>
                  </a:moveTo>
                  <a:lnTo>
                    <a:pt x="68450" y="3346473"/>
                  </a:lnTo>
                </a:path>
                <a:path w="68579" h="3347085">
                  <a:moveTo>
                    <a:pt x="0" y="2677178"/>
                  </a:moveTo>
                  <a:lnTo>
                    <a:pt x="68450" y="2677178"/>
                  </a:lnTo>
                </a:path>
                <a:path w="68579" h="3347085">
                  <a:moveTo>
                    <a:pt x="0" y="2007884"/>
                  </a:moveTo>
                  <a:lnTo>
                    <a:pt x="68450" y="2007884"/>
                  </a:lnTo>
                </a:path>
                <a:path w="68579" h="3347085">
                  <a:moveTo>
                    <a:pt x="0" y="1338589"/>
                  </a:moveTo>
                  <a:lnTo>
                    <a:pt x="68450" y="1338589"/>
                  </a:lnTo>
                </a:path>
                <a:path w="68579" h="3347085">
                  <a:moveTo>
                    <a:pt x="0" y="669294"/>
                  </a:moveTo>
                  <a:lnTo>
                    <a:pt x="68450" y="669294"/>
                  </a:lnTo>
                </a:path>
                <a:path w="68579" h="3347085">
                  <a:moveTo>
                    <a:pt x="0" y="0"/>
                  </a:moveTo>
                  <a:lnTo>
                    <a:pt x="68450" y="0"/>
                  </a:lnTo>
                </a:path>
                <a:path w="68579" h="3347085">
                  <a:moveTo>
                    <a:pt x="34225" y="3011826"/>
                  </a:moveTo>
                  <a:lnTo>
                    <a:pt x="68450" y="3011826"/>
                  </a:lnTo>
                </a:path>
                <a:path w="68579" h="3347085">
                  <a:moveTo>
                    <a:pt x="34225" y="2342531"/>
                  </a:moveTo>
                  <a:lnTo>
                    <a:pt x="68450" y="2342531"/>
                  </a:lnTo>
                </a:path>
                <a:path w="68579" h="3347085">
                  <a:moveTo>
                    <a:pt x="34225" y="1673236"/>
                  </a:moveTo>
                  <a:lnTo>
                    <a:pt x="68450" y="1673236"/>
                  </a:lnTo>
                </a:path>
                <a:path w="68579" h="3347085">
                  <a:moveTo>
                    <a:pt x="34225" y="1003942"/>
                  </a:moveTo>
                  <a:lnTo>
                    <a:pt x="68450" y="1003942"/>
                  </a:lnTo>
                </a:path>
                <a:path w="68579" h="3347085">
                  <a:moveTo>
                    <a:pt x="34225" y="334647"/>
                  </a:moveTo>
                  <a:lnTo>
                    <a:pt x="68450" y="334647"/>
                  </a:lnTo>
                </a:path>
              </a:pathLst>
            </a:custGeom>
            <a:ln w="182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084762" y="3120085"/>
              <a:ext cx="601345" cy="1497330"/>
            </a:xfrm>
            <a:custGeom>
              <a:avLst/>
              <a:gdLst/>
              <a:ahLst/>
              <a:cxnLst/>
              <a:rect l="l" t="t" r="r" b="b"/>
              <a:pathLst>
                <a:path w="601345" h="1497329">
                  <a:moveTo>
                    <a:pt x="600842" y="0"/>
                  </a:moveTo>
                  <a:lnTo>
                    <a:pt x="0" y="0"/>
                  </a:lnTo>
                  <a:lnTo>
                    <a:pt x="0" y="1496786"/>
                  </a:lnTo>
                  <a:lnTo>
                    <a:pt x="600842" y="1496786"/>
                  </a:lnTo>
                  <a:lnTo>
                    <a:pt x="60084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84761" y="3120086"/>
              <a:ext cx="601345" cy="1497330"/>
            </a:xfrm>
            <a:custGeom>
              <a:avLst/>
              <a:gdLst/>
              <a:ahLst/>
              <a:cxnLst/>
              <a:rect l="l" t="t" r="r" b="b"/>
              <a:pathLst>
                <a:path w="601345" h="1497329">
                  <a:moveTo>
                    <a:pt x="0" y="0"/>
                  </a:moveTo>
                  <a:lnTo>
                    <a:pt x="600842" y="0"/>
                  </a:lnTo>
                  <a:lnTo>
                    <a:pt x="600842" y="1496786"/>
                  </a:lnTo>
                  <a:lnTo>
                    <a:pt x="0" y="1496786"/>
                  </a:lnTo>
                  <a:lnTo>
                    <a:pt x="0" y="0"/>
                  </a:lnTo>
                  <a:close/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084761" y="1944256"/>
              <a:ext cx="599440" cy="2899410"/>
            </a:xfrm>
            <a:custGeom>
              <a:avLst/>
              <a:gdLst/>
              <a:ahLst/>
              <a:cxnLst/>
              <a:rect l="l" t="t" r="r" b="b"/>
              <a:pathLst>
                <a:path w="599440" h="2899410">
                  <a:moveTo>
                    <a:pt x="299660" y="0"/>
                  </a:moveTo>
                  <a:lnTo>
                    <a:pt x="299660" y="1171265"/>
                  </a:lnTo>
                </a:path>
                <a:path w="599440" h="2899410">
                  <a:moveTo>
                    <a:pt x="147548" y="0"/>
                  </a:moveTo>
                  <a:lnTo>
                    <a:pt x="453293" y="0"/>
                  </a:lnTo>
                </a:path>
                <a:path w="599440" h="2899410">
                  <a:moveTo>
                    <a:pt x="299660" y="2677178"/>
                  </a:moveTo>
                  <a:lnTo>
                    <a:pt x="299660" y="2899263"/>
                  </a:lnTo>
                </a:path>
                <a:path w="599440" h="2899410">
                  <a:moveTo>
                    <a:pt x="147548" y="2899263"/>
                  </a:moveTo>
                  <a:lnTo>
                    <a:pt x="453293" y="2899263"/>
                  </a:lnTo>
                </a:path>
                <a:path w="599440" h="2899410">
                  <a:moveTo>
                    <a:pt x="0" y="1978982"/>
                  </a:moveTo>
                  <a:lnTo>
                    <a:pt x="599321" y="1978982"/>
                  </a:lnTo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740364" y="3755914"/>
              <a:ext cx="601345" cy="727710"/>
            </a:xfrm>
            <a:custGeom>
              <a:avLst/>
              <a:gdLst/>
              <a:ahLst/>
              <a:cxnLst/>
              <a:rect l="l" t="t" r="r" b="b"/>
              <a:pathLst>
                <a:path w="601345" h="727710">
                  <a:moveTo>
                    <a:pt x="600842" y="0"/>
                  </a:moveTo>
                  <a:lnTo>
                    <a:pt x="0" y="0"/>
                  </a:lnTo>
                  <a:lnTo>
                    <a:pt x="0" y="727097"/>
                  </a:lnTo>
                  <a:lnTo>
                    <a:pt x="600842" y="727097"/>
                  </a:lnTo>
                  <a:lnTo>
                    <a:pt x="600842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740363" y="3755915"/>
              <a:ext cx="601345" cy="727710"/>
            </a:xfrm>
            <a:custGeom>
              <a:avLst/>
              <a:gdLst/>
              <a:ahLst/>
              <a:cxnLst/>
              <a:rect l="l" t="t" r="r" b="b"/>
              <a:pathLst>
                <a:path w="601345" h="727710">
                  <a:moveTo>
                    <a:pt x="0" y="0"/>
                  </a:moveTo>
                  <a:lnTo>
                    <a:pt x="600842" y="0"/>
                  </a:lnTo>
                  <a:lnTo>
                    <a:pt x="600842" y="727097"/>
                  </a:lnTo>
                  <a:lnTo>
                    <a:pt x="0" y="727097"/>
                  </a:lnTo>
                  <a:lnTo>
                    <a:pt x="0" y="0"/>
                  </a:lnTo>
                  <a:close/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740363" y="1877326"/>
              <a:ext cx="599440" cy="2972435"/>
            </a:xfrm>
            <a:custGeom>
              <a:avLst/>
              <a:gdLst/>
              <a:ahLst/>
              <a:cxnLst/>
              <a:rect l="l" t="t" r="r" b="b"/>
              <a:pathLst>
                <a:path w="599440" h="2972435">
                  <a:moveTo>
                    <a:pt x="299660" y="0"/>
                  </a:moveTo>
                  <a:lnTo>
                    <a:pt x="299660" y="1874025"/>
                  </a:lnTo>
                </a:path>
                <a:path w="599440" h="2972435">
                  <a:moveTo>
                    <a:pt x="147548" y="0"/>
                  </a:moveTo>
                  <a:lnTo>
                    <a:pt x="453293" y="0"/>
                  </a:lnTo>
                </a:path>
                <a:path w="599440" h="2972435">
                  <a:moveTo>
                    <a:pt x="299660" y="2610249"/>
                  </a:moveTo>
                  <a:lnTo>
                    <a:pt x="299660" y="2972276"/>
                  </a:lnTo>
                </a:path>
                <a:path w="599440" h="2972435">
                  <a:moveTo>
                    <a:pt x="147548" y="2972276"/>
                  </a:moveTo>
                  <a:lnTo>
                    <a:pt x="453293" y="2972276"/>
                  </a:lnTo>
                </a:path>
                <a:path w="599440" h="2972435">
                  <a:moveTo>
                    <a:pt x="0" y="2225404"/>
                  </a:moveTo>
                  <a:lnTo>
                    <a:pt x="599321" y="2225404"/>
                  </a:lnTo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654557" y="4023632"/>
              <a:ext cx="601345" cy="794385"/>
            </a:xfrm>
            <a:custGeom>
              <a:avLst/>
              <a:gdLst/>
              <a:ahLst/>
              <a:cxnLst/>
              <a:rect l="l" t="t" r="r" b="b"/>
              <a:pathLst>
                <a:path w="601345" h="794385">
                  <a:moveTo>
                    <a:pt x="600842" y="0"/>
                  </a:moveTo>
                  <a:lnTo>
                    <a:pt x="0" y="0"/>
                  </a:lnTo>
                  <a:lnTo>
                    <a:pt x="0" y="794026"/>
                  </a:lnTo>
                  <a:lnTo>
                    <a:pt x="600842" y="794026"/>
                  </a:lnTo>
                  <a:lnTo>
                    <a:pt x="60084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654557" y="4023633"/>
              <a:ext cx="601345" cy="794385"/>
            </a:xfrm>
            <a:custGeom>
              <a:avLst/>
              <a:gdLst/>
              <a:ahLst/>
              <a:cxnLst/>
              <a:rect l="l" t="t" r="r" b="b"/>
              <a:pathLst>
                <a:path w="601345" h="794385">
                  <a:moveTo>
                    <a:pt x="0" y="0"/>
                  </a:moveTo>
                  <a:lnTo>
                    <a:pt x="600842" y="0"/>
                  </a:lnTo>
                  <a:lnTo>
                    <a:pt x="600842" y="794026"/>
                  </a:lnTo>
                  <a:lnTo>
                    <a:pt x="0" y="794026"/>
                  </a:lnTo>
                  <a:lnTo>
                    <a:pt x="0" y="0"/>
                  </a:lnTo>
                  <a:close/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654557" y="3812197"/>
              <a:ext cx="599440" cy="876300"/>
            </a:xfrm>
            <a:custGeom>
              <a:avLst/>
              <a:gdLst/>
              <a:ahLst/>
              <a:cxnLst/>
              <a:rect l="l" t="t" r="r" b="b"/>
              <a:pathLst>
                <a:path w="599440" h="876300">
                  <a:moveTo>
                    <a:pt x="299660" y="0"/>
                  </a:moveTo>
                  <a:lnTo>
                    <a:pt x="299660" y="206872"/>
                  </a:lnTo>
                </a:path>
                <a:path w="599440" h="876300">
                  <a:moveTo>
                    <a:pt x="147548" y="0"/>
                  </a:moveTo>
                  <a:lnTo>
                    <a:pt x="453293" y="0"/>
                  </a:lnTo>
                </a:path>
                <a:path w="599440" h="876300">
                  <a:moveTo>
                    <a:pt x="0" y="876167"/>
                  </a:moveTo>
                  <a:lnTo>
                    <a:pt x="599321" y="876167"/>
                  </a:lnTo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310159" y="4224422"/>
              <a:ext cx="601345" cy="660400"/>
            </a:xfrm>
            <a:custGeom>
              <a:avLst/>
              <a:gdLst/>
              <a:ahLst/>
              <a:cxnLst/>
              <a:rect l="l" t="t" r="r" b="b"/>
              <a:pathLst>
                <a:path w="601345" h="660400">
                  <a:moveTo>
                    <a:pt x="600842" y="0"/>
                  </a:moveTo>
                  <a:lnTo>
                    <a:pt x="0" y="0"/>
                  </a:lnTo>
                  <a:lnTo>
                    <a:pt x="0" y="660167"/>
                  </a:lnTo>
                  <a:lnTo>
                    <a:pt x="600842" y="660167"/>
                  </a:lnTo>
                  <a:lnTo>
                    <a:pt x="600842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310160" y="4224421"/>
              <a:ext cx="601345" cy="660400"/>
            </a:xfrm>
            <a:custGeom>
              <a:avLst/>
              <a:gdLst/>
              <a:ahLst/>
              <a:cxnLst/>
              <a:rect l="l" t="t" r="r" b="b"/>
              <a:pathLst>
                <a:path w="601345" h="660400">
                  <a:moveTo>
                    <a:pt x="0" y="0"/>
                  </a:moveTo>
                  <a:lnTo>
                    <a:pt x="600842" y="0"/>
                  </a:lnTo>
                  <a:lnTo>
                    <a:pt x="600842" y="660167"/>
                  </a:lnTo>
                  <a:lnTo>
                    <a:pt x="0" y="660167"/>
                  </a:lnTo>
                  <a:lnTo>
                    <a:pt x="0" y="0"/>
                  </a:lnTo>
                  <a:close/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310160" y="3349774"/>
              <a:ext cx="599440" cy="1339215"/>
            </a:xfrm>
            <a:custGeom>
              <a:avLst/>
              <a:gdLst/>
              <a:ahLst/>
              <a:cxnLst/>
              <a:rect l="l" t="t" r="r" b="b"/>
              <a:pathLst>
                <a:path w="599440" h="1339214">
                  <a:moveTo>
                    <a:pt x="299660" y="0"/>
                  </a:moveTo>
                  <a:lnTo>
                    <a:pt x="299660" y="870083"/>
                  </a:lnTo>
                </a:path>
                <a:path w="599440" h="1339214">
                  <a:moveTo>
                    <a:pt x="147548" y="0"/>
                  </a:moveTo>
                  <a:lnTo>
                    <a:pt x="453293" y="0"/>
                  </a:lnTo>
                </a:path>
                <a:path w="599440" h="1339214">
                  <a:moveTo>
                    <a:pt x="0" y="1338589"/>
                  </a:moveTo>
                  <a:lnTo>
                    <a:pt x="599321" y="1338589"/>
                  </a:lnTo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224351" y="4324815"/>
              <a:ext cx="601345" cy="493395"/>
            </a:xfrm>
            <a:custGeom>
              <a:avLst/>
              <a:gdLst/>
              <a:ahLst/>
              <a:cxnLst/>
              <a:rect l="l" t="t" r="r" b="b"/>
              <a:pathLst>
                <a:path w="601345" h="493395">
                  <a:moveTo>
                    <a:pt x="600842" y="0"/>
                  </a:moveTo>
                  <a:lnTo>
                    <a:pt x="0" y="0"/>
                  </a:lnTo>
                  <a:lnTo>
                    <a:pt x="0" y="492844"/>
                  </a:lnTo>
                  <a:lnTo>
                    <a:pt x="600842" y="492844"/>
                  </a:lnTo>
                  <a:lnTo>
                    <a:pt x="60084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224352" y="4324815"/>
              <a:ext cx="601345" cy="493395"/>
            </a:xfrm>
            <a:custGeom>
              <a:avLst/>
              <a:gdLst/>
              <a:ahLst/>
              <a:cxnLst/>
              <a:rect l="l" t="t" r="r" b="b"/>
              <a:pathLst>
                <a:path w="601345" h="493395">
                  <a:moveTo>
                    <a:pt x="0" y="0"/>
                  </a:moveTo>
                  <a:lnTo>
                    <a:pt x="600842" y="0"/>
                  </a:lnTo>
                  <a:lnTo>
                    <a:pt x="600842" y="492844"/>
                  </a:lnTo>
                  <a:lnTo>
                    <a:pt x="0" y="492844"/>
                  </a:lnTo>
                  <a:lnTo>
                    <a:pt x="0" y="0"/>
                  </a:lnTo>
                  <a:close/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224352" y="3416703"/>
              <a:ext cx="599440" cy="1472565"/>
            </a:xfrm>
            <a:custGeom>
              <a:avLst/>
              <a:gdLst/>
              <a:ahLst/>
              <a:cxnLst/>
              <a:rect l="l" t="t" r="r" b="b"/>
              <a:pathLst>
                <a:path w="599440" h="1472564">
                  <a:moveTo>
                    <a:pt x="299660" y="0"/>
                  </a:moveTo>
                  <a:lnTo>
                    <a:pt x="299660" y="903547"/>
                  </a:lnTo>
                </a:path>
                <a:path w="599440" h="1472564">
                  <a:moveTo>
                    <a:pt x="147548" y="0"/>
                  </a:moveTo>
                  <a:lnTo>
                    <a:pt x="453293" y="0"/>
                  </a:lnTo>
                </a:path>
                <a:path w="599440" h="1472564">
                  <a:moveTo>
                    <a:pt x="299660" y="1405518"/>
                  </a:moveTo>
                  <a:lnTo>
                    <a:pt x="299660" y="1472448"/>
                  </a:lnTo>
                </a:path>
                <a:path w="599440" h="1472564">
                  <a:moveTo>
                    <a:pt x="147548" y="1472448"/>
                  </a:moveTo>
                  <a:lnTo>
                    <a:pt x="453293" y="1472448"/>
                  </a:lnTo>
                </a:path>
                <a:path w="599440" h="1472564">
                  <a:moveTo>
                    <a:pt x="0" y="1372054"/>
                  </a:moveTo>
                  <a:lnTo>
                    <a:pt x="599321" y="1372054"/>
                  </a:lnTo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879955" y="4190956"/>
              <a:ext cx="601345" cy="660400"/>
            </a:xfrm>
            <a:custGeom>
              <a:avLst/>
              <a:gdLst/>
              <a:ahLst/>
              <a:cxnLst/>
              <a:rect l="l" t="t" r="r" b="b"/>
              <a:pathLst>
                <a:path w="601345" h="660400">
                  <a:moveTo>
                    <a:pt x="600842" y="0"/>
                  </a:moveTo>
                  <a:lnTo>
                    <a:pt x="0" y="0"/>
                  </a:lnTo>
                  <a:lnTo>
                    <a:pt x="0" y="660167"/>
                  </a:lnTo>
                  <a:lnTo>
                    <a:pt x="600842" y="660167"/>
                  </a:lnTo>
                  <a:lnTo>
                    <a:pt x="600842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879955" y="4190956"/>
              <a:ext cx="601345" cy="660400"/>
            </a:xfrm>
            <a:custGeom>
              <a:avLst/>
              <a:gdLst/>
              <a:ahLst/>
              <a:cxnLst/>
              <a:rect l="l" t="t" r="r" b="b"/>
              <a:pathLst>
                <a:path w="601345" h="660400">
                  <a:moveTo>
                    <a:pt x="0" y="0"/>
                  </a:moveTo>
                  <a:lnTo>
                    <a:pt x="600842" y="0"/>
                  </a:lnTo>
                  <a:lnTo>
                    <a:pt x="600842" y="660167"/>
                  </a:lnTo>
                  <a:lnTo>
                    <a:pt x="0" y="660167"/>
                  </a:lnTo>
                  <a:lnTo>
                    <a:pt x="0" y="0"/>
                  </a:lnTo>
                  <a:close/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0879955" y="3349774"/>
              <a:ext cx="599440" cy="1539875"/>
            </a:xfrm>
            <a:custGeom>
              <a:avLst/>
              <a:gdLst/>
              <a:ahLst/>
              <a:cxnLst/>
              <a:rect l="l" t="t" r="r" b="b"/>
              <a:pathLst>
                <a:path w="599440" h="1539875">
                  <a:moveTo>
                    <a:pt x="299660" y="0"/>
                  </a:moveTo>
                  <a:lnTo>
                    <a:pt x="299660" y="836618"/>
                  </a:lnTo>
                </a:path>
                <a:path w="599440" h="1539875">
                  <a:moveTo>
                    <a:pt x="147548" y="0"/>
                  </a:moveTo>
                  <a:lnTo>
                    <a:pt x="453293" y="0"/>
                  </a:lnTo>
                </a:path>
                <a:path w="599440" h="1539875">
                  <a:moveTo>
                    <a:pt x="299660" y="1505913"/>
                  </a:moveTo>
                  <a:lnTo>
                    <a:pt x="299660" y="1539377"/>
                  </a:lnTo>
                </a:path>
                <a:path w="599440" h="1539875">
                  <a:moveTo>
                    <a:pt x="147548" y="1539377"/>
                  </a:moveTo>
                  <a:lnTo>
                    <a:pt x="453293" y="1539377"/>
                  </a:lnTo>
                </a:path>
                <a:path w="599440" h="1539875">
                  <a:moveTo>
                    <a:pt x="0" y="1305124"/>
                  </a:moveTo>
                  <a:lnTo>
                    <a:pt x="599321" y="1305124"/>
                  </a:lnTo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580768" y="4785440"/>
            <a:ext cx="10350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0" b="1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503221" y="4116146"/>
            <a:ext cx="1809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503221" y="3446851"/>
            <a:ext cx="1809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503221" y="2777556"/>
            <a:ext cx="1809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Arial"/>
                <a:cs typeface="Arial"/>
              </a:rPr>
              <a:t>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503221" y="2108262"/>
            <a:ext cx="1809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Arial"/>
                <a:cs typeface="Arial"/>
              </a:rPr>
              <a:t>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503221" y="1438967"/>
            <a:ext cx="1809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Arial"/>
                <a:cs typeface="Arial"/>
              </a:rPr>
              <a:t>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170296" y="2639315"/>
            <a:ext cx="195580" cy="1156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 b="1">
                <a:latin typeface="Arial"/>
                <a:cs typeface="Arial"/>
              </a:rPr>
              <a:t>PVC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Burden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(%)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379327" y="5160396"/>
            <a:ext cx="63119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0" b="1">
                <a:latin typeface="Arial"/>
                <a:cs typeface="Arial"/>
              </a:rPr>
              <a:t>Baseline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917785" y="5129974"/>
            <a:ext cx="737870" cy="390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95"/>
              </a:spcBef>
            </a:pPr>
            <a:r>
              <a:rPr dirty="0" sz="1200" b="1">
                <a:latin typeface="Arial"/>
                <a:cs typeface="Arial"/>
              </a:rPr>
              <a:t>1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Month </a:t>
            </a:r>
            <a:r>
              <a:rPr dirty="0" sz="1200" spc="-35" b="1">
                <a:latin typeface="Arial"/>
                <a:cs typeface="Arial"/>
              </a:rPr>
              <a:t>Follow-</a:t>
            </a:r>
            <a:r>
              <a:rPr dirty="0" sz="1200" spc="-45" b="1">
                <a:latin typeface="Arial"/>
                <a:cs typeface="Arial"/>
              </a:rPr>
              <a:t>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516481" y="5160396"/>
            <a:ext cx="737870" cy="390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95"/>
              </a:spcBef>
            </a:pPr>
            <a:r>
              <a:rPr dirty="0" sz="1200" b="1">
                <a:latin typeface="Arial"/>
                <a:cs typeface="Arial"/>
              </a:rPr>
              <a:t>6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Month </a:t>
            </a:r>
            <a:r>
              <a:rPr dirty="0" sz="1200" spc="-35" b="1">
                <a:latin typeface="Arial"/>
                <a:cs typeface="Arial"/>
              </a:rPr>
              <a:t>Follow-</a:t>
            </a:r>
            <a:r>
              <a:rPr dirty="0" sz="1200" spc="-45" b="1">
                <a:latin typeface="Arial"/>
                <a:cs typeface="Arial"/>
              </a:rPr>
              <a:t>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056497" y="2282430"/>
            <a:ext cx="110934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0">
                <a:latin typeface="Arial"/>
                <a:cs typeface="Arial"/>
              </a:rPr>
              <a:t>Retrograde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Group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9760211" y="2339550"/>
            <a:ext cx="204470" cy="88900"/>
            <a:chOff x="9760211" y="2339550"/>
            <a:chExt cx="204470" cy="88900"/>
          </a:xfrm>
        </p:grpSpPr>
        <p:sp>
          <p:nvSpPr>
            <p:cNvPr id="38" name="object 38" descr=""/>
            <p:cNvSpPr/>
            <p:nvPr/>
          </p:nvSpPr>
          <p:spPr>
            <a:xfrm>
              <a:off x="9764974" y="2344311"/>
              <a:ext cx="194945" cy="79375"/>
            </a:xfrm>
            <a:custGeom>
              <a:avLst/>
              <a:gdLst/>
              <a:ahLst/>
              <a:cxnLst/>
              <a:rect l="l" t="t" r="r" b="b"/>
              <a:pathLst>
                <a:path w="194945" h="79375">
                  <a:moveTo>
                    <a:pt x="194703" y="0"/>
                  </a:moveTo>
                  <a:lnTo>
                    <a:pt x="0" y="0"/>
                  </a:lnTo>
                  <a:lnTo>
                    <a:pt x="0" y="79098"/>
                  </a:lnTo>
                  <a:lnTo>
                    <a:pt x="194703" y="79098"/>
                  </a:lnTo>
                  <a:lnTo>
                    <a:pt x="194703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764973" y="2344312"/>
              <a:ext cx="194945" cy="79375"/>
            </a:xfrm>
            <a:custGeom>
              <a:avLst/>
              <a:gdLst/>
              <a:ahLst/>
              <a:cxnLst/>
              <a:rect l="l" t="t" r="r" b="b"/>
              <a:pathLst>
                <a:path w="194945" h="79375">
                  <a:moveTo>
                    <a:pt x="0" y="0"/>
                  </a:moveTo>
                  <a:lnTo>
                    <a:pt x="194703" y="0"/>
                  </a:lnTo>
                  <a:lnTo>
                    <a:pt x="194703" y="79098"/>
                  </a:lnTo>
                  <a:lnTo>
                    <a:pt x="0" y="79098"/>
                  </a:lnTo>
                  <a:lnTo>
                    <a:pt x="0" y="0"/>
                  </a:lnTo>
                  <a:close/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10056497" y="2512120"/>
            <a:ext cx="113474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35">
                <a:latin typeface="Arial"/>
                <a:cs typeface="Arial"/>
              </a:rPr>
              <a:t>Transseptal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Group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1188860" y="2308339"/>
            <a:ext cx="41783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15"/>
              </a:lnSpc>
            </a:pPr>
            <a:r>
              <a:rPr dirty="0" sz="1100" spc="-10">
                <a:latin typeface="Arial"/>
                <a:cs typeface="Arial"/>
              </a:rPr>
              <a:t>(n=72)</a:t>
            </a:r>
            <a:endParaRPr sz="11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484"/>
              </a:spcBef>
            </a:pPr>
            <a:r>
              <a:rPr dirty="0" sz="1100" spc="-30">
                <a:latin typeface="Arial"/>
                <a:cs typeface="Arial"/>
              </a:rPr>
              <a:t>(n=74)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9760410" y="2229020"/>
            <a:ext cx="1958975" cy="554990"/>
            <a:chOff x="9760410" y="2229020"/>
            <a:chExt cx="1958975" cy="554990"/>
          </a:xfrm>
        </p:grpSpPr>
        <p:sp>
          <p:nvSpPr>
            <p:cNvPr id="43" name="object 43" descr=""/>
            <p:cNvSpPr/>
            <p:nvPr/>
          </p:nvSpPr>
          <p:spPr>
            <a:xfrm>
              <a:off x="9764974" y="2574002"/>
              <a:ext cx="194945" cy="79375"/>
            </a:xfrm>
            <a:custGeom>
              <a:avLst/>
              <a:gdLst/>
              <a:ahLst/>
              <a:cxnLst/>
              <a:rect l="l" t="t" r="r" b="b"/>
              <a:pathLst>
                <a:path w="194945" h="79375">
                  <a:moveTo>
                    <a:pt x="194703" y="0"/>
                  </a:moveTo>
                  <a:lnTo>
                    <a:pt x="0" y="0"/>
                  </a:lnTo>
                  <a:lnTo>
                    <a:pt x="0" y="79098"/>
                  </a:lnTo>
                  <a:lnTo>
                    <a:pt x="194703" y="79098"/>
                  </a:lnTo>
                  <a:lnTo>
                    <a:pt x="194703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764973" y="2574002"/>
              <a:ext cx="194945" cy="79375"/>
            </a:xfrm>
            <a:custGeom>
              <a:avLst/>
              <a:gdLst/>
              <a:ahLst/>
              <a:cxnLst/>
              <a:rect l="l" t="t" r="r" b="b"/>
              <a:pathLst>
                <a:path w="194945" h="79375">
                  <a:moveTo>
                    <a:pt x="0" y="0"/>
                  </a:moveTo>
                  <a:lnTo>
                    <a:pt x="194703" y="0"/>
                  </a:lnTo>
                  <a:lnTo>
                    <a:pt x="194703" y="79098"/>
                  </a:lnTo>
                  <a:lnTo>
                    <a:pt x="0" y="79098"/>
                  </a:lnTo>
                  <a:lnTo>
                    <a:pt x="0" y="0"/>
                  </a:lnTo>
                  <a:close/>
                </a:path>
              </a:pathLst>
            </a:custGeom>
            <a:ln w="9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1170315" y="2229020"/>
              <a:ext cx="548640" cy="554990"/>
            </a:xfrm>
            <a:custGeom>
              <a:avLst/>
              <a:gdLst/>
              <a:ahLst/>
              <a:cxnLst/>
              <a:rect l="l" t="t" r="r" b="b"/>
              <a:pathLst>
                <a:path w="548640" h="554989">
                  <a:moveTo>
                    <a:pt x="548548" y="0"/>
                  </a:moveTo>
                  <a:lnTo>
                    <a:pt x="0" y="0"/>
                  </a:lnTo>
                  <a:lnTo>
                    <a:pt x="0" y="554804"/>
                  </a:lnTo>
                  <a:lnTo>
                    <a:pt x="548548" y="554804"/>
                  </a:lnTo>
                  <a:lnTo>
                    <a:pt x="54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 descr=""/>
          <p:cNvGrpSpPr/>
          <p:nvPr/>
        </p:nvGrpSpPr>
        <p:grpSpPr>
          <a:xfrm>
            <a:off x="846066" y="1469916"/>
            <a:ext cx="5190490" cy="3493135"/>
            <a:chOff x="846066" y="1469916"/>
            <a:chExt cx="5190490" cy="3493135"/>
          </a:xfrm>
        </p:grpSpPr>
        <p:sp>
          <p:nvSpPr>
            <p:cNvPr id="47" name="object 47" descr=""/>
            <p:cNvSpPr/>
            <p:nvPr/>
          </p:nvSpPr>
          <p:spPr>
            <a:xfrm>
              <a:off x="925156" y="4883533"/>
              <a:ext cx="5101590" cy="0"/>
            </a:xfrm>
            <a:custGeom>
              <a:avLst/>
              <a:gdLst/>
              <a:ahLst/>
              <a:cxnLst/>
              <a:rect l="l" t="t" r="r" b="b"/>
              <a:pathLst>
                <a:path w="5101590" h="0">
                  <a:moveTo>
                    <a:pt x="0" y="0"/>
                  </a:moveTo>
                  <a:lnTo>
                    <a:pt x="5101464" y="0"/>
                  </a:lnTo>
                </a:path>
              </a:pathLst>
            </a:custGeom>
            <a:ln w="18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945449" y="4883533"/>
              <a:ext cx="3061335" cy="69850"/>
            </a:xfrm>
            <a:custGeom>
              <a:avLst/>
              <a:gdLst/>
              <a:ahLst/>
              <a:cxnLst/>
              <a:rect l="l" t="t" r="r" b="b"/>
              <a:pathLst>
                <a:path w="3061335" h="69850">
                  <a:moveTo>
                    <a:pt x="0" y="0"/>
                  </a:moveTo>
                  <a:lnTo>
                    <a:pt x="0" y="69565"/>
                  </a:lnTo>
                </a:path>
                <a:path w="3061335" h="69850">
                  <a:moveTo>
                    <a:pt x="1530439" y="0"/>
                  </a:moveTo>
                  <a:lnTo>
                    <a:pt x="1530439" y="69565"/>
                  </a:lnTo>
                </a:path>
                <a:path w="3061335" h="69850">
                  <a:moveTo>
                    <a:pt x="3060878" y="0"/>
                  </a:moveTo>
                  <a:lnTo>
                    <a:pt x="3060878" y="69565"/>
                  </a:lnTo>
                </a:path>
              </a:pathLst>
            </a:custGeom>
            <a:ln w="18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25156" y="1479441"/>
              <a:ext cx="0" cy="3404235"/>
            </a:xfrm>
            <a:custGeom>
              <a:avLst/>
              <a:gdLst/>
              <a:ahLst/>
              <a:cxnLst/>
              <a:rect l="l" t="t" r="r" b="b"/>
              <a:pathLst>
                <a:path w="0" h="3404235">
                  <a:moveTo>
                    <a:pt x="0" y="3404091"/>
                  </a:moveTo>
                  <a:lnTo>
                    <a:pt x="0" y="0"/>
                  </a:lnTo>
                </a:path>
              </a:pathLst>
            </a:custGeom>
            <a:ln w="18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55591" y="1479441"/>
              <a:ext cx="69850" cy="3404235"/>
            </a:xfrm>
            <a:custGeom>
              <a:avLst/>
              <a:gdLst/>
              <a:ahLst/>
              <a:cxnLst/>
              <a:rect l="l" t="t" r="r" b="b"/>
              <a:pathLst>
                <a:path w="69850" h="3404235">
                  <a:moveTo>
                    <a:pt x="0" y="3404091"/>
                  </a:moveTo>
                  <a:lnTo>
                    <a:pt x="69565" y="3404091"/>
                  </a:lnTo>
                </a:path>
                <a:path w="69850" h="3404235">
                  <a:moveTo>
                    <a:pt x="0" y="2553068"/>
                  </a:moveTo>
                  <a:lnTo>
                    <a:pt x="69565" y="2553068"/>
                  </a:lnTo>
                </a:path>
                <a:path w="69850" h="3404235">
                  <a:moveTo>
                    <a:pt x="0" y="1702045"/>
                  </a:moveTo>
                  <a:lnTo>
                    <a:pt x="69565" y="1702045"/>
                  </a:lnTo>
                </a:path>
                <a:path w="69850" h="3404235">
                  <a:moveTo>
                    <a:pt x="0" y="851022"/>
                  </a:moveTo>
                  <a:lnTo>
                    <a:pt x="69565" y="851022"/>
                  </a:lnTo>
                </a:path>
                <a:path w="69850" h="3404235">
                  <a:moveTo>
                    <a:pt x="0" y="0"/>
                  </a:moveTo>
                  <a:lnTo>
                    <a:pt x="69565" y="0"/>
                  </a:lnTo>
                </a:path>
                <a:path w="69850" h="3404235">
                  <a:moveTo>
                    <a:pt x="34782" y="2978580"/>
                  </a:moveTo>
                  <a:lnTo>
                    <a:pt x="69565" y="2978580"/>
                  </a:lnTo>
                </a:path>
                <a:path w="69850" h="3404235">
                  <a:moveTo>
                    <a:pt x="34782" y="2127557"/>
                  </a:moveTo>
                  <a:lnTo>
                    <a:pt x="69565" y="2127557"/>
                  </a:lnTo>
                </a:path>
                <a:path w="69850" h="3404235">
                  <a:moveTo>
                    <a:pt x="34782" y="1276534"/>
                  </a:moveTo>
                  <a:lnTo>
                    <a:pt x="69565" y="1276534"/>
                  </a:lnTo>
                </a:path>
                <a:path w="69850" h="3404235">
                  <a:moveTo>
                    <a:pt x="34782" y="425511"/>
                  </a:moveTo>
                  <a:lnTo>
                    <a:pt x="69565" y="425511"/>
                  </a:lnTo>
                </a:path>
              </a:pathLst>
            </a:custGeom>
            <a:ln w="18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945448" y="3654533"/>
              <a:ext cx="3061335" cy="1102360"/>
            </a:xfrm>
            <a:custGeom>
              <a:avLst/>
              <a:gdLst/>
              <a:ahLst/>
              <a:cxnLst/>
              <a:rect l="l" t="t" r="r" b="b"/>
              <a:pathLst>
                <a:path w="3061335" h="1102360">
                  <a:moveTo>
                    <a:pt x="0" y="0"/>
                  </a:moveTo>
                  <a:lnTo>
                    <a:pt x="1530439" y="973922"/>
                  </a:lnTo>
                  <a:lnTo>
                    <a:pt x="3060878" y="1102233"/>
                  </a:lnTo>
                </a:path>
              </a:pathLst>
            </a:custGeom>
            <a:ln w="2782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908346" y="262959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 h="0">
                  <a:moveTo>
                    <a:pt x="0" y="0"/>
                  </a:moveTo>
                  <a:lnTo>
                    <a:pt x="74203" y="0"/>
                  </a:lnTo>
                </a:path>
              </a:pathLst>
            </a:custGeom>
            <a:ln w="18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945448" y="2629595"/>
              <a:ext cx="0" cy="1913889"/>
            </a:xfrm>
            <a:custGeom>
              <a:avLst/>
              <a:gdLst/>
              <a:ahLst/>
              <a:cxnLst/>
              <a:rect l="l" t="t" r="r" b="b"/>
              <a:pathLst>
                <a:path w="0" h="1913889">
                  <a:moveTo>
                    <a:pt x="0" y="1292379"/>
                  </a:moveTo>
                  <a:lnTo>
                    <a:pt x="0" y="1913835"/>
                  </a:lnTo>
                </a:path>
                <a:path w="0" h="1913889">
                  <a:moveTo>
                    <a:pt x="0" y="0"/>
                  </a:moveTo>
                  <a:lnTo>
                    <a:pt x="0" y="1218176"/>
                  </a:lnTo>
                </a:path>
              </a:pathLst>
            </a:custGeom>
            <a:ln w="18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908346" y="3778206"/>
              <a:ext cx="1604645" cy="765810"/>
            </a:xfrm>
            <a:custGeom>
              <a:avLst/>
              <a:gdLst/>
              <a:ahLst/>
              <a:cxnLst/>
              <a:rect l="l" t="t" r="r" b="b"/>
              <a:pathLst>
                <a:path w="1604645" h="765810">
                  <a:moveTo>
                    <a:pt x="0" y="765225"/>
                  </a:moveTo>
                  <a:lnTo>
                    <a:pt x="74203" y="765225"/>
                  </a:lnTo>
                </a:path>
                <a:path w="1604645" h="765810">
                  <a:moveTo>
                    <a:pt x="1530439" y="0"/>
                  </a:moveTo>
                  <a:lnTo>
                    <a:pt x="1604642" y="0"/>
                  </a:lnTo>
                </a:path>
              </a:pathLst>
            </a:custGeom>
            <a:ln w="18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475887" y="3778206"/>
              <a:ext cx="0" cy="1020444"/>
            </a:xfrm>
            <a:custGeom>
              <a:avLst/>
              <a:gdLst/>
              <a:ahLst/>
              <a:cxnLst/>
              <a:rect l="l" t="t" r="r" b="b"/>
              <a:pathLst>
                <a:path w="0" h="1020445">
                  <a:moveTo>
                    <a:pt x="0" y="887350"/>
                  </a:moveTo>
                  <a:lnTo>
                    <a:pt x="0" y="1020300"/>
                  </a:lnTo>
                </a:path>
                <a:path w="0" h="1020445">
                  <a:moveTo>
                    <a:pt x="0" y="0"/>
                  </a:moveTo>
                  <a:lnTo>
                    <a:pt x="0" y="813147"/>
                  </a:lnTo>
                </a:path>
              </a:pathLst>
            </a:custGeom>
            <a:ln w="18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438786" y="4161591"/>
              <a:ext cx="1604645" cy="637540"/>
            </a:xfrm>
            <a:custGeom>
              <a:avLst/>
              <a:gdLst/>
              <a:ahLst/>
              <a:cxnLst/>
              <a:rect l="l" t="t" r="r" b="b"/>
              <a:pathLst>
                <a:path w="1604645" h="637539">
                  <a:moveTo>
                    <a:pt x="0" y="636914"/>
                  </a:moveTo>
                  <a:lnTo>
                    <a:pt x="74203" y="636914"/>
                  </a:lnTo>
                </a:path>
                <a:path w="1604645" h="637539">
                  <a:moveTo>
                    <a:pt x="1530439" y="0"/>
                  </a:moveTo>
                  <a:lnTo>
                    <a:pt x="1604642" y="0"/>
                  </a:lnTo>
                </a:path>
              </a:pathLst>
            </a:custGeom>
            <a:ln w="18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006326" y="4161591"/>
              <a:ext cx="0" cy="637540"/>
            </a:xfrm>
            <a:custGeom>
              <a:avLst/>
              <a:gdLst/>
              <a:ahLst/>
              <a:cxnLst/>
              <a:rect l="l" t="t" r="r" b="b"/>
              <a:pathLst>
                <a:path w="0" h="637539">
                  <a:moveTo>
                    <a:pt x="0" y="462226"/>
                  </a:moveTo>
                  <a:lnTo>
                    <a:pt x="0" y="636914"/>
                  </a:lnTo>
                </a:path>
                <a:path w="0" h="637539">
                  <a:moveTo>
                    <a:pt x="0" y="0"/>
                  </a:moveTo>
                  <a:lnTo>
                    <a:pt x="0" y="388023"/>
                  </a:lnTo>
                </a:path>
              </a:pathLst>
            </a:custGeom>
            <a:ln w="18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969225" y="4798506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 h="0">
                  <a:moveTo>
                    <a:pt x="0" y="0"/>
                  </a:moveTo>
                  <a:lnTo>
                    <a:pt x="74203" y="0"/>
                  </a:lnTo>
                </a:path>
              </a:pathLst>
            </a:custGeom>
            <a:ln w="18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346" y="3617431"/>
              <a:ext cx="74203" cy="74204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4969225" y="4719664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37101" y="0"/>
                  </a:moveTo>
                  <a:lnTo>
                    <a:pt x="23140" y="2716"/>
                  </a:lnTo>
                  <a:lnTo>
                    <a:pt x="10867" y="10867"/>
                  </a:lnTo>
                  <a:lnTo>
                    <a:pt x="2716" y="23140"/>
                  </a:lnTo>
                  <a:lnTo>
                    <a:pt x="0" y="37102"/>
                  </a:lnTo>
                  <a:lnTo>
                    <a:pt x="2716" y="51063"/>
                  </a:lnTo>
                  <a:lnTo>
                    <a:pt x="10867" y="63337"/>
                  </a:lnTo>
                  <a:lnTo>
                    <a:pt x="23140" y="71487"/>
                  </a:lnTo>
                  <a:lnTo>
                    <a:pt x="37101" y="74204"/>
                  </a:lnTo>
                  <a:lnTo>
                    <a:pt x="51062" y="71487"/>
                  </a:lnTo>
                  <a:lnTo>
                    <a:pt x="63335" y="63337"/>
                  </a:lnTo>
                  <a:lnTo>
                    <a:pt x="71486" y="51063"/>
                  </a:lnTo>
                  <a:lnTo>
                    <a:pt x="74202" y="37102"/>
                  </a:lnTo>
                  <a:lnTo>
                    <a:pt x="71486" y="23140"/>
                  </a:lnTo>
                  <a:lnTo>
                    <a:pt x="63335" y="10867"/>
                  </a:lnTo>
                  <a:lnTo>
                    <a:pt x="51062" y="2716"/>
                  </a:lnTo>
                  <a:lnTo>
                    <a:pt x="37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945448" y="3884873"/>
              <a:ext cx="3061335" cy="743585"/>
            </a:xfrm>
            <a:custGeom>
              <a:avLst/>
              <a:gdLst/>
              <a:ahLst/>
              <a:cxnLst/>
              <a:rect l="l" t="t" r="r" b="b"/>
              <a:pathLst>
                <a:path w="3061335" h="743585">
                  <a:moveTo>
                    <a:pt x="0" y="0"/>
                  </a:moveTo>
                  <a:lnTo>
                    <a:pt x="1530439" y="743582"/>
                  </a:lnTo>
                  <a:lnTo>
                    <a:pt x="3060878" y="701842"/>
                  </a:lnTo>
                </a:path>
              </a:pathLst>
            </a:custGeom>
            <a:ln w="27826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908346" y="3438105"/>
              <a:ext cx="3135630" cy="1445895"/>
            </a:xfrm>
            <a:custGeom>
              <a:avLst/>
              <a:gdLst/>
              <a:ahLst/>
              <a:cxnLst/>
              <a:rect l="l" t="t" r="r" b="b"/>
              <a:pathLst>
                <a:path w="3135629" h="1445895">
                  <a:moveTo>
                    <a:pt x="0" y="0"/>
                  </a:moveTo>
                  <a:lnTo>
                    <a:pt x="74203" y="0"/>
                  </a:lnTo>
                </a:path>
                <a:path w="3135629" h="1445895">
                  <a:moveTo>
                    <a:pt x="37101" y="0"/>
                  </a:moveTo>
                  <a:lnTo>
                    <a:pt x="37101" y="935275"/>
                  </a:lnTo>
                </a:path>
                <a:path w="3135629" h="1445895">
                  <a:moveTo>
                    <a:pt x="0" y="935275"/>
                  </a:moveTo>
                  <a:lnTo>
                    <a:pt x="74203" y="935275"/>
                  </a:lnTo>
                </a:path>
                <a:path w="3135629" h="1445895">
                  <a:moveTo>
                    <a:pt x="1530439" y="595175"/>
                  </a:moveTo>
                  <a:lnTo>
                    <a:pt x="1604642" y="595175"/>
                  </a:lnTo>
                </a:path>
                <a:path w="3135629" h="1445895">
                  <a:moveTo>
                    <a:pt x="1567540" y="595175"/>
                  </a:moveTo>
                  <a:lnTo>
                    <a:pt x="1567540" y="1445425"/>
                  </a:lnTo>
                </a:path>
                <a:path w="3135629" h="1445895">
                  <a:moveTo>
                    <a:pt x="1530439" y="1445425"/>
                  </a:moveTo>
                  <a:lnTo>
                    <a:pt x="1604642" y="1445425"/>
                  </a:lnTo>
                </a:path>
                <a:path w="3135629" h="1445895">
                  <a:moveTo>
                    <a:pt x="3060878" y="551889"/>
                  </a:moveTo>
                  <a:lnTo>
                    <a:pt x="3135081" y="551889"/>
                  </a:lnTo>
                </a:path>
                <a:path w="3135629" h="1445895">
                  <a:moveTo>
                    <a:pt x="3097980" y="551889"/>
                  </a:moveTo>
                  <a:lnTo>
                    <a:pt x="3097980" y="1403685"/>
                  </a:lnTo>
                </a:path>
                <a:path w="3135629" h="1445895">
                  <a:moveTo>
                    <a:pt x="3060878" y="1403685"/>
                  </a:moveTo>
                  <a:lnTo>
                    <a:pt x="3135081" y="1403685"/>
                  </a:lnTo>
                </a:path>
              </a:pathLst>
            </a:custGeom>
            <a:ln w="185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908340" y="3847782"/>
              <a:ext cx="3135630" cy="817880"/>
            </a:xfrm>
            <a:custGeom>
              <a:avLst/>
              <a:gdLst/>
              <a:ahLst/>
              <a:cxnLst/>
              <a:rect l="l" t="t" r="r" b="b"/>
              <a:pathLst>
                <a:path w="3135629" h="817879">
                  <a:moveTo>
                    <a:pt x="74206" y="0"/>
                  </a:moveTo>
                  <a:lnTo>
                    <a:pt x="0" y="0"/>
                  </a:lnTo>
                  <a:lnTo>
                    <a:pt x="0" y="74193"/>
                  </a:lnTo>
                  <a:lnTo>
                    <a:pt x="74206" y="74193"/>
                  </a:lnTo>
                  <a:lnTo>
                    <a:pt x="74206" y="0"/>
                  </a:lnTo>
                  <a:close/>
                </a:path>
                <a:path w="3135629" h="817879">
                  <a:moveTo>
                    <a:pt x="1604645" y="743572"/>
                  </a:moveTo>
                  <a:lnTo>
                    <a:pt x="1530438" y="743572"/>
                  </a:lnTo>
                  <a:lnTo>
                    <a:pt x="1530438" y="817778"/>
                  </a:lnTo>
                  <a:lnTo>
                    <a:pt x="1604645" y="817778"/>
                  </a:lnTo>
                  <a:lnTo>
                    <a:pt x="1604645" y="743572"/>
                  </a:lnTo>
                  <a:close/>
                </a:path>
                <a:path w="3135629" h="817879">
                  <a:moveTo>
                    <a:pt x="3135084" y="701840"/>
                  </a:moveTo>
                  <a:lnTo>
                    <a:pt x="3060877" y="701840"/>
                  </a:lnTo>
                  <a:lnTo>
                    <a:pt x="3060877" y="776046"/>
                  </a:lnTo>
                  <a:lnTo>
                    <a:pt x="3135084" y="776046"/>
                  </a:lnTo>
                  <a:lnTo>
                    <a:pt x="3135084" y="70184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901010" y="2283314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 h="0">
                  <a:moveTo>
                    <a:pt x="0" y="0"/>
                  </a:moveTo>
                  <a:lnTo>
                    <a:pt x="197874" y="0"/>
                  </a:lnTo>
                </a:path>
              </a:pathLst>
            </a:custGeom>
            <a:ln w="2782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962846" y="2246210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4">
                  <a:moveTo>
                    <a:pt x="37101" y="0"/>
                  </a:moveTo>
                  <a:lnTo>
                    <a:pt x="23140" y="2717"/>
                  </a:lnTo>
                  <a:lnTo>
                    <a:pt x="10867" y="10868"/>
                  </a:lnTo>
                  <a:lnTo>
                    <a:pt x="2716" y="23141"/>
                  </a:lnTo>
                  <a:lnTo>
                    <a:pt x="0" y="37102"/>
                  </a:lnTo>
                  <a:lnTo>
                    <a:pt x="2716" y="51063"/>
                  </a:lnTo>
                  <a:lnTo>
                    <a:pt x="10867" y="63336"/>
                  </a:lnTo>
                  <a:lnTo>
                    <a:pt x="23140" y="71487"/>
                  </a:lnTo>
                  <a:lnTo>
                    <a:pt x="37101" y="74203"/>
                  </a:lnTo>
                  <a:lnTo>
                    <a:pt x="51063" y="71487"/>
                  </a:lnTo>
                  <a:lnTo>
                    <a:pt x="63337" y="63336"/>
                  </a:lnTo>
                  <a:lnTo>
                    <a:pt x="71486" y="51063"/>
                  </a:lnTo>
                  <a:lnTo>
                    <a:pt x="74203" y="37102"/>
                  </a:lnTo>
                  <a:lnTo>
                    <a:pt x="71486" y="23141"/>
                  </a:lnTo>
                  <a:lnTo>
                    <a:pt x="63337" y="10868"/>
                  </a:lnTo>
                  <a:lnTo>
                    <a:pt x="51063" y="2717"/>
                  </a:lnTo>
                  <a:lnTo>
                    <a:pt x="37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726978" y="4778337"/>
            <a:ext cx="10477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50" b="1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648167" y="3927314"/>
            <a:ext cx="18351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 b="1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648167" y="3076291"/>
            <a:ext cx="18351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 b="1"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648167" y="2225268"/>
            <a:ext cx="18351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 b="1">
                <a:latin typeface="Arial"/>
                <a:cs typeface="Arial"/>
              </a:rPr>
              <a:t>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648167" y="1374245"/>
            <a:ext cx="18351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 b="1">
                <a:latin typeface="Arial"/>
                <a:cs typeface="Arial"/>
              </a:rPr>
              <a:t>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346920" y="2587967"/>
            <a:ext cx="198120" cy="11747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PVC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Burden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(%)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4197490" y="2117054"/>
            <a:ext cx="1153160" cy="4927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9200"/>
              </a:lnSpc>
              <a:spcBef>
                <a:spcPts val="95"/>
              </a:spcBef>
            </a:pPr>
            <a:r>
              <a:rPr dirty="0" sz="1100" spc="-20">
                <a:latin typeface="Arial"/>
                <a:cs typeface="Arial"/>
              </a:rPr>
              <a:t>Retrograde</a:t>
            </a:r>
            <a:r>
              <a:rPr dirty="0" sz="1100" spc="-10">
                <a:latin typeface="Arial"/>
                <a:cs typeface="Arial"/>
              </a:rPr>
              <a:t> Group </a:t>
            </a:r>
            <a:r>
              <a:rPr dirty="0" sz="1100" spc="-25">
                <a:latin typeface="Arial"/>
                <a:cs typeface="Arial"/>
              </a:rPr>
              <a:t>Transseptal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Group</a:t>
            </a:r>
            <a:endParaRPr sz="11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5348092" y="2206560"/>
            <a:ext cx="424815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30"/>
              </a:lnSpc>
            </a:pPr>
            <a:r>
              <a:rPr dirty="0" sz="1100" spc="-10">
                <a:latin typeface="Arial"/>
                <a:cs typeface="Arial"/>
              </a:rPr>
              <a:t>(n=72)</a:t>
            </a:r>
            <a:endParaRPr sz="11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515"/>
              </a:spcBef>
            </a:pPr>
            <a:r>
              <a:rPr dirty="0" sz="1100" spc="-15">
                <a:latin typeface="Arial"/>
                <a:cs typeface="Arial"/>
              </a:rPr>
              <a:t>(n=74)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1796918" y="1474678"/>
            <a:ext cx="3347720" cy="3301365"/>
            <a:chOff x="1796918" y="1474678"/>
            <a:chExt cx="3347720" cy="3301365"/>
          </a:xfrm>
        </p:grpSpPr>
        <p:sp>
          <p:nvSpPr>
            <p:cNvPr id="75" name="object 75" descr=""/>
            <p:cNvSpPr/>
            <p:nvPr/>
          </p:nvSpPr>
          <p:spPr>
            <a:xfrm>
              <a:off x="3901011" y="2516746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 h="0">
                  <a:moveTo>
                    <a:pt x="0" y="0"/>
                  </a:moveTo>
                  <a:lnTo>
                    <a:pt x="197874" y="0"/>
                  </a:lnTo>
                </a:path>
              </a:pathLst>
            </a:custGeom>
            <a:ln w="27826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962845" y="2479643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4">
                  <a:moveTo>
                    <a:pt x="74203" y="0"/>
                  </a:moveTo>
                  <a:lnTo>
                    <a:pt x="0" y="0"/>
                  </a:lnTo>
                  <a:lnTo>
                    <a:pt x="0" y="74203"/>
                  </a:lnTo>
                  <a:lnTo>
                    <a:pt x="74203" y="74203"/>
                  </a:lnTo>
                  <a:lnTo>
                    <a:pt x="7420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943903" y="1479441"/>
              <a:ext cx="3195955" cy="3291840"/>
            </a:xfrm>
            <a:custGeom>
              <a:avLst/>
              <a:gdLst/>
              <a:ahLst/>
              <a:cxnLst/>
              <a:rect l="l" t="t" r="r" b="b"/>
              <a:pathLst>
                <a:path w="3195954" h="3291840">
                  <a:moveTo>
                    <a:pt x="3172183" y="3096455"/>
                  </a:moveTo>
                  <a:lnTo>
                    <a:pt x="3172183" y="3291240"/>
                  </a:lnTo>
                </a:path>
                <a:path w="3195954" h="3291840">
                  <a:moveTo>
                    <a:pt x="3195371" y="3096455"/>
                  </a:moveTo>
                  <a:lnTo>
                    <a:pt x="3148994" y="3096455"/>
                  </a:lnTo>
                </a:path>
                <a:path w="3195954" h="3291840">
                  <a:moveTo>
                    <a:pt x="3195371" y="3291240"/>
                  </a:moveTo>
                  <a:lnTo>
                    <a:pt x="3148994" y="3291240"/>
                  </a:lnTo>
                </a:path>
                <a:path w="3195954" h="3291840">
                  <a:moveTo>
                    <a:pt x="3172183" y="3096455"/>
                  </a:moveTo>
                  <a:lnTo>
                    <a:pt x="3172183" y="3291240"/>
                  </a:lnTo>
                </a:path>
                <a:path w="3195954" h="3291840">
                  <a:moveTo>
                    <a:pt x="0" y="23188"/>
                  </a:moveTo>
                  <a:lnTo>
                    <a:pt x="3063970" y="23188"/>
                  </a:lnTo>
                </a:path>
                <a:path w="3195954" h="3291840">
                  <a:moveTo>
                    <a:pt x="0" y="0"/>
                  </a:moveTo>
                  <a:lnTo>
                    <a:pt x="0" y="46377"/>
                  </a:lnTo>
                </a:path>
                <a:path w="3195954" h="3291840">
                  <a:moveTo>
                    <a:pt x="3063970" y="0"/>
                  </a:moveTo>
                  <a:lnTo>
                    <a:pt x="3063970" y="46377"/>
                  </a:lnTo>
                </a:path>
                <a:path w="3195954" h="3291840">
                  <a:moveTo>
                    <a:pt x="0" y="23188"/>
                  </a:moveTo>
                  <a:lnTo>
                    <a:pt x="3063970" y="23188"/>
                  </a:lnTo>
                </a:path>
              </a:pathLst>
            </a:custGeom>
            <a:ln w="92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943903" y="1694322"/>
              <a:ext cx="3064510" cy="46990"/>
            </a:xfrm>
            <a:custGeom>
              <a:avLst/>
              <a:gdLst/>
              <a:ahLst/>
              <a:cxnLst/>
              <a:rect l="l" t="t" r="r" b="b"/>
              <a:pathLst>
                <a:path w="3064510" h="46989">
                  <a:moveTo>
                    <a:pt x="0" y="23188"/>
                  </a:moveTo>
                  <a:lnTo>
                    <a:pt x="3063970" y="23188"/>
                  </a:lnTo>
                </a:path>
                <a:path w="3064510" h="46989">
                  <a:moveTo>
                    <a:pt x="0" y="0"/>
                  </a:moveTo>
                  <a:lnTo>
                    <a:pt x="0" y="46377"/>
                  </a:lnTo>
                </a:path>
                <a:path w="3064510" h="46989">
                  <a:moveTo>
                    <a:pt x="3063970" y="0"/>
                  </a:moveTo>
                  <a:lnTo>
                    <a:pt x="3063970" y="46377"/>
                  </a:lnTo>
                </a:path>
                <a:path w="3064510" h="46989">
                  <a:moveTo>
                    <a:pt x="0" y="23188"/>
                  </a:moveTo>
                  <a:lnTo>
                    <a:pt x="3063970" y="23188"/>
                  </a:lnTo>
                </a:path>
              </a:pathLst>
            </a:custGeom>
            <a:ln w="92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943903" y="1924663"/>
              <a:ext cx="1525905" cy="46990"/>
            </a:xfrm>
            <a:custGeom>
              <a:avLst/>
              <a:gdLst/>
              <a:ahLst/>
              <a:cxnLst/>
              <a:rect l="l" t="t" r="r" b="b"/>
              <a:pathLst>
                <a:path w="1525904" h="46989">
                  <a:moveTo>
                    <a:pt x="0" y="23188"/>
                  </a:moveTo>
                  <a:lnTo>
                    <a:pt x="1525801" y="23188"/>
                  </a:lnTo>
                </a:path>
                <a:path w="1525904" h="46989">
                  <a:moveTo>
                    <a:pt x="0" y="0"/>
                  </a:moveTo>
                  <a:lnTo>
                    <a:pt x="0" y="46377"/>
                  </a:lnTo>
                </a:path>
                <a:path w="1525904" h="46989">
                  <a:moveTo>
                    <a:pt x="1525801" y="0"/>
                  </a:moveTo>
                  <a:lnTo>
                    <a:pt x="1525801" y="46377"/>
                  </a:lnTo>
                </a:path>
                <a:path w="1525904" h="46989">
                  <a:moveTo>
                    <a:pt x="0" y="23188"/>
                  </a:moveTo>
                  <a:lnTo>
                    <a:pt x="1525801" y="23188"/>
                  </a:lnTo>
                </a:path>
              </a:pathLst>
            </a:custGeom>
            <a:ln w="92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943903" y="2144182"/>
              <a:ext cx="1525905" cy="46990"/>
            </a:xfrm>
            <a:custGeom>
              <a:avLst/>
              <a:gdLst/>
              <a:ahLst/>
              <a:cxnLst/>
              <a:rect l="l" t="t" r="r" b="b"/>
              <a:pathLst>
                <a:path w="1525904" h="46989">
                  <a:moveTo>
                    <a:pt x="0" y="23188"/>
                  </a:moveTo>
                  <a:lnTo>
                    <a:pt x="1525801" y="23188"/>
                  </a:lnTo>
                </a:path>
                <a:path w="1525904" h="46989">
                  <a:moveTo>
                    <a:pt x="0" y="0"/>
                  </a:moveTo>
                  <a:lnTo>
                    <a:pt x="0" y="46377"/>
                  </a:lnTo>
                </a:path>
                <a:path w="1525904" h="46989">
                  <a:moveTo>
                    <a:pt x="1525801" y="0"/>
                  </a:moveTo>
                  <a:lnTo>
                    <a:pt x="1525801" y="46377"/>
                  </a:lnTo>
                </a:path>
                <a:path w="1525904" h="46989">
                  <a:moveTo>
                    <a:pt x="0" y="23188"/>
                  </a:moveTo>
                  <a:lnTo>
                    <a:pt x="1525801" y="23188"/>
                  </a:lnTo>
                </a:path>
              </a:pathLst>
            </a:custGeom>
            <a:ln w="92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801681" y="3639076"/>
              <a:ext cx="46990" cy="257175"/>
            </a:xfrm>
            <a:custGeom>
              <a:avLst/>
              <a:gdLst/>
              <a:ahLst/>
              <a:cxnLst/>
              <a:rect l="l" t="t" r="r" b="b"/>
              <a:pathLst>
                <a:path w="46989" h="257175">
                  <a:moveTo>
                    <a:pt x="23188" y="0"/>
                  </a:moveTo>
                  <a:lnTo>
                    <a:pt x="23188" y="256620"/>
                  </a:lnTo>
                </a:path>
                <a:path w="46989" h="257175">
                  <a:moveTo>
                    <a:pt x="46376" y="0"/>
                  </a:moveTo>
                  <a:lnTo>
                    <a:pt x="0" y="0"/>
                  </a:lnTo>
                </a:path>
                <a:path w="46989" h="257175">
                  <a:moveTo>
                    <a:pt x="46376" y="256620"/>
                  </a:moveTo>
                  <a:lnTo>
                    <a:pt x="0" y="256620"/>
                  </a:lnTo>
                </a:path>
                <a:path w="46989" h="257175">
                  <a:moveTo>
                    <a:pt x="23188" y="0"/>
                  </a:moveTo>
                  <a:lnTo>
                    <a:pt x="23188" y="256620"/>
                  </a:lnTo>
                </a:path>
              </a:pathLst>
            </a:custGeom>
            <a:ln w="92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 txBox="1"/>
          <p:nvPr/>
        </p:nvSpPr>
        <p:spPr>
          <a:xfrm>
            <a:off x="1632845" y="5125392"/>
            <a:ext cx="640715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10" b="1">
                <a:latin typeface="Arial"/>
                <a:cs typeface="Arial"/>
              </a:rPr>
              <a:t>Baseline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3102064" y="5125392"/>
            <a:ext cx="749300" cy="396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4295">
              <a:lnSpc>
                <a:spcPct val="101400"/>
              </a:lnSpc>
              <a:spcBef>
                <a:spcPts val="95"/>
              </a:spcBef>
            </a:pPr>
            <a:r>
              <a:rPr dirty="0" sz="1200" b="1">
                <a:latin typeface="Arial"/>
                <a:cs typeface="Arial"/>
              </a:rPr>
              <a:t>1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Month </a:t>
            </a:r>
            <a:r>
              <a:rPr dirty="0" sz="1200" spc="-25" b="1">
                <a:latin typeface="Arial"/>
                <a:cs typeface="Arial"/>
              </a:rPr>
              <a:t>Follow-Up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4623228" y="5117662"/>
            <a:ext cx="749300" cy="396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4295">
              <a:lnSpc>
                <a:spcPct val="101400"/>
              </a:lnSpc>
              <a:spcBef>
                <a:spcPts val="95"/>
              </a:spcBef>
            </a:pPr>
            <a:r>
              <a:rPr dirty="0" sz="1200" b="1">
                <a:latin typeface="Arial"/>
                <a:cs typeface="Arial"/>
              </a:rPr>
              <a:t>6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Month </a:t>
            </a:r>
            <a:r>
              <a:rPr dirty="0" sz="1200" spc="-25" b="1">
                <a:latin typeface="Arial"/>
                <a:cs typeface="Arial"/>
              </a:rPr>
              <a:t>Follow-Up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3003773" y="1307591"/>
            <a:ext cx="5499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p=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0.039</a:t>
            </a:r>
            <a:endParaRPr sz="11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3003773" y="1520952"/>
            <a:ext cx="6242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p=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0.0012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2387379" y="1682495"/>
            <a:ext cx="631190" cy="4826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580"/>
              </a:spcBef>
            </a:pPr>
            <a:r>
              <a:rPr dirty="0" sz="1100">
                <a:latin typeface="Arial"/>
                <a:cs typeface="Arial"/>
              </a:rPr>
              <a:t>p&lt;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0.0001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>
                <a:latin typeface="Arial"/>
                <a:cs typeface="Arial"/>
              </a:rPr>
              <a:t>p=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0.0007</a:t>
            </a:r>
            <a:endParaRPr sz="11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1311846" y="3654552"/>
            <a:ext cx="4749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p=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0.43</a:t>
            </a:r>
            <a:endParaRPr sz="110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5177890" y="4547616"/>
            <a:ext cx="4749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p=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0.62</a:t>
            </a:r>
            <a:endParaRPr sz="110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1750571" y="2322576"/>
            <a:ext cx="3892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 b="1">
                <a:latin typeface="Arial"/>
                <a:cs typeface="Arial"/>
              </a:rPr>
              <a:t>N=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3278127" y="3468623"/>
            <a:ext cx="3892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 b="1">
                <a:latin typeface="Arial"/>
                <a:cs typeface="Arial"/>
              </a:rPr>
              <a:t>N=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4904451" y="3736848"/>
            <a:ext cx="3892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 b="1">
                <a:latin typeface="Arial"/>
                <a:cs typeface="Arial"/>
              </a:rPr>
              <a:t>N=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36</a:t>
            </a:r>
            <a:endParaRPr sz="1100">
              <a:latin typeface="Arial"/>
              <a:cs typeface="Arial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7513454" y="1408176"/>
            <a:ext cx="3892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 b="1">
                <a:latin typeface="Arial"/>
                <a:cs typeface="Arial"/>
              </a:rPr>
              <a:t>N=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9131358" y="2968752"/>
            <a:ext cx="3892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 b="1">
                <a:latin typeface="Arial"/>
                <a:cs typeface="Arial"/>
              </a:rPr>
              <a:t>N=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0782175" y="2950464"/>
            <a:ext cx="3892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 b="1">
                <a:latin typeface="Arial"/>
                <a:cs typeface="Arial"/>
              </a:rPr>
              <a:t>N=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36</a:t>
            </a:r>
            <a:endParaRPr sz="1100">
              <a:latin typeface="Arial"/>
              <a:cs typeface="Arial"/>
            </a:endParaRPr>
          </a:p>
        </p:txBody>
      </p:sp>
      <p:sp>
        <p:nvSpPr>
          <p:cNvPr id="96" name="object 96" descr=""/>
          <p:cNvSpPr/>
          <p:nvPr/>
        </p:nvSpPr>
        <p:spPr>
          <a:xfrm>
            <a:off x="5353711" y="2106202"/>
            <a:ext cx="548640" cy="554990"/>
          </a:xfrm>
          <a:custGeom>
            <a:avLst/>
            <a:gdLst/>
            <a:ahLst/>
            <a:cxnLst/>
            <a:rect l="l" t="t" r="r" b="b"/>
            <a:pathLst>
              <a:path w="548639" h="554989">
                <a:moveTo>
                  <a:pt x="548548" y="0"/>
                </a:moveTo>
                <a:lnTo>
                  <a:pt x="0" y="0"/>
                </a:lnTo>
                <a:lnTo>
                  <a:pt x="0" y="554804"/>
                </a:lnTo>
                <a:lnTo>
                  <a:pt x="548548" y="554804"/>
                </a:lnTo>
                <a:lnTo>
                  <a:pt x="548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2542" y="393699"/>
            <a:ext cx="452628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Pre-</a:t>
            </a:r>
            <a:r>
              <a:rPr dirty="0"/>
              <a:t>procedure</a:t>
            </a:r>
            <a:r>
              <a:rPr dirty="0" spc="-210"/>
              <a:t> </a:t>
            </a:r>
            <a:r>
              <a:rPr dirty="0" spc="-20"/>
              <a:t>MRIs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0669" y="1858771"/>
            <a:ext cx="10934700" cy="28174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7505" marR="652780" indent="-344805">
              <a:lnSpc>
                <a:spcPct val="100800"/>
              </a:lnSpc>
              <a:spcBef>
                <a:spcPts val="75"/>
              </a:spcBef>
              <a:buChar char="■"/>
              <a:tabLst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Seventy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participants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(35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each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initial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randomization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group;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among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modified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intention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treat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group,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34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transseptal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group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31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retrograde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aortic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group)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625"/>
              </a:spcBef>
              <a:buChar char="■"/>
              <a:tabLst>
                <a:tab pos="356870" algn="l"/>
              </a:tabLst>
            </a:pPr>
            <a:r>
              <a:rPr dirty="0" sz="2400">
                <a:latin typeface="Arial"/>
                <a:cs typeface="Arial"/>
              </a:rPr>
              <a:t>None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acute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diffusion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abnormality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indicative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acute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brain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embolism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25"/>
              </a:spcBef>
              <a:buChar char="■"/>
              <a:tabLst>
                <a:tab pos="356870" algn="l"/>
              </a:tabLst>
            </a:pPr>
            <a:r>
              <a:rPr dirty="0" sz="2400">
                <a:latin typeface="Arial"/>
                <a:cs typeface="Arial"/>
              </a:rPr>
              <a:t>131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(90%)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participants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post-</a:t>
            </a:r>
            <a:r>
              <a:rPr dirty="0" sz="2400">
                <a:latin typeface="Arial"/>
                <a:cs typeface="Arial"/>
              </a:rPr>
              <a:t>operative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day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#1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MRI</a:t>
            </a:r>
            <a:endParaRPr sz="2400">
              <a:latin typeface="Arial"/>
              <a:cs typeface="Arial"/>
            </a:endParaRPr>
          </a:p>
          <a:p>
            <a:pPr lvl="1" marL="814705" marR="534035" indent="-344805">
              <a:lnSpc>
                <a:spcPct val="100800"/>
              </a:lnSpc>
              <a:spcBef>
                <a:spcPts val="580"/>
              </a:spcBef>
              <a:buChar char="■"/>
              <a:tabLst>
                <a:tab pos="814705" algn="l"/>
              </a:tabLst>
            </a:pPr>
            <a:r>
              <a:rPr dirty="0" sz="2400">
                <a:latin typeface="Arial"/>
                <a:cs typeface="Arial"/>
              </a:rPr>
              <a:t>62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(86%)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retrograde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aortic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group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69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(92%)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transseptal group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2180" y="2843276"/>
            <a:ext cx="71120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2665" algn="l"/>
              </a:tabLst>
            </a:pPr>
            <a:r>
              <a:rPr dirty="0" sz="7200" spc="-10"/>
              <a:t>Primary</a:t>
            </a:r>
            <a:r>
              <a:rPr dirty="0" sz="7200"/>
              <a:t>	</a:t>
            </a:r>
            <a:r>
              <a:rPr dirty="0" sz="7200" spc="-10"/>
              <a:t>Outcome</a:t>
            </a:r>
            <a:endParaRPr sz="7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27389" y="4467455"/>
            <a:ext cx="974725" cy="1325880"/>
          </a:xfrm>
          <a:custGeom>
            <a:avLst/>
            <a:gdLst/>
            <a:ahLst/>
            <a:cxnLst/>
            <a:rect l="l" t="t" r="r" b="b"/>
            <a:pathLst>
              <a:path w="974725" h="1325879">
                <a:moveTo>
                  <a:pt x="974124" y="0"/>
                </a:moveTo>
                <a:lnTo>
                  <a:pt x="0" y="0"/>
                </a:lnTo>
                <a:lnTo>
                  <a:pt x="0" y="1325677"/>
                </a:lnTo>
                <a:lnTo>
                  <a:pt x="974124" y="1325677"/>
                </a:lnTo>
                <a:lnTo>
                  <a:pt x="974124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136822" y="3839503"/>
            <a:ext cx="974725" cy="1953895"/>
          </a:xfrm>
          <a:custGeom>
            <a:avLst/>
            <a:gdLst/>
            <a:ahLst/>
            <a:cxnLst/>
            <a:rect l="l" t="t" r="r" b="b"/>
            <a:pathLst>
              <a:path w="974725" h="1953895">
                <a:moveTo>
                  <a:pt x="974124" y="0"/>
                </a:moveTo>
                <a:lnTo>
                  <a:pt x="0" y="0"/>
                </a:lnTo>
                <a:lnTo>
                  <a:pt x="0" y="1953630"/>
                </a:lnTo>
                <a:lnTo>
                  <a:pt x="974124" y="1953630"/>
                </a:lnTo>
                <a:lnTo>
                  <a:pt x="974124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701513" y="2304506"/>
            <a:ext cx="974725" cy="3488690"/>
          </a:xfrm>
          <a:custGeom>
            <a:avLst/>
            <a:gdLst/>
            <a:ahLst/>
            <a:cxnLst/>
            <a:rect l="l" t="t" r="r" b="b"/>
            <a:pathLst>
              <a:path w="974725" h="3488690">
                <a:moveTo>
                  <a:pt x="0" y="0"/>
                </a:moveTo>
                <a:lnTo>
                  <a:pt x="974124" y="0"/>
                </a:lnTo>
                <a:lnTo>
                  <a:pt x="974124" y="3488627"/>
                </a:lnTo>
                <a:lnTo>
                  <a:pt x="0" y="348862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110946" y="3420868"/>
            <a:ext cx="974725" cy="2372360"/>
          </a:xfrm>
          <a:custGeom>
            <a:avLst/>
            <a:gdLst/>
            <a:ahLst/>
            <a:cxnLst/>
            <a:rect l="l" t="t" r="r" b="b"/>
            <a:pathLst>
              <a:path w="974725" h="2372360">
                <a:moveTo>
                  <a:pt x="0" y="0"/>
                </a:moveTo>
                <a:lnTo>
                  <a:pt x="974124" y="0"/>
                </a:lnTo>
                <a:lnTo>
                  <a:pt x="974124" y="2372266"/>
                </a:lnTo>
                <a:lnTo>
                  <a:pt x="0" y="237226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2950822" y="-4762"/>
            <a:ext cx="6864984" cy="5803265"/>
            <a:chOff x="2950822" y="-4762"/>
            <a:chExt cx="6864984" cy="5803265"/>
          </a:xfrm>
        </p:grpSpPr>
        <p:sp>
          <p:nvSpPr>
            <p:cNvPr id="7" name="object 7" descr=""/>
            <p:cNvSpPr/>
            <p:nvPr/>
          </p:nvSpPr>
          <p:spPr>
            <a:xfrm>
              <a:off x="2996796" y="1606781"/>
              <a:ext cx="0" cy="4186554"/>
            </a:xfrm>
            <a:custGeom>
              <a:avLst/>
              <a:gdLst/>
              <a:ahLst/>
              <a:cxnLst/>
              <a:rect l="l" t="t" r="r" b="b"/>
              <a:pathLst>
                <a:path w="0" h="4186554">
                  <a:moveTo>
                    <a:pt x="0" y="4186352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950822" y="1606782"/>
              <a:ext cx="46355" cy="4186554"/>
            </a:xfrm>
            <a:custGeom>
              <a:avLst/>
              <a:gdLst/>
              <a:ahLst/>
              <a:cxnLst/>
              <a:rect l="l" t="t" r="r" b="b"/>
              <a:pathLst>
                <a:path w="46355" h="4186554">
                  <a:moveTo>
                    <a:pt x="0" y="4186352"/>
                  </a:moveTo>
                  <a:lnTo>
                    <a:pt x="45974" y="4186352"/>
                  </a:lnTo>
                </a:path>
                <a:path w="46355" h="4186554">
                  <a:moveTo>
                    <a:pt x="0" y="3489474"/>
                  </a:moveTo>
                  <a:lnTo>
                    <a:pt x="45974" y="3489474"/>
                  </a:lnTo>
                </a:path>
                <a:path w="46355" h="4186554">
                  <a:moveTo>
                    <a:pt x="0" y="2791482"/>
                  </a:moveTo>
                  <a:lnTo>
                    <a:pt x="45974" y="2791482"/>
                  </a:lnTo>
                </a:path>
                <a:path w="46355" h="4186554">
                  <a:moveTo>
                    <a:pt x="0" y="2093490"/>
                  </a:moveTo>
                  <a:lnTo>
                    <a:pt x="45974" y="2093490"/>
                  </a:lnTo>
                </a:path>
                <a:path w="46355" h="4186554">
                  <a:moveTo>
                    <a:pt x="0" y="1395498"/>
                  </a:moveTo>
                  <a:lnTo>
                    <a:pt x="45974" y="1395498"/>
                  </a:lnTo>
                </a:path>
                <a:path w="46355" h="4186554">
                  <a:moveTo>
                    <a:pt x="0" y="697506"/>
                  </a:moveTo>
                  <a:lnTo>
                    <a:pt x="45974" y="697506"/>
                  </a:lnTo>
                </a:path>
                <a:path w="46355" h="4186554">
                  <a:moveTo>
                    <a:pt x="0" y="0"/>
                  </a:moveTo>
                  <a:lnTo>
                    <a:pt x="4597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996796" y="5793133"/>
              <a:ext cx="6819265" cy="0"/>
            </a:xfrm>
            <a:custGeom>
              <a:avLst/>
              <a:gdLst/>
              <a:ahLst/>
              <a:cxnLst/>
              <a:rect l="l" t="t" r="r" b="b"/>
              <a:pathLst>
                <a:path w="6819265" h="0">
                  <a:moveTo>
                    <a:pt x="0" y="0"/>
                  </a:moveTo>
                  <a:lnTo>
                    <a:pt x="6818867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2742" y="0"/>
              <a:ext cx="1852874" cy="212140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737979" y="0"/>
              <a:ext cx="1862455" cy="2126615"/>
            </a:xfrm>
            <a:custGeom>
              <a:avLst/>
              <a:gdLst/>
              <a:ahLst/>
              <a:cxnLst/>
              <a:rect l="l" t="t" r="r" b="b"/>
              <a:pathLst>
                <a:path w="1862454" h="2126615">
                  <a:moveTo>
                    <a:pt x="1862400" y="0"/>
                  </a:moveTo>
                  <a:lnTo>
                    <a:pt x="1862400" y="2126170"/>
                  </a:lnTo>
                  <a:lnTo>
                    <a:pt x="0" y="212617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2816" y="0"/>
              <a:ext cx="1814362" cy="207832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205070" y="364959"/>
              <a:ext cx="248920" cy="249554"/>
            </a:xfrm>
            <a:custGeom>
              <a:avLst/>
              <a:gdLst/>
              <a:ahLst/>
              <a:cxnLst/>
              <a:rect l="l" t="t" r="r" b="b"/>
              <a:pathLst>
                <a:path w="248920" h="249554">
                  <a:moveTo>
                    <a:pt x="0" y="124691"/>
                  </a:moveTo>
                  <a:lnTo>
                    <a:pt x="9759" y="76155"/>
                  </a:lnTo>
                  <a:lnTo>
                    <a:pt x="36374" y="36521"/>
                  </a:lnTo>
                  <a:lnTo>
                    <a:pt x="75850" y="9798"/>
                  </a:lnTo>
                  <a:lnTo>
                    <a:pt x="124191" y="0"/>
                  </a:lnTo>
                  <a:lnTo>
                    <a:pt x="172532" y="9798"/>
                  </a:lnTo>
                  <a:lnTo>
                    <a:pt x="212008" y="36521"/>
                  </a:lnTo>
                  <a:lnTo>
                    <a:pt x="238623" y="76155"/>
                  </a:lnTo>
                  <a:lnTo>
                    <a:pt x="248383" y="124691"/>
                  </a:lnTo>
                  <a:lnTo>
                    <a:pt x="238623" y="173226"/>
                  </a:lnTo>
                  <a:lnTo>
                    <a:pt x="212008" y="212860"/>
                  </a:lnTo>
                  <a:lnTo>
                    <a:pt x="172532" y="239583"/>
                  </a:lnTo>
                  <a:lnTo>
                    <a:pt x="124191" y="249382"/>
                  </a:lnTo>
                  <a:lnTo>
                    <a:pt x="75850" y="239583"/>
                  </a:lnTo>
                  <a:lnTo>
                    <a:pt x="36374" y="212860"/>
                  </a:lnTo>
                  <a:lnTo>
                    <a:pt x="9759" y="173226"/>
                  </a:lnTo>
                  <a:lnTo>
                    <a:pt x="0" y="124691"/>
                  </a:lnTo>
                  <a:close/>
                </a:path>
              </a:pathLst>
            </a:custGeom>
            <a:ln w="603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588355" y="1563890"/>
              <a:ext cx="295910" cy="307975"/>
            </a:xfrm>
            <a:custGeom>
              <a:avLst/>
              <a:gdLst/>
              <a:ahLst/>
              <a:cxnLst/>
              <a:rect l="l" t="t" r="r" b="b"/>
              <a:pathLst>
                <a:path w="295909" h="307975">
                  <a:moveTo>
                    <a:pt x="0" y="153773"/>
                  </a:moveTo>
                  <a:lnTo>
                    <a:pt x="7531" y="105168"/>
                  </a:lnTo>
                  <a:lnTo>
                    <a:pt x="28505" y="62956"/>
                  </a:lnTo>
                  <a:lnTo>
                    <a:pt x="60486" y="29669"/>
                  </a:lnTo>
                  <a:lnTo>
                    <a:pt x="101043" y="7839"/>
                  </a:lnTo>
                  <a:lnTo>
                    <a:pt x="147740" y="0"/>
                  </a:lnTo>
                  <a:lnTo>
                    <a:pt x="194437" y="7839"/>
                  </a:lnTo>
                  <a:lnTo>
                    <a:pt x="234994" y="29669"/>
                  </a:lnTo>
                  <a:lnTo>
                    <a:pt x="266975" y="62956"/>
                  </a:lnTo>
                  <a:lnTo>
                    <a:pt x="287949" y="105168"/>
                  </a:lnTo>
                  <a:lnTo>
                    <a:pt x="295481" y="153773"/>
                  </a:lnTo>
                  <a:lnTo>
                    <a:pt x="287949" y="202377"/>
                  </a:lnTo>
                  <a:lnTo>
                    <a:pt x="266975" y="244589"/>
                  </a:lnTo>
                  <a:lnTo>
                    <a:pt x="234994" y="277876"/>
                  </a:lnTo>
                  <a:lnTo>
                    <a:pt x="194437" y="299706"/>
                  </a:lnTo>
                  <a:lnTo>
                    <a:pt x="147740" y="307546"/>
                  </a:lnTo>
                  <a:lnTo>
                    <a:pt x="101043" y="299706"/>
                  </a:lnTo>
                  <a:lnTo>
                    <a:pt x="60486" y="277876"/>
                  </a:lnTo>
                  <a:lnTo>
                    <a:pt x="28505" y="244589"/>
                  </a:lnTo>
                  <a:lnTo>
                    <a:pt x="7531" y="202377"/>
                  </a:lnTo>
                  <a:lnTo>
                    <a:pt x="0" y="153773"/>
                  </a:lnTo>
                  <a:close/>
                </a:path>
              </a:pathLst>
            </a:custGeom>
            <a:ln w="603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633497" y="1729567"/>
              <a:ext cx="295910" cy="307975"/>
            </a:xfrm>
            <a:custGeom>
              <a:avLst/>
              <a:gdLst/>
              <a:ahLst/>
              <a:cxnLst/>
              <a:rect l="l" t="t" r="r" b="b"/>
              <a:pathLst>
                <a:path w="295909" h="307975">
                  <a:moveTo>
                    <a:pt x="0" y="153773"/>
                  </a:moveTo>
                  <a:lnTo>
                    <a:pt x="7531" y="105168"/>
                  </a:lnTo>
                  <a:lnTo>
                    <a:pt x="28505" y="62956"/>
                  </a:lnTo>
                  <a:lnTo>
                    <a:pt x="60486" y="29669"/>
                  </a:lnTo>
                  <a:lnTo>
                    <a:pt x="101043" y="7839"/>
                  </a:lnTo>
                  <a:lnTo>
                    <a:pt x="147740" y="0"/>
                  </a:lnTo>
                  <a:lnTo>
                    <a:pt x="194437" y="7839"/>
                  </a:lnTo>
                  <a:lnTo>
                    <a:pt x="234994" y="29669"/>
                  </a:lnTo>
                  <a:lnTo>
                    <a:pt x="266975" y="62956"/>
                  </a:lnTo>
                  <a:lnTo>
                    <a:pt x="287949" y="105168"/>
                  </a:lnTo>
                  <a:lnTo>
                    <a:pt x="295481" y="153773"/>
                  </a:lnTo>
                  <a:lnTo>
                    <a:pt x="287949" y="202377"/>
                  </a:lnTo>
                  <a:lnTo>
                    <a:pt x="266975" y="244589"/>
                  </a:lnTo>
                  <a:lnTo>
                    <a:pt x="234994" y="277876"/>
                  </a:lnTo>
                  <a:lnTo>
                    <a:pt x="194437" y="299706"/>
                  </a:lnTo>
                  <a:lnTo>
                    <a:pt x="147740" y="307546"/>
                  </a:lnTo>
                  <a:lnTo>
                    <a:pt x="101043" y="299706"/>
                  </a:lnTo>
                  <a:lnTo>
                    <a:pt x="60486" y="277876"/>
                  </a:lnTo>
                  <a:lnTo>
                    <a:pt x="28505" y="244589"/>
                  </a:lnTo>
                  <a:lnTo>
                    <a:pt x="7531" y="202377"/>
                  </a:lnTo>
                  <a:lnTo>
                    <a:pt x="0" y="153773"/>
                  </a:lnTo>
                  <a:close/>
                </a:path>
              </a:pathLst>
            </a:custGeom>
            <a:ln w="603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5881" y="32279"/>
              <a:ext cx="1801298" cy="2121408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061118" y="27517"/>
              <a:ext cx="1811020" cy="2131060"/>
            </a:xfrm>
            <a:custGeom>
              <a:avLst/>
              <a:gdLst/>
              <a:ahLst/>
              <a:cxnLst/>
              <a:rect l="l" t="t" r="r" b="b"/>
              <a:pathLst>
                <a:path w="1811020" h="2131060">
                  <a:moveTo>
                    <a:pt x="0" y="0"/>
                  </a:moveTo>
                  <a:lnTo>
                    <a:pt x="1810823" y="0"/>
                  </a:lnTo>
                  <a:lnTo>
                    <a:pt x="1810823" y="2130933"/>
                  </a:lnTo>
                  <a:lnTo>
                    <a:pt x="0" y="213093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236292" y="1554596"/>
              <a:ext cx="295910" cy="291465"/>
            </a:xfrm>
            <a:custGeom>
              <a:avLst/>
              <a:gdLst/>
              <a:ahLst/>
              <a:cxnLst/>
              <a:rect l="l" t="t" r="r" b="b"/>
              <a:pathLst>
                <a:path w="295909" h="291464">
                  <a:moveTo>
                    <a:pt x="0" y="145489"/>
                  </a:moveTo>
                  <a:lnTo>
                    <a:pt x="7528" y="99503"/>
                  </a:lnTo>
                  <a:lnTo>
                    <a:pt x="28494" y="59565"/>
                  </a:lnTo>
                  <a:lnTo>
                    <a:pt x="60462" y="28070"/>
                  </a:lnTo>
                  <a:lnTo>
                    <a:pt x="101003" y="7417"/>
                  </a:lnTo>
                  <a:lnTo>
                    <a:pt x="147682" y="0"/>
                  </a:lnTo>
                  <a:lnTo>
                    <a:pt x="194360" y="7417"/>
                  </a:lnTo>
                  <a:lnTo>
                    <a:pt x="234901" y="28070"/>
                  </a:lnTo>
                  <a:lnTo>
                    <a:pt x="266869" y="59565"/>
                  </a:lnTo>
                  <a:lnTo>
                    <a:pt x="287835" y="99503"/>
                  </a:lnTo>
                  <a:lnTo>
                    <a:pt x="295364" y="145489"/>
                  </a:lnTo>
                  <a:lnTo>
                    <a:pt x="287835" y="191474"/>
                  </a:lnTo>
                  <a:lnTo>
                    <a:pt x="266869" y="231412"/>
                  </a:lnTo>
                  <a:lnTo>
                    <a:pt x="234901" y="262907"/>
                  </a:lnTo>
                  <a:lnTo>
                    <a:pt x="194360" y="283560"/>
                  </a:lnTo>
                  <a:lnTo>
                    <a:pt x="147682" y="290978"/>
                  </a:lnTo>
                  <a:lnTo>
                    <a:pt x="101003" y="283560"/>
                  </a:lnTo>
                  <a:lnTo>
                    <a:pt x="60462" y="262907"/>
                  </a:lnTo>
                  <a:lnTo>
                    <a:pt x="28494" y="231412"/>
                  </a:lnTo>
                  <a:lnTo>
                    <a:pt x="7528" y="191474"/>
                  </a:lnTo>
                  <a:lnTo>
                    <a:pt x="0" y="145489"/>
                  </a:lnTo>
                  <a:close/>
                </a:path>
              </a:pathLst>
            </a:custGeom>
            <a:ln w="603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947591" y="4979894"/>
            <a:ext cx="534035" cy="3009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dirty="0" sz="1800" spc="-25">
                <a:latin typeface="Arial"/>
                <a:cs typeface="Arial"/>
              </a:rPr>
              <a:t>28%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357024" y="4665917"/>
            <a:ext cx="534035" cy="3009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r>
              <a:rPr dirty="0" sz="1800" spc="-25">
                <a:latin typeface="Arial"/>
                <a:cs typeface="Arial"/>
              </a:rPr>
              <a:t>45%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768258" y="5674867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683485" y="4976876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683485" y="4278883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683485" y="3580892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683485" y="2885947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683485" y="2187955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683485" y="1489964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845977" y="6405288"/>
            <a:ext cx="1710689" cy="340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400" spc="-10" b="1">
                <a:latin typeface="Arial"/>
                <a:cs typeface="Arial"/>
              </a:rPr>
              <a:t>Transseptal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815292" y="6405288"/>
            <a:ext cx="2595880" cy="340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400" b="1">
                <a:latin typeface="Arial"/>
                <a:cs typeface="Arial"/>
              </a:rPr>
              <a:t>Retrograde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Aortic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391640" y="2427859"/>
            <a:ext cx="281305" cy="25412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latin typeface="Arial"/>
                <a:cs typeface="Arial"/>
              </a:rPr>
              <a:t>Number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10" b="1">
                <a:latin typeface="Arial"/>
                <a:cs typeface="Arial"/>
              </a:rPr>
              <a:t> Participants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948838" y="5861811"/>
            <a:ext cx="70294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57150">
              <a:lnSpc>
                <a:spcPts val="1900"/>
              </a:lnSpc>
              <a:spcBef>
                <a:spcPts val="180"/>
              </a:spcBef>
            </a:pPr>
            <a:r>
              <a:rPr dirty="0" sz="1600" spc="-10" b="1">
                <a:latin typeface="Arial"/>
                <a:cs typeface="Arial"/>
              </a:rPr>
              <a:t>Acute Emboli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819824" y="5864859"/>
            <a:ext cx="909319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14935" marR="5080" indent="-102870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Arial"/>
                <a:cs typeface="Arial"/>
              </a:rPr>
              <a:t>No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Acute Emboli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288627" y="5849620"/>
            <a:ext cx="70294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57150">
              <a:lnSpc>
                <a:spcPts val="1900"/>
              </a:lnSpc>
              <a:spcBef>
                <a:spcPts val="180"/>
              </a:spcBef>
            </a:pPr>
            <a:r>
              <a:rPr dirty="0" sz="1600" spc="-10" b="1">
                <a:latin typeface="Arial"/>
                <a:cs typeface="Arial"/>
              </a:rPr>
              <a:t>Acute Emboli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182766" y="5849620"/>
            <a:ext cx="909319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14935" marR="5080" indent="-102870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Arial"/>
                <a:cs typeface="Arial"/>
              </a:rPr>
              <a:t>No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Acute Emboli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29256" y="496315"/>
            <a:ext cx="25292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00000"/>
                </a:solidFill>
                <a:latin typeface="Arial"/>
                <a:cs typeface="Arial"/>
              </a:rPr>
              <a:t>Intention-to-</a:t>
            </a:r>
            <a:r>
              <a:rPr dirty="0" sz="2400" spc="-20">
                <a:solidFill>
                  <a:srgbClr val="000000"/>
                </a:solidFill>
                <a:latin typeface="Arial"/>
                <a:cs typeface="Arial"/>
              </a:rPr>
              <a:t>Treat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919380" y="2902203"/>
            <a:ext cx="134175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latin typeface="Arial"/>
                <a:cs typeface="Arial"/>
              </a:rPr>
              <a:t>p=0.036</a:t>
            </a:r>
            <a:endParaRPr sz="2800">
              <a:latin typeface="Arial"/>
              <a:cs typeface="Arial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6739694" y="6334779"/>
            <a:ext cx="3286125" cy="523240"/>
          </a:xfrm>
          <a:custGeom>
            <a:avLst/>
            <a:gdLst/>
            <a:ahLst/>
            <a:cxnLst/>
            <a:rect l="l" t="t" r="r" b="b"/>
            <a:pathLst>
              <a:path w="3286125" h="523240">
                <a:moveTo>
                  <a:pt x="3285733" y="0"/>
                </a:moveTo>
                <a:lnTo>
                  <a:pt x="0" y="0"/>
                </a:lnTo>
                <a:lnTo>
                  <a:pt x="0" y="523220"/>
                </a:lnTo>
                <a:lnTo>
                  <a:pt x="3285733" y="523220"/>
                </a:lnTo>
                <a:lnTo>
                  <a:pt x="32857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6818434" y="6355588"/>
            <a:ext cx="303911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latin typeface="Arial"/>
                <a:cs typeface="Arial"/>
              </a:rPr>
              <a:t>Retrograde</a:t>
            </a:r>
            <a:r>
              <a:rPr dirty="0" sz="2800" spc="-13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Aortic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3738412" y="6318639"/>
            <a:ext cx="3086735" cy="523240"/>
          </a:xfrm>
          <a:custGeom>
            <a:avLst/>
            <a:gdLst/>
            <a:ahLst/>
            <a:cxnLst/>
            <a:rect l="l" t="t" r="r" b="b"/>
            <a:pathLst>
              <a:path w="3086734" h="523240">
                <a:moveTo>
                  <a:pt x="3086665" y="0"/>
                </a:moveTo>
                <a:lnTo>
                  <a:pt x="0" y="0"/>
                </a:lnTo>
                <a:lnTo>
                  <a:pt x="0" y="523220"/>
                </a:lnTo>
                <a:lnTo>
                  <a:pt x="3086665" y="523220"/>
                </a:lnTo>
                <a:lnTo>
                  <a:pt x="30866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3817152" y="6340347"/>
            <a:ext cx="20072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latin typeface="Arial"/>
                <a:cs typeface="Arial"/>
              </a:rPr>
              <a:t>Transseptal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14017" y="4575529"/>
            <a:ext cx="936625" cy="1303655"/>
            <a:chOff x="3414017" y="4575529"/>
            <a:chExt cx="936625" cy="1303655"/>
          </a:xfrm>
        </p:grpSpPr>
        <p:sp>
          <p:nvSpPr>
            <p:cNvPr id="3" name="object 3" descr=""/>
            <p:cNvSpPr/>
            <p:nvPr/>
          </p:nvSpPr>
          <p:spPr>
            <a:xfrm>
              <a:off x="3433067" y="4594579"/>
              <a:ext cx="898525" cy="1265555"/>
            </a:xfrm>
            <a:custGeom>
              <a:avLst/>
              <a:gdLst/>
              <a:ahLst/>
              <a:cxnLst/>
              <a:rect l="l" t="t" r="r" b="b"/>
              <a:pathLst>
                <a:path w="898525" h="1265554">
                  <a:moveTo>
                    <a:pt x="898093" y="0"/>
                  </a:moveTo>
                  <a:lnTo>
                    <a:pt x="0" y="0"/>
                  </a:lnTo>
                  <a:lnTo>
                    <a:pt x="0" y="1265338"/>
                  </a:lnTo>
                  <a:lnTo>
                    <a:pt x="898093" y="1265338"/>
                  </a:lnTo>
                  <a:lnTo>
                    <a:pt x="898093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433067" y="4594579"/>
              <a:ext cx="898525" cy="1265555"/>
            </a:xfrm>
            <a:custGeom>
              <a:avLst/>
              <a:gdLst/>
              <a:ahLst/>
              <a:cxnLst/>
              <a:rect l="l" t="t" r="r" b="b"/>
              <a:pathLst>
                <a:path w="898525" h="1265554">
                  <a:moveTo>
                    <a:pt x="0" y="0"/>
                  </a:moveTo>
                  <a:lnTo>
                    <a:pt x="898093" y="0"/>
                  </a:lnTo>
                  <a:lnTo>
                    <a:pt x="898093" y="1265338"/>
                  </a:lnTo>
                  <a:lnTo>
                    <a:pt x="0" y="126533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7056598" y="3155768"/>
            <a:ext cx="908050" cy="2708910"/>
            <a:chOff x="7056598" y="3155768"/>
            <a:chExt cx="908050" cy="2708910"/>
          </a:xfrm>
        </p:grpSpPr>
        <p:sp>
          <p:nvSpPr>
            <p:cNvPr id="6" name="object 6" descr=""/>
            <p:cNvSpPr/>
            <p:nvPr/>
          </p:nvSpPr>
          <p:spPr>
            <a:xfrm>
              <a:off x="7061361" y="3160530"/>
              <a:ext cx="898525" cy="2699385"/>
            </a:xfrm>
            <a:custGeom>
              <a:avLst/>
              <a:gdLst/>
              <a:ahLst/>
              <a:cxnLst/>
              <a:rect l="l" t="t" r="r" b="b"/>
              <a:pathLst>
                <a:path w="898525" h="2699385">
                  <a:moveTo>
                    <a:pt x="898093" y="0"/>
                  </a:moveTo>
                  <a:lnTo>
                    <a:pt x="0" y="0"/>
                  </a:lnTo>
                  <a:lnTo>
                    <a:pt x="0" y="2699387"/>
                  </a:lnTo>
                  <a:lnTo>
                    <a:pt x="898093" y="2699387"/>
                  </a:lnTo>
                  <a:lnTo>
                    <a:pt x="89809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061361" y="3160530"/>
              <a:ext cx="898525" cy="2699385"/>
            </a:xfrm>
            <a:custGeom>
              <a:avLst/>
              <a:gdLst/>
              <a:ahLst/>
              <a:cxnLst/>
              <a:rect l="l" t="t" r="r" b="b"/>
              <a:pathLst>
                <a:path w="898525" h="2699385">
                  <a:moveTo>
                    <a:pt x="0" y="0"/>
                  </a:moveTo>
                  <a:lnTo>
                    <a:pt x="898093" y="0"/>
                  </a:lnTo>
                  <a:lnTo>
                    <a:pt x="898093" y="2699387"/>
                  </a:lnTo>
                  <a:lnTo>
                    <a:pt x="0" y="26993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4312110" y="1538720"/>
            <a:ext cx="936625" cy="4340860"/>
            <a:chOff x="4312110" y="1538720"/>
            <a:chExt cx="936625" cy="4340860"/>
          </a:xfrm>
        </p:grpSpPr>
        <p:sp>
          <p:nvSpPr>
            <p:cNvPr id="9" name="object 9" descr=""/>
            <p:cNvSpPr/>
            <p:nvPr/>
          </p:nvSpPr>
          <p:spPr>
            <a:xfrm>
              <a:off x="4331160" y="1557770"/>
              <a:ext cx="898525" cy="4302760"/>
            </a:xfrm>
            <a:custGeom>
              <a:avLst/>
              <a:gdLst/>
              <a:ahLst/>
              <a:cxnLst/>
              <a:rect l="l" t="t" r="r" b="b"/>
              <a:pathLst>
                <a:path w="898525" h="4302760">
                  <a:moveTo>
                    <a:pt x="898093" y="0"/>
                  </a:moveTo>
                  <a:lnTo>
                    <a:pt x="0" y="0"/>
                  </a:lnTo>
                  <a:lnTo>
                    <a:pt x="0" y="4302147"/>
                  </a:lnTo>
                  <a:lnTo>
                    <a:pt x="898093" y="4302147"/>
                  </a:lnTo>
                  <a:lnTo>
                    <a:pt x="898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331160" y="1557770"/>
              <a:ext cx="898525" cy="4302760"/>
            </a:xfrm>
            <a:custGeom>
              <a:avLst/>
              <a:gdLst/>
              <a:ahLst/>
              <a:cxnLst/>
              <a:rect l="l" t="t" r="r" b="b"/>
              <a:pathLst>
                <a:path w="898525" h="4302760">
                  <a:moveTo>
                    <a:pt x="0" y="0"/>
                  </a:moveTo>
                  <a:lnTo>
                    <a:pt x="898093" y="0"/>
                  </a:lnTo>
                  <a:lnTo>
                    <a:pt x="898093" y="4302148"/>
                  </a:lnTo>
                  <a:lnTo>
                    <a:pt x="0" y="430214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7958328" y="3075432"/>
            <a:ext cx="899160" cy="2785110"/>
          </a:xfrm>
          <a:custGeom>
            <a:avLst/>
            <a:gdLst/>
            <a:ahLst/>
            <a:cxnLst/>
            <a:rect l="l" t="t" r="r" b="b"/>
            <a:pathLst>
              <a:path w="899159" h="2785110">
                <a:moveTo>
                  <a:pt x="0" y="0"/>
                </a:moveTo>
                <a:lnTo>
                  <a:pt x="899160" y="0"/>
                </a:lnTo>
                <a:lnTo>
                  <a:pt x="899160" y="2784486"/>
                </a:lnTo>
                <a:lnTo>
                  <a:pt x="0" y="278448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517014" y="798567"/>
            <a:ext cx="7256780" cy="5061585"/>
          </a:xfrm>
          <a:custGeom>
            <a:avLst/>
            <a:gdLst/>
            <a:ahLst/>
            <a:cxnLst/>
            <a:rect l="l" t="t" r="r" b="b"/>
            <a:pathLst>
              <a:path w="7256780" h="5061585">
                <a:moveTo>
                  <a:pt x="0" y="5061350"/>
                </a:moveTo>
                <a:lnTo>
                  <a:pt x="1" y="0"/>
                </a:lnTo>
              </a:path>
              <a:path w="7256780" h="5061585">
                <a:moveTo>
                  <a:pt x="0" y="5061350"/>
                </a:moveTo>
                <a:lnTo>
                  <a:pt x="7256588" y="50613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3615254" y="5076849"/>
            <a:ext cx="534035" cy="3009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dirty="0" sz="1800" spc="-25">
                <a:latin typeface="Arial"/>
                <a:cs typeface="Arial"/>
              </a:rPr>
              <a:t>23%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243549" y="4359823"/>
            <a:ext cx="534035" cy="3009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 sz="1800" spc="-25">
                <a:latin typeface="Arial"/>
                <a:cs typeface="Arial"/>
              </a:rPr>
              <a:t>49%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288476" y="5741923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203704" y="4897628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203704" y="4056379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203704" y="3212084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203704" y="2367788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203704" y="1523491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203704" y="682244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475625" y="6557688"/>
            <a:ext cx="1710689" cy="340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400" spc="-10" b="1">
                <a:latin typeface="Arial"/>
                <a:cs typeface="Arial"/>
              </a:rPr>
              <a:t>Transseptal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663800" y="6557688"/>
            <a:ext cx="2595880" cy="340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400" b="1">
                <a:latin typeface="Arial"/>
                <a:cs typeface="Arial"/>
              </a:rPr>
              <a:t>Retrograde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Aortic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911857" y="2059051"/>
            <a:ext cx="281305" cy="25412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latin typeface="Arial"/>
                <a:cs typeface="Arial"/>
              </a:rPr>
              <a:t>Number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10" b="1">
                <a:latin typeface="Arial"/>
                <a:cs typeface="Arial"/>
              </a:rPr>
              <a:t> Participants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611740" y="5849111"/>
            <a:ext cx="171577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3270" algn="l"/>
              </a:tabLst>
            </a:pPr>
            <a:r>
              <a:rPr dirty="0" sz="1700" spc="-10" b="1">
                <a:latin typeface="Arial"/>
                <a:cs typeface="Arial"/>
              </a:rPr>
              <a:t>Acute</a:t>
            </a:r>
            <a:r>
              <a:rPr dirty="0" sz="1700" b="1">
                <a:latin typeface="Arial"/>
                <a:cs typeface="Arial"/>
              </a:rPr>
              <a:t>	No</a:t>
            </a:r>
            <a:r>
              <a:rPr dirty="0" sz="1700" spc="-80" b="1">
                <a:latin typeface="Arial"/>
                <a:cs typeface="Arial"/>
              </a:rPr>
              <a:t> </a:t>
            </a:r>
            <a:r>
              <a:rPr dirty="0" sz="1700" spc="-20" b="1">
                <a:latin typeface="Arial"/>
                <a:cs typeface="Arial"/>
              </a:rPr>
              <a:t>Acute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551415" y="6105144"/>
            <a:ext cx="1666239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2815" algn="l"/>
              </a:tabLst>
            </a:pPr>
            <a:r>
              <a:rPr dirty="0" sz="1700" spc="-10" b="1">
                <a:latin typeface="Arial"/>
                <a:cs typeface="Arial"/>
              </a:rPr>
              <a:t>Emboli</a:t>
            </a:r>
            <a:r>
              <a:rPr dirty="0" sz="1700" b="1">
                <a:latin typeface="Arial"/>
                <a:cs typeface="Arial"/>
              </a:rPr>
              <a:t>	</a:t>
            </a:r>
            <a:r>
              <a:rPr dirty="0" sz="1700" spc="-10" b="1">
                <a:latin typeface="Arial"/>
                <a:cs typeface="Arial"/>
              </a:rPr>
              <a:t>Emboli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226146" y="5855208"/>
            <a:ext cx="170307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9935" algn="l"/>
              </a:tabLst>
            </a:pPr>
            <a:r>
              <a:rPr dirty="0" baseline="1633" sz="2550" spc="-15" b="1">
                <a:latin typeface="Arial"/>
                <a:cs typeface="Arial"/>
              </a:rPr>
              <a:t>Acute</a:t>
            </a:r>
            <a:r>
              <a:rPr dirty="0" baseline="1633" sz="2550" b="1">
                <a:latin typeface="Arial"/>
                <a:cs typeface="Arial"/>
              </a:rPr>
              <a:t>	</a:t>
            </a:r>
            <a:r>
              <a:rPr dirty="0" sz="1700" b="1">
                <a:latin typeface="Arial"/>
                <a:cs typeface="Arial"/>
              </a:rPr>
              <a:t>No</a:t>
            </a:r>
            <a:r>
              <a:rPr dirty="0" sz="1700" spc="-80" b="1">
                <a:latin typeface="Arial"/>
                <a:cs typeface="Arial"/>
              </a:rPr>
              <a:t> </a:t>
            </a:r>
            <a:r>
              <a:rPr dirty="0" sz="1700" spc="-20" b="1">
                <a:latin typeface="Arial"/>
                <a:cs typeface="Arial"/>
              </a:rPr>
              <a:t>Acute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165821" y="6108191"/>
            <a:ext cx="1653539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0115" algn="l"/>
              </a:tabLst>
            </a:pPr>
            <a:r>
              <a:rPr dirty="0" sz="1700" spc="-10" b="1">
                <a:latin typeface="Arial"/>
                <a:cs typeface="Arial"/>
              </a:rPr>
              <a:t>Emboli</a:t>
            </a:r>
            <a:r>
              <a:rPr dirty="0" sz="1700" b="1">
                <a:latin typeface="Arial"/>
                <a:cs typeface="Arial"/>
              </a:rPr>
              <a:t>	</a:t>
            </a:r>
            <a:r>
              <a:rPr dirty="0" sz="1700" spc="-10" b="1">
                <a:latin typeface="Arial"/>
                <a:cs typeface="Arial"/>
              </a:rPr>
              <a:t>Emboli</a:t>
            </a:r>
            <a:endParaRPr sz="17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532378" y="2384043"/>
            <a:ext cx="15398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latin typeface="Arial"/>
                <a:cs typeface="Arial"/>
              </a:rPr>
              <a:t>p=0.0016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76451" y="386588"/>
            <a:ext cx="15354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000000"/>
                </a:solidFill>
                <a:latin typeface="Arial"/>
                <a:cs typeface="Arial"/>
              </a:rPr>
              <a:t>As-</a:t>
            </a:r>
            <a:r>
              <a:rPr dirty="0" sz="2400" spc="-10">
                <a:solidFill>
                  <a:srgbClr val="000000"/>
                </a:solidFill>
                <a:latin typeface="Arial"/>
                <a:cs typeface="Arial"/>
              </a:rPr>
              <a:t>treated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6289408" y="6344940"/>
            <a:ext cx="4314825" cy="513080"/>
          </a:xfrm>
          <a:custGeom>
            <a:avLst/>
            <a:gdLst/>
            <a:ahLst/>
            <a:cxnLst/>
            <a:rect l="l" t="t" r="r" b="b"/>
            <a:pathLst>
              <a:path w="4314825" h="513079">
                <a:moveTo>
                  <a:pt x="0" y="0"/>
                </a:moveTo>
                <a:lnTo>
                  <a:pt x="4314385" y="0"/>
                </a:lnTo>
                <a:lnTo>
                  <a:pt x="4314385" y="513059"/>
                </a:lnTo>
                <a:lnTo>
                  <a:pt x="0" y="5130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6368148" y="6364732"/>
            <a:ext cx="38106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Arial"/>
                <a:cs typeface="Arial"/>
              </a:rPr>
              <a:t>Any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Retrograde</a:t>
            </a:r>
            <a:r>
              <a:rPr dirty="0" sz="2800" spc="-14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Aortic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2989781" y="6334779"/>
            <a:ext cx="3086735" cy="523240"/>
          </a:xfrm>
          <a:custGeom>
            <a:avLst/>
            <a:gdLst/>
            <a:ahLst/>
            <a:cxnLst/>
            <a:rect l="l" t="t" r="r" b="b"/>
            <a:pathLst>
              <a:path w="3086735" h="523240">
                <a:moveTo>
                  <a:pt x="3086666" y="0"/>
                </a:moveTo>
                <a:lnTo>
                  <a:pt x="0" y="0"/>
                </a:lnTo>
                <a:lnTo>
                  <a:pt x="0" y="523220"/>
                </a:lnTo>
                <a:lnTo>
                  <a:pt x="3086666" y="523220"/>
                </a:lnTo>
                <a:lnTo>
                  <a:pt x="3086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3068522" y="6355588"/>
            <a:ext cx="28956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Arial"/>
                <a:cs typeface="Arial"/>
              </a:rPr>
              <a:t>Only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Transseptal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2869617" y="-4762"/>
            <a:ext cx="6007100" cy="2168525"/>
            <a:chOff x="2869617" y="-4762"/>
            <a:chExt cx="6007100" cy="2168525"/>
          </a:xfrm>
        </p:grpSpPr>
        <p:pic>
          <p:nvPicPr>
            <p:cNvPr id="36" name="object 3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9142" y="0"/>
              <a:ext cx="1852875" cy="2121408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2874379" y="0"/>
              <a:ext cx="1862455" cy="2126615"/>
            </a:xfrm>
            <a:custGeom>
              <a:avLst/>
              <a:gdLst/>
              <a:ahLst/>
              <a:cxnLst/>
              <a:rect l="l" t="t" r="r" b="b"/>
              <a:pathLst>
                <a:path w="1862454" h="2126615">
                  <a:moveTo>
                    <a:pt x="1862400" y="0"/>
                  </a:moveTo>
                  <a:lnTo>
                    <a:pt x="1862400" y="2126170"/>
                  </a:lnTo>
                  <a:lnTo>
                    <a:pt x="0" y="212617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341470" y="364959"/>
              <a:ext cx="248920" cy="249554"/>
            </a:xfrm>
            <a:custGeom>
              <a:avLst/>
              <a:gdLst/>
              <a:ahLst/>
              <a:cxnLst/>
              <a:rect l="l" t="t" r="r" b="b"/>
              <a:pathLst>
                <a:path w="248920" h="249554">
                  <a:moveTo>
                    <a:pt x="0" y="124691"/>
                  </a:moveTo>
                  <a:lnTo>
                    <a:pt x="9759" y="76155"/>
                  </a:lnTo>
                  <a:lnTo>
                    <a:pt x="36374" y="36521"/>
                  </a:lnTo>
                  <a:lnTo>
                    <a:pt x="75850" y="9798"/>
                  </a:lnTo>
                  <a:lnTo>
                    <a:pt x="124191" y="0"/>
                  </a:lnTo>
                  <a:lnTo>
                    <a:pt x="172532" y="9798"/>
                  </a:lnTo>
                  <a:lnTo>
                    <a:pt x="212008" y="36521"/>
                  </a:lnTo>
                  <a:lnTo>
                    <a:pt x="238623" y="76155"/>
                  </a:lnTo>
                  <a:lnTo>
                    <a:pt x="248383" y="124691"/>
                  </a:lnTo>
                  <a:lnTo>
                    <a:pt x="238623" y="173226"/>
                  </a:lnTo>
                  <a:lnTo>
                    <a:pt x="212008" y="212860"/>
                  </a:lnTo>
                  <a:lnTo>
                    <a:pt x="172532" y="239583"/>
                  </a:lnTo>
                  <a:lnTo>
                    <a:pt x="124191" y="249382"/>
                  </a:lnTo>
                  <a:lnTo>
                    <a:pt x="75850" y="239583"/>
                  </a:lnTo>
                  <a:lnTo>
                    <a:pt x="36374" y="212860"/>
                  </a:lnTo>
                  <a:lnTo>
                    <a:pt x="9759" y="173226"/>
                  </a:lnTo>
                  <a:lnTo>
                    <a:pt x="0" y="124691"/>
                  </a:lnTo>
                  <a:close/>
                </a:path>
              </a:pathLst>
            </a:custGeom>
            <a:ln w="603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5881" y="32279"/>
              <a:ext cx="1801298" cy="2121408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7061118" y="27517"/>
              <a:ext cx="1811020" cy="2131060"/>
            </a:xfrm>
            <a:custGeom>
              <a:avLst/>
              <a:gdLst/>
              <a:ahLst/>
              <a:cxnLst/>
              <a:rect l="l" t="t" r="r" b="b"/>
              <a:pathLst>
                <a:path w="1811020" h="2131060">
                  <a:moveTo>
                    <a:pt x="0" y="0"/>
                  </a:moveTo>
                  <a:lnTo>
                    <a:pt x="1810823" y="0"/>
                  </a:lnTo>
                  <a:lnTo>
                    <a:pt x="1810823" y="2130933"/>
                  </a:lnTo>
                  <a:lnTo>
                    <a:pt x="0" y="213093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236292" y="1554596"/>
              <a:ext cx="295910" cy="291465"/>
            </a:xfrm>
            <a:custGeom>
              <a:avLst/>
              <a:gdLst/>
              <a:ahLst/>
              <a:cxnLst/>
              <a:rect l="l" t="t" r="r" b="b"/>
              <a:pathLst>
                <a:path w="295909" h="291464">
                  <a:moveTo>
                    <a:pt x="0" y="145489"/>
                  </a:moveTo>
                  <a:lnTo>
                    <a:pt x="7528" y="99503"/>
                  </a:lnTo>
                  <a:lnTo>
                    <a:pt x="28494" y="59565"/>
                  </a:lnTo>
                  <a:lnTo>
                    <a:pt x="60462" y="28070"/>
                  </a:lnTo>
                  <a:lnTo>
                    <a:pt x="101003" y="7417"/>
                  </a:lnTo>
                  <a:lnTo>
                    <a:pt x="147682" y="0"/>
                  </a:lnTo>
                  <a:lnTo>
                    <a:pt x="194360" y="7417"/>
                  </a:lnTo>
                  <a:lnTo>
                    <a:pt x="234901" y="28070"/>
                  </a:lnTo>
                  <a:lnTo>
                    <a:pt x="266869" y="59565"/>
                  </a:lnTo>
                  <a:lnTo>
                    <a:pt x="287835" y="99503"/>
                  </a:lnTo>
                  <a:lnTo>
                    <a:pt x="295364" y="145489"/>
                  </a:lnTo>
                  <a:lnTo>
                    <a:pt x="287835" y="191474"/>
                  </a:lnTo>
                  <a:lnTo>
                    <a:pt x="266869" y="231412"/>
                  </a:lnTo>
                  <a:lnTo>
                    <a:pt x="234901" y="262907"/>
                  </a:lnTo>
                  <a:lnTo>
                    <a:pt x="194360" y="283560"/>
                  </a:lnTo>
                  <a:lnTo>
                    <a:pt x="147682" y="290978"/>
                  </a:lnTo>
                  <a:lnTo>
                    <a:pt x="101003" y="283560"/>
                  </a:lnTo>
                  <a:lnTo>
                    <a:pt x="60462" y="262907"/>
                  </a:lnTo>
                  <a:lnTo>
                    <a:pt x="28494" y="231412"/>
                  </a:lnTo>
                  <a:lnTo>
                    <a:pt x="7528" y="191474"/>
                  </a:lnTo>
                  <a:lnTo>
                    <a:pt x="0" y="145489"/>
                  </a:lnTo>
                  <a:close/>
                </a:path>
              </a:pathLst>
            </a:custGeom>
            <a:ln w="603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15915" y="939180"/>
            <a:ext cx="311785" cy="4711065"/>
            <a:chOff x="815915" y="939180"/>
            <a:chExt cx="311785" cy="4711065"/>
          </a:xfrm>
        </p:grpSpPr>
        <p:sp>
          <p:nvSpPr>
            <p:cNvPr id="3" name="object 3" descr=""/>
            <p:cNvSpPr/>
            <p:nvPr/>
          </p:nvSpPr>
          <p:spPr>
            <a:xfrm>
              <a:off x="822355" y="2391089"/>
              <a:ext cx="141605" cy="3252470"/>
            </a:xfrm>
            <a:custGeom>
              <a:avLst/>
              <a:gdLst/>
              <a:ahLst/>
              <a:cxnLst/>
              <a:rect l="l" t="t" r="r" b="b"/>
              <a:pathLst>
                <a:path w="141605" h="3252470">
                  <a:moveTo>
                    <a:pt x="141332" y="0"/>
                  </a:moveTo>
                  <a:lnTo>
                    <a:pt x="0" y="0"/>
                  </a:lnTo>
                  <a:lnTo>
                    <a:pt x="0" y="3252211"/>
                  </a:lnTo>
                  <a:lnTo>
                    <a:pt x="141332" y="3252211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22355" y="2391089"/>
              <a:ext cx="141605" cy="3252470"/>
            </a:xfrm>
            <a:custGeom>
              <a:avLst/>
              <a:gdLst/>
              <a:ahLst/>
              <a:cxnLst/>
              <a:rect l="l" t="t" r="r" b="b"/>
              <a:pathLst>
                <a:path w="141605" h="3252470">
                  <a:moveTo>
                    <a:pt x="0" y="3252211"/>
                  </a:moveTo>
                  <a:lnTo>
                    <a:pt x="141332" y="3252211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3252211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79458" y="945621"/>
              <a:ext cx="141605" cy="4697730"/>
            </a:xfrm>
            <a:custGeom>
              <a:avLst/>
              <a:gdLst/>
              <a:ahLst/>
              <a:cxnLst/>
              <a:rect l="l" t="t" r="r" b="b"/>
              <a:pathLst>
                <a:path w="141605" h="4697730">
                  <a:moveTo>
                    <a:pt x="141332" y="0"/>
                  </a:moveTo>
                  <a:lnTo>
                    <a:pt x="0" y="0"/>
                  </a:lnTo>
                  <a:lnTo>
                    <a:pt x="0" y="4697679"/>
                  </a:lnTo>
                  <a:lnTo>
                    <a:pt x="141332" y="4697679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79458" y="945621"/>
              <a:ext cx="141605" cy="4697730"/>
            </a:xfrm>
            <a:custGeom>
              <a:avLst/>
              <a:gdLst/>
              <a:ahLst/>
              <a:cxnLst/>
              <a:rect l="l" t="t" r="r" b="b"/>
              <a:pathLst>
                <a:path w="141605" h="4697730">
                  <a:moveTo>
                    <a:pt x="0" y="4697679"/>
                  </a:moveTo>
                  <a:lnTo>
                    <a:pt x="141332" y="4697679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4697679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1208612" y="3107321"/>
            <a:ext cx="311785" cy="2542540"/>
            <a:chOff x="1208612" y="3107321"/>
            <a:chExt cx="311785" cy="2542540"/>
          </a:xfrm>
        </p:grpSpPr>
        <p:sp>
          <p:nvSpPr>
            <p:cNvPr id="8" name="object 8" descr=""/>
            <p:cNvSpPr/>
            <p:nvPr/>
          </p:nvSpPr>
          <p:spPr>
            <a:xfrm>
              <a:off x="1215052" y="3113762"/>
              <a:ext cx="141605" cy="2529840"/>
            </a:xfrm>
            <a:custGeom>
              <a:avLst/>
              <a:gdLst/>
              <a:ahLst/>
              <a:cxnLst/>
              <a:rect l="l" t="t" r="r" b="b"/>
              <a:pathLst>
                <a:path w="141605" h="2529840">
                  <a:moveTo>
                    <a:pt x="141332" y="0"/>
                  </a:moveTo>
                  <a:lnTo>
                    <a:pt x="0" y="0"/>
                  </a:lnTo>
                  <a:lnTo>
                    <a:pt x="0" y="2529538"/>
                  </a:lnTo>
                  <a:lnTo>
                    <a:pt x="141332" y="2529538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15052" y="3113762"/>
              <a:ext cx="141605" cy="2529840"/>
            </a:xfrm>
            <a:custGeom>
              <a:avLst/>
              <a:gdLst/>
              <a:ahLst/>
              <a:cxnLst/>
              <a:rect l="l" t="t" r="r" b="b"/>
              <a:pathLst>
                <a:path w="141605" h="2529840">
                  <a:moveTo>
                    <a:pt x="0" y="2529538"/>
                  </a:moveTo>
                  <a:lnTo>
                    <a:pt x="141332" y="2529538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2529538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72155" y="3113762"/>
              <a:ext cx="141605" cy="2529840"/>
            </a:xfrm>
            <a:custGeom>
              <a:avLst/>
              <a:gdLst/>
              <a:ahLst/>
              <a:cxnLst/>
              <a:rect l="l" t="t" r="r" b="b"/>
              <a:pathLst>
                <a:path w="141605" h="2529840">
                  <a:moveTo>
                    <a:pt x="141332" y="0"/>
                  </a:moveTo>
                  <a:lnTo>
                    <a:pt x="0" y="0"/>
                  </a:lnTo>
                  <a:lnTo>
                    <a:pt x="0" y="2529538"/>
                  </a:lnTo>
                  <a:lnTo>
                    <a:pt x="141332" y="2529538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72155" y="3113762"/>
              <a:ext cx="141605" cy="2529840"/>
            </a:xfrm>
            <a:custGeom>
              <a:avLst/>
              <a:gdLst/>
              <a:ahLst/>
              <a:cxnLst/>
              <a:rect l="l" t="t" r="r" b="b"/>
              <a:pathLst>
                <a:path w="141605" h="2529840">
                  <a:moveTo>
                    <a:pt x="0" y="2529538"/>
                  </a:moveTo>
                  <a:lnTo>
                    <a:pt x="141332" y="2529538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2529538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601429" y="4191392"/>
            <a:ext cx="311785" cy="1458595"/>
            <a:chOff x="1601429" y="4191392"/>
            <a:chExt cx="311785" cy="1458595"/>
          </a:xfrm>
        </p:grpSpPr>
        <p:sp>
          <p:nvSpPr>
            <p:cNvPr id="13" name="object 13" descr=""/>
            <p:cNvSpPr/>
            <p:nvPr/>
          </p:nvSpPr>
          <p:spPr>
            <a:xfrm>
              <a:off x="1607870" y="4920627"/>
              <a:ext cx="141605" cy="723265"/>
            </a:xfrm>
            <a:custGeom>
              <a:avLst/>
              <a:gdLst/>
              <a:ahLst/>
              <a:cxnLst/>
              <a:rect l="l" t="t" r="r" b="b"/>
              <a:pathLst>
                <a:path w="141605" h="723264">
                  <a:moveTo>
                    <a:pt x="141332" y="0"/>
                  </a:moveTo>
                  <a:lnTo>
                    <a:pt x="0" y="0"/>
                  </a:lnTo>
                  <a:lnTo>
                    <a:pt x="0" y="722673"/>
                  </a:lnTo>
                  <a:lnTo>
                    <a:pt x="141332" y="722673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07870" y="4920627"/>
              <a:ext cx="141605" cy="723265"/>
            </a:xfrm>
            <a:custGeom>
              <a:avLst/>
              <a:gdLst/>
              <a:ahLst/>
              <a:cxnLst/>
              <a:rect l="l" t="t" r="r" b="b"/>
              <a:pathLst>
                <a:path w="141605" h="723264">
                  <a:moveTo>
                    <a:pt x="0" y="722673"/>
                  </a:moveTo>
                  <a:lnTo>
                    <a:pt x="141332" y="722673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722673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764853" y="4197833"/>
              <a:ext cx="141605" cy="1445895"/>
            </a:xfrm>
            <a:custGeom>
              <a:avLst/>
              <a:gdLst/>
              <a:ahLst/>
              <a:cxnLst/>
              <a:rect l="l" t="t" r="r" b="b"/>
              <a:pathLst>
                <a:path w="141605" h="1445895">
                  <a:moveTo>
                    <a:pt x="141332" y="0"/>
                  </a:moveTo>
                  <a:lnTo>
                    <a:pt x="0" y="0"/>
                  </a:lnTo>
                  <a:lnTo>
                    <a:pt x="0" y="1445467"/>
                  </a:lnTo>
                  <a:lnTo>
                    <a:pt x="141332" y="1445467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764853" y="4197833"/>
              <a:ext cx="141605" cy="1445895"/>
            </a:xfrm>
            <a:custGeom>
              <a:avLst/>
              <a:gdLst/>
              <a:ahLst/>
              <a:cxnLst/>
              <a:rect l="l" t="t" r="r" b="b"/>
              <a:pathLst>
                <a:path w="141605" h="1445895">
                  <a:moveTo>
                    <a:pt x="0" y="1445467"/>
                  </a:moveTo>
                  <a:lnTo>
                    <a:pt x="141332" y="1445467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1445467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2072618" y="5275463"/>
            <a:ext cx="154305" cy="374650"/>
            <a:chOff x="2072618" y="5275463"/>
            <a:chExt cx="154305" cy="374650"/>
          </a:xfrm>
        </p:grpSpPr>
        <p:sp>
          <p:nvSpPr>
            <p:cNvPr id="18" name="object 18" descr=""/>
            <p:cNvSpPr/>
            <p:nvPr/>
          </p:nvSpPr>
          <p:spPr>
            <a:xfrm>
              <a:off x="2079059" y="5281903"/>
              <a:ext cx="141605" cy="361950"/>
            </a:xfrm>
            <a:custGeom>
              <a:avLst/>
              <a:gdLst/>
              <a:ahLst/>
              <a:cxnLst/>
              <a:rect l="l" t="t" r="r" b="b"/>
              <a:pathLst>
                <a:path w="141605" h="361950">
                  <a:moveTo>
                    <a:pt x="141332" y="0"/>
                  </a:moveTo>
                  <a:lnTo>
                    <a:pt x="0" y="0"/>
                  </a:lnTo>
                  <a:lnTo>
                    <a:pt x="0" y="361397"/>
                  </a:lnTo>
                  <a:lnTo>
                    <a:pt x="141332" y="361397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079059" y="5281903"/>
              <a:ext cx="141605" cy="361950"/>
            </a:xfrm>
            <a:custGeom>
              <a:avLst/>
              <a:gdLst/>
              <a:ahLst/>
              <a:cxnLst/>
              <a:rect l="l" t="t" r="r" b="b"/>
              <a:pathLst>
                <a:path w="141605" h="361950">
                  <a:moveTo>
                    <a:pt x="0" y="361397"/>
                  </a:moveTo>
                  <a:lnTo>
                    <a:pt x="141332" y="361397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361397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2465315" y="5275463"/>
            <a:ext cx="154305" cy="374650"/>
            <a:chOff x="2465315" y="5275463"/>
            <a:chExt cx="154305" cy="374650"/>
          </a:xfrm>
        </p:grpSpPr>
        <p:sp>
          <p:nvSpPr>
            <p:cNvPr id="21" name="object 21" descr=""/>
            <p:cNvSpPr/>
            <p:nvPr/>
          </p:nvSpPr>
          <p:spPr>
            <a:xfrm>
              <a:off x="2471756" y="5281903"/>
              <a:ext cx="141605" cy="361950"/>
            </a:xfrm>
            <a:custGeom>
              <a:avLst/>
              <a:gdLst/>
              <a:ahLst/>
              <a:cxnLst/>
              <a:rect l="l" t="t" r="r" b="b"/>
              <a:pathLst>
                <a:path w="141605" h="361950">
                  <a:moveTo>
                    <a:pt x="141332" y="0"/>
                  </a:moveTo>
                  <a:lnTo>
                    <a:pt x="0" y="0"/>
                  </a:lnTo>
                  <a:lnTo>
                    <a:pt x="0" y="361397"/>
                  </a:lnTo>
                  <a:lnTo>
                    <a:pt x="141332" y="361397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471756" y="5281903"/>
              <a:ext cx="141605" cy="361950"/>
            </a:xfrm>
            <a:custGeom>
              <a:avLst/>
              <a:gdLst/>
              <a:ahLst/>
              <a:cxnLst/>
              <a:rect l="l" t="t" r="r" b="b"/>
              <a:pathLst>
                <a:path w="141605" h="361950">
                  <a:moveTo>
                    <a:pt x="0" y="361397"/>
                  </a:moveTo>
                  <a:lnTo>
                    <a:pt x="141332" y="361397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361397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2779521" y="5275463"/>
            <a:ext cx="311785" cy="374650"/>
            <a:chOff x="2779521" y="5275463"/>
            <a:chExt cx="311785" cy="374650"/>
          </a:xfrm>
        </p:grpSpPr>
        <p:sp>
          <p:nvSpPr>
            <p:cNvPr id="24" name="object 24" descr=""/>
            <p:cNvSpPr/>
            <p:nvPr/>
          </p:nvSpPr>
          <p:spPr>
            <a:xfrm>
              <a:off x="2785962" y="5281903"/>
              <a:ext cx="141605" cy="361950"/>
            </a:xfrm>
            <a:custGeom>
              <a:avLst/>
              <a:gdLst/>
              <a:ahLst/>
              <a:cxnLst/>
              <a:rect l="l" t="t" r="r" b="b"/>
              <a:pathLst>
                <a:path w="141605" h="361950">
                  <a:moveTo>
                    <a:pt x="141332" y="0"/>
                  </a:moveTo>
                  <a:lnTo>
                    <a:pt x="0" y="0"/>
                  </a:lnTo>
                  <a:lnTo>
                    <a:pt x="0" y="361397"/>
                  </a:lnTo>
                  <a:lnTo>
                    <a:pt x="141332" y="361397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785962" y="5281903"/>
              <a:ext cx="141605" cy="361950"/>
            </a:xfrm>
            <a:custGeom>
              <a:avLst/>
              <a:gdLst/>
              <a:ahLst/>
              <a:cxnLst/>
              <a:rect l="l" t="t" r="r" b="b"/>
              <a:pathLst>
                <a:path w="141605" h="361950">
                  <a:moveTo>
                    <a:pt x="0" y="361397"/>
                  </a:moveTo>
                  <a:lnTo>
                    <a:pt x="141332" y="361397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361397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943065" y="5281903"/>
              <a:ext cx="141605" cy="361950"/>
            </a:xfrm>
            <a:custGeom>
              <a:avLst/>
              <a:gdLst/>
              <a:ahLst/>
              <a:cxnLst/>
              <a:rect l="l" t="t" r="r" b="b"/>
              <a:pathLst>
                <a:path w="141605" h="361950">
                  <a:moveTo>
                    <a:pt x="141332" y="0"/>
                  </a:moveTo>
                  <a:lnTo>
                    <a:pt x="0" y="0"/>
                  </a:lnTo>
                  <a:lnTo>
                    <a:pt x="0" y="361397"/>
                  </a:lnTo>
                  <a:lnTo>
                    <a:pt x="141332" y="361397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943065" y="5281903"/>
              <a:ext cx="141605" cy="361950"/>
            </a:xfrm>
            <a:custGeom>
              <a:avLst/>
              <a:gdLst/>
              <a:ahLst/>
              <a:cxnLst/>
              <a:rect l="l" t="t" r="r" b="b"/>
              <a:pathLst>
                <a:path w="141605" h="361950">
                  <a:moveTo>
                    <a:pt x="0" y="361397"/>
                  </a:moveTo>
                  <a:lnTo>
                    <a:pt x="141332" y="361397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361397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3250710" y="5275463"/>
            <a:ext cx="154305" cy="374650"/>
            <a:chOff x="3250710" y="5275463"/>
            <a:chExt cx="154305" cy="374650"/>
          </a:xfrm>
        </p:grpSpPr>
        <p:sp>
          <p:nvSpPr>
            <p:cNvPr id="29" name="object 29" descr=""/>
            <p:cNvSpPr/>
            <p:nvPr/>
          </p:nvSpPr>
          <p:spPr>
            <a:xfrm>
              <a:off x="3257150" y="5281903"/>
              <a:ext cx="141605" cy="361950"/>
            </a:xfrm>
            <a:custGeom>
              <a:avLst/>
              <a:gdLst/>
              <a:ahLst/>
              <a:cxnLst/>
              <a:rect l="l" t="t" r="r" b="b"/>
              <a:pathLst>
                <a:path w="141604" h="361950">
                  <a:moveTo>
                    <a:pt x="141332" y="0"/>
                  </a:moveTo>
                  <a:lnTo>
                    <a:pt x="0" y="0"/>
                  </a:lnTo>
                  <a:lnTo>
                    <a:pt x="0" y="361397"/>
                  </a:lnTo>
                  <a:lnTo>
                    <a:pt x="141332" y="361397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257150" y="5281903"/>
              <a:ext cx="141605" cy="361950"/>
            </a:xfrm>
            <a:custGeom>
              <a:avLst/>
              <a:gdLst/>
              <a:ahLst/>
              <a:cxnLst/>
              <a:rect l="l" t="t" r="r" b="b"/>
              <a:pathLst>
                <a:path w="141604" h="361950">
                  <a:moveTo>
                    <a:pt x="0" y="361397"/>
                  </a:moveTo>
                  <a:lnTo>
                    <a:pt x="141332" y="361397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361397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5607013" y="5275463"/>
            <a:ext cx="154305" cy="374650"/>
            <a:chOff x="5607013" y="5275463"/>
            <a:chExt cx="154305" cy="374650"/>
          </a:xfrm>
        </p:grpSpPr>
        <p:sp>
          <p:nvSpPr>
            <p:cNvPr id="32" name="object 32" descr=""/>
            <p:cNvSpPr/>
            <p:nvPr/>
          </p:nvSpPr>
          <p:spPr>
            <a:xfrm>
              <a:off x="5613454" y="5281903"/>
              <a:ext cx="141605" cy="361950"/>
            </a:xfrm>
            <a:custGeom>
              <a:avLst/>
              <a:gdLst/>
              <a:ahLst/>
              <a:cxnLst/>
              <a:rect l="l" t="t" r="r" b="b"/>
              <a:pathLst>
                <a:path w="141604" h="361950">
                  <a:moveTo>
                    <a:pt x="141332" y="0"/>
                  </a:moveTo>
                  <a:lnTo>
                    <a:pt x="0" y="0"/>
                  </a:lnTo>
                  <a:lnTo>
                    <a:pt x="0" y="361397"/>
                  </a:lnTo>
                  <a:lnTo>
                    <a:pt x="141332" y="361397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613454" y="5281903"/>
              <a:ext cx="141605" cy="361950"/>
            </a:xfrm>
            <a:custGeom>
              <a:avLst/>
              <a:gdLst/>
              <a:ahLst/>
              <a:cxnLst/>
              <a:rect l="l" t="t" r="r" b="b"/>
              <a:pathLst>
                <a:path w="141604" h="361950">
                  <a:moveTo>
                    <a:pt x="0" y="361397"/>
                  </a:moveTo>
                  <a:lnTo>
                    <a:pt x="141332" y="361397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361397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536153" y="704081"/>
            <a:ext cx="5387340" cy="5213985"/>
            <a:chOff x="536153" y="704081"/>
            <a:chExt cx="5387340" cy="5213985"/>
          </a:xfrm>
        </p:grpSpPr>
        <p:sp>
          <p:nvSpPr>
            <p:cNvPr id="35" name="object 35" descr=""/>
            <p:cNvSpPr/>
            <p:nvPr/>
          </p:nvSpPr>
          <p:spPr>
            <a:xfrm>
              <a:off x="575806" y="710749"/>
              <a:ext cx="0" cy="5167630"/>
            </a:xfrm>
            <a:custGeom>
              <a:avLst/>
              <a:gdLst/>
              <a:ahLst/>
              <a:cxnLst/>
              <a:rect l="l" t="t" r="r" b="b"/>
              <a:pathLst>
                <a:path w="0" h="5167630">
                  <a:moveTo>
                    <a:pt x="0" y="5167423"/>
                  </a:moveTo>
                  <a:lnTo>
                    <a:pt x="0" y="0"/>
                  </a:lnTo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42820" y="945621"/>
              <a:ext cx="33020" cy="4697730"/>
            </a:xfrm>
            <a:custGeom>
              <a:avLst/>
              <a:gdLst/>
              <a:ahLst/>
              <a:cxnLst/>
              <a:rect l="l" t="t" r="r" b="b"/>
              <a:pathLst>
                <a:path w="33020" h="4697730">
                  <a:moveTo>
                    <a:pt x="0" y="4697679"/>
                  </a:moveTo>
                  <a:lnTo>
                    <a:pt x="32985" y="4697679"/>
                  </a:lnTo>
                </a:path>
                <a:path w="33020" h="4697730">
                  <a:moveTo>
                    <a:pt x="0" y="4336282"/>
                  </a:moveTo>
                  <a:lnTo>
                    <a:pt x="32985" y="4336282"/>
                  </a:lnTo>
                </a:path>
                <a:path w="33020" h="4697730">
                  <a:moveTo>
                    <a:pt x="0" y="3974885"/>
                  </a:moveTo>
                  <a:lnTo>
                    <a:pt x="32985" y="3974885"/>
                  </a:lnTo>
                </a:path>
                <a:path w="33020" h="4697730">
                  <a:moveTo>
                    <a:pt x="0" y="3613608"/>
                  </a:moveTo>
                  <a:lnTo>
                    <a:pt x="32985" y="3613608"/>
                  </a:lnTo>
                </a:path>
                <a:path w="33020" h="4697730">
                  <a:moveTo>
                    <a:pt x="0" y="3252211"/>
                  </a:moveTo>
                  <a:lnTo>
                    <a:pt x="32985" y="3252211"/>
                  </a:lnTo>
                </a:path>
                <a:path w="33020" h="4697730">
                  <a:moveTo>
                    <a:pt x="0" y="2890814"/>
                  </a:moveTo>
                  <a:lnTo>
                    <a:pt x="32985" y="2890814"/>
                  </a:lnTo>
                </a:path>
                <a:path w="33020" h="4697730">
                  <a:moveTo>
                    <a:pt x="0" y="2529538"/>
                  </a:moveTo>
                  <a:lnTo>
                    <a:pt x="32985" y="2529538"/>
                  </a:lnTo>
                </a:path>
                <a:path w="33020" h="4697730">
                  <a:moveTo>
                    <a:pt x="0" y="2168141"/>
                  </a:moveTo>
                  <a:lnTo>
                    <a:pt x="32985" y="2168141"/>
                  </a:lnTo>
                </a:path>
                <a:path w="33020" h="4697730">
                  <a:moveTo>
                    <a:pt x="0" y="1806744"/>
                  </a:moveTo>
                  <a:lnTo>
                    <a:pt x="32985" y="1806744"/>
                  </a:lnTo>
                </a:path>
                <a:path w="33020" h="4697730">
                  <a:moveTo>
                    <a:pt x="0" y="1445467"/>
                  </a:moveTo>
                  <a:lnTo>
                    <a:pt x="32985" y="1445467"/>
                  </a:lnTo>
                </a:path>
                <a:path w="33020" h="4697730">
                  <a:moveTo>
                    <a:pt x="0" y="1084070"/>
                  </a:moveTo>
                  <a:lnTo>
                    <a:pt x="32985" y="1084070"/>
                  </a:lnTo>
                </a:path>
                <a:path w="33020" h="4697730">
                  <a:moveTo>
                    <a:pt x="0" y="722673"/>
                  </a:moveTo>
                  <a:lnTo>
                    <a:pt x="32985" y="722673"/>
                  </a:lnTo>
                </a:path>
                <a:path w="33020" h="4697730">
                  <a:moveTo>
                    <a:pt x="0" y="361397"/>
                  </a:moveTo>
                  <a:lnTo>
                    <a:pt x="32985" y="361397"/>
                  </a:lnTo>
                </a:path>
                <a:path w="33020" h="4697730">
                  <a:moveTo>
                    <a:pt x="0" y="0"/>
                  </a:moveTo>
                  <a:lnTo>
                    <a:pt x="32985" y="0"/>
                  </a:lnTo>
                </a:path>
              </a:pathLst>
            </a:custGeom>
            <a:ln w="1288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75806" y="5878172"/>
              <a:ext cx="5340985" cy="0"/>
            </a:xfrm>
            <a:custGeom>
              <a:avLst/>
              <a:gdLst/>
              <a:ahLst/>
              <a:cxnLst/>
              <a:rect l="l" t="t" r="r" b="b"/>
              <a:pathLst>
                <a:path w="5340985" h="0">
                  <a:moveTo>
                    <a:pt x="0" y="0"/>
                  </a:moveTo>
                  <a:lnTo>
                    <a:pt x="5340567" y="0"/>
                  </a:lnTo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78936" y="5878172"/>
              <a:ext cx="5105400" cy="33020"/>
            </a:xfrm>
            <a:custGeom>
              <a:avLst/>
              <a:gdLst/>
              <a:ahLst/>
              <a:cxnLst/>
              <a:rect l="l" t="t" r="r" b="b"/>
              <a:pathLst>
                <a:path w="5105400" h="33020">
                  <a:moveTo>
                    <a:pt x="0" y="32985"/>
                  </a:moveTo>
                  <a:lnTo>
                    <a:pt x="0" y="0"/>
                  </a:lnTo>
                </a:path>
                <a:path w="5105400" h="33020">
                  <a:moveTo>
                    <a:pt x="392697" y="32985"/>
                  </a:moveTo>
                  <a:lnTo>
                    <a:pt x="392697" y="0"/>
                  </a:lnTo>
                </a:path>
                <a:path w="5105400" h="33020">
                  <a:moveTo>
                    <a:pt x="785394" y="32985"/>
                  </a:moveTo>
                  <a:lnTo>
                    <a:pt x="785394" y="0"/>
                  </a:lnTo>
                </a:path>
                <a:path w="5105400" h="33020">
                  <a:moveTo>
                    <a:pt x="1178091" y="32985"/>
                  </a:moveTo>
                  <a:lnTo>
                    <a:pt x="1178091" y="0"/>
                  </a:lnTo>
                </a:path>
                <a:path w="5105400" h="33020">
                  <a:moveTo>
                    <a:pt x="1570788" y="32985"/>
                  </a:moveTo>
                  <a:lnTo>
                    <a:pt x="1570788" y="0"/>
                  </a:lnTo>
                </a:path>
                <a:path w="5105400" h="33020">
                  <a:moveTo>
                    <a:pt x="1963486" y="32985"/>
                  </a:moveTo>
                  <a:lnTo>
                    <a:pt x="1963486" y="0"/>
                  </a:lnTo>
                </a:path>
                <a:path w="5105400" h="33020">
                  <a:moveTo>
                    <a:pt x="2356183" y="32985"/>
                  </a:moveTo>
                  <a:lnTo>
                    <a:pt x="2356183" y="0"/>
                  </a:lnTo>
                </a:path>
                <a:path w="5105400" h="33020">
                  <a:moveTo>
                    <a:pt x="2749000" y="32985"/>
                  </a:moveTo>
                  <a:lnTo>
                    <a:pt x="2749000" y="0"/>
                  </a:lnTo>
                </a:path>
                <a:path w="5105400" h="33020">
                  <a:moveTo>
                    <a:pt x="3141698" y="32985"/>
                  </a:moveTo>
                  <a:lnTo>
                    <a:pt x="3141698" y="0"/>
                  </a:lnTo>
                </a:path>
                <a:path w="5105400" h="33020">
                  <a:moveTo>
                    <a:pt x="3534395" y="32985"/>
                  </a:moveTo>
                  <a:lnTo>
                    <a:pt x="3534395" y="0"/>
                  </a:lnTo>
                </a:path>
                <a:path w="5105400" h="33020">
                  <a:moveTo>
                    <a:pt x="3927092" y="32985"/>
                  </a:moveTo>
                  <a:lnTo>
                    <a:pt x="3927092" y="0"/>
                  </a:lnTo>
                </a:path>
                <a:path w="5105400" h="33020">
                  <a:moveTo>
                    <a:pt x="4319789" y="32985"/>
                  </a:moveTo>
                  <a:lnTo>
                    <a:pt x="4319789" y="0"/>
                  </a:lnTo>
                </a:path>
                <a:path w="5105400" h="33020">
                  <a:moveTo>
                    <a:pt x="4712486" y="32985"/>
                  </a:moveTo>
                  <a:lnTo>
                    <a:pt x="4712486" y="0"/>
                  </a:lnTo>
                </a:path>
                <a:path w="5105400" h="33020">
                  <a:moveTo>
                    <a:pt x="5105184" y="32985"/>
                  </a:moveTo>
                  <a:lnTo>
                    <a:pt x="5105184" y="0"/>
                  </a:lnTo>
                </a:path>
              </a:pathLst>
            </a:custGeom>
            <a:ln w="1288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396613" y="5507085"/>
            <a:ext cx="132715" cy="256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50" b="1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96613" y="5145688"/>
            <a:ext cx="132715" cy="256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50" b="1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96613" y="4784411"/>
            <a:ext cx="132715" cy="256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50" b="1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96613" y="4423014"/>
            <a:ext cx="132715" cy="256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50" b="1"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96613" y="4061617"/>
            <a:ext cx="132715" cy="256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50" b="1"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96613" y="3700341"/>
            <a:ext cx="132715" cy="256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50" b="1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96613" y="2847290"/>
            <a:ext cx="132715" cy="748665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500" spc="-50" b="1">
                <a:latin typeface="Arial"/>
                <a:cs typeface="Arial"/>
              </a:rPr>
              <a:t>7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500" spc="-50" b="1"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96613" y="2124617"/>
            <a:ext cx="132715" cy="748665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500" spc="-50" b="1">
                <a:latin typeface="Arial"/>
                <a:cs typeface="Arial"/>
              </a:rPr>
              <a:t>9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500" spc="-50" b="1">
                <a:latin typeface="Arial"/>
                <a:cs typeface="Arial"/>
              </a:rPr>
              <a:t>8</a:t>
            </a:r>
            <a:endParaRPr sz="15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89470" y="1893476"/>
            <a:ext cx="240029" cy="256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25" b="1"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89470" y="1532200"/>
            <a:ext cx="240029" cy="256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25" b="1">
                <a:latin typeface="Arial"/>
                <a:cs typeface="Arial"/>
              </a:rPr>
              <a:t>11</a:t>
            </a:r>
            <a:endParaRPr sz="15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289470" y="1170803"/>
            <a:ext cx="240029" cy="256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25" b="1">
                <a:latin typeface="Arial"/>
                <a:cs typeface="Arial"/>
              </a:rPr>
              <a:t>12</a:t>
            </a:r>
            <a:endParaRPr sz="15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89470" y="809405"/>
            <a:ext cx="240029" cy="256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25" b="1">
                <a:latin typeface="Arial"/>
                <a:cs typeface="Arial"/>
              </a:rPr>
              <a:t>13</a:t>
            </a:r>
            <a:endParaRPr sz="15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512664" y="5870528"/>
            <a:ext cx="5291455" cy="49275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710"/>
              </a:lnSpc>
              <a:spcBef>
                <a:spcPts val="114"/>
              </a:spcBef>
              <a:tabLst>
                <a:tab pos="405130" algn="l"/>
                <a:tab pos="797560" algn="l"/>
                <a:tab pos="1190625" algn="l"/>
                <a:tab pos="1583055" algn="l"/>
                <a:tab pos="1976120" algn="l"/>
                <a:tab pos="2368550" algn="l"/>
                <a:tab pos="2761615" algn="l"/>
                <a:tab pos="3154045" algn="l"/>
                <a:tab pos="3546475" algn="l"/>
                <a:tab pos="3885565" algn="l"/>
                <a:tab pos="4278630" algn="l"/>
                <a:tab pos="4671060" algn="l"/>
                <a:tab pos="5064125" algn="l"/>
              </a:tabLst>
            </a:pPr>
            <a:r>
              <a:rPr dirty="0" sz="1500" spc="-50" b="1">
                <a:latin typeface="Arial"/>
                <a:cs typeface="Arial"/>
              </a:rPr>
              <a:t>0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1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2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3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4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5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6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7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8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9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25" b="1">
                <a:latin typeface="Arial"/>
                <a:cs typeface="Arial"/>
              </a:rPr>
              <a:t>10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25" b="1">
                <a:latin typeface="Arial"/>
                <a:cs typeface="Arial"/>
              </a:rPr>
              <a:t>11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25" b="1">
                <a:latin typeface="Arial"/>
                <a:cs typeface="Arial"/>
              </a:rPr>
              <a:t>12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25" b="1">
                <a:latin typeface="Arial"/>
                <a:cs typeface="Arial"/>
              </a:rPr>
              <a:t>13</a:t>
            </a:r>
            <a:endParaRPr sz="1500">
              <a:latin typeface="Arial"/>
              <a:cs typeface="Arial"/>
            </a:endParaRPr>
          </a:p>
          <a:p>
            <a:pPr marL="1535430">
              <a:lnSpc>
                <a:spcPts val="1950"/>
              </a:lnSpc>
            </a:pPr>
            <a:r>
              <a:rPr dirty="0" sz="1700" b="1">
                <a:latin typeface="Arial"/>
                <a:cs typeface="Arial"/>
              </a:rPr>
              <a:t>Number</a:t>
            </a:r>
            <a:r>
              <a:rPr dirty="0" sz="1700" spc="-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of</a:t>
            </a:r>
            <a:r>
              <a:rPr dirty="0" sz="1700" spc="-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Brain</a:t>
            </a:r>
            <a:r>
              <a:rPr dirty="0" sz="1700" spc="-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Emboli</a:t>
            </a:r>
            <a:endParaRPr sz="17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1953" y="2091350"/>
            <a:ext cx="242570" cy="24072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55"/>
              </a:lnSpc>
            </a:pPr>
            <a:r>
              <a:rPr dirty="0" sz="1700" b="1">
                <a:latin typeface="Arial"/>
                <a:cs typeface="Arial"/>
              </a:rPr>
              <a:t>Number</a:t>
            </a:r>
            <a:r>
              <a:rPr dirty="0" sz="1700" spc="-1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of</a:t>
            </a:r>
            <a:r>
              <a:rPr dirty="0" sz="1700" spc="-10" b="1">
                <a:latin typeface="Arial"/>
                <a:cs typeface="Arial"/>
              </a:rPr>
              <a:t> Participants</a:t>
            </a:r>
            <a:endParaRPr sz="17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2228638" y="338338"/>
            <a:ext cx="2120265" cy="314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20">
                <a:solidFill>
                  <a:srgbClr val="000000"/>
                </a:solidFill>
                <a:latin typeface="Arial"/>
                <a:cs typeface="Arial"/>
              </a:rPr>
              <a:t>Intention−to−Treat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4102039" y="4205725"/>
            <a:ext cx="345440" cy="697230"/>
            <a:chOff x="4102039" y="4205725"/>
            <a:chExt cx="345440" cy="697230"/>
          </a:xfrm>
        </p:grpSpPr>
        <p:sp>
          <p:nvSpPr>
            <p:cNvPr id="55" name="object 55" descr=""/>
            <p:cNvSpPr/>
            <p:nvPr/>
          </p:nvSpPr>
          <p:spPr>
            <a:xfrm>
              <a:off x="4112938" y="4216624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4" h="323214">
                  <a:moveTo>
                    <a:pt x="323114" y="0"/>
                  </a:moveTo>
                  <a:lnTo>
                    <a:pt x="0" y="0"/>
                  </a:lnTo>
                  <a:lnTo>
                    <a:pt x="0" y="323114"/>
                  </a:lnTo>
                  <a:lnTo>
                    <a:pt x="323114" y="323114"/>
                  </a:lnTo>
                  <a:lnTo>
                    <a:pt x="32311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112938" y="4216624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4" h="323214">
                  <a:moveTo>
                    <a:pt x="0" y="323114"/>
                  </a:moveTo>
                  <a:lnTo>
                    <a:pt x="323114" y="323114"/>
                  </a:lnTo>
                  <a:lnTo>
                    <a:pt x="323114" y="0"/>
                  </a:lnTo>
                  <a:lnTo>
                    <a:pt x="0" y="0"/>
                  </a:lnTo>
                  <a:lnTo>
                    <a:pt x="0" y="323114"/>
                  </a:lnTo>
                  <a:close/>
                </a:path>
              </a:pathLst>
            </a:custGeom>
            <a:ln w="21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112938" y="4568669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4" h="323214">
                  <a:moveTo>
                    <a:pt x="323114" y="0"/>
                  </a:moveTo>
                  <a:lnTo>
                    <a:pt x="0" y="0"/>
                  </a:lnTo>
                  <a:lnTo>
                    <a:pt x="0" y="323114"/>
                  </a:lnTo>
                  <a:lnTo>
                    <a:pt x="323114" y="323114"/>
                  </a:lnTo>
                  <a:lnTo>
                    <a:pt x="323114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112938" y="4568669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4" h="323214">
                  <a:moveTo>
                    <a:pt x="0" y="323114"/>
                  </a:moveTo>
                  <a:lnTo>
                    <a:pt x="323114" y="323114"/>
                  </a:lnTo>
                  <a:lnTo>
                    <a:pt x="323114" y="0"/>
                  </a:lnTo>
                  <a:lnTo>
                    <a:pt x="0" y="0"/>
                  </a:lnTo>
                  <a:lnTo>
                    <a:pt x="0" y="323114"/>
                  </a:lnTo>
                  <a:close/>
                </a:path>
              </a:pathLst>
            </a:custGeom>
            <a:ln w="21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4549461" y="4247930"/>
            <a:ext cx="959485" cy="245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25">
                <a:latin typeface="Arial"/>
                <a:cs typeface="Arial"/>
              </a:rPr>
              <a:t>Transseptal</a:t>
            </a:r>
            <a:endParaRPr sz="145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549461" y="4599975"/>
            <a:ext cx="941069" cy="245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10">
                <a:latin typeface="Arial"/>
                <a:cs typeface="Arial"/>
              </a:rPr>
              <a:t>Retrograde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6732285" y="983782"/>
            <a:ext cx="311785" cy="4711065"/>
            <a:chOff x="6732285" y="983782"/>
            <a:chExt cx="311785" cy="4711065"/>
          </a:xfrm>
        </p:grpSpPr>
        <p:sp>
          <p:nvSpPr>
            <p:cNvPr id="62" name="object 62" descr=""/>
            <p:cNvSpPr/>
            <p:nvPr/>
          </p:nvSpPr>
          <p:spPr>
            <a:xfrm>
              <a:off x="6738726" y="3003549"/>
              <a:ext cx="141605" cy="2684780"/>
            </a:xfrm>
            <a:custGeom>
              <a:avLst/>
              <a:gdLst/>
              <a:ahLst/>
              <a:cxnLst/>
              <a:rect l="l" t="t" r="r" b="b"/>
              <a:pathLst>
                <a:path w="141604" h="2684779">
                  <a:moveTo>
                    <a:pt x="141332" y="0"/>
                  </a:moveTo>
                  <a:lnTo>
                    <a:pt x="0" y="0"/>
                  </a:lnTo>
                  <a:lnTo>
                    <a:pt x="0" y="2684353"/>
                  </a:lnTo>
                  <a:lnTo>
                    <a:pt x="141332" y="2684353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738726" y="3003549"/>
              <a:ext cx="141605" cy="2684780"/>
            </a:xfrm>
            <a:custGeom>
              <a:avLst/>
              <a:gdLst/>
              <a:ahLst/>
              <a:cxnLst/>
              <a:rect l="l" t="t" r="r" b="b"/>
              <a:pathLst>
                <a:path w="141604" h="2684779">
                  <a:moveTo>
                    <a:pt x="0" y="2684353"/>
                  </a:moveTo>
                  <a:lnTo>
                    <a:pt x="141332" y="2684353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2684353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895829" y="990223"/>
              <a:ext cx="141605" cy="4697730"/>
            </a:xfrm>
            <a:custGeom>
              <a:avLst/>
              <a:gdLst/>
              <a:ahLst/>
              <a:cxnLst/>
              <a:rect l="l" t="t" r="r" b="b"/>
              <a:pathLst>
                <a:path w="141604" h="4697730">
                  <a:moveTo>
                    <a:pt x="141332" y="0"/>
                  </a:moveTo>
                  <a:lnTo>
                    <a:pt x="0" y="0"/>
                  </a:lnTo>
                  <a:lnTo>
                    <a:pt x="0" y="4697679"/>
                  </a:lnTo>
                  <a:lnTo>
                    <a:pt x="141332" y="4697679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895829" y="990223"/>
              <a:ext cx="141605" cy="4697730"/>
            </a:xfrm>
            <a:custGeom>
              <a:avLst/>
              <a:gdLst/>
              <a:ahLst/>
              <a:cxnLst/>
              <a:rect l="l" t="t" r="r" b="b"/>
              <a:pathLst>
                <a:path w="141604" h="4697730">
                  <a:moveTo>
                    <a:pt x="0" y="4697679"/>
                  </a:moveTo>
                  <a:lnTo>
                    <a:pt x="141332" y="4697679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4697679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" name="object 66" descr=""/>
          <p:cNvGrpSpPr/>
          <p:nvPr/>
        </p:nvGrpSpPr>
        <p:grpSpPr>
          <a:xfrm>
            <a:off x="7124982" y="2997108"/>
            <a:ext cx="311785" cy="2697480"/>
            <a:chOff x="7124982" y="2997108"/>
            <a:chExt cx="311785" cy="2697480"/>
          </a:xfrm>
        </p:grpSpPr>
        <p:sp>
          <p:nvSpPr>
            <p:cNvPr id="67" name="object 67" descr=""/>
            <p:cNvSpPr/>
            <p:nvPr/>
          </p:nvSpPr>
          <p:spPr>
            <a:xfrm>
              <a:off x="7131423" y="3674577"/>
              <a:ext cx="141605" cy="2013585"/>
            </a:xfrm>
            <a:custGeom>
              <a:avLst/>
              <a:gdLst/>
              <a:ahLst/>
              <a:cxnLst/>
              <a:rect l="l" t="t" r="r" b="b"/>
              <a:pathLst>
                <a:path w="141604" h="2013585">
                  <a:moveTo>
                    <a:pt x="141332" y="0"/>
                  </a:moveTo>
                  <a:lnTo>
                    <a:pt x="0" y="0"/>
                  </a:lnTo>
                  <a:lnTo>
                    <a:pt x="0" y="2013325"/>
                  </a:lnTo>
                  <a:lnTo>
                    <a:pt x="141332" y="2013325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131423" y="3674577"/>
              <a:ext cx="141605" cy="2013585"/>
            </a:xfrm>
            <a:custGeom>
              <a:avLst/>
              <a:gdLst/>
              <a:ahLst/>
              <a:cxnLst/>
              <a:rect l="l" t="t" r="r" b="b"/>
              <a:pathLst>
                <a:path w="141604" h="2013585">
                  <a:moveTo>
                    <a:pt x="0" y="2013325"/>
                  </a:moveTo>
                  <a:lnTo>
                    <a:pt x="141332" y="2013325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2013325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288526" y="3003548"/>
              <a:ext cx="141605" cy="2684780"/>
            </a:xfrm>
            <a:custGeom>
              <a:avLst/>
              <a:gdLst/>
              <a:ahLst/>
              <a:cxnLst/>
              <a:rect l="l" t="t" r="r" b="b"/>
              <a:pathLst>
                <a:path w="141604" h="2684779">
                  <a:moveTo>
                    <a:pt x="141332" y="0"/>
                  </a:moveTo>
                  <a:lnTo>
                    <a:pt x="0" y="0"/>
                  </a:lnTo>
                  <a:lnTo>
                    <a:pt x="0" y="2684353"/>
                  </a:lnTo>
                  <a:lnTo>
                    <a:pt x="141332" y="2684353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288526" y="3003548"/>
              <a:ext cx="141605" cy="2684780"/>
            </a:xfrm>
            <a:custGeom>
              <a:avLst/>
              <a:gdLst/>
              <a:ahLst/>
              <a:cxnLst/>
              <a:rect l="l" t="t" r="r" b="b"/>
              <a:pathLst>
                <a:path w="141604" h="2684779">
                  <a:moveTo>
                    <a:pt x="0" y="2684353"/>
                  </a:moveTo>
                  <a:lnTo>
                    <a:pt x="141332" y="2684353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2684353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1" name="object 71" descr=""/>
          <p:cNvGrpSpPr/>
          <p:nvPr/>
        </p:nvGrpSpPr>
        <p:grpSpPr>
          <a:xfrm>
            <a:off x="7596292" y="3668136"/>
            <a:ext cx="154305" cy="2026285"/>
            <a:chOff x="7596292" y="3668136"/>
            <a:chExt cx="154305" cy="2026285"/>
          </a:xfrm>
        </p:grpSpPr>
        <p:sp>
          <p:nvSpPr>
            <p:cNvPr id="72" name="object 72" descr=""/>
            <p:cNvSpPr/>
            <p:nvPr/>
          </p:nvSpPr>
          <p:spPr>
            <a:xfrm>
              <a:off x="7602732" y="3674577"/>
              <a:ext cx="141605" cy="2013585"/>
            </a:xfrm>
            <a:custGeom>
              <a:avLst/>
              <a:gdLst/>
              <a:ahLst/>
              <a:cxnLst/>
              <a:rect l="l" t="t" r="r" b="b"/>
              <a:pathLst>
                <a:path w="141604" h="2013585">
                  <a:moveTo>
                    <a:pt x="141332" y="0"/>
                  </a:moveTo>
                  <a:lnTo>
                    <a:pt x="0" y="0"/>
                  </a:lnTo>
                  <a:lnTo>
                    <a:pt x="0" y="2013325"/>
                  </a:lnTo>
                  <a:lnTo>
                    <a:pt x="141332" y="2013325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7602732" y="3674577"/>
              <a:ext cx="141605" cy="2013585"/>
            </a:xfrm>
            <a:custGeom>
              <a:avLst/>
              <a:gdLst/>
              <a:ahLst/>
              <a:cxnLst/>
              <a:rect l="l" t="t" r="r" b="b"/>
              <a:pathLst>
                <a:path w="141604" h="2013585">
                  <a:moveTo>
                    <a:pt x="0" y="2013325"/>
                  </a:moveTo>
                  <a:lnTo>
                    <a:pt x="141332" y="2013325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2013325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" name="object 74" descr=""/>
          <p:cNvGrpSpPr/>
          <p:nvPr/>
        </p:nvGrpSpPr>
        <p:grpSpPr>
          <a:xfrm>
            <a:off x="7988989" y="5345948"/>
            <a:ext cx="154305" cy="348615"/>
            <a:chOff x="7988989" y="5345948"/>
            <a:chExt cx="154305" cy="348615"/>
          </a:xfrm>
        </p:grpSpPr>
        <p:sp>
          <p:nvSpPr>
            <p:cNvPr id="75" name="object 75" descr=""/>
            <p:cNvSpPr/>
            <p:nvPr/>
          </p:nvSpPr>
          <p:spPr>
            <a:xfrm>
              <a:off x="7995429" y="5352388"/>
              <a:ext cx="141605" cy="335915"/>
            </a:xfrm>
            <a:custGeom>
              <a:avLst/>
              <a:gdLst/>
              <a:ahLst/>
              <a:cxnLst/>
              <a:rect l="l" t="t" r="r" b="b"/>
              <a:pathLst>
                <a:path w="141604" h="335914">
                  <a:moveTo>
                    <a:pt x="141332" y="0"/>
                  </a:moveTo>
                  <a:lnTo>
                    <a:pt x="0" y="0"/>
                  </a:lnTo>
                  <a:lnTo>
                    <a:pt x="0" y="335514"/>
                  </a:lnTo>
                  <a:lnTo>
                    <a:pt x="141332" y="335514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995429" y="5352388"/>
              <a:ext cx="141605" cy="335915"/>
            </a:xfrm>
            <a:custGeom>
              <a:avLst/>
              <a:gdLst/>
              <a:ahLst/>
              <a:cxnLst/>
              <a:rect l="l" t="t" r="r" b="b"/>
              <a:pathLst>
                <a:path w="141604" h="335914">
                  <a:moveTo>
                    <a:pt x="0" y="335514"/>
                  </a:moveTo>
                  <a:lnTo>
                    <a:pt x="141332" y="335514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335514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7" name="object 77" descr=""/>
          <p:cNvGrpSpPr/>
          <p:nvPr/>
        </p:nvGrpSpPr>
        <p:grpSpPr>
          <a:xfrm>
            <a:off x="8381686" y="5345948"/>
            <a:ext cx="154305" cy="348615"/>
            <a:chOff x="8381686" y="5345948"/>
            <a:chExt cx="154305" cy="348615"/>
          </a:xfrm>
        </p:grpSpPr>
        <p:sp>
          <p:nvSpPr>
            <p:cNvPr id="78" name="object 78" descr=""/>
            <p:cNvSpPr/>
            <p:nvPr/>
          </p:nvSpPr>
          <p:spPr>
            <a:xfrm>
              <a:off x="8388126" y="5352388"/>
              <a:ext cx="141605" cy="335915"/>
            </a:xfrm>
            <a:custGeom>
              <a:avLst/>
              <a:gdLst/>
              <a:ahLst/>
              <a:cxnLst/>
              <a:rect l="l" t="t" r="r" b="b"/>
              <a:pathLst>
                <a:path w="141604" h="335914">
                  <a:moveTo>
                    <a:pt x="141332" y="0"/>
                  </a:moveTo>
                  <a:lnTo>
                    <a:pt x="0" y="0"/>
                  </a:lnTo>
                  <a:lnTo>
                    <a:pt x="0" y="335514"/>
                  </a:lnTo>
                  <a:lnTo>
                    <a:pt x="141332" y="335514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8388126" y="5352388"/>
              <a:ext cx="141605" cy="335915"/>
            </a:xfrm>
            <a:custGeom>
              <a:avLst/>
              <a:gdLst/>
              <a:ahLst/>
              <a:cxnLst/>
              <a:rect l="l" t="t" r="r" b="b"/>
              <a:pathLst>
                <a:path w="141604" h="335914">
                  <a:moveTo>
                    <a:pt x="0" y="335514"/>
                  </a:moveTo>
                  <a:lnTo>
                    <a:pt x="141332" y="335514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335514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0" name="object 80" descr=""/>
          <p:cNvGrpSpPr/>
          <p:nvPr/>
        </p:nvGrpSpPr>
        <p:grpSpPr>
          <a:xfrm>
            <a:off x="8695892" y="5345948"/>
            <a:ext cx="311785" cy="348615"/>
            <a:chOff x="8695892" y="5345948"/>
            <a:chExt cx="311785" cy="348615"/>
          </a:xfrm>
        </p:grpSpPr>
        <p:sp>
          <p:nvSpPr>
            <p:cNvPr id="81" name="object 81" descr=""/>
            <p:cNvSpPr/>
            <p:nvPr/>
          </p:nvSpPr>
          <p:spPr>
            <a:xfrm>
              <a:off x="8702333" y="5352388"/>
              <a:ext cx="141605" cy="335915"/>
            </a:xfrm>
            <a:custGeom>
              <a:avLst/>
              <a:gdLst/>
              <a:ahLst/>
              <a:cxnLst/>
              <a:rect l="l" t="t" r="r" b="b"/>
              <a:pathLst>
                <a:path w="141604" h="335914">
                  <a:moveTo>
                    <a:pt x="141332" y="0"/>
                  </a:moveTo>
                  <a:lnTo>
                    <a:pt x="0" y="0"/>
                  </a:lnTo>
                  <a:lnTo>
                    <a:pt x="0" y="335514"/>
                  </a:lnTo>
                  <a:lnTo>
                    <a:pt x="141332" y="335514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8702333" y="5352388"/>
              <a:ext cx="141605" cy="335915"/>
            </a:xfrm>
            <a:custGeom>
              <a:avLst/>
              <a:gdLst/>
              <a:ahLst/>
              <a:cxnLst/>
              <a:rect l="l" t="t" r="r" b="b"/>
              <a:pathLst>
                <a:path w="141604" h="335914">
                  <a:moveTo>
                    <a:pt x="0" y="335514"/>
                  </a:moveTo>
                  <a:lnTo>
                    <a:pt x="141332" y="335514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335514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8859436" y="5352388"/>
              <a:ext cx="141605" cy="335915"/>
            </a:xfrm>
            <a:custGeom>
              <a:avLst/>
              <a:gdLst/>
              <a:ahLst/>
              <a:cxnLst/>
              <a:rect l="l" t="t" r="r" b="b"/>
              <a:pathLst>
                <a:path w="141604" h="335914">
                  <a:moveTo>
                    <a:pt x="141332" y="0"/>
                  </a:moveTo>
                  <a:lnTo>
                    <a:pt x="0" y="0"/>
                  </a:lnTo>
                  <a:lnTo>
                    <a:pt x="0" y="335514"/>
                  </a:lnTo>
                  <a:lnTo>
                    <a:pt x="141332" y="335514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8859436" y="5352388"/>
              <a:ext cx="141605" cy="335915"/>
            </a:xfrm>
            <a:custGeom>
              <a:avLst/>
              <a:gdLst/>
              <a:ahLst/>
              <a:cxnLst/>
              <a:rect l="l" t="t" r="r" b="b"/>
              <a:pathLst>
                <a:path w="141604" h="335914">
                  <a:moveTo>
                    <a:pt x="0" y="335514"/>
                  </a:moveTo>
                  <a:lnTo>
                    <a:pt x="141332" y="335514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335514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5" name="object 85" descr=""/>
          <p:cNvGrpSpPr/>
          <p:nvPr/>
        </p:nvGrpSpPr>
        <p:grpSpPr>
          <a:xfrm>
            <a:off x="9167080" y="5345948"/>
            <a:ext cx="154305" cy="348615"/>
            <a:chOff x="9167080" y="5345948"/>
            <a:chExt cx="154305" cy="348615"/>
          </a:xfrm>
        </p:grpSpPr>
        <p:sp>
          <p:nvSpPr>
            <p:cNvPr id="86" name="object 86" descr=""/>
            <p:cNvSpPr/>
            <p:nvPr/>
          </p:nvSpPr>
          <p:spPr>
            <a:xfrm>
              <a:off x="9173521" y="5352388"/>
              <a:ext cx="141605" cy="335915"/>
            </a:xfrm>
            <a:custGeom>
              <a:avLst/>
              <a:gdLst/>
              <a:ahLst/>
              <a:cxnLst/>
              <a:rect l="l" t="t" r="r" b="b"/>
              <a:pathLst>
                <a:path w="141604" h="335914">
                  <a:moveTo>
                    <a:pt x="141332" y="0"/>
                  </a:moveTo>
                  <a:lnTo>
                    <a:pt x="0" y="0"/>
                  </a:lnTo>
                  <a:lnTo>
                    <a:pt x="0" y="335514"/>
                  </a:lnTo>
                  <a:lnTo>
                    <a:pt x="141332" y="335514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9173521" y="5352388"/>
              <a:ext cx="141605" cy="335915"/>
            </a:xfrm>
            <a:custGeom>
              <a:avLst/>
              <a:gdLst/>
              <a:ahLst/>
              <a:cxnLst/>
              <a:rect l="l" t="t" r="r" b="b"/>
              <a:pathLst>
                <a:path w="141604" h="335914">
                  <a:moveTo>
                    <a:pt x="0" y="335514"/>
                  </a:moveTo>
                  <a:lnTo>
                    <a:pt x="141332" y="335514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335514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8" name="object 88" descr=""/>
          <p:cNvGrpSpPr/>
          <p:nvPr/>
        </p:nvGrpSpPr>
        <p:grpSpPr>
          <a:xfrm>
            <a:off x="11523384" y="5345948"/>
            <a:ext cx="154305" cy="348615"/>
            <a:chOff x="11523384" y="5345948"/>
            <a:chExt cx="154305" cy="348615"/>
          </a:xfrm>
        </p:grpSpPr>
        <p:sp>
          <p:nvSpPr>
            <p:cNvPr id="89" name="object 89" descr=""/>
            <p:cNvSpPr/>
            <p:nvPr/>
          </p:nvSpPr>
          <p:spPr>
            <a:xfrm>
              <a:off x="11529824" y="5352388"/>
              <a:ext cx="141605" cy="335915"/>
            </a:xfrm>
            <a:custGeom>
              <a:avLst/>
              <a:gdLst/>
              <a:ahLst/>
              <a:cxnLst/>
              <a:rect l="l" t="t" r="r" b="b"/>
              <a:pathLst>
                <a:path w="141604" h="335914">
                  <a:moveTo>
                    <a:pt x="141332" y="0"/>
                  </a:moveTo>
                  <a:lnTo>
                    <a:pt x="0" y="0"/>
                  </a:lnTo>
                  <a:lnTo>
                    <a:pt x="0" y="335514"/>
                  </a:lnTo>
                  <a:lnTo>
                    <a:pt x="141332" y="335514"/>
                  </a:lnTo>
                  <a:lnTo>
                    <a:pt x="141332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1529824" y="5352388"/>
              <a:ext cx="141605" cy="335915"/>
            </a:xfrm>
            <a:custGeom>
              <a:avLst/>
              <a:gdLst/>
              <a:ahLst/>
              <a:cxnLst/>
              <a:rect l="l" t="t" r="r" b="b"/>
              <a:pathLst>
                <a:path w="141604" h="335914">
                  <a:moveTo>
                    <a:pt x="0" y="335514"/>
                  </a:moveTo>
                  <a:lnTo>
                    <a:pt x="141332" y="335514"/>
                  </a:lnTo>
                  <a:lnTo>
                    <a:pt x="141332" y="0"/>
                  </a:lnTo>
                  <a:lnTo>
                    <a:pt x="0" y="0"/>
                  </a:lnTo>
                  <a:lnTo>
                    <a:pt x="0" y="335514"/>
                  </a:lnTo>
                  <a:close/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1" name="object 91" descr=""/>
          <p:cNvGrpSpPr/>
          <p:nvPr/>
        </p:nvGrpSpPr>
        <p:grpSpPr>
          <a:xfrm>
            <a:off x="6452523" y="748683"/>
            <a:ext cx="5472430" cy="5213985"/>
            <a:chOff x="6452523" y="748683"/>
            <a:chExt cx="5472430" cy="5213985"/>
          </a:xfrm>
        </p:grpSpPr>
        <p:sp>
          <p:nvSpPr>
            <p:cNvPr id="92" name="object 92" descr=""/>
            <p:cNvSpPr/>
            <p:nvPr/>
          </p:nvSpPr>
          <p:spPr>
            <a:xfrm>
              <a:off x="6492177" y="755351"/>
              <a:ext cx="0" cy="5167630"/>
            </a:xfrm>
            <a:custGeom>
              <a:avLst/>
              <a:gdLst/>
              <a:ahLst/>
              <a:cxnLst/>
              <a:rect l="l" t="t" r="r" b="b"/>
              <a:pathLst>
                <a:path w="0" h="5167630">
                  <a:moveTo>
                    <a:pt x="0" y="5167423"/>
                  </a:moveTo>
                  <a:lnTo>
                    <a:pt x="0" y="0"/>
                  </a:lnTo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459191" y="990223"/>
              <a:ext cx="33020" cy="4697730"/>
            </a:xfrm>
            <a:custGeom>
              <a:avLst/>
              <a:gdLst/>
              <a:ahLst/>
              <a:cxnLst/>
              <a:rect l="l" t="t" r="r" b="b"/>
              <a:pathLst>
                <a:path w="33020" h="4697730">
                  <a:moveTo>
                    <a:pt x="0" y="4697679"/>
                  </a:moveTo>
                  <a:lnTo>
                    <a:pt x="32985" y="4697679"/>
                  </a:lnTo>
                </a:path>
                <a:path w="33020" h="4697730">
                  <a:moveTo>
                    <a:pt x="0" y="4362045"/>
                  </a:moveTo>
                  <a:lnTo>
                    <a:pt x="32985" y="4362045"/>
                  </a:lnTo>
                </a:path>
                <a:path w="33020" h="4697730">
                  <a:moveTo>
                    <a:pt x="0" y="4026530"/>
                  </a:moveTo>
                  <a:lnTo>
                    <a:pt x="32985" y="4026530"/>
                  </a:lnTo>
                </a:path>
                <a:path w="33020" h="4697730">
                  <a:moveTo>
                    <a:pt x="0" y="3691016"/>
                  </a:moveTo>
                  <a:lnTo>
                    <a:pt x="32985" y="3691016"/>
                  </a:lnTo>
                </a:path>
                <a:path w="33020" h="4697730">
                  <a:moveTo>
                    <a:pt x="0" y="3355502"/>
                  </a:moveTo>
                  <a:lnTo>
                    <a:pt x="32985" y="3355502"/>
                  </a:lnTo>
                </a:path>
                <a:path w="33020" h="4697730">
                  <a:moveTo>
                    <a:pt x="0" y="3019868"/>
                  </a:moveTo>
                  <a:lnTo>
                    <a:pt x="32985" y="3019868"/>
                  </a:lnTo>
                </a:path>
                <a:path w="33020" h="4697730">
                  <a:moveTo>
                    <a:pt x="0" y="2684353"/>
                  </a:moveTo>
                  <a:lnTo>
                    <a:pt x="32985" y="2684353"/>
                  </a:lnTo>
                </a:path>
                <a:path w="33020" h="4697730">
                  <a:moveTo>
                    <a:pt x="0" y="2348839"/>
                  </a:moveTo>
                  <a:lnTo>
                    <a:pt x="32985" y="2348839"/>
                  </a:lnTo>
                </a:path>
                <a:path w="33020" h="4697730">
                  <a:moveTo>
                    <a:pt x="0" y="2013325"/>
                  </a:moveTo>
                  <a:lnTo>
                    <a:pt x="32985" y="2013325"/>
                  </a:lnTo>
                </a:path>
                <a:path w="33020" h="4697730">
                  <a:moveTo>
                    <a:pt x="0" y="1677691"/>
                  </a:moveTo>
                  <a:lnTo>
                    <a:pt x="32985" y="1677691"/>
                  </a:lnTo>
                </a:path>
                <a:path w="33020" h="4697730">
                  <a:moveTo>
                    <a:pt x="0" y="1342176"/>
                  </a:moveTo>
                  <a:lnTo>
                    <a:pt x="32985" y="1342176"/>
                  </a:lnTo>
                </a:path>
                <a:path w="33020" h="4697730">
                  <a:moveTo>
                    <a:pt x="0" y="1006662"/>
                  </a:moveTo>
                  <a:lnTo>
                    <a:pt x="32985" y="1006662"/>
                  </a:lnTo>
                </a:path>
                <a:path w="33020" h="4697730">
                  <a:moveTo>
                    <a:pt x="0" y="671028"/>
                  </a:moveTo>
                  <a:lnTo>
                    <a:pt x="32985" y="671028"/>
                  </a:lnTo>
                </a:path>
                <a:path w="33020" h="4697730">
                  <a:moveTo>
                    <a:pt x="0" y="335514"/>
                  </a:moveTo>
                  <a:lnTo>
                    <a:pt x="32985" y="335514"/>
                  </a:lnTo>
                </a:path>
                <a:path w="33020" h="4697730">
                  <a:moveTo>
                    <a:pt x="0" y="0"/>
                  </a:moveTo>
                  <a:lnTo>
                    <a:pt x="32985" y="0"/>
                  </a:lnTo>
                </a:path>
              </a:pathLst>
            </a:custGeom>
            <a:ln w="1288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492177" y="5922774"/>
              <a:ext cx="5426075" cy="0"/>
            </a:xfrm>
            <a:custGeom>
              <a:avLst/>
              <a:gdLst/>
              <a:ahLst/>
              <a:cxnLst/>
              <a:rect l="l" t="t" r="r" b="b"/>
              <a:pathLst>
                <a:path w="5426075" h="0">
                  <a:moveTo>
                    <a:pt x="0" y="0"/>
                  </a:moveTo>
                  <a:lnTo>
                    <a:pt x="5425650" y="0"/>
                  </a:lnTo>
                </a:path>
              </a:pathLst>
            </a:custGeom>
            <a:ln w="12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495307" y="5922774"/>
              <a:ext cx="5105400" cy="33020"/>
            </a:xfrm>
            <a:custGeom>
              <a:avLst/>
              <a:gdLst/>
              <a:ahLst/>
              <a:cxnLst/>
              <a:rect l="l" t="t" r="r" b="b"/>
              <a:pathLst>
                <a:path w="5105400" h="33020">
                  <a:moveTo>
                    <a:pt x="0" y="32985"/>
                  </a:moveTo>
                  <a:lnTo>
                    <a:pt x="0" y="0"/>
                  </a:lnTo>
                </a:path>
                <a:path w="5105400" h="33020">
                  <a:moveTo>
                    <a:pt x="392697" y="32985"/>
                  </a:moveTo>
                  <a:lnTo>
                    <a:pt x="392697" y="0"/>
                  </a:lnTo>
                </a:path>
                <a:path w="5105400" h="33020">
                  <a:moveTo>
                    <a:pt x="785394" y="32985"/>
                  </a:moveTo>
                  <a:lnTo>
                    <a:pt x="785394" y="0"/>
                  </a:lnTo>
                </a:path>
                <a:path w="5105400" h="33020">
                  <a:moveTo>
                    <a:pt x="1178091" y="32985"/>
                  </a:moveTo>
                  <a:lnTo>
                    <a:pt x="1178091" y="0"/>
                  </a:lnTo>
                </a:path>
                <a:path w="5105400" h="33020">
                  <a:moveTo>
                    <a:pt x="1570788" y="32985"/>
                  </a:moveTo>
                  <a:lnTo>
                    <a:pt x="1570788" y="0"/>
                  </a:lnTo>
                </a:path>
                <a:path w="5105400" h="33020">
                  <a:moveTo>
                    <a:pt x="1963486" y="32985"/>
                  </a:moveTo>
                  <a:lnTo>
                    <a:pt x="1963486" y="0"/>
                  </a:lnTo>
                </a:path>
                <a:path w="5105400" h="33020">
                  <a:moveTo>
                    <a:pt x="2356183" y="32985"/>
                  </a:moveTo>
                  <a:lnTo>
                    <a:pt x="2356183" y="0"/>
                  </a:lnTo>
                </a:path>
                <a:path w="5105400" h="33020">
                  <a:moveTo>
                    <a:pt x="2749000" y="32985"/>
                  </a:moveTo>
                  <a:lnTo>
                    <a:pt x="2749000" y="0"/>
                  </a:lnTo>
                </a:path>
                <a:path w="5105400" h="33020">
                  <a:moveTo>
                    <a:pt x="3141698" y="32985"/>
                  </a:moveTo>
                  <a:lnTo>
                    <a:pt x="3141698" y="0"/>
                  </a:lnTo>
                </a:path>
                <a:path w="5105400" h="33020">
                  <a:moveTo>
                    <a:pt x="3534395" y="32985"/>
                  </a:moveTo>
                  <a:lnTo>
                    <a:pt x="3534395" y="0"/>
                  </a:lnTo>
                </a:path>
                <a:path w="5105400" h="33020">
                  <a:moveTo>
                    <a:pt x="3927092" y="32985"/>
                  </a:moveTo>
                  <a:lnTo>
                    <a:pt x="3927092" y="0"/>
                  </a:lnTo>
                </a:path>
                <a:path w="5105400" h="33020">
                  <a:moveTo>
                    <a:pt x="4319789" y="32985"/>
                  </a:moveTo>
                  <a:lnTo>
                    <a:pt x="4319789" y="0"/>
                  </a:lnTo>
                </a:path>
                <a:path w="5105400" h="33020">
                  <a:moveTo>
                    <a:pt x="4712486" y="32985"/>
                  </a:moveTo>
                  <a:lnTo>
                    <a:pt x="4712486" y="0"/>
                  </a:lnTo>
                </a:path>
                <a:path w="5105400" h="33020">
                  <a:moveTo>
                    <a:pt x="5105184" y="32985"/>
                  </a:moveTo>
                  <a:lnTo>
                    <a:pt x="5105184" y="0"/>
                  </a:lnTo>
                </a:path>
              </a:pathLst>
            </a:custGeom>
            <a:ln w="1288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 descr=""/>
          <p:cNvSpPr txBox="1"/>
          <p:nvPr/>
        </p:nvSpPr>
        <p:spPr>
          <a:xfrm>
            <a:off x="6205840" y="749513"/>
            <a:ext cx="240029" cy="505904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40"/>
              </a:spcBef>
            </a:pPr>
            <a:r>
              <a:rPr dirty="0" sz="1500" spc="-25" b="1">
                <a:latin typeface="Arial"/>
                <a:cs typeface="Arial"/>
              </a:rPr>
              <a:t>14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0"/>
              </a:spcBef>
            </a:pPr>
            <a:r>
              <a:rPr dirty="0" sz="1500" spc="-25" b="1">
                <a:latin typeface="Arial"/>
                <a:cs typeface="Arial"/>
              </a:rPr>
              <a:t>13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5"/>
              </a:spcBef>
            </a:pPr>
            <a:r>
              <a:rPr dirty="0" sz="1500" spc="-25" b="1">
                <a:latin typeface="Arial"/>
                <a:cs typeface="Arial"/>
              </a:rPr>
              <a:t>12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0"/>
              </a:spcBef>
            </a:pPr>
            <a:r>
              <a:rPr dirty="0" sz="1500" spc="-25" b="1">
                <a:latin typeface="Arial"/>
                <a:cs typeface="Arial"/>
              </a:rPr>
              <a:t>11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0"/>
              </a:spcBef>
            </a:pPr>
            <a:r>
              <a:rPr dirty="0" sz="1500" spc="-25" b="1"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4"/>
              </a:spcBef>
            </a:pPr>
            <a:r>
              <a:rPr dirty="0" sz="1500" spc="-50" b="1">
                <a:latin typeface="Arial"/>
                <a:cs typeface="Arial"/>
              </a:rPr>
              <a:t>9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0"/>
              </a:spcBef>
            </a:pPr>
            <a:r>
              <a:rPr dirty="0" sz="1500" spc="-50" b="1">
                <a:latin typeface="Arial"/>
                <a:cs typeface="Arial"/>
              </a:rPr>
              <a:t>8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5"/>
              </a:spcBef>
            </a:pPr>
            <a:r>
              <a:rPr dirty="0" sz="1500" spc="-50" b="1">
                <a:latin typeface="Arial"/>
                <a:cs typeface="Arial"/>
              </a:rPr>
              <a:t>7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0"/>
              </a:spcBef>
            </a:pPr>
            <a:r>
              <a:rPr dirty="0" sz="1500" spc="-50" b="1"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0"/>
              </a:spcBef>
            </a:pPr>
            <a:r>
              <a:rPr dirty="0" sz="1500" spc="-50" b="1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4"/>
              </a:spcBef>
            </a:pPr>
            <a:r>
              <a:rPr dirty="0" sz="1500" spc="-50" b="1"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0"/>
              </a:spcBef>
            </a:pPr>
            <a:r>
              <a:rPr dirty="0" sz="1500" spc="-50" b="1"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4"/>
              </a:spcBef>
            </a:pPr>
            <a:r>
              <a:rPr dirty="0" sz="1500" spc="-50" b="1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0"/>
              </a:spcBef>
            </a:pPr>
            <a:r>
              <a:rPr dirty="0" sz="1500" spc="-50" b="1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5"/>
              </a:spcBef>
            </a:pPr>
            <a:r>
              <a:rPr dirty="0" sz="1500" spc="-50" b="1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6429035" y="5915131"/>
            <a:ext cx="5291455" cy="49275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710"/>
              </a:lnSpc>
              <a:spcBef>
                <a:spcPts val="114"/>
              </a:spcBef>
              <a:tabLst>
                <a:tab pos="405130" algn="l"/>
                <a:tab pos="797560" algn="l"/>
                <a:tab pos="1190625" algn="l"/>
                <a:tab pos="1583055" algn="l"/>
                <a:tab pos="1976120" algn="l"/>
                <a:tab pos="2368550" algn="l"/>
                <a:tab pos="2761615" algn="l"/>
                <a:tab pos="3154045" algn="l"/>
                <a:tab pos="3546475" algn="l"/>
                <a:tab pos="3885565" algn="l"/>
                <a:tab pos="4278630" algn="l"/>
                <a:tab pos="4671060" algn="l"/>
                <a:tab pos="5064125" algn="l"/>
              </a:tabLst>
            </a:pPr>
            <a:r>
              <a:rPr dirty="0" sz="1500" spc="-50" b="1">
                <a:latin typeface="Arial"/>
                <a:cs typeface="Arial"/>
              </a:rPr>
              <a:t>0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1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2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3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4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5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6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7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8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50" b="1">
                <a:latin typeface="Arial"/>
                <a:cs typeface="Arial"/>
              </a:rPr>
              <a:t>9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25" b="1">
                <a:latin typeface="Arial"/>
                <a:cs typeface="Arial"/>
              </a:rPr>
              <a:t>10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25" b="1">
                <a:latin typeface="Arial"/>
                <a:cs typeface="Arial"/>
              </a:rPr>
              <a:t>11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25" b="1">
                <a:latin typeface="Arial"/>
                <a:cs typeface="Arial"/>
              </a:rPr>
              <a:t>12</a:t>
            </a:r>
            <a:r>
              <a:rPr dirty="0" sz="1500" b="1">
                <a:latin typeface="Arial"/>
                <a:cs typeface="Arial"/>
              </a:rPr>
              <a:t>	</a:t>
            </a:r>
            <a:r>
              <a:rPr dirty="0" sz="1500" spc="-25" b="1">
                <a:latin typeface="Arial"/>
                <a:cs typeface="Arial"/>
              </a:rPr>
              <a:t>13</a:t>
            </a:r>
            <a:endParaRPr sz="1500">
              <a:latin typeface="Arial"/>
              <a:cs typeface="Arial"/>
            </a:endParaRPr>
          </a:p>
          <a:p>
            <a:pPr marL="1535430">
              <a:lnSpc>
                <a:spcPts val="1950"/>
              </a:lnSpc>
            </a:pPr>
            <a:r>
              <a:rPr dirty="0" sz="1700" b="1">
                <a:latin typeface="Arial"/>
                <a:cs typeface="Arial"/>
              </a:rPr>
              <a:t>Number</a:t>
            </a:r>
            <a:r>
              <a:rPr dirty="0" sz="1700" spc="-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of</a:t>
            </a:r>
            <a:r>
              <a:rPr dirty="0" sz="1700" spc="-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Brain</a:t>
            </a:r>
            <a:r>
              <a:rPr dirty="0" sz="1700" spc="-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Emboli</a:t>
            </a:r>
            <a:endParaRPr sz="1700">
              <a:latin typeface="Arial"/>
              <a:cs typeface="Arial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5958324" y="2135952"/>
            <a:ext cx="242570" cy="24072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55"/>
              </a:lnSpc>
            </a:pPr>
            <a:r>
              <a:rPr dirty="0" sz="1700" b="1">
                <a:latin typeface="Arial"/>
                <a:cs typeface="Arial"/>
              </a:rPr>
              <a:t>Number</a:t>
            </a:r>
            <a:r>
              <a:rPr dirty="0" sz="1700" spc="-1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of</a:t>
            </a:r>
            <a:r>
              <a:rPr dirty="0" sz="1700" spc="-10" b="1">
                <a:latin typeface="Arial"/>
                <a:cs typeface="Arial"/>
              </a:rPr>
              <a:t> Participants</a:t>
            </a:r>
            <a:endParaRPr sz="1700">
              <a:latin typeface="Arial"/>
              <a:cs typeface="Arial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8542883" y="382939"/>
            <a:ext cx="1324610" cy="314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25" b="1">
                <a:latin typeface="Arial"/>
                <a:cs typeface="Arial"/>
              </a:rPr>
              <a:t>As−Treated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00" name="object 100" descr=""/>
          <p:cNvGrpSpPr/>
          <p:nvPr/>
        </p:nvGrpSpPr>
        <p:grpSpPr>
          <a:xfrm>
            <a:off x="9970512" y="4043165"/>
            <a:ext cx="345440" cy="697230"/>
            <a:chOff x="9970512" y="4043165"/>
            <a:chExt cx="345440" cy="697230"/>
          </a:xfrm>
        </p:grpSpPr>
        <p:sp>
          <p:nvSpPr>
            <p:cNvPr id="101" name="object 101" descr=""/>
            <p:cNvSpPr/>
            <p:nvPr/>
          </p:nvSpPr>
          <p:spPr>
            <a:xfrm>
              <a:off x="9981411" y="4054065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4">
                  <a:moveTo>
                    <a:pt x="323114" y="0"/>
                  </a:moveTo>
                  <a:lnTo>
                    <a:pt x="0" y="0"/>
                  </a:lnTo>
                  <a:lnTo>
                    <a:pt x="0" y="323114"/>
                  </a:lnTo>
                  <a:lnTo>
                    <a:pt x="323114" y="323114"/>
                  </a:lnTo>
                  <a:lnTo>
                    <a:pt x="32311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9981411" y="4054065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4">
                  <a:moveTo>
                    <a:pt x="0" y="323114"/>
                  </a:moveTo>
                  <a:lnTo>
                    <a:pt x="323114" y="323114"/>
                  </a:lnTo>
                  <a:lnTo>
                    <a:pt x="323114" y="0"/>
                  </a:lnTo>
                  <a:lnTo>
                    <a:pt x="0" y="0"/>
                  </a:lnTo>
                  <a:lnTo>
                    <a:pt x="0" y="323114"/>
                  </a:lnTo>
                  <a:close/>
                </a:path>
              </a:pathLst>
            </a:custGeom>
            <a:ln w="21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9981411" y="4406109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4">
                  <a:moveTo>
                    <a:pt x="323114" y="0"/>
                  </a:moveTo>
                  <a:lnTo>
                    <a:pt x="0" y="0"/>
                  </a:lnTo>
                  <a:lnTo>
                    <a:pt x="0" y="323114"/>
                  </a:lnTo>
                  <a:lnTo>
                    <a:pt x="323114" y="323114"/>
                  </a:lnTo>
                  <a:lnTo>
                    <a:pt x="323114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9981411" y="4406109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4">
                  <a:moveTo>
                    <a:pt x="0" y="323114"/>
                  </a:moveTo>
                  <a:lnTo>
                    <a:pt x="323114" y="323114"/>
                  </a:lnTo>
                  <a:lnTo>
                    <a:pt x="323114" y="0"/>
                  </a:lnTo>
                  <a:lnTo>
                    <a:pt x="0" y="0"/>
                  </a:lnTo>
                  <a:lnTo>
                    <a:pt x="0" y="323114"/>
                  </a:lnTo>
                  <a:close/>
                </a:path>
              </a:pathLst>
            </a:custGeom>
            <a:ln w="21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 descr=""/>
          <p:cNvSpPr txBox="1"/>
          <p:nvPr/>
        </p:nvSpPr>
        <p:spPr>
          <a:xfrm>
            <a:off x="10417934" y="4085370"/>
            <a:ext cx="959485" cy="245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25">
                <a:latin typeface="Arial"/>
                <a:cs typeface="Arial"/>
              </a:rPr>
              <a:t>Transseptal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10417934" y="4437415"/>
            <a:ext cx="941069" cy="245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10">
                <a:latin typeface="Arial"/>
                <a:cs typeface="Arial"/>
              </a:rPr>
              <a:t>Retrograde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3374194" y="2771139"/>
            <a:ext cx="134175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latin typeface="Arial"/>
                <a:cs typeface="Arial"/>
              </a:rPr>
              <a:t>p=0.029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8975872" y="2765043"/>
            <a:ext cx="15398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latin typeface="Arial"/>
                <a:cs typeface="Arial"/>
              </a:rPr>
              <a:t>p=0.0010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192" y="458031"/>
            <a:ext cx="1544320" cy="2901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9507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Catheter</a:t>
            </a:r>
            <a:r>
              <a:rPr dirty="0" spc="-295"/>
              <a:t> </a:t>
            </a:r>
            <a:r>
              <a:rPr dirty="0"/>
              <a:t>Ablation</a:t>
            </a:r>
            <a:r>
              <a:rPr dirty="0" spc="-114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 spc="-10"/>
              <a:t>Brain?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66071" y="6494779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000099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57853" y="1316228"/>
            <a:ext cx="8849360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82905" marR="43180" indent="-344805">
              <a:lnSpc>
                <a:spcPct val="100800"/>
              </a:lnSpc>
              <a:spcBef>
                <a:spcPts val="75"/>
              </a:spcBef>
              <a:buChar char="■"/>
              <a:tabLst>
                <a:tab pos="382905" algn="l"/>
              </a:tabLst>
            </a:pPr>
            <a:r>
              <a:rPr dirty="0" sz="2400">
                <a:latin typeface="Arial"/>
                <a:cs typeface="Arial"/>
              </a:rPr>
              <a:t>Multiple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studies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demonstrated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brain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emboli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MRI </a:t>
            </a:r>
            <a:r>
              <a:rPr dirty="0" sz="2400">
                <a:latin typeface="Arial"/>
                <a:cs typeface="Arial"/>
              </a:rPr>
              <a:t>after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ablation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atrial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fibrillation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about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15%-</a:t>
            </a:r>
            <a:r>
              <a:rPr dirty="0" sz="2400">
                <a:latin typeface="Arial"/>
                <a:cs typeface="Arial"/>
              </a:rPr>
              <a:t>25%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cases</a:t>
            </a:r>
            <a:r>
              <a:rPr dirty="0" baseline="24305" sz="2400" spc="-30">
                <a:latin typeface="Arial"/>
                <a:cs typeface="Arial"/>
              </a:rPr>
              <a:t>1-</a:t>
            </a:r>
            <a:r>
              <a:rPr dirty="0" baseline="24305" sz="2400" spc="-75">
                <a:latin typeface="Arial"/>
                <a:cs typeface="Arial"/>
              </a:rPr>
              <a:t>4</a:t>
            </a:r>
            <a:endParaRPr baseline="24305"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279483" y="2236723"/>
            <a:ext cx="3122295" cy="441960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25"/>
              </a:spcBef>
              <a:buClr>
                <a:srgbClr val="000000"/>
              </a:buClr>
              <a:buFont typeface="Arial"/>
              <a:buChar char="■"/>
              <a:tabLst>
                <a:tab pos="356870" algn="l"/>
              </a:tabLst>
            </a:pP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WHY?</a:t>
            </a:r>
            <a:endParaRPr sz="2400">
              <a:latin typeface="Calibri"/>
              <a:cs typeface="Calibri"/>
            </a:endParaRPr>
          </a:p>
          <a:p>
            <a:pPr lvl="1" marL="814069" indent="-344170">
              <a:lnSpc>
                <a:spcPct val="100000"/>
              </a:lnSpc>
              <a:spcBef>
                <a:spcPts val="620"/>
              </a:spcBef>
              <a:buClr>
                <a:srgbClr val="000000"/>
              </a:buClr>
              <a:buFont typeface="Arial"/>
              <a:buChar char="■"/>
              <a:tabLst>
                <a:tab pos="814069" algn="l"/>
              </a:tabLst>
            </a:pP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Cardioversions</a:t>
            </a:r>
            <a:endParaRPr sz="2400">
              <a:latin typeface="Calibri"/>
              <a:cs typeface="Calibri"/>
            </a:endParaRPr>
          </a:p>
          <a:p>
            <a:pPr lvl="1" marL="814069" marR="257175" indent="-344805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Arial"/>
              <a:buChar char="■"/>
              <a:tabLst>
                <a:tab pos="814069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Large</a:t>
            </a:r>
            <a:r>
              <a:rPr dirty="0" sz="24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number</a:t>
            </a:r>
            <a:r>
              <a:rPr dirty="0" sz="24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burns</a:t>
            </a:r>
            <a:endParaRPr sz="2400">
              <a:latin typeface="Calibri"/>
              <a:cs typeface="Calibri"/>
            </a:endParaRPr>
          </a:p>
          <a:p>
            <a:pPr lvl="1" marL="814069" marR="600075" indent="-344805">
              <a:lnSpc>
                <a:spcPts val="2810"/>
              </a:lnSpc>
              <a:spcBef>
                <a:spcPts val="175"/>
              </a:spcBef>
              <a:buClr>
                <a:srgbClr val="000000"/>
              </a:buClr>
              <a:buFont typeface="Arial"/>
              <a:buChar char="■"/>
              <a:tabLst>
                <a:tab pos="814069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Long</a:t>
            </a:r>
            <a:r>
              <a:rPr dirty="0" sz="24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catheter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dwell</a:t>
            </a:r>
            <a:r>
              <a:rPr dirty="0" sz="24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times</a:t>
            </a:r>
            <a:endParaRPr sz="2400">
              <a:latin typeface="Calibri"/>
              <a:cs typeface="Calibri"/>
            </a:endParaRPr>
          </a:p>
          <a:p>
            <a:pPr lvl="1" marL="814069" indent="-344170">
              <a:lnSpc>
                <a:spcPts val="2820"/>
              </a:lnSpc>
              <a:buClr>
                <a:srgbClr val="000000"/>
              </a:buClr>
              <a:buFont typeface="Arial"/>
              <a:buChar char="■"/>
              <a:tabLst>
                <a:tab pos="814069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Low</a:t>
            </a:r>
            <a:r>
              <a:rPr dirty="0" sz="24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flow</a:t>
            </a:r>
            <a:r>
              <a:rPr dirty="0" sz="24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chamber</a:t>
            </a:r>
            <a:endParaRPr sz="2400">
              <a:latin typeface="Calibri"/>
              <a:cs typeface="Calibri"/>
            </a:endParaRPr>
          </a:p>
          <a:p>
            <a:pPr lvl="1" marL="814069" marR="390525" indent="-344805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Arial"/>
              <a:buChar char="■"/>
              <a:tabLst>
                <a:tab pos="814069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AF</a:t>
            </a:r>
            <a:r>
              <a:rPr dirty="0" sz="24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itself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(clot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 in 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LAA)</a:t>
            </a:r>
            <a:endParaRPr sz="2400">
              <a:latin typeface="Calibri"/>
              <a:cs typeface="Calibri"/>
            </a:endParaRPr>
          </a:p>
          <a:p>
            <a:pPr marL="372110" indent="-342265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372110" algn="l"/>
              </a:tabLst>
            </a:pPr>
            <a:r>
              <a:rPr dirty="0" sz="1400">
                <a:latin typeface="Calibri"/>
                <a:cs typeface="Calibri"/>
              </a:rPr>
              <a:t>Gaita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al.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Circulation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  <a:p>
            <a:pPr marL="372110" indent="-34226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72110" algn="l"/>
              </a:tabLst>
            </a:pPr>
            <a:r>
              <a:rPr dirty="0" sz="1400" spc="-10">
                <a:latin typeface="Calibri"/>
                <a:cs typeface="Calibri"/>
              </a:rPr>
              <a:t>Schrikel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Europace</a:t>
            </a:r>
            <a:r>
              <a:rPr dirty="0" sz="1400" spc="-45" i="1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  <a:p>
            <a:pPr marL="372110" indent="-34226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72110" algn="l"/>
              </a:tabLst>
            </a:pPr>
            <a:r>
              <a:rPr dirty="0" sz="1400" spc="-10">
                <a:latin typeface="Calibri"/>
                <a:cs typeface="Calibri"/>
              </a:rPr>
              <a:t>Herrara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J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Am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Coll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Cardiol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2011</a:t>
            </a:r>
            <a:endParaRPr sz="1400">
              <a:latin typeface="Calibri"/>
              <a:cs typeface="Calibri"/>
            </a:endParaRPr>
          </a:p>
          <a:p>
            <a:pPr marL="372110" indent="-342265">
              <a:lnSpc>
                <a:spcPct val="100000"/>
              </a:lnSpc>
              <a:buAutoNum type="arabicPeriod"/>
              <a:tabLst>
                <a:tab pos="372110" algn="l"/>
              </a:tabLst>
            </a:pPr>
            <a:r>
              <a:rPr dirty="0" sz="1400" spc="-10">
                <a:latin typeface="Calibri"/>
                <a:cs typeface="Calibri"/>
              </a:rPr>
              <a:t>Deneke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J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Cardiovasc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Electrophys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340" y="2301491"/>
            <a:ext cx="7061402" cy="298608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062372" y="2074310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 h="0">
                <a:moveTo>
                  <a:pt x="0" y="0"/>
                </a:moveTo>
                <a:lnTo>
                  <a:pt x="673254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392847" y="2074310"/>
            <a:ext cx="12700" cy="843280"/>
          </a:xfrm>
          <a:custGeom>
            <a:avLst/>
            <a:gdLst/>
            <a:ahLst/>
            <a:cxnLst/>
            <a:rect l="l" t="t" r="r" b="b"/>
            <a:pathLst>
              <a:path w="12700" h="843280">
                <a:moveTo>
                  <a:pt x="0" y="842906"/>
                </a:moveTo>
                <a:lnTo>
                  <a:pt x="12191" y="842906"/>
                </a:lnTo>
                <a:lnTo>
                  <a:pt x="12191" y="0"/>
                </a:lnTo>
                <a:lnTo>
                  <a:pt x="0" y="0"/>
                </a:lnTo>
                <a:lnTo>
                  <a:pt x="0" y="842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392847" y="3586712"/>
            <a:ext cx="12700" cy="520065"/>
          </a:xfrm>
          <a:custGeom>
            <a:avLst/>
            <a:gdLst/>
            <a:ahLst/>
            <a:cxnLst/>
            <a:rect l="l" t="t" r="r" b="b"/>
            <a:pathLst>
              <a:path w="12700" h="520064">
                <a:moveTo>
                  <a:pt x="0" y="519895"/>
                </a:moveTo>
                <a:lnTo>
                  <a:pt x="12191" y="519895"/>
                </a:lnTo>
                <a:lnTo>
                  <a:pt x="12191" y="0"/>
                </a:lnTo>
                <a:lnTo>
                  <a:pt x="0" y="0"/>
                </a:lnTo>
                <a:lnTo>
                  <a:pt x="0" y="519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062372" y="4106607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 h="0">
                <a:moveTo>
                  <a:pt x="0" y="0"/>
                </a:moveTo>
                <a:lnTo>
                  <a:pt x="673254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408767" y="2385472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4" h="0">
                <a:moveTo>
                  <a:pt x="0" y="0"/>
                </a:moveTo>
                <a:lnTo>
                  <a:pt x="673254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739242" y="3559139"/>
            <a:ext cx="12700" cy="1981200"/>
          </a:xfrm>
          <a:custGeom>
            <a:avLst/>
            <a:gdLst/>
            <a:ahLst/>
            <a:cxnLst/>
            <a:rect l="l" t="t" r="r" b="b"/>
            <a:pathLst>
              <a:path w="12700" h="1981200">
                <a:moveTo>
                  <a:pt x="0" y="1981138"/>
                </a:moveTo>
                <a:lnTo>
                  <a:pt x="12191" y="1981138"/>
                </a:lnTo>
                <a:lnTo>
                  <a:pt x="12191" y="0"/>
                </a:lnTo>
                <a:lnTo>
                  <a:pt x="0" y="0"/>
                </a:lnTo>
                <a:lnTo>
                  <a:pt x="0" y="1981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739242" y="2385472"/>
            <a:ext cx="12700" cy="523875"/>
          </a:xfrm>
          <a:custGeom>
            <a:avLst/>
            <a:gdLst/>
            <a:ahLst/>
            <a:cxnLst/>
            <a:rect l="l" t="t" r="r" b="b"/>
            <a:pathLst>
              <a:path w="12700" h="523875">
                <a:moveTo>
                  <a:pt x="0" y="523769"/>
                </a:moveTo>
                <a:lnTo>
                  <a:pt x="12191" y="523769"/>
                </a:lnTo>
                <a:lnTo>
                  <a:pt x="12191" y="0"/>
                </a:lnTo>
                <a:lnTo>
                  <a:pt x="0" y="0"/>
                </a:lnTo>
                <a:lnTo>
                  <a:pt x="0" y="523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408767" y="5540278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4" h="0">
                <a:moveTo>
                  <a:pt x="0" y="0"/>
                </a:moveTo>
                <a:lnTo>
                  <a:pt x="673254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392847" y="2074310"/>
            <a:ext cx="12700" cy="843280"/>
          </a:xfrm>
          <a:custGeom>
            <a:avLst/>
            <a:gdLst/>
            <a:ahLst/>
            <a:cxnLst/>
            <a:rect l="l" t="t" r="r" b="b"/>
            <a:pathLst>
              <a:path w="12700" h="843280">
                <a:moveTo>
                  <a:pt x="0" y="842906"/>
                </a:moveTo>
                <a:lnTo>
                  <a:pt x="12191" y="842906"/>
                </a:lnTo>
                <a:lnTo>
                  <a:pt x="12191" y="0"/>
                </a:lnTo>
                <a:lnTo>
                  <a:pt x="0" y="0"/>
                </a:lnTo>
                <a:lnTo>
                  <a:pt x="0" y="842906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4787043" y="2911122"/>
            <a:ext cx="1224280" cy="1195705"/>
            <a:chOff x="4787043" y="2911122"/>
            <a:chExt cx="1224280" cy="1195705"/>
          </a:xfrm>
        </p:grpSpPr>
        <p:sp>
          <p:nvSpPr>
            <p:cNvPr id="12" name="object 12" descr=""/>
            <p:cNvSpPr/>
            <p:nvPr/>
          </p:nvSpPr>
          <p:spPr>
            <a:xfrm>
              <a:off x="5392847" y="3586712"/>
              <a:ext cx="12700" cy="520065"/>
            </a:xfrm>
            <a:custGeom>
              <a:avLst/>
              <a:gdLst/>
              <a:ahLst/>
              <a:cxnLst/>
              <a:rect l="l" t="t" r="r" b="b"/>
              <a:pathLst>
                <a:path w="12700" h="520064">
                  <a:moveTo>
                    <a:pt x="0" y="519895"/>
                  </a:moveTo>
                  <a:lnTo>
                    <a:pt x="12191" y="519895"/>
                  </a:lnTo>
                  <a:lnTo>
                    <a:pt x="12191" y="0"/>
                  </a:lnTo>
                  <a:lnTo>
                    <a:pt x="0" y="0"/>
                  </a:lnTo>
                  <a:lnTo>
                    <a:pt x="0" y="519895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793139" y="2917217"/>
              <a:ext cx="1212215" cy="669925"/>
            </a:xfrm>
            <a:custGeom>
              <a:avLst/>
              <a:gdLst/>
              <a:ahLst/>
              <a:cxnLst/>
              <a:rect l="l" t="t" r="r" b="b"/>
              <a:pathLst>
                <a:path w="1212214" h="669925">
                  <a:moveTo>
                    <a:pt x="1211721" y="0"/>
                  </a:moveTo>
                  <a:lnTo>
                    <a:pt x="0" y="0"/>
                  </a:lnTo>
                  <a:lnTo>
                    <a:pt x="0" y="669494"/>
                  </a:lnTo>
                  <a:lnTo>
                    <a:pt x="1211721" y="669494"/>
                  </a:lnTo>
                  <a:lnTo>
                    <a:pt x="121172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793139" y="2917217"/>
              <a:ext cx="1212215" cy="669925"/>
            </a:xfrm>
            <a:custGeom>
              <a:avLst/>
              <a:gdLst/>
              <a:ahLst/>
              <a:cxnLst/>
              <a:rect l="l" t="t" r="r" b="b"/>
              <a:pathLst>
                <a:path w="1212214" h="669925">
                  <a:moveTo>
                    <a:pt x="0" y="669494"/>
                  </a:moveTo>
                  <a:lnTo>
                    <a:pt x="1211721" y="669494"/>
                  </a:lnTo>
                  <a:lnTo>
                    <a:pt x="1211721" y="0"/>
                  </a:lnTo>
                  <a:lnTo>
                    <a:pt x="0" y="0"/>
                  </a:lnTo>
                  <a:lnTo>
                    <a:pt x="0" y="669494"/>
                  </a:lnTo>
                  <a:close/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793139" y="3117690"/>
              <a:ext cx="1212215" cy="24765"/>
            </a:xfrm>
            <a:custGeom>
              <a:avLst/>
              <a:gdLst/>
              <a:ahLst/>
              <a:cxnLst/>
              <a:rect l="l" t="t" r="r" b="b"/>
              <a:pathLst>
                <a:path w="1212214" h="24764">
                  <a:moveTo>
                    <a:pt x="0" y="24268"/>
                  </a:moveTo>
                  <a:lnTo>
                    <a:pt x="1211721" y="24268"/>
                  </a:lnTo>
                  <a:lnTo>
                    <a:pt x="1211721" y="0"/>
                  </a:lnTo>
                  <a:lnTo>
                    <a:pt x="0" y="0"/>
                  </a:lnTo>
                  <a:lnTo>
                    <a:pt x="0" y="24268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6739242" y="2385473"/>
            <a:ext cx="12700" cy="523875"/>
          </a:xfrm>
          <a:custGeom>
            <a:avLst/>
            <a:gdLst/>
            <a:ahLst/>
            <a:cxnLst/>
            <a:rect l="l" t="t" r="r" b="b"/>
            <a:pathLst>
              <a:path w="12700" h="523875">
                <a:moveTo>
                  <a:pt x="0" y="523768"/>
                </a:moveTo>
                <a:lnTo>
                  <a:pt x="12191" y="523768"/>
                </a:lnTo>
                <a:lnTo>
                  <a:pt x="12191" y="0"/>
                </a:lnTo>
                <a:lnTo>
                  <a:pt x="0" y="0"/>
                </a:lnTo>
                <a:lnTo>
                  <a:pt x="0" y="523768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6133438" y="2903146"/>
            <a:ext cx="1224280" cy="2637155"/>
            <a:chOff x="6133438" y="2903146"/>
            <a:chExt cx="1224280" cy="2637155"/>
          </a:xfrm>
        </p:grpSpPr>
        <p:sp>
          <p:nvSpPr>
            <p:cNvPr id="18" name="object 18" descr=""/>
            <p:cNvSpPr/>
            <p:nvPr/>
          </p:nvSpPr>
          <p:spPr>
            <a:xfrm>
              <a:off x="6739242" y="3559139"/>
              <a:ext cx="12700" cy="1981200"/>
            </a:xfrm>
            <a:custGeom>
              <a:avLst/>
              <a:gdLst/>
              <a:ahLst/>
              <a:cxnLst/>
              <a:rect l="l" t="t" r="r" b="b"/>
              <a:pathLst>
                <a:path w="12700" h="1981200">
                  <a:moveTo>
                    <a:pt x="0" y="1981138"/>
                  </a:moveTo>
                  <a:lnTo>
                    <a:pt x="12191" y="1981138"/>
                  </a:lnTo>
                  <a:lnTo>
                    <a:pt x="12191" y="0"/>
                  </a:lnTo>
                  <a:lnTo>
                    <a:pt x="0" y="0"/>
                  </a:lnTo>
                  <a:lnTo>
                    <a:pt x="0" y="1981138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139534" y="2909242"/>
              <a:ext cx="1212215" cy="650240"/>
            </a:xfrm>
            <a:custGeom>
              <a:avLst/>
              <a:gdLst/>
              <a:ahLst/>
              <a:cxnLst/>
              <a:rect l="l" t="t" r="r" b="b"/>
              <a:pathLst>
                <a:path w="1212215" h="650239">
                  <a:moveTo>
                    <a:pt x="1211721" y="0"/>
                  </a:moveTo>
                  <a:lnTo>
                    <a:pt x="0" y="0"/>
                  </a:lnTo>
                  <a:lnTo>
                    <a:pt x="0" y="649897"/>
                  </a:lnTo>
                  <a:lnTo>
                    <a:pt x="1211721" y="649897"/>
                  </a:lnTo>
                  <a:lnTo>
                    <a:pt x="1211721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139534" y="2909242"/>
              <a:ext cx="1212215" cy="650240"/>
            </a:xfrm>
            <a:custGeom>
              <a:avLst/>
              <a:gdLst/>
              <a:ahLst/>
              <a:cxnLst/>
              <a:rect l="l" t="t" r="r" b="b"/>
              <a:pathLst>
                <a:path w="1212215" h="650239">
                  <a:moveTo>
                    <a:pt x="0" y="649897"/>
                  </a:moveTo>
                  <a:lnTo>
                    <a:pt x="1211721" y="649897"/>
                  </a:lnTo>
                  <a:lnTo>
                    <a:pt x="1211721" y="0"/>
                  </a:lnTo>
                  <a:lnTo>
                    <a:pt x="0" y="0"/>
                  </a:lnTo>
                  <a:lnTo>
                    <a:pt x="0" y="649897"/>
                  </a:lnTo>
                  <a:close/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139534" y="3220119"/>
              <a:ext cx="1212215" cy="24765"/>
            </a:xfrm>
            <a:custGeom>
              <a:avLst/>
              <a:gdLst/>
              <a:ahLst/>
              <a:cxnLst/>
              <a:rect l="l" t="t" r="r" b="b"/>
              <a:pathLst>
                <a:path w="1212215" h="24764">
                  <a:moveTo>
                    <a:pt x="0" y="24268"/>
                  </a:moveTo>
                  <a:lnTo>
                    <a:pt x="1211721" y="24268"/>
                  </a:lnTo>
                  <a:lnTo>
                    <a:pt x="1211721" y="0"/>
                  </a:lnTo>
                  <a:lnTo>
                    <a:pt x="0" y="0"/>
                  </a:lnTo>
                  <a:lnTo>
                    <a:pt x="0" y="24268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4559909" y="929639"/>
            <a:ext cx="3050540" cy="5768340"/>
            <a:chOff x="4559909" y="929639"/>
            <a:chExt cx="3050540" cy="5768340"/>
          </a:xfrm>
        </p:grpSpPr>
        <p:sp>
          <p:nvSpPr>
            <p:cNvPr id="23" name="object 23" descr=""/>
            <p:cNvSpPr/>
            <p:nvPr/>
          </p:nvSpPr>
          <p:spPr>
            <a:xfrm>
              <a:off x="4591128" y="1207818"/>
              <a:ext cx="0" cy="4766310"/>
            </a:xfrm>
            <a:custGeom>
              <a:avLst/>
              <a:gdLst/>
              <a:ahLst/>
              <a:cxnLst/>
              <a:rect l="l" t="t" r="r" b="b"/>
              <a:pathLst>
                <a:path w="0" h="4766310">
                  <a:moveTo>
                    <a:pt x="0" y="4765762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559909" y="1227529"/>
              <a:ext cx="31750" cy="4726940"/>
            </a:xfrm>
            <a:custGeom>
              <a:avLst/>
              <a:gdLst/>
              <a:ahLst/>
              <a:cxnLst/>
              <a:rect l="l" t="t" r="r" b="b"/>
              <a:pathLst>
                <a:path w="31750" h="4726940">
                  <a:moveTo>
                    <a:pt x="0" y="4726340"/>
                  </a:moveTo>
                  <a:lnTo>
                    <a:pt x="31218" y="4726340"/>
                  </a:lnTo>
                </a:path>
                <a:path w="31750" h="4726940">
                  <a:moveTo>
                    <a:pt x="0" y="3938579"/>
                  </a:moveTo>
                  <a:lnTo>
                    <a:pt x="31218" y="3938579"/>
                  </a:lnTo>
                </a:path>
                <a:path w="31750" h="4726940">
                  <a:moveTo>
                    <a:pt x="0" y="3150931"/>
                  </a:moveTo>
                  <a:lnTo>
                    <a:pt x="31218" y="3150931"/>
                  </a:lnTo>
                </a:path>
                <a:path w="31750" h="4726940">
                  <a:moveTo>
                    <a:pt x="0" y="2363170"/>
                  </a:moveTo>
                  <a:lnTo>
                    <a:pt x="31218" y="2363170"/>
                  </a:lnTo>
                </a:path>
                <a:path w="31750" h="4726940">
                  <a:moveTo>
                    <a:pt x="0" y="1575408"/>
                  </a:moveTo>
                  <a:lnTo>
                    <a:pt x="31218" y="1575408"/>
                  </a:lnTo>
                </a:path>
                <a:path w="31750" h="4726940">
                  <a:moveTo>
                    <a:pt x="0" y="787647"/>
                  </a:moveTo>
                  <a:lnTo>
                    <a:pt x="31218" y="787647"/>
                  </a:lnTo>
                </a:path>
                <a:path w="31750" h="4726940">
                  <a:moveTo>
                    <a:pt x="0" y="0"/>
                  </a:moveTo>
                  <a:lnTo>
                    <a:pt x="31218" y="0"/>
                  </a:lnTo>
                </a:path>
                <a:path w="31750" h="4726940">
                  <a:moveTo>
                    <a:pt x="8545" y="4332459"/>
                  </a:moveTo>
                  <a:lnTo>
                    <a:pt x="31218" y="4332459"/>
                  </a:lnTo>
                </a:path>
                <a:path w="31750" h="4726940">
                  <a:moveTo>
                    <a:pt x="8545" y="3544698"/>
                  </a:moveTo>
                  <a:lnTo>
                    <a:pt x="31218" y="3544698"/>
                  </a:lnTo>
                </a:path>
                <a:path w="31750" h="4726940">
                  <a:moveTo>
                    <a:pt x="8545" y="2757050"/>
                  </a:moveTo>
                  <a:lnTo>
                    <a:pt x="31218" y="2757050"/>
                  </a:lnTo>
                </a:path>
                <a:path w="31750" h="4726940">
                  <a:moveTo>
                    <a:pt x="8545" y="1969289"/>
                  </a:moveTo>
                  <a:lnTo>
                    <a:pt x="31218" y="1969289"/>
                  </a:lnTo>
                </a:path>
                <a:path w="31750" h="4726940">
                  <a:moveTo>
                    <a:pt x="8545" y="1181528"/>
                  </a:moveTo>
                  <a:lnTo>
                    <a:pt x="31218" y="1181528"/>
                  </a:lnTo>
                </a:path>
                <a:path w="31750" h="4726940">
                  <a:moveTo>
                    <a:pt x="8545" y="393880"/>
                  </a:moveTo>
                  <a:lnTo>
                    <a:pt x="31218" y="393880"/>
                  </a:lnTo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591128" y="5973581"/>
              <a:ext cx="2962275" cy="0"/>
            </a:xfrm>
            <a:custGeom>
              <a:avLst/>
              <a:gdLst/>
              <a:ahLst/>
              <a:cxnLst/>
              <a:rect l="l" t="t" r="r" b="b"/>
              <a:pathLst>
                <a:path w="2962275" h="0">
                  <a:moveTo>
                    <a:pt x="0" y="0"/>
                  </a:moveTo>
                  <a:lnTo>
                    <a:pt x="2962137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398942" y="5973581"/>
              <a:ext cx="1346835" cy="31750"/>
            </a:xfrm>
            <a:custGeom>
              <a:avLst/>
              <a:gdLst/>
              <a:ahLst/>
              <a:cxnLst/>
              <a:rect l="l" t="t" r="r" b="b"/>
              <a:pathLst>
                <a:path w="1346834" h="31750">
                  <a:moveTo>
                    <a:pt x="0" y="31218"/>
                  </a:moveTo>
                  <a:lnTo>
                    <a:pt x="0" y="0"/>
                  </a:lnTo>
                </a:path>
                <a:path w="1346834" h="31750">
                  <a:moveTo>
                    <a:pt x="1346395" y="31218"/>
                  </a:moveTo>
                  <a:lnTo>
                    <a:pt x="1346395" y="0"/>
                  </a:lnTo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601958" y="929639"/>
              <a:ext cx="0" cy="5768340"/>
            </a:xfrm>
            <a:custGeom>
              <a:avLst/>
              <a:gdLst/>
              <a:ahLst/>
              <a:cxnLst/>
              <a:rect l="l" t="t" r="r" b="b"/>
              <a:pathLst>
                <a:path w="0" h="5768340">
                  <a:moveTo>
                    <a:pt x="0" y="0"/>
                  </a:moveTo>
                  <a:lnTo>
                    <a:pt x="1" y="576819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4314436" y="5824270"/>
            <a:ext cx="233679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 b="1">
                <a:latin typeface="Arial"/>
                <a:cs typeface="Arial"/>
              </a:rPr>
              <a:t>−8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314436" y="5036623"/>
            <a:ext cx="233679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 b="1">
                <a:latin typeface="Arial"/>
                <a:cs typeface="Arial"/>
              </a:rPr>
              <a:t>−6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314436" y="4248861"/>
            <a:ext cx="233679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 b="1">
                <a:latin typeface="Arial"/>
                <a:cs typeface="Arial"/>
              </a:rPr>
              <a:t>−4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314436" y="3461100"/>
            <a:ext cx="233679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 b="1">
                <a:latin typeface="Arial"/>
                <a:cs typeface="Arial"/>
              </a:rPr>
              <a:t>−2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420853" y="2673453"/>
            <a:ext cx="1270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0" b="1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420853" y="1885691"/>
            <a:ext cx="1270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0" b="1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420853" y="1097930"/>
            <a:ext cx="1270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0" b="1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590873" y="854674"/>
            <a:ext cx="962660" cy="299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 b="1"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7873942" y="1757052"/>
            <a:ext cx="1224280" cy="2430780"/>
            <a:chOff x="7873942" y="1757052"/>
            <a:chExt cx="1224280" cy="2430780"/>
          </a:xfrm>
        </p:grpSpPr>
        <p:sp>
          <p:nvSpPr>
            <p:cNvPr id="37" name="object 37" descr=""/>
            <p:cNvSpPr/>
            <p:nvPr/>
          </p:nvSpPr>
          <p:spPr>
            <a:xfrm>
              <a:off x="8149385" y="1763148"/>
              <a:ext cx="673735" cy="0"/>
            </a:xfrm>
            <a:custGeom>
              <a:avLst/>
              <a:gdLst/>
              <a:ahLst/>
              <a:cxnLst/>
              <a:rect l="l" t="t" r="r" b="b"/>
              <a:pathLst>
                <a:path w="673734" h="0">
                  <a:moveTo>
                    <a:pt x="0" y="0"/>
                  </a:moveTo>
                  <a:lnTo>
                    <a:pt x="67314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479854" y="1763153"/>
              <a:ext cx="12700" cy="2418715"/>
            </a:xfrm>
            <a:custGeom>
              <a:avLst/>
              <a:gdLst/>
              <a:ahLst/>
              <a:cxnLst/>
              <a:rect l="l" t="t" r="r" b="b"/>
              <a:pathLst>
                <a:path w="12700" h="2418715">
                  <a:moveTo>
                    <a:pt x="12192" y="1571536"/>
                  </a:moveTo>
                  <a:lnTo>
                    <a:pt x="0" y="1571536"/>
                  </a:lnTo>
                  <a:lnTo>
                    <a:pt x="0" y="2418321"/>
                  </a:lnTo>
                  <a:lnTo>
                    <a:pt x="12192" y="2418321"/>
                  </a:lnTo>
                  <a:lnTo>
                    <a:pt x="12192" y="1571536"/>
                  </a:lnTo>
                  <a:close/>
                </a:path>
                <a:path w="12700" h="2418715">
                  <a:moveTo>
                    <a:pt x="12192" y="0"/>
                  </a:moveTo>
                  <a:lnTo>
                    <a:pt x="0" y="0"/>
                  </a:lnTo>
                  <a:lnTo>
                    <a:pt x="0" y="882218"/>
                  </a:lnTo>
                  <a:lnTo>
                    <a:pt x="12192" y="88221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149385" y="4181464"/>
              <a:ext cx="673735" cy="0"/>
            </a:xfrm>
            <a:custGeom>
              <a:avLst/>
              <a:gdLst/>
              <a:ahLst/>
              <a:cxnLst/>
              <a:rect l="l" t="t" r="r" b="b"/>
              <a:pathLst>
                <a:path w="673734" h="0">
                  <a:moveTo>
                    <a:pt x="0" y="0"/>
                  </a:moveTo>
                  <a:lnTo>
                    <a:pt x="67314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479854" y="1763153"/>
              <a:ext cx="12700" cy="2418715"/>
            </a:xfrm>
            <a:custGeom>
              <a:avLst/>
              <a:gdLst/>
              <a:ahLst/>
              <a:cxnLst/>
              <a:rect l="l" t="t" r="r" b="b"/>
              <a:pathLst>
                <a:path w="12700" h="2418715">
                  <a:moveTo>
                    <a:pt x="12192" y="1571536"/>
                  </a:moveTo>
                  <a:lnTo>
                    <a:pt x="0" y="1571536"/>
                  </a:lnTo>
                  <a:lnTo>
                    <a:pt x="0" y="2418321"/>
                  </a:lnTo>
                  <a:lnTo>
                    <a:pt x="12192" y="2418321"/>
                  </a:lnTo>
                  <a:lnTo>
                    <a:pt x="12192" y="1571536"/>
                  </a:lnTo>
                  <a:close/>
                </a:path>
                <a:path w="12700" h="2418715">
                  <a:moveTo>
                    <a:pt x="12192" y="0"/>
                  </a:moveTo>
                  <a:lnTo>
                    <a:pt x="0" y="0"/>
                  </a:lnTo>
                  <a:lnTo>
                    <a:pt x="0" y="882218"/>
                  </a:lnTo>
                  <a:lnTo>
                    <a:pt x="12192" y="88221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880038" y="2645363"/>
              <a:ext cx="1212215" cy="689610"/>
            </a:xfrm>
            <a:custGeom>
              <a:avLst/>
              <a:gdLst/>
              <a:ahLst/>
              <a:cxnLst/>
              <a:rect l="l" t="t" r="r" b="b"/>
              <a:pathLst>
                <a:path w="1212215" h="689610">
                  <a:moveTo>
                    <a:pt x="1211721" y="0"/>
                  </a:moveTo>
                  <a:lnTo>
                    <a:pt x="0" y="0"/>
                  </a:lnTo>
                  <a:lnTo>
                    <a:pt x="0" y="689319"/>
                  </a:lnTo>
                  <a:lnTo>
                    <a:pt x="1211721" y="689319"/>
                  </a:lnTo>
                  <a:lnTo>
                    <a:pt x="121172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880038" y="2645363"/>
              <a:ext cx="1212215" cy="689610"/>
            </a:xfrm>
            <a:custGeom>
              <a:avLst/>
              <a:gdLst/>
              <a:ahLst/>
              <a:cxnLst/>
              <a:rect l="l" t="t" r="r" b="b"/>
              <a:pathLst>
                <a:path w="1212215" h="689610">
                  <a:moveTo>
                    <a:pt x="0" y="689319"/>
                  </a:moveTo>
                  <a:lnTo>
                    <a:pt x="1211721" y="689319"/>
                  </a:lnTo>
                  <a:lnTo>
                    <a:pt x="1211721" y="0"/>
                  </a:lnTo>
                  <a:lnTo>
                    <a:pt x="0" y="0"/>
                  </a:lnTo>
                  <a:lnTo>
                    <a:pt x="0" y="689319"/>
                  </a:lnTo>
                  <a:close/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880038" y="2936530"/>
              <a:ext cx="1212215" cy="24765"/>
            </a:xfrm>
            <a:custGeom>
              <a:avLst/>
              <a:gdLst/>
              <a:ahLst/>
              <a:cxnLst/>
              <a:rect l="l" t="t" r="r" b="b"/>
              <a:pathLst>
                <a:path w="1212215" h="24764">
                  <a:moveTo>
                    <a:pt x="0" y="24268"/>
                  </a:moveTo>
                  <a:lnTo>
                    <a:pt x="1211721" y="24268"/>
                  </a:lnTo>
                  <a:lnTo>
                    <a:pt x="1211721" y="0"/>
                  </a:lnTo>
                  <a:lnTo>
                    <a:pt x="0" y="0"/>
                  </a:lnTo>
                  <a:lnTo>
                    <a:pt x="0" y="24268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 descr=""/>
          <p:cNvGrpSpPr/>
          <p:nvPr/>
        </p:nvGrpSpPr>
        <p:grpSpPr>
          <a:xfrm>
            <a:off x="9220337" y="2064227"/>
            <a:ext cx="1224280" cy="3120390"/>
            <a:chOff x="9220337" y="2064227"/>
            <a:chExt cx="1224280" cy="3120390"/>
          </a:xfrm>
        </p:grpSpPr>
        <p:sp>
          <p:nvSpPr>
            <p:cNvPr id="45" name="object 45" descr=""/>
            <p:cNvSpPr/>
            <p:nvPr/>
          </p:nvSpPr>
          <p:spPr>
            <a:xfrm>
              <a:off x="9495780" y="2070322"/>
              <a:ext cx="673735" cy="0"/>
            </a:xfrm>
            <a:custGeom>
              <a:avLst/>
              <a:gdLst/>
              <a:ahLst/>
              <a:cxnLst/>
              <a:rect l="l" t="t" r="r" b="b"/>
              <a:pathLst>
                <a:path w="673734" h="0">
                  <a:moveTo>
                    <a:pt x="0" y="0"/>
                  </a:moveTo>
                  <a:lnTo>
                    <a:pt x="67314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826244" y="2070328"/>
              <a:ext cx="12700" cy="3107690"/>
            </a:xfrm>
            <a:custGeom>
              <a:avLst/>
              <a:gdLst/>
              <a:ahLst/>
              <a:cxnLst/>
              <a:rect l="l" t="t" r="r" b="b"/>
              <a:pathLst>
                <a:path w="12700" h="3107690">
                  <a:moveTo>
                    <a:pt x="12192" y="1461249"/>
                  </a:moveTo>
                  <a:lnTo>
                    <a:pt x="0" y="1461249"/>
                  </a:lnTo>
                  <a:lnTo>
                    <a:pt x="0" y="3107639"/>
                  </a:lnTo>
                  <a:lnTo>
                    <a:pt x="12192" y="3107639"/>
                  </a:lnTo>
                  <a:lnTo>
                    <a:pt x="12192" y="1461249"/>
                  </a:lnTo>
                  <a:close/>
                </a:path>
                <a:path w="12700" h="3107690">
                  <a:moveTo>
                    <a:pt x="12192" y="0"/>
                  </a:moveTo>
                  <a:lnTo>
                    <a:pt x="0" y="0"/>
                  </a:lnTo>
                  <a:lnTo>
                    <a:pt x="0" y="582904"/>
                  </a:lnTo>
                  <a:lnTo>
                    <a:pt x="12192" y="582904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495780" y="5177958"/>
              <a:ext cx="673735" cy="0"/>
            </a:xfrm>
            <a:custGeom>
              <a:avLst/>
              <a:gdLst/>
              <a:ahLst/>
              <a:cxnLst/>
              <a:rect l="l" t="t" r="r" b="b"/>
              <a:pathLst>
                <a:path w="673734" h="0">
                  <a:moveTo>
                    <a:pt x="0" y="0"/>
                  </a:moveTo>
                  <a:lnTo>
                    <a:pt x="67314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826244" y="2070328"/>
              <a:ext cx="12700" cy="3107690"/>
            </a:xfrm>
            <a:custGeom>
              <a:avLst/>
              <a:gdLst/>
              <a:ahLst/>
              <a:cxnLst/>
              <a:rect l="l" t="t" r="r" b="b"/>
              <a:pathLst>
                <a:path w="12700" h="3107690">
                  <a:moveTo>
                    <a:pt x="12192" y="1461249"/>
                  </a:moveTo>
                  <a:lnTo>
                    <a:pt x="0" y="1461249"/>
                  </a:lnTo>
                  <a:lnTo>
                    <a:pt x="0" y="3107639"/>
                  </a:lnTo>
                  <a:lnTo>
                    <a:pt x="12192" y="3107639"/>
                  </a:lnTo>
                  <a:lnTo>
                    <a:pt x="12192" y="1461249"/>
                  </a:lnTo>
                  <a:close/>
                </a:path>
                <a:path w="12700" h="3107690">
                  <a:moveTo>
                    <a:pt x="12192" y="0"/>
                  </a:moveTo>
                  <a:lnTo>
                    <a:pt x="0" y="0"/>
                  </a:lnTo>
                  <a:lnTo>
                    <a:pt x="0" y="582904"/>
                  </a:lnTo>
                  <a:lnTo>
                    <a:pt x="12192" y="582904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226432" y="2653225"/>
              <a:ext cx="1212215" cy="878840"/>
            </a:xfrm>
            <a:custGeom>
              <a:avLst/>
              <a:gdLst/>
              <a:ahLst/>
              <a:cxnLst/>
              <a:rect l="l" t="t" r="r" b="b"/>
              <a:pathLst>
                <a:path w="1212215" h="878839">
                  <a:moveTo>
                    <a:pt x="1211835" y="0"/>
                  </a:moveTo>
                  <a:lnTo>
                    <a:pt x="0" y="0"/>
                  </a:lnTo>
                  <a:lnTo>
                    <a:pt x="0" y="878341"/>
                  </a:lnTo>
                  <a:lnTo>
                    <a:pt x="1211835" y="878341"/>
                  </a:lnTo>
                  <a:lnTo>
                    <a:pt x="1211835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226432" y="2653225"/>
              <a:ext cx="1212215" cy="878840"/>
            </a:xfrm>
            <a:custGeom>
              <a:avLst/>
              <a:gdLst/>
              <a:ahLst/>
              <a:cxnLst/>
              <a:rect l="l" t="t" r="r" b="b"/>
              <a:pathLst>
                <a:path w="1212215" h="878839">
                  <a:moveTo>
                    <a:pt x="0" y="878341"/>
                  </a:moveTo>
                  <a:lnTo>
                    <a:pt x="1211835" y="878341"/>
                  </a:lnTo>
                  <a:lnTo>
                    <a:pt x="1211835" y="0"/>
                  </a:lnTo>
                  <a:lnTo>
                    <a:pt x="0" y="0"/>
                  </a:lnTo>
                  <a:lnTo>
                    <a:pt x="0" y="878341"/>
                  </a:lnTo>
                  <a:close/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226432" y="2940517"/>
              <a:ext cx="1212215" cy="24765"/>
            </a:xfrm>
            <a:custGeom>
              <a:avLst/>
              <a:gdLst/>
              <a:ahLst/>
              <a:cxnLst/>
              <a:rect l="l" t="t" r="r" b="b"/>
              <a:pathLst>
                <a:path w="1212215" h="24764">
                  <a:moveTo>
                    <a:pt x="0" y="24268"/>
                  </a:moveTo>
                  <a:lnTo>
                    <a:pt x="1211835" y="24268"/>
                  </a:lnTo>
                  <a:lnTo>
                    <a:pt x="1211835" y="0"/>
                  </a:lnTo>
                  <a:lnTo>
                    <a:pt x="0" y="0"/>
                  </a:lnTo>
                  <a:lnTo>
                    <a:pt x="0" y="24268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 descr=""/>
          <p:cNvGrpSpPr/>
          <p:nvPr/>
        </p:nvGrpSpPr>
        <p:grpSpPr>
          <a:xfrm>
            <a:off x="7678141" y="5967485"/>
            <a:ext cx="2962275" cy="37465"/>
            <a:chOff x="7678141" y="5967485"/>
            <a:chExt cx="2962275" cy="37465"/>
          </a:xfrm>
        </p:grpSpPr>
        <p:sp>
          <p:nvSpPr>
            <p:cNvPr id="53" name="object 53" descr=""/>
            <p:cNvSpPr/>
            <p:nvPr/>
          </p:nvSpPr>
          <p:spPr>
            <a:xfrm>
              <a:off x="7678141" y="5973581"/>
              <a:ext cx="2962275" cy="0"/>
            </a:xfrm>
            <a:custGeom>
              <a:avLst/>
              <a:gdLst/>
              <a:ahLst/>
              <a:cxnLst/>
              <a:rect l="l" t="t" r="r" b="b"/>
              <a:pathLst>
                <a:path w="2962275" h="0">
                  <a:moveTo>
                    <a:pt x="0" y="0"/>
                  </a:moveTo>
                  <a:lnTo>
                    <a:pt x="2962023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485955" y="5973581"/>
              <a:ext cx="1346835" cy="31750"/>
            </a:xfrm>
            <a:custGeom>
              <a:avLst/>
              <a:gdLst/>
              <a:ahLst/>
              <a:cxnLst/>
              <a:rect l="l" t="t" r="r" b="b"/>
              <a:pathLst>
                <a:path w="1346834" h="31750">
                  <a:moveTo>
                    <a:pt x="0" y="31218"/>
                  </a:moveTo>
                  <a:lnTo>
                    <a:pt x="0" y="0"/>
                  </a:lnTo>
                </a:path>
                <a:path w="1346834" h="31750">
                  <a:moveTo>
                    <a:pt x="1346395" y="31218"/>
                  </a:moveTo>
                  <a:lnTo>
                    <a:pt x="1346395" y="0"/>
                  </a:lnTo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7968856" y="5939361"/>
            <a:ext cx="1035050" cy="8432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400" spc="-10" b="1">
                <a:latin typeface="Arial"/>
                <a:cs typeface="Arial"/>
              </a:rPr>
              <a:t>Transseptal</a:t>
            </a:r>
            <a:endParaRPr sz="1400">
              <a:latin typeface="Arial"/>
              <a:cs typeface="Arial"/>
            </a:endParaRPr>
          </a:p>
          <a:p>
            <a:pPr marL="272415" marR="186690">
              <a:lnSpc>
                <a:spcPts val="2090"/>
              </a:lnSpc>
              <a:spcBef>
                <a:spcPts val="395"/>
              </a:spcBef>
            </a:pPr>
            <a:r>
              <a:rPr dirty="0" sz="1800" spc="40">
                <a:latin typeface="Calibri"/>
                <a:cs typeface="Calibri"/>
              </a:rPr>
              <a:t>N=36 </a:t>
            </a:r>
            <a:r>
              <a:rPr dirty="0" sz="1800" spc="-10">
                <a:latin typeface="Calibri"/>
                <a:cs typeface="Calibri"/>
              </a:rPr>
              <a:t>(49%)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9335303" y="5944223"/>
            <a:ext cx="994410" cy="83248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1400" spc="-10" b="1">
                <a:latin typeface="Arial"/>
                <a:cs typeface="Arial"/>
              </a:rPr>
              <a:t>Retrograde</a:t>
            </a:r>
            <a:endParaRPr sz="1400">
              <a:latin typeface="Arial"/>
              <a:cs typeface="Arial"/>
            </a:endParaRPr>
          </a:p>
          <a:p>
            <a:pPr algn="ctr" marL="225425" marR="193675" indent="-39370">
              <a:lnSpc>
                <a:spcPts val="2090"/>
              </a:lnSpc>
              <a:spcBef>
                <a:spcPts val="345"/>
              </a:spcBef>
            </a:pPr>
            <a:r>
              <a:rPr dirty="0" sz="1800" spc="40">
                <a:latin typeface="Calibri"/>
                <a:cs typeface="Calibri"/>
              </a:rPr>
              <a:t>N=30 </a:t>
            </a:r>
            <a:r>
              <a:rPr dirty="0" sz="1800" spc="-10">
                <a:latin typeface="Calibri"/>
                <a:cs typeface="Calibri"/>
              </a:rPr>
              <a:t>(42%)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8709675" y="854674"/>
            <a:ext cx="899160" cy="299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b="1">
                <a:latin typeface="Arial"/>
                <a:cs typeface="Arial"/>
              </a:rPr>
              <a:t>Month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499363" y="366267"/>
            <a:ext cx="4673600" cy="731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000000"/>
                </a:solidFill>
                <a:latin typeface="Arial"/>
                <a:cs typeface="Arial"/>
              </a:rPr>
              <a:t>Cognitive</a:t>
            </a:r>
            <a:r>
              <a:rPr dirty="0" sz="2800" spc="-11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0000"/>
                </a:solidFill>
                <a:latin typeface="Arial"/>
                <a:cs typeface="Arial"/>
              </a:rPr>
              <a:t>Composite</a:t>
            </a:r>
            <a:r>
              <a:rPr dirty="0" sz="2800" spc="-1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Arial"/>
                <a:cs typeface="Arial"/>
              </a:rPr>
              <a:t>Score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 spc="-10">
                <a:solidFill>
                  <a:srgbClr val="000000"/>
                </a:solidFill>
                <a:latin typeface="Arial"/>
                <a:cs typeface="Arial"/>
              </a:rPr>
              <a:t>Intention-to-</a:t>
            </a:r>
            <a:r>
              <a:rPr dirty="0" sz="1800" spc="-20">
                <a:solidFill>
                  <a:srgbClr val="000000"/>
                </a:solidFill>
                <a:latin typeface="Arial"/>
                <a:cs typeface="Arial"/>
              </a:rPr>
              <a:t>Treat</a:t>
            </a:r>
            <a:r>
              <a:rPr dirty="0" sz="1800" spc="-7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0000"/>
                </a:solidFill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114695" y="1758188"/>
            <a:ext cx="967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p=0.33</a:t>
            </a:r>
            <a:endParaRPr sz="24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881957" y="5929639"/>
            <a:ext cx="1035050" cy="864869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1400" spc="-10" b="1">
                <a:latin typeface="Arial"/>
                <a:cs typeface="Arial"/>
              </a:rPr>
              <a:t>Transseptal</a:t>
            </a:r>
            <a:endParaRPr sz="1400">
              <a:latin typeface="Arial"/>
              <a:cs typeface="Arial"/>
            </a:endParaRPr>
          </a:p>
          <a:p>
            <a:pPr algn="ctr" marL="220345" marR="238760" indent="-39370">
              <a:lnSpc>
                <a:spcPts val="2090"/>
              </a:lnSpc>
              <a:spcBef>
                <a:spcPts val="489"/>
              </a:spcBef>
            </a:pPr>
            <a:r>
              <a:rPr dirty="0" sz="1800" spc="40">
                <a:latin typeface="Calibri"/>
                <a:cs typeface="Calibri"/>
              </a:rPr>
              <a:t>N=49 </a:t>
            </a:r>
            <a:r>
              <a:rPr dirty="0" sz="1800" spc="-10">
                <a:latin typeface="Calibri"/>
                <a:cs typeface="Calibri"/>
              </a:rPr>
              <a:t>(66%)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6248291" y="5929639"/>
            <a:ext cx="994410" cy="864869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1400" spc="-10" b="1">
                <a:latin typeface="Arial"/>
                <a:cs typeface="Arial"/>
              </a:rPr>
              <a:t>Retrograde</a:t>
            </a:r>
            <a:endParaRPr sz="1400">
              <a:latin typeface="Arial"/>
              <a:cs typeface="Arial"/>
            </a:endParaRPr>
          </a:p>
          <a:p>
            <a:pPr algn="ctr" marL="183515" marR="234950" indent="-39370">
              <a:lnSpc>
                <a:spcPts val="2090"/>
              </a:lnSpc>
              <a:spcBef>
                <a:spcPts val="489"/>
              </a:spcBef>
            </a:pPr>
            <a:r>
              <a:rPr dirty="0" sz="1800" spc="40">
                <a:latin typeface="Calibri"/>
                <a:cs typeface="Calibri"/>
              </a:rPr>
              <a:t>N=46 </a:t>
            </a:r>
            <a:r>
              <a:rPr dirty="0" sz="1800" spc="-10">
                <a:latin typeface="Calibri"/>
                <a:cs typeface="Calibri"/>
              </a:rPr>
              <a:t>(64%)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9336867" y="1450340"/>
            <a:ext cx="967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p=0.53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7829" y="942340"/>
            <a:ext cx="3663950" cy="88519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dirty="0" sz="2800">
                <a:solidFill>
                  <a:srgbClr val="000000"/>
                </a:solidFill>
                <a:latin typeface="Arial"/>
                <a:cs typeface="Arial"/>
              </a:rPr>
              <a:t>Likelihood</a:t>
            </a:r>
            <a:r>
              <a:rPr dirty="0" sz="2800" spc="-1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dirty="0" sz="2800">
                <a:solidFill>
                  <a:srgbClr val="000000"/>
                </a:solidFill>
                <a:latin typeface="Arial"/>
                <a:cs typeface="Arial"/>
              </a:rPr>
              <a:t>Cognitive</a:t>
            </a:r>
            <a:r>
              <a:rPr dirty="0" sz="2800" spc="-11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Arial"/>
                <a:cs typeface="Arial"/>
              </a:rPr>
              <a:t>Impairment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87829" y="2075179"/>
            <a:ext cx="2900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Intention-to-</a:t>
            </a:r>
            <a:r>
              <a:rPr dirty="0" sz="1800" spc="-20" b="1">
                <a:latin typeface="Arial"/>
                <a:cs typeface="Arial"/>
              </a:rPr>
              <a:t>Treat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71051" y="3636793"/>
            <a:ext cx="4754245" cy="2029460"/>
            <a:chOff x="971051" y="3636793"/>
            <a:chExt cx="4754245" cy="2029460"/>
          </a:xfrm>
        </p:grpSpPr>
        <p:sp>
          <p:nvSpPr>
            <p:cNvPr id="5" name="object 5" descr=""/>
            <p:cNvSpPr/>
            <p:nvPr/>
          </p:nvSpPr>
          <p:spPr>
            <a:xfrm>
              <a:off x="1429512" y="3907535"/>
              <a:ext cx="2788920" cy="1754505"/>
            </a:xfrm>
            <a:custGeom>
              <a:avLst/>
              <a:gdLst/>
              <a:ahLst/>
              <a:cxnLst/>
              <a:rect l="l" t="t" r="r" b="b"/>
              <a:pathLst>
                <a:path w="2788920" h="1754504">
                  <a:moveTo>
                    <a:pt x="414528" y="0"/>
                  </a:moveTo>
                  <a:lnTo>
                    <a:pt x="0" y="0"/>
                  </a:lnTo>
                  <a:lnTo>
                    <a:pt x="0" y="1753920"/>
                  </a:lnTo>
                  <a:lnTo>
                    <a:pt x="414528" y="1753920"/>
                  </a:lnTo>
                  <a:lnTo>
                    <a:pt x="414528" y="0"/>
                  </a:lnTo>
                  <a:close/>
                </a:path>
                <a:path w="2788920" h="1754504">
                  <a:moveTo>
                    <a:pt x="2788920" y="335280"/>
                  </a:moveTo>
                  <a:lnTo>
                    <a:pt x="2374392" y="335280"/>
                  </a:lnTo>
                  <a:lnTo>
                    <a:pt x="2374392" y="1753920"/>
                  </a:lnTo>
                  <a:lnTo>
                    <a:pt x="2788920" y="1753920"/>
                  </a:lnTo>
                  <a:lnTo>
                    <a:pt x="2788920" y="335280"/>
                  </a:lnTo>
                  <a:close/>
                </a:path>
              </a:pathLst>
            </a:custGeom>
            <a:solidFill>
              <a:srgbClr val="196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29511" y="3907536"/>
              <a:ext cx="2788920" cy="1754505"/>
            </a:xfrm>
            <a:custGeom>
              <a:avLst/>
              <a:gdLst/>
              <a:ahLst/>
              <a:cxnLst/>
              <a:rect l="l" t="t" r="r" b="b"/>
              <a:pathLst>
                <a:path w="2788920" h="1754504">
                  <a:moveTo>
                    <a:pt x="0" y="0"/>
                  </a:moveTo>
                  <a:lnTo>
                    <a:pt x="414528" y="0"/>
                  </a:lnTo>
                  <a:lnTo>
                    <a:pt x="414528" y="1753914"/>
                  </a:lnTo>
                  <a:lnTo>
                    <a:pt x="0" y="1753914"/>
                  </a:lnTo>
                  <a:lnTo>
                    <a:pt x="0" y="0"/>
                  </a:lnTo>
                  <a:close/>
                </a:path>
                <a:path w="2788920" h="1754504">
                  <a:moveTo>
                    <a:pt x="2374392" y="335280"/>
                  </a:moveTo>
                  <a:lnTo>
                    <a:pt x="2788920" y="335280"/>
                  </a:lnTo>
                  <a:lnTo>
                    <a:pt x="2788920" y="1753914"/>
                  </a:lnTo>
                  <a:lnTo>
                    <a:pt x="2374392" y="1753914"/>
                  </a:lnTo>
                  <a:lnTo>
                    <a:pt x="2374392" y="3352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56816" y="5187696"/>
              <a:ext cx="2788920" cy="474345"/>
            </a:xfrm>
            <a:custGeom>
              <a:avLst/>
              <a:gdLst/>
              <a:ahLst/>
              <a:cxnLst/>
              <a:rect l="l" t="t" r="r" b="b"/>
              <a:pathLst>
                <a:path w="2788920" h="474345">
                  <a:moveTo>
                    <a:pt x="414528" y="0"/>
                  </a:moveTo>
                  <a:lnTo>
                    <a:pt x="0" y="0"/>
                  </a:lnTo>
                  <a:lnTo>
                    <a:pt x="0" y="473760"/>
                  </a:lnTo>
                  <a:lnTo>
                    <a:pt x="414528" y="473760"/>
                  </a:lnTo>
                  <a:lnTo>
                    <a:pt x="414528" y="0"/>
                  </a:lnTo>
                  <a:close/>
                </a:path>
                <a:path w="2788920" h="474345">
                  <a:moveTo>
                    <a:pt x="2788920" y="70104"/>
                  </a:moveTo>
                  <a:lnTo>
                    <a:pt x="2374392" y="70104"/>
                  </a:lnTo>
                  <a:lnTo>
                    <a:pt x="2374392" y="473760"/>
                  </a:lnTo>
                  <a:lnTo>
                    <a:pt x="2788920" y="473760"/>
                  </a:lnTo>
                  <a:lnTo>
                    <a:pt x="2788920" y="70104"/>
                  </a:lnTo>
                  <a:close/>
                </a:path>
              </a:pathLst>
            </a:custGeom>
            <a:solidFill>
              <a:srgbClr val="E38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956816" y="5187696"/>
              <a:ext cx="2788920" cy="474345"/>
            </a:xfrm>
            <a:custGeom>
              <a:avLst/>
              <a:gdLst/>
              <a:ahLst/>
              <a:cxnLst/>
              <a:rect l="l" t="t" r="r" b="b"/>
              <a:pathLst>
                <a:path w="2788920" h="474345">
                  <a:moveTo>
                    <a:pt x="0" y="0"/>
                  </a:moveTo>
                  <a:lnTo>
                    <a:pt x="414528" y="0"/>
                  </a:lnTo>
                  <a:lnTo>
                    <a:pt x="414528" y="473754"/>
                  </a:lnTo>
                  <a:lnTo>
                    <a:pt x="0" y="473754"/>
                  </a:lnTo>
                  <a:lnTo>
                    <a:pt x="0" y="0"/>
                  </a:lnTo>
                  <a:close/>
                </a:path>
                <a:path w="2788920" h="474345">
                  <a:moveTo>
                    <a:pt x="2374392" y="70104"/>
                  </a:moveTo>
                  <a:lnTo>
                    <a:pt x="2788920" y="70104"/>
                  </a:lnTo>
                  <a:lnTo>
                    <a:pt x="2788920" y="473754"/>
                  </a:lnTo>
                  <a:lnTo>
                    <a:pt x="2374392" y="473754"/>
                  </a:lnTo>
                  <a:lnTo>
                    <a:pt x="2374392" y="701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481072" y="4379975"/>
              <a:ext cx="2788920" cy="1282065"/>
            </a:xfrm>
            <a:custGeom>
              <a:avLst/>
              <a:gdLst/>
              <a:ahLst/>
              <a:cxnLst/>
              <a:rect l="l" t="t" r="r" b="b"/>
              <a:pathLst>
                <a:path w="2788920" h="1282064">
                  <a:moveTo>
                    <a:pt x="414528" y="201168"/>
                  </a:moveTo>
                  <a:lnTo>
                    <a:pt x="0" y="201168"/>
                  </a:lnTo>
                  <a:lnTo>
                    <a:pt x="0" y="1281480"/>
                  </a:lnTo>
                  <a:lnTo>
                    <a:pt x="414528" y="1281480"/>
                  </a:lnTo>
                  <a:lnTo>
                    <a:pt x="414528" y="201168"/>
                  </a:lnTo>
                  <a:close/>
                </a:path>
                <a:path w="2788920" h="1282064">
                  <a:moveTo>
                    <a:pt x="2788920" y="0"/>
                  </a:moveTo>
                  <a:lnTo>
                    <a:pt x="2374392" y="0"/>
                  </a:lnTo>
                  <a:lnTo>
                    <a:pt x="2374392" y="1281480"/>
                  </a:lnTo>
                  <a:lnTo>
                    <a:pt x="2788920" y="1281480"/>
                  </a:lnTo>
                  <a:lnTo>
                    <a:pt x="2788920" y="0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481072" y="4379976"/>
              <a:ext cx="2788920" cy="1282065"/>
            </a:xfrm>
            <a:custGeom>
              <a:avLst/>
              <a:gdLst/>
              <a:ahLst/>
              <a:cxnLst/>
              <a:rect l="l" t="t" r="r" b="b"/>
              <a:pathLst>
                <a:path w="2788920" h="1282064">
                  <a:moveTo>
                    <a:pt x="0" y="201168"/>
                  </a:moveTo>
                  <a:lnTo>
                    <a:pt x="414528" y="201168"/>
                  </a:lnTo>
                  <a:lnTo>
                    <a:pt x="414528" y="1281474"/>
                  </a:lnTo>
                  <a:lnTo>
                    <a:pt x="0" y="1281474"/>
                  </a:lnTo>
                  <a:lnTo>
                    <a:pt x="0" y="201168"/>
                  </a:lnTo>
                  <a:close/>
                </a:path>
                <a:path w="2788920" h="1282064">
                  <a:moveTo>
                    <a:pt x="2374392" y="0"/>
                  </a:moveTo>
                  <a:lnTo>
                    <a:pt x="2788920" y="0"/>
                  </a:lnTo>
                  <a:lnTo>
                    <a:pt x="2788920" y="1281474"/>
                  </a:lnTo>
                  <a:lnTo>
                    <a:pt x="2374392" y="1281474"/>
                  </a:lnTo>
                  <a:lnTo>
                    <a:pt x="237439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75813" y="3636793"/>
              <a:ext cx="4749800" cy="2025014"/>
            </a:xfrm>
            <a:custGeom>
              <a:avLst/>
              <a:gdLst/>
              <a:ahLst/>
              <a:cxnLst/>
              <a:rect l="l" t="t" r="r" b="b"/>
              <a:pathLst>
                <a:path w="4749800" h="2025014">
                  <a:moveTo>
                    <a:pt x="0" y="2024657"/>
                  </a:moveTo>
                  <a:lnTo>
                    <a:pt x="1" y="0"/>
                  </a:lnTo>
                </a:path>
                <a:path w="4749800" h="2025014">
                  <a:moveTo>
                    <a:pt x="0" y="2024657"/>
                  </a:moveTo>
                  <a:lnTo>
                    <a:pt x="4749291" y="202465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801252" y="5566664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01252" y="5228335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37688" y="4893055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37688" y="4554728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37688" y="4216400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37688" y="3881120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7688" y="3542792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483517" y="5680202"/>
            <a:ext cx="1380490" cy="111442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marL="449580" marR="127635" indent="-340995">
              <a:lnSpc>
                <a:spcPct val="101200"/>
              </a:lnSpc>
              <a:spcBef>
                <a:spcPts val="465"/>
              </a:spcBef>
            </a:pPr>
            <a:r>
              <a:rPr dirty="0" sz="1600" spc="-10" b="1">
                <a:latin typeface="Arial"/>
                <a:cs typeface="Arial"/>
              </a:rPr>
              <a:t>Transseptal </a:t>
            </a:r>
            <a:r>
              <a:rPr dirty="0" sz="1800" spc="40">
                <a:latin typeface="Calibri"/>
                <a:cs typeface="Calibri"/>
              </a:rPr>
              <a:t>N=49 </a:t>
            </a:r>
            <a:r>
              <a:rPr dirty="0" sz="1800" spc="-10">
                <a:latin typeface="Calibri"/>
                <a:cs typeface="Calibri"/>
              </a:rPr>
              <a:t>(66%)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26191" y="3862552"/>
            <a:ext cx="196215" cy="15760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Number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Participants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638781" y="3190747"/>
            <a:ext cx="965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321006" y="3636793"/>
            <a:ext cx="4754245" cy="2029460"/>
            <a:chOff x="6321006" y="3636793"/>
            <a:chExt cx="4754245" cy="2029460"/>
          </a:xfrm>
        </p:grpSpPr>
        <p:sp>
          <p:nvSpPr>
            <p:cNvPr id="23" name="object 23" descr=""/>
            <p:cNvSpPr/>
            <p:nvPr/>
          </p:nvSpPr>
          <p:spPr>
            <a:xfrm>
              <a:off x="6778752" y="3880103"/>
              <a:ext cx="2788920" cy="1781810"/>
            </a:xfrm>
            <a:custGeom>
              <a:avLst/>
              <a:gdLst/>
              <a:ahLst/>
              <a:cxnLst/>
              <a:rect l="l" t="t" r="r" b="b"/>
              <a:pathLst>
                <a:path w="2788920" h="1781810">
                  <a:moveTo>
                    <a:pt x="414528" y="0"/>
                  </a:moveTo>
                  <a:lnTo>
                    <a:pt x="0" y="0"/>
                  </a:lnTo>
                  <a:lnTo>
                    <a:pt x="0" y="1781352"/>
                  </a:lnTo>
                  <a:lnTo>
                    <a:pt x="414528" y="1781352"/>
                  </a:lnTo>
                  <a:lnTo>
                    <a:pt x="414528" y="0"/>
                  </a:lnTo>
                  <a:close/>
                </a:path>
                <a:path w="2788920" h="1781810">
                  <a:moveTo>
                    <a:pt x="2788920" y="161544"/>
                  </a:moveTo>
                  <a:lnTo>
                    <a:pt x="2374392" y="161544"/>
                  </a:lnTo>
                  <a:lnTo>
                    <a:pt x="2374392" y="1781352"/>
                  </a:lnTo>
                  <a:lnTo>
                    <a:pt x="2788920" y="1781352"/>
                  </a:lnTo>
                  <a:lnTo>
                    <a:pt x="2788920" y="161544"/>
                  </a:lnTo>
                  <a:close/>
                </a:path>
              </a:pathLst>
            </a:custGeom>
            <a:solidFill>
              <a:srgbClr val="196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778752" y="3880104"/>
              <a:ext cx="2788920" cy="1781810"/>
            </a:xfrm>
            <a:custGeom>
              <a:avLst/>
              <a:gdLst/>
              <a:ahLst/>
              <a:cxnLst/>
              <a:rect l="l" t="t" r="r" b="b"/>
              <a:pathLst>
                <a:path w="2788920" h="1781810">
                  <a:moveTo>
                    <a:pt x="0" y="0"/>
                  </a:moveTo>
                  <a:lnTo>
                    <a:pt x="414528" y="0"/>
                  </a:lnTo>
                  <a:lnTo>
                    <a:pt x="414528" y="1781346"/>
                  </a:lnTo>
                  <a:lnTo>
                    <a:pt x="0" y="1781346"/>
                  </a:lnTo>
                  <a:lnTo>
                    <a:pt x="0" y="0"/>
                  </a:lnTo>
                  <a:close/>
                </a:path>
                <a:path w="2788920" h="1781810">
                  <a:moveTo>
                    <a:pt x="2374392" y="161544"/>
                  </a:moveTo>
                  <a:lnTo>
                    <a:pt x="2788920" y="161544"/>
                  </a:lnTo>
                  <a:lnTo>
                    <a:pt x="2788920" y="1781346"/>
                  </a:lnTo>
                  <a:lnTo>
                    <a:pt x="2374392" y="1781346"/>
                  </a:lnTo>
                  <a:lnTo>
                    <a:pt x="2374392" y="1615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306056" y="5093208"/>
              <a:ext cx="414655" cy="568325"/>
            </a:xfrm>
            <a:custGeom>
              <a:avLst/>
              <a:gdLst/>
              <a:ahLst/>
              <a:cxnLst/>
              <a:rect l="l" t="t" r="r" b="b"/>
              <a:pathLst>
                <a:path w="414654" h="568325">
                  <a:moveTo>
                    <a:pt x="414527" y="0"/>
                  </a:moveTo>
                  <a:lnTo>
                    <a:pt x="0" y="0"/>
                  </a:lnTo>
                  <a:lnTo>
                    <a:pt x="0" y="568241"/>
                  </a:lnTo>
                  <a:lnTo>
                    <a:pt x="414527" y="568241"/>
                  </a:lnTo>
                  <a:lnTo>
                    <a:pt x="414527" y="0"/>
                  </a:lnTo>
                  <a:close/>
                </a:path>
              </a:pathLst>
            </a:custGeom>
            <a:solidFill>
              <a:srgbClr val="E38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306056" y="5093208"/>
              <a:ext cx="414655" cy="568325"/>
            </a:xfrm>
            <a:custGeom>
              <a:avLst/>
              <a:gdLst/>
              <a:ahLst/>
              <a:cxnLst/>
              <a:rect l="l" t="t" r="r" b="b"/>
              <a:pathLst>
                <a:path w="414654" h="568325">
                  <a:moveTo>
                    <a:pt x="0" y="0"/>
                  </a:moveTo>
                  <a:lnTo>
                    <a:pt x="414528" y="0"/>
                  </a:lnTo>
                  <a:lnTo>
                    <a:pt x="414528" y="568242"/>
                  </a:lnTo>
                  <a:lnTo>
                    <a:pt x="0" y="5682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833360" y="4852416"/>
              <a:ext cx="2788920" cy="809625"/>
            </a:xfrm>
            <a:custGeom>
              <a:avLst/>
              <a:gdLst/>
              <a:ahLst/>
              <a:cxnLst/>
              <a:rect l="l" t="t" r="r" b="b"/>
              <a:pathLst>
                <a:path w="2788920" h="809625">
                  <a:moveTo>
                    <a:pt x="414528" y="240792"/>
                  </a:moveTo>
                  <a:lnTo>
                    <a:pt x="0" y="240792"/>
                  </a:lnTo>
                  <a:lnTo>
                    <a:pt x="0" y="809040"/>
                  </a:lnTo>
                  <a:lnTo>
                    <a:pt x="414528" y="809040"/>
                  </a:lnTo>
                  <a:lnTo>
                    <a:pt x="414528" y="240792"/>
                  </a:lnTo>
                  <a:close/>
                </a:path>
                <a:path w="2788920" h="809625">
                  <a:moveTo>
                    <a:pt x="2788920" y="0"/>
                  </a:moveTo>
                  <a:lnTo>
                    <a:pt x="2374392" y="0"/>
                  </a:lnTo>
                  <a:lnTo>
                    <a:pt x="2374392" y="809040"/>
                  </a:lnTo>
                  <a:lnTo>
                    <a:pt x="2788920" y="809040"/>
                  </a:lnTo>
                  <a:lnTo>
                    <a:pt x="2788920" y="0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833360" y="4852416"/>
              <a:ext cx="2788920" cy="809625"/>
            </a:xfrm>
            <a:custGeom>
              <a:avLst/>
              <a:gdLst/>
              <a:ahLst/>
              <a:cxnLst/>
              <a:rect l="l" t="t" r="r" b="b"/>
              <a:pathLst>
                <a:path w="2788920" h="809625">
                  <a:moveTo>
                    <a:pt x="0" y="240792"/>
                  </a:moveTo>
                  <a:lnTo>
                    <a:pt x="414528" y="240792"/>
                  </a:lnTo>
                  <a:lnTo>
                    <a:pt x="414528" y="809034"/>
                  </a:lnTo>
                  <a:lnTo>
                    <a:pt x="0" y="809034"/>
                  </a:lnTo>
                  <a:lnTo>
                    <a:pt x="0" y="240792"/>
                  </a:lnTo>
                  <a:close/>
                </a:path>
                <a:path w="2788920" h="809625">
                  <a:moveTo>
                    <a:pt x="2374392" y="0"/>
                  </a:moveTo>
                  <a:lnTo>
                    <a:pt x="2788920" y="0"/>
                  </a:lnTo>
                  <a:lnTo>
                    <a:pt x="2788920" y="809034"/>
                  </a:lnTo>
                  <a:lnTo>
                    <a:pt x="2374392" y="809034"/>
                  </a:lnTo>
                  <a:lnTo>
                    <a:pt x="237439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325768" y="3636793"/>
              <a:ext cx="4749800" cy="2025014"/>
            </a:xfrm>
            <a:custGeom>
              <a:avLst/>
              <a:gdLst/>
              <a:ahLst/>
              <a:cxnLst/>
              <a:rect l="l" t="t" r="r" b="b"/>
              <a:pathLst>
                <a:path w="4749800" h="2025014">
                  <a:moveTo>
                    <a:pt x="0" y="2024657"/>
                  </a:moveTo>
                  <a:lnTo>
                    <a:pt x="1" y="0"/>
                  </a:lnTo>
                </a:path>
                <a:path w="4749800" h="2025014">
                  <a:moveTo>
                    <a:pt x="0" y="2024657"/>
                  </a:moveTo>
                  <a:lnTo>
                    <a:pt x="4749291" y="202465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6151205" y="5566664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151205" y="5161279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087641" y="4755895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087641" y="4353559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087641" y="3948176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087641" y="3542792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833341" y="5712205"/>
            <a:ext cx="1380490" cy="113157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algn="ctr" marR="18415">
              <a:lnSpc>
                <a:spcPct val="100000"/>
              </a:lnSpc>
              <a:spcBef>
                <a:spcPts val="345"/>
              </a:spcBef>
            </a:pPr>
            <a:r>
              <a:rPr dirty="0" sz="1600" spc="-10" b="1">
                <a:latin typeface="Arial"/>
                <a:cs typeface="Arial"/>
              </a:rPr>
              <a:t>Transseptal</a:t>
            </a:r>
            <a:endParaRPr sz="1600">
              <a:latin typeface="Arial"/>
              <a:cs typeface="Arial"/>
            </a:endParaRPr>
          </a:p>
          <a:p>
            <a:pPr algn="ctr" marL="410209" marR="394970" indent="-39370">
              <a:lnSpc>
                <a:spcPts val="2110"/>
              </a:lnSpc>
              <a:spcBef>
                <a:spcPts val="585"/>
              </a:spcBef>
            </a:pPr>
            <a:r>
              <a:rPr dirty="0" sz="1800" spc="40">
                <a:latin typeface="Calibri"/>
                <a:cs typeface="Calibri"/>
              </a:rPr>
              <a:t>N=36 </a:t>
            </a:r>
            <a:r>
              <a:rPr dirty="0" sz="1800" spc="-10">
                <a:latin typeface="Calibri"/>
                <a:cs typeface="Calibri"/>
              </a:rPr>
              <a:t>(49%)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196532" y="5712205"/>
            <a:ext cx="1380490" cy="113157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dirty="0" sz="1600" spc="-10" b="1">
                <a:latin typeface="Arial"/>
                <a:cs typeface="Arial"/>
              </a:rPr>
              <a:t>Retrograde</a:t>
            </a:r>
            <a:endParaRPr sz="1600">
              <a:latin typeface="Arial"/>
              <a:cs typeface="Arial"/>
            </a:endParaRPr>
          </a:p>
          <a:p>
            <a:pPr marL="476250" marR="328930">
              <a:lnSpc>
                <a:spcPts val="2110"/>
              </a:lnSpc>
              <a:spcBef>
                <a:spcPts val="585"/>
              </a:spcBef>
            </a:pPr>
            <a:r>
              <a:rPr dirty="0" sz="1800" spc="40">
                <a:latin typeface="Calibri"/>
                <a:cs typeface="Calibri"/>
              </a:rPr>
              <a:t>N=30 </a:t>
            </a:r>
            <a:r>
              <a:rPr dirty="0" sz="1800" spc="-10">
                <a:latin typeface="Calibri"/>
                <a:cs typeface="Calibri"/>
              </a:rPr>
              <a:t>(42%)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876146" y="3862552"/>
            <a:ext cx="196215" cy="15760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Number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Participants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871055" y="3053587"/>
            <a:ext cx="1137285" cy="985519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1180"/>
              </a:spcBef>
            </a:pPr>
            <a:r>
              <a:rPr dirty="0" sz="1800" b="1">
                <a:latin typeface="Arial"/>
                <a:cs typeface="Arial"/>
              </a:rPr>
              <a:t>Month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10">
                <a:latin typeface="Arial"/>
                <a:cs typeface="Arial"/>
              </a:rPr>
              <a:t>p=0.022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704001" y="3745483"/>
            <a:ext cx="967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p=0.69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853619" y="5664200"/>
            <a:ext cx="1380490" cy="117919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algn="ctr" marR="10160">
              <a:lnSpc>
                <a:spcPct val="100000"/>
              </a:lnSpc>
              <a:spcBef>
                <a:spcPts val="560"/>
              </a:spcBef>
            </a:pPr>
            <a:r>
              <a:rPr dirty="0" sz="1600" spc="-10" b="1">
                <a:latin typeface="Arial"/>
                <a:cs typeface="Arial"/>
              </a:rPr>
              <a:t>Retrograde</a:t>
            </a:r>
            <a:endParaRPr sz="1600">
              <a:latin typeface="Arial"/>
              <a:cs typeface="Arial"/>
            </a:endParaRPr>
          </a:p>
          <a:p>
            <a:pPr algn="ctr" marL="384810" marR="419734" indent="-39370">
              <a:lnSpc>
                <a:spcPts val="2110"/>
              </a:lnSpc>
              <a:spcBef>
                <a:spcPts val="585"/>
              </a:spcBef>
            </a:pPr>
            <a:r>
              <a:rPr dirty="0" sz="1800" spc="40">
                <a:latin typeface="Calibri"/>
                <a:cs typeface="Calibri"/>
              </a:rPr>
              <a:t>N=46 </a:t>
            </a:r>
            <a:r>
              <a:rPr dirty="0" sz="1800" spc="-10">
                <a:latin typeface="Calibri"/>
                <a:cs typeface="Calibri"/>
              </a:rPr>
              <a:t>(64%)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6000" y="332739"/>
            <a:ext cx="253936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Limitations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99581" y="1526539"/>
            <a:ext cx="10478135" cy="3631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21970" indent="-285750">
              <a:lnSpc>
                <a:spcPct val="107500"/>
              </a:lnSpc>
              <a:spcBef>
                <a:spcPts val="100"/>
              </a:spcBef>
              <a:buChar char="■"/>
              <a:tabLst>
                <a:tab pos="29781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study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been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insufficiently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powered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detect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differences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efficacy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complications</a:t>
            </a:r>
            <a:endParaRPr sz="2400">
              <a:latin typeface="Arial"/>
              <a:cs typeface="Arial"/>
            </a:endParaRPr>
          </a:p>
          <a:p>
            <a:pPr marL="297815" marR="729615" indent="-285750">
              <a:lnSpc>
                <a:spcPct val="110800"/>
              </a:lnSpc>
              <a:buChar char="■"/>
              <a:tabLst>
                <a:tab pos="297815" algn="l"/>
              </a:tabLst>
            </a:pPr>
            <a:r>
              <a:rPr dirty="0" sz="2400">
                <a:latin typeface="Arial"/>
                <a:cs typeface="Arial"/>
              </a:rPr>
              <a:t>There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substantial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loss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follow-</a:t>
            </a:r>
            <a:r>
              <a:rPr dirty="0" sz="2400">
                <a:latin typeface="Arial"/>
                <a:cs typeface="Arial"/>
              </a:rPr>
              <a:t>up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6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month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neurocognitive assessment</a:t>
            </a:r>
            <a:endParaRPr sz="2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240"/>
              </a:spcBef>
              <a:buChar char="■"/>
              <a:tabLst>
                <a:tab pos="29781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brain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emboli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“canary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coalmine”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see</a:t>
            </a:r>
            <a:endParaRPr sz="2400">
              <a:latin typeface="Arial"/>
              <a:cs typeface="Arial"/>
            </a:endParaRPr>
          </a:p>
          <a:p>
            <a:pPr lvl="1" marL="755650" marR="146050" indent="-285750">
              <a:lnSpc>
                <a:spcPct val="110800"/>
              </a:lnSpc>
              <a:buChar char="■"/>
              <a:tabLst>
                <a:tab pos="755650" algn="l"/>
              </a:tabLst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assess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potential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impacts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emboli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other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organs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may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occurred</a:t>
            </a:r>
            <a:endParaRPr sz="2400">
              <a:latin typeface="Arial"/>
              <a:cs typeface="Arial"/>
            </a:endParaRPr>
          </a:p>
          <a:p>
            <a:pPr marL="297815" marR="5080" indent="-285750">
              <a:lnSpc>
                <a:spcPct val="107500"/>
              </a:lnSpc>
              <a:spcBef>
                <a:spcPts val="120"/>
              </a:spcBef>
              <a:buChar char="■"/>
              <a:tabLst>
                <a:tab pos="29781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presence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these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infarcts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does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necessarily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detract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overall </a:t>
            </a:r>
            <a:r>
              <a:rPr dirty="0" sz="2400">
                <a:latin typeface="Arial"/>
                <a:cs typeface="Arial"/>
              </a:rPr>
              <a:t>benefit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procedure,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rather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point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optimal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approach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32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9643" y="332739"/>
            <a:ext cx="265176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99581" y="1306068"/>
            <a:ext cx="10888345" cy="453072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97815" marR="340995" indent="-285750">
              <a:lnSpc>
                <a:spcPct val="113500"/>
              </a:lnSpc>
              <a:spcBef>
                <a:spcPts val="35"/>
              </a:spcBef>
              <a:buChar char="■"/>
              <a:tabLst>
                <a:tab pos="297815" algn="l"/>
              </a:tabLst>
            </a:pP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1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transseptal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approach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endocardial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left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ventricular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catheter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ablation </a:t>
            </a:r>
            <a:r>
              <a:rPr dirty="0" sz="2600">
                <a:latin typeface="Arial"/>
                <a:cs typeface="Arial"/>
              </a:rPr>
              <a:t>results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significantly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less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frequent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acute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brain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emboli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compared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a </a:t>
            </a:r>
            <a:r>
              <a:rPr dirty="0" sz="2600">
                <a:latin typeface="Arial"/>
                <a:cs typeface="Arial"/>
              </a:rPr>
              <a:t>retrograde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aortic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approach</a:t>
            </a:r>
            <a:endParaRPr sz="2600">
              <a:latin typeface="Arial"/>
              <a:cs typeface="Arial"/>
            </a:endParaRPr>
          </a:p>
          <a:p>
            <a:pPr marL="297815" marR="323850" indent="-285750">
              <a:lnSpc>
                <a:spcPts val="3600"/>
              </a:lnSpc>
              <a:spcBef>
                <a:spcPts val="105"/>
              </a:spcBef>
              <a:buChar char="■"/>
              <a:tabLst>
                <a:tab pos="297815" algn="l"/>
              </a:tabLst>
            </a:pP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transseptal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approach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may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mitigate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against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neurocognitive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decline </a:t>
            </a:r>
            <a:r>
              <a:rPr dirty="0" sz="2600">
                <a:latin typeface="Arial"/>
                <a:cs typeface="Arial"/>
              </a:rPr>
              <a:t>after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these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procedures,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although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missing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data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at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6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months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precludes </a:t>
            </a:r>
            <a:r>
              <a:rPr dirty="0" sz="2600">
                <a:latin typeface="Arial"/>
                <a:cs typeface="Arial"/>
              </a:rPr>
              <a:t>confident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conclusions</a:t>
            </a:r>
            <a:endParaRPr sz="26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85"/>
              </a:spcBef>
              <a:buChar char="■"/>
              <a:tabLst>
                <a:tab pos="297815" algn="l"/>
              </a:tabLst>
            </a:pPr>
            <a:r>
              <a:rPr dirty="0" sz="2600">
                <a:latin typeface="Arial"/>
                <a:cs typeface="Arial"/>
              </a:rPr>
              <a:t>These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data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suggest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that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transseptal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approach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other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transcutaneous</a:t>
            </a:r>
            <a:endParaRPr sz="260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480"/>
              </a:spcBef>
            </a:pPr>
            <a:r>
              <a:rPr dirty="0" sz="2600">
                <a:latin typeface="Arial"/>
                <a:cs typeface="Arial"/>
              </a:rPr>
              <a:t>left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ventricular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(or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perhaps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aortic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root)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procedures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may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beneficial</a:t>
            </a:r>
            <a:endParaRPr sz="2600">
              <a:latin typeface="Arial"/>
              <a:cs typeface="Arial"/>
            </a:endParaRPr>
          </a:p>
          <a:p>
            <a:pPr marL="297815" marR="548640" indent="-285750">
              <a:lnSpc>
                <a:spcPts val="3600"/>
              </a:lnSpc>
              <a:spcBef>
                <a:spcPts val="5"/>
              </a:spcBef>
              <a:buChar char="■"/>
              <a:tabLst>
                <a:tab pos="297815" algn="l"/>
              </a:tabLst>
            </a:pPr>
            <a:r>
              <a:rPr dirty="0" sz="2600">
                <a:latin typeface="Arial"/>
                <a:cs typeface="Arial"/>
              </a:rPr>
              <a:t>These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data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may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also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suggest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that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emboli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affecting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other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organs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may </a:t>
            </a:r>
            <a:r>
              <a:rPr dirty="0" sz="2600">
                <a:latin typeface="Arial"/>
                <a:cs typeface="Arial"/>
              </a:rPr>
              <a:t>more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often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occur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with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retrograde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aortic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access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32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1986" y="2764028"/>
            <a:ext cx="290131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Thank</a:t>
            </a:r>
            <a:r>
              <a:rPr dirty="0" sz="4800" spc="-280"/>
              <a:t> </a:t>
            </a:r>
            <a:r>
              <a:rPr dirty="0" sz="4800" spc="-490"/>
              <a:t>Y</a:t>
            </a:r>
            <a:r>
              <a:rPr dirty="0" sz="4800" spc="40"/>
              <a:t>ou</a:t>
            </a:r>
            <a:endParaRPr sz="4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32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316" y="2764028"/>
            <a:ext cx="52419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BACK</a:t>
            </a:r>
            <a:r>
              <a:rPr dirty="0" sz="4800" spc="-50"/>
              <a:t> </a:t>
            </a:r>
            <a:r>
              <a:rPr dirty="0" sz="4800"/>
              <a:t>UP</a:t>
            </a:r>
            <a:r>
              <a:rPr dirty="0" sz="4800" spc="-300"/>
              <a:t> </a:t>
            </a:r>
            <a:r>
              <a:rPr dirty="0" sz="4800" spc="-10"/>
              <a:t>SLIDES:</a:t>
            </a:r>
            <a:endParaRPr sz="4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32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229199" y="2057627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 h="0">
                <a:moveTo>
                  <a:pt x="0" y="0"/>
                </a:moveTo>
                <a:lnTo>
                  <a:pt x="673273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559683" y="2057627"/>
            <a:ext cx="12700" cy="807720"/>
          </a:xfrm>
          <a:custGeom>
            <a:avLst/>
            <a:gdLst/>
            <a:ahLst/>
            <a:cxnLst/>
            <a:rect l="l" t="t" r="r" b="b"/>
            <a:pathLst>
              <a:path w="12700" h="807719">
                <a:moveTo>
                  <a:pt x="0" y="807381"/>
                </a:moveTo>
                <a:lnTo>
                  <a:pt x="12191" y="807381"/>
                </a:lnTo>
                <a:lnTo>
                  <a:pt x="12191" y="0"/>
                </a:lnTo>
                <a:lnTo>
                  <a:pt x="0" y="0"/>
                </a:lnTo>
                <a:lnTo>
                  <a:pt x="0" y="807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559683" y="3534637"/>
            <a:ext cx="12700" cy="555625"/>
          </a:xfrm>
          <a:custGeom>
            <a:avLst/>
            <a:gdLst/>
            <a:ahLst/>
            <a:cxnLst/>
            <a:rect l="l" t="t" r="r" b="b"/>
            <a:pathLst>
              <a:path w="12700" h="555625">
                <a:moveTo>
                  <a:pt x="0" y="555345"/>
                </a:moveTo>
                <a:lnTo>
                  <a:pt x="12191" y="555345"/>
                </a:lnTo>
                <a:lnTo>
                  <a:pt x="12191" y="0"/>
                </a:lnTo>
                <a:lnTo>
                  <a:pt x="0" y="0"/>
                </a:lnTo>
                <a:lnTo>
                  <a:pt x="0" y="555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229199" y="4089982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 h="0">
                <a:moveTo>
                  <a:pt x="0" y="0"/>
                </a:moveTo>
                <a:lnTo>
                  <a:pt x="673273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575632" y="2368799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4" h="0">
                <a:moveTo>
                  <a:pt x="0" y="0"/>
                </a:moveTo>
                <a:lnTo>
                  <a:pt x="673273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906116" y="3711928"/>
            <a:ext cx="12700" cy="1812289"/>
          </a:xfrm>
          <a:custGeom>
            <a:avLst/>
            <a:gdLst/>
            <a:ahLst/>
            <a:cxnLst/>
            <a:rect l="l" t="t" r="r" b="b"/>
            <a:pathLst>
              <a:path w="12700" h="1812289">
                <a:moveTo>
                  <a:pt x="0" y="1811766"/>
                </a:moveTo>
                <a:lnTo>
                  <a:pt x="12191" y="1811766"/>
                </a:lnTo>
                <a:lnTo>
                  <a:pt x="12191" y="0"/>
                </a:lnTo>
                <a:lnTo>
                  <a:pt x="0" y="0"/>
                </a:lnTo>
                <a:lnTo>
                  <a:pt x="0" y="1811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906116" y="2368799"/>
            <a:ext cx="12700" cy="532130"/>
          </a:xfrm>
          <a:custGeom>
            <a:avLst/>
            <a:gdLst/>
            <a:ahLst/>
            <a:cxnLst/>
            <a:rect l="l" t="t" r="r" b="b"/>
            <a:pathLst>
              <a:path w="12700" h="532130">
                <a:moveTo>
                  <a:pt x="0" y="531759"/>
                </a:moveTo>
                <a:lnTo>
                  <a:pt x="12191" y="531759"/>
                </a:lnTo>
                <a:lnTo>
                  <a:pt x="12191" y="0"/>
                </a:lnTo>
                <a:lnTo>
                  <a:pt x="0" y="0"/>
                </a:lnTo>
                <a:lnTo>
                  <a:pt x="0" y="531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575632" y="5523694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4" h="0">
                <a:moveTo>
                  <a:pt x="0" y="0"/>
                </a:moveTo>
                <a:lnTo>
                  <a:pt x="673273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559683" y="2057627"/>
            <a:ext cx="12700" cy="807720"/>
          </a:xfrm>
          <a:custGeom>
            <a:avLst/>
            <a:gdLst/>
            <a:ahLst/>
            <a:cxnLst/>
            <a:rect l="l" t="t" r="r" b="b"/>
            <a:pathLst>
              <a:path w="12700" h="807719">
                <a:moveTo>
                  <a:pt x="0" y="807381"/>
                </a:moveTo>
                <a:lnTo>
                  <a:pt x="12191" y="807381"/>
                </a:lnTo>
                <a:lnTo>
                  <a:pt x="12191" y="0"/>
                </a:lnTo>
                <a:lnTo>
                  <a:pt x="0" y="0"/>
                </a:lnTo>
                <a:lnTo>
                  <a:pt x="0" y="80738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4953861" y="2858913"/>
            <a:ext cx="1224280" cy="1231265"/>
            <a:chOff x="4953861" y="2858913"/>
            <a:chExt cx="1224280" cy="1231265"/>
          </a:xfrm>
        </p:grpSpPr>
        <p:sp>
          <p:nvSpPr>
            <p:cNvPr id="12" name="object 12" descr=""/>
            <p:cNvSpPr/>
            <p:nvPr/>
          </p:nvSpPr>
          <p:spPr>
            <a:xfrm>
              <a:off x="5559682" y="3534637"/>
              <a:ext cx="12700" cy="555625"/>
            </a:xfrm>
            <a:custGeom>
              <a:avLst/>
              <a:gdLst/>
              <a:ahLst/>
              <a:cxnLst/>
              <a:rect l="l" t="t" r="r" b="b"/>
              <a:pathLst>
                <a:path w="12700" h="555625">
                  <a:moveTo>
                    <a:pt x="0" y="555345"/>
                  </a:moveTo>
                  <a:lnTo>
                    <a:pt x="12191" y="555345"/>
                  </a:lnTo>
                  <a:lnTo>
                    <a:pt x="12191" y="0"/>
                  </a:lnTo>
                  <a:lnTo>
                    <a:pt x="0" y="0"/>
                  </a:lnTo>
                  <a:lnTo>
                    <a:pt x="0" y="555345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959957" y="2865009"/>
              <a:ext cx="1212215" cy="669925"/>
            </a:xfrm>
            <a:custGeom>
              <a:avLst/>
              <a:gdLst/>
              <a:ahLst/>
              <a:cxnLst/>
              <a:rect l="l" t="t" r="r" b="b"/>
              <a:pathLst>
                <a:path w="1212214" h="669925">
                  <a:moveTo>
                    <a:pt x="1211756" y="0"/>
                  </a:moveTo>
                  <a:lnTo>
                    <a:pt x="0" y="0"/>
                  </a:lnTo>
                  <a:lnTo>
                    <a:pt x="0" y="669627"/>
                  </a:lnTo>
                  <a:lnTo>
                    <a:pt x="1211756" y="669627"/>
                  </a:lnTo>
                  <a:lnTo>
                    <a:pt x="1211756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959957" y="2865009"/>
              <a:ext cx="1212215" cy="669925"/>
            </a:xfrm>
            <a:custGeom>
              <a:avLst/>
              <a:gdLst/>
              <a:ahLst/>
              <a:cxnLst/>
              <a:rect l="l" t="t" r="r" b="b"/>
              <a:pathLst>
                <a:path w="1212214" h="669925">
                  <a:moveTo>
                    <a:pt x="0" y="669627"/>
                  </a:moveTo>
                  <a:lnTo>
                    <a:pt x="1211756" y="669627"/>
                  </a:lnTo>
                  <a:lnTo>
                    <a:pt x="1211756" y="0"/>
                  </a:lnTo>
                  <a:lnTo>
                    <a:pt x="0" y="0"/>
                  </a:lnTo>
                  <a:lnTo>
                    <a:pt x="0" y="669627"/>
                  </a:lnTo>
                  <a:close/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959957" y="3089301"/>
              <a:ext cx="1212215" cy="24765"/>
            </a:xfrm>
            <a:custGeom>
              <a:avLst/>
              <a:gdLst/>
              <a:ahLst/>
              <a:cxnLst/>
              <a:rect l="l" t="t" r="r" b="b"/>
              <a:pathLst>
                <a:path w="1212214" h="24764">
                  <a:moveTo>
                    <a:pt x="0" y="24269"/>
                  </a:moveTo>
                  <a:lnTo>
                    <a:pt x="1211756" y="24269"/>
                  </a:lnTo>
                  <a:lnTo>
                    <a:pt x="1211756" y="0"/>
                  </a:lnTo>
                  <a:lnTo>
                    <a:pt x="0" y="0"/>
                  </a:lnTo>
                  <a:lnTo>
                    <a:pt x="0" y="24269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6906116" y="2368799"/>
            <a:ext cx="12700" cy="532130"/>
          </a:xfrm>
          <a:custGeom>
            <a:avLst/>
            <a:gdLst/>
            <a:ahLst/>
            <a:cxnLst/>
            <a:rect l="l" t="t" r="r" b="b"/>
            <a:pathLst>
              <a:path w="12700" h="532130">
                <a:moveTo>
                  <a:pt x="0" y="531759"/>
                </a:moveTo>
                <a:lnTo>
                  <a:pt x="12191" y="531759"/>
                </a:lnTo>
                <a:lnTo>
                  <a:pt x="12191" y="0"/>
                </a:lnTo>
                <a:lnTo>
                  <a:pt x="0" y="0"/>
                </a:lnTo>
                <a:lnTo>
                  <a:pt x="0" y="53175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6300295" y="2894463"/>
            <a:ext cx="1224280" cy="2629535"/>
            <a:chOff x="6300295" y="2894463"/>
            <a:chExt cx="1224280" cy="2629535"/>
          </a:xfrm>
        </p:grpSpPr>
        <p:sp>
          <p:nvSpPr>
            <p:cNvPr id="18" name="object 18" descr=""/>
            <p:cNvSpPr/>
            <p:nvPr/>
          </p:nvSpPr>
          <p:spPr>
            <a:xfrm>
              <a:off x="6906116" y="3711928"/>
              <a:ext cx="12700" cy="1812289"/>
            </a:xfrm>
            <a:custGeom>
              <a:avLst/>
              <a:gdLst/>
              <a:ahLst/>
              <a:cxnLst/>
              <a:rect l="l" t="t" r="r" b="b"/>
              <a:pathLst>
                <a:path w="12700" h="1812289">
                  <a:moveTo>
                    <a:pt x="0" y="1811766"/>
                  </a:moveTo>
                  <a:lnTo>
                    <a:pt x="12191" y="1811766"/>
                  </a:lnTo>
                  <a:lnTo>
                    <a:pt x="12191" y="0"/>
                  </a:lnTo>
                  <a:lnTo>
                    <a:pt x="0" y="0"/>
                  </a:lnTo>
                  <a:lnTo>
                    <a:pt x="0" y="1811766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306391" y="2900558"/>
              <a:ext cx="1212215" cy="811530"/>
            </a:xfrm>
            <a:custGeom>
              <a:avLst/>
              <a:gdLst/>
              <a:ahLst/>
              <a:cxnLst/>
              <a:rect l="l" t="t" r="r" b="b"/>
              <a:pathLst>
                <a:path w="1212215" h="811529">
                  <a:moveTo>
                    <a:pt x="1211756" y="0"/>
                  </a:moveTo>
                  <a:lnTo>
                    <a:pt x="0" y="0"/>
                  </a:lnTo>
                  <a:lnTo>
                    <a:pt x="0" y="811369"/>
                  </a:lnTo>
                  <a:lnTo>
                    <a:pt x="1211756" y="811369"/>
                  </a:lnTo>
                  <a:lnTo>
                    <a:pt x="1211756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306391" y="2900558"/>
              <a:ext cx="1212215" cy="811530"/>
            </a:xfrm>
            <a:custGeom>
              <a:avLst/>
              <a:gdLst/>
              <a:ahLst/>
              <a:cxnLst/>
              <a:rect l="l" t="t" r="r" b="b"/>
              <a:pathLst>
                <a:path w="1212215" h="811529">
                  <a:moveTo>
                    <a:pt x="0" y="811369"/>
                  </a:moveTo>
                  <a:lnTo>
                    <a:pt x="1211756" y="811369"/>
                  </a:lnTo>
                  <a:lnTo>
                    <a:pt x="1211756" y="0"/>
                  </a:lnTo>
                  <a:lnTo>
                    <a:pt x="0" y="0"/>
                  </a:lnTo>
                  <a:lnTo>
                    <a:pt x="0" y="811369"/>
                  </a:lnTo>
                  <a:close/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306391" y="3258616"/>
              <a:ext cx="1212215" cy="24765"/>
            </a:xfrm>
            <a:custGeom>
              <a:avLst/>
              <a:gdLst/>
              <a:ahLst/>
              <a:cxnLst/>
              <a:rect l="l" t="t" r="r" b="b"/>
              <a:pathLst>
                <a:path w="1212215" h="24764">
                  <a:moveTo>
                    <a:pt x="0" y="24269"/>
                  </a:moveTo>
                  <a:lnTo>
                    <a:pt x="1211756" y="24269"/>
                  </a:lnTo>
                  <a:lnTo>
                    <a:pt x="1211756" y="0"/>
                  </a:lnTo>
                  <a:lnTo>
                    <a:pt x="0" y="0"/>
                  </a:lnTo>
                  <a:lnTo>
                    <a:pt x="0" y="24269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4726721" y="1191111"/>
            <a:ext cx="2994025" cy="4797425"/>
            <a:chOff x="4726721" y="1191111"/>
            <a:chExt cx="2994025" cy="4797425"/>
          </a:xfrm>
        </p:grpSpPr>
        <p:sp>
          <p:nvSpPr>
            <p:cNvPr id="23" name="object 23" descr=""/>
            <p:cNvSpPr/>
            <p:nvPr/>
          </p:nvSpPr>
          <p:spPr>
            <a:xfrm>
              <a:off x="4757941" y="1191111"/>
              <a:ext cx="0" cy="4766310"/>
            </a:xfrm>
            <a:custGeom>
              <a:avLst/>
              <a:gdLst/>
              <a:ahLst/>
              <a:cxnLst/>
              <a:rect l="l" t="t" r="r" b="b"/>
              <a:pathLst>
                <a:path w="0" h="4766310">
                  <a:moveTo>
                    <a:pt x="0" y="4765899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726721" y="1210822"/>
              <a:ext cx="31750" cy="4726940"/>
            </a:xfrm>
            <a:custGeom>
              <a:avLst/>
              <a:gdLst/>
              <a:ahLst/>
              <a:cxnLst/>
              <a:rect l="l" t="t" r="r" b="b"/>
              <a:pathLst>
                <a:path w="31750" h="4726940">
                  <a:moveTo>
                    <a:pt x="0" y="4726475"/>
                  </a:moveTo>
                  <a:lnTo>
                    <a:pt x="31219" y="4726475"/>
                  </a:lnTo>
                </a:path>
                <a:path w="31750" h="4726940">
                  <a:moveTo>
                    <a:pt x="0" y="3938691"/>
                  </a:moveTo>
                  <a:lnTo>
                    <a:pt x="31219" y="3938691"/>
                  </a:lnTo>
                </a:path>
                <a:path w="31750" h="4726940">
                  <a:moveTo>
                    <a:pt x="0" y="3151021"/>
                  </a:moveTo>
                  <a:lnTo>
                    <a:pt x="31219" y="3151021"/>
                  </a:lnTo>
                </a:path>
                <a:path w="31750" h="4726940">
                  <a:moveTo>
                    <a:pt x="0" y="2363237"/>
                  </a:moveTo>
                  <a:lnTo>
                    <a:pt x="31219" y="2363237"/>
                  </a:lnTo>
                </a:path>
                <a:path w="31750" h="4726940">
                  <a:moveTo>
                    <a:pt x="0" y="1575453"/>
                  </a:moveTo>
                  <a:lnTo>
                    <a:pt x="31219" y="1575453"/>
                  </a:lnTo>
                </a:path>
                <a:path w="31750" h="4726940">
                  <a:moveTo>
                    <a:pt x="0" y="787669"/>
                  </a:moveTo>
                  <a:lnTo>
                    <a:pt x="31219" y="787669"/>
                  </a:lnTo>
                </a:path>
                <a:path w="31750" h="4726940">
                  <a:moveTo>
                    <a:pt x="0" y="0"/>
                  </a:moveTo>
                  <a:lnTo>
                    <a:pt x="31219" y="0"/>
                  </a:lnTo>
                </a:path>
                <a:path w="31750" h="4726940">
                  <a:moveTo>
                    <a:pt x="8545" y="4332583"/>
                  </a:moveTo>
                  <a:lnTo>
                    <a:pt x="31219" y="4332583"/>
                  </a:lnTo>
                </a:path>
                <a:path w="31750" h="4726940">
                  <a:moveTo>
                    <a:pt x="8545" y="3544799"/>
                  </a:moveTo>
                  <a:lnTo>
                    <a:pt x="31219" y="3544799"/>
                  </a:lnTo>
                </a:path>
                <a:path w="31750" h="4726940">
                  <a:moveTo>
                    <a:pt x="8545" y="2757129"/>
                  </a:moveTo>
                  <a:lnTo>
                    <a:pt x="31219" y="2757129"/>
                  </a:lnTo>
                </a:path>
                <a:path w="31750" h="4726940">
                  <a:moveTo>
                    <a:pt x="8545" y="1969345"/>
                  </a:moveTo>
                  <a:lnTo>
                    <a:pt x="31219" y="1969345"/>
                  </a:lnTo>
                </a:path>
                <a:path w="31750" h="4726940">
                  <a:moveTo>
                    <a:pt x="8545" y="1181561"/>
                  </a:moveTo>
                  <a:lnTo>
                    <a:pt x="31219" y="1181561"/>
                  </a:lnTo>
                </a:path>
                <a:path w="31750" h="4726940">
                  <a:moveTo>
                    <a:pt x="8545" y="393891"/>
                  </a:moveTo>
                  <a:lnTo>
                    <a:pt x="31219" y="393891"/>
                  </a:lnTo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757941" y="5957010"/>
              <a:ext cx="2962275" cy="0"/>
            </a:xfrm>
            <a:custGeom>
              <a:avLst/>
              <a:gdLst/>
              <a:ahLst/>
              <a:cxnLst/>
              <a:rect l="l" t="t" r="r" b="b"/>
              <a:pathLst>
                <a:path w="2962275" h="0">
                  <a:moveTo>
                    <a:pt x="0" y="0"/>
                  </a:moveTo>
                  <a:lnTo>
                    <a:pt x="2962222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565778" y="5957010"/>
              <a:ext cx="1346835" cy="31750"/>
            </a:xfrm>
            <a:custGeom>
              <a:avLst/>
              <a:gdLst/>
              <a:ahLst/>
              <a:cxnLst/>
              <a:rect l="l" t="t" r="r" b="b"/>
              <a:pathLst>
                <a:path w="1346834" h="31750">
                  <a:moveTo>
                    <a:pt x="0" y="31219"/>
                  </a:moveTo>
                  <a:lnTo>
                    <a:pt x="0" y="0"/>
                  </a:lnTo>
                </a:path>
                <a:path w="1346834" h="31750">
                  <a:moveTo>
                    <a:pt x="1346433" y="31219"/>
                  </a:moveTo>
                  <a:lnTo>
                    <a:pt x="1346433" y="0"/>
                  </a:lnTo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481241" y="5807695"/>
            <a:ext cx="233679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 b="1">
                <a:latin typeface="Arial"/>
                <a:cs typeface="Arial"/>
              </a:rPr>
              <a:t>−8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481241" y="5020025"/>
            <a:ext cx="233679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 b="1">
                <a:latin typeface="Arial"/>
                <a:cs typeface="Arial"/>
              </a:rPr>
              <a:t>−6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481241" y="4232241"/>
            <a:ext cx="233679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 b="1">
                <a:latin typeface="Arial"/>
                <a:cs typeface="Arial"/>
              </a:rPr>
              <a:t>−4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481241" y="3444457"/>
            <a:ext cx="233679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 b="1">
                <a:latin typeface="Arial"/>
                <a:cs typeface="Arial"/>
              </a:rPr>
              <a:t>−2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587661" y="2656788"/>
            <a:ext cx="1270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0" b="1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587661" y="1869003"/>
            <a:ext cx="1270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0" b="1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587661" y="1081219"/>
            <a:ext cx="1270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0" b="1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757715" y="837957"/>
            <a:ext cx="962660" cy="299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 b="1"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8040848" y="1740360"/>
            <a:ext cx="1224280" cy="2430780"/>
            <a:chOff x="8040848" y="1740360"/>
            <a:chExt cx="1224280" cy="2430780"/>
          </a:xfrm>
        </p:grpSpPr>
        <p:sp>
          <p:nvSpPr>
            <p:cNvPr id="36" name="object 36" descr=""/>
            <p:cNvSpPr/>
            <p:nvPr/>
          </p:nvSpPr>
          <p:spPr>
            <a:xfrm>
              <a:off x="8316299" y="1746456"/>
              <a:ext cx="673735" cy="0"/>
            </a:xfrm>
            <a:custGeom>
              <a:avLst/>
              <a:gdLst/>
              <a:ahLst/>
              <a:cxnLst/>
              <a:rect l="l" t="t" r="r" b="b"/>
              <a:pathLst>
                <a:path w="673734" h="0">
                  <a:moveTo>
                    <a:pt x="0" y="0"/>
                  </a:moveTo>
                  <a:lnTo>
                    <a:pt x="673159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646782" y="1746465"/>
              <a:ext cx="12700" cy="2418715"/>
            </a:xfrm>
            <a:custGeom>
              <a:avLst/>
              <a:gdLst/>
              <a:ahLst/>
              <a:cxnLst/>
              <a:rect l="l" t="t" r="r" b="b"/>
              <a:pathLst>
                <a:path w="12700" h="2418715">
                  <a:moveTo>
                    <a:pt x="12192" y="1559725"/>
                  </a:moveTo>
                  <a:lnTo>
                    <a:pt x="0" y="1559725"/>
                  </a:lnTo>
                  <a:lnTo>
                    <a:pt x="0" y="2418384"/>
                  </a:lnTo>
                  <a:lnTo>
                    <a:pt x="12192" y="2418384"/>
                  </a:lnTo>
                  <a:lnTo>
                    <a:pt x="12192" y="1559725"/>
                  </a:lnTo>
                  <a:close/>
                </a:path>
                <a:path w="12700" h="2418715">
                  <a:moveTo>
                    <a:pt x="12192" y="0"/>
                  </a:moveTo>
                  <a:lnTo>
                    <a:pt x="0" y="0"/>
                  </a:lnTo>
                  <a:lnTo>
                    <a:pt x="0" y="842924"/>
                  </a:lnTo>
                  <a:lnTo>
                    <a:pt x="12192" y="842924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316299" y="4164841"/>
              <a:ext cx="673735" cy="0"/>
            </a:xfrm>
            <a:custGeom>
              <a:avLst/>
              <a:gdLst/>
              <a:ahLst/>
              <a:cxnLst/>
              <a:rect l="l" t="t" r="r" b="b"/>
              <a:pathLst>
                <a:path w="673734" h="0">
                  <a:moveTo>
                    <a:pt x="0" y="0"/>
                  </a:moveTo>
                  <a:lnTo>
                    <a:pt x="673159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646782" y="1746465"/>
              <a:ext cx="12700" cy="2418715"/>
            </a:xfrm>
            <a:custGeom>
              <a:avLst/>
              <a:gdLst/>
              <a:ahLst/>
              <a:cxnLst/>
              <a:rect l="l" t="t" r="r" b="b"/>
              <a:pathLst>
                <a:path w="12700" h="2418715">
                  <a:moveTo>
                    <a:pt x="12192" y="1559725"/>
                  </a:moveTo>
                  <a:lnTo>
                    <a:pt x="0" y="1559725"/>
                  </a:lnTo>
                  <a:lnTo>
                    <a:pt x="0" y="2418384"/>
                  </a:lnTo>
                  <a:lnTo>
                    <a:pt x="12192" y="2418384"/>
                  </a:lnTo>
                  <a:lnTo>
                    <a:pt x="12192" y="1559725"/>
                  </a:lnTo>
                  <a:close/>
                </a:path>
                <a:path w="12700" h="2418715">
                  <a:moveTo>
                    <a:pt x="12192" y="0"/>
                  </a:moveTo>
                  <a:lnTo>
                    <a:pt x="0" y="0"/>
                  </a:lnTo>
                  <a:lnTo>
                    <a:pt x="0" y="842924"/>
                  </a:lnTo>
                  <a:lnTo>
                    <a:pt x="12192" y="842924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046944" y="2589387"/>
              <a:ext cx="1212215" cy="716915"/>
            </a:xfrm>
            <a:custGeom>
              <a:avLst/>
              <a:gdLst/>
              <a:ahLst/>
              <a:cxnLst/>
              <a:rect l="l" t="t" r="r" b="b"/>
              <a:pathLst>
                <a:path w="1212215" h="716914">
                  <a:moveTo>
                    <a:pt x="1211756" y="0"/>
                  </a:moveTo>
                  <a:lnTo>
                    <a:pt x="0" y="0"/>
                  </a:lnTo>
                  <a:lnTo>
                    <a:pt x="0" y="716799"/>
                  </a:lnTo>
                  <a:lnTo>
                    <a:pt x="1211756" y="716799"/>
                  </a:lnTo>
                  <a:lnTo>
                    <a:pt x="1211756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046944" y="2589387"/>
              <a:ext cx="1212215" cy="716915"/>
            </a:xfrm>
            <a:custGeom>
              <a:avLst/>
              <a:gdLst/>
              <a:ahLst/>
              <a:cxnLst/>
              <a:rect l="l" t="t" r="r" b="b"/>
              <a:pathLst>
                <a:path w="1212215" h="716914">
                  <a:moveTo>
                    <a:pt x="0" y="716799"/>
                  </a:moveTo>
                  <a:lnTo>
                    <a:pt x="1211756" y="716799"/>
                  </a:lnTo>
                  <a:lnTo>
                    <a:pt x="1211756" y="0"/>
                  </a:lnTo>
                  <a:lnTo>
                    <a:pt x="0" y="0"/>
                  </a:lnTo>
                  <a:lnTo>
                    <a:pt x="0" y="716799"/>
                  </a:lnTo>
                  <a:close/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046944" y="2959295"/>
              <a:ext cx="1212215" cy="24765"/>
            </a:xfrm>
            <a:custGeom>
              <a:avLst/>
              <a:gdLst/>
              <a:ahLst/>
              <a:cxnLst/>
              <a:rect l="l" t="t" r="r" b="b"/>
              <a:pathLst>
                <a:path w="1212215" h="24764">
                  <a:moveTo>
                    <a:pt x="0" y="24269"/>
                  </a:moveTo>
                  <a:lnTo>
                    <a:pt x="1211756" y="24269"/>
                  </a:lnTo>
                  <a:lnTo>
                    <a:pt x="1211756" y="0"/>
                  </a:lnTo>
                  <a:lnTo>
                    <a:pt x="0" y="0"/>
                  </a:lnTo>
                  <a:lnTo>
                    <a:pt x="0" y="24269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9387282" y="2047544"/>
            <a:ext cx="1224280" cy="3120390"/>
            <a:chOff x="9387282" y="2047544"/>
            <a:chExt cx="1224280" cy="3120390"/>
          </a:xfrm>
        </p:grpSpPr>
        <p:sp>
          <p:nvSpPr>
            <p:cNvPr id="44" name="object 44" descr=""/>
            <p:cNvSpPr/>
            <p:nvPr/>
          </p:nvSpPr>
          <p:spPr>
            <a:xfrm>
              <a:off x="9662732" y="2053639"/>
              <a:ext cx="673735" cy="0"/>
            </a:xfrm>
            <a:custGeom>
              <a:avLst/>
              <a:gdLst/>
              <a:ahLst/>
              <a:cxnLst/>
              <a:rect l="l" t="t" r="r" b="b"/>
              <a:pathLst>
                <a:path w="673734" h="0">
                  <a:moveTo>
                    <a:pt x="0" y="0"/>
                  </a:moveTo>
                  <a:lnTo>
                    <a:pt x="673159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993211" y="2053640"/>
              <a:ext cx="12700" cy="3108325"/>
            </a:xfrm>
            <a:custGeom>
              <a:avLst/>
              <a:gdLst/>
              <a:ahLst/>
              <a:cxnLst/>
              <a:rect l="l" t="t" r="r" b="b"/>
              <a:pathLst>
                <a:path w="12700" h="3108325">
                  <a:moveTo>
                    <a:pt x="12192" y="1461287"/>
                  </a:moveTo>
                  <a:lnTo>
                    <a:pt x="0" y="1461287"/>
                  </a:lnTo>
                  <a:lnTo>
                    <a:pt x="0" y="3107728"/>
                  </a:lnTo>
                  <a:lnTo>
                    <a:pt x="12192" y="3107728"/>
                  </a:lnTo>
                  <a:lnTo>
                    <a:pt x="12192" y="1461287"/>
                  </a:lnTo>
                  <a:close/>
                </a:path>
                <a:path w="12700" h="3108325">
                  <a:moveTo>
                    <a:pt x="12192" y="0"/>
                  </a:moveTo>
                  <a:lnTo>
                    <a:pt x="0" y="0"/>
                  </a:lnTo>
                  <a:lnTo>
                    <a:pt x="0" y="642061"/>
                  </a:lnTo>
                  <a:lnTo>
                    <a:pt x="12192" y="642061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662732" y="5161364"/>
              <a:ext cx="673735" cy="0"/>
            </a:xfrm>
            <a:custGeom>
              <a:avLst/>
              <a:gdLst/>
              <a:ahLst/>
              <a:cxnLst/>
              <a:rect l="l" t="t" r="r" b="b"/>
              <a:pathLst>
                <a:path w="673734" h="0">
                  <a:moveTo>
                    <a:pt x="0" y="0"/>
                  </a:moveTo>
                  <a:lnTo>
                    <a:pt x="673159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993211" y="2053640"/>
              <a:ext cx="12700" cy="3108325"/>
            </a:xfrm>
            <a:custGeom>
              <a:avLst/>
              <a:gdLst/>
              <a:ahLst/>
              <a:cxnLst/>
              <a:rect l="l" t="t" r="r" b="b"/>
              <a:pathLst>
                <a:path w="12700" h="3108325">
                  <a:moveTo>
                    <a:pt x="12192" y="1461287"/>
                  </a:moveTo>
                  <a:lnTo>
                    <a:pt x="0" y="1461287"/>
                  </a:lnTo>
                  <a:lnTo>
                    <a:pt x="0" y="3107728"/>
                  </a:lnTo>
                  <a:lnTo>
                    <a:pt x="12192" y="3107728"/>
                  </a:lnTo>
                  <a:lnTo>
                    <a:pt x="12192" y="1461287"/>
                  </a:lnTo>
                  <a:close/>
                </a:path>
                <a:path w="12700" h="3108325">
                  <a:moveTo>
                    <a:pt x="12192" y="0"/>
                  </a:moveTo>
                  <a:lnTo>
                    <a:pt x="0" y="0"/>
                  </a:lnTo>
                  <a:lnTo>
                    <a:pt x="0" y="642061"/>
                  </a:lnTo>
                  <a:lnTo>
                    <a:pt x="12192" y="642061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393377" y="2695693"/>
              <a:ext cx="1212215" cy="819785"/>
            </a:xfrm>
            <a:custGeom>
              <a:avLst/>
              <a:gdLst/>
              <a:ahLst/>
              <a:cxnLst/>
              <a:rect l="l" t="t" r="r" b="b"/>
              <a:pathLst>
                <a:path w="1212215" h="819785">
                  <a:moveTo>
                    <a:pt x="1211869" y="0"/>
                  </a:moveTo>
                  <a:lnTo>
                    <a:pt x="0" y="0"/>
                  </a:lnTo>
                  <a:lnTo>
                    <a:pt x="0" y="819231"/>
                  </a:lnTo>
                  <a:lnTo>
                    <a:pt x="1211869" y="819231"/>
                  </a:lnTo>
                  <a:lnTo>
                    <a:pt x="1211869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393377" y="2695693"/>
              <a:ext cx="1212215" cy="819785"/>
            </a:xfrm>
            <a:custGeom>
              <a:avLst/>
              <a:gdLst/>
              <a:ahLst/>
              <a:cxnLst/>
              <a:rect l="l" t="t" r="r" b="b"/>
              <a:pathLst>
                <a:path w="1212215" h="819785">
                  <a:moveTo>
                    <a:pt x="0" y="819231"/>
                  </a:moveTo>
                  <a:lnTo>
                    <a:pt x="1211869" y="819231"/>
                  </a:lnTo>
                  <a:lnTo>
                    <a:pt x="1211869" y="0"/>
                  </a:lnTo>
                  <a:lnTo>
                    <a:pt x="0" y="0"/>
                  </a:lnTo>
                  <a:lnTo>
                    <a:pt x="0" y="819231"/>
                  </a:lnTo>
                  <a:close/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393377" y="2923859"/>
              <a:ext cx="1212215" cy="24765"/>
            </a:xfrm>
            <a:custGeom>
              <a:avLst/>
              <a:gdLst/>
              <a:ahLst/>
              <a:cxnLst/>
              <a:rect l="l" t="t" r="r" b="b"/>
              <a:pathLst>
                <a:path w="1212215" h="24764">
                  <a:moveTo>
                    <a:pt x="0" y="24269"/>
                  </a:moveTo>
                  <a:lnTo>
                    <a:pt x="1211869" y="24269"/>
                  </a:lnTo>
                  <a:lnTo>
                    <a:pt x="1211869" y="0"/>
                  </a:lnTo>
                  <a:lnTo>
                    <a:pt x="0" y="0"/>
                  </a:lnTo>
                  <a:lnTo>
                    <a:pt x="0" y="24269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 descr=""/>
          <p:cNvGrpSpPr/>
          <p:nvPr/>
        </p:nvGrpSpPr>
        <p:grpSpPr>
          <a:xfrm>
            <a:off x="7815000" y="543559"/>
            <a:ext cx="2992755" cy="5768340"/>
            <a:chOff x="7815000" y="543559"/>
            <a:chExt cx="2992755" cy="5768340"/>
          </a:xfrm>
        </p:grpSpPr>
        <p:sp>
          <p:nvSpPr>
            <p:cNvPr id="52" name="object 52" descr=""/>
            <p:cNvSpPr/>
            <p:nvPr/>
          </p:nvSpPr>
          <p:spPr>
            <a:xfrm>
              <a:off x="7845041" y="5957010"/>
              <a:ext cx="2962275" cy="0"/>
            </a:xfrm>
            <a:custGeom>
              <a:avLst/>
              <a:gdLst/>
              <a:ahLst/>
              <a:cxnLst/>
              <a:rect l="l" t="t" r="r" b="b"/>
              <a:pathLst>
                <a:path w="2962275" h="0">
                  <a:moveTo>
                    <a:pt x="0" y="0"/>
                  </a:moveTo>
                  <a:lnTo>
                    <a:pt x="2962108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652879" y="5957010"/>
              <a:ext cx="1346835" cy="31750"/>
            </a:xfrm>
            <a:custGeom>
              <a:avLst/>
              <a:gdLst/>
              <a:ahLst/>
              <a:cxnLst/>
              <a:rect l="l" t="t" r="r" b="b"/>
              <a:pathLst>
                <a:path w="1346834" h="31750">
                  <a:moveTo>
                    <a:pt x="0" y="31219"/>
                  </a:moveTo>
                  <a:lnTo>
                    <a:pt x="0" y="0"/>
                  </a:lnTo>
                </a:path>
                <a:path w="1346834" h="31750">
                  <a:moveTo>
                    <a:pt x="1346433" y="31219"/>
                  </a:moveTo>
                  <a:lnTo>
                    <a:pt x="1346433" y="0"/>
                  </a:lnTo>
                </a:path>
              </a:pathLst>
            </a:custGeom>
            <a:ln w="12191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822938" y="543559"/>
              <a:ext cx="0" cy="5768340"/>
            </a:xfrm>
            <a:custGeom>
              <a:avLst/>
              <a:gdLst/>
              <a:ahLst/>
              <a:cxnLst/>
              <a:rect l="l" t="t" r="r" b="b"/>
              <a:pathLst>
                <a:path w="0" h="5768340">
                  <a:moveTo>
                    <a:pt x="0" y="0"/>
                  </a:moveTo>
                  <a:lnTo>
                    <a:pt x="1" y="576819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8876606" y="837957"/>
            <a:ext cx="899160" cy="299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b="1">
                <a:latin typeface="Arial"/>
                <a:cs typeface="Arial"/>
              </a:rPr>
              <a:t>Month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503294" y="372363"/>
            <a:ext cx="467360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000000"/>
                </a:solidFill>
                <a:latin typeface="Arial"/>
                <a:cs typeface="Arial"/>
              </a:rPr>
              <a:t>Cognitive</a:t>
            </a:r>
            <a:r>
              <a:rPr dirty="0" sz="2800" spc="-11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0000"/>
                </a:solidFill>
                <a:latin typeface="Arial"/>
                <a:cs typeface="Arial"/>
              </a:rPr>
              <a:t>Composite</a:t>
            </a:r>
            <a:r>
              <a:rPr dirty="0" sz="2800" spc="-1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Arial"/>
                <a:cs typeface="Arial"/>
              </a:rPr>
              <a:t>Score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03294" y="804163"/>
            <a:ext cx="22021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As-</a:t>
            </a:r>
            <a:r>
              <a:rPr dirty="0" sz="1800" spc="-20" b="1">
                <a:latin typeface="Arial"/>
                <a:cs typeface="Arial"/>
              </a:rPr>
              <a:t>Treated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6303018" y="1672844"/>
            <a:ext cx="11372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p=0.079</a:t>
            </a:r>
            <a:endParaRPr sz="24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048778" y="5899856"/>
            <a:ext cx="1035050" cy="89471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 sz="1400" spc="-10" b="1">
                <a:latin typeface="Arial"/>
                <a:cs typeface="Arial"/>
              </a:rPr>
              <a:t>Transseptal</a:t>
            </a:r>
            <a:endParaRPr sz="1400">
              <a:latin typeface="Arial"/>
              <a:cs typeface="Arial"/>
            </a:endParaRPr>
          </a:p>
          <a:p>
            <a:pPr algn="ctr" marL="236220" marR="222885" indent="-39370">
              <a:lnSpc>
                <a:spcPts val="2090"/>
              </a:lnSpc>
              <a:spcBef>
                <a:spcPts val="625"/>
              </a:spcBef>
            </a:pPr>
            <a:r>
              <a:rPr dirty="0" sz="1800" spc="40">
                <a:latin typeface="Calibri"/>
                <a:cs typeface="Calibri"/>
              </a:rPr>
              <a:t>N=49 </a:t>
            </a:r>
            <a:r>
              <a:rPr dirty="0" sz="1800" spc="-10">
                <a:latin typeface="Calibri"/>
                <a:cs typeface="Calibri"/>
              </a:rPr>
              <a:t>(66%)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6415151" y="5899856"/>
            <a:ext cx="994410" cy="89471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 sz="1400" spc="-10" b="1">
                <a:latin typeface="Arial"/>
                <a:cs typeface="Arial"/>
              </a:rPr>
              <a:t>Retrograde</a:t>
            </a:r>
            <a:endParaRPr sz="1400">
              <a:latin typeface="Arial"/>
              <a:cs typeface="Arial"/>
            </a:endParaRPr>
          </a:p>
          <a:p>
            <a:pPr algn="ctr" marL="187960" marR="230504" indent="-39370">
              <a:lnSpc>
                <a:spcPts val="2090"/>
              </a:lnSpc>
              <a:spcBef>
                <a:spcPts val="625"/>
              </a:spcBef>
            </a:pPr>
            <a:r>
              <a:rPr dirty="0" sz="1800" spc="40">
                <a:latin typeface="Calibri"/>
                <a:cs typeface="Calibri"/>
              </a:rPr>
              <a:t>N=46 </a:t>
            </a:r>
            <a:r>
              <a:rPr dirty="0" sz="1800" spc="-10">
                <a:latin typeface="Calibri"/>
                <a:cs typeface="Calibri"/>
              </a:rPr>
              <a:t>(64%)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9525190" y="1364996"/>
            <a:ext cx="967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p=0.42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8135765" y="5909579"/>
            <a:ext cx="1035050" cy="87312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400" spc="-10" b="1">
                <a:latin typeface="Arial"/>
                <a:cs typeface="Arial"/>
              </a:rPr>
              <a:t>Transseptal</a:t>
            </a:r>
            <a:endParaRPr sz="1400">
              <a:latin typeface="Arial"/>
              <a:cs typeface="Arial"/>
            </a:endParaRPr>
          </a:p>
          <a:p>
            <a:pPr marL="265430" marR="193675">
              <a:lnSpc>
                <a:spcPts val="2090"/>
              </a:lnSpc>
              <a:spcBef>
                <a:spcPts val="525"/>
              </a:spcBef>
            </a:pPr>
            <a:r>
              <a:rPr dirty="0" sz="1800" spc="40">
                <a:latin typeface="Calibri"/>
                <a:cs typeface="Calibri"/>
              </a:rPr>
              <a:t>N=36 </a:t>
            </a:r>
            <a:r>
              <a:rPr dirty="0" sz="1800" spc="-10">
                <a:latin typeface="Calibri"/>
                <a:cs typeface="Calibri"/>
              </a:rPr>
              <a:t>(49%)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9502252" y="5914441"/>
            <a:ext cx="994410" cy="8623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dirty="0" sz="1400" spc="-10" b="1">
                <a:latin typeface="Arial"/>
                <a:cs typeface="Arial"/>
              </a:rPr>
              <a:t>Retrograde</a:t>
            </a:r>
            <a:endParaRPr sz="1400">
              <a:latin typeface="Arial"/>
              <a:cs typeface="Arial"/>
            </a:endParaRPr>
          </a:p>
          <a:p>
            <a:pPr algn="ctr" marL="218440" marR="200660" indent="-39370">
              <a:lnSpc>
                <a:spcPts val="2090"/>
              </a:lnSpc>
              <a:spcBef>
                <a:spcPts val="480"/>
              </a:spcBef>
            </a:pPr>
            <a:r>
              <a:rPr dirty="0" sz="1800" spc="40">
                <a:latin typeface="Calibri"/>
                <a:cs typeface="Calibri"/>
              </a:rPr>
              <a:t>N=30 </a:t>
            </a:r>
            <a:r>
              <a:rPr dirty="0" sz="1800" spc="-10">
                <a:latin typeface="Calibri"/>
                <a:cs typeface="Calibri"/>
              </a:rPr>
              <a:t>(42%)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87829" y="942340"/>
            <a:ext cx="3663950" cy="14325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dirty="0" sz="2800" b="1">
                <a:latin typeface="Arial"/>
                <a:cs typeface="Arial"/>
              </a:rPr>
              <a:t>Likelihood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of </a:t>
            </a:r>
            <a:r>
              <a:rPr dirty="0" sz="2800" b="1">
                <a:latin typeface="Arial"/>
                <a:cs typeface="Arial"/>
              </a:rPr>
              <a:t>Cognitive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Impairment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5"/>
              </a:spcBef>
            </a:pPr>
            <a:r>
              <a:rPr dirty="0" sz="1800" spc="-10" b="1">
                <a:latin typeface="Arial"/>
                <a:cs typeface="Arial"/>
              </a:rPr>
              <a:t>As-</a:t>
            </a:r>
            <a:r>
              <a:rPr dirty="0" sz="1800" spc="-20" b="1">
                <a:latin typeface="Arial"/>
                <a:cs typeface="Arial"/>
              </a:rPr>
              <a:t>Treated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43888" y="3705162"/>
            <a:ext cx="4754245" cy="2029460"/>
            <a:chOff x="1043888" y="3705162"/>
            <a:chExt cx="4754245" cy="2029460"/>
          </a:xfrm>
        </p:grpSpPr>
        <p:sp>
          <p:nvSpPr>
            <p:cNvPr id="4" name="object 4" descr=""/>
            <p:cNvSpPr/>
            <p:nvPr/>
          </p:nvSpPr>
          <p:spPr>
            <a:xfrm>
              <a:off x="1502664" y="3974591"/>
              <a:ext cx="2788920" cy="1752600"/>
            </a:xfrm>
            <a:custGeom>
              <a:avLst/>
              <a:gdLst/>
              <a:ahLst/>
              <a:cxnLst/>
              <a:rect l="l" t="t" r="r" b="b"/>
              <a:pathLst>
                <a:path w="2788920" h="1752600">
                  <a:moveTo>
                    <a:pt x="414528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414528" y="1752600"/>
                  </a:lnTo>
                  <a:lnTo>
                    <a:pt x="414528" y="0"/>
                  </a:lnTo>
                  <a:close/>
                </a:path>
                <a:path w="2788920" h="1752600">
                  <a:moveTo>
                    <a:pt x="2788920" y="338328"/>
                  </a:moveTo>
                  <a:lnTo>
                    <a:pt x="2374392" y="338328"/>
                  </a:lnTo>
                  <a:lnTo>
                    <a:pt x="2374392" y="1752600"/>
                  </a:lnTo>
                  <a:lnTo>
                    <a:pt x="2788920" y="1752600"/>
                  </a:lnTo>
                  <a:lnTo>
                    <a:pt x="2788920" y="338328"/>
                  </a:lnTo>
                  <a:close/>
                </a:path>
              </a:pathLst>
            </a:custGeom>
            <a:solidFill>
              <a:srgbClr val="196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02663" y="3974591"/>
              <a:ext cx="2788920" cy="1752600"/>
            </a:xfrm>
            <a:custGeom>
              <a:avLst/>
              <a:gdLst/>
              <a:ahLst/>
              <a:cxnLst/>
              <a:rect l="l" t="t" r="r" b="b"/>
              <a:pathLst>
                <a:path w="2788920" h="1752600">
                  <a:moveTo>
                    <a:pt x="0" y="0"/>
                  </a:moveTo>
                  <a:lnTo>
                    <a:pt x="414528" y="0"/>
                  </a:lnTo>
                  <a:lnTo>
                    <a:pt x="414528" y="1752600"/>
                  </a:lnTo>
                </a:path>
                <a:path w="2788920" h="1752600">
                  <a:moveTo>
                    <a:pt x="0" y="1752600"/>
                  </a:moveTo>
                  <a:lnTo>
                    <a:pt x="0" y="0"/>
                  </a:lnTo>
                </a:path>
                <a:path w="2788920" h="1752600">
                  <a:moveTo>
                    <a:pt x="2374392" y="338328"/>
                  </a:moveTo>
                  <a:lnTo>
                    <a:pt x="2788920" y="338328"/>
                  </a:lnTo>
                  <a:lnTo>
                    <a:pt x="2788920" y="1752600"/>
                  </a:lnTo>
                </a:path>
                <a:path w="2788920" h="1752600">
                  <a:moveTo>
                    <a:pt x="2374392" y="1752600"/>
                  </a:moveTo>
                  <a:lnTo>
                    <a:pt x="2374392" y="33832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029968" y="5257799"/>
              <a:ext cx="2788920" cy="469900"/>
            </a:xfrm>
            <a:custGeom>
              <a:avLst/>
              <a:gdLst/>
              <a:ahLst/>
              <a:cxnLst/>
              <a:rect l="l" t="t" r="r" b="b"/>
              <a:pathLst>
                <a:path w="2788920" h="469900">
                  <a:moveTo>
                    <a:pt x="414528" y="0"/>
                  </a:moveTo>
                  <a:lnTo>
                    <a:pt x="0" y="0"/>
                  </a:lnTo>
                  <a:lnTo>
                    <a:pt x="0" y="469392"/>
                  </a:lnTo>
                  <a:lnTo>
                    <a:pt x="414528" y="469392"/>
                  </a:lnTo>
                  <a:lnTo>
                    <a:pt x="414528" y="0"/>
                  </a:lnTo>
                  <a:close/>
                </a:path>
                <a:path w="2788920" h="469900">
                  <a:moveTo>
                    <a:pt x="2788920" y="67056"/>
                  </a:moveTo>
                  <a:lnTo>
                    <a:pt x="2374392" y="67056"/>
                  </a:lnTo>
                  <a:lnTo>
                    <a:pt x="2374392" y="469392"/>
                  </a:lnTo>
                  <a:lnTo>
                    <a:pt x="2788920" y="469392"/>
                  </a:lnTo>
                  <a:lnTo>
                    <a:pt x="2788920" y="67056"/>
                  </a:lnTo>
                  <a:close/>
                </a:path>
              </a:pathLst>
            </a:custGeom>
            <a:solidFill>
              <a:srgbClr val="E38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029967" y="5257799"/>
              <a:ext cx="2788920" cy="469900"/>
            </a:xfrm>
            <a:custGeom>
              <a:avLst/>
              <a:gdLst/>
              <a:ahLst/>
              <a:cxnLst/>
              <a:rect l="l" t="t" r="r" b="b"/>
              <a:pathLst>
                <a:path w="2788920" h="469900">
                  <a:moveTo>
                    <a:pt x="0" y="0"/>
                  </a:moveTo>
                  <a:lnTo>
                    <a:pt x="414528" y="0"/>
                  </a:lnTo>
                  <a:lnTo>
                    <a:pt x="414528" y="469392"/>
                  </a:lnTo>
                </a:path>
                <a:path w="2788920" h="469900">
                  <a:moveTo>
                    <a:pt x="0" y="469392"/>
                  </a:moveTo>
                  <a:lnTo>
                    <a:pt x="0" y="0"/>
                  </a:lnTo>
                </a:path>
                <a:path w="2788920" h="469900">
                  <a:moveTo>
                    <a:pt x="2374392" y="67056"/>
                  </a:moveTo>
                  <a:lnTo>
                    <a:pt x="2788920" y="67056"/>
                  </a:lnTo>
                  <a:lnTo>
                    <a:pt x="2788920" y="469392"/>
                  </a:lnTo>
                </a:path>
                <a:path w="2788920" h="469900">
                  <a:moveTo>
                    <a:pt x="2374392" y="469392"/>
                  </a:moveTo>
                  <a:lnTo>
                    <a:pt x="2374392" y="6705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554224" y="4245863"/>
              <a:ext cx="2788920" cy="1481455"/>
            </a:xfrm>
            <a:custGeom>
              <a:avLst/>
              <a:gdLst/>
              <a:ahLst/>
              <a:cxnLst/>
              <a:rect l="l" t="t" r="r" b="b"/>
              <a:pathLst>
                <a:path w="2788920" h="1481454">
                  <a:moveTo>
                    <a:pt x="414528" y="606552"/>
                  </a:moveTo>
                  <a:lnTo>
                    <a:pt x="0" y="606552"/>
                  </a:lnTo>
                  <a:lnTo>
                    <a:pt x="0" y="1481328"/>
                  </a:lnTo>
                  <a:lnTo>
                    <a:pt x="414528" y="1481328"/>
                  </a:lnTo>
                  <a:lnTo>
                    <a:pt x="414528" y="606552"/>
                  </a:lnTo>
                  <a:close/>
                </a:path>
                <a:path w="2788920" h="1481454">
                  <a:moveTo>
                    <a:pt x="2788920" y="0"/>
                  </a:moveTo>
                  <a:lnTo>
                    <a:pt x="2374392" y="0"/>
                  </a:lnTo>
                  <a:lnTo>
                    <a:pt x="2374392" y="1481328"/>
                  </a:lnTo>
                  <a:lnTo>
                    <a:pt x="2788920" y="1481328"/>
                  </a:lnTo>
                  <a:lnTo>
                    <a:pt x="2788920" y="0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554224" y="4245863"/>
              <a:ext cx="2788920" cy="1481455"/>
            </a:xfrm>
            <a:custGeom>
              <a:avLst/>
              <a:gdLst/>
              <a:ahLst/>
              <a:cxnLst/>
              <a:rect l="l" t="t" r="r" b="b"/>
              <a:pathLst>
                <a:path w="2788920" h="1481454">
                  <a:moveTo>
                    <a:pt x="0" y="606552"/>
                  </a:moveTo>
                  <a:lnTo>
                    <a:pt x="414528" y="606552"/>
                  </a:lnTo>
                  <a:lnTo>
                    <a:pt x="414528" y="1481328"/>
                  </a:lnTo>
                </a:path>
                <a:path w="2788920" h="1481454">
                  <a:moveTo>
                    <a:pt x="0" y="1481328"/>
                  </a:moveTo>
                  <a:lnTo>
                    <a:pt x="0" y="606552"/>
                  </a:lnTo>
                </a:path>
                <a:path w="2788920" h="1481454">
                  <a:moveTo>
                    <a:pt x="2374392" y="0"/>
                  </a:moveTo>
                  <a:lnTo>
                    <a:pt x="2788920" y="0"/>
                  </a:lnTo>
                  <a:lnTo>
                    <a:pt x="2788920" y="1481328"/>
                  </a:lnTo>
                </a:path>
                <a:path w="2788920" h="1481454">
                  <a:moveTo>
                    <a:pt x="2374392" y="1481328"/>
                  </a:moveTo>
                  <a:lnTo>
                    <a:pt x="237439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48650" y="3705162"/>
              <a:ext cx="4749800" cy="2025014"/>
            </a:xfrm>
            <a:custGeom>
              <a:avLst/>
              <a:gdLst/>
              <a:ahLst/>
              <a:cxnLst/>
              <a:rect l="l" t="t" r="r" b="b"/>
              <a:pathLst>
                <a:path w="4749800" h="2025014">
                  <a:moveTo>
                    <a:pt x="0" y="2024657"/>
                  </a:moveTo>
                  <a:lnTo>
                    <a:pt x="1" y="0"/>
                  </a:lnTo>
                </a:path>
                <a:path w="4749800" h="2025014">
                  <a:moveTo>
                    <a:pt x="0" y="2024657"/>
                  </a:moveTo>
                  <a:lnTo>
                    <a:pt x="4749291" y="202465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874089" y="5633720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74089" y="5298440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10525" y="4960111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0525" y="4621783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10525" y="4286504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0525" y="3948176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0525" y="3609847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558601" y="5739638"/>
            <a:ext cx="1380490" cy="105537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marL="374650" marR="130175" indent="-268605">
              <a:lnSpc>
                <a:spcPct val="88000"/>
              </a:lnSpc>
              <a:spcBef>
                <a:spcPts val="765"/>
              </a:spcBef>
            </a:pPr>
            <a:r>
              <a:rPr dirty="0" sz="1600" spc="-10" b="1">
                <a:latin typeface="Arial"/>
                <a:cs typeface="Arial"/>
              </a:rPr>
              <a:t>Transseptal </a:t>
            </a:r>
            <a:r>
              <a:rPr dirty="0" sz="1800" spc="40">
                <a:latin typeface="Calibri"/>
                <a:cs typeface="Calibri"/>
              </a:rPr>
              <a:t>N=49 </a:t>
            </a:r>
            <a:r>
              <a:rPr dirty="0" sz="1800" spc="-10">
                <a:latin typeface="Calibri"/>
                <a:cs typeface="Calibri"/>
              </a:rPr>
              <a:t>(66%)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99028" y="3929608"/>
            <a:ext cx="196215" cy="15760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Number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Participants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711618" y="3257803"/>
            <a:ext cx="965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420170" y="730686"/>
            <a:ext cx="4754245" cy="2029460"/>
            <a:chOff x="6420170" y="730686"/>
            <a:chExt cx="4754245" cy="2029460"/>
          </a:xfrm>
        </p:grpSpPr>
        <p:sp>
          <p:nvSpPr>
            <p:cNvPr id="22" name="object 22" descr=""/>
            <p:cNvSpPr/>
            <p:nvPr/>
          </p:nvSpPr>
          <p:spPr>
            <a:xfrm>
              <a:off x="6879336" y="844295"/>
              <a:ext cx="2788920" cy="1911350"/>
            </a:xfrm>
            <a:custGeom>
              <a:avLst/>
              <a:gdLst/>
              <a:ahLst/>
              <a:cxnLst/>
              <a:rect l="l" t="t" r="r" b="b"/>
              <a:pathLst>
                <a:path w="2788920" h="1911350">
                  <a:moveTo>
                    <a:pt x="414528" y="0"/>
                  </a:moveTo>
                  <a:lnTo>
                    <a:pt x="0" y="0"/>
                  </a:lnTo>
                  <a:lnTo>
                    <a:pt x="0" y="1911057"/>
                  </a:lnTo>
                  <a:lnTo>
                    <a:pt x="414528" y="1911057"/>
                  </a:lnTo>
                  <a:lnTo>
                    <a:pt x="414528" y="0"/>
                  </a:lnTo>
                  <a:close/>
                </a:path>
                <a:path w="2788920" h="1911350">
                  <a:moveTo>
                    <a:pt x="2788920" y="335280"/>
                  </a:moveTo>
                  <a:lnTo>
                    <a:pt x="2374392" y="335280"/>
                  </a:lnTo>
                  <a:lnTo>
                    <a:pt x="2374392" y="1911057"/>
                  </a:lnTo>
                  <a:lnTo>
                    <a:pt x="2788920" y="1911057"/>
                  </a:lnTo>
                  <a:lnTo>
                    <a:pt x="2788920" y="335280"/>
                  </a:lnTo>
                  <a:close/>
                </a:path>
              </a:pathLst>
            </a:custGeom>
            <a:solidFill>
              <a:srgbClr val="196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879335" y="844295"/>
              <a:ext cx="2788920" cy="1911350"/>
            </a:xfrm>
            <a:custGeom>
              <a:avLst/>
              <a:gdLst/>
              <a:ahLst/>
              <a:cxnLst/>
              <a:rect l="l" t="t" r="r" b="b"/>
              <a:pathLst>
                <a:path w="2788920" h="1911350">
                  <a:moveTo>
                    <a:pt x="0" y="0"/>
                  </a:moveTo>
                  <a:lnTo>
                    <a:pt x="414528" y="0"/>
                  </a:lnTo>
                  <a:lnTo>
                    <a:pt x="414528" y="1911048"/>
                  </a:lnTo>
                  <a:lnTo>
                    <a:pt x="0" y="1911048"/>
                  </a:lnTo>
                  <a:lnTo>
                    <a:pt x="0" y="0"/>
                  </a:lnTo>
                  <a:close/>
                </a:path>
                <a:path w="2788920" h="1911350">
                  <a:moveTo>
                    <a:pt x="2374392" y="335280"/>
                  </a:moveTo>
                  <a:lnTo>
                    <a:pt x="2788920" y="335280"/>
                  </a:lnTo>
                  <a:lnTo>
                    <a:pt x="2788920" y="1911048"/>
                  </a:lnTo>
                  <a:lnTo>
                    <a:pt x="2374392" y="1911048"/>
                  </a:lnTo>
                  <a:lnTo>
                    <a:pt x="2374392" y="3352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403592" y="2304287"/>
              <a:ext cx="2792095" cy="451484"/>
            </a:xfrm>
            <a:custGeom>
              <a:avLst/>
              <a:gdLst/>
              <a:ahLst/>
              <a:cxnLst/>
              <a:rect l="l" t="t" r="r" b="b"/>
              <a:pathLst>
                <a:path w="2792095" h="451485">
                  <a:moveTo>
                    <a:pt x="414528" y="0"/>
                  </a:moveTo>
                  <a:lnTo>
                    <a:pt x="0" y="0"/>
                  </a:lnTo>
                  <a:lnTo>
                    <a:pt x="0" y="451065"/>
                  </a:lnTo>
                  <a:lnTo>
                    <a:pt x="414528" y="451065"/>
                  </a:lnTo>
                  <a:lnTo>
                    <a:pt x="414528" y="0"/>
                  </a:lnTo>
                  <a:close/>
                </a:path>
                <a:path w="2792095" h="451485">
                  <a:moveTo>
                    <a:pt x="2791968" y="338328"/>
                  </a:moveTo>
                  <a:lnTo>
                    <a:pt x="2377440" y="338328"/>
                  </a:lnTo>
                  <a:lnTo>
                    <a:pt x="2377440" y="451065"/>
                  </a:lnTo>
                  <a:lnTo>
                    <a:pt x="2791968" y="451065"/>
                  </a:lnTo>
                  <a:lnTo>
                    <a:pt x="2791968" y="338328"/>
                  </a:lnTo>
                  <a:close/>
                </a:path>
              </a:pathLst>
            </a:custGeom>
            <a:solidFill>
              <a:srgbClr val="E38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403591" y="2304287"/>
              <a:ext cx="2792095" cy="451484"/>
            </a:xfrm>
            <a:custGeom>
              <a:avLst/>
              <a:gdLst/>
              <a:ahLst/>
              <a:cxnLst/>
              <a:rect l="l" t="t" r="r" b="b"/>
              <a:pathLst>
                <a:path w="2792095" h="451485">
                  <a:moveTo>
                    <a:pt x="0" y="0"/>
                  </a:moveTo>
                  <a:lnTo>
                    <a:pt x="414528" y="0"/>
                  </a:lnTo>
                  <a:lnTo>
                    <a:pt x="414528" y="451056"/>
                  </a:lnTo>
                  <a:lnTo>
                    <a:pt x="0" y="451056"/>
                  </a:lnTo>
                  <a:lnTo>
                    <a:pt x="0" y="0"/>
                  </a:lnTo>
                  <a:close/>
                </a:path>
                <a:path w="2792095" h="451485">
                  <a:moveTo>
                    <a:pt x="2377440" y="338328"/>
                  </a:moveTo>
                  <a:lnTo>
                    <a:pt x="2791968" y="338328"/>
                  </a:lnTo>
                  <a:lnTo>
                    <a:pt x="2791968" y="451056"/>
                  </a:lnTo>
                  <a:lnTo>
                    <a:pt x="2377440" y="451056"/>
                  </a:lnTo>
                  <a:lnTo>
                    <a:pt x="2377440" y="3383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930896" y="1292351"/>
              <a:ext cx="2788920" cy="1463040"/>
            </a:xfrm>
            <a:custGeom>
              <a:avLst/>
              <a:gdLst/>
              <a:ahLst/>
              <a:cxnLst/>
              <a:rect l="l" t="t" r="r" b="b"/>
              <a:pathLst>
                <a:path w="2788920" h="1463039">
                  <a:moveTo>
                    <a:pt x="414528" y="789432"/>
                  </a:moveTo>
                  <a:lnTo>
                    <a:pt x="0" y="789432"/>
                  </a:lnTo>
                  <a:lnTo>
                    <a:pt x="0" y="1463001"/>
                  </a:lnTo>
                  <a:lnTo>
                    <a:pt x="414528" y="1463001"/>
                  </a:lnTo>
                  <a:lnTo>
                    <a:pt x="414528" y="789432"/>
                  </a:lnTo>
                  <a:close/>
                </a:path>
                <a:path w="2788920" h="1463039">
                  <a:moveTo>
                    <a:pt x="2788920" y="0"/>
                  </a:moveTo>
                  <a:lnTo>
                    <a:pt x="2374392" y="0"/>
                  </a:lnTo>
                  <a:lnTo>
                    <a:pt x="2374392" y="1463001"/>
                  </a:lnTo>
                  <a:lnTo>
                    <a:pt x="2788920" y="1463001"/>
                  </a:lnTo>
                  <a:lnTo>
                    <a:pt x="2788920" y="0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930895" y="1292351"/>
              <a:ext cx="2788920" cy="1463040"/>
            </a:xfrm>
            <a:custGeom>
              <a:avLst/>
              <a:gdLst/>
              <a:ahLst/>
              <a:cxnLst/>
              <a:rect l="l" t="t" r="r" b="b"/>
              <a:pathLst>
                <a:path w="2788920" h="1463039">
                  <a:moveTo>
                    <a:pt x="0" y="789432"/>
                  </a:moveTo>
                  <a:lnTo>
                    <a:pt x="414528" y="789432"/>
                  </a:lnTo>
                  <a:lnTo>
                    <a:pt x="414528" y="1462992"/>
                  </a:lnTo>
                  <a:lnTo>
                    <a:pt x="0" y="1462992"/>
                  </a:lnTo>
                  <a:lnTo>
                    <a:pt x="0" y="789432"/>
                  </a:lnTo>
                  <a:close/>
                </a:path>
                <a:path w="2788920" h="1463039">
                  <a:moveTo>
                    <a:pt x="2374392" y="0"/>
                  </a:moveTo>
                  <a:lnTo>
                    <a:pt x="2788920" y="0"/>
                  </a:lnTo>
                  <a:lnTo>
                    <a:pt x="2788920" y="1462992"/>
                  </a:lnTo>
                  <a:lnTo>
                    <a:pt x="2374392" y="1462992"/>
                  </a:lnTo>
                  <a:lnTo>
                    <a:pt x="237439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424932" y="730686"/>
              <a:ext cx="4749800" cy="2025014"/>
            </a:xfrm>
            <a:custGeom>
              <a:avLst/>
              <a:gdLst/>
              <a:ahLst/>
              <a:cxnLst/>
              <a:rect l="l" t="t" r="r" b="b"/>
              <a:pathLst>
                <a:path w="4749800" h="2025014">
                  <a:moveTo>
                    <a:pt x="0" y="2024657"/>
                  </a:moveTo>
                  <a:lnTo>
                    <a:pt x="1" y="0"/>
                  </a:lnTo>
                </a:path>
                <a:path w="4749800" h="2025014">
                  <a:moveTo>
                    <a:pt x="0" y="2024657"/>
                  </a:moveTo>
                  <a:lnTo>
                    <a:pt x="4749291" y="202465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6186806" y="635000"/>
            <a:ext cx="153035" cy="2189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67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695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695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695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7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902080" y="2796794"/>
            <a:ext cx="2112010" cy="75501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ctr" marR="723900">
              <a:lnSpc>
                <a:spcPct val="100000"/>
              </a:lnSpc>
              <a:spcBef>
                <a:spcPts val="395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algn="ctr" marR="688975">
              <a:lnSpc>
                <a:spcPts val="1689"/>
              </a:lnSpc>
              <a:spcBef>
                <a:spcPts val="390"/>
              </a:spcBef>
            </a:pPr>
            <a:r>
              <a:rPr dirty="0" sz="1600" spc="-10" b="1">
                <a:latin typeface="Arial"/>
                <a:cs typeface="Arial"/>
              </a:rPr>
              <a:t>Transseptal</a:t>
            </a:r>
            <a:endParaRPr sz="1600">
              <a:latin typeface="Arial"/>
              <a:cs typeface="Arial"/>
            </a:endParaRPr>
          </a:p>
          <a:p>
            <a:pPr marL="1222375">
              <a:lnSpc>
                <a:spcPts val="1930"/>
              </a:lnSpc>
            </a:pPr>
            <a:r>
              <a:rPr dirty="0" sz="1800" b="1">
                <a:latin typeface="Arial"/>
                <a:cs typeface="Arial"/>
              </a:rPr>
              <a:t>Month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286841" y="2796794"/>
            <a:ext cx="1380490" cy="53975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algn="ctr" marL="13335">
              <a:lnSpc>
                <a:spcPct val="100000"/>
              </a:lnSpc>
              <a:spcBef>
                <a:spcPts val="390"/>
              </a:spcBef>
            </a:pPr>
            <a:r>
              <a:rPr dirty="0" sz="1600" spc="-10" b="1">
                <a:latin typeface="Arial"/>
                <a:cs typeface="Arial"/>
              </a:rPr>
              <a:t>Retrograde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975308" y="954760"/>
            <a:ext cx="196215" cy="15760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Number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Participants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868731" y="282955"/>
            <a:ext cx="34061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Baseline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with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Paired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Follow</a:t>
            </a:r>
            <a:r>
              <a:rPr dirty="0" sz="1800" spc="-25" b="1">
                <a:latin typeface="Arial"/>
                <a:cs typeface="Arial"/>
              </a:rPr>
              <a:t> Up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6412219" y="3698199"/>
            <a:ext cx="4754245" cy="2029460"/>
            <a:chOff x="6412219" y="3698199"/>
            <a:chExt cx="4754245" cy="2029460"/>
          </a:xfrm>
        </p:grpSpPr>
        <p:sp>
          <p:nvSpPr>
            <p:cNvPr id="35" name="object 35" descr=""/>
            <p:cNvSpPr/>
            <p:nvPr/>
          </p:nvSpPr>
          <p:spPr>
            <a:xfrm>
              <a:off x="6870192" y="3941063"/>
              <a:ext cx="2788920" cy="1781810"/>
            </a:xfrm>
            <a:custGeom>
              <a:avLst/>
              <a:gdLst/>
              <a:ahLst/>
              <a:cxnLst/>
              <a:rect l="l" t="t" r="r" b="b"/>
              <a:pathLst>
                <a:path w="2788920" h="1781810">
                  <a:moveTo>
                    <a:pt x="414528" y="161544"/>
                  </a:moveTo>
                  <a:lnTo>
                    <a:pt x="0" y="161544"/>
                  </a:lnTo>
                  <a:lnTo>
                    <a:pt x="0" y="1781797"/>
                  </a:lnTo>
                  <a:lnTo>
                    <a:pt x="414528" y="1781797"/>
                  </a:lnTo>
                  <a:lnTo>
                    <a:pt x="414528" y="161544"/>
                  </a:lnTo>
                  <a:close/>
                </a:path>
                <a:path w="2788920" h="1781810">
                  <a:moveTo>
                    <a:pt x="2788920" y="0"/>
                  </a:moveTo>
                  <a:lnTo>
                    <a:pt x="2374392" y="0"/>
                  </a:lnTo>
                  <a:lnTo>
                    <a:pt x="2374392" y="1781797"/>
                  </a:lnTo>
                  <a:lnTo>
                    <a:pt x="2788920" y="1781797"/>
                  </a:lnTo>
                  <a:lnTo>
                    <a:pt x="2788920" y="0"/>
                  </a:lnTo>
                  <a:close/>
                </a:path>
              </a:pathLst>
            </a:custGeom>
            <a:solidFill>
              <a:srgbClr val="196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870191" y="3941063"/>
              <a:ext cx="2788920" cy="1781810"/>
            </a:xfrm>
            <a:custGeom>
              <a:avLst/>
              <a:gdLst/>
              <a:ahLst/>
              <a:cxnLst/>
              <a:rect l="l" t="t" r="r" b="b"/>
              <a:pathLst>
                <a:path w="2788920" h="1781810">
                  <a:moveTo>
                    <a:pt x="0" y="161544"/>
                  </a:moveTo>
                  <a:lnTo>
                    <a:pt x="414528" y="161544"/>
                  </a:lnTo>
                  <a:lnTo>
                    <a:pt x="414528" y="1781793"/>
                  </a:lnTo>
                  <a:lnTo>
                    <a:pt x="0" y="1781793"/>
                  </a:lnTo>
                  <a:lnTo>
                    <a:pt x="0" y="161544"/>
                  </a:lnTo>
                  <a:close/>
                </a:path>
                <a:path w="2788920" h="1781810">
                  <a:moveTo>
                    <a:pt x="2374392" y="0"/>
                  </a:moveTo>
                  <a:lnTo>
                    <a:pt x="2788920" y="0"/>
                  </a:lnTo>
                  <a:lnTo>
                    <a:pt x="2788920" y="1781793"/>
                  </a:lnTo>
                  <a:lnTo>
                    <a:pt x="2374392" y="1781793"/>
                  </a:lnTo>
                  <a:lnTo>
                    <a:pt x="237439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397496" y="5157215"/>
              <a:ext cx="414655" cy="565785"/>
            </a:xfrm>
            <a:custGeom>
              <a:avLst/>
              <a:gdLst/>
              <a:ahLst/>
              <a:cxnLst/>
              <a:rect l="l" t="t" r="r" b="b"/>
              <a:pathLst>
                <a:path w="414654" h="565785">
                  <a:moveTo>
                    <a:pt x="414527" y="0"/>
                  </a:moveTo>
                  <a:lnTo>
                    <a:pt x="0" y="0"/>
                  </a:lnTo>
                  <a:lnTo>
                    <a:pt x="0" y="565640"/>
                  </a:lnTo>
                  <a:lnTo>
                    <a:pt x="414527" y="565640"/>
                  </a:lnTo>
                  <a:lnTo>
                    <a:pt x="414527" y="0"/>
                  </a:lnTo>
                  <a:close/>
                </a:path>
              </a:pathLst>
            </a:custGeom>
            <a:solidFill>
              <a:srgbClr val="E38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397495" y="5157215"/>
              <a:ext cx="414655" cy="565785"/>
            </a:xfrm>
            <a:custGeom>
              <a:avLst/>
              <a:gdLst/>
              <a:ahLst/>
              <a:cxnLst/>
              <a:rect l="l" t="t" r="r" b="b"/>
              <a:pathLst>
                <a:path w="414654" h="565785">
                  <a:moveTo>
                    <a:pt x="0" y="0"/>
                  </a:moveTo>
                  <a:lnTo>
                    <a:pt x="414528" y="0"/>
                  </a:lnTo>
                  <a:lnTo>
                    <a:pt x="414528" y="565641"/>
                  </a:lnTo>
                  <a:lnTo>
                    <a:pt x="0" y="5656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924800" y="4831079"/>
              <a:ext cx="2788920" cy="892175"/>
            </a:xfrm>
            <a:custGeom>
              <a:avLst/>
              <a:gdLst/>
              <a:ahLst/>
              <a:cxnLst/>
              <a:rect l="l" t="t" r="r" b="b"/>
              <a:pathLst>
                <a:path w="2788920" h="892175">
                  <a:moveTo>
                    <a:pt x="414528" y="405384"/>
                  </a:moveTo>
                  <a:lnTo>
                    <a:pt x="0" y="405384"/>
                  </a:lnTo>
                  <a:lnTo>
                    <a:pt x="0" y="891781"/>
                  </a:lnTo>
                  <a:lnTo>
                    <a:pt x="414528" y="891781"/>
                  </a:lnTo>
                  <a:lnTo>
                    <a:pt x="414528" y="405384"/>
                  </a:lnTo>
                  <a:close/>
                </a:path>
                <a:path w="2788920" h="892175">
                  <a:moveTo>
                    <a:pt x="2788920" y="0"/>
                  </a:moveTo>
                  <a:lnTo>
                    <a:pt x="2374392" y="0"/>
                  </a:lnTo>
                  <a:lnTo>
                    <a:pt x="2374392" y="891781"/>
                  </a:lnTo>
                  <a:lnTo>
                    <a:pt x="2788920" y="891781"/>
                  </a:lnTo>
                  <a:lnTo>
                    <a:pt x="2788920" y="0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924799" y="4831079"/>
              <a:ext cx="2788920" cy="892175"/>
            </a:xfrm>
            <a:custGeom>
              <a:avLst/>
              <a:gdLst/>
              <a:ahLst/>
              <a:cxnLst/>
              <a:rect l="l" t="t" r="r" b="b"/>
              <a:pathLst>
                <a:path w="2788920" h="892175">
                  <a:moveTo>
                    <a:pt x="0" y="405384"/>
                  </a:moveTo>
                  <a:lnTo>
                    <a:pt x="414528" y="405384"/>
                  </a:lnTo>
                  <a:lnTo>
                    <a:pt x="414528" y="891777"/>
                  </a:lnTo>
                  <a:lnTo>
                    <a:pt x="0" y="891777"/>
                  </a:lnTo>
                  <a:lnTo>
                    <a:pt x="0" y="405384"/>
                  </a:lnTo>
                  <a:close/>
                </a:path>
                <a:path w="2788920" h="892175">
                  <a:moveTo>
                    <a:pt x="2374392" y="0"/>
                  </a:moveTo>
                  <a:lnTo>
                    <a:pt x="2788920" y="0"/>
                  </a:lnTo>
                  <a:lnTo>
                    <a:pt x="2788920" y="891777"/>
                  </a:lnTo>
                  <a:lnTo>
                    <a:pt x="2374392" y="891777"/>
                  </a:lnTo>
                  <a:lnTo>
                    <a:pt x="237439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416982" y="3698199"/>
              <a:ext cx="4749800" cy="2025014"/>
            </a:xfrm>
            <a:custGeom>
              <a:avLst/>
              <a:gdLst/>
              <a:ahLst/>
              <a:cxnLst/>
              <a:rect l="l" t="t" r="r" b="b"/>
              <a:pathLst>
                <a:path w="4749800" h="2025014">
                  <a:moveTo>
                    <a:pt x="0" y="2024657"/>
                  </a:moveTo>
                  <a:lnTo>
                    <a:pt x="1" y="0"/>
                  </a:lnTo>
                </a:path>
                <a:path w="4749800" h="2025014">
                  <a:moveTo>
                    <a:pt x="0" y="2024657"/>
                  </a:moveTo>
                  <a:lnTo>
                    <a:pt x="4749291" y="202465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6242420" y="562762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242420" y="5222240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178857" y="4816855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178857" y="4414520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178857" y="4009135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178857" y="3603752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924583" y="5765545"/>
            <a:ext cx="1380490" cy="107823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marL="288925" marR="127635" indent="-180340">
              <a:lnSpc>
                <a:spcPct val="98100"/>
              </a:lnSpc>
              <a:spcBef>
                <a:spcPts val="425"/>
              </a:spcBef>
            </a:pPr>
            <a:r>
              <a:rPr dirty="0" sz="1600" spc="-10" b="1">
                <a:latin typeface="Arial"/>
                <a:cs typeface="Arial"/>
              </a:rPr>
              <a:t>Transseptal </a:t>
            </a:r>
            <a:r>
              <a:rPr dirty="0" sz="1800" spc="40">
                <a:latin typeface="Calibri"/>
                <a:cs typeface="Calibri"/>
              </a:rPr>
              <a:t>N=36 </a:t>
            </a:r>
            <a:r>
              <a:rPr dirty="0" sz="1800" spc="-10">
                <a:latin typeface="Calibri"/>
                <a:cs typeface="Calibri"/>
              </a:rPr>
              <a:t>(49%)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9287774" y="5765545"/>
            <a:ext cx="1380490" cy="107823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marL="384810" marR="145415" indent="-236220">
              <a:lnSpc>
                <a:spcPct val="98100"/>
              </a:lnSpc>
              <a:spcBef>
                <a:spcPts val="425"/>
              </a:spcBef>
            </a:pPr>
            <a:r>
              <a:rPr dirty="0" sz="1600" spc="-10" b="1">
                <a:latin typeface="Arial"/>
                <a:cs typeface="Arial"/>
              </a:rPr>
              <a:t>Retrograde </a:t>
            </a:r>
            <a:r>
              <a:rPr dirty="0" sz="1800" spc="40">
                <a:latin typeface="Calibri"/>
                <a:cs typeface="Calibri"/>
              </a:rPr>
              <a:t>N=30 </a:t>
            </a:r>
            <a:r>
              <a:rPr dirty="0" sz="1800" spc="-10">
                <a:latin typeface="Calibri"/>
                <a:cs typeface="Calibri"/>
              </a:rPr>
              <a:t>(42%)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967358" y="3923512"/>
            <a:ext cx="196215" cy="15760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Number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Participants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797190" y="3934459"/>
            <a:ext cx="967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p=0.25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928703" y="5723635"/>
            <a:ext cx="1380490" cy="112014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marL="309880" marR="154305" indent="-170815">
              <a:lnSpc>
                <a:spcPct val="97000"/>
              </a:lnSpc>
              <a:spcBef>
                <a:spcPts val="665"/>
              </a:spcBef>
            </a:pPr>
            <a:r>
              <a:rPr dirty="0" sz="1600" spc="-10" b="1">
                <a:latin typeface="Arial"/>
                <a:cs typeface="Arial"/>
              </a:rPr>
              <a:t>Retrograde </a:t>
            </a:r>
            <a:r>
              <a:rPr dirty="0" sz="1800" spc="40">
                <a:latin typeface="Calibri"/>
                <a:cs typeface="Calibri"/>
              </a:rPr>
              <a:t>N=46 </a:t>
            </a:r>
            <a:r>
              <a:rPr dirty="0" sz="1800" spc="-10">
                <a:latin typeface="Calibri"/>
                <a:cs typeface="Calibri"/>
              </a:rPr>
              <a:t>(64%)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8195136" y="572515"/>
            <a:ext cx="94424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 b="0">
                <a:solidFill>
                  <a:srgbClr val="000000"/>
                </a:solidFill>
                <a:latin typeface="Arial"/>
                <a:cs typeface="Arial"/>
              </a:rPr>
              <a:t>p=0.11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8085757" y="3766820"/>
            <a:ext cx="11372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p=0.013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16989" y="1490664"/>
            <a:ext cx="9467850" cy="972819"/>
            <a:chOff x="1316989" y="1490664"/>
            <a:chExt cx="9467850" cy="97281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6989" y="1490664"/>
              <a:ext cx="9467849" cy="8801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3183" y="1967919"/>
              <a:ext cx="3898898" cy="495300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8955" y="2608945"/>
            <a:ext cx="9512935" cy="72362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27812" y="165099"/>
            <a:ext cx="8759190" cy="118110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925320" marR="5080" indent="-1913255">
              <a:lnSpc>
                <a:spcPts val="4300"/>
              </a:lnSpc>
              <a:spcBef>
                <a:spcPts val="660"/>
              </a:spcBef>
            </a:pPr>
            <a:r>
              <a:rPr dirty="0"/>
              <a:t>Might</a:t>
            </a:r>
            <a:r>
              <a:rPr dirty="0" spc="-95"/>
              <a:t> </a:t>
            </a:r>
            <a:r>
              <a:rPr dirty="0" spc="-10"/>
              <a:t>Catheter</a:t>
            </a:r>
            <a:r>
              <a:rPr dirty="0" spc="-295"/>
              <a:t> </a:t>
            </a:r>
            <a:r>
              <a:rPr dirty="0"/>
              <a:t>Ablation</a:t>
            </a:r>
            <a:r>
              <a:rPr dirty="0" spc="-70"/>
              <a:t> </a:t>
            </a:r>
            <a:r>
              <a:rPr dirty="0"/>
              <a:t>for</a:t>
            </a:r>
            <a:r>
              <a:rPr dirty="0" spc="-195"/>
              <a:t> </a:t>
            </a:r>
            <a:r>
              <a:rPr dirty="0" spc="-10"/>
              <a:t>Ventricular </a:t>
            </a:r>
            <a:r>
              <a:rPr dirty="0"/>
              <a:t>Arrhythmias</a:t>
            </a:r>
            <a:r>
              <a:rPr dirty="0" spc="-165"/>
              <a:t> </a:t>
            </a:r>
            <a:r>
              <a:rPr dirty="0" spc="-10"/>
              <a:t>Expand?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60120" y="3635719"/>
            <a:ext cx="7934325" cy="284797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45210">
              <a:lnSpc>
                <a:spcPct val="100000"/>
              </a:lnSpc>
              <a:spcBef>
                <a:spcPts val="100"/>
              </a:spcBef>
            </a:pPr>
            <a:r>
              <a:rPr dirty="0"/>
              <a:t>Cerebral</a:t>
            </a:r>
            <a:r>
              <a:rPr dirty="0" spc="-135"/>
              <a:t> </a:t>
            </a:r>
            <a:r>
              <a:rPr dirty="0"/>
              <a:t>Emboli</a:t>
            </a:r>
            <a:r>
              <a:rPr dirty="0" spc="-75"/>
              <a:t> </a:t>
            </a:r>
            <a:r>
              <a:rPr dirty="0"/>
              <a:t>after</a:t>
            </a:r>
            <a:r>
              <a:rPr dirty="0" spc="-145"/>
              <a:t> </a:t>
            </a:r>
            <a:r>
              <a:rPr dirty="0" spc="-195"/>
              <a:t>LV</a:t>
            </a:r>
            <a:r>
              <a:rPr dirty="0" spc="-295"/>
              <a:t> </a:t>
            </a:r>
            <a:r>
              <a:rPr dirty="0" spc="-10"/>
              <a:t>Ablation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25970" y="2056891"/>
            <a:ext cx="4170679" cy="23723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■"/>
              <a:tabLst>
                <a:tab pos="356870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WHY</a:t>
            </a:r>
            <a:r>
              <a:rPr dirty="0" sz="24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4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ATRIAL</a:t>
            </a:r>
            <a:r>
              <a:rPr dirty="0" sz="24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FIBRILLATION</a:t>
            </a:r>
            <a:r>
              <a:rPr dirty="0" sz="24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lvl="1" marL="814069" indent="-3441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■"/>
              <a:tabLst>
                <a:tab pos="814069" algn="l"/>
              </a:tabLst>
            </a:pP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Cardioversions</a:t>
            </a:r>
            <a:endParaRPr sz="2400">
              <a:latin typeface="Calibri"/>
              <a:cs typeface="Calibri"/>
            </a:endParaRPr>
          </a:p>
          <a:p>
            <a:pPr lvl="1" marL="814069" indent="-344170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Arial"/>
              <a:buChar char="■"/>
              <a:tabLst>
                <a:tab pos="814069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Large</a:t>
            </a:r>
            <a:r>
              <a:rPr dirty="0" sz="24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number</a:t>
            </a:r>
            <a:r>
              <a:rPr dirty="0" sz="24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4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burns</a:t>
            </a:r>
            <a:endParaRPr sz="2400">
              <a:latin typeface="Calibri"/>
              <a:cs typeface="Calibri"/>
            </a:endParaRPr>
          </a:p>
          <a:p>
            <a:pPr lvl="1" marL="814069" indent="-34417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Arial"/>
              <a:buChar char="■"/>
              <a:tabLst>
                <a:tab pos="814069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Long</a:t>
            </a:r>
            <a:r>
              <a:rPr dirty="0" sz="24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catheter</a:t>
            </a:r>
            <a:r>
              <a:rPr dirty="0" sz="24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dwell</a:t>
            </a:r>
            <a:r>
              <a:rPr dirty="0" sz="24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times</a:t>
            </a:r>
            <a:endParaRPr sz="2400">
              <a:latin typeface="Calibri"/>
              <a:cs typeface="Calibri"/>
            </a:endParaRPr>
          </a:p>
          <a:p>
            <a:pPr lvl="1" marL="814069" indent="-344170">
              <a:lnSpc>
                <a:spcPts val="2845"/>
              </a:lnSpc>
              <a:spcBef>
                <a:spcPts val="25"/>
              </a:spcBef>
              <a:buClr>
                <a:srgbClr val="000000"/>
              </a:buClr>
              <a:buFont typeface="Arial"/>
              <a:buChar char="■"/>
              <a:tabLst>
                <a:tab pos="814069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Low</a:t>
            </a:r>
            <a:r>
              <a:rPr dirty="0" sz="24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flow</a:t>
            </a:r>
            <a:r>
              <a:rPr dirty="0" sz="24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chamber</a:t>
            </a:r>
            <a:endParaRPr sz="2400">
              <a:latin typeface="Calibri"/>
              <a:cs typeface="Calibri"/>
            </a:endParaRPr>
          </a:p>
          <a:p>
            <a:pPr lvl="1" marL="814069" indent="-344170">
              <a:lnSpc>
                <a:spcPts val="2845"/>
              </a:lnSpc>
              <a:buClr>
                <a:srgbClr val="000000"/>
              </a:buClr>
              <a:buFont typeface="Arial"/>
              <a:buChar char="■"/>
              <a:tabLst>
                <a:tab pos="814069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AF</a:t>
            </a:r>
            <a:r>
              <a:rPr dirty="0" sz="24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itself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(clot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LAA)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5009" y="1085848"/>
            <a:ext cx="6115876" cy="4389173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39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782" y="457200"/>
            <a:ext cx="1544319" cy="2901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45210">
              <a:lnSpc>
                <a:spcPct val="100000"/>
              </a:lnSpc>
              <a:spcBef>
                <a:spcPts val="100"/>
              </a:spcBef>
            </a:pPr>
            <a:r>
              <a:rPr dirty="0"/>
              <a:t>Cerebral</a:t>
            </a:r>
            <a:r>
              <a:rPr dirty="0" spc="-135"/>
              <a:t> </a:t>
            </a:r>
            <a:r>
              <a:rPr dirty="0"/>
              <a:t>Emboli</a:t>
            </a:r>
            <a:r>
              <a:rPr dirty="0" spc="-75"/>
              <a:t> </a:t>
            </a:r>
            <a:r>
              <a:rPr dirty="0"/>
              <a:t>after</a:t>
            </a:r>
            <a:r>
              <a:rPr dirty="0" spc="-145"/>
              <a:t> </a:t>
            </a:r>
            <a:r>
              <a:rPr dirty="0" spc="-195"/>
              <a:t>LV</a:t>
            </a:r>
            <a:r>
              <a:rPr dirty="0" spc="-295"/>
              <a:t> </a:t>
            </a:r>
            <a:r>
              <a:rPr dirty="0" spc="-10"/>
              <a:t>Ablation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3068652" y="1294049"/>
            <a:ext cx="7218680" cy="4964430"/>
            <a:chOff x="3068652" y="1294049"/>
            <a:chExt cx="7218680" cy="496443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8652" y="1294049"/>
              <a:ext cx="7218071" cy="496404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9834" y="3180029"/>
              <a:ext cx="2082265" cy="28187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5842" y="369315"/>
            <a:ext cx="760031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Cerebral</a:t>
            </a:r>
            <a:r>
              <a:rPr dirty="0" spc="-135"/>
              <a:t> </a:t>
            </a:r>
            <a:r>
              <a:rPr dirty="0"/>
              <a:t>Emboli</a:t>
            </a:r>
            <a:r>
              <a:rPr dirty="0" spc="-75"/>
              <a:t> </a:t>
            </a:r>
            <a:r>
              <a:rPr dirty="0"/>
              <a:t>after</a:t>
            </a:r>
            <a:r>
              <a:rPr dirty="0" spc="-145"/>
              <a:t> </a:t>
            </a:r>
            <a:r>
              <a:rPr dirty="0" spc="-195"/>
              <a:t>LV</a:t>
            </a:r>
            <a:r>
              <a:rPr dirty="0" spc="-295"/>
              <a:t> </a:t>
            </a:r>
            <a:r>
              <a:rPr dirty="0" spc="-10"/>
              <a:t>Ablation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39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1090081" y="1511299"/>
            <a:ext cx="6979284" cy="401256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25"/>
              </a:spcBef>
              <a:buChar char="■"/>
              <a:tabLst>
                <a:tab pos="356870" algn="l"/>
              </a:tabLst>
            </a:pP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relationships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between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emboli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and:</a:t>
            </a:r>
            <a:endParaRPr sz="2400">
              <a:latin typeface="Arial"/>
              <a:cs typeface="Arial"/>
            </a:endParaRPr>
          </a:p>
          <a:p>
            <a:pPr lvl="1" marL="814069" indent="-344805">
              <a:lnSpc>
                <a:spcPct val="100000"/>
              </a:lnSpc>
              <a:spcBef>
                <a:spcPts val="620"/>
              </a:spcBef>
              <a:buChar char="■"/>
              <a:tabLst>
                <a:tab pos="814069" algn="l"/>
                <a:tab pos="1508125" algn="l"/>
              </a:tabLst>
            </a:pPr>
            <a:r>
              <a:rPr dirty="0" sz="2400" spc="-25">
                <a:latin typeface="Arial"/>
                <a:cs typeface="Arial"/>
              </a:rPr>
              <a:t>Any</a:t>
            </a:r>
            <a:r>
              <a:rPr dirty="0" sz="2400">
                <a:latin typeface="Arial"/>
                <a:cs typeface="Arial"/>
              </a:rPr>
              <a:t>	patient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characteristic</a:t>
            </a:r>
            <a:endParaRPr sz="2400">
              <a:latin typeface="Arial"/>
              <a:cs typeface="Arial"/>
            </a:endParaRPr>
          </a:p>
          <a:p>
            <a:pPr lvl="1" marL="814069" indent="-344805">
              <a:lnSpc>
                <a:spcPct val="100000"/>
              </a:lnSpc>
              <a:spcBef>
                <a:spcPts val="625"/>
              </a:spcBef>
              <a:buChar char="■"/>
              <a:tabLst>
                <a:tab pos="814069" algn="l"/>
              </a:tabLst>
            </a:pPr>
            <a:r>
              <a:rPr dirty="0" sz="2400" spc="-20">
                <a:latin typeface="Arial"/>
                <a:cs typeface="Arial"/>
              </a:rPr>
              <a:t>ACTs</a:t>
            </a:r>
            <a:endParaRPr sz="2400">
              <a:latin typeface="Arial"/>
              <a:cs typeface="Arial"/>
            </a:endParaRPr>
          </a:p>
          <a:p>
            <a:pPr lvl="1" marL="814069" indent="-344805">
              <a:lnSpc>
                <a:spcPct val="100000"/>
              </a:lnSpc>
              <a:spcBef>
                <a:spcPts val="600"/>
              </a:spcBef>
              <a:buChar char="■"/>
              <a:tabLst>
                <a:tab pos="814069" algn="l"/>
              </a:tabLst>
            </a:pPr>
            <a:r>
              <a:rPr dirty="0" sz="2400">
                <a:latin typeface="Arial"/>
                <a:cs typeface="Arial"/>
              </a:rPr>
              <a:t>Intraop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BP</a:t>
            </a:r>
            <a:endParaRPr sz="2400">
              <a:latin typeface="Arial"/>
              <a:cs typeface="Arial"/>
            </a:endParaRPr>
          </a:p>
          <a:p>
            <a:pPr lvl="1" marL="814069" indent="-344805">
              <a:lnSpc>
                <a:spcPct val="100000"/>
              </a:lnSpc>
              <a:spcBef>
                <a:spcPts val="625"/>
              </a:spcBef>
              <a:buChar char="■"/>
              <a:tabLst>
                <a:tab pos="814069" algn="l"/>
              </a:tabLst>
            </a:pPr>
            <a:r>
              <a:rPr dirty="0" sz="2400">
                <a:latin typeface="Arial"/>
                <a:cs typeface="Arial"/>
              </a:rPr>
              <a:t>Long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sheath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(trended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OTHER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way)</a:t>
            </a:r>
            <a:endParaRPr sz="2400">
              <a:latin typeface="Arial"/>
              <a:cs typeface="Arial"/>
            </a:endParaRPr>
          </a:p>
          <a:p>
            <a:pPr lvl="1" marL="814069" indent="-344805">
              <a:lnSpc>
                <a:spcPct val="100000"/>
              </a:lnSpc>
              <a:spcBef>
                <a:spcPts val="530"/>
              </a:spcBef>
              <a:buChar char="■"/>
              <a:tabLst>
                <a:tab pos="814069" algn="l"/>
              </a:tabLst>
            </a:pPr>
            <a:r>
              <a:rPr dirty="0" sz="2400">
                <a:latin typeface="Arial"/>
                <a:cs typeface="Arial"/>
              </a:rPr>
              <a:t>Number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ablations</a:t>
            </a:r>
            <a:endParaRPr sz="2400">
              <a:latin typeface="Arial"/>
              <a:cs typeface="Arial"/>
            </a:endParaRPr>
          </a:p>
          <a:p>
            <a:pPr lvl="1" marL="814069" indent="-344805">
              <a:lnSpc>
                <a:spcPct val="100000"/>
              </a:lnSpc>
              <a:spcBef>
                <a:spcPts val="620"/>
              </a:spcBef>
              <a:buChar char="■"/>
              <a:tabLst>
                <a:tab pos="814069" algn="l"/>
              </a:tabLst>
            </a:pPr>
            <a:r>
              <a:rPr dirty="0" sz="2400">
                <a:latin typeface="Arial"/>
                <a:cs typeface="Arial"/>
              </a:rPr>
              <a:t>Smokers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LESS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emboli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(p=0.01)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345"/>
              </a:spcBef>
              <a:buFont typeface="Arial"/>
              <a:buChar char="■"/>
            </a:pP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har char="■"/>
              <a:tabLst>
                <a:tab pos="356870" algn="l"/>
              </a:tabLst>
            </a:pPr>
            <a:r>
              <a:rPr dirty="0" sz="2400">
                <a:latin typeface="Arial"/>
                <a:cs typeface="Arial"/>
              </a:rPr>
              <a:t>So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WHY?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why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much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higher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than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AF?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5325" y="216915"/>
            <a:ext cx="6931025" cy="118110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179195" marR="5080" indent="-1167130">
              <a:lnSpc>
                <a:spcPts val="4300"/>
              </a:lnSpc>
              <a:spcBef>
                <a:spcPts val="660"/>
              </a:spcBef>
            </a:pPr>
            <a:r>
              <a:rPr dirty="0"/>
              <a:t>What</a:t>
            </a:r>
            <a:r>
              <a:rPr dirty="0" spc="-55"/>
              <a:t> </a:t>
            </a:r>
            <a:r>
              <a:rPr dirty="0"/>
              <a:t>do</a:t>
            </a:r>
            <a:r>
              <a:rPr dirty="0" spc="-55"/>
              <a:t> </a:t>
            </a:r>
            <a:r>
              <a:rPr dirty="0"/>
              <a:t>these</a:t>
            </a:r>
            <a:r>
              <a:rPr dirty="0" spc="-60"/>
              <a:t> </a:t>
            </a:r>
            <a:r>
              <a:rPr dirty="0" spc="-10"/>
              <a:t>“Asymptomatic” </a:t>
            </a:r>
            <a:r>
              <a:rPr dirty="0"/>
              <a:t>Brain</a:t>
            </a:r>
            <a:r>
              <a:rPr dirty="0" spc="-90"/>
              <a:t> </a:t>
            </a:r>
            <a:r>
              <a:rPr dirty="0"/>
              <a:t>Emboli</a:t>
            </a:r>
            <a:r>
              <a:rPr dirty="0" spc="-85"/>
              <a:t> </a:t>
            </a:r>
            <a:r>
              <a:rPr dirty="0" spc="-10"/>
              <a:t>Mean?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24002" y="6494779"/>
            <a:ext cx="193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0099"/>
                </a:solidFill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7838" y="1694180"/>
            <a:ext cx="11181715" cy="2832735"/>
          </a:xfrm>
          <a:prstGeom prst="rect">
            <a:avLst/>
          </a:prstGeom>
        </p:spPr>
        <p:txBody>
          <a:bodyPr wrap="square" lIns="0" tIns="167640" rIns="0" bIns="0" rtlCol="0" vert="horz">
            <a:spAutoFit/>
          </a:bodyPr>
          <a:lstStyle/>
          <a:p>
            <a:pPr marL="394970" indent="-344170">
              <a:lnSpc>
                <a:spcPct val="100000"/>
              </a:lnSpc>
              <a:spcBef>
                <a:spcPts val="1320"/>
              </a:spcBef>
              <a:buChar char="■"/>
              <a:tabLst>
                <a:tab pos="394970" algn="l"/>
              </a:tabLst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don’t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really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know</a:t>
            </a:r>
            <a:endParaRPr sz="2400">
              <a:latin typeface="Arial"/>
              <a:cs typeface="Arial"/>
            </a:endParaRPr>
          </a:p>
          <a:p>
            <a:pPr marL="394970" indent="-344170">
              <a:lnSpc>
                <a:spcPct val="100000"/>
              </a:lnSpc>
              <a:spcBef>
                <a:spcPts val="1225"/>
              </a:spcBef>
              <a:buChar char="■"/>
              <a:tabLst>
                <a:tab pos="394970" algn="l"/>
              </a:tabLst>
            </a:pPr>
            <a:r>
              <a:rPr dirty="0" sz="2400">
                <a:latin typeface="Arial"/>
                <a:cs typeface="Arial"/>
              </a:rPr>
              <a:t>Some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studies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shown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resolve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month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after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first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observed</a:t>
            </a:r>
            <a:r>
              <a:rPr dirty="0" baseline="24305" sz="2400" spc="-15">
                <a:latin typeface="Arial"/>
                <a:cs typeface="Arial"/>
              </a:rPr>
              <a:t>1</a:t>
            </a:r>
            <a:endParaRPr baseline="24305" sz="2400">
              <a:latin typeface="Arial"/>
              <a:cs typeface="Arial"/>
            </a:endParaRPr>
          </a:p>
          <a:p>
            <a:pPr marL="395605" marR="591185" indent="-344805">
              <a:lnSpc>
                <a:spcPct val="100800"/>
              </a:lnSpc>
              <a:spcBef>
                <a:spcPts val="1180"/>
              </a:spcBef>
              <a:buChar char="■"/>
              <a:tabLst>
                <a:tab pos="395605" algn="l"/>
              </a:tabLst>
            </a:pP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other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hand,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neurocognitive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testing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actually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more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sensitive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to </a:t>
            </a:r>
            <a:r>
              <a:rPr dirty="0" sz="2400">
                <a:latin typeface="Arial"/>
                <a:cs typeface="Arial"/>
              </a:rPr>
              <a:t>detect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brain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lesions/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pathology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MRI</a:t>
            </a:r>
            <a:r>
              <a:rPr dirty="0" baseline="24305" sz="2400" spc="-30">
                <a:latin typeface="Arial"/>
                <a:cs typeface="Arial"/>
              </a:rPr>
              <a:t>2-</a:t>
            </a:r>
            <a:r>
              <a:rPr dirty="0" baseline="24305" sz="2400" spc="-75">
                <a:latin typeface="Arial"/>
                <a:cs typeface="Arial"/>
              </a:rPr>
              <a:t>4</a:t>
            </a:r>
            <a:endParaRPr baseline="24305" sz="2400">
              <a:latin typeface="Arial"/>
              <a:cs typeface="Arial"/>
            </a:endParaRPr>
          </a:p>
          <a:p>
            <a:pPr marL="395605" marR="977265" indent="-344805">
              <a:lnSpc>
                <a:spcPts val="2810"/>
              </a:lnSpc>
              <a:spcBef>
                <a:spcPts val="1375"/>
              </a:spcBef>
              <a:buChar char="■"/>
              <a:tabLst>
                <a:tab pos="395605" algn="l"/>
              </a:tabLst>
            </a:pP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even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small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deficits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neurocognitive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function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lead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worsening </a:t>
            </a:r>
            <a:r>
              <a:rPr dirty="0" sz="2400">
                <a:latin typeface="Arial"/>
                <a:cs typeface="Arial"/>
              </a:rPr>
              <a:t>functioning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down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road</a:t>
            </a:r>
            <a:r>
              <a:rPr dirty="0" baseline="24305" sz="2400" spc="-15">
                <a:latin typeface="Arial"/>
                <a:cs typeface="Arial"/>
              </a:rPr>
              <a:t>5</a:t>
            </a:r>
            <a:endParaRPr baseline="24305"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693862" y="5591555"/>
            <a:ext cx="3023870" cy="1089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dirty="0" sz="1400" spc="-10">
                <a:latin typeface="Calibri"/>
                <a:cs typeface="Calibri"/>
              </a:rPr>
              <a:t>Deneke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Heart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Rhythm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2011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400">
                <a:latin typeface="Calibri"/>
                <a:cs typeface="Calibri"/>
              </a:rPr>
              <a:t>Mungas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al.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Neuropsychology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2003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4965" algn="l"/>
              </a:tabLst>
            </a:pPr>
            <a:r>
              <a:rPr dirty="0" sz="1400">
                <a:latin typeface="Calibri"/>
                <a:cs typeface="Calibri"/>
              </a:rPr>
              <a:t>Carey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al.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Stroke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2008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ts val="1645"/>
              </a:lnSpc>
              <a:spcBef>
                <a:spcPts val="25"/>
              </a:spcBef>
              <a:buAutoNum type="arabicPeriod"/>
              <a:tabLst>
                <a:tab pos="354965" algn="l"/>
              </a:tabLst>
            </a:pPr>
            <a:r>
              <a:rPr dirty="0" sz="1400" spc="-10">
                <a:latin typeface="Calibri"/>
                <a:cs typeface="Calibri"/>
              </a:rPr>
              <a:t>Kramer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al.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Neuropsychology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2007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ts val="1645"/>
              </a:lnSpc>
              <a:buAutoNum type="arabicPeriod"/>
              <a:tabLst>
                <a:tab pos="354965" algn="l"/>
              </a:tabLst>
            </a:pPr>
            <a:r>
              <a:rPr dirty="0" sz="1400">
                <a:latin typeface="Calibri"/>
                <a:cs typeface="Calibri"/>
              </a:rPr>
              <a:t>Hugo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al.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Clin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Geriatr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Med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24002" y="6494779"/>
            <a:ext cx="193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0099"/>
                </a:solidFill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5838" y="591819"/>
            <a:ext cx="3580129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UCSF</a:t>
            </a:r>
            <a:r>
              <a:rPr dirty="0" spc="-175"/>
              <a:t> </a:t>
            </a:r>
            <a:r>
              <a:rPr dirty="0"/>
              <a:t>CC</a:t>
            </a:r>
            <a:r>
              <a:rPr dirty="0" spc="-25"/>
              <a:t> </a:t>
            </a:r>
            <a:r>
              <a:rPr dirty="0" spc="-10"/>
              <a:t>Cores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962439" y="1319275"/>
            <a:ext cx="3230245" cy="4905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38200">
              <a:lnSpc>
                <a:spcPct val="111700"/>
              </a:lnSpc>
              <a:spcBef>
                <a:spcPts val="100"/>
              </a:spcBef>
            </a:pP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Neurology</a:t>
            </a:r>
            <a:r>
              <a:rPr dirty="0" u="none" sz="2400" spc="-10"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Anthony</a:t>
            </a:r>
            <a:r>
              <a:rPr dirty="0" u="none" sz="2400" spc="-55"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Kim,</a:t>
            </a:r>
            <a:r>
              <a:rPr dirty="0" u="none" sz="2400" spc="-55">
                <a:latin typeface="Arial"/>
                <a:cs typeface="Arial"/>
              </a:rPr>
              <a:t> </a:t>
            </a:r>
            <a:r>
              <a:rPr dirty="0" u="none" sz="2400" spc="-25">
                <a:latin typeface="Arial"/>
                <a:cs typeface="Arial"/>
              </a:rPr>
              <a:t>MD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2400">
              <a:latin typeface="Arial"/>
              <a:cs typeface="Arial"/>
            </a:endParaRPr>
          </a:p>
          <a:p>
            <a:pPr marL="12700" marR="734060">
              <a:lnSpc>
                <a:spcPct val="111700"/>
              </a:lnSpc>
            </a:pP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Neuroimaging</a:t>
            </a:r>
            <a:r>
              <a:rPr dirty="0" u="none" sz="2400" spc="-10"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William</a:t>
            </a:r>
            <a:r>
              <a:rPr dirty="0" u="none" sz="2400" spc="-80"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Dillon,</a:t>
            </a:r>
            <a:r>
              <a:rPr dirty="0" u="none" sz="2400" spc="-85">
                <a:latin typeface="Arial"/>
                <a:cs typeface="Arial"/>
              </a:rPr>
              <a:t> </a:t>
            </a:r>
            <a:r>
              <a:rPr dirty="0" u="none" sz="2400" spc="-25">
                <a:latin typeface="Arial"/>
                <a:cs typeface="Arial"/>
              </a:rPr>
              <a:t>MD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2400">
              <a:latin typeface="Arial"/>
              <a:cs typeface="Arial"/>
            </a:endParaRPr>
          </a:p>
          <a:p>
            <a:pPr marL="12700" marR="685165">
              <a:lnSpc>
                <a:spcPct val="111700"/>
              </a:lnSpc>
            </a:pP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Neuropsychology</a:t>
            </a:r>
            <a:r>
              <a:rPr dirty="0" u="none" sz="2400" spc="-10">
                <a:latin typeface="Arial"/>
                <a:cs typeface="Arial"/>
              </a:rPr>
              <a:t> </a:t>
            </a:r>
            <a:r>
              <a:rPr dirty="0" u="none" sz="2400">
                <a:latin typeface="Arial"/>
                <a:cs typeface="Arial"/>
              </a:rPr>
              <a:t>Joel</a:t>
            </a:r>
            <a:r>
              <a:rPr dirty="0" u="none" sz="2400" spc="-95">
                <a:latin typeface="Arial"/>
                <a:cs typeface="Arial"/>
              </a:rPr>
              <a:t> </a:t>
            </a:r>
            <a:r>
              <a:rPr dirty="0" u="none" sz="2400" spc="-10">
                <a:latin typeface="Arial"/>
                <a:cs typeface="Arial"/>
              </a:rPr>
              <a:t>Kramer,</a:t>
            </a:r>
            <a:r>
              <a:rPr dirty="0" u="none" sz="2400" spc="-100">
                <a:latin typeface="Arial"/>
                <a:cs typeface="Arial"/>
              </a:rPr>
              <a:t> </a:t>
            </a:r>
            <a:r>
              <a:rPr dirty="0" u="none" sz="2400" spc="-20">
                <a:latin typeface="Arial"/>
                <a:cs typeface="Arial"/>
              </a:rPr>
              <a:t>PsyD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080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Katherine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Possin,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PhD </a:t>
            </a:r>
            <a:r>
              <a:rPr dirty="0" sz="2400">
                <a:latin typeface="Arial"/>
                <a:cs typeface="Arial"/>
              </a:rPr>
              <a:t>Melanie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Stephens,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PhD</a:t>
            </a:r>
            <a:endParaRPr sz="2400">
              <a:latin typeface="Arial"/>
              <a:cs typeface="Arial"/>
            </a:endParaRPr>
          </a:p>
          <a:p>
            <a:pPr marL="12700" marR="1196340">
              <a:lnSpc>
                <a:spcPct val="110800"/>
              </a:lnSpc>
              <a:spcBef>
                <a:spcPts val="25"/>
              </a:spcBef>
            </a:pPr>
            <a:r>
              <a:rPr dirty="0" sz="2400">
                <a:latin typeface="Arial"/>
                <a:cs typeface="Arial"/>
              </a:rPr>
              <a:t>Sabrina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Erlhoff </a:t>
            </a:r>
            <a:r>
              <a:rPr dirty="0" sz="2400">
                <a:latin typeface="Arial"/>
                <a:cs typeface="Arial"/>
              </a:rPr>
              <a:t>Michelle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You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09319" y="1770379"/>
            <a:ext cx="1602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Investigator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09319" y="2989579"/>
            <a:ext cx="1602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Investigator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09319" y="4169155"/>
            <a:ext cx="3980179" cy="2055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47165">
              <a:lnSpc>
                <a:spcPct val="1108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Investigator Neuropsychologist Neuropsychologist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0800"/>
              </a:lnSpc>
              <a:spcBef>
                <a:spcPts val="25"/>
              </a:spcBef>
            </a:pPr>
            <a:r>
              <a:rPr dirty="0" sz="2400">
                <a:latin typeface="Arial"/>
                <a:cs typeface="Arial"/>
              </a:rPr>
              <a:t>Clinical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Research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Coodinator </a:t>
            </a:r>
            <a:r>
              <a:rPr dirty="0" sz="2400">
                <a:latin typeface="Arial"/>
                <a:cs typeface="Arial"/>
              </a:rPr>
              <a:t>Clinical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Research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Coodinator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24378" y="790150"/>
          <a:ext cx="10043160" cy="5730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8554"/>
                <a:gridCol w="2092325"/>
                <a:gridCol w="2092325"/>
                <a:gridCol w="2092325"/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9775" marR="260350" indent="-471805">
                        <a:lnSpc>
                          <a:spcPts val="2110"/>
                        </a:lnSpc>
                        <a:spcBef>
                          <a:spcPts val="3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acute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emboli (n=47)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9775" marR="409575" indent="-321945">
                        <a:lnSpc>
                          <a:spcPts val="2110"/>
                        </a:lnSpc>
                        <a:spcBef>
                          <a:spcPts val="36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Acute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emboli (n=84)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P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value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(years)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3565">
                        <a:lnSpc>
                          <a:spcPts val="205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67.9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9.8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780">
                        <a:lnSpc>
                          <a:spcPts val="205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62.3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12.3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0.009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Intra-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procedural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angiogram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0.044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534670">
                        <a:lnSpc>
                          <a:spcPts val="2110"/>
                        </a:lnSpc>
                        <a:spcBef>
                          <a:spcPts val="36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Power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across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targets (Watts)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3565">
                        <a:lnSpc>
                          <a:spcPts val="205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40.6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7.2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3565">
                        <a:lnSpc>
                          <a:spcPts val="205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37.3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6.8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0.032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Race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0.083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marR="1009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American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Indian/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Alaskan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Native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40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Black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(7%)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Asian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(6%)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marR="946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Native</a:t>
                      </a:r>
                      <a:r>
                        <a:rPr dirty="0" sz="18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Hawaiian/</a:t>
                      </a:r>
                      <a:r>
                        <a:rPr dirty="0" sz="18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Pacific</a:t>
                      </a:r>
                      <a:r>
                        <a:rPr dirty="0" sz="18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Islander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White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41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(87%)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75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(88%)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Other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Hispanic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Ethnicity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5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(8%)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0.049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Cardiomyopathy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34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(72%)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41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(49%)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0.010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Sustained</a:t>
                      </a:r>
                      <a:r>
                        <a:rPr dirty="0" sz="18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polymorphic</a:t>
                      </a:r>
                      <a:r>
                        <a:rPr dirty="0" sz="18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VT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(11%)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(1%)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0.0008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9468" y="225044"/>
            <a:ext cx="47288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Other</a:t>
            </a:r>
            <a:r>
              <a:rPr dirty="0" sz="2400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predictors</a:t>
            </a:r>
            <a:r>
              <a:rPr dirty="0" sz="2400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2400" spc="-4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acute</a:t>
            </a:r>
            <a:r>
              <a:rPr dirty="0" sz="2400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Arial"/>
                <a:cs typeface="Arial"/>
              </a:rPr>
              <a:t>emboli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441325" y="991431"/>
          <a:ext cx="11544300" cy="5156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0"/>
                <a:gridCol w="2489200"/>
                <a:gridCol w="2425700"/>
                <a:gridCol w="1752600"/>
              </a:tblGrid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Odds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Ratio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95%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CI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value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INTENTION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TREAT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retrograde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transseptal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4.98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1.72-14.46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0.0031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(per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year)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1.06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1.002-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1.13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0.042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Power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across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targets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(per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Watt)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1.08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1.001-1.163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0.047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Hispanic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White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1.23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0.27-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5.65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Cardiomyopathy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1.83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0.64-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5.28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0.26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Sustained</a:t>
                      </a:r>
                      <a:r>
                        <a:rPr dirty="0" sz="18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polymorphic</a:t>
                      </a:r>
                      <a:r>
                        <a:rPr dirty="0" sz="18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VT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15.36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1.58-148.90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0.018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TREATED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retrograde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transseptal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9.50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2.82-31.98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0.0003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(per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year)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1.07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1.005-1.142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0.035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18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Power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across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targets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(per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Watt)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1.09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1.008-1.185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0.032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Hispanic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White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1.11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0.22-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5.56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Cardiomyopathy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2.15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0.71-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6.54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Sustained</a:t>
                      </a:r>
                      <a:r>
                        <a:rPr dirty="0" sz="18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polymorphic</a:t>
                      </a:r>
                      <a:r>
                        <a:rPr dirty="0" sz="18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VT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17.82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1.63-195.29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0.018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516" y="493267"/>
            <a:ext cx="72358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Multivariable</a:t>
            </a:r>
            <a:r>
              <a:rPr dirty="0" sz="2400" spc="-7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adjusted</a:t>
            </a:r>
            <a:r>
              <a:rPr dirty="0" sz="2400" spc="-7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predictors</a:t>
            </a:r>
            <a:r>
              <a:rPr dirty="0" sz="2400" spc="-6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2400" spc="-6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acute</a:t>
            </a:r>
            <a:r>
              <a:rPr dirty="0" sz="2400" spc="-6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Arial"/>
                <a:cs typeface="Arial"/>
              </a:rPr>
              <a:t>emboli*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7516" y="6336284"/>
            <a:ext cx="7963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*Unable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include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intra-</a:t>
            </a:r>
            <a:r>
              <a:rPr dirty="0" sz="1800" spc="-10">
                <a:latin typeface="Calibri"/>
                <a:cs typeface="Calibri"/>
              </a:rPr>
              <a:t>procedural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coronary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angiogram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because,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emboli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87829" y="942340"/>
            <a:ext cx="3663950" cy="14325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dirty="0" sz="2800" b="1">
                <a:latin typeface="Arial"/>
                <a:cs typeface="Arial"/>
              </a:rPr>
              <a:t>Likelihood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of </a:t>
            </a:r>
            <a:r>
              <a:rPr dirty="0" sz="2800" b="1">
                <a:latin typeface="Arial"/>
                <a:cs typeface="Arial"/>
              </a:rPr>
              <a:t>Cognitive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Impairment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5"/>
              </a:spcBef>
            </a:pPr>
            <a:r>
              <a:rPr dirty="0" sz="1800" spc="-10" b="1">
                <a:latin typeface="Arial"/>
                <a:cs typeface="Arial"/>
              </a:rPr>
              <a:t>Intention-to-</a:t>
            </a:r>
            <a:r>
              <a:rPr dirty="0" sz="1800" spc="-20" b="1">
                <a:latin typeface="Arial"/>
                <a:cs typeface="Arial"/>
              </a:rPr>
              <a:t>Treat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71051" y="3636793"/>
            <a:ext cx="4754245" cy="2029460"/>
            <a:chOff x="971051" y="3636793"/>
            <a:chExt cx="4754245" cy="2029460"/>
          </a:xfrm>
        </p:grpSpPr>
        <p:sp>
          <p:nvSpPr>
            <p:cNvPr id="4" name="object 4" descr=""/>
            <p:cNvSpPr/>
            <p:nvPr/>
          </p:nvSpPr>
          <p:spPr>
            <a:xfrm>
              <a:off x="1429512" y="3907535"/>
              <a:ext cx="2788920" cy="1754505"/>
            </a:xfrm>
            <a:custGeom>
              <a:avLst/>
              <a:gdLst/>
              <a:ahLst/>
              <a:cxnLst/>
              <a:rect l="l" t="t" r="r" b="b"/>
              <a:pathLst>
                <a:path w="2788920" h="1754504">
                  <a:moveTo>
                    <a:pt x="414528" y="0"/>
                  </a:moveTo>
                  <a:lnTo>
                    <a:pt x="0" y="0"/>
                  </a:lnTo>
                  <a:lnTo>
                    <a:pt x="0" y="1753920"/>
                  </a:lnTo>
                  <a:lnTo>
                    <a:pt x="414528" y="1753920"/>
                  </a:lnTo>
                  <a:lnTo>
                    <a:pt x="414528" y="0"/>
                  </a:lnTo>
                  <a:close/>
                </a:path>
                <a:path w="2788920" h="1754504">
                  <a:moveTo>
                    <a:pt x="2788920" y="335280"/>
                  </a:moveTo>
                  <a:lnTo>
                    <a:pt x="2374392" y="335280"/>
                  </a:lnTo>
                  <a:lnTo>
                    <a:pt x="2374392" y="1753920"/>
                  </a:lnTo>
                  <a:lnTo>
                    <a:pt x="2788920" y="1753920"/>
                  </a:lnTo>
                  <a:lnTo>
                    <a:pt x="2788920" y="33528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29511" y="3907536"/>
              <a:ext cx="2788920" cy="1754505"/>
            </a:xfrm>
            <a:custGeom>
              <a:avLst/>
              <a:gdLst/>
              <a:ahLst/>
              <a:cxnLst/>
              <a:rect l="l" t="t" r="r" b="b"/>
              <a:pathLst>
                <a:path w="2788920" h="1754504">
                  <a:moveTo>
                    <a:pt x="0" y="0"/>
                  </a:moveTo>
                  <a:lnTo>
                    <a:pt x="414528" y="0"/>
                  </a:lnTo>
                  <a:lnTo>
                    <a:pt x="414528" y="1753914"/>
                  </a:lnTo>
                  <a:lnTo>
                    <a:pt x="0" y="1753914"/>
                  </a:lnTo>
                  <a:lnTo>
                    <a:pt x="0" y="0"/>
                  </a:lnTo>
                  <a:close/>
                </a:path>
                <a:path w="2788920" h="1754504">
                  <a:moveTo>
                    <a:pt x="2374392" y="335280"/>
                  </a:moveTo>
                  <a:lnTo>
                    <a:pt x="2788920" y="335280"/>
                  </a:lnTo>
                  <a:lnTo>
                    <a:pt x="2788920" y="1753914"/>
                  </a:lnTo>
                  <a:lnTo>
                    <a:pt x="2374392" y="1753914"/>
                  </a:lnTo>
                  <a:lnTo>
                    <a:pt x="2374392" y="3352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956816" y="5187696"/>
              <a:ext cx="2788920" cy="474345"/>
            </a:xfrm>
            <a:custGeom>
              <a:avLst/>
              <a:gdLst/>
              <a:ahLst/>
              <a:cxnLst/>
              <a:rect l="l" t="t" r="r" b="b"/>
              <a:pathLst>
                <a:path w="2788920" h="474345">
                  <a:moveTo>
                    <a:pt x="414528" y="0"/>
                  </a:moveTo>
                  <a:lnTo>
                    <a:pt x="0" y="0"/>
                  </a:lnTo>
                  <a:lnTo>
                    <a:pt x="0" y="473760"/>
                  </a:lnTo>
                  <a:lnTo>
                    <a:pt x="414528" y="473760"/>
                  </a:lnTo>
                  <a:lnTo>
                    <a:pt x="414528" y="0"/>
                  </a:lnTo>
                  <a:close/>
                </a:path>
                <a:path w="2788920" h="474345">
                  <a:moveTo>
                    <a:pt x="2788920" y="70104"/>
                  </a:moveTo>
                  <a:lnTo>
                    <a:pt x="2374392" y="70104"/>
                  </a:lnTo>
                  <a:lnTo>
                    <a:pt x="2374392" y="473760"/>
                  </a:lnTo>
                  <a:lnTo>
                    <a:pt x="2788920" y="473760"/>
                  </a:lnTo>
                  <a:lnTo>
                    <a:pt x="2788920" y="70104"/>
                  </a:lnTo>
                  <a:close/>
                </a:path>
              </a:pathLst>
            </a:custGeom>
            <a:solidFill>
              <a:srgbClr val="E38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56816" y="5187696"/>
              <a:ext cx="2788920" cy="474345"/>
            </a:xfrm>
            <a:custGeom>
              <a:avLst/>
              <a:gdLst/>
              <a:ahLst/>
              <a:cxnLst/>
              <a:rect l="l" t="t" r="r" b="b"/>
              <a:pathLst>
                <a:path w="2788920" h="474345">
                  <a:moveTo>
                    <a:pt x="0" y="0"/>
                  </a:moveTo>
                  <a:lnTo>
                    <a:pt x="414528" y="0"/>
                  </a:lnTo>
                  <a:lnTo>
                    <a:pt x="414528" y="473754"/>
                  </a:lnTo>
                  <a:lnTo>
                    <a:pt x="0" y="473754"/>
                  </a:lnTo>
                  <a:lnTo>
                    <a:pt x="0" y="0"/>
                  </a:lnTo>
                  <a:close/>
                </a:path>
                <a:path w="2788920" h="474345">
                  <a:moveTo>
                    <a:pt x="2374392" y="70104"/>
                  </a:moveTo>
                  <a:lnTo>
                    <a:pt x="2788920" y="70104"/>
                  </a:lnTo>
                  <a:lnTo>
                    <a:pt x="2788920" y="473754"/>
                  </a:lnTo>
                  <a:lnTo>
                    <a:pt x="2374392" y="473754"/>
                  </a:lnTo>
                  <a:lnTo>
                    <a:pt x="2374392" y="701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81072" y="4379975"/>
              <a:ext cx="2788920" cy="1282065"/>
            </a:xfrm>
            <a:custGeom>
              <a:avLst/>
              <a:gdLst/>
              <a:ahLst/>
              <a:cxnLst/>
              <a:rect l="l" t="t" r="r" b="b"/>
              <a:pathLst>
                <a:path w="2788920" h="1282064">
                  <a:moveTo>
                    <a:pt x="414528" y="201168"/>
                  </a:moveTo>
                  <a:lnTo>
                    <a:pt x="0" y="201168"/>
                  </a:lnTo>
                  <a:lnTo>
                    <a:pt x="0" y="1281480"/>
                  </a:lnTo>
                  <a:lnTo>
                    <a:pt x="414528" y="1281480"/>
                  </a:lnTo>
                  <a:lnTo>
                    <a:pt x="414528" y="201168"/>
                  </a:lnTo>
                  <a:close/>
                </a:path>
                <a:path w="2788920" h="1282064">
                  <a:moveTo>
                    <a:pt x="2788920" y="0"/>
                  </a:moveTo>
                  <a:lnTo>
                    <a:pt x="2374392" y="0"/>
                  </a:lnTo>
                  <a:lnTo>
                    <a:pt x="2374392" y="1281480"/>
                  </a:lnTo>
                  <a:lnTo>
                    <a:pt x="2788920" y="1281480"/>
                  </a:lnTo>
                  <a:lnTo>
                    <a:pt x="2788920" y="0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481072" y="4379976"/>
              <a:ext cx="2788920" cy="1282065"/>
            </a:xfrm>
            <a:custGeom>
              <a:avLst/>
              <a:gdLst/>
              <a:ahLst/>
              <a:cxnLst/>
              <a:rect l="l" t="t" r="r" b="b"/>
              <a:pathLst>
                <a:path w="2788920" h="1282064">
                  <a:moveTo>
                    <a:pt x="0" y="201168"/>
                  </a:moveTo>
                  <a:lnTo>
                    <a:pt x="414528" y="201168"/>
                  </a:lnTo>
                  <a:lnTo>
                    <a:pt x="414528" y="1281474"/>
                  </a:lnTo>
                  <a:lnTo>
                    <a:pt x="0" y="1281474"/>
                  </a:lnTo>
                  <a:lnTo>
                    <a:pt x="0" y="201168"/>
                  </a:lnTo>
                  <a:close/>
                </a:path>
                <a:path w="2788920" h="1282064">
                  <a:moveTo>
                    <a:pt x="2374392" y="0"/>
                  </a:moveTo>
                  <a:lnTo>
                    <a:pt x="2788920" y="0"/>
                  </a:lnTo>
                  <a:lnTo>
                    <a:pt x="2788920" y="1281474"/>
                  </a:lnTo>
                  <a:lnTo>
                    <a:pt x="2374392" y="1281474"/>
                  </a:lnTo>
                  <a:lnTo>
                    <a:pt x="237439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75813" y="3636793"/>
              <a:ext cx="4749800" cy="2025014"/>
            </a:xfrm>
            <a:custGeom>
              <a:avLst/>
              <a:gdLst/>
              <a:ahLst/>
              <a:cxnLst/>
              <a:rect l="l" t="t" r="r" b="b"/>
              <a:pathLst>
                <a:path w="4749800" h="2025014">
                  <a:moveTo>
                    <a:pt x="0" y="2024657"/>
                  </a:moveTo>
                  <a:lnTo>
                    <a:pt x="1" y="0"/>
                  </a:lnTo>
                </a:path>
                <a:path w="4749800" h="2025014">
                  <a:moveTo>
                    <a:pt x="0" y="2024657"/>
                  </a:moveTo>
                  <a:lnTo>
                    <a:pt x="4749291" y="202465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801252" y="5566664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1252" y="5228335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37688" y="4893055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37688" y="4554728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37688" y="4216400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37688" y="3881120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37688" y="3542792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483517" y="5680202"/>
            <a:ext cx="1380490" cy="111442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marL="449580" marR="127635" indent="-340995">
              <a:lnSpc>
                <a:spcPct val="101200"/>
              </a:lnSpc>
              <a:spcBef>
                <a:spcPts val="465"/>
              </a:spcBef>
            </a:pPr>
            <a:r>
              <a:rPr dirty="0" sz="1600" spc="-10" b="1">
                <a:latin typeface="Arial"/>
                <a:cs typeface="Arial"/>
              </a:rPr>
              <a:t>Transseptal </a:t>
            </a:r>
            <a:r>
              <a:rPr dirty="0" sz="1800" spc="40">
                <a:latin typeface="Calibri"/>
                <a:cs typeface="Calibri"/>
              </a:rPr>
              <a:t>N=49 </a:t>
            </a:r>
            <a:r>
              <a:rPr dirty="0" sz="1800" spc="-10">
                <a:latin typeface="Calibri"/>
                <a:cs typeface="Calibri"/>
              </a:rPr>
              <a:t>(66%)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26191" y="3862552"/>
            <a:ext cx="196215" cy="15760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Number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Participants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638781" y="3190747"/>
            <a:ext cx="965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457450" y="718695"/>
            <a:ext cx="4754245" cy="2029460"/>
            <a:chOff x="6457450" y="718695"/>
            <a:chExt cx="4754245" cy="2029460"/>
          </a:xfrm>
        </p:grpSpPr>
        <p:sp>
          <p:nvSpPr>
            <p:cNvPr id="22" name="object 22" descr=""/>
            <p:cNvSpPr/>
            <p:nvPr/>
          </p:nvSpPr>
          <p:spPr>
            <a:xfrm>
              <a:off x="6915912" y="920495"/>
              <a:ext cx="2788920" cy="1823085"/>
            </a:xfrm>
            <a:custGeom>
              <a:avLst/>
              <a:gdLst/>
              <a:ahLst/>
              <a:cxnLst/>
              <a:rect l="l" t="t" r="r" b="b"/>
              <a:pathLst>
                <a:path w="2788920" h="1823085">
                  <a:moveTo>
                    <a:pt x="414528" y="0"/>
                  </a:moveTo>
                  <a:lnTo>
                    <a:pt x="0" y="0"/>
                  </a:lnTo>
                  <a:lnTo>
                    <a:pt x="0" y="1822856"/>
                  </a:lnTo>
                  <a:lnTo>
                    <a:pt x="414528" y="1822856"/>
                  </a:lnTo>
                  <a:lnTo>
                    <a:pt x="414528" y="0"/>
                  </a:lnTo>
                  <a:close/>
                </a:path>
                <a:path w="2788920" h="1823085">
                  <a:moveTo>
                    <a:pt x="2788920" y="505968"/>
                  </a:moveTo>
                  <a:lnTo>
                    <a:pt x="2374392" y="505968"/>
                  </a:lnTo>
                  <a:lnTo>
                    <a:pt x="2374392" y="1822856"/>
                  </a:lnTo>
                  <a:lnTo>
                    <a:pt x="2788920" y="1822856"/>
                  </a:lnTo>
                  <a:lnTo>
                    <a:pt x="2788920" y="505968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915911" y="920495"/>
              <a:ext cx="2788920" cy="1823085"/>
            </a:xfrm>
            <a:custGeom>
              <a:avLst/>
              <a:gdLst/>
              <a:ahLst/>
              <a:cxnLst/>
              <a:rect l="l" t="t" r="r" b="b"/>
              <a:pathLst>
                <a:path w="2788920" h="1823085">
                  <a:moveTo>
                    <a:pt x="0" y="0"/>
                  </a:moveTo>
                  <a:lnTo>
                    <a:pt x="414528" y="0"/>
                  </a:lnTo>
                  <a:lnTo>
                    <a:pt x="414528" y="1822857"/>
                  </a:lnTo>
                  <a:lnTo>
                    <a:pt x="0" y="1822857"/>
                  </a:lnTo>
                  <a:lnTo>
                    <a:pt x="0" y="0"/>
                  </a:lnTo>
                  <a:close/>
                </a:path>
                <a:path w="2788920" h="1823085">
                  <a:moveTo>
                    <a:pt x="2374392" y="505968"/>
                  </a:moveTo>
                  <a:lnTo>
                    <a:pt x="2788920" y="505968"/>
                  </a:lnTo>
                  <a:lnTo>
                    <a:pt x="2788920" y="1822857"/>
                  </a:lnTo>
                  <a:lnTo>
                    <a:pt x="2374392" y="1822857"/>
                  </a:lnTo>
                  <a:lnTo>
                    <a:pt x="2374392" y="5059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443216" y="2337815"/>
              <a:ext cx="2788920" cy="405765"/>
            </a:xfrm>
            <a:custGeom>
              <a:avLst/>
              <a:gdLst/>
              <a:ahLst/>
              <a:cxnLst/>
              <a:rect l="l" t="t" r="r" b="b"/>
              <a:pathLst>
                <a:path w="2788920" h="405764">
                  <a:moveTo>
                    <a:pt x="414528" y="0"/>
                  </a:moveTo>
                  <a:lnTo>
                    <a:pt x="0" y="0"/>
                  </a:lnTo>
                  <a:lnTo>
                    <a:pt x="0" y="405536"/>
                  </a:lnTo>
                  <a:lnTo>
                    <a:pt x="414528" y="405536"/>
                  </a:lnTo>
                  <a:lnTo>
                    <a:pt x="414528" y="0"/>
                  </a:lnTo>
                  <a:close/>
                </a:path>
                <a:path w="2788920" h="405764">
                  <a:moveTo>
                    <a:pt x="2788920" y="304800"/>
                  </a:moveTo>
                  <a:lnTo>
                    <a:pt x="2374392" y="304800"/>
                  </a:lnTo>
                  <a:lnTo>
                    <a:pt x="2374392" y="405536"/>
                  </a:lnTo>
                  <a:lnTo>
                    <a:pt x="2788920" y="405536"/>
                  </a:lnTo>
                  <a:lnTo>
                    <a:pt x="2788920" y="304800"/>
                  </a:lnTo>
                  <a:close/>
                </a:path>
              </a:pathLst>
            </a:custGeom>
            <a:solidFill>
              <a:srgbClr val="E38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443215" y="2337815"/>
              <a:ext cx="2788920" cy="405765"/>
            </a:xfrm>
            <a:custGeom>
              <a:avLst/>
              <a:gdLst/>
              <a:ahLst/>
              <a:cxnLst/>
              <a:rect l="l" t="t" r="r" b="b"/>
              <a:pathLst>
                <a:path w="2788920" h="405764">
                  <a:moveTo>
                    <a:pt x="0" y="0"/>
                  </a:moveTo>
                  <a:lnTo>
                    <a:pt x="414528" y="0"/>
                  </a:lnTo>
                  <a:lnTo>
                    <a:pt x="414528" y="405537"/>
                  </a:lnTo>
                  <a:lnTo>
                    <a:pt x="0" y="405537"/>
                  </a:lnTo>
                  <a:lnTo>
                    <a:pt x="0" y="0"/>
                  </a:lnTo>
                  <a:close/>
                </a:path>
                <a:path w="2788920" h="405764">
                  <a:moveTo>
                    <a:pt x="2374392" y="304800"/>
                  </a:moveTo>
                  <a:lnTo>
                    <a:pt x="2788920" y="304800"/>
                  </a:lnTo>
                  <a:lnTo>
                    <a:pt x="2788920" y="405537"/>
                  </a:lnTo>
                  <a:lnTo>
                    <a:pt x="2374392" y="405537"/>
                  </a:lnTo>
                  <a:lnTo>
                    <a:pt x="2374392" y="3048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967472" y="1630679"/>
              <a:ext cx="2788920" cy="1113155"/>
            </a:xfrm>
            <a:custGeom>
              <a:avLst/>
              <a:gdLst/>
              <a:ahLst/>
              <a:cxnLst/>
              <a:rect l="l" t="t" r="r" b="b"/>
              <a:pathLst>
                <a:path w="2788920" h="1113155">
                  <a:moveTo>
                    <a:pt x="414528" y="301752"/>
                  </a:moveTo>
                  <a:lnTo>
                    <a:pt x="0" y="301752"/>
                  </a:lnTo>
                  <a:lnTo>
                    <a:pt x="0" y="1112672"/>
                  </a:lnTo>
                  <a:lnTo>
                    <a:pt x="414528" y="1112672"/>
                  </a:lnTo>
                  <a:lnTo>
                    <a:pt x="414528" y="301752"/>
                  </a:lnTo>
                  <a:close/>
                </a:path>
                <a:path w="2788920" h="1113155">
                  <a:moveTo>
                    <a:pt x="2788920" y="0"/>
                  </a:moveTo>
                  <a:lnTo>
                    <a:pt x="2374392" y="0"/>
                  </a:lnTo>
                  <a:lnTo>
                    <a:pt x="2374392" y="1112672"/>
                  </a:lnTo>
                  <a:lnTo>
                    <a:pt x="2788920" y="1112672"/>
                  </a:lnTo>
                  <a:lnTo>
                    <a:pt x="2788920" y="0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967471" y="1630679"/>
              <a:ext cx="2788920" cy="1113155"/>
            </a:xfrm>
            <a:custGeom>
              <a:avLst/>
              <a:gdLst/>
              <a:ahLst/>
              <a:cxnLst/>
              <a:rect l="l" t="t" r="r" b="b"/>
              <a:pathLst>
                <a:path w="2788920" h="1113155">
                  <a:moveTo>
                    <a:pt x="0" y="301752"/>
                  </a:moveTo>
                  <a:lnTo>
                    <a:pt x="414528" y="301752"/>
                  </a:lnTo>
                  <a:lnTo>
                    <a:pt x="414528" y="1112673"/>
                  </a:lnTo>
                  <a:lnTo>
                    <a:pt x="0" y="1112673"/>
                  </a:lnTo>
                  <a:lnTo>
                    <a:pt x="0" y="301752"/>
                  </a:lnTo>
                  <a:close/>
                </a:path>
                <a:path w="2788920" h="1113155">
                  <a:moveTo>
                    <a:pt x="2374392" y="0"/>
                  </a:moveTo>
                  <a:lnTo>
                    <a:pt x="2788920" y="0"/>
                  </a:lnTo>
                  <a:lnTo>
                    <a:pt x="2788920" y="1112673"/>
                  </a:lnTo>
                  <a:lnTo>
                    <a:pt x="2374392" y="1112673"/>
                  </a:lnTo>
                  <a:lnTo>
                    <a:pt x="237439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462213" y="718695"/>
              <a:ext cx="4749800" cy="2025014"/>
            </a:xfrm>
            <a:custGeom>
              <a:avLst/>
              <a:gdLst/>
              <a:ahLst/>
              <a:cxnLst/>
              <a:rect l="l" t="t" r="r" b="b"/>
              <a:pathLst>
                <a:path w="4749800" h="2025014">
                  <a:moveTo>
                    <a:pt x="0" y="2024657"/>
                  </a:moveTo>
                  <a:lnTo>
                    <a:pt x="1" y="0"/>
                  </a:lnTo>
                </a:path>
                <a:path w="4749800" h="2025014">
                  <a:moveTo>
                    <a:pt x="0" y="2024657"/>
                  </a:moveTo>
                  <a:lnTo>
                    <a:pt x="4749291" y="202465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6224088" y="555751"/>
            <a:ext cx="153035" cy="225679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3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25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066446" y="3054603"/>
            <a:ext cx="11607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Arial"/>
                <a:cs typeface="Arial"/>
              </a:rPr>
              <a:t>Transseptal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321875" y="2789936"/>
            <a:ext cx="1391285" cy="53403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165">
                <a:latin typeface="Arial"/>
                <a:cs typeface="Arial"/>
              </a:rPr>
              <a:t> 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algn="ctr" marL="6985">
              <a:lnSpc>
                <a:spcPct val="100000"/>
              </a:lnSpc>
              <a:spcBef>
                <a:spcPts val="365"/>
              </a:spcBef>
            </a:pPr>
            <a:r>
              <a:rPr dirty="0" sz="1600" spc="-10" b="1">
                <a:latin typeface="Arial"/>
                <a:cs typeface="Arial"/>
              </a:rPr>
              <a:t>Retrograde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012595" y="942568"/>
            <a:ext cx="196215" cy="15760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Number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Participants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906013" y="270763"/>
            <a:ext cx="34061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Baseline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with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Paired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Follow</a:t>
            </a:r>
            <a:r>
              <a:rPr dirty="0" sz="1800" spc="-25" b="1">
                <a:latin typeface="Arial"/>
                <a:cs typeface="Arial"/>
              </a:rPr>
              <a:t> 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937116" y="2824988"/>
            <a:ext cx="14020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225">
                <a:latin typeface="Arial"/>
                <a:cs typeface="Arial"/>
              </a:rPr>
              <a:t> 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6321006" y="3636793"/>
            <a:ext cx="4754245" cy="2029460"/>
            <a:chOff x="6321006" y="3636793"/>
            <a:chExt cx="4754245" cy="2029460"/>
          </a:xfrm>
        </p:grpSpPr>
        <p:sp>
          <p:nvSpPr>
            <p:cNvPr id="36" name="object 36" descr=""/>
            <p:cNvSpPr/>
            <p:nvPr/>
          </p:nvSpPr>
          <p:spPr>
            <a:xfrm>
              <a:off x="6778752" y="3880103"/>
              <a:ext cx="2788920" cy="1781810"/>
            </a:xfrm>
            <a:custGeom>
              <a:avLst/>
              <a:gdLst/>
              <a:ahLst/>
              <a:cxnLst/>
              <a:rect l="l" t="t" r="r" b="b"/>
              <a:pathLst>
                <a:path w="2788920" h="1781810">
                  <a:moveTo>
                    <a:pt x="414528" y="0"/>
                  </a:moveTo>
                  <a:lnTo>
                    <a:pt x="0" y="0"/>
                  </a:lnTo>
                  <a:lnTo>
                    <a:pt x="0" y="1781352"/>
                  </a:lnTo>
                  <a:lnTo>
                    <a:pt x="414528" y="1781352"/>
                  </a:lnTo>
                  <a:lnTo>
                    <a:pt x="414528" y="0"/>
                  </a:lnTo>
                  <a:close/>
                </a:path>
                <a:path w="2788920" h="1781810">
                  <a:moveTo>
                    <a:pt x="2788920" y="161544"/>
                  </a:moveTo>
                  <a:lnTo>
                    <a:pt x="2374392" y="161544"/>
                  </a:lnTo>
                  <a:lnTo>
                    <a:pt x="2374392" y="1781352"/>
                  </a:lnTo>
                  <a:lnTo>
                    <a:pt x="2788920" y="1781352"/>
                  </a:lnTo>
                  <a:lnTo>
                    <a:pt x="2788920" y="161544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778752" y="3880104"/>
              <a:ext cx="2788920" cy="1781810"/>
            </a:xfrm>
            <a:custGeom>
              <a:avLst/>
              <a:gdLst/>
              <a:ahLst/>
              <a:cxnLst/>
              <a:rect l="l" t="t" r="r" b="b"/>
              <a:pathLst>
                <a:path w="2788920" h="1781810">
                  <a:moveTo>
                    <a:pt x="0" y="0"/>
                  </a:moveTo>
                  <a:lnTo>
                    <a:pt x="414528" y="0"/>
                  </a:lnTo>
                  <a:lnTo>
                    <a:pt x="414528" y="1781346"/>
                  </a:lnTo>
                  <a:lnTo>
                    <a:pt x="0" y="1781346"/>
                  </a:lnTo>
                  <a:lnTo>
                    <a:pt x="0" y="0"/>
                  </a:lnTo>
                  <a:close/>
                </a:path>
                <a:path w="2788920" h="1781810">
                  <a:moveTo>
                    <a:pt x="2374392" y="161544"/>
                  </a:moveTo>
                  <a:lnTo>
                    <a:pt x="2788920" y="161544"/>
                  </a:lnTo>
                  <a:lnTo>
                    <a:pt x="2788920" y="1781346"/>
                  </a:lnTo>
                  <a:lnTo>
                    <a:pt x="2374392" y="1781346"/>
                  </a:lnTo>
                  <a:lnTo>
                    <a:pt x="2374392" y="1615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306056" y="5093208"/>
              <a:ext cx="414655" cy="568325"/>
            </a:xfrm>
            <a:custGeom>
              <a:avLst/>
              <a:gdLst/>
              <a:ahLst/>
              <a:cxnLst/>
              <a:rect l="l" t="t" r="r" b="b"/>
              <a:pathLst>
                <a:path w="414654" h="568325">
                  <a:moveTo>
                    <a:pt x="414527" y="0"/>
                  </a:moveTo>
                  <a:lnTo>
                    <a:pt x="0" y="0"/>
                  </a:lnTo>
                  <a:lnTo>
                    <a:pt x="0" y="568241"/>
                  </a:lnTo>
                  <a:lnTo>
                    <a:pt x="414527" y="568241"/>
                  </a:lnTo>
                  <a:lnTo>
                    <a:pt x="414527" y="0"/>
                  </a:lnTo>
                  <a:close/>
                </a:path>
              </a:pathLst>
            </a:custGeom>
            <a:solidFill>
              <a:srgbClr val="E38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306056" y="5093208"/>
              <a:ext cx="414655" cy="568325"/>
            </a:xfrm>
            <a:custGeom>
              <a:avLst/>
              <a:gdLst/>
              <a:ahLst/>
              <a:cxnLst/>
              <a:rect l="l" t="t" r="r" b="b"/>
              <a:pathLst>
                <a:path w="414654" h="568325">
                  <a:moveTo>
                    <a:pt x="0" y="0"/>
                  </a:moveTo>
                  <a:lnTo>
                    <a:pt x="414528" y="0"/>
                  </a:lnTo>
                  <a:lnTo>
                    <a:pt x="414528" y="568242"/>
                  </a:lnTo>
                  <a:lnTo>
                    <a:pt x="0" y="5682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833360" y="4852416"/>
              <a:ext cx="2788920" cy="809625"/>
            </a:xfrm>
            <a:custGeom>
              <a:avLst/>
              <a:gdLst/>
              <a:ahLst/>
              <a:cxnLst/>
              <a:rect l="l" t="t" r="r" b="b"/>
              <a:pathLst>
                <a:path w="2788920" h="809625">
                  <a:moveTo>
                    <a:pt x="414528" y="240792"/>
                  </a:moveTo>
                  <a:lnTo>
                    <a:pt x="0" y="240792"/>
                  </a:lnTo>
                  <a:lnTo>
                    <a:pt x="0" y="809040"/>
                  </a:lnTo>
                  <a:lnTo>
                    <a:pt x="414528" y="809040"/>
                  </a:lnTo>
                  <a:lnTo>
                    <a:pt x="414528" y="240792"/>
                  </a:lnTo>
                  <a:close/>
                </a:path>
                <a:path w="2788920" h="809625">
                  <a:moveTo>
                    <a:pt x="2788920" y="0"/>
                  </a:moveTo>
                  <a:lnTo>
                    <a:pt x="2374392" y="0"/>
                  </a:lnTo>
                  <a:lnTo>
                    <a:pt x="2374392" y="809040"/>
                  </a:lnTo>
                  <a:lnTo>
                    <a:pt x="2788920" y="809040"/>
                  </a:lnTo>
                  <a:lnTo>
                    <a:pt x="2788920" y="0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833360" y="4852416"/>
              <a:ext cx="2788920" cy="809625"/>
            </a:xfrm>
            <a:custGeom>
              <a:avLst/>
              <a:gdLst/>
              <a:ahLst/>
              <a:cxnLst/>
              <a:rect l="l" t="t" r="r" b="b"/>
              <a:pathLst>
                <a:path w="2788920" h="809625">
                  <a:moveTo>
                    <a:pt x="0" y="240792"/>
                  </a:moveTo>
                  <a:lnTo>
                    <a:pt x="414528" y="240792"/>
                  </a:lnTo>
                  <a:lnTo>
                    <a:pt x="414528" y="809034"/>
                  </a:lnTo>
                  <a:lnTo>
                    <a:pt x="0" y="809034"/>
                  </a:lnTo>
                  <a:lnTo>
                    <a:pt x="0" y="240792"/>
                  </a:lnTo>
                  <a:close/>
                </a:path>
                <a:path w="2788920" h="809625">
                  <a:moveTo>
                    <a:pt x="2374392" y="0"/>
                  </a:moveTo>
                  <a:lnTo>
                    <a:pt x="2788920" y="0"/>
                  </a:lnTo>
                  <a:lnTo>
                    <a:pt x="2788920" y="809034"/>
                  </a:lnTo>
                  <a:lnTo>
                    <a:pt x="2374392" y="809034"/>
                  </a:lnTo>
                  <a:lnTo>
                    <a:pt x="237439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325768" y="3636793"/>
              <a:ext cx="4749800" cy="2025014"/>
            </a:xfrm>
            <a:custGeom>
              <a:avLst/>
              <a:gdLst/>
              <a:ahLst/>
              <a:cxnLst/>
              <a:rect l="l" t="t" r="r" b="b"/>
              <a:pathLst>
                <a:path w="4749800" h="2025014">
                  <a:moveTo>
                    <a:pt x="0" y="2024657"/>
                  </a:moveTo>
                  <a:lnTo>
                    <a:pt x="1" y="0"/>
                  </a:lnTo>
                </a:path>
                <a:path w="4749800" h="2025014">
                  <a:moveTo>
                    <a:pt x="0" y="2024657"/>
                  </a:moveTo>
                  <a:lnTo>
                    <a:pt x="4749291" y="202465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6151205" y="5566664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151205" y="5161279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95959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087641" y="4755895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087641" y="4353559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087641" y="3948176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087641" y="3542792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833341" y="5712205"/>
            <a:ext cx="1380490" cy="113157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algn="ctr" marR="18415">
              <a:lnSpc>
                <a:spcPct val="100000"/>
              </a:lnSpc>
              <a:spcBef>
                <a:spcPts val="345"/>
              </a:spcBef>
            </a:pPr>
            <a:r>
              <a:rPr dirty="0" sz="1600" spc="-10" b="1">
                <a:latin typeface="Arial"/>
                <a:cs typeface="Arial"/>
              </a:rPr>
              <a:t>Transseptal</a:t>
            </a:r>
            <a:endParaRPr sz="1600">
              <a:latin typeface="Arial"/>
              <a:cs typeface="Arial"/>
            </a:endParaRPr>
          </a:p>
          <a:p>
            <a:pPr algn="ctr" marL="410209" marR="394970" indent="-39370">
              <a:lnSpc>
                <a:spcPts val="2110"/>
              </a:lnSpc>
              <a:spcBef>
                <a:spcPts val="585"/>
              </a:spcBef>
            </a:pPr>
            <a:r>
              <a:rPr dirty="0" sz="1800" spc="40">
                <a:latin typeface="Calibri"/>
                <a:cs typeface="Calibri"/>
              </a:rPr>
              <a:t>N=36 </a:t>
            </a:r>
            <a:r>
              <a:rPr dirty="0" sz="1800" spc="-10">
                <a:latin typeface="Calibri"/>
                <a:cs typeface="Calibri"/>
              </a:rPr>
              <a:t>(49%)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9196532" y="5712205"/>
            <a:ext cx="1380490" cy="113157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dirty="0" sz="1600" spc="-10" b="1">
                <a:latin typeface="Arial"/>
                <a:cs typeface="Arial"/>
              </a:rPr>
              <a:t>Retrograde</a:t>
            </a:r>
            <a:endParaRPr sz="1600">
              <a:latin typeface="Arial"/>
              <a:cs typeface="Arial"/>
            </a:endParaRPr>
          </a:p>
          <a:p>
            <a:pPr marL="476250" marR="328930">
              <a:lnSpc>
                <a:spcPts val="2110"/>
              </a:lnSpc>
              <a:spcBef>
                <a:spcPts val="585"/>
              </a:spcBef>
            </a:pPr>
            <a:r>
              <a:rPr dirty="0" sz="1800" spc="40">
                <a:latin typeface="Calibri"/>
                <a:cs typeface="Calibri"/>
              </a:rPr>
              <a:t>N=30 </a:t>
            </a:r>
            <a:r>
              <a:rPr dirty="0" sz="1800" spc="-10">
                <a:latin typeface="Calibri"/>
                <a:cs typeface="Calibri"/>
              </a:rPr>
              <a:t>(42%)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5876146" y="3862552"/>
            <a:ext cx="196215" cy="15760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Number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Participants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8020803" y="3190747"/>
            <a:ext cx="902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Month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704001" y="3745483"/>
            <a:ext cx="967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p=0.69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3853619" y="5664200"/>
            <a:ext cx="1380490" cy="117919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 baseline="2314" sz="1800">
                <a:latin typeface="Arial"/>
                <a:cs typeface="Arial"/>
              </a:rPr>
              <a:t>Low</a:t>
            </a:r>
            <a:r>
              <a:rPr dirty="0" baseline="2314" sz="1800" spc="202">
                <a:latin typeface="Arial"/>
                <a:cs typeface="Arial"/>
              </a:rPr>
              <a:t>  </a:t>
            </a:r>
            <a:r>
              <a:rPr dirty="0" baseline="2314" sz="1800">
                <a:latin typeface="Arial"/>
                <a:cs typeface="Arial"/>
              </a:rPr>
              <a:t>Medium</a:t>
            </a:r>
            <a:r>
              <a:rPr dirty="0" baseline="2314" sz="1800" spc="697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  <a:p>
            <a:pPr algn="ctr" marR="10160">
              <a:lnSpc>
                <a:spcPct val="100000"/>
              </a:lnSpc>
              <a:spcBef>
                <a:spcPts val="560"/>
              </a:spcBef>
            </a:pPr>
            <a:r>
              <a:rPr dirty="0" sz="1600" spc="-10" b="1">
                <a:latin typeface="Arial"/>
                <a:cs typeface="Arial"/>
              </a:rPr>
              <a:t>Retrograde</a:t>
            </a:r>
            <a:endParaRPr sz="1600">
              <a:latin typeface="Arial"/>
              <a:cs typeface="Arial"/>
            </a:endParaRPr>
          </a:p>
          <a:p>
            <a:pPr algn="ctr" marL="384810" marR="419734" indent="-39370">
              <a:lnSpc>
                <a:spcPts val="2110"/>
              </a:lnSpc>
              <a:spcBef>
                <a:spcPts val="585"/>
              </a:spcBef>
            </a:pPr>
            <a:r>
              <a:rPr dirty="0" sz="1800" spc="40">
                <a:latin typeface="Calibri"/>
                <a:cs typeface="Calibri"/>
              </a:rPr>
              <a:t>N=46 </a:t>
            </a:r>
            <a:r>
              <a:rPr dirty="0" sz="1800" spc="-10">
                <a:latin typeface="Calibri"/>
                <a:cs typeface="Calibri"/>
              </a:rPr>
              <a:t>(64%)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8215052" y="602995"/>
            <a:ext cx="9671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0">
                <a:solidFill>
                  <a:srgbClr val="000000"/>
                </a:solidFill>
                <a:latin typeface="Arial"/>
                <a:cs typeface="Arial"/>
              </a:rPr>
              <a:t>p=0.34</a:t>
            </a:r>
            <a:endParaRPr sz="24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871055" y="3647947"/>
            <a:ext cx="11372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p=0.022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6449" y="393699"/>
            <a:ext cx="499935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Neurocognitive</a:t>
            </a:r>
            <a:r>
              <a:rPr dirty="0" spc="-155"/>
              <a:t> </a:t>
            </a:r>
            <a:r>
              <a:rPr dirty="0" spc="-30"/>
              <a:t>Testing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24002" y="6494779"/>
            <a:ext cx="193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0099"/>
                </a:solidFill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0669" y="1858771"/>
            <a:ext cx="10795635" cy="20066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7505" marR="5080" indent="-344805">
              <a:lnSpc>
                <a:spcPct val="100800"/>
              </a:lnSpc>
              <a:spcBef>
                <a:spcPts val="75"/>
              </a:spcBef>
              <a:buChar char="■"/>
              <a:tabLst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second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neurocognitive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test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performed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median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202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days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(IQR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180- </a:t>
            </a:r>
            <a:r>
              <a:rPr dirty="0" sz="2400">
                <a:latin typeface="Arial"/>
                <a:cs typeface="Arial"/>
              </a:rPr>
              <a:t>252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days)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after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  <a:p>
            <a:pPr lvl="1" marL="814069" indent="-344170">
              <a:lnSpc>
                <a:spcPct val="100000"/>
              </a:lnSpc>
              <a:spcBef>
                <a:spcPts val="625"/>
              </a:spcBef>
              <a:buChar char="■"/>
              <a:tabLst>
                <a:tab pos="814069" algn="l"/>
              </a:tabLst>
            </a:pP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transseptal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group: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206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days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IQR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187-</a:t>
            </a:r>
            <a:r>
              <a:rPr dirty="0" sz="2400">
                <a:latin typeface="Arial"/>
                <a:cs typeface="Arial"/>
              </a:rPr>
              <a:t>245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days)</a:t>
            </a:r>
            <a:endParaRPr sz="2400">
              <a:latin typeface="Arial"/>
              <a:cs typeface="Arial"/>
            </a:endParaRPr>
          </a:p>
          <a:p>
            <a:pPr lvl="1" marL="814705" marR="660400" indent="-344805">
              <a:lnSpc>
                <a:spcPts val="2810"/>
              </a:lnSpc>
              <a:spcBef>
                <a:spcPts val="775"/>
              </a:spcBef>
              <a:buChar char="■"/>
              <a:tabLst>
                <a:tab pos="814705" algn="l"/>
                <a:tab pos="6338570" algn="l"/>
              </a:tabLst>
            </a:pP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retrograde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aortic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group: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195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days</a:t>
            </a:r>
            <a:r>
              <a:rPr dirty="0" sz="2400">
                <a:latin typeface="Arial"/>
                <a:cs typeface="Arial"/>
              </a:rPr>
              <a:t>	(IQR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169-</a:t>
            </a:r>
            <a:r>
              <a:rPr dirty="0" sz="2400">
                <a:latin typeface="Arial"/>
                <a:cs typeface="Arial"/>
              </a:rPr>
              <a:t>279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days),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p=0.44 </a:t>
            </a:r>
            <a:r>
              <a:rPr dirty="0" sz="2400">
                <a:latin typeface="Arial"/>
                <a:cs typeface="Arial"/>
              </a:rPr>
              <a:t>versus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transeptal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8955">
              <a:lnSpc>
                <a:spcPct val="100000"/>
              </a:lnSpc>
              <a:spcBef>
                <a:spcPts val="100"/>
              </a:spcBef>
            </a:pPr>
            <a:r>
              <a:rPr dirty="0"/>
              <a:t>Cerebral</a:t>
            </a:r>
            <a:r>
              <a:rPr dirty="0" spc="-135"/>
              <a:t> </a:t>
            </a:r>
            <a:r>
              <a:rPr dirty="0"/>
              <a:t>Emboli</a:t>
            </a:r>
            <a:r>
              <a:rPr dirty="0" spc="-75"/>
              <a:t> </a:t>
            </a:r>
            <a:r>
              <a:rPr dirty="0"/>
              <a:t>after</a:t>
            </a:r>
            <a:r>
              <a:rPr dirty="0" spc="-145"/>
              <a:t> </a:t>
            </a:r>
            <a:r>
              <a:rPr dirty="0" spc="-195"/>
              <a:t>LV</a:t>
            </a:r>
            <a:r>
              <a:rPr dirty="0" spc="-295"/>
              <a:t> </a:t>
            </a:r>
            <a:r>
              <a:rPr dirty="0" spc="-10"/>
              <a:t>Ablation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398785" y="971804"/>
            <a:ext cx="9256395" cy="128460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20"/>
              </a:spcBef>
              <a:buFont typeface="Arial"/>
              <a:buChar char="■"/>
              <a:tabLst>
                <a:tab pos="356870" algn="l"/>
              </a:tabLst>
            </a:pPr>
            <a:r>
              <a:rPr dirty="0" sz="2400">
                <a:latin typeface="Calibri"/>
                <a:cs typeface="Calibri"/>
              </a:rPr>
              <a:t>None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those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undergoing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RV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ablation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experienced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cerebral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embolism</a:t>
            </a:r>
            <a:endParaRPr sz="2400">
              <a:latin typeface="Calibri"/>
              <a:cs typeface="Calibri"/>
            </a:endParaRPr>
          </a:p>
          <a:p>
            <a:pPr marL="357505" marR="379730" indent="-344805">
              <a:lnSpc>
                <a:spcPct val="100800"/>
              </a:lnSpc>
              <a:spcBef>
                <a:spcPts val="605"/>
              </a:spcBef>
              <a:buFont typeface="Arial"/>
              <a:buChar char="■"/>
              <a:tabLst>
                <a:tab pos="357505" algn="l"/>
              </a:tabLst>
            </a:pPr>
            <a:r>
              <a:rPr dirty="0" sz="2400">
                <a:latin typeface="Calibri"/>
                <a:cs typeface="Calibri"/>
              </a:rPr>
              <a:t>7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(58%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65">
                <a:latin typeface="Calibri"/>
                <a:cs typeface="Calibri"/>
              </a:rPr>
              <a:t>LV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64%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retrograde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aortic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cases)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new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brain embolism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5576" y="2310359"/>
            <a:ext cx="8189675" cy="4113401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6897" y="183387"/>
            <a:ext cx="6677659" cy="118110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2115820" marR="5080" indent="-2103755">
              <a:lnSpc>
                <a:spcPts val="4300"/>
              </a:lnSpc>
              <a:spcBef>
                <a:spcPts val="660"/>
              </a:spcBef>
            </a:pPr>
            <a:r>
              <a:rPr dirty="0"/>
              <a:t>Cerebral</a:t>
            </a:r>
            <a:r>
              <a:rPr dirty="0" spc="-90"/>
              <a:t> </a:t>
            </a:r>
            <a:r>
              <a:rPr dirty="0"/>
              <a:t>Emboli</a:t>
            </a:r>
            <a:r>
              <a:rPr dirty="0" spc="-85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/>
              <a:t>other</a:t>
            </a:r>
            <a:r>
              <a:rPr dirty="0" spc="-150"/>
              <a:t> </a:t>
            </a:r>
            <a:r>
              <a:rPr dirty="0" spc="-75"/>
              <a:t>LV </a:t>
            </a:r>
            <a:r>
              <a:rPr dirty="0" spc="-10"/>
              <a:t>Procedures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1419049" y="1776476"/>
            <a:ext cx="9132570" cy="20161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95605" marR="652780" indent="-344805">
              <a:lnSpc>
                <a:spcPct val="100800"/>
              </a:lnSpc>
              <a:spcBef>
                <a:spcPts val="75"/>
              </a:spcBef>
              <a:buChar char="■"/>
              <a:tabLst>
                <a:tab pos="395605" algn="l"/>
              </a:tabLst>
            </a:pPr>
            <a:r>
              <a:rPr dirty="0" sz="2400">
                <a:latin typeface="Arial"/>
                <a:cs typeface="Arial"/>
              </a:rPr>
              <a:t>Diagnostic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aortic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valve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studies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carry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~20%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risk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cerebral emboli</a:t>
            </a:r>
            <a:r>
              <a:rPr dirty="0" baseline="24305" sz="2400" spc="-15">
                <a:latin typeface="Arial"/>
                <a:cs typeface="Arial"/>
              </a:rPr>
              <a:t>1</a:t>
            </a:r>
            <a:endParaRPr baseline="24305"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20"/>
              </a:spcBef>
              <a:buFont typeface="Arial"/>
              <a:buChar char="■"/>
            </a:pPr>
            <a:endParaRPr sz="2400">
              <a:latin typeface="Arial"/>
              <a:cs typeface="Arial"/>
            </a:endParaRPr>
          </a:p>
          <a:p>
            <a:pPr marL="395605" marR="55880" indent="-344805">
              <a:lnSpc>
                <a:spcPct val="100800"/>
              </a:lnSpc>
              <a:buChar char="■"/>
              <a:tabLst>
                <a:tab pos="395605" algn="l"/>
              </a:tabLst>
            </a:pPr>
            <a:r>
              <a:rPr dirty="0" sz="2400">
                <a:latin typeface="Arial"/>
                <a:cs typeface="Arial"/>
              </a:rPr>
              <a:t>Diagnostic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coronary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angiography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carries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~20%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risk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cerebral emboli</a:t>
            </a:r>
            <a:r>
              <a:rPr dirty="0" baseline="24305" sz="2400" spc="-15">
                <a:latin typeface="Arial"/>
                <a:cs typeface="Arial"/>
              </a:rPr>
              <a:t>2</a:t>
            </a:r>
            <a:endParaRPr baseline="24305"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693862" y="6128003"/>
            <a:ext cx="2323465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dirty="0" sz="1400">
                <a:latin typeface="Calibri"/>
                <a:cs typeface="Calibri"/>
              </a:rPr>
              <a:t>Omran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al.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Lancet</a:t>
            </a:r>
            <a:r>
              <a:rPr dirty="0" sz="1400" spc="-35" i="1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2003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4965" algn="l"/>
              </a:tabLst>
            </a:pPr>
            <a:r>
              <a:rPr dirty="0" sz="1400">
                <a:latin typeface="Calibri"/>
                <a:cs typeface="Calibri"/>
              </a:rPr>
              <a:t>Kim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al.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int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J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Cardiol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2011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0871" y="216915"/>
            <a:ext cx="7080250" cy="118110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20650" marR="5080" indent="-108585">
              <a:lnSpc>
                <a:spcPts val="4300"/>
              </a:lnSpc>
              <a:spcBef>
                <a:spcPts val="660"/>
              </a:spcBef>
            </a:pPr>
            <a:r>
              <a:rPr dirty="0" spc="-45"/>
              <a:t>Transseptal</a:t>
            </a:r>
            <a:r>
              <a:rPr dirty="0" spc="-220"/>
              <a:t> </a:t>
            </a:r>
            <a:r>
              <a:rPr dirty="0"/>
              <a:t>Approach</a:t>
            </a:r>
            <a:r>
              <a:rPr dirty="0" spc="-105"/>
              <a:t> </a:t>
            </a:r>
            <a:r>
              <a:rPr dirty="0" spc="-10"/>
              <a:t>Common, </a:t>
            </a:r>
            <a:r>
              <a:rPr dirty="0"/>
              <a:t>Easier</a:t>
            </a:r>
            <a:r>
              <a:rPr dirty="0" spc="-145"/>
              <a:t> </a:t>
            </a:r>
            <a:r>
              <a:rPr dirty="0"/>
              <a:t>with</a:t>
            </a:r>
            <a:r>
              <a:rPr dirty="0" spc="-75"/>
              <a:t> </a:t>
            </a:r>
            <a:r>
              <a:rPr dirty="0"/>
              <a:t>Deflectable</a:t>
            </a:r>
            <a:r>
              <a:rPr dirty="0" spc="-75"/>
              <a:t> </a:t>
            </a:r>
            <a:r>
              <a:rPr dirty="0" spc="-10"/>
              <a:t>Sheaths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9055" y="1871472"/>
            <a:ext cx="1901951" cy="24384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340" y="4401312"/>
            <a:ext cx="3386137" cy="184308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8573" y="1837944"/>
            <a:ext cx="3086100" cy="318211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11745" y="3567874"/>
            <a:ext cx="4010786" cy="230924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462312" y="1794764"/>
            <a:ext cx="9161780" cy="27381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354965" marR="5080" indent="-342900">
              <a:lnSpc>
                <a:spcPct val="100400"/>
              </a:lnSpc>
              <a:spcBef>
                <a:spcPts val="85"/>
              </a:spcBef>
              <a:buFont typeface="Arial"/>
              <a:buChar char="■"/>
              <a:tabLst>
                <a:tab pos="356870" algn="l"/>
              </a:tabLst>
            </a:pPr>
            <a:r>
              <a:rPr dirty="0" u="heavy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Aim</a:t>
            </a:r>
            <a:r>
              <a:rPr dirty="0" u="heavy" sz="2400" spc="-8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dirty="0" u="none" sz="2400" b="1">
                <a:latin typeface="Calibri"/>
                <a:cs typeface="Calibri"/>
              </a:rPr>
              <a:t>:</a:t>
            </a:r>
            <a:r>
              <a:rPr dirty="0" u="none" sz="2400" spc="-60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(PRIMARY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spc="-10" b="1">
                <a:latin typeface="Calibri"/>
                <a:cs typeface="Calibri"/>
              </a:rPr>
              <a:t>OUTCOME)</a:t>
            </a:r>
            <a:r>
              <a:rPr dirty="0" u="none" sz="2400" spc="-60" b="1">
                <a:latin typeface="Calibri"/>
                <a:cs typeface="Calibri"/>
              </a:rPr>
              <a:t> </a:t>
            </a:r>
            <a:r>
              <a:rPr dirty="0" u="none" sz="2400" spc="-90" b="1">
                <a:latin typeface="Calibri"/>
                <a:cs typeface="Calibri"/>
              </a:rPr>
              <a:t>To</a:t>
            </a:r>
            <a:r>
              <a:rPr dirty="0" u="none" sz="2400" spc="-4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test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the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hypothesis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that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a</a:t>
            </a:r>
            <a:r>
              <a:rPr dirty="0" u="none" sz="2400" spc="-60" b="1">
                <a:latin typeface="Calibri"/>
                <a:cs typeface="Calibri"/>
              </a:rPr>
              <a:t> </a:t>
            </a:r>
            <a:r>
              <a:rPr dirty="0" u="none" sz="2400" spc="-10" b="1">
                <a:latin typeface="Calibri"/>
                <a:cs typeface="Calibri"/>
              </a:rPr>
              <a:t>transseptal </a:t>
            </a:r>
            <a:r>
              <a:rPr dirty="0" u="none" sz="2400" spc="-10" b="1">
                <a:latin typeface="Calibri"/>
                <a:cs typeface="Calibri"/>
              </a:rPr>
              <a:t>	</a:t>
            </a:r>
            <a:r>
              <a:rPr dirty="0" u="none" sz="2400" b="1">
                <a:latin typeface="Calibri"/>
                <a:cs typeface="Calibri"/>
              </a:rPr>
              <a:t>approach</a:t>
            </a:r>
            <a:r>
              <a:rPr dirty="0" u="none" sz="2400" spc="-60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to</a:t>
            </a:r>
            <a:r>
              <a:rPr dirty="0" u="none" sz="2400" spc="-60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left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ventricular</a:t>
            </a:r>
            <a:r>
              <a:rPr dirty="0" u="none" sz="2400" spc="-60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ablation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results</a:t>
            </a:r>
            <a:r>
              <a:rPr dirty="0" u="none" sz="2400" spc="-60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in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a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spc="-10" b="1">
                <a:latin typeface="Calibri"/>
                <a:cs typeface="Calibri"/>
              </a:rPr>
              <a:t>substantial</a:t>
            </a:r>
            <a:r>
              <a:rPr dirty="0" u="none" sz="2400" spc="-60" b="1">
                <a:latin typeface="Calibri"/>
                <a:cs typeface="Calibri"/>
              </a:rPr>
              <a:t> </a:t>
            </a:r>
            <a:r>
              <a:rPr dirty="0" u="none" sz="2400" spc="-10" b="1">
                <a:latin typeface="Calibri"/>
                <a:cs typeface="Calibri"/>
              </a:rPr>
              <a:t>reduction </a:t>
            </a:r>
            <a:r>
              <a:rPr dirty="0" u="none" sz="2400" spc="-10" b="1">
                <a:latin typeface="Calibri"/>
                <a:cs typeface="Calibri"/>
              </a:rPr>
              <a:t>	</a:t>
            </a:r>
            <a:r>
              <a:rPr dirty="0" u="none" sz="2400" b="1">
                <a:latin typeface="Calibri"/>
                <a:cs typeface="Calibri"/>
              </a:rPr>
              <a:t>in</a:t>
            </a:r>
            <a:r>
              <a:rPr dirty="0" u="none" sz="2400" spc="-60" b="1">
                <a:latin typeface="Calibri"/>
                <a:cs typeface="Calibri"/>
              </a:rPr>
              <a:t> </a:t>
            </a:r>
            <a:r>
              <a:rPr dirty="0" u="none" sz="2400" spc="-10" b="1">
                <a:latin typeface="Calibri"/>
                <a:cs typeface="Calibri"/>
              </a:rPr>
              <a:t>cerebral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emboli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compared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to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a</a:t>
            </a:r>
            <a:r>
              <a:rPr dirty="0" u="none" sz="2400" spc="-50" b="1">
                <a:latin typeface="Calibri"/>
                <a:cs typeface="Calibri"/>
              </a:rPr>
              <a:t> </a:t>
            </a:r>
            <a:r>
              <a:rPr dirty="0" u="none" sz="2400" spc="-10" b="1">
                <a:latin typeface="Calibri"/>
                <a:cs typeface="Calibri"/>
              </a:rPr>
              <a:t>retrograde</a:t>
            </a:r>
            <a:r>
              <a:rPr dirty="0" u="none" sz="2400" spc="-50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aortic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spc="-10" b="1">
                <a:latin typeface="Calibri"/>
                <a:cs typeface="Calibri"/>
              </a:rPr>
              <a:t>approach.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90"/>
              </a:spcBef>
              <a:buFont typeface="Arial"/>
              <a:buChar char="■"/>
            </a:pPr>
            <a:endParaRPr sz="2400">
              <a:latin typeface="Calibri"/>
              <a:cs typeface="Calibri"/>
            </a:endParaRPr>
          </a:p>
          <a:p>
            <a:pPr marL="356870" marR="236220" indent="-344805">
              <a:lnSpc>
                <a:spcPct val="100400"/>
              </a:lnSpc>
              <a:spcBef>
                <a:spcPts val="5"/>
              </a:spcBef>
              <a:buFont typeface="Arial"/>
              <a:buChar char="■"/>
              <a:tabLst>
                <a:tab pos="356870" algn="l"/>
              </a:tabLst>
            </a:pPr>
            <a:r>
              <a:rPr dirty="0" u="heavy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Aim</a:t>
            </a:r>
            <a:r>
              <a:rPr dirty="0" u="heavy" sz="24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dirty="0" u="none" sz="2400" b="1">
                <a:latin typeface="Calibri"/>
                <a:cs typeface="Calibri"/>
              </a:rPr>
              <a:t>:</a:t>
            </a:r>
            <a:r>
              <a:rPr dirty="0" u="none" sz="2400" spc="-50" b="1">
                <a:latin typeface="Calibri"/>
                <a:cs typeface="Calibri"/>
              </a:rPr>
              <a:t> </a:t>
            </a:r>
            <a:r>
              <a:rPr dirty="0" u="none" sz="2400" spc="-90" b="1">
                <a:latin typeface="Calibri"/>
                <a:cs typeface="Calibri"/>
              </a:rPr>
              <a:t>To</a:t>
            </a:r>
            <a:r>
              <a:rPr dirty="0" u="none" sz="2400" spc="-4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test</a:t>
            </a:r>
            <a:r>
              <a:rPr dirty="0" u="none" sz="2400" spc="-50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the</a:t>
            </a:r>
            <a:r>
              <a:rPr dirty="0" u="none" sz="2400" spc="-50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hypothesis</a:t>
            </a:r>
            <a:r>
              <a:rPr dirty="0" u="none" sz="2400" spc="-4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that</a:t>
            </a:r>
            <a:r>
              <a:rPr dirty="0" u="none" sz="2400" spc="-50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a</a:t>
            </a:r>
            <a:r>
              <a:rPr dirty="0" u="none" sz="2400" spc="-50" b="1">
                <a:latin typeface="Calibri"/>
                <a:cs typeface="Calibri"/>
              </a:rPr>
              <a:t> </a:t>
            </a:r>
            <a:r>
              <a:rPr dirty="0" u="none" sz="2400" spc="-10" b="1">
                <a:latin typeface="Calibri"/>
                <a:cs typeface="Calibri"/>
              </a:rPr>
              <a:t>transseptal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approach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to</a:t>
            </a:r>
            <a:r>
              <a:rPr dirty="0" u="none" sz="2400" spc="-55" b="1">
                <a:latin typeface="Calibri"/>
                <a:cs typeface="Calibri"/>
              </a:rPr>
              <a:t> </a:t>
            </a:r>
            <a:r>
              <a:rPr dirty="0" u="none" sz="2400" spc="-20" b="1">
                <a:latin typeface="Calibri"/>
                <a:cs typeface="Calibri"/>
              </a:rPr>
              <a:t>left </a:t>
            </a:r>
            <a:r>
              <a:rPr dirty="0" u="none" sz="2400" b="1">
                <a:latin typeface="Calibri"/>
                <a:cs typeface="Calibri"/>
              </a:rPr>
              <a:t>ventricular</a:t>
            </a:r>
            <a:r>
              <a:rPr dirty="0" u="none" sz="2400" spc="-7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ablation</a:t>
            </a:r>
            <a:r>
              <a:rPr dirty="0" u="none" sz="2400" spc="-70" b="1">
                <a:latin typeface="Calibri"/>
                <a:cs typeface="Calibri"/>
              </a:rPr>
              <a:t> </a:t>
            </a:r>
            <a:r>
              <a:rPr dirty="0" u="none" sz="2400" spc="-10" b="1">
                <a:latin typeface="Calibri"/>
                <a:cs typeface="Calibri"/>
              </a:rPr>
              <a:t>mitigates</a:t>
            </a:r>
            <a:r>
              <a:rPr dirty="0" u="none" sz="2400" spc="-60" b="1">
                <a:latin typeface="Calibri"/>
                <a:cs typeface="Calibri"/>
              </a:rPr>
              <a:t> </a:t>
            </a:r>
            <a:r>
              <a:rPr dirty="0" u="none" sz="2400" spc="-10" b="1">
                <a:latin typeface="Calibri"/>
                <a:cs typeface="Calibri"/>
              </a:rPr>
              <a:t>neurocognitive</a:t>
            </a:r>
            <a:r>
              <a:rPr dirty="0" u="none" sz="2400" spc="-6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decline</a:t>
            </a:r>
            <a:r>
              <a:rPr dirty="0" u="none" sz="2400" spc="-70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compared</a:t>
            </a:r>
            <a:r>
              <a:rPr dirty="0" u="none" sz="2400" spc="-70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to</a:t>
            </a:r>
            <a:r>
              <a:rPr dirty="0" u="none" sz="2400" spc="-70" b="1">
                <a:latin typeface="Calibri"/>
                <a:cs typeface="Calibri"/>
              </a:rPr>
              <a:t> </a:t>
            </a:r>
            <a:r>
              <a:rPr dirty="0" u="none" sz="2400" spc="-50" b="1">
                <a:latin typeface="Calibri"/>
                <a:cs typeface="Calibri"/>
              </a:rPr>
              <a:t>a </a:t>
            </a:r>
            <a:r>
              <a:rPr dirty="0" u="none" sz="2400" spc="-10" b="1">
                <a:latin typeface="Calibri"/>
                <a:cs typeface="Calibri"/>
              </a:rPr>
              <a:t>retrograde</a:t>
            </a:r>
            <a:r>
              <a:rPr dirty="0" u="none" sz="2400" spc="-75" b="1"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aortic</a:t>
            </a:r>
            <a:r>
              <a:rPr dirty="0" u="none" sz="2400" spc="-70" b="1">
                <a:latin typeface="Calibri"/>
                <a:cs typeface="Calibri"/>
              </a:rPr>
              <a:t> </a:t>
            </a:r>
            <a:r>
              <a:rPr dirty="0" u="none" sz="2400" spc="-10" b="1">
                <a:latin typeface="Calibri"/>
                <a:cs typeface="Calibri"/>
              </a:rPr>
              <a:t>approach.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2348" y="241299"/>
            <a:ext cx="7851140" cy="118110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751840" marR="5080" indent="-739775">
              <a:lnSpc>
                <a:spcPts val="4300"/>
              </a:lnSpc>
              <a:spcBef>
                <a:spcPts val="660"/>
              </a:spcBef>
            </a:pPr>
            <a:r>
              <a:rPr dirty="0"/>
              <a:t>We</a:t>
            </a:r>
            <a:r>
              <a:rPr dirty="0" spc="-140"/>
              <a:t> </a:t>
            </a:r>
            <a:r>
              <a:rPr dirty="0"/>
              <a:t>Sought</a:t>
            </a:r>
            <a:r>
              <a:rPr dirty="0" spc="-130"/>
              <a:t> </a:t>
            </a:r>
            <a:r>
              <a:rPr dirty="0"/>
              <a:t>Funding</a:t>
            </a:r>
            <a:r>
              <a:rPr dirty="0" spc="-135"/>
              <a:t> </a:t>
            </a:r>
            <a:r>
              <a:rPr dirty="0"/>
              <a:t>from</a:t>
            </a:r>
            <a:r>
              <a:rPr dirty="0" spc="-125"/>
              <a:t> </a:t>
            </a:r>
            <a:r>
              <a:rPr dirty="0"/>
              <a:t>PCORI</a:t>
            </a:r>
            <a:r>
              <a:rPr dirty="0" spc="-130"/>
              <a:t> </a:t>
            </a:r>
            <a:r>
              <a:rPr dirty="0" spc="-25"/>
              <a:t>to </a:t>
            </a:r>
            <a:r>
              <a:rPr dirty="0" spc="-20"/>
              <a:t>Conduct</a:t>
            </a:r>
            <a:r>
              <a:rPr dirty="0" spc="-229"/>
              <a:t> </a:t>
            </a:r>
            <a:r>
              <a:rPr dirty="0"/>
              <a:t>A</a:t>
            </a:r>
            <a:r>
              <a:rPr dirty="0" spc="-250"/>
              <a:t> </a:t>
            </a:r>
            <a:r>
              <a:rPr dirty="0"/>
              <a:t>Randomized</a:t>
            </a:r>
            <a:r>
              <a:rPr dirty="0" spc="-180"/>
              <a:t> </a:t>
            </a:r>
            <a:r>
              <a:rPr dirty="0" spc="-10"/>
              <a:t>Trial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73885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90"/>
              <a:t> </a:t>
            </a:r>
            <a:r>
              <a:rPr dirty="0"/>
              <a:t>Inclusion</a:t>
            </a:r>
            <a:r>
              <a:rPr dirty="0" spc="-100"/>
              <a:t> </a:t>
            </a:r>
            <a:r>
              <a:rPr dirty="0" spc="-10"/>
              <a:t>Criteria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80626" y="1590548"/>
            <a:ext cx="9686925" cy="245173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720"/>
              </a:spcBef>
              <a:buChar char="■"/>
              <a:tabLst>
                <a:tab pos="297815" algn="l"/>
              </a:tabLst>
            </a:pPr>
            <a:r>
              <a:rPr dirty="0" sz="2400">
                <a:latin typeface="Arial"/>
                <a:cs typeface="Arial"/>
              </a:rPr>
              <a:t>Age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≥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18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years</a:t>
            </a:r>
            <a:endParaRPr sz="2400">
              <a:latin typeface="Arial"/>
              <a:cs typeface="Arial"/>
            </a:endParaRPr>
          </a:p>
          <a:p>
            <a:pPr marL="297815" marR="208279" indent="-285750">
              <a:lnSpc>
                <a:spcPct val="100800"/>
              </a:lnSpc>
              <a:spcBef>
                <a:spcPts val="605"/>
              </a:spcBef>
              <a:buChar char="■"/>
              <a:tabLst>
                <a:tab pos="297815" algn="l"/>
              </a:tabLst>
            </a:pPr>
            <a:r>
              <a:rPr dirty="0" sz="2400" spc="-10">
                <a:latin typeface="Arial"/>
                <a:cs typeface="Arial"/>
              </a:rPr>
              <a:t>Planned/scheduled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endocardial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ventricular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tachycardia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(VT)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 </a:t>
            </a:r>
            <a:r>
              <a:rPr dirty="0" sz="2400">
                <a:latin typeface="Arial"/>
                <a:cs typeface="Arial"/>
              </a:rPr>
              <a:t>premature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ventricular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contraction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(PVC)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catheter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ablation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  <a:p>
            <a:pPr marL="297815" marR="5080" indent="-285750">
              <a:lnSpc>
                <a:spcPct val="98700"/>
              </a:lnSpc>
              <a:spcBef>
                <a:spcPts val="660"/>
              </a:spcBef>
              <a:buChar char="■"/>
              <a:tabLst>
                <a:tab pos="297815" algn="l"/>
              </a:tabLst>
            </a:pPr>
            <a:r>
              <a:rPr dirty="0" sz="2400">
                <a:latin typeface="Arial"/>
                <a:cs typeface="Arial"/>
              </a:rPr>
              <a:t>Plan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pursue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ablation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target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left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ventricular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endocardium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accessed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either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transseptal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retrograde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aortic approach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44320" cy="29019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2024-04-08T14:13:11Z</dcterms:created>
  <dcterms:modified xsi:type="dcterms:W3CDTF">2024-04-08T14:13:11Z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2024-04-08T00:00:00Z</vt:filetime>
  </property>
  <property fmtid="{D5CDD505-2E9C-101B-9397-08002B2CF9AE}" pid="4" name="Producer">
    <vt:lpwstr>macOS Version 13.2.1 (Build 22D68) Quartz PDFContext</vt:lpwstr>
  </property>
</Properties>
</file>