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01F79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01F79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01F79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601F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01F79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01F79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66750"/>
            <a:ext cx="9144000" cy="95250"/>
          </a:xfrm>
          <a:custGeom>
            <a:avLst/>
            <a:gdLst/>
            <a:ahLst/>
            <a:cxnLst/>
            <a:rect l="l" t="t" r="r" b="b"/>
            <a:pathLst>
              <a:path w="9144000" h="95250">
                <a:moveTo>
                  <a:pt x="0" y="95250"/>
                </a:moveTo>
                <a:lnTo>
                  <a:pt x="9144000" y="95250"/>
                </a:lnTo>
                <a:lnTo>
                  <a:pt x="9144000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6C8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4912" y="4773811"/>
            <a:ext cx="58419" cy="57785"/>
          </a:xfrm>
          <a:custGeom>
            <a:avLst/>
            <a:gdLst/>
            <a:ahLst/>
            <a:cxnLst/>
            <a:rect l="l" t="t" r="r" b="b"/>
            <a:pathLst>
              <a:path w="58420" h="57785">
                <a:moveTo>
                  <a:pt x="40075" y="0"/>
                </a:moveTo>
                <a:lnTo>
                  <a:pt x="26178" y="0"/>
                </a:lnTo>
                <a:lnTo>
                  <a:pt x="20653" y="1423"/>
                </a:lnTo>
                <a:lnTo>
                  <a:pt x="0" y="38197"/>
                </a:lnTo>
                <a:lnTo>
                  <a:pt x="1115" y="42538"/>
                </a:lnTo>
                <a:lnTo>
                  <a:pt x="5578" y="49941"/>
                </a:lnTo>
                <a:lnTo>
                  <a:pt x="8745" y="52795"/>
                </a:lnTo>
                <a:lnTo>
                  <a:pt x="16962" y="56779"/>
                </a:lnTo>
                <a:lnTo>
                  <a:pt x="21820" y="57773"/>
                </a:lnTo>
                <a:lnTo>
                  <a:pt x="31896" y="57773"/>
                </a:lnTo>
                <a:lnTo>
                  <a:pt x="36142" y="57065"/>
                </a:lnTo>
                <a:lnTo>
                  <a:pt x="44208" y="54211"/>
                </a:lnTo>
                <a:lnTo>
                  <a:pt x="47626" y="52223"/>
                </a:lnTo>
                <a:lnTo>
                  <a:pt x="50441" y="49655"/>
                </a:lnTo>
                <a:lnTo>
                  <a:pt x="49929" y="48804"/>
                </a:lnTo>
                <a:lnTo>
                  <a:pt x="22254" y="48804"/>
                </a:lnTo>
                <a:lnTo>
                  <a:pt x="17710" y="47428"/>
                </a:lnTo>
                <a:lnTo>
                  <a:pt x="11671" y="41942"/>
                </a:lnTo>
                <a:lnTo>
                  <a:pt x="10255" y="38197"/>
                </a:lnTo>
                <a:lnTo>
                  <a:pt x="10159" y="32035"/>
                </a:lnTo>
                <a:lnTo>
                  <a:pt x="57141" y="32035"/>
                </a:lnTo>
                <a:lnTo>
                  <a:pt x="57638" y="29260"/>
                </a:lnTo>
                <a:lnTo>
                  <a:pt x="57882" y="26866"/>
                </a:lnTo>
                <a:lnTo>
                  <a:pt x="57895" y="24553"/>
                </a:lnTo>
                <a:lnTo>
                  <a:pt x="11236" y="24553"/>
                </a:lnTo>
                <a:lnTo>
                  <a:pt x="12531" y="19567"/>
                </a:lnTo>
                <a:lnTo>
                  <a:pt x="15016" y="15655"/>
                </a:lnTo>
                <a:lnTo>
                  <a:pt x="18691" y="12809"/>
                </a:lnTo>
                <a:lnTo>
                  <a:pt x="22358" y="9962"/>
                </a:lnTo>
                <a:lnTo>
                  <a:pt x="26677" y="8539"/>
                </a:lnTo>
                <a:lnTo>
                  <a:pt x="53023" y="8539"/>
                </a:lnTo>
                <a:lnTo>
                  <a:pt x="46283" y="2186"/>
                </a:lnTo>
                <a:lnTo>
                  <a:pt x="40075" y="0"/>
                </a:lnTo>
                <a:close/>
              </a:path>
              <a:path w="58420" h="57785">
                <a:moveTo>
                  <a:pt x="46009" y="42284"/>
                </a:moveTo>
                <a:lnTo>
                  <a:pt x="43927" y="44280"/>
                </a:lnTo>
                <a:lnTo>
                  <a:pt x="41329" y="45862"/>
                </a:lnTo>
                <a:lnTo>
                  <a:pt x="35137" y="48215"/>
                </a:lnTo>
                <a:lnTo>
                  <a:pt x="31824" y="48804"/>
                </a:lnTo>
                <a:lnTo>
                  <a:pt x="49929" y="48804"/>
                </a:lnTo>
                <a:lnTo>
                  <a:pt x="46009" y="42284"/>
                </a:lnTo>
                <a:close/>
              </a:path>
              <a:path w="58420" h="57785">
                <a:moveTo>
                  <a:pt x="53023" y="8539"/>
                </a:moveTo>
                <a:lnTo>
                  <a:pt x="37051" y="8539"/>
                </a:lnTo>
                <a:lnTo>
                  <a:pt x="41136" y="9938"/>
                </a:lnTo>
                <a:lnTo>
                  <a:pt x="47119" y="15568"/>
                </a:lnTo>
                <a:lnTo>
                  <a:pt x="48470" y="19496"/>
                </a:lnTo>
                <a:lnTo>
                  <a:pt x="48181" y="24553"/>
                </a:lnTo>
                <a:lnTo>
                  <a:pt x="57895" y="24553"/>
                </a:lnTo>
                <a:lnTo>
                  <a:pt x="57895" y="16904"/>
                </a:lnTo>
                <a:lnTo>
                  <a:pt x="55571" y="10940"/>
                </a:lnTo>
                <a:lnTo>
                  <a:pt x="53023" y="8539"/>
                </a:lnTo>
                <a:close/>
              </a:path>
            </a:pathLst>
          </a:custGeom>
          <a:solidFill>
            <a:srgbClr val="5F2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0210" y="4774336"/>
            <a:ext cx="60960" cy="57785"/>
          </a:xfrm>
          <a:custGeom>
            <a:avLst/>
            <a:gdLst/>
            <a:ahLst/>
            <a:cxnLst/>
            <a:rect l="l" t="t" r="r" b="b"/>
            <a:pathLst>
              <a:path w="60960" h="57785">
                <a:moveTo>
                  <a:pt x="17394" y="0"/>
                </a:moveTo>
                <a:lnTo>
                  <a:pt x="7020" y="0"/>
                </a:lnTo>
                <a:lnTo>
                  <a:pt x="630" y="31828"/>
                </a:lnTo>
                <a:lnTo>
                  <a:pt x="217" y="34070"/>
                </a:lnTo>
                <a:lnTo>
                  <a:pt x="89" y="35350"/>
                </a:lnTo>
                <a:lnTo>
                  <a:pt x="0" y="44208"/>
                </a:lnTo>
                <a:lnTo>
                  <a:pt x="1833" y="48875"/>
                </a:lnTo>
                <a:lnTo>
                  <a:pt x="9183" y="55570"/>
                </a:lnTo>
                <a:lnTo>
                  <a:pt x="14185" y="57240"/>
                </a:lnTo>
                <a:lnTo>
                  <a:pt x="24624" y="57240"/>
                </a:lnTo>
                <a:lnTo>
                  <a:pt x="28419" y="56588"/>
                </a:lnTo>
                <a:lnTo>
                  <a:pt x="35408" y="53948"/>
                </a:lnTo>
                <a:lnTo>
                  <a:pt x="38448" y="51976"/>
                </a:lnTo>
                <a:lnTo>
                  <a:pt x="41037" y="49336"/>
                </a:lnTo>
                <a:lnTo>
                  <a:pt x="51033" y="49336"/>
                </a:lnTo>
                <a:lnTo>
                  <a:pt x="51290" y="48056"/>
                </a:lnTo>
                <a:lnTo>
                  <a:pt x="19220" y="48056"/>
                </a:lnTo>
                <a:lnTo>
                  <a:pt x="15963" y="47086"/>
                </a:lnTo>
                <a:lnTo>
                  <a:pt x="11572" y="43158"/>
                </a:lnTo>
                <a:lnTo>
                  <a:pt x="10498" y="40407"/>
                </a:lnTo>
                <a:lnTo>
                  <a:pt x="10470" y="35350"/>
                </a:lnTo>
                <a:lnTo>
                  <a:pt x="10655" y="33744"/>
                </a:lnTo>
                <a:lnTo>
                  <a:pt x="11039" y="31717"/>
                </a:lnTo>
                <a:lnTo>
                  <a:pt x="17394" y="0"/>
                </a:lnTo>
                <a:close/>
              </a:path>
              <a:path w="60960" h="57785">
                <a:moveTo>
                  <a:pt x="51033" y="49336"/>
                </a:moveTo>
                <a:lnTo>
                  <a:pt x="41037" y="49336"/>
                </a:lnTo>
                <a:lnTo>
                  <a:pt x="39638" y="56604"/>
                </a:lnTo>
                <a:lnTo>
                  <a:pt x="49578" y="56604"/>
                </a:lnTo>
                <a:lnTo>
                  <a:pt x="51033" y="49336"/>
                </a:lnTo>
                <a:close/>
              </a:path>
              <a:path w="60960" h="57785">
                <a:moveTo>
                  <a:pt x="60917" y="0"/>
                </a:moveTo>
                <a:lnTo>
                  <a:pt x="50543" y="0"/>
                </a:lnTo>
                <a:lnTo>
                  <a:pt x="43273" y="35923"/>
                </a:lnTo>
                <a:lnTo>
                  <a:pt x="40844" y="40407"/>
                </a:lnTo>
                <a:lnTo>
                  <a:pt x="33566" y="46522"/>
                </a:lnTo>
                <a:lnTo>
                  <a:pt x="29015" y="48056"/>
                </a:lnTo>
                <a:lnTo>
                  <a:pt x="51290" y="48056"/>
                </a:lnTo>
                <a:lnTo>
                  <a:pt x="60917" y="0"/>
                </a:lnTo>
                <a:close/>
              </a:path>
            </a:pathLst>
          </a:custGeom>
          <a:solidFill>
            <a:srgbClr val="5F2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4951" y="4773803"/>
            <a:ext cx="42545" cy="57150"/>
          </a:xfrm>
          <a:custGeom>
            <a:avLst/>
            <a:gdLst/>
            <a:ahLst/>
            <a:cxnLst/>
            <a:rect l="l" t="t" r="r" b="b"/>
            <a:pathLst>
              <a:path w="42545" h="57150">
                <a:moveTo>
                  <a:pt x="21278" y="540"/>
                </a:moveTo>
                <a:lnTo>
                  <a:pt x="11339" y="540"/>
                </a:lnTo>
                <a:lnTo>
                  <a:pt x="0" y="57145"/>
                </a:lnTo>
                <a:lnTo>
                  <a:pt x="10365" y="57145"/>
                </a:lnTo>
                <a:lnTo>
                  <a:pt x="16091" y="28838"/>
                </a:lnTo>
                <a:lnTo>
                  <a:pt x="18858" y="20521"/>
                </a:lnTo>
                <a:lnTo>
                  <a:pt x="23381" y="14580"/>
                </a:lnTo>
                <a:lnTo>
                  <a:pt x="29660" y="11015"/>
                </a:lnTo>
                <a:lnTo>
                  <a:pt x="37692" y="9827"/>
                </a:lnTo>
                <a:lnTo>
                  <a:pt x="40416" y="9827"/>
                </a:lnTo>
                <a:lnTo>
                  <a:pt x="40582" y="8976"/>
                </a:lnTo>
                <a:lnTo>
                  <a:pt x="19654" y="8976"/>
                </a:lnTo>
                <a:lnTo>
                  <a:pt x="21278" y="540"/>
                </a:lnTo>
                <a:close/>
              </a:path>
              <a:path w="42545" h="57150">
                <a:moveTo>
                  <a:pt x="40416" y="9827"/>
                </a:moveTo>
                <a:lnTo>
                  <a:pt x="38842" y="9827"/>
                </a:lnTo>
                <a:lnTo>
                  <a:pt x="39750" y="9867"/>
                </a:lnTo>
                <a:lnTo>
                  <a:pt x="40394" y="9938"/>
                </a:lnTo>
                <a:close/>
              </a:path>
              <a:path w="42545" h="57150">
                <a:moveTo>
                  <a:pt x="42340" y="0"/>
                </a:moveTo>
                <a:lnTo>
                  <a:pt x="37081" y="0"/>
                </a:lnTo>
                <a:lnTo>
                  <a:pt x="32617" y="707"/>
                </a:lnTo>
                <a:lnTo>
                  <a:pt x="25267" y="3570"/>
                </a:lnTo>
                <a:lnTo>
                  <a:pt x="22171" y="5844"/>
                </a:lnTo>
                <a:lnTo>
                  <a:pt x="19654" y="8976"/>
                </a:lnTo>
                <a:lnTo>
                  <a:pt x="40582" y="8976"/>
                </a:lnTo>
                <a:lnTo>
                  <a:pt x="42340" y="0"/>
                </a:lnTo>
                <a:close/>
              </a:path>
            </a:pathLst>
          </a:custGeom>
          <a:solidFill>
            <a:srgbClr val="5F2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03227" y="4773803"/>
            <a:ext cx="60960" cy="57785"/>
          </a:xfrm>
          <a:custGeom>
            <a:avLst/>
            <a:gdLst/>
            <a:ahLst/>
            <a:cxnLst/>
            <a:rect l="l" t="t" r="r" b="b"/>
            <a:pathLst>
              <a:path w="60959" h="57785">
                <a:moveTo>
                  <a:pt x="38986" y="0"/>
                </a:moveTo>
                <a:lnTo>
                  <a:pt x="27189" y="0"/>
                </a:lnTo>
                <a:lnTo>
                  <a:pt x="21423" y="1439"/>
                </a:lnTo>
                <a:lnTo>
                  <a:pt x="11194" y="7211"/>
                </a:lnTo>
                <a:lnTo>
                  <a:pt x="7197" y="11179"/>
                </a:lnTo>
                <a:lnTo>
                  <a:pt x="1447" y="21285"/>
                </a:lnTo>
                <a:lnTo>
                  <a:pt x="0" y="26978"/>
                </a:lnTo>
                <a:lnTo>
                  <a:pt x="0" y="38157"/>
                </a:lnTo>
                <a:lnTo>
                  <a:pt x="21495" y="57773"/>
                </a:lnTo>
                <a:lnTo>
                  <a:pt x="33301" y="57773"/>
                </a:lnTo>
                <a:lnTo>
                  <a:pt x="39043" y="56334"/>
                </a:lnTo>
                <a:lnTo>
                  <a:pt x="49200" y="50561"/>
                </a:lnTo>
                <a:lnTo>
                  <a:pt x="50952" y="48804"/>
                </a:lnTo>
                <a:lnTo>
                  <a:pt x="22147" y="48804"/>
                </a:lnTo>
                <a:lnTo>
                  <a:pt x="17949" y="47404"/>
                </a:lnTo>
                <a:lnTo>
                  <a:pt x="11982" y="41783"/>
                </a:lnTo>
                <a:lnTo>
                  <a:pt x="10593" y="38157"/>
                </a:lnTo>
                <a:lnTo>
                  <a:pt x="10486" y="28266"/>
                </a:lnTo>
                <a:lnTo>
                  <a:pt x="11459" y="24139"/>
                </a:lnTo>
                <a:lnTo>
                  <a:pt x="15343" y="16880"/>
                </a:lnTo>
                <a:lnTo>
                  <a:pt x="18013" y="14041"/>
                </a:lnTo>
                <a:lnTo>
                  <a:pt x="24776" y="9986"/>
                </a:lnTo>
                <a:lnTo>
                  <a:pt x="28588" y="8976"/>
                </a:lnTo>
                <a:lnTo>
                  <a:pt x="55581" y="8976"/>
                </a:lnTo>
                <a:lnTo>
                  <a:pt x="54885" y="7815"/>
                </a:lnTo>
                <a:lnTo>
                  <a:pt x="51773" y="4977"/>
                </a:lnTo>
                <a:lnTo>
                  <a:pt x="43707" y="993"/>
                </a:lnTo>
                <a:lnTo>
                  <a:pt x="38986" y="0"/>
                </a:lnTo>
                <a:close/>
              </a:path>
              <a:path w="60959" h="57785">
                <a:moveTo>
                  <a:pt x="55581" y="8976"/>
                </a:moveTo>
                <a:lnTo>
                  <a:pt x="38311" y="8976"/>
                </a:lnTo>
                <a:lnTo>
                  <a:pt x="42525" y="10360"/>
                </a:lnTo>
                <a:lnTo>
                  <a:pt x="48428" y="15918"/>
                </a:lnTo>
                <a:lnTo>
                  <a:pt x="49907" y="19830"/>
                </a:lnTo>
                <a:lnTo>
                  <a:pt x="49907" y="29514"/>
                </a:lnTo>
                <a:lnTo>
                  <a:pt x="48950" y="33641"/>
                </a:lnTo>
                <a:lnTo>
                  <a:pt x="45139" y="40900"/>
                </a:lnTo>
                <a:lnTo>
                  <a:pt x="42469" y="43739"/>
                </a:lnTo>
                <a:lnTo>
                  <a:pt x="35633" y="47794"/>
                </a:lnTo>
                <a:lnTo>
                  <a:pt x="31797" y="48804"/>
                </a:lnTo>
                <a:lnTo>
                  <a:pt x="50952" y="48804"/>
                </a:lnTo>
                <a:lnTo>
                  <a:pt x="53172" y="46577"/>
                </a:lnTo>
                <a:lnTo>
                  <a:pt x="58938" y="36400"/>
                </a:lnTo>
                <a:lnTo>
                  <a:pt x="60378" y="30691"/>
                </a:lnTo>
                <a:lnTo>
                  <a:pt x="60378" y="19432"/>
                </a:lnTo>
                <a:lnTo>
                  <a:pt x="59276" y="15146"/>
                </a:lnTo>
                <a:lnTo>
                  <a:pt x="55581" y="8976"/>
                </a:lnTo>
                <a:close/>
              </a:path>
            </a:pathLst>
          </a:custGeom>
          <a:solidFill>
            <a:srgbClr val="5F2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05491" y="4858832"/>
            <a:ext cx="504190" cy="215900"/>
          </a:xfrm>
          <a:custGeom>
            <a:avLst/>
            <a:gdLst/>
            <a:ahLst/>
            <a:cxnLst/>
            <a:rect l="l" t="t" r="r" b="b"/>
            <a:pathLst>
              <a:path w="504190" h="215900">
                <a:moveTo>
                  <a:pt x="178709" y="108494"/>
                </a:moveTo>
                <a:lnTo>
                  <a:pt x="137695" y="108494"/>
                </a:lnTo>
                <a:lnTo>
                  <a:pt x="137695" y="113615"/>
                </a:lnTo>
                <a:lnTo>
                  <a:pt x="153389" y="164404"/>
                </a:lnTo>
                <a:lnTo>
                  <a:pt x="181521" y="195082"/>
                </a:lnTo>
                <a:lnTo>
                  <a:pt x="219240" y="213085"/>
                </a:lnTo>
                <a:lnTo>
                  <a:pt x="262569" y="215478"/>
                </a:lnTo>
                <a:lnTo>
                  <a:pt x="277696" y="212232"/>
                </a:lnTo>
                <a:lnTo>
                  <a:pt x="291883" y="207046"/>
                </a:lnTo>
                <a:lnTo>
                  <a:pt x="305003" y="200088"/>
                </a:lnTo>
                <a:lnTo>
                  <a:pt x="316932" y="191529"/>
                </a:lnTo>
                <a:lnTo>
                  <a:pt x="362039" y="191529"/>
                </a:lnTo>
                <a:lnTo>
                  <a:pt x="362039" y="176418"/>
                </a:lnTo>
                <a:lnTo>
                  <a:pt x="257229" y="176418"/>
                </a:lnTo>
                <a:lnTo>
                  <a:pt x="229577" y="174919"/>
                </a:lnTo>
                <a:lnTo>
                  <a:pt x="205465" y="163502"/>
                </a:lnTo>
                <a:lnTo>
                  <a:pt x="187464" y="144006"/>
                </a:lnTo>
                <a:lnTo>
                  <a:pt x="178145" y="118274"/>
                </a:lnTo>
                <a:lnTo>
                  <a:pt x="178709" y="108494"/>
                </a:lnTo>
                <a:close/>
              </a:path>
              <a:path w="504190" h="215900">
                <a:moveTo>
                  <a:pt x="83163" y="2775"/>
                </a:moveTo>
                <a:lnTo>
                  <a:pt x="2092" y="2775"/>
                </a:lnTo>
                <a:lnTo>
                  <a:pt x="24" y="4819"/>
                </a:lnTo>
                <a:lnTo>
                  <a:pt x="0" y="209998"/>
                </a:lnTo>
                <a:lnTo>
                  <a:pt x="2068" y="212043"/>
                </a:lnTo>
                <a:lnTo>
                  <a:pt x="43066" y="212043"/>
                </a:lnTo>
                <a:lnTo>
                  <a:pt x="45109" y="209998"/>
                </a:lnTo>
                <a:lnTo>
                  <a:pt x="45133" y="127195"/>
                </a:lnTo>
                <a:lnTo>
                  <a:pt x="47200" y="125136"/>
                </a:lnTo>
                <a:lnTo>
                  <a:pt x="84458" y="125136"/>
                </a:lnTo>
                <a:lnTo>
                  <a:pt x="95508" y="124378"/>
                </a:lnTo>
                <a:lnTo>
                  <a:pt x="109140" y="121729"/>
                </a:lnTo>
                <a:lnTo>
                  <a:pt x="123740" y="116623"/>
                </a:lnTo>
                <a:lnTo>
                  <a:pt x="137695" y="108494"/>
                </a:lnTo>
                <a:lnTo>
                  <a:pt x="178709" y="108494"/>
                </a:lnTo>
                <a:lnTo>
                  <a:pt x="179722" y="90937"/>
                </a:lnTo>
                <a:lnTo>
                  <a:pt x="47200" y="90827"/>
                </a:lnTo>
                <a:lnTo>
                  <a:pt x="45133" y="88783"/>
                </a:lnTo>
                <a:lnTo>
                  <a:pt x="45165" y="39088"/>
                </a:lnTo>
                <a:lnTo>
                  <a:pt x="47200" y="37077"/>
                </a:lnTo>
                <a:lnTo>
                  <a:pt x="151225" y="37077"/>
                </a:lnTo>
                <a:lnTo>
                  <a:pt x="143311" y="24411"/>
                </a:lnTo>
                <a:lnTo>
                  <a:pt x="122038" y="10991"/>
                </a:lnTo>
                <a:lnTo>
                  <a:pt x="99868" y="4479"/>
                </a:lnTo>
                <a:lnTo>
                  <a:pt x="83163" y="2775"/>
                </a:lnTo>
                <a:close/>
              </a:path>
              <a:path w="504190" h="215900">
                <a:moveTo>
                  <a:pt x="362039" y="191529"/>
                </a:moveTo>
                <a:lnTo>
                  <a:pt x="316932" y="191529"/>
                </a:lnTo>
                <a:lnTo>
                  <a:pt x="316932" y="209998"/>
                </a:lnTo>
                <a:lnTo>
                  <a:pt x="318999" y="212043"/>
                </a:lnTo>
                <a:lnTo>
                  <a:pt x="359972" y="212043"/>
                </a:lnTo>
                <a:lnTo>
                  <a:pt x="362039" y="209998"/>
                </a:lnTo>
                <a:lnTo>
                  <a:pt x="362039" y="191529"/>
                </a:lnTo>
                <a:close/>
              </a:path>
              <a:path w="504190" h="215900">
                <a:moveTo>
                  <a:pt x="442246" y="126281"/>
                </a:moveTo>
                <a:lnTo>
                  <a:pt x="372453" y="126281"/>
                </a:lnTo>
                <a:lnTo>
                  <a:pt x="378638" y="128046"/>
                </a:lnTo>
                <a:lnTo>
                  <a:pt x="387716" y="133334"/>
                </a:lnTo>
                <a:lnTo>
                  <a:pt x="420750" y="168855"/>
                </a:lnTo>
                <a:lnTo>
                  <a:pt x="443817" y="200307"/>
                </a:lnTo>
                <a:lnTo>
                  <a:pt x="451754" y="211334"/>
                </a:lnTo>
                <a:lnTo>
                  <a:pt x="453153" y="212043"/>
                </a:lnTo>
                <a:lnTo>
                  <a:pt x="502361" y="212043"/>
                </a:lnTo>
                <a:lnTo>
                  <a:pt x="503913" y="208370"/>
                </a:lnTo>
                <a:lnTo>
                  <a:pt x="501750" y="206205"/>
                </a:lnTo>
                <a:lnTo>
                  <a:pt x="497447" y="201821"/>
                </a:lnTo>
                <a:lnTo>
                  <a:pt x="467150" y="162958"/>
                </a:lnTo>
                <a:lnTo>
                  <a:pt x="451497" y="139687"/>
                </a:lnTo>
                <a:lnTo>
                  <a:pt x="446896" y="132888"/>
                </a:lnTo>
                <a:lnTo>
                  <a:pt x="442246" y="126281"/>
                </a:lnTo>
                <a:close/>
              </a:path>
              <a:path w="504190" h="215900">
                <a:moveTo>
                  <a:pt x="399056" y="2775"/>
                </a:moveTo>
                <a:lnTo>
                  <a:pt x="319007" y="2775"/>
                </a:lnTo>
                <a:lnTo>
                  <a:pt x="316940" y="4819"/>
                </a:lnTo>
                <a:lnTo>
                  <a:pt x="316849" y="108494"/>
                </a:lnTo>
                <a:lnTo>
                  <a:pt x="312579" y="132249"/>
                </a:lnTo>
                <a:lnTo>
                  <a:pt x="300209" y="153023"/>
                </a:lnTo>
                <a:lnTo>
                  <a:pt x="281276" y="168386"/>
                </a:lnTo>
                <a:lnTo>
                  <a:pt x="257229" y="176418"/>
                </a:lnTo>
                <a:lnTo>
                  <a:pt x="362039" y="176418"/>
                </a:lnTo>
                <a:lnTo>
                  <a:pt x="362039" y="128324"/>
                </a:lnTo>
                <a:lnTo>
                  <a:pt x="364106" y="126281"/>
                </a:lnTo>
                <a:lnTo>
                  <a:pt x="442246" y="126281"/>
                </a:lnTo>
                <a:lnTo>
                  <a:pt x="439154" y="122009"/>
                </a:lnTo>
                <a:lnTo>
                  <a:pt x="436354" y="118242"/>
                </a:lnTo>
                <a:lnTo>
                  <a:pt x="450833" y="110680"/>
                </a:lnTo>
                <a:lnTo>
                  <a:pt x="463320" y="99431"/>
                </a:lnTo>
                <a:lnTo>
                  <a:pt x="468166" y="90827"/>
                </a:lnTo>
                <a:lnTo>
                  <a:pt x="364106" y="90827"/>
                </a:lnTo>
                <a:lnTo>
                  <a:pt x="362031" y="88783"/>
                </a:lnTo>
                <a:lnTo>
                  <a:pt x="362031" y="40265"/>
                </a:lnTo>
                <a:lnTo>
                  <a:pt x="364106" y="38222"/>
                </a:lnTo>
                <a:lnTo>
                  <a:pt x="467784" y="38222"/>
                </a:lnTo>
                <a:lnTo>
                  <a:pt x="465983" y="32264"/>
                </a:lnTo>
                <a:lnTo>
                  <a:pt x="443944" y="13837"/>
                </a:lnTo>
                <a:lnTo>
                  <a:pt x="418545" y="5029"/>
                </a:lnTo>
                <a:lnTo>
                  <a:pt x="399056" y="2775"/>
                </a:lnTo>
                <a:close/>
              </a:path>
              <a:path w="504190" h="215900">
                <a:moveTo>
                  <a:pt x="151225" y="37077"/>
                </a:moveTo>
                <a:lnTo>
                  <a:pt x="80630" y="37077"/>
                </a:lnTo>
                <a:lnTo>
                  <a:pt x="89066" y="38017"/>
                </a:lnTo>
                <a:lnTo>
                  <a:pt x="99951" y="41775"/>
                </a:lnTo>
                <a:lnTo>
                  <a:pt x="109360" y="49760"/>
                </a:lnTo>
                <a:lnTo>
                  <a:pt x="113368" y="63379"/>
                </a:lnTo>
                <a:lnTo>
                  <a:pt x="109665" y="77178"/>
                </a:lnTo>
                <a:lnTo>
                  <a:pt x="100823" y="85556"/>
                </a:lnTo>
                <a:lnTo>
                  <a:pt x="90244" y="89708"/>
                </a:lnTo>
                <a:lnTo>
                  <a:pt x="81329" y="90827"/>
                </a:lnTo>
                <a:lnTo>
                  <a:pt x="179776" y="90827"/>
                </a:lnTo>
                <a:lnTo>
                  <a:pt x="191400" y="67095"/>
                </a:lnTo>
                <a:lnTo>
                  <a:pt x="211249" y="49293"/>
                </a:lnTo>
                <a:lnTo>
                  <a:pt x="218188" y="46841"/>
                </a:lnTo>
                <a:lnTo>
                  <a:pt x="157325" y="46841"/>
                </a:lnTo>
                <a:lnTo>
                  <a:pt x="151225" y="37077"/>
                </a:lnTo>
                <a:close/>
              </a:path>
              <a:path w="504190" h="215900">
                <a:moveTo>
                  <a:pt x="467784" y="38222"/>
                </a:moveTo>
                <a:lnTo>
                  <a:pt x="396731" y="38222"/>
                </a:lnTo>
                <a:lnTo>
                  <a:pt x="405297" y="38983"/>
                </a:lnTo>
                <a:lnTo>
                  <a:pt x="416458" y="42347"/>
                </a:lnTo>
                <a:lnTo>
                  <a:pt x="426141" y="49939"/>
                </a:lnTo>
                <a:lnTo>
                  <a:pt x="430274" y="63379"/>
                </a:lnTo>
                <a:lnTo>
                  <a:pt x="426518" y="77178"/>
                </a:lnTo>
                <a:lnTo>
                  <a:pt x="417559" y="85556"/>
                </a:lnTo>
                <a:lnTo>
                  <a:pt x="406861" y="89708"/>
                </a:lnTo>
                <a:lnTo>
                  <a:pt x="397889" y="90827"/>
                </a:lnTo>
                <a:lnTo>
                  <a:pt x="468166" y="90827"/>
                </a:lnTo>
                <a:lnTo>
                  <a:pt x="472083" y="83872"/>
                </a:lnTo>
                <a:lnTo>
                  <a:pt x="475389" y="63379"/>
                </a:lnTo>
                <a:lnTo>
                  <a:pt x="467784" y="38222"/>
                </a:lnTo>
                <a:close/>
              </a:path>
              <a:path w="504190" h="215900">
                <a:moveTo>
                  <a:pt x="249712" y="0"/>
                </a:moveTo>
                <a:lnTo>
                  <a:pt x="209229" y="6938"/>
                </a:lnTo>
                <a:lnTo>
                  <a:pt x="171620" y="30282"/>
                </a:lnTo>
                <a:lnTo>
                  <a:pt x="157325" y="46841"/>
                </a:lnTo>
                <a:lnTo>
                  <a:pt x="218188" y="46841"/>
                </a:lnTo>
                <a:lnTo>
                  <a:pt x="237334" y="40074"/>
                </a:lnTo>
                <a:lnTo>
                  <a:pt x="244282" y="39088"/>
                </a:lnTo>
                <a:lnTo>
                  <a:pt x="258291" y="39088"/>
                </a:lnTo>
                <a:lnTo>
                  <a:pt x="267201" y="1630"/>
                </a:lnTo>
                <a:lnTo>
                  <a:pt x="258507" y="423"/>
                </a:lnTo>
                <a:lnTo>
                  <a:pt x="249712" y="0"/>
                </a:lnTo>
                <a:close/>
              </a:path>
              <a:path w="504190" h="215900">
                <a:moveTo>
                  <a:pt x="258291" y="39088"/>
                </a:moveTo>
                <a:lnTo>
                  <a:pt x="244282" y="39088"/>
                </a:lnTo>
                <a:lnTo>
                  <a:pt x="251351" y="39526"/>
                </a:lnTo>
                <a:lnTo>
                  <a:pt x="257953" y="40512"/>
                </a:lnTo>
                <a:lnTo>
                  <a:pt x="258291" y="39088"/>
                </a:lnTo>
                <a:close/>
              </a:path>
            </a:pathLst>
          </a:custGeom>
          <a:solidFill>
            <a:srgbClr val="5F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1775" y="3371596"/>
            <a:ext cx="2060448" cy="449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01965" y="4870687"/>
            <a:ext cx="748029" cy="168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601F79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9600" y="4324350"/>
            <a:ext cx="1123950" cy="400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34433" y="4445230"/>
            <a:ext cx="347980" cy="147320"/>
          </a:xfrm>
          <a:custGeom>
            <a:avLst/>
            <a:gdLst/>
            <a:ahLst/>
            <a:cxnLst/>
            <a:rect l="l" t="t" r="r" b="b"/>
            <a:pathLst>
              <a:path w="347979" h="147320">
                <a:moveTo>
                  <a:pt x="123368" y="74301"/>
                </a:moveTo>
                <a:lnTo>
                  <a:pt x="95053" y="74301"/>
                </a:lnTo>
                <a:lnTo>
                  <a:pt x="95053" y="77793"/>
                </a:lnTo>
                <a:lnTo>
                  <a:pt x="125314" y="133329"/>
                </a:lnTo>
                <a:lnTo>
                  <a:pt x="181267" y="147231"/>
                </a:lnTo>
                <a:lnTo>
                  <a:pt x="191711" y="145021"/>
                </a:lnTo>
                <a:lnTo>
                  <a:pt x="201504" y="141489"/>
                </a:lnTo>
                <a:lnTo>
                  <a:pt x="210562" y="136749"/>
                </a:lnTo>
                <a:lnTo>
                  <a:pt x="218795" y="130914"/>
                </a:lnTo>
                <a:lnTo>
                  <a:pt x="249936" y="130914"/>
                </a:lnTo>
                <a:lnTo>
                  <a:pt x="249936" y="120603"/>
                </a:lnTo>
                <a:lnTo>
                  <a:pt x="177573" y="120603"/>
                </a:lnTo>
                <a:lnTo>
                  <a:pt x="158482" y="119585"/>
                </a:lnTo>
                <a:lnTo>
                  <a:pt x="141836" y="111803"/>
                </a:lnTo>
                <a:lnTo>
                  <a:pt x="129410" y="98513"/>
                </a:lnTo>
                <a:lnTo>
                  <a:pt x="123104" y="81317"/>
                </a:lnTo>
                <a:lnTo>
                  <a:pt x="123164" y="77793"/>
                </a:lnTo>
                <a:lnTo>
                  <a:pt x="123368" y="74301"/>
                </a:lnTo>
                <a:close/>
              </a:path>
              <a:path w="347979" h="147320">
                <a:moveTo>
                  <a:pt x="57410" y="2244"/>
                </a:moveTo>
                <a:lnTo>
                  <a:pt x="1444" y="2244"/>
                </a:lnTo>
                <a:lnTo>
                  <a:pt x="26" y="3637"/>
                </a:lnTo>
                <a:lnTo>
                  <a:pt x="0" y="143500"/>
                </a:lnTo>
                <a:lnTo>
                  <a:pt x="1428" y="144893"/>
                </a:lnTo>
                <a:lnTo>
                  <a:pt x="29726" y="144893"/>
                </a:lnTo>
                <a:lnTo>
                  <a:pt x="31140" y="143500"/>
                </a:lnTo>
                <a:lnTo>
                  <a:pt x="31156" y="87054"/>
                </a:lnTo>
                <a:lnTo>
                  <a:pt x="32585" y="85651"/>
                </a:lnTo>
                <a:lnTo>
                  <a:pt x="58304" y="85651"/>
                </a:lnTo>
                <a:lnTo>
                  <a:pt x="65932" y="85134"/>
                </a:lnTo>
                <a:lnTo>
                  <a:pt x="75342" y="83328"/>
                </a:lnTo>
                <a:lnTo>
                  <a:pt x="85420" y="79845"/>
                </a:lnTo>
                <a:lnTo>
                  <a:pt x="95053" y="74301"/>
                </a:lnTo>
                <a:lnTo>
                  <a:pt x="123368" y="74301"/>
                </a:lnTo>
                <a:lnTo>
                  <a:pt x="124067" y="62339"/>
                </a:lnTo>
                <a:lnTo>
                  <a:pt x="32585" y="62266"/>
                </a:lnTo>
                <a:lnTo>
                  <a:pt x="31156" y="60873"/>
                </a:lnTo>
                <a:lnTo>
                  <a:pt x="31262" y="26928"/>
                </a:lnTo>
                <a:lnTo>
                  <a:pt x="32585" y="25629"/>
                </a:lnTo>
                <a:lnTo>
                  <a:pt x="104397" y="25629"/>
                </a:lnTo>
                <a:lnTo>
                  <a:pt x="98933" y="16995"/>
                </a:lnTo>
                <a:lnTo>
                  <a:pt x="84247" y="7846"/>
                </a:lnTo>
                <a:lnTo>
                  <a:pt x="68942" y="3407"/>
                </a:lnTo>
                <a:lnTo>
                  <a:pt x="57410" y="2244"/>
                </a:lnTo>
                <a:close/>
              </a:path>
              <a:path w="347979" h="147320">
                <a:moveTo>
                  <a:pt x="249936" y="130914"/>
                </a:moveTo>
                <a:lnTo>
                  <a:pt x="218795" y="130914"/>
                </a:lnTo>
                <a:lnTo>
                  <a:pt x="218795" y="143500"/>
                </a:lnTo>
                <a:lnTo>
                  <a:pt x="220222" y="144893"/>
                </a:lnTo>
                <a:lnTo>
                  <a:pt x="248509" y="144893"/>
                </a:lnTo>
                <a:lnTo>
                  <a:pt x="249936" y="143500"/>
                </a:lnTo>
                <a:lnTo>
                  <a:pt x="249936" y="130914"/>
                </a:lnTo>
                <a:close/>
              </a:path>
              <a:path w="347979" h="147320">
                <a:moveTo>
                  <a:pt x="305370" y="86430"/>
                </a:moveTo>
                <a:lnTo>
                  <a:pt x="257122" y="86430"/>
                </a:lnTo>
                <a:lnTo>
                  <a:pt x="261393" y="87635"/>
                </a:lnTo>
                <a:lnTo>
                  <a:pt x="267661" y="91242"/>
                </a:lnTo>
                <a:lnTo>
                  <a:pt x="298886" y="126698"/>
                </a:lnTo>
                <a:lnTo>
                  <a:pt x="311866" y="144415"/>
                </a:lnTo>
                <a:lnTo>
                  <a:pt x="312834" y="144893"/>
                </a:lnTo>
                <a:lnTo>
                  <a:pt x="346796" y="144893"/>
                </a:lnTo>
                <a:lnTo>
                  <a:pt x="347882" y="142398"/>
                </a:lnTo>
                <a:lnTo>
                  <a:pt x="342783" y="137357"/>
                </a:lnTo>
                <a:lnTo>
                  <a:pt x="337534" y="131922"/>
                </a:lnTo>
                <a:lnTo>
                  <a:pt x="307320" y="89049"/>
                </a:lnTo>
                <a:lnTo>
                  <a:pt x="305370" y="86430"/>
                </a:lnTo>
                <a:close/>
              </a:path>
              <a:path w="347979" h="147320">
                <a:moveTo>
                  <a:pt x="275487" y="2244"/>
                </a:moveTo>
                <a:lnTo>
                  <a:pt x="220222" y="2244"/>
                </a:lnTo>
                <a:lnTo>
                  <a:pt x="218795" y="3637"/>
                </a:lnTo>
                <a:lnTo>
                  <a:pt x="218733" y="74301"/>
                </a:lnTo>
                <a:lnTo>
                  <a:pt x="215786" y="90495"/>
                </a:lnTo>
                <a:lnTo>
                  <a:pt x="207247" y="104655"/>
                </a:lnTo>
                <a:lnTo>
                  <a:pt x="194176" y="115127"/>
                </a:lnTo>
                <a:lnTo>
                  <a:pt x="177573" y="120603"/>
                </a:lnTo>
                <a:lnTo>
                  <a:pt x="249936" y="120603"/>
                </a:lnTo>
                <a:lnTo>
                  <a:pt x="249936" y="87833"/>
                </a:lnTo>
                <a:lnTo>
                  <a:pt x="251363" y="86430"/>
                </a:lnTo>
                <a:lnTo>
                  <a:pt x="305370" y="86430"/>
                </a:lnTo>
                <a:lnTo>
                  <a:pt x="303412" y="83801"/>
                </a:lnTo>
                <a:lnTo>
                  <a:pt x="301241" y="80953"/>
                </a:lnTo>
                <a:lnTo>
                  <a:pt x="311236" y="75798"/>
                </a:lnTo>
                <a:lnTo>
                  <a:pt x="319856" y="68129"/>
                </a:lnTo>
                <a:lnTo>
                  <a:pt x="323199" y="62266"/>
                </a:lnTo>
                <a:lnTo>
                  <a:pt x="251362" y="62266"/>
                </a:lnTo>
                <a:lnTo>
                  <a:pt x="249936" y="60873"/>
                </a:lnTo>
                <a:lnTo>
                  <a:pt x="249936" y="27812"/>
                </a:lnTo>
                <a:lnTo>
                  <a:pt x="251362" y="26409"/>
                </a:lnTo>
                <a:lnTo>
                  <a:pt x="322938" y="26409"/>
                </a:lnTo>
                <a:lnTo>
                  <a:pt x="321693" y="22344"/>
                </a:lnTo>
                <a:lnTo>
                  <a:pt x="306480" y="9782"/>
                </a:lnTo>
                <a:lnTo>
                  <a:pt x="288945" y="3780"/>
                </a:lnTo>
                <a:lnTo>
                  <a:pt x="275487" y="2244"/>
                </a:lnTo>
                <a:close/>
              </a:path>
              <a:path w="347979" h="147320">
                <a:moveTo>
                  <a:pt x="104397" y="25629"/>
                </a:moveTo>
                <a:lnTo>
                  <a:pt x="55661" y="25629"/>
                </a:lnTo>
                <a:lnTo>
                  <a:pt x="61487" y="26271"/>
                </a:lnTo>
                <a:lnTo>
                  <a:pt x="69001" y="28833"/>
                </a:lnTo>
                <a:lnTo>
                  <a:pt x="75497" y="34276"/>
                </a:lnTo>
                <a:lnTo>
                  <a:pt x="78264" y="43558"/>
                </a:lnTo>
                <a:lnTo>
                  <a:pt x="75707" y="52966"/>
                </a:lnTo>
                <a:lnTo>
                  <a:pt x="69603" y="58676"/>
                </a:lnTo>
                <a:lnTo>
                  <a:pt x="62298" y="61504"/>
                </a:lnTo>
                <a:lnTo>
                  <a:pt x="56140" y="62266"/>
                </a:lnTo>
                <a:lnTo>
                  <a:pt x="124104" y="62266"/>
                </a:lnTo>
                <a:lnTo>
                  <a:pt x="132130" y="46085"/>
                </a:lnTo>
                <a:lnTo>
                  <a:pt x="145832" y="33948"/>
                </a:lnTo>
                <a:lnTo>
                  <a:pt x="150611" y="32281"/>
                </a:lnTo>
                <a:lnTo>
                  <a:pt x="108606" y="32281"/>
                </a:lnTo>
                <a:lnTo>
                  <a:pt x="104397" y="25629"/>
                </a:lnTo>
                <a:close/>
              </a:path>
              <a:path w="347979" h="147320">
                <a:moveTo>
                  <a:pt x="322938" y="26409"/>
                </a:moveTo>
                <a:lnTo>
                  <a:pt x="273890" y="26409"/>
                </a:lnTo>
                <a:lnTo>
                  <a:pt x="279803" y="26928"/>
                </a:lnTo>
                <a:lnTo>
                  <a:pt x="287508" y="29223"/>
                </a:lnTo>
                <a:lnTo>
                  <a:pt x="294193" y="34398"/>
                </a:lnTo>
                <a:lnTo>
                  <a:pt x="297046" y="43558"/>
                </a:lnTo>
                <a:lnTo>
                  <a:pt x="294454" y="52966"/>
                </a:lnTo>
                <a:lnTo>
                  <a:pt x="288271" y="58676"/>
                </a:lnTo>
                <a:lnTo>
                  <a:pt x="280886" y="61504"/>
                </a:lnTo>
                <a:lnTo>
                  <a:pt x="274689" y="62266"/>
                </a:lnTo>
                <a:lnTo>
                  <a:pt x="323199" y="62266"/>
                </a:lnTo>
                <a:lnTo>
                  <a:pt x="325904" y="57523"/>
                </a:lnTo>
                <a:lnTo>
                  <a:pt x="328186" y="43558"/>
                </a:lnTo>
                <a:lnTo>
                  <a:pt x="322938" y="26409"/>
                </a:lnTo>
                <a:close/>
              </a:path>
              <a:path w="347979" h="147320">
                <a:moveTo>
                  <a:pt x="176497" y="0"/>
                </a:moveTo>
                <a:lnTo>
                  <a:pt x="130516" y="11797"/>
                </a:lnTo>
                <a:lnTo>
                  <a:pt x="108606" y="32281"/>
                </a:lnTo>
                <a:lnTo>
                  <a:pt x="150611" y="32281"/>
                </a:lnTo>
                <a:lnTo>
                  <a:pt x="163839" y="27666"/>
                </a:lnTo>
                <a:lnTo>
                  <a:pt x="168640" y="26991"/>
                </a:lnTo>
                <a:lnTo>
                  <a:pt x="178309" y="26991"/>
                </a:lnTo>
                <a:lnTo>
                  <a:pt x="184461" y="1465"/>
                </a:lnTo>
                <a:lnTo>
                  <a:pt x="176497" y="0"/>
                </a:lnTo>
                <a:close/>
              </a:path>
              <a:path w="347979" h="147320">
                <a:moveTo>
                  <a:pt x="178309" y="26991"/>
                </a:moveTo>
                <a:lnTo>
                  <a:pt x="168640" y="26991"/>
                </a:lnTo>
                <a:lnTo>
                  <a:pt x="173516" y="27292"/>
                </a:lnTo>
                <a:lnTo>
                  <a:pt x="178073" y="27968"/>
                </a:lnTo>
                <a:lnTo>
                  <a:pt x="178309" y="26991"/>
                </a:lnTo>
                <a:close/>
              </a:path>
            </a:pathLst>
          </a:custGeom>
          <a:solidFill>
            <a:srgbClr val="203A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96175" y="4324351"/>
            <a:ext cx="876234" cy="266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46797" y="1881822"/>
            <a:ext cx="7061834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05025" marR="5080" indent="-2092960">
              <a:lnSpc>
                <a:spcPct val="100000"/>
              </a:lnSpc>
              <a:spcBef>
                <a:spcPts val="125"/>
              </a:spcBef>
            </a:pPr>
            <a:r>
              <a:rPr sz="2000" b="0" spc="65" dirty="0">
                <a:latin typeface="Trebuchet MS"/>
                <a:cs typeface="Trebuchet MS"/>
              </a:rPr>
              <a:t>PCI</a:t>
            </a:r>
            <a:r>
              <a:rPr sz="2000" b="0" spc="-235" dirty="0">
                <a:latin typeface="Trebuchet MS"/>
                <a:cs typeface="Trebuchet MS"/>
              </a:rPr>
              <a:t> </a:t>
            </a:r>
            <a:r>
              <a:rPr sz="2000" b="0" spc="-15" dirty="0">
                <a:latin typeface="Trebuchet MS"/>
                <a:cs typeface="Trebuchet MS"/>
              </a:rPr>
              <a:t>in</a:t>
            </a:r>
            <a:r>
              <a:rPr sz="2000" b="0" spc="-220" dirty="0">
                <a:latin typeface="Trebuchet MS"/>
                <a:cs typeface="Trebuchet MS"/>
              </a:rPr>
              <a:t> </a:t>
            </a:r>
            <a:r>
              <a:rPr sz="2000" b="0" spc="-20" dirty="0">
                <a:latin typeface="Trebuchet MS"/>
                <a:cs typeface="Trebuchet MS"/>
              </a:rPr>
              <a:t>multivessel</a:t>
            </a:r>
            <a:r>
              <a:rPr sz="2000" b="0" spc="-155" dirty="0">
                <a:latin typeface="Trebuchet MS"/>
                <a:cs typeface="Trebuchet MS"/>
              </a:rPr>
              <a:t> </a:t>
            </a:r>
            <a:r>
              <a:rPr sz="2000" b="0" spc="20" dirty="0">
                <a:latin typeface="Trebuchet MS"/>
                <a:cs typeface="Trebuchet MS"/>
              </a:rPr>
              <a:t>disease</a:t>
            </a:r>
            <a:r>
              <a:rPr sz="2000" b="0" spc="-170" dirty="0">
                <a:latin typeface="Trebuchet MS"/>
                <a:cs typeface="Trebuchet MS"/>
              </a:rPr>
              <a:t> </a:t>
            </a:r>
            <a:r>
              <a:rPr sz="2000" b="0" spc="-10" dirty="0">
                <a:latin typeface="Trebuchet MS"/>
                <a:cs typeface="Trebuchet MS"/>
              </a:rPr>
              <a:t>and</a:t>
            </a:r>
            <a:r>
              <a:rPr sz="2000" b="0" spc="-165" dirty="0">
                <a:latin typeface="Trebuchet MS"/>
                <a:cs typeface="Trebuchet MS"/>
              </a:rPr>
              <a:t> </a:t>
            </a:r>
            <a:r>
              <a:rPr sz="2000" b="0" spc="-30" dirty="0">
                <a:latin typeface="Trebuchet MS"/>
                <a:cs typeface="Trebuchet MS"/>
              </a:rPr>
              <a:t>STEMI-related</a:t>
            </a:r>
            <a:r>
              <a:rPr sz="2000" b="0" spc="-160" dirty="0">
                <a:latin typeface="Trebuchet MS"/>
                <a:cs typeface="Trebuchet MS"/>
              </a:rPr>
              <a:t> </a:t>
            </a:r>
            <a:r>
              <a:rPr sz="2000" b="0" spc="-30" dirty="0">
                <a:latin typeface="Trebuchet MS"/>
                <a:cs typeface="Trebuchet MS"/>
              </a:rPr>
              <a:t>cardiogenic</a:t>
            </a:r>
            <a:r>
              <a:rPr sz="2000" b="0" spc="-165" dirty="0">
                <a:latin typeface="Trebuchet MS"/>
                <a:cs typeface="Trebuchet MS"/>
              </a:rPr>
              <a:t> </a:t>
            </a:r>
            <a:r>
              <a:rPr sz="2000" b="0" spc="5" dirty="0">
                <a:latin typeface="Trebuchet MS"/>
                <a:cs typeface="Trebuchet MS"/>
              </a:rPr>
              <a:t>shock:  </a:t>
            </a:r>
            <a:r>
              <a:rPr sz="2000" b="0" spc="15" dirty="0">
                <a:latin typeface="Trebuchet MS"/>
                <a:cs typeface="Trebuchet MS"/>
              </a:rPr>
              <a:t>A</a:t>
            </a:r>
            <a:r>
              <a:rPr sz="2000" b="0" spc="-229" dirty="0">
                <a:latin typeface="Trebuchet MS"/>
                <a:cs typeface="Trebuchet MS"/>
              </a:rPr>
              <a:t> </a:t>
            </a:r>
            <a:r>
              <a:rPr sz="2000" b="0" spc="10" dirty="0">
                <a:latin typeface="Trebuchet MS"/>
                <a:cs typeface="Trebuchet MS"/>
              </a:rPr>
              <a:t>DanGer</a:t>
            </a:r>
            <a:r>
              <a:rPr sz="2000" b="0" spc="-160" dirty="0">
                <a:latin typeface="Trebuchet MS"/>
                <a:cs typeface="Trebuchet MS"/>
              </a:rPr>
              <a:t> </a:t>
            </a:r>
            <a:r>
              <a:rPr sz="2000" b="0" spc="40" dirty="0">
                <a:latin typeface="Trebuchet MS"/>
                <a:cs typeface="Trebuchet MS"/>
              </a:rPr>
              <a:t>Shock</a:t>
            </a:r>
            <a:r>
              <a:rPr sz="2000" b="0" spc="-180" dirty="0">
                <a:latin typeface="Trebuchet MS"/>
                <a:cs typeface="Trebuchet MS"/>
              </a:rPr>
              <a:t> </a:t>
            </a:r>
            <a:r>
              <a:rPr sz="2000" b="0" spc="15" dirty="0">
                <a:latin typeface="Trebuchet MS"/>
                <a:cs typeface="Trebuchet MS"/>
              </a:rPr>
              <a:t>substudy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2685" y="2758376"/>
            <a:ext cx="2751455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Rasmus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Paulin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Beske,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MD,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PhD 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behalf </a:t>
            </a:r>
            <a:r>
              <a:rPr sz="1200" spc="2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Jasmine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Melissa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Marquard,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MD,</a:t>
            </a:r>
            <a:r>
              <a:rPr sz="12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The DanGer-Shock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investigators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Calibri"/>
              <a:cs typeface="Calibri"/>
            </a:endParaRPr>
          </a:p>
          <a:p>
            <a:pPr marL="105410" marR="100330" algn="ctr">
              <a:lnSpc>
                <a:spcPct val="12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Department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of Cardiology,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Risghospitalet  Denmark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DA099A-FFF0-9349-FFF7-27568A90A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893009"/>
            <a:ext cx="1583871" cy="75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695" y="16192"/>
            <a:ext cx="53479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20" dirty="0">
                <a:latin typeface="Calibri"/>
                <a:cs typeface="Calibri"/>
              </a:rPr>
              <a:t>Potential </a:t>
            </a:r>
            <a:r>
              <a:rPr sz="3600" b="0" spc="-10" dirty="0">
                <a:latin typeface="Calibri"/>
                <a:cs typeface="Calibri"/>
              </a:rPr>
              <a:t>conflicts </a:t>
            </a:r>
            <a:r>
              <a:rPr sz="3600" b="0" spc="-15" dirty="0">
                <a:latin typeface="Calibri"/>
                <a:cs typeface="Calibri"/>
              </a:rPr>
              <a:t>of</a:t>
            </a:r>
            <a:r>
              <a:rPr sz="3600" b="0" spc="50" dirty="0">
                <a:latin typeface="Calibri"/>
                <a:cs typeface="Calibri"/>
              </a:rPr>
              <a:t> </a:t>
            </a:r>
            <a:r>
              <a:rPr sz="3600" b="0" spc="-25" dirty="0">
                <a:latin typeface="Calibri"/>
                <a:cs typeface="Calibri"/>
              </a:rPr>
              <a:t>interest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5664" y="1712971"/>
            <a:ext cx="150541" cy="122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0187" y="927798"/>
            <a:ext cx="4144645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52525"/>
                </a:solidFill>
                <a:latin typeface="Calibri"/>
                <a:cs typeface="Calibri"/>
              </a:rPr>
              <a:t>Speaker's </a:t>
            </a:r>
            <a:r>
              <a:rPr sz="1800" b="1" spc="-5" dirty="0">
                <a:solidFill>
                  <a:srgbClr val="252525"/>
                </a:solidFill>
                <a:latin typeface="Calibri"/>
                <a:cs typeface="Calibri"/>
              </a:rPr>
              <a:t>name: </a:t>
            </a:r>
            <a:r>
              <a:rPr sz="1800" b="1" spc="5" dirty="0">
                <a:solidFill>
                  <a:srgbClr val="252525"/>
                </a:solidFill>
                <a:latin typeface="Calibri"/>
                <a:cs typeface="Calibri"/>
              </a:rPr>
              <a:t>Rasmus </a:t>
            </a:r>
            <a:r>
              <a:rPr sz="1800" b="1" spc="-20" dirty="0">
                <a:solidFill>
                  <a:srgbClr val="252525"/>
                </a:solidFill>
                <a:latin typeface="Calibri"/>
                <a:cs typeface="Calibri"/>
              </a:rPr>
              <a:t>Paulin</a:t>
            </a:r>
            <a:r>
              <a:rPr sz="1800" b="1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52525"/>
                </a:solidFill>
                <a:latin typeface="Calibri"/>
                <a:cs typeface="Calibri"/>
              </a:rPr>
              <a:t>Beske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36854">
              <a:lnSpc>
                <a:spcPct val="100000"/>
              </a:lnSpc>
              <a:spcBef>
                <a:spcPts val="1355"/>
              </a:spcBef>
            </a:pPr>
            <a:r>
              <a:rPr sz="1350" dirty="0">
                <a:latin typeface="Calibri"/>
                <a:cs typeface="Calibri"/>
              </a:rPr>
              <a:t>I </a:t>
            </a:r>
            <a:r>
              <a:rPr sz="1350" spc="-20" dirty="0">
                <a:latin typeface="Calibri"/>
                <a:cs typeface="Calibri"/>
              </a:rPr>
              <a:t>do </a:t>
            </a:r>
            <a:r>
              <a:rPr sz="1350" spc="-5" dirty="0">
                <a:latin typeface="Calibri"/>
                <a:cs typeface="Calibri"/>
              </a:rPr>
              <a:t>not </a:t>
            </a:r>
            <a:r>
              <a:rPr sz="1350" spc="-25" dirty="0">
                <a:latin typeface="Calibri"/>
                <a:cs typeface="Calibri"/>
              </a:rPr>
              <a:t>have </a:t>
            </a:r>
            <a:r>
              <a:rPr sz="1350" spc="-5" dirty="0">
                <a:latin typeface="Calibri"/>
                <a:cs typeface="Calibri"/>
              </a:rPr>
              <a:t>any potential </a:t>
            </a:r>
            <a:r>
              <a:rPr sz="1350" spc="-15" dirty="0">
                <a:latin typeface="Calibri"/>
                <a:cs typeface="Calibri"/>
              </a:rPr>
              <a:t>conflicts </a:t>
            </a:r>
            <a:r>
              <a:rPr sz="1350" spc="15" dirty="0">
                <a:latin typeface="Calibri"/>
                <a:cs typeface="Calibri"/>
              </a:rPr>
              <a:t>of </a:t>
            </a:r>
            <a:r>
              <a:rPr sz="1350" dirty="0">
                <a:latin typeface="Calibri"/>
                <a:cs typeface="Calibri"/>
              </a:rPr>
              <a:t>interest </a:t>
            </a:r>
            <a:r>
              <a:rPr sz="1350" spc="-40" dirty="0">
                <a:latin typeface="Calibri"/>
                <a:cs typeface="Calibri"/>
              </a:rPr>
              <a:t>to</a:t>
            </a:r>
            <a:r>
              <a:rPr sz="1350" spc="10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report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7429" y="16192"/>
            <a:ext cx="19653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15" dirty="0">
                <a:latin typeface="Calibri"/>
                <a:cs typeface="Calibri"/>
              </a:rPr>
              <a:t>O</a:t>
            </a:r>
            <a:r>
              <a:rPr sz="3600" b="0" spc="-20" dirty="0">
                <a:latin typeface="Calibri"/>
                <a:cs typeface="Calibri"/>
              </a:rPr>
              <a:t>b</a:t>
            </a:r>
            <a:r>
              <a:rPr sz="3600" b="0" spc="30" dirty="0">
                <a:latin typeface="Calibri"/>
                <a:cs typeface="Calibri"/>
              </a:rPr>
              <a:t>j</a:t>
            </a:r>
            <a:r>
              <a:rPr sz="3600" b="0" spc="-75" dirty="0">
                <a:latin typeface="Calibri"/>
                <a:cs typeface="Calibri"/>
              </a:rPr>
              <a:t>e</a:t>
            </a:r>
            <a:r>
              <a:rPr sz="3600" b="0" spc="45" dirty="0">
                <a:latin typeface="Calibri"/>
                <a:cs typeface="Calibri"/>
              </a:rPr>
              <a:t>c</a:t>
            </a:r>
            <a:r>
              <a:rPr sz="3600" b="0" dirty="0">
                <a:latin typeface="Calibri"/>
                <a:cs typeface="Calibri"/>
              </a:rPr>
              <a:t>t</a:t>
            </a:r>
            <a:r>
              <a:rPr sz="3600" b="0" spc="-15" dirty="0">
                <a:latin typeface="Calibri"/>
                <a:cs typeface="Calibri"/>
              </a:rPr>
              <a:t>i</a:t>
            </a:r>
            <a:r>
              <a:rPr sz="3600" b="0" spc="-55" dirty="0">
                <a:latin typeface="Calibri"/>
                <a:cs typeface="Calibri"/>
              </a:rPr>
              <a:t>v</a:t>
            </a:r>
            <a:r>
              <a:rPr sz="3600" b="0" dirty="0">
                <a:latin typeface="Calibri"/>
                <a:cs typeface="Calibri"/>
              </a:rPr>
              <a:t>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5408" y="1397000"/>
            <a:ext cx="3080951" cy="168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8752" y="3647954"/>
            <a:ext cx="5891321" cy="1071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4550" y="3752850"/>
            <a:ext cx="4910201" cy="966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1701" y="3671887"/>
            <a:ext cx="5810250" cy="981075"/>
          </a:xfrm>
          <a:prstGeom prst="rect">
            <a:avLst/>
          </a:prstGeom>
          <a:solidFill>
            <a:srgbClr val="F6C80D"/>
          </a:solidFill>
          <a:ln w="28575">
            <a:solidFill>
              <a:srgbClr val="922985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745"/>
              </a:spcBef>
            </a:pPr>
            <a:r>
              <a:rPr sz="3200" spc="-5" dirty="0">
                <a:latin typeface="Calibri"/>
                <a:cs typeface="Calibri"/>
              </a:rPr>
              <a:t>Do </a:t>
            </a:r>
            <a:r>
              <a:rPr sz="3200" spc="-15" dirty="0">
                <a:latin typeface="Calibri"/>
                <a:cs typeface="Calibri"/>
              </a:rPr>
              <a:t>we </a:t>
            </a:r>
            <a:r>
              <a:rPr sz="3200" dirty="0">
                <a:latin typeface="Calibri"/>
                <a:cs typeface="Calibri"/>
              </a:rPr>
              <a:t>need </a:t>
            </a:r>
            <a:r>
              <a:rPr sz="3200" spc="5" dirty="0">
                <a:latin typeface="Calibri"/>
                <a:cs typeface="Calibri"/>
              </a:rPr>
              <a:t>another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trial?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00575" y="1552575"/>
            <a:ext cx="3657600" cy="1838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29150" y="1113472"/>
            <a:ext cx="1659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Culprit shock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trial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9316" y="16192"/>
            <a:ext cx="327850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10" dirty="0">
                <a:latin typeface="Calibri"/>
                <a:cs typeface="Calibri"/>
              </a:rPr>
              <a:t>Method </a:t>
            </a:r>
            <a:r>
              <a:rPr sz="3600" b="0" spc="5" dirty="0">
                <a:latin typeface="Calibri"/>
                <a:cs typeface="Calibri"/>
              </a:rPr>
              <a:t>&amp;</a:t>
            </a:r>
            <a:r>
              <a:rPr sz="3600" b="0" spc="-55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Design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669" y="3352767"/>
            <a:ext cx="2376661" cy="1376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" y="3371913"/>
            <a:ext cx="2357501" cy="1366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9587" y="3376612"/>
            <a:ext cx="2295525" cy="1285875"/>
          </a:xfrm>
          <a:prstGeom prst="rect">
            <a:avLst/>
          </a:prstGeom>
          <a:solidFill>
            <a:srgbClr val="932A85"/>
          </a:solidFill>
          <a:ln w="28575">
            <a:solidFill>
              <a:srgbClr val="F6C80D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6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DanGer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Shock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Trial</a:t>
            </a:r>
            <a:endParaRPr sz="1400">
              <a:latin typeface="Calibri"/>
              <a:cs typeface="Calibri"/>
            </a:endParaRPr>
          </a:p>
          <a:p>
            <a:pPr marL="374015" indent="-286385">
              <a:lnSpc>
                <a:spcPct val="100000"/>
              </a:lnSpc>
              <a:spcBef>
                <a:spcPts val="45"/>
              </a:spcBef>
              <a:buFont typeface="Wingdings"/>
              <a:buChar char=""/>
              <a:tabLst>
                <a:tab pos="373380" algn="l"/>
                <a:tab pos="374015" algn="l"/>
              </a:tabLst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355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patients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 STEMI</a:t>
            </a:r>
            <a:endParaRPr sz="1400">
              <a:latin typeface="Calibri"/>
              <a:cs typeface="Calibri"/>
            </a:endParaRPr>
          </a:p>
          <a:p>
            <a:pPr marL="374015" indent="-286385">
              <a:lnSpc>
                <a:spcPct val="100000"/>
              </a:lnSpc>
              <a:spcBef>
                <a:spcPts val="50"/>
              </a:spcBef>
              <a:buFont typeface="Wingdings"/>
              <a:buChar char=""/>
              <a:tabLst>
                <a:tab pos="373380" algn="l"/>
                <a:tab pos="374015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Lactate </a:t>
            </a:r>
            <a:r>
              <a:rPr sz="1550" spc="10" dirty="0">
                <a:solidFill>
                  <a:srgbClr val="FFFFFF"/>
                </a:solidFill>
                <a:latin typeface="Calibri"/>
                <a:cs typeface="Calibri"/>
              </a:rPr>
              <a:t>≥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2.5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mmol</a:t>
            </a:r>
            <a:endParaRPr sz="1400">
              <a:latin typeface="Calibri"/>
              <a:cs typeface="Calibri"/>
            </a:endParaRPr>
          </a:p>
          <a:p>
            <a:pPr marL="374015" indent="-286385">
              <a:lnSpc>
                <a:spcPts val="1664"/>
              </a:lnSpc>
              <a:spcBef>
                <a:spcPts val="20"/>
              </a:spcBef>
              <a:buFont typeface="Wingdings"/>
              <a:buChar char=""/>
              <a:tabLst>
                <a:tab pos="373380" algn="l"/>
                <a:tab pos="374015" algn="l"/>
              </a:tabLst>
            </a:pP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LVEF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&lt;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  <a:p>
            <a:pPr marL="374015" indent="-286385">
              <a:lnSpc>
                <a:spcPts val="1664"/>
              </a:lnSpc>
              <a:buFont typeface="Wingdings"/>
              <a:buChar char=""/>
              <a:tabLst>
                <a:tab pos="373380" algn="l"/>
                <a:tab pos="374015" algn="l"/>
              </a:tabLst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comatose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834" y="974153"/>
            <a:ext cx="18948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Severe </a:t>
            </a:r>
            <a:r>
              <a:rPr sz="1800" spc="10" dirty="0">
                <a:latin typeface="Calibri"/>
                <a:cs typeface="Calibri"/>
              </a:rPr>
              <a:t>pump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failure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26815" y="1587733"/>
            <a:ext cx="2562612" cy="1399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98876" y="974153"/>
            <a:ext cx="2699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Multivessel coronary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disease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62390" y="2142744"/>
            <a:ext cx="471920" cy="367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99607" y="2151633"/>
            <a:ext cx="398525" cy="301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9607" y="2151633"/>
            <a:ext cx="398780" cy="301625"/>
          </a:xfrm>
          <a:custGeom>
            <a:avLst/>
            <a:gdLst/>
            <a:ahLst/>
            <a:cxnLst/>
            <a:rect l="l" t="t" r="r" b="b"/>
            <a:pathLst>
              <a:path w="398779" h="301625">
                <a:moveTo>
                  <a:pt x="0" y="220599"/>
                </a:moveTo>
                <a:lnTo>
                  <a:pt x="292480" y="40640"/>
                </a:lnTo>
                <a:lnTo>
                  <a:pt x="267462" y="0"/>
                </a:lnTo>
                <a:lnTo>
                  <a:pt x="398525" y="31242"/>
                </a:lnTo>
                <a:lnTo>
                  <a:pt x="367283" y="162179"/>
                </a:lnTo>
                <a:lnTo>
                  <a:pt x="342391" y="121666"/>
                </a:lnTo>
                <a:lnTo>
                  <a:pt x="49910" y="301625"/>
                </a:lnTo>
                <a:lnTo>
                  <a:pt x="0" y="220599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19900" y="752475"/>
            <a:ext cx="1819275" cy="1019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27700" y="3561159"/>
            <a:ext cx="1546523" cy="8542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34091" y="2923888"/>
            <a:ext cx="2262366" cy="557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3675" y="2876613"/>
            <a:ext cx="2271776" cy="6905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77076" y="2948051"/>
            <a:ext cx="2181225" cy="466725"/>
          </a:xfrm>
          <a:prstGeom prst="rect">
            <a:avLst/>
          </a:prstGeom>
          <a:solidFill>
            <a:srgbClr val="F6C80D"/>
          </a:solidFill>
          <a:ln w="28575">
            <a:solidFill>
              <a:srgbClr val="922985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790575" marR="125095" indent="-654685">
              <a:lnSpc>
                <a:spcPts val="1730"/>
              </a:lnSpc>
              <a:spcBef>
                <a:spcPts val="40"/>
              </a:spcBef>
            </a:pPr>
            <a:r>
              <a:rPr sz="1400" spc="-5" dirty="0">
                <a:latin typeface="Calibri"/>
                <a:cs typeface="Calibri"/>
              </a:rPr>
              <a:t>Immediate </a:t>
            </a:r>
            <a:r>
              <a:rPr sz="1400" dirty="0">
                <a:latin typeface="Calibri"/>
                <a:cs typeface="Calibri"/>
              </a:rPr>
              <a:t>multivessel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PCI  </a:t>
            </a:r>
            <a:r>
              <a:rPr sz="1400" spc="15" dirty="0">
                <a:latin typeface="Calibri"/>
                <a:cs typeface="Calibri"/>
              </a:rPr>
              <a:t>(n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5" dirty="0">
                <a:latin typeface="Calibri"/>
                <a:cs typeface="Calibri"/>
              </a:rPr>
              <a:t>=103)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34091" y="1847563"/>
            <a:ext cx="2262366" cy="5575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3725" y="1800161"/>
            <a:ext cx="1423924" cy="7000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77076" y="1871726"/>
            <a:ext cx="2181225" cy="466725"/>
          </a:xfrm>
          <a:prstGeom prst="rect">
            <a:avLst/>
          </a:prstGeom>
          <a:solidFill>
            <a:srgbClr val="F6C80D"/>
          </a:solidFill>
          <a:ln w="28575">
            <a:solidFill>
              <a:srgbClr val="922985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790575" marR="525145" indent="-254000">
              <a:lnSpc>
                <a:spcPts val="1730"/>
              </a:lnSpc>
              <a:spcBef>
                <a:spcPts val="60"/>
              </a:spcBef>
            </a:pPr>
            <a:r>
              <a:rPr sz="1400" dirty="0">
                <a:latin typeface="Calibri"/>
                <a:cs typeface="Calibri"/>
              </a:rPr>
              <a:t>Culprit only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PCI  </a:t>
            </a:r>
            <a:r>
              <a:rPr sz="1400" spc="15" dirty="0">
                <a:latin typeface="Calibri"/>
                <a:cs typeface="Calibri"/>
              </a:rPr>
              <a:t>(n=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118)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90965" y="2656997"/>
            <a:ext cx="462482" cy="3674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9452" y="2664079"/>
            <a:ext cx="392302" cy="3083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9452" y="2664079"/>
            <a:ext cx="392430" cy="308610"/>
          </a:xfrm>
          <a:custGeom>
            <a:avLst/>
            <a:gdLst/>
            <a:ahLst/>
            <a:cxnLst/>
            <a:rect l="l" t="t" r="r" b="b"/>
            <a:pathLst>
              <a:path w="392429" h="308610">
                <a:moveTo>
                  <a:pt x="52450" y="0"/>
                </a:moveTo>
                <a:lnTo>
                  <a:pt x="339089" y="189229"/>
                </a:lnTo>
                <a:lnTo>
                  <a:pt x="365251" y="149478"/>
                </a:lnTo>
                <a:lnTo>
                  <a:pt x="392302" y="281431"/>
                </a:lnTo>
                <a:lnTo>
                  <a:pt x="260350" y="308356"/>
                </a:lnTo>
                <a:lnTo>
                  <a:pt x="286638" y="268604"/>
                </a:lnTo>
                <a:lnTo>
                  <a:pt x="0" y="79501"/>
                </a:lnTo>
                <a:lnTo>
                  <a:pt x="52450" y="0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14666" y="3371817"/>
            <a:ext cx="2252842" cy="13764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76625" y="3533775"/>
            <a:ext cx="2271776" cy="11191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57651" y="3395662"/>
            <a:ext cx="2171700" cy="1285875"/>
          </a:xfrm>
          <a:prstGeom prst="rect">
            <a:avLst/>
          </a:prstGeom>
          <a:solidFill>
            <a:srgbClr val="932A85"/>
          </a:solidFill>
          <a:ln w="28575">
            <a:solidFill>
              <a:srgbClr val="F6C80D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Post-hoc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explorative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endParaRPr sz="1400">
              <a:latin typeface="Calibri"/>
              <a:cs typeface="Calibri"/>
            </a:endParaRPr>
          </a:p>
          <a:p>
            <a:pPr marL="372745" marR="168275" indent="-286385">
              <a:lnSpc>
                <a:spcPct val="100600"/>
              </a:lnSpc>
              <a:spcBef>
                <a:spcPts val="40"/>
              </a:spcBef>
              <a:buFont typeface="Wingdings"/>
              <a:buChar char=""/>
              <a:tabLst>
                <a:tab pos="372745" algn="l"/>
                <a:tab pos="37338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Association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PCI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strategy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all-cause 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7057" y="1442085"/>
            <a:ext cx="1362456" cy="18059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95303" y="2161931"/>
            <a:ext cx="491030" cy="4623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9713" y="2179192"/>
            <a:ext cx="426974" cy="3850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9713" y="2179192"/>
            <a:ext cx="427355" cy="385445"/>
          </a:xfrm>
          <a:custGeom>
            <a:avLst/>
            <a:gdLst/>
            <a:ahLst/>
            <a:cxnLst/>
            <a:rect l="l" t="t" r="r" b="b"/>
            <a:pathLst>
              <a:path w="427355" h="385444">
                <a:moveTo>
                  <a:pt x="0" y="130937"/>
                </a:moveTo>
                <a:lnTo>
                  <a:pt x="151892" y="130937"/>
                </a:lnTo>
                <a:lnTo>
                  <a:pt x="151892" y="0"/>
                </a:lnTo>
                <a:lnTo>
                  <a:pt x="275081" y="0"/>
                </a:lnTo>
                <a:lnTo>
                  <a:pt x="275081" y="130937"/>
                </a:lnTo>
                <a:lnTo>
                  <a:pt x="426974" y="130937"/>
                </a:lnTo>
                <a:lnTo>
                  <a:pt x="426974" y="254126"/>
                </a:lnTo>
                <a:lnTo>
                  <a:pt x="275081" y="254126"/>
                </a:lnTo>
                <a:lnTo>
                  <a:pt x="275081" y="385063"/>
                </a:lnTo>
                <a:lnTo>
                  <a:pt x="151892" y="385063"/>
                </a:lnTo>
                <a:lnTo>
                  <a:pt x="151892" y="254126"/>
                </a:lnTo>
                <a:lnTo>
                  <a:pt x="0" y="254126"/>
                </a:lnTo>
                <a:lnTo>
                  <a:pt x="0" y="130937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7203" y="16192"/>
            <a:ext cx="202438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25" dirty="0">
                <a:latin typeface="Calibri"/>
                <a:cs typeface="Calibri"/>
              </a:rPr>
              <a:t>Key</a:t>
            </a:r>
            <a:r>
              <a:rPr sz="3600" b="0" spc="-114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results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175" y="1190625"/>
            <a:ext cx="4314825" cy="362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0822" y="832802"/>
            <a:ext cx="1666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Primary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outcome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86075" y="1257300"/>
            <a:ext cx="1419225" cy="80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52750" y="3343275"/>
            <a:ext cx="1362075" cy="771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0725" y="4119562"/>
            <a:ext cx="2476500" cy="209550"/>
          </a:xfrm>
          <a:custGeom>
            <a:avLst/>
            <a:gdLst/>
            <a:ahLst/>
            <a:cxnLst/>
            <a:rect l="l" t="t" r="r" b="b"/>
            <a:pathLst>
              <a:path w="2476500" h="209550">
                <a:moveTo>
                  <a:pt x="0" y="209550"/>
                </a:moveTo>
                <a:lnTo>
                  <a:pt x="2476500" y="209550"/>
                </a:lnTo>
                <a:lnTo>
                  <a:pt x="24765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0725" y="4119562"/>
            <a:ext cx="2476500" cy="209550"/>
          </a:xfrm>
          <a:custGeom>
            <a:avLst/>
            <a:gdLst/>
            <a:ahLst/>
            <a:cxnLst/>
            <a:rect l="l" t="t" r="r" b="b"/>
            <a:pathLst>
              <a:path w="2476500" h="209550">
                <a:moveTo>
                  <a:pt x="0" y="209550"/>
                </a:moveTo>
                <a:lnTo>
                  <a:pt x="2476500" y="209550"/>
                </a:lnTo>
                <a:lnTo>
                  <a:pt x="24765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50259" y="2047811"/>
            <a:ext cx="90360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5" dirty="0">
                <a:latin typeface="Calibri"/>
                <a:cs typeface="Calibri"/>
              </a:rPr>
              <a:t>Culprit-only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PCI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9941" y="3244532"/>
            <a:ext cx="151828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5" dirty="0">
                <a:latin typeface="Calibri"/>
                <a:cs typeface="Calibri"/>
              </a:rPr>
              <a:t>Immediate </a:t>
            </a:r>
            <a:r>
              <a:rPr sz="1100" spc="-10" dirty="0">
                <a:latin typeface="Calibri"/>
                <a:cs typeface="Calibri"/>
              </a:rPr>
              <a:t>multivessel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24568" y="1819030"/>
            <a:ext cx="2300464" cy="700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67475" y="1904936"/>
            <a:ext cx="2452751" cy="5762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67551" y="1843151"/>
            <a:ext cx="2219325" cy="609600"/>
          </a:xfrm>
          <a:prstGeom prst="rect">
            <a:avLst/>
          </a:prstGeom>
          <a:solidFill>
            <a:srgbClr val="932A85"/>
          </a:solidFill>
          <a:ln w="28575">
            <a:solidFill>
              <a:srgbClr val="F6C80D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15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OR: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0.65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(0.38 – 1.11)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42178" y="832802"/>
            <a:ext cx="33597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Effect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5" dirty="0">
                <a:latin typeface="Calibri"/>
                <a:cs typeface="Calibri"/>
              </a:rPr>
              <a:t>immediate </a:t>
            </a:r>
            <a:r>
              <a:rPr sz="1800" b="1" spc="-5" dirty="0">
                <a:latin typeface="Calibri"/>
                <a:cs typeface="Calibri"/>
              </a:rPr>
              <a:t>multivessel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PCI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24568" y="3495494"/>
            <a:ext cx="2300464" cy="700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77000" y="3581400"/>
            <a:ext cx="2452751" cy="585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67551" y="3519487"/>
            <a:ext cx="2219325" cy="609600"/>
          </a:xfrm>
          <a:prstGeom prst="rect">
            <a:avLst/>
          </a:prstGeom>
          <a:solidFill>
            <a:srgbClr val="F6C80D"/>
          </a:solidFill>
          <a:ln w="28575">
            <a:solidFill>
              <a:srgbClr val="932A85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latin typeface="Calibri"/>
                <a:cs typeface="Calibri"/>
              </a:rPr>
              <a:t>OR: </a:t>
            </a:r>
            <a:r>
              <a:rPr sz="1800" spc="-10" dirty="0">
                <a:latin typeface="Calibri"/>
                <a:cs typeface="Calibri"/>
              </a:rPr>
              <a:t>0.40 </a:t>
            </a:r>
            <a:r>
              <a:rPr sz="1800" dirty="0">
                <a:latin typeface="Calibri"/>
                <a:cs typeface="Calibri"/>
              </a:rPr>
              <a:t>(0.19 –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0.83)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14771" y="2562011"/>
            <a:ext cx="319994" cy="843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8626" y="2576576"/>
            <a:ext cx="257175" cy="771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48626" y="2576576"/>
            <a:ext cx="257175" cy="771525"/>
          </a:xfrm>
          <a:custGeom>
            <a:avLst/>
            <a:gdLst/>
            <a:ahLst/>
            <a:cxnLst/>
            <a:rect l="l" t="t" r="r" b="b"/>
            <a:pathLst>
              <a:path w="257175" h="771525">
                <a:moveTo>
                  <a:pt x="192785" y="0"/>
                </a:moveTo>
                <a:lnTo>
                  <a:pt x="192785" y="642874"/>
                </a:lnTo>
                <a:lnTo>
                  <a:pt x="257175" y="642874"/>
                </a:lnTo>
                <a:lnTo>
                  <a:pt x="128524" y="771525"/>
                </a:lnTo>
                <a:lnTo>
                  <a:pt x="0" y="642874"/>
                </a:lnTo>
                <a:lnTo>
                  <a:pt x="64262" y="642874"/>
                </a:lnTo>
                <a:lnTo>
                  <a:pt x="64262" y="0"/>
                </a:lnTo>
                <a:lnTo>
                  <a:pt x="192785" y="0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70728" y="1992312"/>
            <a:ext cx="11449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5" dirty="0">
                <a:latin typeface="Calibri"/>
                <a:cs typeface="Calibri"/>
              </a:rPr>
              <a:t>Crude</a:t>
            </a:r>
            <a:r>
              <a:rPr sz="1400" b="1" spc="-12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estimate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070728" y="3654107"/>
            <a:ext cx="136271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5" dirty="0">
                <a:latin typeface="Calibri"/>
                <a:cs typeface="Calibri"/>
              </a:rPr>
              <a:t>Adjusted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estimate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6876" y="16192"/>
            <a:ext cx="423100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spc="-20" dirty="0">
                <a:latin typeface="Calibri"/>
                <a:cs typeface="Calibri"/>
              </a:rPr>
              <a:t>Relevance </a:t>
            </a:r>
            <a:r>
              <a:rPr sz="3600" b="0" spc="-15" dirty="0">
                <a:latin typeface="Calibri"/>
                <a:cs typeface="Calibri"/>
              </a:rPr>
              <a:t>of </a:t>
            </a:r>
            <a:r>
              <a:rPr sz="3600" b="0" spc="-5" dirty="0">
                <a:latin typeface="Calibri"/>
                <a:cs typeface="Calibri"/>
              </a:rPr>
              <a:t>the</a:t>
            </a:r>
            <a:r>
              <a:rPr sz="3600" b="0" spc="20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study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5"/>
              </a:lnSpc>
            </a:pPr>
            <a:r>
              <a:rPr spc="-25" dirty="0"/>
              <a:t>e</a:t>
            </a:r>
            <a:r>
              <a:rPr spc="20" dirty="0"/>
              <a:t>u</a:t>
            </a:r>
            <a:r>
              <a:rPr spc="-10" dirty="0"/>
              <a:t>r</a:t>
            </a:r>
            <a:r>
              <a:rPr spc="20" dirty="0"/>
              <a:t>o</a:t>
            </a:r>
            <a:r>
              <a:rPr spc="-55" dirty="0"/>
              <a:t>p</a:t>
            </a:r>
            <a:r>
              <a:rPr spc="-20" dirty="0"/>
              <a:t>c</a:t>
            </a:r>
            <a:r>
              <a:rPr spc="-10" dirty="0"/>
              <a:t>r</a:t>
            </a:r>
            <a:r>
              <a:rPr spc="25" dirty="0"/>
              <a:t>.</a:t>
            </a:r>
            <a:r>
              <a:rPr spc="-20" dirty="0"/>
              <a:t>c</a:t>
            </a:r>
            <a:r>
              <a:rPr spc="20" dirty="0"/>
              <a:t>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902" y="1287081"/>
            <a:ext cx="817118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latin typeface="Calibri"/>
                <a:cs typeface="Calibri"/>
              </a:rPr>
              <a:t>Immediate </a:t>
            </a:r>
            <a:r>
              <a:rPr sz="2000" spc="5" dirty="0">
                <a:latin typeface="Calibri"/>
                <a:cs typeface="Calibri"/>
              </a:rPr>
              <a:t>multivessel </a:t>
            </a:r>
            <a:r>
              <a:rPr sz="2000" dirty="0">
                <a:latin typeface="Calibri"/>
                <a:cs typeface="Calibri"/>
              </a:rPr>
              <a:t>PCI </a:t>
            </a:r>
            <a:r>
              <a:rPr sz="2000" spc="5" dirty="0">
                <a:latin typeface="Calibri"/>
                <a:cs typeface="Calibri"/>
              </a:rPr>
              <a:t>was </a:t>
            </a:r>
            <a:r>
              <a:rPr sz="2000" spc="-5" dirty="0">
                <a:latin typeface="Calibri"/>
                <a:cs typeface="Calibri"/>
              </a:rPr>
              <a:t>associated </a:t>
            </a:r>
            <a:r>
              <a:rPr sz="2000" spc="15" dirty="0">
                <a:latin typeface="Calibri"/>
                <a:cs typeface="Calibri"/>
              </a:rPr>
              <a:t>with </a:t>
            </a:r>
            <a:r>
              <a:rPr sz="2000" spc="1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reduced </a:t>
            </a:r>
            <a:r>
              <a:rPr sz="2000" dirty="0">
                <a:latin typeface="Calibri"/>
                <a:cs typeface="Calibri"/>
              </a:rPr>
              <a:t>180 </a:t>
            </a:r>
            <a:r>
              <a:rPr sz="2000" spc="-15" dirty="0">
                <a:latin typeface="Calibri"/>
                <a:cs typeface="Calibri"/>
              </a:rPr>
              <a:t>days </a:t>
            </a:r>
            <a:r>
              <a:rPr sz="2000" dirty="0">
                <a:latin typeface="Calibri"/>
                <a:cs typeface="Calibri"/>
              </a:rPr>
              <a:t>mortality</a:t>
            </a:r>
            <a:r>
              <a:rPr sz="2000" spc="-3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10160"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patients </a:t>
            </a:r>
            <a:r>
              <a:rPr sz="2000" spc="15" dirty="0">
                <a:latin typeface="Calibri"/>
                <a:cs typeface="Calibri"/>
              </a:rPr>
              <a:t>with </a:t>
            </a:r>
            <a:r>
              <a:rPr sz="2000" spc="-20" dirty="0">
                <a:latin typeface="Calibri"/>
                <a:cs typeface="Calibri"/>
              </a:rPr>
              <a:t>STEMI </a:t>
            </a:r>
            <a:r>
              <a:rPr sz="2000" spc="1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LV-failure </a:t>
            </a:r>
            <a:r>
              <a:rPr sz="2000" spc="-5" dirty="0">
                <a:latin typeface="Calibri"/>
                <a:cs typeface="Calibri"/>
              </a:rPr>
              <a:t>cardiogenic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shock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1345" y="2689796"/>
            <a:ext cx="51727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5" dirty="0">
                <a:latin typeface="Calibri"/>
                <a:cs typeface="Calibri"/>
              </a:rPr>
              <a:t>Precautions of hidden confounding </a:t>
            </a:r>
            <a:r>
              <a:rPr sz="2000" spc="-15" dirty="0">
                <a:latin typeface="Calibri"/>
                <a:cs typeface="Calibri"/>
              </a:rPr>
              <a:t>must </a:t>
            </a:r>
            <a:r>
              <a:rPr sz="2000" spc="5" dirty="0">
                <a:latin typeface="Calibri"/>
                <a:cs typeface="Calibri"/>
              </a:rPr>
              <a:t>be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taken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6520" y="3786822"/>
            <a:ext cx="3627754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15" dirty="0">
                <a:latin typeface="Calibri"/>
                <a:cs typeface="Calibri"/>
              </a:rPr>
              <a:t>A </a:t>
            </a:r>
            <a:r>
              <a:rPr sz="2000" b="1" spc="10" dirty="0">
                <a:latin typeface="Calibri"/>
                <a:cs typeface="Calibri"/>
              </a:rPr>
              <a:t>new </a:t>
            </a:r>
            <a:r>
              <a:rPr sz="2000" b="1" spc="-10" dirty="0">
                <a:latin typeface="Calibri"/>
                <a:cs typeface="Calibri"/>
              </a:rPr>
              <a:t>randomized trial </a:t>
            </a:r>
            <a:r>
              <a:rPr sz="2000" b="1" spc="-20" dirty="0">
                <a:latin typeface="Calibri"/>
                <a:cs typeface="Calibri"/>
              </a:rPr>
              <a:t>is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relevant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pcronline.com</a:t>
            </a:r>
          </a:p>
        </p:txBody>
      </p:sp>
      <p:sp>
        <p:nvSpPr>
          <p:cNvPr id="3" name="object 3"/>
          <p:cNvSpPr/>
          <p:nvPr/>
        </p:nvSpPr>
        <p:spPr>
          <a:xfrm>
            <a:off x="4039725" y="2039441"/>
            <a:ext cx="1064895" cy="1064895"/>
          </a:xfrm>
          <a:custGeom>
            <a:avLst/>
            <a:gdLst/>
            <a:ahLst/>
            <a:cxnLst/>
            <a:rect l="l" t="t" r="r" b="b"/>
            <a:pathLst>
              <a:path w="1064895" h="1064895">
                <a:moveTo>
                  <a:pt x="0" y="1064719"/>
                </a:moveTo>
                <a:lnTo>
                  <a:pt x="1064663" y="1064719"/>
                </a:lnTo>
                <a:lnTo>
                  <a:pt x="1064663" y="0"/>
                </a:lnTo>
                <a:lnTo>
                  <a:pt x="0" y="0"/>
                </a:lnTo>
                <a:lnTo>
                  <a:pt x="0" y="1064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9158" y="2369500"/>
            <a:ext cx="927735" cy="402590"/>
          </a:xfrm>
          <a:custGeom>
            <a:avLst/>
            <a:gdLst/>
            <a:ahLst/>
            <a:cxnLst/>
            <a:rect l="l" t="t" r="r" b="b"/>
            <a:pathLst>
              <a:path w="927735" h="402589">
                <a:moveTo>
                  <a:pt x="328993" y="202012"/>
                </a:moveTo>
                <a:lnTo>
                  <a:pt x="253483" y="202012"/>
                </a:lnTo>
                <a:lnTo>
                  <a:pt x="253611" y="209183"/>
                </a:lnTo>
                <a:lnTo>
                  <a:pt x="253998" y="216386"/>
                </a:lnTo>
                <a:lnTo>
                  <a:pt x="267402" y="275790"/>
                </a:lnTo>
                <a:lnTo>
                  <a:pt x="288425" y="315538"/>
                </a:lnTo>
                <a:lnTo>
                  <a:pt x="317261" y="349112"/>
                </a:lnTo>
                <a:lnTo>
                  <a:pt x="352542" y="375490"/>
                </a:lnTo>
                <a:lnTo>
                  <a:pt x="392902" y="393651"/>
                </a:lnTo>
                <a:lnTo>
                  <a:pt x="436974" y="402575"/>
                </a:lnTo>
                <a:lnTo>
                  <a:pt x="483394" y="401242"/>
                </a:lnTo>
                <a:lnTo>
                  <a:pt x="511244" y="395204"/>
                </a:lnTo>
                <a:lnTo>
                  <a:pt x="537361" y="385556"/>
                </a:lnTo>
                <a:lnTo>
                  <a:pt x="561515" y="372607"/>
                </a:lnTo>
                <a:lnTo>
                  <a:pt x="583472" y="356666"/>
                </a:lnTo>
                <a:lnTo>
                  <a:pt x="666516" y="356666"/>
                </a:lnTo>
                <a:lnTo>
                  <a:pt x="666516" y="328501"/>
                </a:lnTo>
                <a:lnTo>
                  <a:pt x="473542" y="328501"/>
                </a:lnTo>
                <a:lnTo>
                  <a:pt x="422631" y="325719"/>
                </a:lnTo>
                <a:lnTo>
                  <a:pt x="378240" y="304459"/>
                </a:lnTo>
                <a:lnTo>
                  <a:pt x="345104" y="268155"/>
                </a:lnTo>
                <a:lnTo>
                  <a:pt x="327953" y="220240"/>
                </a:lnTo>
                <a:lnTo>
                  <a:pt x="328993" y="202012"/>
                </a:lnTo>
                <a:close/>
              </a:path>
              <a:path w="927735" h="402589">
                <a:moveTo>
                  <a:pt x="153098" y="5167"/>
                </a:moveTo>
                <a:lnTo>
                  <a:pt x="3852" y="5167"/>
                </a:lnTo>
                <a:lnTo>
                  <a:pt x="70" y="8971"/>
                </a:lnTo>
                <a:lnTo>
                  <a:pt x="0" y="391049"/>
                </a:lnTo>
                <a:lnTo>
                  <a:pt x="3810" y="394854"/>
                </a:lnTo>
                <a:lnTo>
                  <a:pt x="79273" y="394854"/>
                </a:lnTo>
                <a:lnTo>
                  <a:pt x="83043" y="391049"/>
                </a:lnTo>
                <a:lnTo>
                  <a:pt x="83086" y="236850"/>
                </a:lnTo>
                <a:lnTo>
                  <a:pt x="86896" y="233017"/>
                </a:lnTo>
                <a:lnTo>
                  <a:pt x="155483" y="233017"/>
                </a:lnTo>
                <a:lnTo>
                  <a:pt x="200918" y="226671"/>
                </a:lnTo>
                <a:lnTo>
                  <a:pt x="253483" y="202012"/>
                </a:lnTo>
                <a:lnTo>
                  <a:pt x="328993" y="202012"/>
                </a:lnTo>
                <a:lnTo>
                  <a:pt x="330857" y="169334"/>
                </a:lnTo>
                <a:lnTo>
                  <a:pt x="330954" y="169134"/>
                </a:lnTo>
                <a:lnTo>
                  <a:pt x="86896" y="169134"/>
                </a:lnTo>
                <a:lnTo>
                  <a:pt x="83086" y="165329"/>
                </a:lnTo>
                <a:lnTo>
                  <a:pt x="83086" y="72883"/>
                </a:lnTo>
                <a:lnTo>
                  <a:pt x="86896" y="69050"/>
                </a:lnTo>
                <a:lnTo>
                  <a:pt x="278401" y="69050"/>
                </a:lnTo>
                <a:lnTo>
                  <a:pt x="263831" y="45461"/>
                </a:lnTo>
                <a:lnTo>
                  <a:pt x="224667" y="20470"/>
                </a:lnTo>
                <a:lnTo>
                  <a:pt x="183851" y="8342"/>
                </a:lnTo>
                <a:lnTo>
                  <a:pt x="153098" y="5167"/>
                </a:lnTo>
                <a:close/>
              </a:path>
              <a:path w="927735" h="402589">
                <a:moveTo>
                  <a:pt x="666516" y="356666"/>
                </a:moveTo>
                <a:lnTo>
                  <a:pt x="583472" y="356666"/>
                </a:lnTo>
                <a:lnTo>
                  <a:pt x="583472" y="391050"/>
                </a:lnTo>
                <a:lnTo>
                  <a:pt x="587276" y="394854"/>
                </a:lnTo>
                <a:lnTo>
                  <a:pt x="662711" y="394854"/>
                </a:lnTo>
                <a:lnTo>
                  <a:pt x="666516" y="391050"/>
                </a:lnTo>
                <a:lnTo>
                  <a:pt x="666516" y="356666"/>
                </a:lnTo>
                <a:close/>
              </a:path>
              <a:path w="927735" h="402589">
                <a:moveTo>
                  <a:pt x="814181" y="235146"/>
                </a:moveTo>
                <a:lnTo>
                  <a:pt x="685680" y="235146"/>
                </a:lnTo>
                <a:lnTo>
                  <a:pt x="697068" y="238437"/>
                </a:lnTo>
                <a:lnTo>
                  <a:pt x="713783" y="248292"/>
                </a:lnTo>
                <a:lnTo>
                  <a:pt x="754301" y="287587"/>
                </a:lnTo>
                <a:lnTo>
                  <a:pt x="797054" y="345150"/>
                </a:lnTo>
                <a:lnTo>
                  <a:pt x="830076" y="391277"/>
                </a:lnTo>
                <a:lnTo>
                  <a:pt x="831666" y="393548"/>
                </a:lnTo>
                <a:lnTo>
                  <a:pt x="834250" y="394854"/>
                </a:lnTo>
                <a:lnTo>
                  <a:pt x="924817" y="394854"/>
                </a:lnTo>
                <a:lnTo>
                  <a:pt x="927713" y="388040"/>
                </a:lnTo>
                <a:lnTo>
                  <a:pt x="923710" y="383980"/>
                </a:lnTo>
                <a:lnTo>
                  <a:pt x="915805" y="375818"/>
                </a:lnTo>
                <a:lnTo>
                  <a:pt x="889243" y="344855"/>
                </a:lnTo>
                <a:lnTo>
                  <a:pt x="860025" y="303448"/>
                </a:lnTo>
                <a:lnTo>
                  <a:pt x="831212" y="260103"/>
                </a:lnTo>
                <a:lnTo>
                  <a:pt x="822747" y="247450"/>
                </a:lnTo>
                <a:lnTo>
                  <a:pt x="815068" y="236385"/>
                </a:lnTo>
                <a:lnTo>
                  <a:pt x="814181" y="235146"/>
                </a:lnTo>
                <a:close/>
              </a:path>
              <a:path w="927735" h="402589">
                <a:moveTo>
                  <a:pt x="734654" y="5167"/>
                </a:moveTo>
                <a:lnTo>
                  <a:pt x="587276" y="5167"/>
                </a:lnTo>
                <a:lnTo>
                  <a:pt x="583472" y="8972"/>
                </a:lnTo>
                <a:lnTo>
                  <a:pt x="583472" y="201075"/>
                </a:lnTo>
                <a:lnTo>
                  <a:pt x="575446" y="246251"/>
                </a:lnTo>
                <a:lnTo>
                  <a:pt x="552675" y="284933"/>
                </a:lnTo>
                <a:lnTo>
                  <a:pt x="517819" y="313542"/>
                </a:lnTo>
                <a:lnTo>
                  <a:pt x="473542" y="328501"/>
                </a:lnTo>
                <a:lnTo>
                  <a:pt x="666516" y="328501"/>
                </a:lnTo>
                <a:lnTo>
                  <a:pt x="666516" y="238979"/>
                </a:lnTo>
                <a:lnTo>
                  <a:pt x="670320" y="235146"/>
                </a:lnTo>
                <a:lnTo>
                  <a:pt x="814181" y="235146"/>
                </a:lnTo>
                <a:lnTo>
                  <a:pt x="808491" y="227200"/>
                </a:lnTo>
                <a:lnTo>
                  <a:pt x="803332" y="220183"/>
                </a:lnTo>
                <a:lnTo>
                  <a:pt x="829987" y="206102"/>
                </a:lnTo>
                <a:lnTo>
                  <a:pt x="852974" y="185151"/>
                </a:lnTo>
                <a:lnTo>
                  <a:pt x="861891" y="169134"/>
                </a:lnTo>
                <a:lnTo>
                  <a:pt x="670320" y="169134"/>
                </a:lnTo>
                <a:lnTo>
                  <a:pt x="666516" y="165329"/>
                </a:lnTo>
                <a:lnTo>
                  <a:pt x="666516" y="75013"/>
                </a:lnTo>
                <a:lnTo>
                  <a:pt x="670320" y="71180"/>
                </a:lnTo>
                <a:lnTo>
                  <a:pt x="864119" y="71180"/>
                </a:lnTo>
                <a:lnTo>
                  <a:pt x="863744" y="69591"/>
                </a:lnTo>
                <a:lnTo>
                  <a:pt x="835231" y="37015"/>
                </a:lnTo>
                <a:lnTo>
                  <a:pt x="798387" y="17370"/>
                </a:lnTo>
                <a:lnTo>
                  <a:pt x="761949" y="7730"/>
                </a:lnTo>
                <a:lnTo>
                  <a:pt x="734654" y="5167"/>
                </a:lnTo>
                <a:close/>
              </a:path>
              <a:path w="927735" h="402589">
                <a:moveTo>
                  <a:pt x="278401" y="69050"/>
                </a:moveTo>
                <a:lnTo>
                  <a:pt x="148433" y="69050"/>
                </a:lnTo>
                <a:lnTo>
                  <a:pt x="163970" y="70801"/>
                </a:lnTo>
                <a:lnTo>
                  <a:pt x="184010" y="77802"/>
                </a:lnTo>
                <a:lnTo>
                  <a:pt x="201331" y="92671"/>
                </a:lnTo>
                <a:lnTo>
                  <a:pt x="208710" y="118027"/>
                </a:lnTo>
                <a:lnTo>
                  <a:pt x="201893" y="143728"/>
                </a:lnTo>
                <a:lnTo>
                  <a:pt x="185615" y="159328"/>
                </a:lnTo>
                <a:lnTo>
                  <a:pt x="166134" y="167053"/>
                </a:lnTo>
                <a:lnTo>
                  <a:pt x="149711" y="169134"/>
                </a:lnTo>
                <a:lnTo>
                  <a:pt x="330954" y="169134"/>
                </a:lnTo>
                <a:lnTo>
                  <a:pt x="352358" y="124930"/>
                </a:lnTo>
                <a:lnTo>
                  <a:pt x="388898" y="91775"/>
                </a:lnTo>
                <a:lnTo>
                  <a:pt x="401641" y="87221"/>
                </a:lnTo>
                <a:lnTo>
                  <a:pt x="289625" y="87221"/>
                </a:lnTo>
                <a:lnTo>
                  <a:pt x="278401" y="69050"/>
                </a:lnTo>
                <a:close/>
              </a:path>
              <a:path w="927735" h="402589">
                <a:moveTo>
                  <a:pt x="864119" y="71180"/>
                </a:moveTo>
                <a:lnTo>
                  <a:pt x="730395" y="71180"/>
                </a:lnTo>
                <a:lnTo>
                  <a:pt x="746164" y="72598"/>
                </a:lnTo>
                <a:lnTo>
                  <a:pt x="766711" y="78867"/>
                </a:lnTo>
                <a:lnTo>
                  <a:pt x="784538" y="93004"/>
                </a:lnTo>
                <a:lnTo>
                  <a:pt x="792146" y="118027"/>
                </a:lnTo>
                <a:lnTo>
                  <a:pt x="785234" y="143728"/>
                </a:lnTo>
                <a:lnTo>
                  <a:pt x="768745" y="159328"/>
                </a:lnTo>
                <a:lnTo>
                  <a:pt x="749051" y="167054"/>
                </a:lnTo>
                <a:lnTo>
                  <a:pt x="732525" y="169134"/>
                </a:lnTo>
                <a:lnTo>
                  <a:pt x="861891" y="169134"/>
                </a:lnTo>
                <a:lnTo>
                  <a:pt x="869104" y="156177"/>
                </a:lnTo>
                <a:lnTo>
                  <a:pt x="875190" y="118027"/>
                </a:lnTo>
                <a:lnTo>
                  <a:pt x="864119" y="71180"/>
                </a:lnTo>
                <a:close/>
              </a:path>
              <a:path w="927735" h="402589">
                <a:moveTo>
                  <a:pt x="459715" y="0"/>
                </a:moveTo>
                <a:lnTo>
                  <a:pt x="385173" y="12913"/>
                </a:lnTo>
                <a:lnTo>
                  <a:pt x="348053" y="31263"/>
                </a:lnTo>
                <a:lnTo>
                  <a:pt x="315938" y="56390"/>
                </a:lnTo>
                <a:lnTo>
                  <a:pt x="289625" y="87221"/>
                </a:lnTo>
                <a:lnTo>
                  <a:pt x="401641" y="87221"/>
                </a:lnTo>
                <a:lnTo>
                  <a:pt x="436917" y="74615"/>
                </a:lnTo>
                <a:lnTo>
                  <a:pt x="446542" y="73706"/>
                </a:lnTo>
                <a:lnTo>
                  <a:pt x="475299" y="73643"/>
                </a:lnTo>
                <a:lnTo>
                  <a:pt x="491911" y="3038"/>
                </a:lnTo>
                <a:lnTo>
                  <a:pt x="475909" y="792"/>
                </a:lnTo>
                <a:lnTo>
                  <a:pt x="459715" y="0"/>
                </a:lnTo>
                <a:close/>
              </a:path>
              <a:path w="927735" h="402589">
                <a:moveTo>
                  <a:pt x="475299" y="73643"/>
                </a:moveTo>
                <a:lnTo>
                  <a:pt x="456142" y="73643"/>
                </a:lnTo>
                <a:lnTo>
                  <a:pt x="465619" y="74272"/>
                </a:lnTo>
                <a:lnTo>
                  <a:pt x="474876" y="75438"/>
                </a:lnTo>
                <a:lnTo>
                  <a:pt x="475299" y="73643"/>
                </a:lnTo>
                <a:close/>
              </a:path>
            </a:pathLst>
          </a:custGeom>
          <a:solidFill>
            <a:srgbClr val="203A5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210</Words>
  <Application>Microsoft Office PowerPoint</Application>
  <PresentationFormat>On-screen Show (16:9)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PCI in multivessel disease and STEMI-related cardiogenic shock:  A DanGer Shock substudy</vt:lpstr>
      <vt:lpstr>Potential conflicts of interest</vt:lpstr>
      <vt:lpstr>Objectives</vt:lpstr>
      <vt:lpstr>Method &amp; Design</vt:lpstr>
      <vt:lpstr>Key results</vt:lpstr>
      <vt:lpstr>Relevance of the study</vt:lpstr>
      <vt:lpstr>pcronline.com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Sheikh, Rahab P</cp:lastModifiedBy>
  <cp:revision>1</cp:revision>
  <dcterms:created xsi:type="dcterms:W3CDTF">2025-05-19T19:25:57Z</dcterms:created>
  <dcterms:modified xsi:type="dcterms:W3CDTF">2025-05-19T20:06:58Z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2025-05-14T00:00:00Z</vt:filetime>
  </property>
  <property fmtid="{D5CDD505-2E9C-101B-9397-08002B2CF9AE}" pid="3" name="LastSaved">
    <vt:filetime>2025-05-19T00:00:00Z</vt:filetime>
  </property>
</Properties>
</file>