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815118" y="951491"/>
            <a:ext cx="6603682" cy="4916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3759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98460" y="440406"/>
            <a:ext cx="255714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1653" y="1676150"/>
            <a:ext cx="11008692" cy="4708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Relationship Id="rId3" Type="http://schemas.openxmlformats.org/officeDocument/2006/relationships/image" Target="../media/image13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8058" y="2415847"/>
            <a:ext cx="10366375" cy="311531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algn="ctr" marL="12700" marR="5080">
              <a:lnSpc>
                <a:spcPts val="5830"/>
              </a:lnSpc>
              <a:spcBef>
                <a:spcPts val="835"/>
              </a:spcBef>
            </a:pPr>
            <a:r>
              <a:rPr dirty="0" sz="5400" spc="-15" b="1">
                <a:latin typeface="Calibri"/>
                <a:cs typeface="Calibri"/>
              </a:rPr>
              <a:t>Frequency, </a:t>
            </a:r>
            <a:r>
              <a:rPr dirty="0" sz="5400" spc="-10" b="1">
                <a:latin typeface="Calibri"/>
                <a:cs typeface="Calibri"/>
              </a:rPr>
              <a:t>timing, and </a:t>
            </a:r>
            <a:r>
              <a:rPr dirty="0" sz="5400" spc="-5" b="1">
                <a:latin typeface="Calibri"/>
                <a:cs typeface="Calibri"/>
              </a:rPr>
              <a:t>causes of</a:t>
            </a:r>
            <a:r>
              <a:rPr dirty="0" sz="5400" spc="-75" b="1">
                <a:latin typeface="Calibri"/>
                <a:cs typeface="Calibri"/>
              </a:rPr>
              <a:t> </a:t>
            </a:r>
            <a:r>
              <a:rPr dirty="0" sz="5400" spc="-5" b="1">
                <a:latin typeface="Calibri"/>
                <a:cs typeface="Calibri"/>
              </a:rPr>
              <a:t>30-  </a:t>
            </a:r>
            <a:r>
              <a:rPr dirty="0" sz="5400" spc="-10" b="1">
                <a:latin typeface="Calibri"/>
                <a:cs typeface="Calibri"/>
              </a:rPr>
              <a:t>day mortality after noncardiac  surgery: Impact </a:t>
            </a:r>
            <a:r>
              <a:rPr dirty="0" sz="5400" spc="-5" b="1">
                <a:latin typeface="Calibri"/>
                <a:cs typeface="Calibri"/>
              </a:rPr>
              <a:t>of CV</a:t>
            </a:r>
            <a:r>
              <a:rPr dirty="0" sz="5400" spc="-85" b="1">
                <a:latin typeface="Calibri"/>
                <a:cs typeface="Calibri"/>
              </a:rPr>
              <a:t> </a:t>
            </a:r>
            <a:r>
              <a:rPr dirty="0" sz="5400" spc="-5" b="1">
                <a:latin typeface="Calibri"/>
                <a:cs typeface="Calibri"/>
              </a:rPr>
              <a:t>complications</a:t>
            </a:r>
            <a:endParaRPr sz="5400">
              <a:latin typeface="Calibri"/>
              <a:cs typeface="Calibri"/>
            </a:endParaRPr>
          </a:p>
          <a:p>
            <a:pPr marL="2979420" marR="3086100" indent="403225">
              <a:lnSpc>
                <a:spcPts val="3100"/>
              </a:lnSpc>
              <a:spcBef>
                <a:spcPts val="20"/>
              </a:spcBef>
            </a:pPr>
            <a:r>
              <a:rPr dirty="0" sz="2500" spc="-5">
                <a:latin typeface="Calibri"/>
                <a:cs typeface="Calibri"/>
              </a:rPr>
              <a:t>Jessica Spence, MD, </a:t>
            </a:r>
            <a:r>
              <a:rPr dirty="0" sz="2500" spc="0">
                <a:latin typeface="Calibri"/>
                <a:cs typeface="Calibri"/>
              </a:rPr>
              <a:t>PhD(c)  </a:t>
            </a:r>
            <a:r>
              <a:rPr dirty="0" sz="2500" spc="-5">
                <a:latin typeface="Calibri"/>
                <a:cs typeface="Calibri"/>
              </a:rPr>
              <a:t>On behalf of VISION</a:t>
            </a:r>
            <a:r>
              <a:rPr dirty="0" sz="2500" spc="-85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investigators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3886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8774" y="397793"/>
            <a:ext cx="747649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Timing </a:t>
            </a:r>
            <a:r>
              <a:rPr dirty="0" sz="4400" spc="-10"/>
              <a:t>and location </a:t>
            </a:r>
            <a:r>
              <a:rPr dirty="0" sz="4400" spc="-5"/>
              <a:t>of</a:t>
            </a:r>
            <a:r>
              <a:rPr dirty="0" sz="4400" spc="-85"/>
              <a:t> </a:t>
            </a:r>
            <a:r>
              <a:rPr dirty="0" sz="4400" spc="-5"/>
              <a:t>mortality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346601" y="4340689"/>
            <a:ext cx="5282565" cy="0"/>
          </a:xfrm>
          <a:custGeom>
            <a:avLst/>
            <a:gdLst/>
            <a:ahLst/>
            <a:cxnLst/>
            <a:rect l="l" t="t" r="r" b="b"/>
            <a:pathLst>
              <a:path w="5282565" h="0">
                <a:moveTo>
                  <a:pt x="0" y="0"/>
                </a:moveTo>
                <a:lnTo>
                  <a:pt x="52819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28562" y="4340689"/>
            <a:ext cx="1788160" cy="0"/>
          </a:xfrm>
          <a:custGeom>
            <a:avLst/>
            <a:gdLst/>
            <a:ahLst/>
            <a:cxnLst/>
            <a:rect l="l" t="t" r="r" b="b"/>
            <a:pathLst>
              <a:path w="1788159" h="0">
                <a:moveTo>
                  <a:pt x="0" y="0"/>
                </a:moveTo>
                <a:lnTo>
                  <a:pt x="17877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6303" y="4340689"/>
            <a:ext cx="2722245" cy="0"/>
          </a:xfrm>
          <a:custGeom>
            <a:avLst/>
            <a:gdLst/>
            <a:ahLst/>
            <a:cxnLst/>
            <a:rect l="l" t="t" r="r" b="b"/>
            <a:pathLst>
              <a:path w="2722245" h="0">
                <a:moveTo>
                  <a:pt x="0" y="0"/>
                </a:moveTo>
                <a:lnTo>
                  <a:pt x="27222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346601" y="1649170"/>
          <a:ext cx="9792335" cy="5038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3830"/>
                <a:gridCol w="1811020"/>
                <a:gridCol w="2737484"/>
              </a:tblGrid>
              <a:tr h="377190">
                <a:tc>
                  <a:txBody>
                    <a:bodyPr/>
                    <a:lstStyle/>
                    <a:p>
                      <a:pPr marL="90805">
                        <a:lnSpc>
                          <a:spcPts val="2565"/>
                        </a:lnSpc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Timing and location of</a:t>
                      </a:r>
                      <a:r>
                        <a:rPr dirty="0" sz="2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death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ts val="2565"/>
                        </a:lnSpc>
                      </a:pPr>
                      <a:r>
                        <a:rPr dirty="0" sz="2700">
                          <a:latin typeface="Calibri"/>
                          <a:cs typeface="Calibri"/>
                        </a:rPr>
                        <a:t>#</a:t>
                      </a:r>
                      <a:r>
                        <a:rPr dirty="0" sz="27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of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ts val="2565"/>
                        </a:lnSpc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Percentage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27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ts val="2835"/>
                        </a:lnSpc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deaths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2835"/>
                        </a:lnSpc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7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CI)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Operating room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700">
                          <a:latin typeface="Calibri"/>
                          <a:cs typeface="Calibri"/>
                        </a:rPr>
                        <a:t>4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0.6%</a:t>
                      </a:r>
                      <a:r>
                        <a:rPr dirty="0" sz="2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(0.2-1.0)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6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700" spc="-10">
                          <a:latin typeface="Calibri"/>
                          <a:cs typeface="Calibri"/>
                        </a:rPr>
                        <a:t>Index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hospitalization post</a:t>
                      </a:r>
                      <a:r>
                        <a:rPr dirty="0" sz="27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surgery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505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71%</a:t>
                      </a:r>
                      <a:r>
                        <a:rPr dirty="0" sz="27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(67-74)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After discharge home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210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29%</a:t>
                      </a:r>
                      <a:r>
                        <a:rPr dirty="0" sz="27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(26-33)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791845">
                <a:tc>
                  <a:txBody>
                    <a:bodyPr/>
                    <a:lstStyle/>
                    <a:p>
                      <a:pPr marL="401320">
                        <a:lnSpc>
                          <a:spcPct val="100000"/>
                        </a:lnSpc>
                        <a:spcBef>
                          <a:spcPts val="2205"/>
                        </a:spcBef>
                      </a:pPr>
                      <a:r>
                        <a:rPr dirty="0" sz="2700" spc="-10">
                          <a:latin typeface="Calibri"/>
                          <a:cs typeface="Calibri"/>
                        </a:rPr>
                        <a:t>Mortality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after discharge home</a:t>
                      </a:r>
                      <a:r>
                        <a:rPr dirty="0" sz="27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700" spc="-5">
                          <a:latin typeface="Calibri"/>
                          <a:cs typeface="Calibri"/>
                        </a:rPr>
                        <a:t>by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800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5"/>
                        </a:spcBef>
                      </a:pPr>
                      <a:r>
                        <a:rPr dirty="0" sz="2700" spc="-5">
                          <a:latin typeface="Calibri"/>
                          <a:cs typeface="Calibri"/>
                        </a:rPr>
                        <a:t>region</a:t>
                      </a:r>
                      <a:endParaRPr sz="2700">
                        <a:latin typeface="Calibri"/>
                        <a:cs typeface="Calibri"/>
                      </a:endParaRPr>
                    </a:p>
                  </a:txBody>
                  <a:tcPr marL="0" marR="0" marB="0" marT="2800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41959">
                <a:tc>
                  <a:txBody>
                    <a:bodyPr/>
                    <a:lstStyle/>
                    <a:p>
                      <a:pPr marL="5480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Western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5459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79/253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29%</a:t>
                      </a:r>
                      <a:r>
                        <a:rPr dirty="0" sz="23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300" spc="-5">
                          <a:latin typeface="Calibri"/>
                          <a:cs typeface="Calibri"/>
                        </a:rPr>
                        <a:t>(24-35)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5480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Asia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5459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74/197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37%</a:t>
                      </a:r>
                      <a:r>
                        <a:rPr dirty="0" sz="23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300" spc="-5">
                          <a:latin typeface="Calibri"/>
                          <a:cs typeface="Calibri"/>
                        </a:rPr>
                        <a:t>(31-44)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5480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South</a:t>
                      </a:r>
                      <a:r>
                        <a:rPr dirty="0" sz="2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300" spc="-5">
                          <a:latin typeface="Calibri"/>
                          <a:cs typeface="Calibri"/>
                        </a:rPr>
                        <a:t>America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5459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45/169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26%</a:t>
                      </a:r>
                      <a:r>
                        <a:rPr dirty="0" sz="23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300" spc="-5">
                          <a:latin typeface="Calibri"/>
                          <a:cs typeface="Calibri"/>
                        </a:rPr>
                        <a:t>(21-34)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5784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Africa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9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18/96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300" spc="-5">
                          <a:latin typeface="Calibri"/>
                          <a:cs typeface="Calibri"/>
                        </a:rPr>
                        <a:t>19%</a:t>
                      </a:r>
                      <a:r>
                        <a:rPr dirty="0" sz="23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300" spc="-5">
                          <a:latin typeface="Calibri"/>
                          <a:cs typeface="Calibri"/>
                        </a:rPr>
                        <a:t>(12-28)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03759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720" y="257334"/>
            <a:ext cx="9031605" cy="676275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4250"/>
              <a:t>Timing of death </a:t>
            </a:r>
            <a:r>
              <a:rPr dirty="0" sz="4250" spc="-5"/>
              <a:t>during </a:t>
            </a:r>
            <a:r>
              <a:rPr dirty="0" sz="4250"/>
              <a:t>30 day</a:t>
            </a:r>
            <a:r>
              <a:rPr dirty="0" sz="4250" spc="-30"/>
              <a:t> </a:t>
            </a:r>
            <a:r>
              <a:rPr dirty="0" sz="4250"/>
              <a:t>follow-up</a:t>
            </a:r>
            <a:endParaRPr sz="4250"/>
          </a:p>
        </p:txBody>
      </p:sp>
      <p:sp>
        <p:nvSpPr>
          <p:cNvPr id="3" name="object 3"/>
          <p:cNvSpPr/>
          <p:nvPr/>
        </p:nvSpPr>
        <p:spPr>
          <a:xfrm>
            <a:off x="2753003" y="1588860"/>
            <a:ext cx="6142994" cy="5015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363200" y="12700"/>
            <a:ext cx="1800000" cy="6294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4624" y="291471"/>
            <a:ext cx="818388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0"/>
              <a:t>30-day </a:t>
            </a:r>
            <a:r>
              <a:rPr dirty="0" sz="4400" spc="-5"/>
              <a:t>mortality by </a:t>
            </a:r>
            <a:r>
              <a:rPr dirty="0" sz="4400" spc="-10"/>
              <a:t>type </a:t>
            </a:r>
            <a:r>
              <a:rPr dirty="0" sz="4400" spc="-5"/>
              <a:t>of</a:t>
            </a:r>
            <a:r>
              <a:rPr dirty="0" sz="4400" spc="-90"/>
              <a:t> </a:t>
            </a:r>
            <a:r>
              <a:rPr dirty="0" sz="4400" spc="-5"/>
              <a:t>surgery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78004" y="1631791"/>
          <a:ext cx="8299450" cy="463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2815"/>
                <a:gridCol w="2417444"/>
                <a:gridCol w="2407920"/>
              </a:tblGrid>
              <a:tr h="391160">
                <a:tc>
                  <a:txBody>
                    <a:bodyPr/>
                    <a:lstStyle/>
                    <a:p>
                      <a:pPr marL="31750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Surgery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6839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of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37820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Percentage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009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31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General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L="118745">
                        <a:lnSpc>
                          <a:spcPts val="294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deaths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algn="ctr" marL="1187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240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40995">
                        <a:lnSpc>
                          <a:spcPts val="294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CI)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algn="ctr" marL="33845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3.0%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(2.7-3.4)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5549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Vascular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1187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73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3384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2.8%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(2.2-3.5)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</a:tr>
              <a:tr h="5549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Neurosurgery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1187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62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3384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2.6%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(2.1-3.4)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</a:tr>
              <a:tr h="5549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Orthopedic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1187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124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3384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1.8%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(1.5-2.1)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</a:tr>
              <a:tr h="5549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Thoracic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1187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3384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1.7%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(1.1-2.6)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</a:tr>
              <a:tr h="5549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Low risk surgery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1187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177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3384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1.2%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(1.1-1.4)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</a:tr>
              <a:tr h="45529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Urology/Gynecology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1187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3384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0.5%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(0.3-0.7)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03886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2710" y="417120"/>
            <a:ext cx="6304915" cy="1299845"/>
          </a:xfrm>
          <a:prstGeom prst="rect"/>
        </p:spPr>
        <p:txBody>
          <a:bodyPr wrap="square" lIns="0" tIns="88900" rIns="0" bIns="0" rtlCol="0" vert="horz">
            <a:spAutoFit/>
          </a:bodyPr>
          <a:lstStyle/>
          <a:p>
            <a:pPr marL="791845" marR="5080" indent="-779780">
              <a:lnSpc>
                <a:spcPts val="4750"/>
              </a:lnSpc>
              <a:spcBef>
                <a:spcPts val="700"/>
              </a:spcBef>
            </a:pPr>
            <a:r>
              <a:rPr dirty="0" sz="4400" spc="-5"/>
              <a:t>Complications with</a:t>
            </a:r>
            <a:r>
              <a:rPr dirty="0" sz="4400" spc="-95"/>
              <a:t> </a:t>
            </a:r>
            <a:r>
              <a:rPr dirty="0" sz="4400" spc="-10"/>
              <a:t>highest  attributable</a:t>
            </a:r>
            <a:r>
              <a:rPr dirty="0" sz="4400" spc="-25"/>
              <a:t> </a:t>
            </a:r>
            <a:r>
              <a:rPr dirty="0" sz="4400" spc="-5"/>
              <a:t>fraction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31506" y="2569061"/>
          <a:ext cx="8929370" cy="3044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8935"/>
                <a:gridCol w="2090419"/>
                <a:gridCol w="2659379"/>
              </a:tblGrid>
              <a:tr h="391160">
                <a:tc>
                  <a:txBody>
                    <a:bodyPr/>
                    <a:lstStyle/>
                    <a:p>
                      <a:pPr marL="90805">
                        <a:lnSpc>
                          <a:spcPts val="2660"/>
                        </a:lnSpc>
                        <a:tabLst>
                          <a:tab pos="2511425" algn="l"/>
                        </a:tabLst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Complication	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Incidence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Adjusted</a:t>
                      </a:r>
                      <a:r>
                        <a:rPr dirty="0" sz="2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HR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9370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Attributable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601345">
                <a:tc>
                  <a:txBody>
                    <a:bodyPr/>
                    <a:lstStyle/>
                    <a:p>
                      <a:pPr algn="r" marR="731520">
                        <a:lnSpc>
                          <a:spcPts val="294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(%)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294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CI)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0005">
                        <a:lnSpc>
                          <a:spcPts val="294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fraction (95%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CI)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91845">
                <a:tc>
                  <a:txBody>
                    <a:bodyPr/>
                    <a:lstStyle/>
                    <a:p>
                      <a:pPr marL="90805">
                        <a:lnSpc>
                          <a:spcPts val="3165"/>
                        </a:lnSpc>
                        <a:tabLst>
                          <a:tab pos="2388870" algn="l"/>
                        </a:tabLst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Major bleeding	</a:t>
                      </a:r>
                      <a:r>
                        <a:rPr dirty="0" baseline="-6944" sz="4200" spc="-7">
                          <a:latin typeface="Calibri"/>
                          <a:cs typeface="Calibri"/>
                        </a:rPr>
                        <a:t>6238</a:t>
                      </a:r>
                      <a:r>
                        <a:rPr dirty="0" baseline="-6944" sz="42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-6944" sz="4200" spc="-7">
                          <a:latin typeface="Calibri"/>
                          <a:cs typeface="Calibri"/>
                        </a:rPr>
                        <a:t>(16%)</a:t>
                      </a:r>
                      <a:endParaRPr baseline="-6944" sz="4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2.7</a:t>
                      </a:r>
                      <a:r>
                        <a:rPr dirty="0" sz="2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(2.3-3.2)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7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37.5</a:t>
                      </a:r>
                      <a:r>
                        <a:rPr dirty="0" sz="2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(17.5-56.0)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9184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2388870" algn="l"/>
                        </a:tabLst>
                      </a:pPr>
                      <a:r>
                        <a:rPr dirty="0" baseline="8101" sz="3600" spc="-7">
                          <a:latin typeface="Calibri"/>
                          <a:cs typeface="Calibri"/>
                        </a:rPr>
                        <a:t>MINS	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5191</a:t>
                      </a:r>
                      <a:r>
                        <a:rPr dirty="0" sz="2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(13%)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2.3</a:t>
                      </a:r>
                      <a:r>
                        <a:rPr dirty="0" sz="2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(2.0-2.7)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7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28.1</a:t>
                      </a:r>
                      <a:r>
                        <a:rPr dirty="0" sz="2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(14.6-45.8)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73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2478405" algn="l"/>
                        </a:tabLst>
                      </a:pPr>
                      <a:r>
                        <a:rPr dirty="0" baseline="8101" sz="3600" spc="-7">
                          <a:latin typeface="Calibri"/>
                          <a:cs typeface="Calibri"/>
                        </a:rPr>
                        <a:t>Sepsis	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1783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(5%)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6.2</a:t>
                      </a:r>
                      <a:r>
                        <a:rPr dirty="0" sz="2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(5.1-7.5)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387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23.9</a:t>
                      </a:r>
                      <a:r>
                        <a:rPr dirty="0" sz="2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(12.3-43.2)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03632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5686" y="327108"/>
            <a:ext cx="472567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Other</a:t>
            </a:r>
            <a:r>
              <a:rPr dirty="0" sz="4400" spc="-90"/>
              <a:t> </a:t>
            </a:r>
            <a:r>
              <a:rPr dirty="0" sz="4400" spc="-5"/>
              <a:t>complications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48314" y="1638861"/>
          <a:ext cx="9741535" cy="4738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8875"/>
                <a:gridCol w="2134235"/>
                <a:gridCol w="2282824"/>
                <a:gridCol w="2893695"/>
              </a:tblGrid>
              <a:tr h="1101725">
                <a:tc>
                  <a:txBody>
                    <a:bodyPr/>
                    <a:lstStyle/>
                    <a:p>
                      <a:pPr marL="90805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Complication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2660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Incidence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algn="ctr" marR="62230">
                        <a:lnSpc>
                          <a:spcPct val="10000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(%)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715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Adjusted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HR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algn="ctr" marR="3175">
                        <a:lnSpc>
                          <a:spcPct val="10000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CI)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Attributable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algn="ctr" marL="24765">
                        <a:lnSpc>
                          <a:spcPct val="10000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fraction (95%</a:t>
                      </a:r>
                      <a:r>
                        <a:rPr dirty="0" sz="2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CI)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4880">
                <a:tc>
                  <a:txBody>
                    <a:bodyPr/>
                    <a:lstStyle/>
                    <a:p>
                      <a:pPr marL="90805" marR="7575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Non-sepsis  infection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54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2171</a:t>
                      </a:r>
                      <a:r>
                        <a:rPr dirty="0" sz="2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(5.4%)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2.4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(1.7-3.2)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5.9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(3.4-9.3)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721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Stroke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132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(0.3%)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1.8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(1.4-2.2)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4.8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(2.5-10.0)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45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VTE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320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(0.8%)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2.2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(1.3-3.7)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&lt;1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CHF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372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(0.9%)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2.6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(1.9-3.6)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&lt;1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4880">
                <a:tc>
                  <a:txBody>
                    <a:bodyPr/>
                    <a:lstStyle/>
                    <a:p>
                      <a:pPr marL="90805" marR="1631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AKI resulting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in  dialysis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118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(0.3%)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4.2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(3.0-5.8)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&lt;1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03759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98830" marR="5080" indent="-78676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No Bleeding,</a:t>
            </a:r>
            <a:r>
              <a:rPr dirty="0" spc="-95"/>
              <a:t> </a:t>
            </a:r>
            <a:r>
              <a:rPr dirty="0" spc="-5"/>
              <a:t>Sepsis,  or</a:t>
            </a:r>
            <a:r>
              <a:rPr dirty="0" spc="-15"/>
              <a:t> </a:t>
            </a:r>
            <a:r>
              <a:rPr dirty="0" spc="-5"/>
              <a:t>MINS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9407" y="1176803"/>
            <a:ext cx="16497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N=29706</a:t>
            </a:r>
            <a:r>
              <a:rPr dirty="0" sz="1800" spc="-1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(74.3%)</a:t>
            </a:r>
            <a:endParaRPr sz="1800">
              <a:latin typeface="Calibri"/>
              <a:cs typeface="Calibri"/>
            </a:endParaRPr>
          </a:p>
          <a:p>
            <a:pPr marL="52069">
              <a:lnSpc>
                <a:spcPct val="100000"/>
              </a:lnSpc>
            </a:pPr>
            <a:r>
              <a:rPr dirty="0" sz="1800" spc="-5" b="1">
                <a:latin typeface="Calibri"/>
                <a:cs typeface="Calibri"/>
              </a:rPr>
              <a:t>Mortality:</a:t>
            </a:r>
            <a:r>
              <a:rPr dirty="0" sz="1800" spc="-1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0.57%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2634" y="5272925"/>
            <a:ext cx="1534160" cy="108648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 marR="27940">
              <a:lnSpc>
                <a:spcPct val="100000"/>
              </a:lnSpc>
              <a:spcBef>
                <a:spcPts val="755"/>
              </a:spcBef>
            </a:pPr>
            <a:r>
              <a:rPr dirty="0" sz="2400" spc="-5" b="1">
                <a:latin typeface="Calibri"/>
                <a:cs typeface="Calibri"/>
              </a:rPr>
              <a:t>MINS</a:t>
            </a:r>
            <a:endParaRPr sz="2400">
              <a:latin typeface="Calibri"/>
              <a:cs typeface="Calibri"/>
            </a:endParaRPr>
          </a:p>
          <a:p>
            <a:pPr algn="ctr" marR="6985">
              <a:lnSpc>
                <a:spcPct val="100000"/>
              </a:lnSpc>
              <a:spcBef>
                <a:spcPts val="495"/>
              </a:spcBef>
            </a:pPr>
            <a:r>
              <a:rPr dirty="0" sz="1800" spc="-5" b="1">
                <a:latin typeface="Calibri"/>
                <a:cs typeface="Calibri"/>
              </a:rPr>
              <a:t>N=5191</a:t>
            </a:r>
            <a:r>
              <a:rPr dirty="0" sz="1800" spc="-1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(13.0%)</a:t>
            </a:r>
            <a:endParaRPr sz="1800">
              <a:latin typeface="Calibri"/>
              <a:cs typeface="Calibri"/>
            </a:endParaRPr>
          </a:p>
          <a:p>
            <a:pPr algn="ctr" marL="39370">
              <a:lnSpc>
                <a:spcPct val="100000"/>
              </a:lnSpc>
            </a:pPr>
            <a:r>
              <a:rPr dirty="0" sz="1800" spc="-5" b="1">
                <a:latin typeface="Calibri"/>
                <a:cs typeface="Calibri"/>
              </a:rPr>
              <a:t>Mortality:</a:t>
            </a:r>
            <a:r>
              <a:rPr dirty="0" sz="1800" spc="-1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6.0%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67745" y="3293658"/>
            <a:ext cx="13315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575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N=3819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(9.6%)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Mortality:</a:t>
            </a:r>
            <a:r>
              <a:rPr dirty="0" sz="1600" spc="-7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2.9%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63460" y="3495938"/>
            <a:ext cx="13315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575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N=3211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(8.0%)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Mortality:</a:t>
            </a:r>
            <a:r>
              <a:rPr dirty="0" sz="1600" spc="-7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3.5%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4997" y="5254005"/>
            <a:ext cx="1534160" cy="110490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algn="ctr" marL="38735">
              <a:lnSpc>
                <a:spcPct val="100000"/>
              </a:lnSpc>
              <a:spcBef>
                <a:spcPts val="840"/>
              </a:spcBef>
            </a:pPr>
            <a:r>
              <a:rPr dirty="0" sz="2400" spc="-5" b="1">
                <a:latin typeface="Calibri"/>
                <a:cs typeface="Calibri"/>
              </a:rPr>
              <a:t>Bleeding</a:t>
            </a:r>
            <a:endParaRPr sz="2400">
              <a:latin typeface="Calibri"/>
              <a:cs typeface="Calibri"/>
            </a:endParaRPr>
          </a:p>
          <a:p>
            <a:pPr algn="ctr" marR="6985">
              <a:lnSpc>
                <a:spcPct val="100000"/>
              </a:lnSpc>
              <a:spcBef>
                <a:spcPts val="560"/>
              </a:spcBef>
            </a:pPr>
            <a:r>
              <a:rPr dirty="0" sz="1800" spc="-5" b="1">
                <a:latin typeface="Calibri"/>
                <a:cs typeface="Calibri"/>
              </a:rPr>
              <a:t>N=6238</a:t>
            </a:r>
            <a:r>
              <a:rPr dirty="0" sz="1800" spc="-1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(15.6%)</a:t>
            </a:r>
            <a:endParaRPr sz="1800">
              <a:latin typeface="Calibri"/>
              <a:cs typeface="Calibri"/>
            </a:endParaRPr>
          </a:p>
          <a:p>
            <a:pPr algn="ctr" marL="39370">
              <a:lnSpc>
                <a:spcPct val="100000"/>
              </a:lnSpc>
            </a:pPr>
            <a:r>
              <a:rPr dirty="0" sz="1800" spc="-5" b="1">
                <a:latin typeface="Calibri"/>
                <a:cs typeface="Calibri"/>
              </a:rPr>
              <a:t>Mortality:</a:t>
            </a:r>
            <a:r>
              <a:rPr dirty="0" sz="1800" spc="-1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5.8%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59341" y="731074"/>
            <a:ext cx="1610360" cy="98044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dirty="0" sz="2400" spc="-5" b="1">
                <a:latin typeface="Calibri"/>
                <a:cs typeface="Calibri"/>
              </a:rPr>
              <a:t>Sepsis</a:t>
            </a:r>
            <a:endParaRPr sz="2400">
              <a:latin typeface="Calibri"/>
              <a:cs typeface="Calibri"/>
            </a:endParaRPr>
          </a:p>
          <a:p>
            <a:pPr algn="ctr" marR="45720">
              <a:lnSpc>
                <a:spcPct val="100000"/>
              </a:lnSpc>
              <a:spcBef>
                <a:spcPts val="140"/>
              </a:spcBef>
            </a:pPr>
            <a:r>
              <a:rPr dirty="0" sz="1800" spc="-5" b="1">
                <a:latin typeface="Calibri"/>
                <a:cs typeface="Calibri"/>
              </a:rPr>
              <a:t>N=1793</a:t>
            </a:r>
            <a:r>
              <a:rPr dirty="0" sz="1800" spc="-4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(4.5%)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800" spc="-5" b="1">
                <a:latin typeface="Calibri"/>
                <a:cs typeface="Calibri"/>
              </a:rPr>
              <a:t>Mortality:</a:t>
            </a:r>
            <a:r>
              <a:rPr dirty="0" sz="1800" spc="-8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12.0%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87984" y="3771203"/>
            <a:ext cx="13315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575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N=1485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(3.7%)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Mortality:</a:t>
            </a:r>
            <a:r>
              <a:rPr dirty="0" sz="1600" spc="-7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7.3%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86389" y="1206370"/>
            <a:ext cx="13315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40005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N=691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(1.7%)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Mortality:</a:t>
            </a:r>
            <a:r>
              <a:rPr dirty="0" sz="1600" spc="-7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5.8%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32437" y="2108152"/>
            <a:ext cx="114808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N=597</a:t>
            </a:r>
            <a:r>
              <a:rPr dirty="0" sz="1600" spc="-8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(1.5%)</a:t>
            </a:r>
            <a:endParaRPr sz="1600">
              <a:latin typeface="Calibri"/>
              <a:cs typeface="Calibri"/>
            </a:endParaRPr>
          </a:p>
          <a:p>
            <a:pPr algn="ctr" marL="47625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M:</a:t>
            </a:r>
            <a:r>
              <a:rPr dirty="0" sz="1600" spc="-3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13.4%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88942" y="2080864"/>
            <a:ext cx="114808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N=158</a:t>
            </a:r>
            <a:r>
              <a:rPr dirty="0" sz="1600" spc="-8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(0.5%)</a:t>
            </a:r>
            <a:endParaRPr sz="1600">
              <a:latin typeface="Calibri"/>
              <a:cs typeface="Calibri"/>
            </a:endParaRPr>
          </a:p>
          <a:p>
            <a:pPr algn="ctr" marL="47625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M:</a:t>
            </a:r>
            <a:r>
              <a:rPr dirty="0" sz="1600" spc="-3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21.5%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92437" y="2679618"/>
            <a:ext cx="114808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N=337</a:t>
            </a:r>
            <a:r>
              <a:rPr dirty="0" sz="1600" spc="-8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(0.8%)</a:t>
            </a:r>
            <a:endParaRPr sz="1600">
              <a:latin typeface="Calibri"/>
              <a:cs typeface="Calibri"/>
            </a:endParaRPr>
          </a:p>
          <a:p>
            <a:pPr algn="ctr" marL="47625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M:</a:t>
            </a:r>
            <a:r>
              <a:rPr dirty="0" sz="1600" spc="-3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18.1%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3886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2418" y="769433"/>
            <a:ext cx="277431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Conclusions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46166" y="2055879"/>
            <a:ext cx="11162665" cy="340106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95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libri"/>
                <a:cs typeface="Calibri"/>
              </a:rPr>
              <a:t>1.8% of adults died within 30 days of noncardiac</a:t>
            </a:r>
            <a:r>
              <a:rPr dirty="0" sz="2800" spc="-2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surgery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25"/>
              </a:spcBef>
              <a:buSzPct val="102083"/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libri"/>
                <a:cs typeface="Calibri"/>
              </a:rPr>
              <a:t>0.6% of deaths occurred in operating room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(OR)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10"/>
              </a:spcBef>
              <a:buSzPct val="102083"/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libri"/>
                <a:cs typeface="Calibri"/>
              </a:rPr>
              <a:t>29% of deaths occurred after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discharge</a:t>
            </a:r>
            <a:endParaRPr sz="2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10">
                <a:latin typeface="Calibri"/>
                <a:cs typeface="Calibri"/>
              </a:rPr>
              <a:t>Majority </a:t>
            </a:r>
            <a:r>
              <a:rPr dirty="0" sz="2800" spc="-5">
                <a:latin typeface="Calibri"/>
                <a:cs typeface="Calibri"/>
              </a:rPr>
              <a:t>of death after noncardiac surgery secondary to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complications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25"/>
              </a:spcBef>
              <a:buSzPct val="102083"/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libri"/>
                <a:cs typeface="Calibri"/>
              </a:rPr>
              <a:t>major bleeding, MINS, and sepsis account for 89.5% of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AF</a:t>
            </a:r>
            <a:endParaRPr sz="2400">
              <a:latin typeface="Calibri"/>
              <a:cs typeface="Calibri"/>
            </a:endParaRPr>
          </a:p>
          <a:p>
            <a:pPr lvl="1" marL="698500" marR="5080" indent="-228600">
              <a:lnSpc>
                <a:spcPts val="2590"/>
              </a:lnSpc>
              <a:spcBef>
                <a:spcPts val="540"/>
              </a:spcBef>
              <a:buSzPct val="102083"/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libri"/>
                <a:cs typeface="Calibri"/>
              </a:rPr>
              <a:t>CV complications were among most common complications and accounted for &gt;60%  of deaths explained by our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model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886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82157" y="523494"/>
            <a:ext cx="286321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Implications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42570" indent="-228600">
              <a:lnSpc>
                <a:spcPct val="100000"/>
              </a:lnSpc>
              <a:spcBef>
                <a:spcPts val="100"/>
              </a:spcBef>
              <a:buSzPct val="101562"/>
              <a:buFont typeface="Arial"/>
              <a:buChar char="•"/>
              <a:tabLst>
                <a:tab pos="243204" algn="l"/>
              </a:tabLst>
            </a:pPr>
            <a:r>
              <a:rPr dirty="0" spc="-5"/>
              <a:t>Perioperative death is </a:t>
            </a:r>
            <a:r>
              <a:rPr dirty="0" spc="-10"/>
              <a:t>major </a:t>
            </a:r>
            <a:r>
              <a:rPr dirty="0" spc="-5"/>
              <a:t>public health</a:t>
            </a:r>
            <a:r>
              <a:rPr dirty="0" spc="-15"/>
              <a:t> </a:t>
            </a:r>
            <a:r>
              <a:rPr dirty="0" spc="-5"/>
              <a:t>issue</a:t>
            </a:r>
          </a:p>
          <a:p>
            <a:pPr lvl="1" marL="699770" indent="-228600">
              <a:lnSpc>
                <a:spcPct val="100000"/>
              </a:lnSpc>
              <a:spcBef>
                <a:spcPts val="175"/>
              </a:spcBef>
              <a:buSzPct val="101785"/>
              <a:buFont typeface="Arial"/>
              <a:buChar char="•"/>
              <a:tabLst>
                <a:tab pos="700405" algn="l"/>
              </a:tabLst>
            </a:pPr>
            <a:r>
              <a:rPr dirty="0" sz="2800" spc="-5">
                <a:latin typeface="Calibri"/>
                <a:cs typeface="Calibri"/>
              </a:rPr>
              <a:t>&gt;1.5 million adults die within 30-days of noncardiac surgery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annually</a:t>
            </a:r>
            <a:endParaRPr sz="2800">
              <a:latin typeface="Calibri"/>
              <a:cs typeface="Calibri"/>
            </a:endParaRPr>
          </a:p>
          <a:p>
            <a:pPr marL="242570" indent="-228600">
              <a:lnSpc>
                <a:spcPct val="100000"/>
              </a:lnSpc>
              <a:spcBef>
                <a:spcPts val="605"/>
              </a:spcBef>
              <a:buSzPct val="101562"/>
              <a:buFont typeface="Arial"/>
              <a:buChar char="•"/>
              <a:tabLst>
                <a:tab pos="243204" algn="l"/>
              </a:tabLst>
            </a:pPr>
            <a:r>
              <a:rPr dirty="0" spc="-5"/>
              <a:t>Death overwhelmingly occurs outside of</a:t>
            </a:r>
            <a:r>
              <a:rPr dirty="0" spc="-15"/>
              <a:t> </a:t>
            </a:r>
            <a:r>
              <a:rPr dirty="0" spc="-5"/>
              <a:t>OR</a:t>
            </a:r>
          </a:p>
          <a:p>
            <a:pPr lvl="1" marL="699770" marR="5080" indent="-228600">
              <a:lnSpc>
                <a:spcPts val="3020"/>
              </a:lnSpc>
              <a:spcBef>
                <a:spcPts val="555"/>
              </a:spcBef>
              <a:buSzPct val="101785"/>
              <a:buFont typeface="Arial"/>
              <a:buChar char="•"/>
              <a:tabLst>
                <a:tab pos="700405" algn="l"/>
              </a:tabLst>
            </a:pPr>
            <a:r>
              <a:rPr dirty="0" sz="2800" spc="-5">
                <a:latin typeface="Calibri"/>
                <a:cs typeface="Calibri"/>
              </a:rPr>
              <a:t>need to focus on early identification and management of postoperative  complications</a:t>
            </a:r>
            <a:endParaRPr sz="2800">
              <a:latin typeface="Calibri"/>
              <a:cs typeface="Calibri"/>
            </a:endParaRPr>
          </a:p>
          <a:p>
            <a:pPr lvl="1" marL="699770" indent="-228600">
              <a:lnSpc>
                <a:spcPct val="100000"/>
              </a:lnSpc>
              <a:spcBef>
                <a:spcPts val="125"/>
              </a:spcBef>
              <a:buSzPct val="101785"/>
              <a:buFont typeface="Arial"/>
              <a:buChar char="•"/>
              <a:tabLst>
                <a:tab pos="700405" algn="l"/>
              </a:tabLst>
            </a:pPr>
            <a:r>
              <a:rPr dirty="0" sz="2800" spc="-5">
                <a:latin typeface="Calibri"/>
                <a:cs typeface="Calibri"/>
              </a:rPr>
              <a:t>extend monitoring into ward and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home</a:t>
            </a:r>
            <a:endParaRPr sz="2800">
              <a:latin typeface="Calibri"/>
              <a:cs typeface="Calibri"/>
            </a:endParaRPr>
          </a:p>
          <a:p>
            <a:pPr marL="242570" marR="558165" indent="-228600">
              <a:lnSpc>
                <a:spcPts val="3460"/>
              </a:lnSpc>
              <a:spcBef>
                <a:spcPts val="1040"/>
              </a:spcBef>
              <a:buSzPct val="101562"/>
              <a:buFont typeface="Arial"/>
              <a:buChar char="•"/>
              <a:tabLst>
                <a:tab pos="243204" algn="l"/>
              </a:tabLst>
            </a:pPr>
            <a:r>
              <a:rPr dirty="0" spc="-5"/>
              <a:t>Focus on prevention and </a:t>
            </a:r>
            <a:r>
              <a:rPr dirty="0" spc="-10"/>
              <a:t>management </a:t>
            </a:r>
            <a:r>
              <a:rPr dirty="0" spc="-5"/>
              <a:t>of perioperative </a:t>
            </a:r>
            <a:r>
              <a:rPr dirty="0" spc="-10"/>
              <a:t>MINS,  </a:t>
            </a:r>
            <a:r>
              <a:rPr dirty="0" spc="-5"/>
              <a:t>bleeding, and</a:t>
            </a:r>
            <a:r>
              <a:rPr dirty="0" spc="-10"/>
              <a:t> </a:t>
            </a:r>
            <a:r>
              <a:rPr dirty="0" spc="-5"/>
              <a:t>sepsis</a:t>
            </a:r>
          </a:p>
          <a:p>
            <a:pPr lvl="1" marL="699770" indent="-228600">
              <a:lnSpc>
                <a:spcPct val="100000"/>
              </a:lnSpc>
              <a:spcBef>
                <a:spcPts val="114"/>
              </a:spcBef>
              <a:buSzPct val="101785"/>
              <a:buFont typeface="Arial"/>
              <a:buChar char="•"/>
              <a:tabLst>
                <a:tab pos="700405" algn="l"/>
              </a:tabLst>
            </a:pPr>
            <a:r>
              <a:rPr dirty="0" sz="2800" spc="-5">
                <a:latin typeface="Calibri"/>
                <a:cs typeface="Calibri"/>
              </a:rPr>
              <a:t>substantial potential to reduce perioperative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mortality</a:t>
            </a:r>
            <a:endParaRPr sz="2800">
              <a:latin typeface="Calibri"/>
              <a:cs typeface="Calibri"/>
            </a:endParaRPr>
          </a:p>
          <a:p>
            <a:pPr lvl="1" marL="699770" indent="-228600">
              <a:lnSpc>
                <a:spcPct val="100000"/>
              </a:lnSpc>
              <a:spcBef>
                <a:spcPts val="165"/>
              </a:spcBef>
              <a:buSzPct val="101785"/>
              <a:buFont typeface="Arial"/>
              <a:buChar char="•"/>
              <a:tabLst>
                <a:tab pos="700405" algn="l"/>
              </a:tabLst>
            </a:pPr>
            <a:r>
              <a:rPr dirty="0" sz="2800" spc="-5">
                <a:latin typeface="Calibri"/>
                <a:cs typeface="Calibri"/>
              </a:rPr>
              <a:t>role for CV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physicians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759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5709" y="284321"/>
            <a:ext cx="5732145" cy="65468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100" spc="40">
                <a:solidFill>
                  <a:srgbClr val="A31F2F"/>
                </a:solidFill>
                <a:latin typeface="Arial"/>
                <a:cs typeface="Arial"/>
              </a:rPr>
              <a:t>Declaration </a:t>
            </a:r>
            <a:r>
              <a:rPr dirty="0" sz="4100" spc="100">
                <a:solidFill>
                  <a:srgbClr val="A31F2F"/>
                </a:solidFill>
                <a:latin typeface="Arial"/>
                <a:cs typeface="Arial"/>
              </a:rPr>
              <a:t>of</a:t>
            </a:r>
            <a:r>
              <a:rPr dirty="0" sz="4100" spc="254">
                <a:solidFill>
                  <a:srgbClr val="A31F2F"/>
                </a:solidFill>
                <a:latin typeface="Arial"/>
                <a:cs typeface="Arial"/>
              </a:rPr>
              <a:t> </a:t>
            </a:r>
            <a:r>
              <a:rPr dirty="0" sz="4100" spc="50">
                <a:solidFill>
                  <a:srgbClr val="A31F2F"/>
                </a:solidFill>
                <a:latin typeface="Arial"/>
                <a:cs typeface="Arial"/>
              </a:rPr>
              <a:t>interest</a:t>
            </a:r>
            <a:endParaRPr sz="4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77131" y="2027725"/>
            <a:ext cx="3678554" cy="3708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64795" algn="l"/>
              </a:tabLst>
            </a:pPr>
            <a:r>
              <a:rPr dirty="0" sz="2200" spc="25">
                <a:solidFill>
                  <a:srgbClr val="08050A"/>
                </a:solidFill>
                <a:latin typeface="Arial"/>
                <a:cs typeface="Arial"/>
              </a:rPr>
              <a:t>-	</a:t>
            </a:r>
            <a:r>
              <a:rPr dirty="0" sz="2200" spc="15">
                <a:solidFill>
                  <a:srgbClr val="08050A"/>
                </a:solidFill>
                <a:latin typeface="Arial"/>
                <a:cs typeface="Arial"/>
              </a:rPr>
              <a:t>I </a:t>
            </a:r>
            <a:r>
              <a:rPr dirty="0" sz="2250" spc="55">
                <a:solidFill>
                  <a:srgbClr val="08050A"/>
                </a:solidFill>
                <a:latin typeface="Arial"/>
                <a:cs typeface="Arial"/>
              </a:rPr>
              <a:t>have </a:t>
            </a:r>
            <a:r>
              <a:rPr dirty="0" sz="2250" spc="140">
                <a:solidFill>
                  <a:srgbClr val="08050A"/>
                </a:solidFill>
                <a:latin typeface="Arial"/>
                <a:cs typeface="Arial"/>
              </a:rPr>
              <a:t>nothing </a:t>
            </a:r>
            <a:r>
              <a:rPr dirty="0" sz="2250" spc="125">
                <a:solidFill>
                  <a:srgbClr val="08050A"/>
                </a:solidFill>
                <a:latin typeface="Arial"/>
                <a:cs typeface="Arial"/>
              </a:rPr>
              <a:t>to</a:t>
            </a:r>
            <a:r>
              <a:rPr dirty="0" sz="2250" spc="-260">
                <a:solidFill>
                  <a:srgbClr val="08050A"/>
                </a:solidFill>
                <a:latin typeface="Arial"/>
                <a:cs typeface="Arial"/>
              </a:rPr>
              <a:t> </a:t>
            </a:r>
            <a:r>
              <a:rPr dirty="0" sz="2250" spc="55">
                <a:solidFill>
                  <a:srgbClr val="08050A"/>
                </a:solidFill>
                <a:latin typeface="Arial"/>
                <a:cs typeface="Arial"/>
              </a:rPr>
              <a:t>declare</a:t>
            </a:r>
            <a:endParaRPr sz="2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846" y="6133012"/>
            <a:ext cx="1887855" cy="6096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3335">
              <a:lnSpc>
                <a:spcPts val="2200"/>
              </a:lnSpc>
              <a:spcBef>
                <a:spcPts val="110"/>
              </a:spcBef>
            </a:pPr>
            <a:r>
              <a:rPr dirty="0" sz="1900" spc="75" b="1">
                <a:solidFill>
                  <a:srgbClr val="08050A"/>
                </a:solidFill>
                <a:latin typeface="Arial"/>
                <a:cs typeface="Arial"/>
              </a:rPr>
              <a:t>ESC</a:t>
            </a:r>
            <a:r>
              <a:rPr dirty="0" sz="1900" spc="10" b="1">
                <a:solidFill>
                  <a:srgbClr val="08050A"/>
                </a:solidFill>
                <a:latin typeface="Arial"/>
                <a:cs typeface="Arial"/>
              </a:rPr>
              <a:t> </a:t>
            </a:r>
            <a:r>
              <a:rPr dirty="0" sz="1900" spc="25" b="1">
                <a:solidFill>
                  <a:srgbClr val="08050A"/>
                </a:solidFill>
                <a:latin typeface="Arial"/>
                <a:cs typeface="Arial"/>
              </a:rPr>
              <a:t>Congress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ts val="2380"/>
              </a:lnSpc>
              <a:tabLst>
                <a:tab pos="1774189" algn="l"/>
              </a:tabLst>
            </a:pPr>
            <a:r>
              <a:rPr dirty="0" sz="2050" spc="-25" b="1">
                <a:solidFill>
                  <a:srgbClr val="A31F2F"/>
                </a:solidFill>
                <a:latin typeface="Arial"/>
                <a:cs typeface="Arial"/>
              </a:rPr>
              <a:t>Munic</a:t>
            </a:r>
            <a:r>
              <a:rPr dirty="0" sz="2050" spc="-20" b="1">
                <a:solidFill>
                  <a:srgbClr val="A31F2F"/>
                </a:solidFill>
                <a:latin typeface="Arial"/>
                <a:cs typeface="Arial"/>
              </a:rPr>
              <a:t>h</a:t>
            </a:r>
            <a:r>
              <a:rPr dirty="0" sz="2050" spc="100" b="1">
                <a:solidFill>
                  <a:srgbClr val="A31F2F"/>
                </a:solidFill>
                <a:latin typeface="Arial"/>
                <a:cs typeface="Arial"/>
              </a:rPr>
              <a:t> </a:t>
            </a:r>
            <a:r>
              <a:rPr dirty="0" sz="2050" spc="105" b="1">
                <a:solidFill>
                  <a:srgbClr val="A31F2F"/>
                </a:solidFill>
                <a:latin typeface="Arial"/>
                <a:cs typeface="Arial"/>
              </a:rPr>
              <a:t>201</a:t>
            </a:r>
            <a:r>
              <a:rPr dirty="0" sz="2050" spc="110" b="1">
                <a:solidFill>
                  <a:srgbClr val="A31F2F"/>
                </a:solidFill>
                <a:latin typeface="Arial"/>
                <a:cs typeface="Arial"/>
              </a:rPr>
              <a:t>8</a:t>
            </a:r>
            <a:r>
              <a:rPr dirty="0" sz="2050" b="1">
                <a:solidFill>
                  <a:srgbClr val="A31F2F"/>
                </a:solidFill>
                <a:latin typeface="Arial"/>
                <a:cs typeface="Arial"/>
              </a:rPr>
              <a:t>	</a:t>
            </a:r>
            <a:r>
              <a:rPr dirty="0" sz="2050" spc="75">
                <a:solidFill>
                  <a:srgbClr val="A31F2F"/>
                </a:solidFill>
                <a:latin typeface="Arial"/>
                <a:cs typeface="Arial"/>
              </a:rPr>
              <a:t>•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04019" y="5834487"/>
            <a:ext cx="920750" cy="1130300"/>
          </a:xfrm>
          <a:prstGeom prst="rect">
            <a:avLst/>
          </a:prstGeom>
        </p:spPr>
        <p:txBody>
          <a:bodyPr wrap="square" lIns="0" tIns="2851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45"/>
              </a:spcBef>
            </a:pPr>
            <a:r>
              <a:rPr dirty="0" sz="7250" spc="240">
                <a:solidFill>
                  <a:srgbClr val="CFCFCF"/>
                </a:solidFill>
                <a:latin typeface="Arial"/>
                <a:cs typeface="Arial"/>
              </a:rPr>
              <a:t>•</a:t>
            </a:r>
            <a:r>
              <a:rPr dirty="0" sz="7250" spc="175">
                <a:solidFill>
                  <a:srgbClr val="CFCFCF"/>
                </a:solidFill>
                <a:latin typeface="Arial"/>
                <a:cs typeface="Arial"/>
              </a:rPr>
              <a:t> </a:t>
            </a:r>
            <a:r>
              <a:rPr dirty="0" sz="5100" spc="180">
                <a:solidFill>
                  <a:srgbClr val="878785"/>
                </a:solidFill>
                <a:latin typeface="Arial"/>
                <a:cs typeface="Arial"/>
              </a:rPr>
              <a:t>•</a:t>
            </a:r>
            <a:endParaRPr sz="5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0951" y="1088123"/>
            <a:ext cx="263271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Disclosures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016289" y="2539367"/>
            <a:ext cx="9949815" cy="158877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55"/>
              </a:spcBef>
              <a:buSzPct val="101562"/>
              <a:buFont typeface="Arial"/>
              <a:buChar char="•"/>
              <a:tabLst>
                <a:tab pos="241300" algn="l"/>
              </a:tabLst>
            </a:pPr>
            <a:r>
              <a:rPr dirty="0" sz="3200" spc="-5">
                <a:latin typeface="Calibri"/>
                <a:cs typeface="Calibri"/>
              </a:rPr>
              <a:t>&gt;60</a:t>
            </a:r>
            <a:r>
              <a:rPr dirty="0" sz="3200" spc="-1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grants</a:t>
            </a:r>
            <a:endParaRPr sz="3200">
              <a:latin typeface="Calibri"/>
              <a:cs typeface="Calibri"/>
            </a:endParaRPr>
          </a:p>
          <a:p>
            <a:pPr marL="241300" marR="5080" indent="-228600">
              <a:lnSpc>
                <a:spcPts val="3460"/>
              </a:lnSpc>
              <a:spcBef>
                <a:spcPts val="1050"/>
              </a:spcBef>
              <a:buSzPct val="101562"/>
              <a:buFont typeface="Arial"/>
              <a:buChar char="•"/>
              <a:tabLst>
                <a:tab pos="241300" algn="l"/>
              </a:tabLst>
            </a:pPr>
            <a:r>
              <a:rPr dirty="0" sz="3200" spc="-10">
                <a:latin typeface="Calibri"/>
                <a:cs typeface="Calibri"/>
              </a:rPr>
              <a:t>Roche </a:t>
            </a:r>
            <a:r>
              <a:rPr dirty="0" sz="3200" spc="-5">
                <a:latin typeface="Calibri"/>
                <a:cs typeface="Calibri"/>
              </a:rPr>
              <a:t>Diagnostics provided biomarkers and some financial  support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88600" y="254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99050" y="476056"/>
            <a:ext cx="277749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Background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15348" y="1673434"/>
            <a:ext cx="10512425" cy="317246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95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Globally </a:t>
            </a:r>
            <a:r>
              <a:rPr dirty="0" sz="2800" spc="50">
                <a:latin typeface="Calibri"/>
                <a:cs typeface="Calibri"/>
              </a:rPr>
              <a:t>&gt;230 </a:t>
            </a:r>
            <a:r>
              <a:rPr dirty="0" sz="2800" spc="40">
                <a:latin typeface="Calibri"/>
                <a:cs typeface="Calibri"/>
              </a:rPr>
              <a:t>million </a:t>
            </a:r>
            <a:r>
              <a:rPr dirty="0" sz="2800" spc="65">
                <a:latin typeface="Calibri"/>
                <a:cs typeface="Calibri"/>
              </a:rPr>
              <a:t>surgeries</a:t>
            </a:r>
            <a:r>
              <a:rPr dirty="0" sz="2800" spc="375">
                <a:latin typeface="Calibri"/>
                <a:cs typeface="Calibri"/>
              </a:rPr>
              <a:t> </a:t>
            </a:r>
            <a:r>
              <a:rPr dirty="0" sz="2800" spc="60">
                <a:latin typeface="Calibri"/>
                <a:cs typeface="Calibri"/>
              </a:rPr>
              <a:t>annually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25"/>
              </a:spcBef>
              <a:buSzPct val="102083"/>
              <a:buFont typeface="Arial"/>
              <a:buChar char="•"/>
              <a:tabLst>
                <a:tab pos="698500" algn="l"/>
              </a:tabLst>
            </a:pPr>
            <a:r>
              <a:rPr dirty="0" sz="2400" spc="50">
                <a:latin typeface="Calibri"/>
                <a:cs typeface="Calibri"/>
              </a:rPr>
              <a:t>surgery </a:t>
            </a:r>
            <a:r>
              <a:rPr dirty="0" sz="2400" spc="40">
                <a:latin typeface="Calibri"/>
                <a:cs typeface="Calibri"/>
              </a:rPr>
              <a:t>less </a:t>
            </a:r>
            <a:r>
              <a:rPr dirty="0" sz="2400" spc="50">
                <a:latin typeface="Calibri"/>
                <a:cs typeface="Calibri"/>
              </a:rPr>
              <a:t>invasive </a:t>
            </a:r>
            <a:r>
              <a:rPr dirty="0" sz="2400" spc="35">
                <a:latin typeface="Calibri"/>
                <a:cs typeface="Calibri"/>
              </a:rPr>
              <a:t>but </a:t>
            </a:r>
            <a:r>
              <a:rPr dirty="0" sz="2400" spc="50">
                <a:latin typeface="Calibri"/>
                <a:cs typeface="Calibri"/>
              </a:rPr>
              <a:t>older, sicker</a:t>
            </a:r>
            <a:r>
              <a:rPr dirty="0" sz="2400" spc="50">
                <a:latin typeface="Calibri"/>
                <a:cs typeface="Calibri"/>
              </a:rPr>
              <a:t> </a:t>
            </a:r>
            <a:r>
              <a:rPr dirty="0" sz="2400" spc="60">
                <a:latin typeface="Calibri"/>
                <a:cs typeface="Calibri"/>
              </a:rPr>
              <a:t>population</a:t>
            </a:r>
            <a:endParaRPr sz="2400">
              <a:latin typeface="Calibri"/>
              <a:cs typeface="Calibri"/>
            </a:endParaRPr>
          </a:p>
          <a:p>
            <a:pPr marL="241300" marR="665480" indent="-228600">
              <a:lnSpc>
                <a:spcPts val="3020"/>
              </a:lnSpc>
              <a:spcBef>
                <a:spcPts val="1035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libri"/>
                <a:cs typeface="Calibri"/>
              </a:rPr>
              <a:t>Contemporary risk and </a:t>
            </a:r>
            <a:r>
              <a:rPr dirty="0" sz="2800" spc="-10">
                <a:latin typeface="Calibri"/>
                <a:cs typeface="Calibri"/>
              </a:rPr>
              <a:t>timing </a:t>
            </a:r>
            <a:r>
              <a:rPr dirty="0" sz="2800" spc="-5">
                <a:latin typeface="Calibri"/>
                <a:cs typeface="Calibri"/>
              </a:rPr>
              <a:t>of 30-day mortality after noncardiac  surgery is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uncertain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spcBef>
                <a:spcPts val="1010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libri"/>
                <a:cs typeface="Calibri"/>
              </a:rPr>
              <a:t>Limited understanding of incidence of postoperative complications and  relationship with perioperative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mortality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libri"/>
                <a:cs typeface="Calibri"/>
              </a:rPr>
              <a:t>We undertook large international cohort study to inform </a:t>
            </a:r>
            <a:r>
              <a:rPr dirty="0" sz="2800" spc="-10">
                <a:latin typeface="Calibri"/>
                <a:cs typeface="Calibri"/>
              </a:rPr>
              <a:t>these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issues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759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0481" y="476056"/>
            <a:ext cx="646557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VISION </a:t>
            </a:r>
            <a:r>
              <a:rPr dirty="0" sz="4400" spc="-10"/>
              <a:t>design and</a:t>
            </a:r>
            <a:r>
              <a:rPr dirty="0" sz="4400" spc="-85"/>
              <a:t> </a:t>
            </a:r>
            <a:r>
              <a:rPr dirty="0" sz="4400" spc="-5"/>
              <a:t>methods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15348" y="1621912"/>
            <a:ext cx="10269855" cy="453072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00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libri"/>
                <a:cs typeface="Calibri"/>
              </a:rPr>
              <a:t>Prospective, international, cohort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study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libri"/>
                <a:cs typeface="Calibri"/>
              </a:rPr>
              <a:t>Eligibility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criteria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25"/>
              </a:spcBef>
              <a:buSzPct val="102083"/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libri"/>
                <a:cs typeface="Calibri"/>
              </a:rPr>
              <a:t>≥45 yrs undergoing inpatient noncardiac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libri"/>
                <a:cs typeface="Calibri"/>
              </a:rPr>
              <a:t>Sampling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method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25"/>
              </a:spcBef>
              <a:buSzPct val="102083"/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libri"/>
                <a:cs typeface="Calibri"/>
              </a:rPr>
              <a:t>representative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sample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5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libri"/>
                <a:cs typeface="Calibri"/>
              </a:rPr>
              <a:t>27 centres in 14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countries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20"/>
              </a:spcBef>
              <a:buSzPct val="102083"/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libri"/>
                <a:cs typeface="Calibri"/>
              </a:rPr>
              <a:t>North and South America, Europe, Asia, Africa,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Australia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spcBef>
                <a:spcPts val="1040"/>
              </a:spcBef>
              <a:buSzPct val="101785"/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libri"/>
                <a:cs typeface="Calibri"/>
              </a:rPr>
              <a:t>Participants actively followed for complications and mortality until 30  days after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surgery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80"/>
              </a:spcBef>
              <a:buSzPct val="102083"/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libri"/>
                <a:cs typeface="Calibri"/>
              </a:rPr>
              <a:t>perioperative Troponin </a:t>
            </a:r>
            <a:r>
              <a:rPr dirty="0" sz="2400">
                <a:latin typeface="Calibri"/>
                <a:cs typeface="Calibri"/>
              </a:rPr>
              <a:t>T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measurements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759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29695" y="744855"/>
            <a:ext cx="245935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Objectives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17775" y="2002516"/>
            <a:ext cx="9961880" cy="354901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241300" marR="142875" indent="-228600">
              <a:lnSpc>
                <a:spcPts val="3460"/>
              </a:lnSpc>
              <a:spcBef>
                <a:spcPts val="530"/>
              </a:spcBef>
              <a:buSzPct val="101562"/>
              <a:buFont typeface="Arial"/>
              <a:buChar char="•"/>
              <a:tabLst>
                <a:tab pos="241300" algn="l"/>
              </a:tabLst>
            </a:pPr>
            <a:r>
              <a:rPr dirty="0" sz="3200" spc="-5">
                <a:latin typeface="Calibri"/>
                <a:cs typeface="Calibri"/>
              </a:rPr>
              <a:t>Determine among adults undergoing inpatient noncardiac  surgery followed for 30</a:t>
            </a:r>
            <a:r>
              <a:rPr dirty="0" sz="3200" spc="-2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days</a:t>
            </a:r>
            <a:endParaRPr sz="3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20"/>
              </a:spcBef>
              <a:buSzPct val="101785"/>
              <a:buFont typeface="Arial"/>
              <a:buChar char="•"/>
              <a:tabLst>
                <a:tab pos="698500" algn="l"/>
              </a:tabLst>
            </a:pPr>
            <a:r>
              <a:rPr dirty="0" sz="2800" spc="-5">
                <a:latin typeface="Calibri"/>
                <a:cs typeface="Calibri"/>
              </a:rPr>
              <a:t>incidence of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death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35"/>
              </a:spcBef>
              <a:buSzPct val="101785"/>
              <a:buFont typeface="Arial"/>
              <a:buChar char="•"/>
              <a:tabLst>
                <a:tab pos="698500" algn="l"/>
              </a:tabLst>
            </a:pPr>
            <a:r>
              <a:rPr dirty="0" sz="2800" spc="-5">
                <a:latin typeface="Calibri"/>
                <a:cs typeface="Calibri"/>
              </a:rPr>
              <a:t>t</a:t>
            </a:r>
            <a:r>
              <a:rPr dirty="0" sz="3000" spc="-5">
                <a:latin typeface="Calibri"/>
                <a:cs typeface="Calibri"/>
              </a:rPr>
              <a:t>iming and location of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death</a:t>
            </a:r>
            <a:endParaRPr sz="30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70"/>
              </a:spcBef>
              <a:buSzPct val="101785"/>
              <a:buFont typeface="Arial"/>
              <a:buChar char="•"/>
              <a:tabLst>
                <a:tab pos="698500" algn="l"/>
              </a:tabLst>
            </a:pPr>
            <a:r>
              <a:rPr dirty="0" sz="2800" spc="-5">
                <a:latin typeface="Calibri"/>
                <a:cs typeface="Calibri"/>
              </a:rPr>
              <a:t>incidence of major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complications</a:t>
            </a:r>
            <a:endParaRPr sz="2800">
              <a:latin typeface="Calibri"/>
              <a:cs typeface="Calibri"/>
            </a:endParaRPr>
          </a:p>
          <a:p>
            <a:pPr lvl="2" marL="1155700" marR="5080" indent="-228600">
              <a:lnSpc>
                <a:spcPts val="2810"/>
              </a:lnSpc>
              <a:spcBef>
                <a:spcPts val="545"/>
              </a:spcBef>
              <a:buSzPct val="101923"/>
              <a:buFont typeface="Arial"/>
              <a:buChar char="•"/>
              <a:tabLst>
                <a:tab pos="1155700" algn="l"/>
              </a:tabLst>
            </a:pPr>
            <a:r>
              <a:rPr dirty="0" sz="2600" spc="-10">
                <a:latin typeface="Calibri"/>
                <a:cs typeface="Calibri"/>
              </a:rPr>
              <a:t>MINS, </a:t>
            </a:r>
            <a:r>
              <a:rPr dirty="0" sz="2600" spc="-5">
                <a:latin typeface="Calibri"/>
                <a:cs typeface="Calibri"/>
              </a:rPr>
              <a:t>CHF, new AF, stroke, VTE, major bleeding, AKI with dialysis,  sepsis, non-sepsis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infection</a:t>
            </a:r>
            <a:endParaRPr sz="26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15"/>
              </a:spcBef>
              <a:buSzPct val="101785"/>
              <a:buFont typeface="Arial"/>
              <a:buChar char="•"/>
              <a:tabLst>
                <a:tab pos="698500" algn="l"/>
              </a:tabLst>
            </a:pPr>
            <a:r>
              <a:rPr dirty="0" sz="2800" spc="-5">
                <a:latin typeface="Calibri"/>
                <a:cs typeface="Calibri"/>
              </a:rPr>
              <a:t>relationship between complications and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death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759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295998" y="1297832"/>
          <a:ext cx="4585335" cy="5440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67990"/>
                <a:gridCol w="1617980"/>
              </a:tblGrid>
              <a:tr h="347980">
                <a:tc>
                  <a:txBody>
                    <a:bodyPr/>
                    <a:lstStyle/>
                    <a:p>
                      <a:pPr marL="720090">
                        <a:lnSpc>
                          <a:spcPts val="228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45-64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28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55%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91160">
                <a:tc>
                  <a:txBody>
                    <a:bodyPr/>
                    <a:lstStyle/>
                    <a:p>
                      <a:pPr marL="720090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65-74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25%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91160">
                <a:tc>
                  <a:txBody>
                    <a:bodyPr/>
                    <a:lstStyle/>
                    <a:p>
                      <a:pPr marL="720090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≥75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19%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14655">
                <a:tc>
                  <a:txBody>
                    <a:bodyPr/>
                    <a:lstStyle/>
                    <a:p>
                      <a:pPr marL="31750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Women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50%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806450">
                <a:tc>
                  <a:txBody>
                    <a:bodyPr/>
                    <a:lstStyle/>
                    <a:p>
                      <a:pPr marL="31750">
                        <a:lnSpc>
                          <a:spcPts val="281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History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">
                          <a:latin typeface="Calibri"/>
                          <a:cs typeface="Calibri"/>
                        </a:rPr>
                        <a:t>of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Hypertension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algn="ctr" marL="102679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51%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905"/>
                </a:tc>
              </a:tr>
              <a:tr h="391160">
                <a:tc>
                  <a:txBody>
                    <a:bodyPr/>
                    <a:lstStyle/>
                    <a:p>
                      <a:pPr marL="238125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Active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">
                          <a:latin typeface="Calibri"/>
                          <a:cs typeface="Calibri"/>
                        </a:rPr>
                        <a:t>cancer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24%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91160">
                <a:tc>
                  <a:txBody>
                    <a:bodyPr/>
                    <a:lstStyle/>
                    <a:p>
                      <a:pPr marL="238125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Diabetes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21%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91160">
                <a:tc>
                  <a:txBody>
                    <a:bodyPr/>
                    <a:lstStyle/>
                    <a:p>
                      <a:pPr marL="238125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CAD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13%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91160">
                <a:tc>
                  <a:txBody>
                    <a:bodyPr/>
                    <a:lstStyle/>
                    <a:p>
                      <a:pPr marL="238125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PAD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8%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91160">
                <a:tc>
                  <a:txBody>
                    <a:bodyPr/>
                    <a:lstStyle/>
                    <a:p>
                      <a:pPr marL="238125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COPD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8%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91160">
                <a:tc>
                  <a:txBody>
                    <a:bodyPr/>
                    <a:lstStyle/>
                    <a:p>
                      <a:pPr marL="238125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Stroke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4%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91160">
                <a:tc>
                  <a:txBody>
                    <a:bodyPr/>
                    <a:lstStyle/>
                    <a:p>
                      <a:pPr marL="238125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CHF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4%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47980">
                <a:tc>
                  <a:txBody>
                    <a:bodyPr/>
                    <a:lstStyle/>
                    <a:p>
                      <a:pPr marL="238125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AF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26794">
                        <a:lnSpc>
                          <a:spcPts val="262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3%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0375900" y="254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13908" y="162906"/>
            <a:ext cx="8105775" cy="104584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5215"/>
              </a:lnSpc>
              <a:spcBef>
                <a:spcPts val="100"/>
              </a:spcBef>
            </a:pPr>
            <a:r>
              <a:rPr dirty="0" sz="4400" spc="-5"/>
              <a:t>Baseline characteristics</a:t>
            </a:r>
            <a:r>
              <a:rPr dirty="0" sz="4400" spc="-95"/>
              <a:t> </a:t>
            </a:r>
            <a:r>
              <a:rPr dirty="0" sz="4400" spc="-5"/>
              <a:t>(N=40,004)</a:t>
            </a:r>
            <a:endParaRPr sz="4400"/>
          </a:p>
          <a:p>
            <a:pPr marL="1613535">
              <a:lnSpc>
                <a:spcPts val="2815"/>
              </a:lnSpc>
            </a:pPr>
            <a:r>
              <a:rPr dirty="0" spc="-5" b="0">
                <a:latin typeface="Calibri"/>
                <a:cs typeface="Calibri"/>
              </a:rPr>
              <a:t>Age in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years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3215" y="507495"/>
            <a:ext cx="397954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Type of</a:t>
            </a:r>
            <a:r>
              <a:rPr dirty="0" sz="4400" spc="-100"/>
              <a:t> </a:t>
            </a:r>
            <a:r>
              <a:rPr dirty="0" sz="4400" spc="-5"/>
              <a:t>surgeries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551479" y="1686040"/>
            <a:ext cx="228155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latin typeface="Calibri"/>
                <a:cs typeface="Calibri"/>
              </a:rPr>
              <a:t>Type of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Surgery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73526" y="2244230"/>
          <a:ext cx="6146165" cy="3095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3705"/>
                <a:gridCol w="1902460"/>
              </a:tblGrid>
              <a:tr h="405765">
                <a:tc>
                  <a:txBody>
                    <a:bodyPr/>
                    <a:lstStyle/>
                    <a:p>
                      <a:pPr marL="31750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General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24280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20%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56565">
                <a:tc>
                  <a:txBody>
                    <a:bodyPr/>
                    <a:lstStyle/>
                    <a:p>
                      <a:pPr marL="31750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Orthopedic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24280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17%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56565">
                <a:tc>
                  <a:txBody>
                    <a:bodyPr/>
                    <a:lstStyle/>
                    <a:p>
                      <a:pPr marL="31750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Urology/Gynecology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24280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12%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56565">
                <a:tc>
                  <a:txBody>
                    <a:bodyPr/>
                    <a:lstStyle/>
                    <a:p>
                      <a:pPr marL="31750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Vascular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24915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7%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56565">
                <a:tc>
                  <a:txBody>
                    <a:bodyPr/>
                    <a:lstStyle/>
                    <a:p>
                      <a:pPr marL="31750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Neurosurgery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24915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6%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56565">
                <a:tc>
                  <a:txBody>
                    <a:bodyPr/>
                    <a:lstStyle/>
                    <a:p>
                      <a:pPr marL="31750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Thoracic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24915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3%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05765">
                <a:tc>
                  <a:txBody>
                    <a:bodyPr/>
                    <a:lstStyle/>
                    <a:p>
                      <a:pPr marL="31750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Low-risk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24280">
                        <a:lnSpc>
                          <a:spcPts val="30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36%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551479" y="5574472"/>
            <a:ext cx="406527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latin typeface="Calibri"/>
                <a:cs typeface="Calibri"/>
              </a:rPr>
              <a:t>Urgent or emergent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surgery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61222" y="5574472"/>
            <a:ext cx="63944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latin typeface="Calibri"/>
                <a:cs typeface="Calibri"/>
              </a:rPr>
              <a:t>11%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3759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137" y="507486"/>
            <a:ext cx="473392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Mortality at</a:t>
            </a:r>
            <a:r>
              <a:rPr dirty="0" sz="4400" spc="-100"/>
              <a:t> </a:t>
            </a:r>
            <a:r>
              <a:rPr dirty="0" sz="4400" spc="-5"/>
              <a:t>30-days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18248" y="1921971"/>
          <a:ext cx="9156065" cy="4335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8245"/>
                <a:gridCol w="2310130"/>
                <a:gridCol w="1685289"/>
                <a:gridCol w="2693035"/>
              </a:tblGrid>
              <a:tr h="1014094">
                <a:tc>
                  <a:txBody>
                    <a:bodyPr/>
                    <a:lstStyle/>
                    <a:p>
                      <a:pPr marL="80645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Regions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0005">
                        <a:lnSpc>
                          <a:spcPts val="2660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#</a:t>
                      </a:r>
                      <a:r>
                        <a:rPr dirty="0" sz="2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of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algn="ctr" marR="41275">
                        <a:lnSpc>
                          <a:spcPct val="10000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participants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4610">
                        <a:lnSpc>
                          <a:spcPts val="2660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#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of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algn="ctr" marR="55244">
                        <a:lnSpc>
                          <a:spcPct val="10000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deaths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0010">
                        <a:lnSpc>
                          <a:spcPts val="266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Mortality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algn="ctr" marL="82550">
                        <a:lnSpc>
                          <a:spcPct val="100000"/>
                        </a:lnSpc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28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CI)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1835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Total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2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40,004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524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715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952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1.8%</a:t>
                      </a:r>
                      <a:r>
                        <a:rPr dirty="0" sz="28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(1.8-1.9)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Western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2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22,447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524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253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952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1.1%</a:t>
                      </a:r>
                      <a:r>
                        <a:rPr dirty="0" sz="28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(1.0-1.3)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8345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Asia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2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10,005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524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197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952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2.0%</a:t>
                      </a:r>
                      <a:r>
                        <a:rPr dirty="0" sz="28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(1.7-2.3)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3105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South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America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064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6063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524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169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952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2.8%</a:t>
                      </a:r>
                      <a:r>
                        <a:rPr dirty="0" sz="28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(2.4-3.2)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228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Africa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4064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1489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5461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96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952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800" spc="-5">
                          <a:latin typeface="Calibri"/>
                          <a:cs typeface="Calibri"/>
                        </a:rPr>
                        <a:t>6.4%</a:t>
                      </a:r>
                      <a:r>
                        <a:rPr dirty="0" sz="28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">
                          <a:latin typeface="Calibri"/>
                          <a:cs typeface="Calibri"/>
                        </a:rPr>
                        <a:t>(5.3-7.8)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0363200" y="12700"/>
            <a:ext cx="1800000" cy="629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European Society of Cardiology</dc:creator>
  <cp:keywords>ESC Congress 2018, European Society of Cardiology</cp:keywords>
  <dc:subject>VISION Study - Frequency, Causes, and Timing of 30-day Mortality After Noncardiac Surgery: Analysis of the Vascular Events in Noncardiac Surgery Patients (VISION)</dc:subject>
  <dc:title>VISION Study - Frequency, Causes, and Timing of 30-day Mortality After Noncardiac Surgery: Analysis of the Vascular Events in Noncardiac Surgery Patients (VISION)</dc:title>
  <dcterms:created xsi:type="dcterms:W3CDTF">2018-09-05T13:43:03Z</dcterms:created>
  <dcterms:modified xsi:type="dcterms:W3CDTF">2018-09-05T13:43:03Z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2018-08-27T00:00:00Z</vt:filetime>
  </property>
  <property fmtid="{D5CDD505-2E9C-101B-9397-08002B2CF9AE}" pid="3" name="Creator">
    <vt:lpwstr>Aspose Ltd.</vt:lpwstr>
  </property>
  <property fmtid="{D5CDD505-2E9C-101B-9397-08002B2CF9AE}" pid="4" name="LastSaved">
    <vt:filetime>2018-09-05T00:00:00Z</vt:filetime>
  </property>
</Properties>
</file>