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Segoe UI Black"/>
                <a:cs typeface="Segoe UI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66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Segoe UI Black"/>
                <a:cs typeface="Segoe UI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412610" y="1057973"/>
            <a:ext cx="4669790" cy="4586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1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Segoe UI Black"/>
                <a:cs typeface="Segoe UI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99056" y="0"/>
            <a:ext cx="11792943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994398"/>
            <a:ext cx="12191999" cy="8635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301" y="129286"/>
            <a:ext cx="11947397" cy="6838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Segoe UI Black"/>
                <a:cs typeface="Segoe UI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01926" y="1341183"/>
            <a:ext cx="6288405" cy="2467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0066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ubmed.ncbi.nlm.nih.gov/?sort=date&amp;term=Kim%2BBG&amp;cauthor_id=38401647" TargetMode="External"/><Relationship Id="rId3" Type="http://schemas.openxmlformats.org/officeDocument/2006/relationships/hyperlink" Target="https://pubmed.ncbi.nlm.nih.gov/?sort=date&amp;term=Jeong%2BJO&amp;cauthor_id=39169014" TargetMode="External"/><Relationship Id="rId4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325" y="2165286"/>
            <a:ext cx="5908675" cy="41509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2750" spc="30" b="1" i="1">
                <a:solidFill>
                  <a:srgbClr val="002855"/>
                </a:solidFill>
                <a:latin typeface="Arial"/>
                <a:cs typeface="Arial"/>
              </a:rPr>
              <a:t>Dual </a:t>
            </a:r>
            <a:r>
              <a:rPr dirty="0" sz="2750" spc="20" b="1" i="1">
                <a:solidFill>
                  <a:srgbClr val="002855"/>
                </a:solidFill>
                <a:latin typeface="Arial"/>
                <a:cs typeface="Arial"/>
              </a:rPr>
              <a:t>Antiplatelet </a:t>
            </a:r>
            <a:r>
              <a:rPr dirty="0" sz="2750" spc="25" b="1" i="1">
                <a:solidFill>
                  <a:srgbClr val="002855"/>
                </a:solidFill>
                <a:latin typeface="Arial"/>
                <a:cs typeface="Arial"/>
              </a:rPr>
              <a:t>Therapy </a:t>
            </a:r>
            <a:r>
              <a:rPr dirty="0" sz="2750" spc="20" b="1" i="1">
                <a:solidFill>
                  <a:srgbClr val="002855"/>
                </a:solidFill>
                <a:latin typeface="Arial"/>
                <a:cs typeface="Arial"/>
              </a:rPr>
              <a:t>After</a:t>
            </a:r>
            <a:r>
              <a:rPr dirty="0" sz="2750" spc="-310" b="1" i="1">
                <a:solidFill>
                  <a:srgbClr val="002855"/>
                </a:solidFill>
                <a:latin typeface="Arial"/>
                <a:cs typeface="Arial"/>
              </a:rPr>
              <a:t> </a:t>
            </a:r>
            <a:r>
              <a:rPr dirty="0" sz="2750" spc="25" b="1" i="1">
                <a:solidFill>
                  <a:srgbClr val="002855"/>
                </a:solidFill>
                <a:latin typeface="Arial"/>
                <a:cs typeface="Arial"/>
              </a:rPr>
              <a:t>PCI</a:t>
            </a:r>
            <a:endParaRPr sz="2750">
              <a:latin typeface="Arial"/>
              <a:cs typeface="Arial"/>
            </a:endParaRPr>
          </a:p>
          <a:p>
            <a:pPr algn="ctr" marL="590550" marR="583565">
              <a:lnSpc>
                <a:spcPct val="173000"/>
              </a:lnSpc>
            </a:pPr>
            <a:r>
              <a:rPr dirty="0" sz="2750" spc="20" b="1" i="1">
                <a:solidFill>
                  <a:srgbClr val="002855"/>
                </a:solidFill>
                <a:latin typeface="Arial"/>
                <a:cs typeface="Arial"/>
              </a:rPr>
              <a:t>According </a:t>
            </a:r>
            <a:r>
              <a:rPr dirty="0" sz="2750" spc="-10" b="1" i="1">
                <a:solidFill>
                  <a:srgbClr val="002855"/>
                </a:solidFill>
                <a:latin typeface="Arial"/>
                <a:cs typeface="Arial"/>
              </a:rPr>
              <a:t>To </a:t>
            </a:r>
            <a:r>
              <a:rPr dirty="0" sz="2750" spc="20" b="1" i="1">
                <a:solidFill>
                  <a:srgbClr val="002855"/>
                </a:solidFill>
                <a:latin typeface="Arial"/>
                <a:cs typeface="Arial"/>
              </a:rPr>
              <a:t>Bleeding </a:t>
            </a:r>
            <a:r>
              <a:rPr dirty="0" sz="2750" spc="15" b="1" i="1">
                <a:solidFill>
                  <a:srgbClr val="002855"/>
                </a:solidFill>
                <a:latin typeface="Arial"/>
                <a:cs typeface="Arial"/>
              </a:rPr>
              <a:t>Risk  </a:t>
            </a:r>
            <a:r>
              <a:rPr dirty="0" sz="2750" spc="5" b="1" i="1">
                <a:solidFill>
                  <a:srgbClr val="C00000"/>
                </a:solidFill>
                <a:latin typeface="Arial"/>
                <a:cs typeface="Arial"/>
              </a:rPr>
              <a:t>“HOST-BR</a:t>
            </a:r>
            <a:r>
              <a:rPr dirty="0" sz="2750" spc="-5" b="1" i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30" b="1" i="1">
                <a:solidFill>
                  <a:srgbClr val="C00000"/>
                </a:solidFill>
                <a:latin typeface="Arial"/>
                <a:cs typeface="Arial"/>
              </a:rPr>
              <a:t>RCT”</a:t>
            </a:r>
            <a:endParaRPr sz="2750">
              <a:latin typeface="Arial"/>
              <a:cs typeface="Arial"/>
            </a:endParaRPr>
          </a:p>
          <a:p>
            <a:pPr algn="ctr" marL="982980" marR="1569720">
              <a:lnSpc>
                <a:spcPct val="122900"/>
              </a:lnSpc>
              <a:spcBef>
                <a:spcPts val="2565"/>
              </a:spcBef>
            </a:pPr>
            <a:r>
              <a:rPr dirty="0" sz="2750" spc="15" b="1">
                <a:solidFill>
                  <a:srgbClr val="001F5F"/>
                </a:solidFill>
                <a:latin typeface="Calibri"/>
                <a:cs typeface="Calibri"/>
              </a:rPr>
              <a:t>Hyo-Soo </a:t>
            </a:r>
            <a:r>
              <a:rPr dirty="0" sz="2750" spc="20" b="1">
                <a:solidFill>
                  <a:srgbClr val="001F5F"/>
                </a:solidFill>
                <a:latin typeface="Calibri"/>
                <a:cs typeface="Calibri"/>
              </a:rPr>
              <a:t>Kim,</a:t>
            </a:r>
            <a:r>
              <a:rPr dirty="0" sz="2750" spc="-8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Calibri"/>
                <a:cs typeface="Calibri"/>
              </a:rPr>
              <a:t>MD/PhD  </a:t>
            </a:r>
            <a:r>
              <a:rPr dirty="0" sz="2750" spc="10" b="1">
                <a:solidFill>
                  <a:srgbClr val="001F5F"/>
                </a:solidFill>
                <a:latin typeface="Calibri"/>
                <a:cs typeface="Calibri"/>
              </a:rPr>
              <a:t>Cardiovascular</a:t>
            </a:r>
            <a:r>
              <a:rPr dirty="0" sz="2750" spc="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750" spc="-25" b="1">
                <a:solidFill>
                  <a:srgbClr val="001F5F"/>
                </a:solidFill>
                <a:latin typeface="Calibri"/>
                <a:cs typeface="Calibri"/>
              </a:rPr>
              <a:t>Center,</a:t>
            </a:r>
            <a:endParaRPr sz="2750">
              <a:latin typeface="Calibri"/>
              <a:cs typeface="Calibri"/>
            </a:endParaRPr>
          </a:p>
          <a:p>
            <a:pPr algn="ctr" marR="579120">
              <a:lnSpc>
                <a:spcPts val="3150"/>
              </a:lnSpc>
              <a:spcBef>
                <a:spcPts val="755"/>
              </a:spcBef>
            </a:pPr>
            <a:r>
              <a:rPr dirty="0" sz="2750" spc="25" b="1">
                <a:solidFill>
                  <a:srgbClr val="001F5F"/>
                </a:solidFill>
                <a:latin typeface="Calibri"/>
                <a:cs typeface="Calibri"/>
              </a:rPr>
              <a:t>Seoul </a:t>
            </a:r>
            <a:r>
              <a:rPr dirty="0" sz="2750" spc="20" b="1">
                <a:solidFill>
                  <a:srgbClr val="001F5F"/>
                </a:solidFill>
                <a:latin typeface="Calibri"/>
                <a:cs typeface="Calibri"/>
              </a:rPr>
              <a:t>National </a:t>
            </a:r>
            <a:r>
              <a:rPr dirty="0" sz="2750" spc="15" b="1">
                <a:solidFill>
                  <a:srgbClr val="001F5F"/>
                </a:solidFill>
                <a:latin typeface="Calibri"/>
                <a:cs typeface="Calibri"/>
              </a:rPr>
              <a:t>University</a:t>
            </a:r>
            <a:r>
              <a:rPr dirty="0" sz="2750" spc="-12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750" spc="15" b="1">
                <a:solidFill>
                  <a:srgbClr val="001F5F"/>
                </a:solidFill>
                <a:latin typeface="Calibri"/>
                <a:cs typeface="Calibri"/>
              </a:rPr>
              <a:t>Hospital,</a:t>
            </a:r>
            <a:endParaRPr sz="2750">
              <a:latin typeface="Calibri"/>
              <a:cs typeface="Calibri"/>
            </a:endParaRPr>
          </a:p>
          <a:p>
            <a:pPr algn="ctr" marR="346710">
              <a:lnSpc>
                <a:spcPts val="3150"/>
              </a:lnSpc>
            </a:pPr>
            <a:r>
              <a:rPr dirty="0" sz="2750" spc="10" b="1">
                <a:solidFill>
                  <a:srgbClr val="001F5F"/>
                </a:solidFill>
                <a:latin typeface="Calibri"/>
                <a:cs typeface="Calibri"/>
              </a:rPr>
              <a:t>Korea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0"/>
            <a:ext cx="8311515" cy="1469390"/>
          </a:xfrm>
          <a:prstGeom prst="rect">
            <a:avLst/>
          </a:prstGeom>
        </p:spPr>
        <p:txBody>
          <a:bodyPr wrap="square" lIns="0" tIns="330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00"/>
              </a:spcBef>
            </a:pPr>
            <a:r>
              <a:rPr dirty="0" sz="3600" spc="5" b="1">
                <a:solidFill>
                  <a:srgbClr val="001F5F"/>
                </a:solidFill>
                <a:latin typeface="Arial"/>
                <a:cs typeface="Arial"/>
              </a:rPr>
              <a:t>Study 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Design: stratified </a:t>
            </a: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&amp;</a:t>
            </a:r>
            <a:r>
              <a:rPr dirty="0" sz="36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randomized</a:t>
            </a:r>
            <a:endParaRPr sz="3600">
              <a:latin typeface="Arial"/>
              <a:cs typeface="Arial"/>
            </a:endParaRPr>
          </a:p>
          <a:p>
            <a:pPr marL="302895" indent="-229235">
              <a:lnSpc>
                <a:spcPct val="100000"/>
              </a:lnSpc>
              <a:spcBef>
                <a:spcPts val="1664"/>
              </a:spcBef>
              <a:buFont typeface="Arial"/>
              <a:buChar char="•"/>
              <a:tabLst>
                <a:tab pos="303530" algn="l"/>
              </a:tabLst>
            </a:pPr>
            <a:r>
              <a:rPr dirty="0" sz="2400" b="1" i="1">
                <a:solidFill>
                  <a:srgbClr val="000066"/>
                </a:solidFill>
                <a:latin typeface="Calibri"/>
                <a:cs typeface="Calibri"/>
              </a:rPr>
              <a:t>4,897 </a:t>
            </a:r>
            <a:r>
              <a:rPr dirty="0" sz="2400" spc="-5" b="1" i="1">
                <a:solidFill>
                  <a:srgbClr val="000066"/>
                </a:solidFill>
                <a:latin typeface="Calibri"/>
                <a:cs typeface="Calibri"/>
              </a:rPr>
              <a:t>eligible patients </a:t>
            </a:r>
            <a:r>
              <a:rPr dirty="0" sz="2400" spc="-10" b="1" i="1">
                <a:solidFill>
                  <a:srgbClr val="000066"/>
                </a:solidFill>
                <a:latin typeface="Calibri"/>
                <a:cs typeface="Calibri"/>
              </a:rPr>
              <a:t>receiving </a:t>
            </a:r>
            <a:r>
              <a:rPr dirty="0" sz="2400" spc="5" b="1" i="1">
                <a:solidFill>
                  <a:srgbClr val="000066"/>
                </a:solidFill>
                <a:latin typeface="Calibri"/>
                <a:cs typeface="Calibri"/>
              </a:rPr>
              <a:t>PCI </a:t>
            </a:r>
            <a:r>
              <a:rPr dirty="0" sz="2400" spc="-5" b="1" i="1">
                <a:solidFill>
                  <a:srgbClr val="000066"/>
                </a:solidFill>
                <a:latin typeface="Calibri"/>
                <a:cs typeface="Calibri"/>
              </a:rPr>
              <a:t>from </a:t>
            </a:r>
            <a:r>
              <a:rPr dirty="0" sz="2400" spc="-10" b="1" i="1">
                <a:solidFill>
                  <a:srgbClr val="000066"/>
                </a:solidFill>
                <a:latin typeface="Calibri"/>
                <a:cs typeface="Calibri"/>
              </a:rPr>
              <a:t>53 </a:t>
            </a:r>
            <a:r>
              <a:rPr dirty="0" sz="2400" spc="-15" b="1" i="1">
                <a:solidFill>
                  <a:srgbClr val="000066"/>
                </a:solidFill>
                <a:latin typeface="Calibri"/>
                <a:cs typeface="Calibri"/>
              </a:rPr>
              <a:t>centers </a:t>
            </a:r>
            <a:r>
              <a:rPr dirty="0" sz="2400" b="1" i="1">
                <a:solidFill>
                  <a:srgbClr val="000066"/>
                </a:solidFill>
                <a:latin typeface="Calibri"/>
                <a:cs typeface="Calibri"/>
              </a:rPr>
              <a:t>in</a:t>
            </a:r>
            <a:r>
              <a:rPr dirty="0" sz="2400" spc="-15" b="1" i="1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000066"/>
                </a:solidFill>
                <a:latin typeface="Calibri"/>
                <a:cs typeface="Calibri"/>
              </a:rPr>
              <a:t>Korea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81365" y="1537716"/>
          <a:ext cx="3810635" cy="3500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635"/>
              </a:tblGrid>
              <a:tr h="411988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1550" spc="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Inclusion </a:t>
                      </a:r>
                      <a:r>
                        <a:rPr dirty="0" sz="1550" spc="1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700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11936">
                <a:tc>
                  <a:txBody>
                    <a:bodyPr/>
                    <a:lstStyle/>
                    <a:p>
                      <a:pPr marL="306705" indent="-209550">
                        <a:lnSpc>
                          <a:spcPct val="100000"/>
                        </a:lnSpc>
                        <a:spcBef>
                          <a:spcPts val="860"/>
                        </a:spcBef>
                        <a:buAutoNum type="alphaLcParenR"/>
                        <a:tabLst>
                          <a:tab pos="307340" algn="l"/>
                        </a:tabLst>
                      </a:pP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Subject 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must be </a:t>
                      </a:r>
                      <a:r>
                        <a:rPr dirty="0" sz="1400" spc="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≥ 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400" spc="-2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07340" indent="-210185">
                        <a:lnSpc>
                          <a:spcPct val="100000"/>
                        </a:lnSpc>
                        <a:spcBef>
                          <a:spcPts val="869"/>
                        </a:spcBef>
                        <a:buAutoNum type="alphaLcParenR"/>
                        <a:tabLst>
                          <a:tab pos="307975" algn="l"/>
                        </a:tabLst>
                      </a:pP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Undergone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PCI with 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stents</a:t>
                      </a:r>
                      <a:r>
                        <a:rPr dirty="0" sz="1400" spc="-5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(Xience/Onyx)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88290" indent="-191135">
                        <a:lnSpc>
                          <a:spcPct val="100000"/>
                        </a:lnSpc>
                        <a:spcBef>
                          <a:spcPts val="800"/>
                        </a:spcBef>
                        <a:buAutoNum type="alphaLcParenR"/>
                        <a:tabLst>
                          <a:tab pos="288925" algn="l"/>
                        </a:tabLst>
                      </a:pPr>
                      <a:r>
                        <a:rPr dirty="0" sz="1400" spc="-1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Agreement of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written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informed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consent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922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1988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dirty="0" sz="1550" spc="20" b="1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Exclusion </a:t>
                      </a:r>
                      <a:r>
                        <a:rPr dirty="0" sz="1550" spc="15" b="1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954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2143">
                <a:tc>
                  <a:txBody>
                    <a:bodyPr/>
                    <a:lstStyle/>
                    <a:p>
                      <a:pPr marL="307340" indent="-210185">
                        <a:lnSpc>
                          <a:spcPct val="100000"/>
                        </a:lnSpc>
                        <a:spcBef>
                          <a:spcPts val="875"/>
                        </a:spcBef>
                        <a:buAutoNum type="alphaLcParenR"/>
                        <a:tabLst>
                          <a:tab pos="307975" algn="l"/>
                        </a:tabLst>
                      </a:pP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Pregnant</a:t>
                      </a:r>
                      <a:r>
                        <a:rPr dirty="0" sz="1400" spc="-4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women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97790" marR="101600">
                        <a:lnSpc>
                          <a:spcPct val="150500"/>
                        </a:lnSpc>
                        <a:spcBef>
                          <a:spcPts val="25"/>
                        </a:spcBef>
                        <a:buAutoNum type="alphaLcParenR"/>
                        <a:tabLst>
                          <a:tab pos="307975" algn="l"/>
                        </a:tabLst>
                      </a:pP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Patients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400" spc="1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history </a:t>
                      </a:r>
                      <a:r>
                        <a:rPr dirty="0" sz="1400" spc="-1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allergic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reactions  </a:t>
                      </a:r>
                      <a:r>
                        <a:rPr dirty="0" sz="1400" spc="-1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contraindications to </a:t>
                      </a:r>
                      <a:r>
                        <a:rPr dirty="0" sz="1400" spc="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following  </a:t>
                      </a:r>
                      <a:r>
                        <a:rPr dirty="0" sz="1400" spc="-1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medications: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aspirin, clopidogrel,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prasugrel,  </a:t>
                      </a:r>
                      <a:r>
                        <a:rPr dirty="0" sz="1400" spc="-1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ticagrelor,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heparin, </a:t>
                      </a:r>
                      <a:r>
                        <a:rPr dirty="0" sz="14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cobalt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chromium,</a:t>
                      </a:r>
                      <a:r>
                        <a:rPr dirty="0" sz="1400" spc="-3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sirolimus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112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333500" y="4314825"/>
            <a:ext cx="371475" cy="352425"/>
          </a:xfrm>
          <a:custGeom>
            <a:avLst/>
            <a:gdLst/>
            <a:ahLst/>
            <a:cxnLst/>
            <a:rect l="l" t="t" r="r" b="b"/>
            <a:pathLst>
              <a:path w="371475" h="352425">
                <a:moveTo>
                  <a:pt x="185674" y="0"/>
                </a:moveTo>
                <a:lnTo>
                  <a:pt x="136333" y="6292"/>
                </a:lnTo>
                <a:lnTo>
                  <a:pt x="91985" y="24050"/>
                </a:lnTo>
                <a:lnTo>
                  <a:pt x="54403" y="51593"/>
                </a:lnTo>
                <a:lnTo>
                  <a:pt x="25362" y="87244"/>
                </a:lnTo>
                <a:lnTo>
                  <a:pt x="6636" y="129322"/>
                </a:lnTo>
                <a:lnTo>
                  <a:pt x="0" y="176149"/>
                </a:lnTo>
                <a:lnTo>
                  <a:pt x="6636" y="223029"/>
                </a:lnTo>
                <a:lnTo>
                  <a:pt x="25362" y="265143"/>
                </a:lnTo>
                <a:lnTo>
                  <a:pt x="54403" y="300815"/>
                </a:lnTo>
                <a:lnTo>
                  <a:pt x="91985" y="328370"/>
                </a:lnTo>
                <a:lnTo>
                  <a:pt x="136333" y="346132"/>
                </a:lnTo>
                <a:lnTo>
                  <a:pt x="185674" y="352425"/>
                </a:lnTo>
                <a:lnTo>
                  <a:pt x="235067" y="346132"/>
                </a:lnTo>
                <a:lnTo>
                  <a:pt x="279451" y="328370"/>
                </a:lnTo>
                <a:lnTo>
                  <a:pt x="317055" y="300815"/>
                </a:lnTo>
                <a:lnTo>
                  <a:pt x="346107" y="265143"/>
                </a:lnTo>
                <a:lnTo>
                  <a:pt x="364838" y="223029"/>
                </a:lnTo>
                <a:lnTo>
                  <a:pt x="371475" y="176149"/>
                </a:lnTo>
                <a:lnTo>
                  <a:pt x="364838" y="129322"/>
                </a:lnTo>
                <a:lnTo>
                  <a:pt x="346107" y="87244"/>
                </a:lnTo>
                <a:lnTo>
                  <a:pt x="317055" y="51593"/>
                </a:lnTo>
                <a:lnTo>
                  <a:pt x="279451" y="24050"/>
                </a:lnTo>
                <a:lnTo>
                  <a:pt x="235067" y="6292"/>
                </a:lnTo>
                <a:lnTo>
                  <a:pt x="185674" y="0"/>
                </a:lnTo>
                <a:close/>
              </a:path>
            </a:pathLst>
          </a:custGeom>
          <a:solidFill>
            <a:srgbClr val="DCEA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33500" y="4314825"/>
            <a:ext cx="371475" cy="352425"/>
          </a:xfrm>
          <a:custGeom>
            <a:avLst/>
            <a:gdLst/>
            <a:ahLst/>
            <a:cxnLst/>
            <a:rect l="l" t="t" r="r" b="b"/>
            <a:pathLst>
              <a:path w="371475" h="352425">
                <a:moveTo>
                  <a:pt x="0" y="176149"/>
                </a:moveTo>
                <a:lnTo>
                  <a:pt x="6636" y="129322"/>
                </a:lnTo>
                <a:lnTo>
                  <a:pt x="25362" y="87244"/>
                </a:lnTo>
                <a:lnTo>
                  <a:pt x="54403" y="51593"/>
                </a:lnTo>
                <a:lnTo>
                  <a:pt x="91985" y="24050"/>
                </a:lnTo>
                <a:lnTo>
                  <a:pt x="136333" y="6292"/>
                </a:lnTo>
                <a:lnTo>
                  <a:pt x="185674" y="0"/>
                </a:lnTo>
                <a:lnTo>
                  <a:pt x="235067" y="6292"/>
                </a:lnTo>
                <a:lnTo>
                  <a:pt x="279451" y="24050"/>
                </a:lnTo>
                <a:lnTo>
                  <a:pt x="317055" y="51593"/>
                </a:lnTo>
                <a:lnTo>
                  <a:pt x="346107" y="87244"/>
                </a:lnTo>
                <a:lnTo>
                  <a:pt x="364838" y="129322"/>
                </a:lnTo>
                <a:lnTo>
                  <a:pt x="371475" y="176149"/>
                </a:lnTo>
                <a:lnTo>
                  <a:pt x="364838" y="223029"/>
                </a:lnTo>
                <a:lnTo>
                  <a:pt x="346107" y="265143"/>
                </a:lnTo>
                <a:lnTo>
                  <a:pt x="317055" y="300815"/>
                </a:lnTo>
                <a:lnTo>
                  <a:pt x="279451" y="328370"/>
                </a:lnTo>
                <a:lnTo>
                  <a:pt x="235067" y="346132"/>
                </a:lnTo>
                <a:lnTo>
                  <a:pt x="185674" y="352425"/>
                </a:lnTo>
                <a:lnTo>
                  <a:pt x="136333" y="346132"/>
                </a:lnTo>
                <a:lnTo>
                  <a:pt x="91985" y="328370"/>
                </a:lnTo>
                <a:lnTo>
                  <a:pt x="54403" y="300815"/>
                </a:lnTo>
                <a:lnTo>
                  <a:pt x="25362" y="265143"/>
                </a:lnTo>
                <a:lnTo>
                  <a:pt x="6636" y="223029"/>
                </a:lnTo>
                <a:lnTo>
                  <a:pt x="0" y="176149"/>
                </a:lnTo>
                <a:close/>
              </a:path>
            </a:pathLst>
          </a:custGeom>
          <a:ln w="19050">
            <a:solidFill>
              <a:srgbClr val="A6C9E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43025" y="1990725"/>
            <a:ext cx="381000" cy="352425"/>
          </a:xfrm>
          <a:custGeom>
            <a:avLst/>
            <a:gdLst/>
            <a:ahLst/>
            <a:cxnLst/>
            <a:rect l="l" t="t" r="r" b="b"/>
            <a:pathLst>
              <a:path w="381000" h="352425">
                <a:moveTo>
                  <a:pt x="190500" y="0"/>
                </a:moveTo>
                <a:lnTo>
                  <a:pt x="139876" y="6292"/>
                </a:lnTo>
                <a:lnTo>
                  <a:pt x="94375" y="24050"/>
                </a:lnTo>
                <a:lnTo>
                  <a:pt x="55816" y="51593"/>
                </a:lnTo>
                <a:lnTo>
                  <a:pt x="26020" y="87244"/>
                </a:lnTo>
                <a:lnTo>
                  <a:pt x="6808" y="129322"/>
                </a:lnTo>
                <a:lnTo>
                  <a:pt x="0" y="176149"/>
                </a:lnTo>
                <a:lnTo>
                  <a:pt x="6808" y="223029"/>
                </a:lnTo>
                <a:lnTo>
                  <a:pt x="26020" y="265143"/>
                </a:lnTo>
                <a:lnTo>
                  <a:pt x="55816" y="300815"/>
                </a:lnTo>
                <a:lnTo>
                  <a:pt x="94375" y="328370"/>
                </a:lnTo>
                <a:lnTo>
                  <a:pt x="139876" y="346132"/>
                </a:lnTo>
                <a:lnTo>
                  <a:pt x="190500" y="352425"/>
                </a:lnTo>
                <a:lnTo>
                  <a:pt x="241123" y="346132"/>
                </a:lnTo>
                <a:lnTo>
                  <a:pt x="286624" y="328370"/>
                </a:lnTo>
                <a:lnTo>
                  <a:pt x="325183" y="300815"/>
                </a:lnTo>
                <a:lnTo>
                  <a:pt x="354979" y="265143"/>
                </a:lnTo>
                <a:lnTo>
                  <a:pt x="374191" y="223029"/>
                </a:lnTo>
                <a:lnTo>
                  <a:pt x="381000" y="176149"/>
                </a:lnTo>
                <a:lnTo>
                  <a:pt x="374191" y="129322"/>
                </a:lnTo>
                <a:lnTo>
                  <a:pt x="354979" y="87244"/>
                </a:lnTo>
                <a:lnTo>
                  <a:pt x="325183" y="51593"/>
                </a:lnTo>
                <a:lnTo>
                  <a:pt x="286624" y="24050"/>
                </a:lnTo>
                <a:lnTo>
                  <a:pt x="241123" y="6292"/>
                </a:lnTo>
                <a:lnTo>
                  <a:pt x="190500" y="0"/>
                </a:lnTo>
                <a:close/>
              </a:path>
            </a:pathLst>
          </a:custGeom>
          <a:solidFill>
            <a:srgbClr val="FAE2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43025" y="1990725"/>
            <a:ext cx="381000" cy="352425"/>
          </a:xfrm>
          <a:custGeom>
            <a:avLst/>
            <a:gdLst/>
            <a:ahLst/>
            <a:cxnLst/>
            <a:rect l="l" t="t" r="r" b="b"/>
            <a:pathLst>
              <a:path w="381000" h="352425">
                <a:moveTo>
                  <a:pt x="0" y="176149"/>
                </a:moveTo>
                <a:lnTo>
                  <a:pt x="6808" y="129322"/>
                </a:lnTo>
                <a:lnTo>
                  <a:pt x="26020" y="87244"/>
                </a:lnTo>
                <a:lnTo>
                  <a:pt x="55816" y="51593"/>
                </a:lnTo>
                <a:lnTo>
                  <a:pt x="94375" y="24050"/>
                </a:lnTo>
                <a:lnTo>
                  <a:pt x="139876" y="6292"/>
                </a:lnTo>
                <a:lnTo>
                  <a:pt x="190500" y="0"/>
                </a:lnTo>
                <a:lnTo>
                  <a:pt x="241123" y="6292"/>
                </a:lnTo>
                <a:lnTo>
                  <a:pt x="286624" y="24050"/>
                </a:lnTo>
                <a:lnTo>
                  <a:pt x="325183" y="51593"/>
                </a:lnTo>
                <a:lnTo>
                  <a:pt x="354979" y="87244"/>
                </a:lnTo>
                <a:lnTo>
                  <a:pt x="374191" y="129322"/>
                </a:lnTo>
                <a:lnTo>
                  <a:pt x="381000" y="176149"/>
                </a:lnTo>
                <a:lnTo>
                  <a:pt x="374191" y="223029"/>
                </a:lnTo>
                <a:lnTo>
                  <a:pt x="354979" y="265143"/>
                </a:lnTo>
                <a:lnTo>
                  <a:pt x="325183" y="300815"/>
                </a:lnTo>
                <a:lnTo>
                  <a:pt x="286624" y="328370"/>
                </a:lnTo>
                <a:lnTo>
                  <a:pt x="241123" y="346132"/>
                </a:lnTo>
                <a:lnTo>
                  <a:pt x="190500" y="352425"/>
                </a:lnTo>
                <a:lnTo>
                  <a:pt x="139876" y="346132"/>
                </a:lnTo>
                <a:lnTo>
                  <a:pt x="94375" y="328370"/>
                </a:lnTo>
                <a:lnTo>
                  <a:pt x="55816" y="300815"/>
                </a:lnTo>
                <a:lnTo>
                  <a:pt x="26020" y="265143"/>
                </a:lnTo>
                <a:lnTo>
                  <a:pt x="6808" y="223029"/>
                </a:lnTo>
                <a:lnTo>
                  <a:pt x="0" y="176149"/>
                </a:lnTo>
                <a:close/>
              </a:path>
            </a:pathLst>
          </a:custGeom>
          <a:ln w="19050">
            <a:solidFill>
              <a:srgbClr val="F1AA8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77164" y="1802447"/>
            <a:ext cx="960119" cy="923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15" b="1" i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10" b="1" i="1">
                <a:solidFill>
                  <a:srgbClr val="C00000"/>
                </a:solidFill>
                <a:latin typeface="Arial"/>
                <a:cs typeface="Arial"/>
              </a:rPr>
              <a:t>st</a:t>
            </a:r>
            <a:r>
              <a:rPr dirty="0" sz="2000" spc="-30" b="1" i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dirty="0" sz="2000" spc="10" b="1" i="1">
                <a:solidFill>
                  <a:srgbClr val="C00000"/>
                </a:solidFill>
                <a:latin typeface="Arial"/>
                <a:cs typeface="Arial"/>
              </a:rPr>
              <a:t>at</a:t>
            </a:r>
            <a:r>
              <a:rPr dirty="0" sz="2000" spc="-25" b="1" i="1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dirty="0" sz="2000" spc="20" b="1" i="1">
                <a:solidFill>
                  <a:srgbClr val="C00000"/>
                </a:solidFill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550" spc="15" b="1" i="1">
                <a:solidFill>
                  <a:srgbClr val="C00000"/>
                </a:solidFill>
                <a:latin typeface="Arial"/>
                <a:cs typeface="Arial"/>
              </a:rPr>
              <a:t>(N=1598)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04950" y="1495425"/>
            <a:ext cx="1485900" cy="542925"/>
          </a:xfrm>
          <a:custGeom>
            <a:avLst/>
            <a:gdLst/>
            <a:ahLst/>
            <a:cxnLst/>
            <a:rect l="l" t="t" r="r" b="b"/>
            <a:pathLst>
              <a:path w="1485900" h="542925">
                <a:moveTo>
                  <a:pt x="1214501" y="0"/>
                </a:moveTo>
                <a:lnTo>
                  <a:pt x="1214501" y="78866"/>
                </a:lnTo>
                <a:lnTo>
                  <a:pt x="0" y="78866"/>
                </a:lnTo>
                <a:lnTo>
                  <a:pt x="0" y="464058"/>
                </a:lnTo>
                <a:lnTo>
                  <a:pt x="1214501" y="464058"/>
                </a:lnTo>
                <a:lnTo>
                  <a:pt x="1214501" y="542925"/>
                </a:lnTo>
                <a:lnTo>
                  <a:pt x="1485900" y="271525"/>
                </a:lnTo>
                <a:lnTo>
                  <a:pt x="1214501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04950" y="2295525"/>
            <a:ext cx="2409825" cy="552450"/>
          </a:xfrm>
          <a:custGeom>
            <a:avLst/>
            <a:gdLst/>
            <a:ahLst/>
            <a:cxnLst/>
            <a:rect l="l" t="t" r="r" b="b"/>
            <a:pathLst>
              <a:path w="2409825" h="552450">
                <a:moveTo>
                  <a:pt x="2133600" y="0"/>
                </a:moveTo>
                <a:lnTo>
                  <a:pt x="2133600" y="80263"/>
                </a:lnTo>
                <a:lnTo>
                  <a:pt x="0" y="80263"/>
                </a:lnTo>
                <a:lnTo>
                  <a:pt x="0" y="472186"/>
                </a:lnTo>
                <a:lnTo>
                  <a:pt x="2133600" y="472186"/>
                </a:lnTo>
                <a:lnTo>
                  <a:pt x="2133600" y="552450"/>
                </a:lnTo>
                <a:lnTo>
                  <a:pt x="2409825" y="276225"/>
                </a:lnTo>
                <a:lnTo>
                  <a:pt x="2133600" y="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90850" y="1495425"/>
            <a:ext cx="5334000" cy="542925"/>
          </a:xfrm>
          <a:custGeom>
            <a:avLst/>
            <a:gdLst/>
            <a:ahLst/>
            <a:cxnLst/>
            <a:rect l="l" t="t" r="r" b="b"/>
            <a:pathLst>
              <a:path w="5334000" h="542925">
                <a:moveTo>
                  <a:pt x="5062601" y="0"/>
                </a:moveTo>
                <a:lnTo>
                  <a:pt x="5062601" y="78866"/>
                </a:lnTo>
                <a:lnTo>
                  <a:pt x="0" y="78866"/>
                </a:lnTo>
                <a:lnTo>
                  <a:pt x="0" y="464058"/>
                </a:lnTo>
                <a:lnTo>
                  <a:pt x="5062601" y="464058"/>
                </a:lnTo>
                <a:lnTo>
                  <a:pt x="5062601" y="542925"/>
                </a:lnTo>
                <a:lnTo>
                  <a:pt x="5334000" y="271399"/>
                </a:lnTo>
                <a:lnTo>
                  <a:pt x="5062601" y="0"/>
                </a:lnTo>
                <a:close/>
              </a:path>
            </a:pathLst>
          </a:custGeom>
          <a:solidFill>
            <a:srgbClr val="C04F1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914775" y="2286000"/>
            <a:ext cx="4410075" cy="542925"/>
          </a:xfrm>
          <a:custGeom>
            <a:avLst/>
            <a:gdLst/>
            <a:ahLst/>
            <a:cxnLst/>
            <a:rect l="l" t="t" r="r" b="b"/>
            <a:pathLst>
              <a:path w="4410075" h="542925">
                <a:moveTo>
                  <a:pt x="4138676" y="0"/>
                </a:moveTo>
                <a:lnTo>
                  <a:pt x="4138676" y="78866"/>
                </a:lnTo>
                <a:lnTo>
                  <a:pt x="0" y="78866"/>
                </a:lnTo>
                <a:lnTo>
                  <a:pt x="0" y="464058"/>
                </a:lnTo>
                <a:lnTo>
                  <a:pt x="4138676" y="464058"/>
                </a:lnTo>
                <a:lnTo>
                  <a:pt x="4138676" y="542925"/>
                </a:lnTo>
                <a:lnTo>
                  <a:pt x="4410075" y="271525"/>
                </a:lnTo>
                <a:lnTo>
                  <a:pt x="4138676" y="0"/>
                </a:lnTo>
                <a:close/>
              </a:path>
            </a:pathLst>
          </a:custGeom>
          <a:solidFill>
            <a:srgbClr val="C04F1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836159" y="2425636"/>
            <a:ext cx="17716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0" b="1" i="1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dirty="0" sz="1550" spc="-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20" b="1" i="1">
                <a:solidFill>
                  <a:srgbClr val="FFFFFF"/>
                </a:solidFill>
                <a:latin typeface="Arial"/>
                <a:cs typeface="Arial"/>
              </a:rPr>
              <a:t>antiplatelet</a:t>
            </a:r>
            <a:endParaRPr sz="1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03775" y="1642173"/>
            <a:ext cx="176593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15" b="1" i="1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dirty="0" sz="1550" spc="-2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20" b="1" i="1">
                <a:solidFill>
                  <a:srgbClr val="FFFFFF"/>
                </a:solidFill>
                <a:latin typeface="Arial"/>
                <a:cs typeface="Arial"/>
              </a:rPr>
              <a:t>antiplatelet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24000" y="4600575"/>
            <a:ext cx="6800850" cy="552450"/>
          </a:xfrm>
          <a:custGeom>
            <a:avLst/>
            <a:gdLst/>
            <a:ahLst/>
            <a:cxnLst/>
            <a:rect l="l" t="t" r="r" b="b"/>
            <a:pathLst>
              <a:path w="6800850" h="552450">
                <a:moveTo>
                  <a:pt x="6524625" y="0"/>
                </a:moveTo>
                <a:lnTo>
                  <a:pt x="6524625" y="80263"/>
                </a:lnTo>
                <a:lnTo>
                  <a:pt x="0" y="80263"/>
                </a:lnTo>
                <a:lnTo>
                  <a:pt x="0" y="472186"/>
                </a:lnTo>
                <a:lnTo>
                  <a:pt x="6524625" y="472186"/>
                </a:lnTo>
                <a:lnTo>
                  <a:pt x="6524625" y="552450"/>
                </a:lnTo>
                <a:lnTo>
                  <a:pt x="6800850" y="276225"/>
                </a:lnTo>
                <a:lnTo>
                  <a:pt x="6524625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400428" y="4321111"/>
            <a:ext cx="211454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15" b="1" i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4147" y="4201477"/>
            <a:ext cx="961390" cy="9239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15" b="1" i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10" b="1" i="1">
                <a:solidFill>
                  <a:srgbClr val="0000FF"/>
                </a:solidFill>
                <a:latin typeface="Arial"/>
                <a:cs typeface="Arial"/>
              </a:rPr>
              <a:t>st</a:t>
            </a:r>
            <a:r>
              <a:rPr dirty="0" sz="2000" spc="-25" b="1" i="1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dirty="0" sz="2000" spc="10" b="1" i="1">
                <a:solidFill>
                  <a:srgbClr val="0000FF"/>
                </a:solidFill>
                <a:latin typeface="Arial"/>
                <a:cs typeface="Arial"/>
              </a:rPr>
              <a:t>at</a:t>
            </a:r>
            <a:r>
              <a:rPr dirty="0" sz="2000" spc="-20" b="1" i="1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dirty="0" sz="2000" spc="20" b="1" i="1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550" spc="20" b="1" i="1">
                <a:solidFill>
                  <a:srgbClr val="0000FF"/>
                </a:solidFill>
                <a:latin typeface="Arial"/>
                <a:cs typeface="Arial"/>
              </a:rPr>
              <a:t>(n=3299)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04950" y="3819525"/>
            <a:ext cx="2400300" cy="552450"/>
          </a:xfrm>
          <a:custGeom>
            <a:avLst/>
            <a:gdLst/>
            <a:ahLst/>
            <a:cxnLst/>
            <a:rect l="l" t="t" r="r" b="b"/>
            <a:pathLst>
              <a:path w="2400300" h="552450">
                <a:moveTo>
                  <a:pt x="2124075" y="0"/>
                </a:moveTo>
                <a:lnTo>
                  <a:pt x="2124075" y="80263"/>
                </a:lnTo>
                <a:lnTo>
                  <a:pt x="0" y="80263"/>
                </a:lnTo>
                <a:lnTo>
                  <a:pt x="0" y="472186"/>
                </a:lnTo>
                <a:lnTo>
                  <a:pt x="2124075" y="472186"/>
                </a:lnTo>
                <a:lnTo>
                  <a:pt x="2124075" y="552450"/>
                </a:lnTo>
                <a:lnTo>
                  <a:pt x="2400300" y="276225"/>
                </a:lnTo>
                <a:lnTo>
                  <a:pt x="2124075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14775" y="3819525"/>
            <a:ext cx="4410075" cy="552450"/>
          </a:xfrm>
          <a:custGeom>
            <a:avLst/>
            <a:gdLst/>
            <a:ahLst/>
            <a:cxnLst/>
            <a:rect l="l" t="t" r="r" b="b"/>
            <a:pathLst>
              <a:path w="4410075" h="552450">
                <a:moveTo>
                  <a:pt x="4133850" y="0"/>
                </a:moveTo>
                <a:lnTo>
                  <a:pt x="4133850" y="80263"/>
                </a:lnTo>
                <a:lnTo>
                  <a:pt x="0" y="80263"/>
                </a:lnTo>
                <a:lnTo>
                  <a:pt x="0" y="472186"/>
                </a:lnTo>
                <a:lnTo>
                  <a:pt x="4133850" y="472186"/>
                </a:lnTo>
                <a:lnTo>
                  <a:pt x="4133850" y="552450"/>
                </a:lnTo>
                <a:lnTo>
                  <a:pt x="4410075" y="276225"/>
                </a:lnTo>
                <a:lnTo>
                  <a:pt x="413385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849876" y="3955732"/>
            <a:ext cx="176593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15" b="1" i="1">
                <a:solidFill>
                  <a:srgbClr val="FFFFFF"/>
                </a:solidFill>
                <a:latin typeface="Arial"/>
                <a:cs typeface="Arial"/>
              </a:rPr>
              <a:t>Single</a:t>
            </a:r>
            <a:r>
              <a:rPr dirty="0" sz="1550" spc="-2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50" spc="20" b="1" i="1">
                <a:solidFill>
                  <a:srgbClr val="FFFFFF"/>
                </a:solidFill>
                <a:latin typeface="Arial"/>
                <a:cs typeface="Arial"/>
              </a:rPr>
              <a:t>antiplatelet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62014" y="5317553"/>
            <a:ext cx="2094230" cy="57658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704850">
              <a:lnSpc>
                <a:spcPct val="100800"/>
              </a:lnSpc>
              <a:spcBef>
                <a:spcPts val="85"/>
              </a:spcBef>
            </a:pPr>
            <a:r>
              <a:rPr dirty="0" sz="1800" b="1" i="1">
                <a:solidFill>
                  <a:srgbClr val="C00000"/>
                </a:solidFill>
                <a:latin typeface="Arial"/>
                <a:cs typeface="Arial"/>
              </a:rPr>
              <a:t>1 </a:t>
            </a: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year  </a:t>
            </a: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Primary end</a:t>
            </a:r>
            <a:r>
              <a:rPr dirty="0" sz="1800" spc="-90" b="1" i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Arial"/>
                <a:cs typeface="Arial"/>
              </a:rPr>
              <a:t>points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05700" y="1638300"/>
            <a:ext cx="0" cy="3711575"/>
          </a:xfrm>
          <a:custGeom>
            <a:avLst/>
            <a:gdLst/>
            <a:ahLst/>
            <a:cxnLst/>
            <a:rect l="l" t="t" r="r" b="b"/>
            <a:pathLst>
              <a:path w="0" h="3711575">
                <a:moveTo>
                  <a:pt x="0" y="0"/>
                </a:moveTo>
                <a:lnTo>
                  <a:pt x="0" y="3711448"/>
                </a:lnTo>
              </a:path>
            </a:pathLst>
          </a:custGeom>
          <a:ln w="3810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04594" y="1520026"/>
            <a:ext cx="1748155" cy="165925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396240">
              <a:lnSpc>
                <a:spcPct val="100000"/>
              </a:lnSpc>
              <a:spcBef>
                <a:spcPts val="940"/>
              </a:spcBef>
            </a:pP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r>
              <a:rPr dirty="0" sz="1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FFFF"/>
                </a:solidFill>
                <a:latin typeface="Arial"/>
                <a:cs typeface="Arial"/>
              </a:rPr>
              <a:t>1-month</a:t>
            </a:r>
            <a:endParaRPr sz="1400">
              <a:latin typeface="Arial"/>
              <a:cs typeface="Arial"/>
            </a:endParaRPr>
          </a:p>
          <a:p>
            <a:pPr marL="217170">
              <a:lnSpc>
                <a:spcPct val="100000"/>
              </a:lnSpc>
              <a:spcBef>
                <a:spcPts val="1195"/>
              </a:spcBef>
            </a:pPr>
            <a:r>
              <a:rPr dirty="0" sz="2000" spc="20" b="1" i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  <a:p>
            <a:pPr marL="415925">
              <a:lnSpc>
                <a:spcPct val="100000"/>
              </a:lnSpc>
              <a:spcBef>
                <a:spcPts val="1125"/>
              </a:spcBef>
            </a:pP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r>
              <a:rPr dirty="0" sz="1400" spc="-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15" b="1" i="1">
                <a:solidFill>
                  <a:srgbClr val="FFFFFF"/>
                </a:solidFill>
                <a:latin typeface="Malgun Gothic"/>
                <a:cs typeface="Malgun Gothic"/>
              </a:rPr>
              <a:t>３</a:t>
            </a:r>
            <a:r>
              <a:rPr dirty="0" sz="1400" spc="-15" b="1" i="1">
                <a:solidFill>
                  <a:srgbClr val="FFFFFF"/>
                </a:solidFill>
                <a:latin typeface="Arial"/>
                <a:cs typeface="Arial"/>
              </a:rPr>
              <a:t>-month</a:t>
            </a:r>
            <a:endParaRPr sz="1400">
              <a:latin typeface="Arial"/>
              <a:cs typeface="Arial"/>
            </a:endParaRPr>
          </a:p>
          <a:p>
            <a:pPr algn="ctr" marR="1016000">
              <a:lnSpc>
                <a:spcPts val="1435"/>
              </a:lnSpc>
              <a:spcBef>
                <a:spcPts val="955"/>
              </a:spcBef>
            </a:pPr>
            <a:r>
              <a:rPr dirty="0" sz="1200" spc="-5" b="1" i="1">
                <a:latin typeface="Arial"/>
                <a:cs typeface="Arial"/>
              </a:rPr>
              <a:t>Index</a:t>
            </a:r>
            <a:r>
              <a:rPr dirty="0" sz="1200" spc="-90" b="1" i="1">
                <a:latin typeface="Arial"/>
                <a:cs typeface="Arial"/>
              </a:rPr>
              <a:t> </a:t>
            </a:r>
            <a:r>
              <a:rPr dirty="0" sz="1200" spc="15" b="1" i="1">
                <a:latin typeface="Arial"/>
                <a:cs typeface="Arial"/>
              </a:rPr>
              <a:t>PCI</a:t>
            </a:r>
            <a:endParaRPr sz="1200">
              <a:latin typeface="Arial"/>
              <a:cs typeface="Arial"/>
            </a:endParaRPr>
          </a:p>
          <a:p>
            <a:pPr algn="ctr" marR="1015365">
              <a:lnSpc>
                <a:spcPts val="1435"/>
              </a:lnSpc>
            </a:pPr>
            <a:r>
              <a:rPr dirty="0" sz="1200" b="1" i="1">
                <a:latin typeface="Arial"/>
                <a:cs typeface="Arial"/>
              </a:rPr>
              <a:t>Xience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55445" y="3951007"/>
            <a:ext cx="1346200" cy="255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r>
              <a:rPr dirty="0" sz="14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10" b="1" i="1">
                <a:solidFill>
                  <a:srgbClr val="FFFFFF"/>
                </a:solidFill>
                <a:latin typeface="Malgun Gothic"/>
                <a:cs typeface="Malgun Gothic"/>
              </a:rPr>
              <a:t>３</a:t>
            </a:r>
            <a:r>
              <a:rPr dirty="0" sz="1400" spc="-10" b="1" i="1">
                <a:solidFill>
                  <a:srgbClr val="FFFFFF"/>
                </a:solidFill>
                <a:latin typeface="Arial"/>
                <a:cs typeface="Arial"/>
              </a:rPr>
              <a:t>-month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73797" y="4764023"/>
            <a:ext cx="1833245" cy="7518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81965">
              <a:lnSpc>
                <a:spcPct val="100000"/>
              </a:lnSpc>
              <a:spcBef>
                <a:spcPts val="125"/>
              </a:spcBef>
            </a:pPr>
            <a:r>
              <a:rPr dirty="0" sz="1400" spc="10" b="1">
                <a:solidFill>
                  <a:srgbClr val="FFFFFF"/>
                </a:solidFill>
                <a:latin typeface="Arial"/>
                <a:cs typeface="Arial"/>
              </a:rPr>
              <a:t>DAPT</a:t>
            </a:r>
            <a:r>
              <a:rPr dirty="0" sz="1400" spc="-1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FFFFFF"/>
                </a:solidFill>
                <a:latin typeface="Arial"/>
                <a:cs typeface="Arial"/>
              </a:rPr>
              <a:t>12-month</a:t>
            </a:r>
            <a:endParaRPr sz="1400">
              <a:latin typeface="Arial"/>
              <a:cs typeface="Arial"/>
            </a:endParaRPr>
          </a:p>
          <a:p>
            <a:pPr marL="169545" marR="1113790" indent="-157480">
              <a:lnSpc>
                <a:spcPts val="1430"/>
              </a:lnSpc>
              <a:spcBef>
                <a:spcPts val="1200"/>
              </a:spcBef>
            </a:pPr>
            <a:r>
              <a:rPr dirty="0" sz="1200" spc="-5" b="1" i="1">
                <a:latin typeface="Arial"/>
                <a:cs typeface="Arial"/>
              </a:rPr>
              <a:t>Index</a:t>
            </a:r>
            <a:r>
              <a:rPr dirty="0" sz="1200" spc="-100" b="1" i="1">
                <a:latin typeface="Arial"/>
                <a:cs typeface="Arial"/>
              </a:rPr>
              <a:t> </a:t>
            </a:r>
            <a:r>
              <a:rPr dirty="0" sz="1200" spc="15" b="1" i="1">
                <a:latin typeface="Arial"/>
                <a:cs typeface="Arial"/>
              </a:rPr>
              <a:t>PCI  </a:t>
            </a:r>
            <a:r>
              <a:rPr dirty="0" sz="1200" spc="-10" b="1" i="1">
                <a:latin typeface="Arial"/>
                <a:cs typeface="Arial"/>
              </a:rPr>
              <a:t>Onyx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4043045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Patient</a:t>
            </a:r>
            <a:r>
              <a:rPr dirty="0" sz="3600" spc="-7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7150" y="1495425"/>
            <a:ext cx="4486275" cy="3238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239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570"/>
              </a:spcBef>
            </a:pPr>
            <a:r>
              <a:rPr dirty="0" sz="1200" spc="5" b="1">
                <a:solidFill>
                  <a:srgbClr val="001F5F"/>
                </a:solidFill>
                <a:latin typeface="Arial"/>
                <a:cs typeface="Arial"/>
              </a:rPr>
              <a:t>4897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patients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successfully</a:t>
            </a:r>
            <a:r>
              <a:rPr dirty="0" sz="1200" spc="-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randomized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62875" y="2171700"/>
            <a:ext cx="2857500" cy="3238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172720">
              <a:lnSpc>
                <a:spcPct val="100000"/>
              </a:lnSpc>
              <a:spcBef>
                <a:spcPts val="565"/>
              </a:spcBef>
            </a:pPr>
            <a:r>
              <a:rPr dirty="0" sz="1200" spc="5" b="1">
                <a:solidFill>
                  <a:srgbClr val="0000FF"/>
                </a:solidFill>
                <a:latin typeface="Arial"/>
                <a:cs typeface="Arial"/>
              </a:rPr>
              <a:t>Low </a:t>
            </a:r>
            <a:r>
              <a:rPr dirty="0" sz="1200" spc="-5" b="1">
                <a:solidFill>
                  <a:srgbClr val="0000FF"/>
                </a:solidFill>
                <a:latin typeface="Arial"/>
                <a:cs typeface="Arial"/>
              </a:rPr>
              <a:t>bleeding </a:t>
            </a:r>
            <a:r>
              <a:rPr dirty="0" sz="1200" b="1">
                <a:solidFill>
                  <a:srgbClr val="0000FF"/>
                </a:solidFill>
                <a:latin typeface="Arial"/>
                <a:cs typeface="Arial"/>
              </a:rPr>
              <a:t>risk </a:t>
            </a:r>
            <a:r>
              <a:rPr dirty="0" sz="1200" spc="-5">
                <a:solidFill>
                  <a:srgbClr val="0000FF"/>
                </a:solidFill>
                <a:latin typeface="Arial"/>
                <a:cs typeface="Arial"/>
              </a:rPr>
              <a:t>stratum</a:t>
            </a:r>
            <a:r>
              <a:rPr dirty="0" sz="1200" spc="-2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00FF"/>
                </a:solidFill>
                <a:latin typeface="Arial"/>
                <a:cs typeface="Arial"/>
              </a:rPr>
              <a:t>(N=3299)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90675" y="2171700"/>
            <a:ext cx="2857500" cy="3238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1755" rIns="0" bIns="0" rtlCol="0" vert="horz">
            <a:spAutoFit/>
          </a:bodyPr>
          <a:lstStyle/>
          <a:p>
            <a:pPr marL="152400">
              <a:lnSpc>
                <a:spcPct val="100000"/>
              </a:lnSpc>
              <a:spcBef>
                <a:spcPts val="565"/>
              </a:spcBef>
            </a:pPr>
            <a:r>
              <a:rPr dirty="0" sz="1200" b="1">
                <a:solidFill>
                  <a:srgbClr val="C00000"/>
                </a:solidFill>
                <a:latin typeface="Arial"/>
                <a:cs typeface="Arial"/>
              </a:rPr>
              <a:t>High </a:t>
            </a:r>
            <a:r>
              <a:rPr dirty="0" sz="1200" spc="-5" b="1">
                <a:solidFill>
                  <a:srgbClr val="C00000"/>
                </a:solidFill>
                <a:latin typeface="Arial"/>
                <a:cs typeface="Arial"/>
              </a:rPr>
              <a:t>bleeding </a:t>
            </a:r>
            <a:r>
              <a:rPr dirty="0" sz="1200" spc="-15" b="1">
                <a:solidFill>
                  <a:srgbClr val="C00000"/>
                </a:solidFill>
                <a:latin typeface="Arial"/>
                <a:cs typeface="Arial"/>
              </a:rPr>
              <a:t>risk </a:t>
            </a:r>
            <a:r>
              <a:rPr dirty="0" sz="1200" spc="-5">
                <a:solidFill>
                  <a:srgbClr val="C00000"/>
                </a:solidFill>
                <a:latin typeface="Arial"/>
                <a:cs typeface="Arial"/>
              </a:rPr>
              <a:t>stratum</a:t>
            </a:r>
            <a:r>
              <a:rPr dirty="0" sz="1200" spc="5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C00000"/>
                </a:solidFill>
                <a:latin typeface="Arial"/>
                <a:cs typeface="Arial"/>
              </a:rPr>
              <a:t>(N=1598)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950" y="4362450"/>
            <a:ext cx="2533650" cy="9906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610"/>
              </a:spcBef>
            </a:pPr>
            <a:r>
              <a:rPr dirty="0" sz="1100" spc="-10" b="1">
                <a:solidFill>
                  <a:srgbClr val="001F5F"/>
                </a:solidFill>
                <a:latin typeface="Arial"/>
                <a:cs typeface="Arial"/>
              </a:rPr>
              <a:t>790 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completed follow-up</a:t>
            </a:r>
            <a:r>
              <a:rPr dirty="0" sz="11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C00000"/>
                </a:solidFill>
                <a:latin typeface="Arial"/>
                <a:cs typeface="Arial"/>
              </a:rPr>
              <a:t>(99.0%)</a:t>
            </a:r>
            <a:endParaRPr sz="1100">
              <a:latin typeface="Arial"/>
              <a:cs typeface="Arial"/>
            </a:endParaRPr>
          </a:p>
          <a:p>
            <a:pPr marL="164465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702 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7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alive</a:t>
            </a:r>
            <a:endParaRPr sz="1100">
              <a:latin typeface="Arial"/>
              <a:cs typeface="Arial"/>
            </a:endParaRPr>
          </a:p>
          <a:p>
            <a:pPr marL="317500">
              <a:lnSpc>
                <a:spcPts val="1300"/>
              </a:lnSpc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634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followed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allocated</a:t>
            </a:r>
            <a:r>
              <a:rPr dirty="0" sz="11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317500">
              <a:lnSpc>
                <a:spcPct val="1000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68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didn’t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 allocated</a:t>
            </a:r>
            <a:r>
              <a:rPr dirty="0" sz="1100" spc="-1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164465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88</a:t>
            </a:r>
            <a:r>
              <a:rPr dirty="0" sz="11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1950" y="5753100"/>
            <a:ext cx="2533650" cy="800100"/>
          </a:xfrm>
          <a:custGeom>
            <a:avLst/>
            <a:gdLst/>
            <a:ahLst/>
            <a:cxnLst/>
            <a:rect l="l" t="t" r="r" b="b"/>
            <a:pathLst>
              <a:path w="2533650" h="800100">
                <a:moveTo>
                  <a:pt x="0" y="800100"/>
                </a:moveTo>
                <a:lnTo>
                  <a:pt x="2533650" y="800100"/>
                </a:lnTo>
                <a:lnTo>
                  <a:pt x="2533650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1950" y="5753100"/>
            <a:ext cx="2533650" cy="8001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67310" rIns="0" bIns="0" rtlCol="0" vert="horz">
            <a:spAutoFit/>
          </a:bodyPr>
          <a:lstStyle/>
          <a:p>
            <a:pPr marL="88265">
              <a:lnSpc>
                <a:spcPct val="100000"/>
              </a:lnSpc>
              <a:spcBef>
                <a:spcPts val="5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798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included</a:t>
            </a:r>
            <a:endParaRPr sz="1100">
              <a:latin typeface="Arial"/>
              <a:cs typeface="Arial"/>
            </a:endParaRPr>
          </a:p>
          <a:p>
            <a:pPr marL="88265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intention-to-treat</a:t>
            </a:r>
            <a:r>
              <a:rPr dirty="0" sz="11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  <a:p>
            <a:pPr marL="88265">
              <a:lnSpc>
                <a:spcPts val="1300"/>
              </a:lnSpc>
            </a:pP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722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 included</a:t>
            </a:r>
            <a:r>
              <a:rPr dirty="0" sz="1100" spc="-7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90.5%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88265">
              <a:lnSpc>
                <a:spcPct val="100000"/>
              </a:lnSpc>
              <a:spcBef>
                <a:spcPts val="35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per-protocol</a:t>
            </a:r>
            <a:r>
              <a:rPr dirty="0" sz="11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950" y="2876550"/>
            <a:ext cx="2533650" cy="5143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22987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C00000"/>
                </a:solidFill>
                <a:latin typeface="Arial"/>
                <a:cs typeface="Arial"/>
              </a:rPr>
              <a:t>1-month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DAPT group</a:t>
            </a:r>
            <a:r>
              <a:rPr dirty="0" sz="12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(N=798)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14675" y="2876550"/>
            <a:ext cx="2543175" cy="5143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23622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C00000"/>
                </a:solidFill>
                <a:latin typeface="Arial"/>
                <a:cs typeface="Arial"/>
              </a:rPr>
              <a:t>3-month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DAPT group</a:t>
            </a:r>
            <a:r>
              <a:rPr dirty="0" sz="12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(N=800)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6525" y="2876550"/>
            <a:ext cx="2628900" cy="5143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Arial"/>
                <a:cs typeface="Arial"/>
              </a:rPr>
              <a:t>3-month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DAPT group</a:t>
            </a:r>
            <a:r>
              <a:rPr dirty="0" sz="12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(N=1649)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86875" y="2876550"/>
            <a:ext cx="2628900" cy="5143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20383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Arial"/>
                <a:cs typeface="Arial"/>
              </a:rPr>
              <a:t>12-month </a:t>
            </a: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group</a:t>
            </a:r>
            <a:r>
              <a:rPr dirty="0" sz="1200" spc="-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Arial"/>
                <a:cs typeface="Arial"/>
              </a:rPr>
              <a:t>(N=1650)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14675" y="4362450"/>
            <a:ext cx="2543175" cy="9906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610"/>
              </a:spcBef>
            </a:pP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788 completed </a:t>
            </a:r>
            <a:r>
              <a:rPr dirty="0" sz="1100" spc="-10" b="1">
                <a:solidFill>
                  <a:srgbClr val="001F5F"/>
                </a:solidFill>
                <a:latin typeface="Arial"/>
                <a:cs typeface="Arial"/>
              </a:rPr>
              <a:t>follow-up</a:t>
            </a:r>
            <a:r>
              <a:rPr dirty="0" sz="11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 b="1">
                <a:solidFill>
                  <a:srgbClr val="C00000"/>
                </a:solidFill>
                <a:latin typeface="Arial"/>
                <a:cs typeface="Arial"/>
              </a:rPr>
              <a:t>(98.5%)</a:t>
            </a:r>
            <a:endParaRPr sz="1100">
              <a:latin typeface="Arial"/>
              <a:cs typeface="Arial"/>
            </a:endParaRPr>
          </a:p>
          <a:p>
            <a:pPr marL="171450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722 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7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alive</a:t>
            </a:r>
            <a:endParaRPr sz="1100">
              <a:latin typeface="Arial"/>
              <a:cs typeface="Arial"/>
            </a:endParaRPr>
          </a:p>
          <a:p>
            <a:pPr marL="323850">
              <a:lnSpc>
                <a:spcPts val="1300"/>
              </a:lnSpc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656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followed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allocated</a:t>
            </a:r>
            <a:r>
              <a:rPr dirty="0" sz="11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323850">
              <a:lnSpc>
                <a:spcPct val="1000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66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didn’t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 allocated</a:t>
            </a:r>
            <a:r>
              <a:rPr dirty="0" sz="1100" spc="-1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171450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66</a:t>
            </a:r>
            <a:r>
              <a:rPr dirty="0" sz="11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86525" y="4362450"/>
            <a:ext cx="2628900" cy="9906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610"/>
              </a:spcBef>
            </a:pPr>
            <a:r>
              <a:rPr dirty="0" sz="1100" spc="10" b="1">
                <a:solidFill>
                  <a:srgbClr val="001F5F"/>
                </a:solidFill>
                <a:latin typeface="Arial"/>
                <a:cs typeface="Arial"/>
              </a:rPr>
              <a:t>1625 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completed follow-up</a:t>
            </a:r>
            <a:r>
              <a:rPr dirty="0" sz="1100" spc="-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0000FF"/>
                </a:solidFill>
                <a:latin typeface="Arial"/>
                <a:cs typeface="Arial"/>
              </a:rPr>
              <a:t>(98.5%)</a:t>
            </a:r>
            <a:endParaRPr sz="1100">
              <a:latin typeface="Arial"/>
              <a:cs typeface="Arial"/>
            </a:endParaRPr>
          </a:p>
          <a:p>
            <a:pPr marL="170815">
              <a:lnSpc>
                <a:spcPts val="1300"/>
              </a:lnSpc>
              <a:spcBef>
                <a:spcPts val="30"/>
              </a:spcBef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1607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alive</a:t>
            </a:r>
            <a:endParaRPr sz="1100">
              <a:latin typeface="Arial"/>
              <a:cs typeface="Arial"/>
            </a:endParaRPr>
          </a:p>
          <a:p>
            <a:pPr marL="323215">
              <a:lnSpc>
                <a:spcPts val="1300"/>
              </a:lnSpc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1538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followed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allocated</a:t>
            </a:r>
            <a:r>
              <a:rPr dirty="0" sz="1100" spc="-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323215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69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didn’t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 allocated</a:t>
            </a:r>
            <a:r>
              <a:rPr dirty="0" sz="1100" spc="-16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170815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18</a:t>
            </a:r>
            <a:r>
              <a:rPr dirty="0" sz="11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86875" y="4362450"/>
            <a:ext cx="2628900" cy="9906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610"/>
              </a:spcBef>
            </a:pPr>
            <a:r>
              <a:rPr dirty="0" sz="1100" spc="10" b="1">
                <a:solidFill>
                  <a:srgbClr val="001F5F"/>
                </a:solidFill>
                <a:latin typeface="Arial"/>
                <a:cs typeface="Arial"/>
              </a:rPr>
              <a:t>1639 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completed follow-up</a:t>
            </a:r>
            <a:r>
              <a:rPr dirty="0" sz="1100" spc="-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 b="1">
                <a:solidFill>
                  <a:srgbClr val="0000FF"/>
                </a:solidFill>
                <a:latin typeface="Arial"/>
                <a:cs typeface="Arial"/>
              </a:rPr>
              <a:t>(99.3%)</a:t>
            </a:r>
            <a:endParaRPr sz="1100">
              <a:latin typeface="Arial"/>
              <a:cs typeface="Arial"/>
            </a:endParaRPr>
          </a:p>
          <a:p>
            <a:pPr marL="177800">
              <a:lnSpc>
                <a:spcPts val="1300"/>
              </a:lnSpc>
              <a:spcBef>
                <a:spcPts val="30"/>
              </a:spcBef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1626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alive</a:t>
            </a:r>
            <a:endParaRPr sz="1100">
              <a:latin typeface="Arial"/>
              <a:cs typeface="Arial"/>
            </a:endParaRPr>
          </a:p>
          <a:p>
            <a:pPr marL="330200">
              <a:lnSpc>
                <a:spcPts val="1300"/>
              </a:lnSpc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1563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followed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allocated</a:t>
            </a:r>
            <a:r>
              <a:rPr dirty="0" sz="1100" spc="-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330200">
              <a:lnSpc>
                <a:spcPct val="1000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63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didn’t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follow allocated</a:t>
            </a:r>
            <a:r>
              <a:rPr dirty="0" sz="1100" spc="-1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regimen</a:t>
            </a:r>
            <a:endParaRPr sz="1100">
              <a:latin typeface="Arial"/>
              <a:cs typeface="Arial"/>
            </a:endParaRPr>
          </a:p>
          <a:p>
            <a:pPr marL="177800">
              <a:lnSpc>
                <a:spcPct val="100000"/>
              </a:lnSpc>
              <a:spcBef>
                <a:spcPts val="30"/>
              </a:spcBef>
            </a:pP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14</a:t>
            </a:r>
            <a:r>
              <a:rPr dirty="0" sz="11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died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725" y="3552825"/>
            <a:ext cx="1447800" cy="6477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87630">
              <a:lnSpc>
                <a:spcPts val="1065"/>
              </a:lnSpc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5 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lost </a:t>
            </a:r>
            <a:r>
              <a:rPr dirty="0" sz="900" spc="25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900" spc="-6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follow-up</a:t>
            </a:r>
            <a:endParaRPr sz="900">
              <a:latin typeface="Arial"/>
              <a:cs typeface="Arial"/>
            </a:endParaRPr>
          </a:p>
          <a:p>
            <a:pPr marL="87630">
              <a:lnSpc>
                <a:spcPts val="1065"/>
              </a:lnSpc>
            </a:pP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3 withdrew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consent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5325" y="3543300"/>
            <a:ext cx="1447800" cy="6572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67945" rIns="0" bIns="0" rtlCol="0" vert="horz">
            <a:spAutoFit/>
          </a:bodyPr>
          <a:lstStyle/>
          <a:p>
            <a:pPr marL="92075" marR="171450">
              <a:lnSpc>
                <a:spcPts val="1050"/>
              </a:lnSpc>
              <a:spcBef>
                <a:spcPts val="535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6 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lost </a:t>
            </a:r>
            <a:r>
              <a:rPr dirty="0" sz="900" spc="2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900" spc="-1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follow-up 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5 withdrew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consent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ts val="1025"/>
              </a:lnSpc>
            </a:pP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1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was 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not</a:t>
            </a:r>
            <a:r>
              <a:rPr dirty="0" sz="900" spc="-7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5">
                <a:solidFill>
                  <a:srgbClr val="001F5F"/>
                </a:solidFill>
                <a:latin typeface="Arial"/>
                <a:cs typeface="Arial"/>
              </a:rPr>
              <a:t>HBR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95500" y="3395598"/>
            <a:ext cx="76200" cy="975994"/>
          </a:xfrm>
          <a:custGeom>
            <a:avLst/>
            <a:gdLst/>
            <a:ahLst/>
            <a:cxnLst/>
            <a:rect l="l" t="t" r="r" b="b"/>
            <a:pathLst>
              <a:path w="76200" h="975995">
                <a:moveTo>
                  <a:pt x="31750" y="899413"/>
                </a:moveTo>
                <a:lnTo>
                  <a:pt x="0" y="899413"/>
                </a:lnTo>
                <a:lnTo>
                  <a:pt x="38100" y="975613"/>
                </a:lnTo>
                <a:lnTo>
                  <a:pt x="69850" y="912113"/>
                </a:lnTo>
                <a:lnTo>
                  <a:pt x="31750" y="912113"/>
                </a:lnTo>
                <a:lnTo>
                  <a:pt x="31750" y="899413"/>
                </a:lnTo>
                <a:close/>
              </a:path>
              <a:path w="76200" h="975995">
                <a:moveTo>
                  <a:pt x="44450" y="0"/>
                </a:moveTo>
                <a:lnTo>
                  <a:pt x="31750" y="0"/>
                </a:lnTo>
                <a:lnTo>
                  <a:pt x="31750" y="912113"/>
                </a:lnTo>
                <a:lnTo>
                  <a:pt x="44450" y="912113"/>
                </a:lnTo>
                <a:lnTo>
                  <a:pt x="44450" y="0"/>
                </a:lnTo>
                <a:close/>
              </a:path>
              <a:path w="76200" h="975995">
                <a:moveTo>
                  <a:pt x="76200" y="899413"/>
                </a:moveTo>
                <a:lnTo>
                  <a:pt x="44450" y="899413"/>
                </a:lnTo>
                <a:lnTo>
                  <a:pt x="44450" y="912113"/>
                </a:lnTo>
                <a:lnTo>
                  <a:pt x="69850" y="912113"/>
                </a:lnTo>
                <a:lnTo>
                  <a:pt x="76200" y="8994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48098" y="3395598"/>
            <a:ext cx="76200" cy="975994"/>
          </a:xfrm>
          <a:custGeom>
            <a:avLst/>
            <a:gdLst/>
            <a:ahLst/>
            <a:cxnLst/>
            <a:rect l="l" t="t" r="r" b="b"/>
            <a:pathLst>
              <a:path w="76200" h="975995">
                <a:moveTo>
                  <a:pt x="31875" y="899413"/>
                </a:moveTo>
                <a:lnTo>
                  <a:pt x="0" y="899413"/>
                </a:lnTo>
                <a:lnTo>
                  <a:pt x="38226" y="975613"/>
                </a:lnTo>
                <a:lnTo>
                  <a:pt x="69871" y="912113"/>
                </a:lnTo>
                <a:lnTo>
                  <a:pt x="31876" y="912113"/>
                </a:lnTo>
                <a:lnTo>
                  <a:pt x="31875" y="899413"/>
                </a:lnTo>
                <a:close/>
              </a:path>
              <a:path w="76200" h="975995">
                <a:moveTo>
                  <a:pt x="44450" y="0"/>
                </a:moveTo>
                <a:lnTo>
                  <a:pt x="31750" y="0"/>
                </a:lnTo>
                <a:lnTo>
                  <a:pt x="31876" y="912113"/>
                </a:lnTo>
                <a:lnTo>
                  <a:pt x="44576" y="912113"/>
                </a:lnTo>
                <a:lnTo>
                  <a:pt x="44450" y="0"/>
                </a:lnTo>
                <a:close/>
              </a:path>
              <a:path w="76200" h="975995">
                <a:moveTo>
                  <a:pt x="76200" y="899413"/>
                </a:moveTo>
                <a:lnTo>
                  <a:pt x="44575" y="899413"/>
                </a:lnTo>
                <a:lnTo>
                  <a:pt x="44576" y="912113"/>
                </a:lnTo>
                <a:lnTo>
                  <a:pt x="69871" y="912113"/>
                </a:lnTo>
                <a:lnTo>
                  <a:pt x="76200" y="8994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267450" y="3543300"/>
            <a:ext cx="1447800" cy="6572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67945" rIns="0" bIns="0" rtlCol="0" vert="horz">
            <a:spAutoFit/>
          </a:bodyPr>
          <a:lstStyle/>
          <a:p>
            <a:pPr marL="92075" marR="172720">
              <a:lnSpc>
                <a:spcPts val="1050"/>
              </a:lnSpc>
              <a:spcBef>
                <a:spcPts val="535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9 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lost </a:t>
            </a:r>
            <a:r>
              <a:rPr dirty="0" sz="900" spc="2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900" spc="-1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follow-up  </a:t>
            </a:r>
            <a:r>
              <a:rPr dirty="0" sz="900" spc="5">
                <a:solidFill>
                  <a:srgbClr val="001F5F"/>
                </a:solidFill>
                <a:latin typeface="Arial"/>
                <a:cs typeface="Arial"/>
              </a:rPr>
              <a:t>11 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withdrew</a:t>
            </a:r>
            <a:r>
              <a:rPr dirty="0" sz="900" spc="-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consent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ts val="1025"/>
              </a:lnSpc>
            </a:pP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4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not</a:t>
            </a:r>
            <a:r>
              <a:rPr dirty="0" sz="900" spc="-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001F5F"/>
                </a:solidFill>
                <a:latin typeface="Arial"/>
                <a:cs typeface="Arial"/>
              </a:rPr>
              <a:t>LBR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658475" y="3543300"/>
            <a:ext cx="1447800" cy="6572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67945" rIns="0" bIns="0" rtlCol="0" vert="horz">
            <a:spAutoFit/>
          </a:bodyPr>
          <a:lstStyle/>
          <a:p>
            <a:pPr marL="99695" marR="164465">
              <a:lnSpc>
                <a:spcPts val="1050"/>
              </a:lnSpc>
              <a:spcBef>
                <a:spcPts val="535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4 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lost </a:t>
            </a:r>
            <a:r>
              <a:rPr dirty="0" sz="900" spc="20">
                <a:solidFill>
                  <a:srgbClr val="001F5F"/>
                </a:solidFill>
                <a:latin typeface="Arial"/>
                <a:cs typeface="Arial"/>
              </a:rPr>
              <a:t>to</a:t>
            </a:r>
            <a:r>
              <a:rPr dirty="0" sz="900" spc="-1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follow-up 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1 withdrew</a:t>
            </a:r>
            <a:r>
              <a:rPr dirty="0" sz="9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consent</a:t>
            </a:r>
            <a:endParaRPr sz="900">
              <a:latin typeface="Arial"/>
              <a:cs typeface="Arial"/>
            </a:endParaRPr>
          </a:p>
          <a:p>
            <a:pPr marL="99695">
              <a:lnSpc>
                <a:spcPts val="1025"/>
              </a:lnSpc>
            </a:pPr>
            <a:r>
              <a:rPr dirty="0" sz="900">
                <a:solidFill>
                  <a:srgbClr val="001F5F"/>
                </a:solidFill>
                <a:latin typeface="Arial"/>
                <a:cs typeface="Arial"/>
              </a:rPr>
              <a:t>6 </a:t>
            </a: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 </a:t>
            </a:r>
            <a:r>
              <a:rPr dirty="0" sz="900" spc="10">
                <a:solidFill>
                  <a:srgbClr val="001F5F"/>
                </a:solidFill>
                <a:latin typeface="Arial"/>
                <a:cs typeface="Arial"/>
              </a:rPr>
              <a:t>were </a:t>
            </a:r>
            <a:r>
              <a:rPr dirty="0" sz="900" spc="-15">
                <a:solidFill>
                  <a:srgbClr val="001F5F"/>
                </a:solidFill>
                <a:latin typeface="Arial"/>
                <a:cs typeface="Arial"/>
              </a:rPr>
              <a:t>not</a:t>
            </a:r>
            <a:r>
              <a:rPr dirty="0" sz="900" spc="-5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001F5F"/>
                </a:solidFill>
                <a:latin typeface="Arial"/>
                <a:cs typeface="Arial"/>
              </a:rPr>
              <a:t>LBR</a:t>
            </a:r>
            <a:endParaRPr sz="900">
              <a:latin typeface="Arial"/>
              <a:cs typeface="Arial"/>
            </a:endParaRPr>
          </a:p>
          <a:p>
            <a:pPr marL="99695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767573" y="3395598"/>
            <a:ext cx="76200" cy="975994"/>
          </a:xfrm>
          <a:custGeom>
            <a:avLst/>
            <a:gdLst/>
            <a:ahLst/>
            <a:cxnLst/>
            <a:rect l="l" t="t" r="r" b="b"/>
            <a:pathLst>
              <a:path w="76200" h="975995">
                <a:moveTo>
                  <a:pt x="31750" y="899413"/>
                </a:moveTo>
                <a:lnTo>
                  <a:pt x="0" y="899413"/>
                </a:lnTo>
                <a:lnTo>
                  <a:pt x="38100" y="975613"/>
                </a:lnTo>
                <a:lnTo>
                  <a:pt x="69850" y="912113"/>
                </a:lnTo>
                <a:lnTo>
                  <a:pt x="31750" y="912113"/>
                </a:lnTo>
                <a:lnTo>
                  <a:pt x="31750" y="899413"/>
                </a:lnTo>
                <a:close/>
              </a:path>
              <a:path w="76200" h="975995">
                <a:moveTo>
                  <a:pt x="44450" y="0"/>
                </a:moveTo>
                <a:lnTo>
                  <a:pt x="31750" y="0"/>
                </a:lnTo>
                <a:lnTo>
                  <a:pt x="31750" y="912113"/>
                </a:lnTo>
                <a:lnTo>
                  <a:pt x="44450" y="912113"/>
                </a:lnTo>
                <a:lnTo>
                  <a:pt x="44450" y="0"/>
                </a:lnTo>
                <a:close/>
              </a:path>
              <a:path w="76200" h="975995">
                <a:moveTo>
                  <a:pt x="76200" y="899413"/>
                </a:moveTo>
                <a:lnTo>
                  <a:pt x="44450" y="899413"/>
                </a:lnTo>
                <a:lnTo>
                  <a:pt x="44450" y="912113"/>
                </a:lnTo>
                <a:lnTo>
                  <a:pt x="69850" y="912113"/>
                </a:lnTo>
                <a:lnTo>
                  <a:pt x="76200" y="8994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567923" y="3395598"/>
            <a:ext cx="76200" cy="975994"/>
          </a:xfrm>
          <a:custGeom>
            <a:avLst/>
            <a:gdLst/>
            <a:ahLst/>
            <a:cxnLst/>
            <a:rect l="l" t="t" r="r" b="b"/>
            <a:pathLst>
              <a:path w="76200" h="975995">
                <a:moveTo>
                  <a:pt x="31750" y="899413"/>
                </a:moveTo>
                <a:lnTo>
                  <a:pt x="0" y="899413"/>
                </a:lnTo>
                <a:lnTo>
                  <a:pt x="38100" y="975613"/>
                </a:lnTo>
                <a:lnTo>
                  <a:pt x="69850" y="912113"/>
                </a:lnTo>
                <a:lnTo>
                  <a:pt x="31750" y="912113"/>
                </a:lnTo>
                <a:lnTo>
                  <a:pt x="31750" y="899413"/>
                </a:lnTo>
                <a:close/>
              </a:path>
              <a:path w="76200" h="975995">
                <a:moveTo>
                  <a:pt x="44450" y="0"/>
                </a:moveTo>
                <a:lnTo>
                  <a:pt x="31750" y="0"/>
                </a:lnTo>
                <a:lnTo>
                  <a:pt x="31750" y="912113"/>
                </a:lnTo>
                <a:lnTo>
                  <a:pt x="44450" y="912113"/>
                </a:lnTo>
                <a:lnTo>
                  <a:pt x="44450" y="0"/>
                </a:lnTo>
                <a:close/>
              </a:path>
              <a:path w="76200" h="975995">
                <a:moveTo>
                  <a:pt x="76200" y="899413"/>
                </a:moveTo>
                <a:lnTo>
                  <a:pt x="44450" y="899413"/>
                </a:lnTo>
                <a:lnTo>
                  <a:pt x="44450" y="912113"/>
                </a:lnTo>
                <a:lnTo>
                  <a:pt x="69850" y="912113"/>
                </a:lnTo>
                <a:lnTo>
                  <a:pt x="76200" y="8994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14675" y="5753100"/>
            <a:ext cx="2543175" cy="800100"/>
          </a:xfrm>
          <a:custGeom>
            <a:avLst/>
            <a:gdLst/>
            <a:ahLst/>
            <a:cxnLst/>
            <a:rect l="l" t="t" r="r" b="b"/>
            <a:pathLst>
              <a:path w="2543175" h="800100">
                <a:moveTo>
                  <a:pt x="0" y="800100"/>
                </a:moveTo>
                <a:lnTo>
                  <a:pt x="2543175" y="800100"/>
                </a:lnTo>
                <a:lnTo>
                  <a:pt x="2543175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114675" y="5753100"/>
            <a:ext cx="2543175" cy="80010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67310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5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800 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included</a:t>
            </a:r>
            <a:endParaRPr sz="1100">
              <a:latin typeface="Arial"/>
              <a:cs typeface="Arial"/>
            </a:endParaRPr>
          </a:p>
          <a:p>
            <a:pPr marL="95250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intention-to-treat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  <a:p>
            <a:pPr marL="95250">
              <a:lnSpc>
                <a:spcPts val="1300"/>
              </a:lnSpc>
            </a:pP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722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 included</a:t>
            </a:r>
            <a:r>
              <a:rPr dirty="0" sz="1100" spc="-8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90.3%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95250">
              <a:lnSpc>
                <a:spcPct val="100000"/>
              </a:lnSpc>
              <a:spcBef>
                <a:spcPts val="35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per-protocol</a:t>
            </a:r>
            <a:r>
              <a:rPr dirty="0" sz="11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486525" y="5743575"/>
            <a:ext cx="2628900" cy="809625"/>
          </a:xfrm>
          <a:custGeom>
            <a:avLst/>
            <a:gdLst/>
            <a:ahLst/>
            <a:cxnLst/>
            <a:rect l="l" t="t" r="r" b="b"/>
            <a:pathLst>
              <a:path w="2628900" h="809625">
                <a:moveTo>
                  <a:pt x="0" y="809625"/>
                </a:moveTo>
                <a:lnTo>
                  <a:pt x="2628900" y="809625"/>
                </a:lnTo>
                <a:lnTo>
                  <a:pt x="2628900" y="0"/>
                </a:lnTo>
                <a:lnTo>
                  <a:pt x="0" y="0"/>
                </a:lnTo>
                <a:lnTo>
                  <a:pt x="0" y="809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486525" y="5743575"/>
            <a:ext cx="2628900" cy="8096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302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575"/>
              </a:spcBef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1649 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 included</a:t>
            </a:r>
            <a:endParaRPr sz="1100">
              <a:latin typeface="Arial"/>
              <a:cs typeface="Arial"/>
            </a:endParaRPr>
          </a:p>
          <a:p>
            <a:pPr marL="94615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intention-to-treat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  <a:p>
            <a:pPr marL="94615">
              <a:lnSpc>
                <a:spcPts val="1300"/>
              </a:lnSpc>
            </a:pPr>
            <a:r>
              <a:rPr dirty="0" sz="1100" spc="10" b="1">
                <a:solidFill>
                  <a:srgbClr val="001F5F"/>
                </a:solidFill>
                <a:latin typeface="Arial"/>
                <a:cs typeface="Arial"/>
              </a:rPr>
              <a:t>1556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 included</a:t>
            </a:r>
            <a:r>
              <a:rPr dirty="0" sz="1100" spc="-1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94.4%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per-protocol</a:t>
            </a:r>
            <a:r>
              <a:rPr dirty="0" sz="11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286875" y="5743575"/>
            <a:ext cx="2628900" cy="809625"/>
          </a:xfrm>
          <a:custGeom>
            <a:avLst/>
            <a:gdLst/>
            <a:ahLst/>
            <a:cxnLst/>
            <a:rect l="l" t="t" r="r" b="b"/>
            <a:pathLst>
              <a:path w="2628900" h="809625">
                <a:moveTo>
                  <a:pt x="0" y="809625"/>
                </a:moveTo>
                <a:lnTo>
                  <a:pt x="2628900" y="809625"/>
                </a:lnTo>
                <a:lnTo>
                  <a:pt x="2628900" y="0"/>
                </a:lnTo>
                <a:lnTo>
                  <a:pt x="0" y="0"/>
                </a:lnTo>
                <a:lnTo>
                  <a:pt x="0" y="809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286875" y="5743575"/>
            <a:ext cx="2628900" cy="809625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3025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575"/>
              </a:spcBef>
            </a:pPr>
            <a:r>
              <a:rPr dirty="0" sz="1100" spc="10">
                <a:solidFill>
                  <a:srgbClr val="001F5F"/>
                </a:solidFill>
                <a:latin typeface="Arial"/>
                <a:cs typeface="Arial"/>
              </a:rPr>
              <a:t>1650 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were</a:t>
            </a:r>
            <a:r>
              <a:rPr dirty="0" sz="1100" spc="-10">
                <a:solidFill>
                  <a:srgbClr val="001F5F"/>
                </a:solidFill>
                <a:latin typeface="Arial"/>
                <a:cs typeface="Arial"/>
              </a:rPr>
              <a:t> included</a:t>
            </a:r>
            <a:endParaRPr sz="1100">
              <a:latin typeface="Arial"/>
              <a:cs typeface="Arial"/>
            </a:endParaRPr>
          </a:p>
          <a:p>
            <a:pPr marL="101600">
              <a:lnSpc>
                <a:spcPts val="13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intention-to-treat</a:t>
            </a:r>
            <a:r>
              <a:rPr dirty="0" sz="11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  <a:p>
            <a:pPr marL="101600">
              <a:lnSpc>
                <a:spcPts val="1300"/>
              </a:lnSpc>
            </a:pPr>
            <a:r>
              <a:rPr dirty="0" sz="1100" spc="10" b="1">
                <a:solidFill>
                  <a:srgbClr val="001F5F"/>
                </a:solidFill>
                <a:latin typeface="Arial"/>
                <a:cs typeface="Arial"/>
              </a:rPr>
              <a:t>1576 </a:t>
            </a:r>
            <a:r>
              <a:rPr dirty="0" sz="1100" spc="5">
                <a:solidFill>
                  <a:srgbClr val="001F5F"/>
                </a:solidFill>
                <a:latin typeface="Arial"/>
                <a:cs typeface="Arial"/>
              </a:rPr>
              <a:t>were included</a:t>
            </a:r>
            <a:r>
              <a:rPr dirty="0" sz="1100" spc="-1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dirty="0" sz="1100" spc="-5" b="1">
                <a:solidFill>
                  <a:srgbClr val="001F5F"/>
                </a:solidFill>
                <a:latin typeface="Arial"/>
                <a:cs typeface="Arial"/>
              </a:rPr>
              <a:t>95.5%</a:t>
            </a: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  <a:spcBef>
                <a:spcPts val="30"/>
              </a:spcBef>
            </a:pPr>
            <a:r>
              <a:rPr dirty="0" sz="1100" spc="-5">
                <a:solidFill>
                  <a:srgbClr val="001F5F"/>
                </a:solidFill>
                <a:latin typeface="Arial"/>
                <a:cs typeface="Arial"/>
              </a:rPr>
              <a:t>in the per-protocol</a:t>
            </a:r>
            <a:r>
              <a:rPr dirty="0" sz="11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01F5F"/>
                </a:solidFill>
                <a:latin typeface="Arial"/>
                <a:cs typeface="Arial"/>
              </a:rPr>
              <a:t>population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67150" y="981075"/>
            <a:ext cx="4486275" cy="323850"/>
          </a:xfrm>
          <a:prstGeom prst="rect">
            <a:avLst/>
          </a:prstGeom>
          <a:ln w="19050">
            <a:solidFill>
              <a:srgbClr val="000000"/>
            </a:solidFill>
          </a:ln>
        </p:spPr>
        <p:txBody>
          <a:bodyPr wrap="square" lIns="0" tIns="72390" rIns="0" bIns="0" rtlCol="0" vert="horz">
            <a:spAutoFit/>
          </a:bodyPr>
          <a:lstStyle/>
          <a:p>
            <a:pPr algn="ctr" marL="13970">
              <a:lnSpc>
                <a:spcPct val="100000"/>
              </a:lnSpc>
              <a:spcBef>
                <a:spcPts val="570"/>
              </a:spcBef>
            </a:pPr>
            <a:r>
              <a:rPr dirty="0" sz="1200" spc="5" b="1">
                <a:solidFill>
                  <a:srgbClr val="001F5F"/>
                </a:solidFill>
                <a:latin typeface="Arial"/>
                <a:cs typeface="Arial"/>
              </a:rPr>
              <a:t>4900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patients</a:t>
            </a: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enrolled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95500" y="5357748"/>
            <a:ext cx="76200" cy="398780"/>
          </a:xfrm>
          <a:custGeom>
            <a:avLst/>
            <a:gdLst/>
            <a:ahLst/>
            <a:cxnLst/>
            <a:rect l="l" t="t" r="r" b="b"/>
            <a:pathLst>
              <a:path w="76200" h="398779">
                <a:moveTo>
                  <a:pt x="31750" y="322453"/>
                </a:moveTo>
                <a:lnTo>
                  <a:pt x="0" y="322453"/>
                </a:lnTo>
                <a:lnTo>
                  <a:pt x="38100" y="398653"/>
                </a:lnTo>
                <a:lnTo>
                  <a:pt x="69850" y="335153"/>
                </a:lnTo>
                <a:lnTo>
                  <a:pt x="31750" y="335153"/>
                </a:lnTo>
                <a:lnTo>
                  <a:pt x="31750" y="322453"/>
                </a:lnTo>
                <a:close/>
              </a:path>
              <a:path w="76200" h="398779">
                <a:moveTo>
                  <a:pt x="44450" y="0"/>
                </a:moveTo>
                <a:lnTo>
                  <a:pt x="31750" y="0"/>
                </a:lnTo>
                <a:lnTo>
                  <a:pt x="31750" y="335153"/>
                </a:lnTo>
                <a:lnTo>
                  <a:pt x="44450" y="335153"/>
                </a:lnTo>
                <a:lnTo>
                  <a:pt x="44450" y="0"/>
                </a:lnTo>
                <a:close/>
              </a:path>
              <a:path w="76200" h="398779">
                <a:moveTo>
                  <a:pt x="76200" y="322453"/>
                </a:moveTo>
                <a:lnTo>
                  <a:pt x="44450" y="322453"/>
                </a:lnTo>
                <a:lnTo>
                  <a:pt x="44450" y="335153"/>
                </a:lnTo>
                <a:lnTo>
                  <a:pt x="69850" y="335153"/>
                </a:lnTo>
                <a:lnTo>
                  <a:pt x="76200" y="3224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348098" y="5357748"/>
            <a:ext cx="76200" cy="398780"/>
          </a:xfrm>
          <a:custGeom>
            <a:avLst/>
            <a:gdLst/>
            <a:ahLst/>
            <a:cxnLst/>
            <a:rect l="l" t="t" r="r" b="b"/>
            <a:pathLst>
              <a:path w="76200" h="398779">
                <a:moveTo>
                  <a:pt x="31750" y="322453"/>
                </a:moveTo>
                <a:lnTo>
                  <a:pt x="0" y="322453"/>
                </a:lnTo>
                <a:lnTo>
                  <a:pt x="38226" y="398653"/>
                </a:lnTo>
                <a:lnTo>
                  <a:pt x="69871" y="335153"/>
                </a:lnTo>
                <a:lnTo>
                  <a:pt x="31750" y="335153"/>
                </a:lnTo>
                <a:lnTo>
                  <a:pt x="31750" y="322453"/>
                </a:lnTo>
                <a:close/>
              </a:path>
              <a:path w="76200" h="398779">
                <a:moveTo>
                  <a:pt x="44450" y="0"/>
                </a:moveTo>
                <a:lnTo>
                  <a:pt x="31750" y="0"/>
                </a:lnTo>
                <a:lnTo>
                  <a:pt x="31750" y="335153"/>
                </a:lnTo>
                <a:lnTo>
                  <a:pt x="44576" y="335153"/>
                </a:lnTo>
                <a:lnTo>
                  <a:pt x="44450" y="0"/>
                </a:lnTo>
                <a:close/>
              </a:path>
              <a:path w="76200" h="398779">
                <a:moveTo>
                  <a:pt x="76200" y="322453"/>
                </a:moveTo>
                <a:lnTo>
                  <a:pt x="44572" y="322453"/>
                </a:lnTo>
                <a:lnTo>
                  <a:pt x="44576" y="335153"/>
                </a:lnTo>
                <a:lnTo>
                  <a:pt x="69871" y="335153"/>
                </a:lnTo>
                <a:lnTo>
                  <a:pt x="76200" y="3224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767573" y="5357748"/>
            <a:ext cx="76200" cy="394970"/>
          </a:xfrm>
          <a:custGeom>
            <a:avLst/>
            <a:gdLst/>
            <a:ahLst/>
            <a:cxnLst/>
            <a:rect l="l" t="t" r="r" b="b"/>
            <a:pathLst>
              <a:path w="76200" h="394970">
                <a:moveTo>
                  <a:pt x="31750" y="318566"/>
                </a:moveTo>
                <a:lnTo>
                  <a:pt x="0" y="318566"/>
                </a:lnTo>
                <a:lnTo>
                  <a:pt x="38100" y="394766"/>
                </a:lnTo>
                <a:lnTo>
                  <a:pt x="69850" y="331266"/>
                </a:lnTo>
                <a:lnTo>
                  <a:pt x="31750" y="331266"/>
                </a:lnTo>
                <a:lnTo>
                  <a:pt x="31750" y="318566"/>
                </a:lnTo>
                <a:close/>
              </a:path>
              <a:path w="76200" h="394970">
                <a:moveTo>
                  <a:pt x="44450" y="0"/>
                </a:moveTo>
                <a:lnTo>
                  <a:pt x="31750" y="0"/>
                </a:lnTo>
                <a:lnTo>
                  <a:pt x="31750" y="331266"/>
                </a:lnTo>
                <a:lnTo>
                  <a:pt x="44450" y="331266"/>
                </a:lnTo>
                <a:lnTo>
                  <a:pt x="44450" y="0"/>
                </a:lnTo>
                <a:close/>
              </a:path>
              <a:path w="76200" h="394970">
                <a:moveTo>
                  <a:pt x="76200" y="318566"/>
                </a:moveTo>
                <a:lnTo>
                  <a:pt x="44450" y="318566"/>
                </a:lnTo>
                <a:lnTo>
                  <a:pt x="44450" y="331266"/>
                </a:lnTo>
                <a:lnTo>
                  <a:pt x="69850" y="331266"/>
                </a:lnTo>
                <a:lnTo>
                  <a:pt x="76200" y="3185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567923" y="5357748"/>
            <a:ext cx="76200" cy="394970"/>
          </a:xfrm>
          <a:custGeom>
            <a:avLst/>
            <a:gdLst/>
            <a:ahLst/>
            <a:cxnLst/>
            <a:rect l="l" t="t" r="r" b="b"/>
            <a:pathLst>
              <a:path w="76200" h="394970">
                <a:moveTo>
                  <a:pt x="31750" y="318566"/>
                </a:moveTo>
                <a:lnTo>
                  <a:pt x="0" y="318566"/>
                </a:lnTo>
                <a:lnTo>
                  <a:pt x="38100" y="394766"/>
                </a:lnTo>
                <a:lnTo>
                  <a:pt x="69850" y="331266"/>
                </a:lnTo>
                <a:lnTo>
                  <a:pt x="31750" y="331266"/>
                </a:lnTo>
                <a:lnTo>
                  <a:pt x="31750" y="318566"/>
                </a:lnTo>
                <a:close/>
              </a:path>
              <a:path w="76200" h="394970">
                <a:moveTo>
                  <a:pt x="44450" y="0"/>
                </a:moveTo>
                <a:lnTo>
                  <a:pt x="31750" y="0"/>
                </a:lnTo>
                <a:lnTo>
                  <a:pt x="31750" y="331266"/>
                </a:lnTo>
                <a:lnTo>
                  <a:pt x="44450" y="331266"/>
                </a:lnTo>
                <a:lnTo>
                  <a:pt x="44450" y="0"/>
                </a:lnTo>
                <a:close/>
              </a:path>
              <a:path w="76200" h="394970">
                <a:moveTo>
                  <a:pt x="76200" y="318566"/>
                </a:moveTo>
                <a:lnTo>
                  <a:pt x="44450" y="318566"/>
                </a:lnTo>
                <a:lnTo>
                  <a:pt x="44450" y="331266"/>
                </a:lnTo>
                <a:lnTo>
                  <a:pt x="69850" y="331266"/>
                </a:lnTo>
                <a:lnTo>
                  <a:pt x="76200" y="3185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86151" y="1823973"/>
            <a:ext cx="3136265" cy="353695"/>
          </a:xfrm>
          <a:custGeom>
            <a:avLst/>
            <a:gdLst/>
            <a:ahLst/>
            <a:cxnLst/>
            <a:rect l="l" t="t" r="r" b="b"/>
            <a:pathLst>
              <a:path w="3136265" h="353694">
                <a:moveTo>
                  <a:pt x="31750" y="277367"/>
                </a:moveTo>
                <a:lnTo>
                  <a:pt x="0" y="277367"/>
                </a:lnTo>
                <a:lnTo>
                  <a:pt x="38100" y="353567"/>
                </a:lnTo>
                <a:lnTo>
                  <a:pt x="69850" y="290067"/>
                </a:lnTo>
                <a:lnTo>
                  <a:pt x="31750" y="290067"/>
                </a:lnTo>
                <a:lnTo>
                  <a:pt x="31750" y="277367"/>
                </a:lnTo>
                <a:close/>
              </a:path>
              <a:path w="3136265" h="353694">
                <a:moveTo>
                  <a:pt x="3123438" y="170434"/>
                </a:moveTo>
                <a:lnTo>
                  <a:pt x="31750" y="170434"/>
                </a:lnTo>
                <a:lnTo>
                  <a:pt x="31750" y="290067"/>
                </a:lnTo>
                <a:lnTo>
                  <a:pt x="44450" y="290067"/>
                </a:lnTo>
                <a:lnTo>
                  <a:pt x="44450" y="183134"/>
                </a:lnTo>
                <a:lnTo>
                  <a:pt x="38100" y="183134"/>
                </a:lnTo>
                <a:lnTo>
                  <a:pt x="44450" y="176784"/>
                </a:lnTo>
                <a:lnTo>
                  <a:pt x="3123438" y="176784"/>
                </a:lnTo>
                <a:lnTo>
                  <a:pt x="3123438" y="170434"/>
                </a:lnTo>
                <a:close/>
              </a:path>
              <a:path w="3136265" h="353694">
                <a:moveTo>
                  <a:pt x="76200" y="277367"/>
                </a:moveTo>
                <a:lnTo>
                  <a:pt x="44450" y="277367"/>
                </a:lnTo>
                <a:lnTo>
                  <a:pt x="44450" y="290067"/>
                </a:lnTo>
                <a:lnTo>
                  <a:pt x="69850" y="290067"/>
                </a:lnTo>
                <a:lnTo>
                  <a:pt x="76200" y="277367"/>
                </a:lnTo>
                <a:close/>
              </a:path>
              <a:path w="3136265" h="353694">
                <a:moveTo>
                  <a:pt x="44450" y="176784"/>
                </a:moveTo>
                <a:lnTo>
                  <a:pt x="38100" y="183134"/>
                </a:lnTo>
                <a:lnTo>
                  <a:pt x="44450" y="183134"/>
                </a:lnTo>
                <a:lnTo>
                  <a:pt x="44450" y="176784"/>
                </a:lnTo>
                <a:close/>
              </a:path>
              <a:path w="3136265" h="353694">
                <a:moveTo>
                  <a:pt x="3136138" y="170434"/>
                </a:moveTo>
                <a:lnTo>
                  <a:pt x="3129788" y="170434"/>
                </a:lnTo>
                <a:lnTo>
                  <a:pt x="3123438" y="176784"/>
                </a:lnTo>
                <a:lnTo>
                  <a:pt x="44450" y="176784"/>
                </a:lnTo>
                <a:lnTo>
                  <a:pt x="44450" y="183134"/>
                </a:lnTo>
                <a:lnTo>
                  <a:pt x="3136138" y="183134"/>
                </a:lnTo>
                <a:lnTo>
                  <a:pt x="3136138" y="170434"/>
                </a:lnTo>
                <a:close/>
              </a:path>
              <a:path w="3136265" h="353694">
                <a:moveTo>
                  <a:pt x="3136138" y="0"/>
                </a:moveTo>
                <a:lnTo>
                  <a:pt x="3123438" y="0"/>
                </a:lnTo>
                <a:lnTo>
                  <a:pt x="3123438" y="176784"/>
                </a:lnTo>
                <a:lnTo>
                  <a:pt x="3129788" y="170434"/>
                </a:lnTo>
                <a:lnTo>
                  <a:pt x="3136138" y="170434"/>
                </a:lnTo>
                <a:lnTo>
                  <a:pt x="3136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113526" y="1824101"/>
            <a:ext cx="3124200" cy="353695"/>
          </a:xfrm>
          <a:custGeom>
            <a:avLst/>
            <a:gdLst/>
            <a:ahLst/>
            <a:cxnLst/>
            <a:rect l="l" t="t" r="r" b="b"/>
            <a:pathLst>
              <a:path w="3124200" h="353694">
                <a:moveTo>
                  <a:pt x="3079242" y="277240"/>
                </a:moveTo>
                <a:lnTo>
                  <a:pt x="3047492" y="277240"/>
                </a:lnTo>
                <a:lnTo>
                  <a:pt x="3085592" y="353440"/>
                </a:lnTo>
                <a:lnTo>
                  <a:pt x="3117342" y="289940"/>
                </a:lnTo>
                <a:lnTo>
                  <a:pt x="3079242" y="289940"/>
                </a:lnTo>
                <a:lnTo>
                  <a:pt x="3079242" y="277240"/>
                </a:lnTo>
                <a:close/>
              </a:path>
              <a:path w="3124200" h="353694">
                <a:moveTo>
                  <a:pt x="3079242" y="176657"/>
                </a:moveTo>
                <a:lnTo>
                  <a:pt x="3079242" y="289940"/>
                </a:lnTo>
                <a:lnTo>
                  <a:pt x="3091942" y="289940"/>
                </a:lnTo>
                <a:lnTo>
                  <a:pt x="3091942" y="183007"/>
                </a:lnTo>
                <a:lnTo>
                  <a:pt x="3085592" y="183007"/>
                </a:lnTo>
                <a:lnTo>
                  <a:pt x="3079242" y="176657"/>
                </a:lnTo>
                <a:close/>
              </a:path>
              <a:path w="3124200" h="353694">
                <a:moveTo>
                  <a:pt x="3123692" y="277240"/>
                </a:moveTo>
                <a:lnTo>
                  <a:pt x="3091942" y="277240"/>
                </a:lnTo>
                <a:lnTo>
                  <a:pt x="3091942" y="289940"/>
                </a:lnTo>
                <a:lnTo>
                  <a:pt x="3117342" y="289940"/>
                </a:lnTo>
                <a:lnTo>
                  <a:pt x="3123692" y="277240"/>
                </a:lnTo>
                <a:close/>
              </a:path>
              <a:path w="3124200" h="353694">
                <a:moveTo>
                  <a:pt x="12700" y="0"/>
                </a:moveTo>
                <a:lnTo>
                  <a:pt x="0" y="0"/>
                </a:lnTo>
                <a:lnTo>
                  <a:pt x="0" y="183007"/>
                </a:lnTo>
                <a:lnTo>
                  <a:pt x="3079242" y="183007"/>
                </a:lnTo>
                <a:lnTo>
                  <a:pt x="3079242" y="176657"/>
                </a:lnTo>
                <a:lnTo>
                  <a:pt x="12700" y="176657"/>
                </a:lnTo>
                <a:lnTo>
                  <a:pt x="6350" y="170307"/>
                </a:lnTo>
                <a:lnTo>
                  <a:pt x="12700" y="170307"/>
                </a:lnTo>
                <a:lnTo>
                  <a:pt x="12700" y="0"/>
                </a:lnTo>
                <a:close/>
              </a:path>
              <a:path w="3124200" h="353694">
                <a:moveTo>
                  <a:pt x="3091942" y="170307"/>
                </a:moveTo>
                <a:lnTo>
                  <a:pt x="12700" y="170307"/>
                </a:lnTo>
                <a:lnTo>
                  <a:pt x="12700" y="176657"/>
                </a:lnTo>
                <a:lnTo>
                  <a:pt x="3079242" y="176657"/>
                </a:lnTo>
                <a:lnTo>
                  <a:pt x="3085592" y="183007"/>
                </a:lnTo>
                <a:lnTo>
                  <a:pt x="3091942" y="183007"/>
                </a:lnTo>
                <a:lnTo>
                  <a:pt x="3091942" y="170307"/>
                </a:lnTo>
                <a:close/>
              </a:path>
              <a:path w="3124200" h="353694">
                <a:moveTo>
                  <a:pt x="12700" y="170307"/>
                </a:moveTo>
                <a:lnTo>
                  <a:pt x="6350" y="170307"/>
                </a:lnTo>
                <a:lnTo>
                  <a:pt x="12700" y="176657"/>
                </a:lnTo>
                <a:lnTo>
                  <a:pt x="12700" y="1703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189973" y="2500376"/>
            <a:ext cx="1459230" cy="384810"/>
          </a:xfrm>
          <a:custGeom>
            <a:avLst/>
            <a:gdLst/>
            <a:ahLst/>
            <a:cxnLst/>
            <a:rect l="l" t="t" r="r" b="b"/>
            <a:pathLst>
              <a:path w="1459229" h="384810">
                <a:moveTo>
                  <a:pt x="1414399" y="308228"/>
                </a:moveTo>
                <a:lnTo>
                  <a:pt x="1382649" y="308228"/>
                </a:lnTo>
                <a:lnTo>
                  <a:pt x="1420749" y="384428"/>
                </a:lnTo>
                <a:lnTo>
                  <a:pt x="1452499" y="320928"/>
                </a:lnTo>
                <a:lnTo>
                  <a:pt x="1414399" y="320928"/>
                </a:lnTo>
                <a:lnTo>
                  <a:pt x="1414399" y="308228"/>
                </a:lnTo>
                <a:close/>
              </a:path>
              <a:path w="1459229" h="384810">
                <a:moveTo>
                  <a:pt x="1414399" y="192150"/>
                </a:moveTo>
                <a:lnTo>
                  <a:pt x="1414399" y="320928"/>
                </a:lnTo>
                <a:lnTo>
                  <a:pt x="1427099" y="320928"/>
                </a:lnTo>
                <a:lnTo>
                  <a:pt x="1427099" y="198500"/>
                </a:lnTo>
                <a:lnTo>
                  <a:pt x="1420749" y="198500"/>
                </a:lnTo>
                <a:lnTo>
                  <a:pt x="1414399" y="192150"/>
                </a:lnTo>
                <a:close/>
              </a:path>
              <a:path w="1459229" h="384810">
                <a:moveTo>
                  <a:pt x="1458849" y="308228"/>
                </a:moveTo>
                <a:lnTo>
                  <a:pt x="1427099" y="308228"/>
                </a:lnTo>
                <a:lnTo>
                  <a:pt x="1427099" y="320928"/>
                </a:lnTo>
                <a:lnTo>
                  <a:pt x="1452499" y="320928"/>
                </a:lnTo>
                <a:lnTo>
                  <a:pt x="1458849" y="308228"/>
                </a:lnTo>
                <a:close/>
              </a:path>
              <a:path w="1459229" h="384810">
                <a:moveTo>
                  <a:pt x="12700" y="0"/>
                </a:moveTo>
                <a:lnTo>
                  <a:pt x="0" y="0"/>
                </a:lnTo>
                <a:lnTo>
                  <a:pt x="0" y="198500"/>
                </a:lnTo>
                <a:lnTo>
                  <a:pt x="1414399" y="198500"/>
                </a:lnTo>
                <a:lnTo>
                  <a:pt x="1414399" y="192150"/>
                </a:lnTo>
                <a:lnTo>
                  <a:pt x="12700" y="192150"/>
                </a:lnTo>
                <a:lnTo>
                  <a:pt x="6350" y="185800"/>
                </a:lnTo>
                <a:lnTo>
                  <a:pt x="12700" y="185800"/>
                </a:lnTo>
                <a:lnTo>
                  <a:pt x="12700" y="0"/>
                </a:lnTo>
                <a:close/>
              </a:path>
              <a:path w="1459229" h="384810">
                <a:moveTo>
                  <a:pt x="1427099" y="185800"/>
                </a:moveTo>
                <a:lnTo>
                  <a:pt x="12700" y="185800"/>
                </a:lnTo>
                <a:lnTo>
                  <a:pt x="12700" y="192150"/>
                </a:lnTo>
                <a:lnTo>
                  <a:pt x="1414399" y="192150"/>
                </a:lnTo>
                <a:lnTo>
                  <a:pt x="1420749" y="198500"/>
                </a:lnTo>
                <a:lnTo>
                  <a:pt x="1427099" y="198500"/>
                </a:lnTo>
                <a:lnTo>
                  <a:pt x="1427099" y="185800"/>
                </a:lnTo>
                <a:close/>
              </a:path>
              <a:path w="1459229" h="384810">
                <a:moveTo>
                  <a:pt x="12700" y="185800"/>
                </a:moveTo>
                <a:lnTo>
                  <a:pt x="6350" y="185800"/>
                </a:lnTo>
                <a:lnTo>
                  <a:pt x="12700" y="192150"/>
                </a:lnTo>
                <a:lnTo>
                  <a:pt x="12700" y="185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767701" y="2500248"/>
            <a:ext cx="1435100" cy="384810"/>
          </a:xfrm>
          <a:custGeom>
            <a:avLst/>
            <a:gdLst/>
            <a:ahLst/>
            <a:cxnLst/>
            <a:rect l="l" t="t" r="r" b="b"/>
            <a:pathLst>
              <a:path w="1435100" h="384810">
                <a:moveTo>
                  <a:pt x="31750" y="308355"/>
                </a:moveTo>
                <a:lnTo>
                  <a:pt x="0" y="308355"/>
                </a:lnTo>
                <a:lnTo>
                  <a:pt x="38100" y="384555"/>
                </a:lnTo>
                <a:lnTo>
                  <a:pt x="69850" y="321055"/>
                </a:lnTo>
                <a:lnTo>
                  <a:pt x="31750" y="321055"/>
                </a:lnTo>
                <a:lnTo>
                  <a:pt x="31750" y="308355"/>
                </a:lnTo>
                <a:close/>
              </a:path>
              <a:path w="1435100" h="384810">
                <a:moveTo>
                  <a:pt x="1422400" y="185927"/>
                </a:moveTo>
                <a:lnTo>
                  <a:pt x="31750" y="185927"/>
                </a:lnTo>
                <a:lnTo>
                  <a:pt x="31750" y="321055"/>
                </a:lnTo>
                <a:lnTo>
                  <a:pt x="44450" y="321055"/>
                </a:lnTo>
                <a:lnTo>
                  <a:pt x="44450" y="198627"/>
                </a:lnTo>
                <a:lnTo>
                  <a:pt x="38100" y="198627"/>
                </a:lnTo>
                <a:lnTo>
                  <a:pt x="44450" y="192277"/>
                </a:lnTo>
                <a:lnTo>
                  <a:pt x="1422400" y="192277"/>
                </a:lnTo>
                <a:lnTo>
                  <a:pt x="1422400" y="185927"/>
                </a:lnTo>
                <a:close/>
              </a:path>
              <a:path w="1435100" h="384810">
                <a:moveTo>
                  <a:pt x="76200" y="308355"/>
                </a:moveTo>
                <a:lnTo>
                  <a:pt x="44450" y="308355"/>
                </a:lnTo>
                <a:lnTo>
                  <a:pt x="44450" y="321055"/>
                </a:lnTo>
                <a:lnTo>
                  <a:pt x="69850" y="321055"/>
                </a:lnTo>
                <a:lnTo>
                  <a:pt x="76200" y="308355"/>
                </a:lnTo>
                <a:close/>
              </a:path>
              <a:path w="1435100" h="384810">
                <a:moveTo>
                  <a:pt x="44450" y="192277"/>
                </a:moveTo>
                <a:lnTo>
                  <a:pt x="38100" y="198627"/>
                </a:lnTo>
                <a:lnTo>
                  <a:pt x="44450" y="198627"/>
                </a:lnTo>
                <a:lnTo>
                  <a:pt x="44450" y="192277"/>
                </a:lnTo>
                <a:close/>
              </a:path>
              <a:path w="1435100" h="384810">
                <a:moveTo>
                  <a:pt x="1435100" y="185927"/>
                </a:moveTo>
                <a:lnTo>
                  <a:pt x="1428750" y="185927"/>
                </a:lnTo>
                <a:lnTo>
                  <a:pt x="1422400" y="192277"/>
                </a:lnTo>
                <a:lnTo>
                  <a:pt x="44450" y="192277"/>
                </a:lnTo>
                <a:lnTo>
                  <a:pt x="44450" y="198627"/>
                </a:lnTo>
                <a:lnTo>
                  <a:pt x="1435100" y="198627"/>
                </a:lnTo>
                <a:lnTo>
                  <a:pt x="1435100" y="185927"/>
                </a:lnTo>
                <a:close/>
              </a:path>
              <a:path w="1435100" h="384810">
                <a:moveTo>
                  <a:pt x="1435100" y="0"/>
                </a:moveTo>
                <a:lnTo>
                  <a:pt x="1422400" y="0"/>
                </a:lnTo>
                <a:lnTo>
                  <a:pt x="1422400" y="192277"/>
                </a:lnTo>
                <a:lnTo>
                  <a:pt x="1428750" y="185927"/>
                </a:lnTo>
                <a:lnTo>
                  <a:pt x="1435100" y="185927"/>
                </a:lnTo>
                <a:lnTo>
                  <a:pt x="1435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95500" y="2500248"/>
            <a:ext cx="1435735" cy="384810"/>
          </a:xfrm>
          <a:custGeom>
            <a:avLst/>
            <a:gdLst/>
            <a:ahLst/>
            <a:cxnLst/>
            <a:rect l="l" t="t" r="r" b="b"/>
            <a:pathLst>
              <a:path w="1435735" h="384810">
                <a:moveTo>
                  <a:pt x="31750" y="308355"/>
                </a:moveTo>
                <a:lnTo>
                  <a:pt x="0" y="308355"/>
                </a:lnTo>
                <a:lnTo>
                  <a:pt x="38100" y="384555"/>
                </a:lnTo>
                <a:lnTo>
                  <a:pt x="69850" y="321055"/>
                </a:lnTo>
                <a:lnTo>
                  <a:pt x="31750" y="321055"/>
                </a:lnTo>
                <a:lnTo>
                  <a:pt x="31750" y="308355"/>
                </a:lnTo>
                <a:close/>
              </a:path>
              <a:path w="1435735" h="384810">
                <a:moveTo>
                  <a:pt x="1422781" y="185927"/>
                </a:moveTo>
                <a:lnTo>
                  <a:pt x="31750" y="185927"/>
                </a:lnTo>
                <a:lnTo>
                  <a:pt x="31750" y="321055"/>
                </a:lnTo>
                <a:lnTo>
                  <a:pt x="44450" y="321055"/>
                </a:lnTo>
                <a:lnTo>
                  <a:pt x="44450" y="198627"/>
                </a:lnTo>
                <a:lnTo>
                  <a:pt x="38100" y="198627"/>
                </a:lnTo>
                <a:lnTo>
                  <a:pt x="44450" y="192277"/>
                </a:lnTo>
                <a:lnTo>
                  <a:pt x="1422781" y="192277"/>
                </a:lnTo>
                <a:lnTo>
                  <a:pt x="1422781" y="185927"/>
                </a:lnTo>
                <a:close/>
              </a:path>
              <a:path w="1435735" h="384810">
                <a:moveTo>
                  <a:pt x="76200" y="308355"/>
                </a:moveTo>
                <a:lnTo>
                  <a:pt x="44450" y="308355"/>
                </a:lnTo>
                <a:lnTo>
                  <a:pt x="44450" y="321055"/>
                </a:lnTo>
                <a:lnTo>
                  <a:pt x="69850" y="321055"/>
                </a:lnTo>
                <a:lnTo>
                  <a:pt x="76200" y="308355"/>
                </a:lnTo>
                <a:close/>
              </a:path>
              <a:path w="1435735" h="384810">
                <a:moveTo>
                  <a:pt x="44450" y="192277"/>
                </a:moveTo>
                <a:lnTo>
                  <a:pt x="38100" y="198627"/>
                </a:lnTo>
                <a:lnTo>
                  <a:pt x="44450" y="198627"/>
                </a:lnTo>
                <a:lnTo>
                  <a:pt x="44450" y="192277"/>
                </a:lnTo>
                <a:close/>
              </a:path>
              <a:path w="1435735" h="384810">
                <a:moveTo>
                  <a:pt x="1435481" y="185927"/>
                </a:moveTo>
                <a:lnTo>
                  <a:pt x="1429131" y="185927"/>
                </a:lnTo>
                <a:lnTo>
                  <a:pt x="1422781" y="192277"/>
                </a:lnTo>
                <a:lnTo>
                  <a:pt x="44450" y="192277"/>
                </a:lnTo>
                <a:lnTo>
                  <a:pt x="44450" y="198627"/>
                </a:lnTo>
                <a:lnTo>
                  <a:pt x="1435481" y="198627"/>
                </a:lnTo>
                <a:lnTo>
                  <a:pt x="1435481" y="185927"/>
                </a:lnTo>
                <a:close/>
              </a:path>
              <a:path w="1435735" h="384810">
                <a:moveTo>
                  <a:pt x="1435481" y="0"/>
                </a:moveTo>
                <a:lnTo>
                  <a:pt x="1422781" y="0"/>
                </a:lnTo>
                <a:lnTo>
                  <a:pt x="1422781" y="192277"/>
                </a:lnTo>
                <a:lnTo>
                  <a:pt x="1429131" y="185927"/>
                </a:lnTo>
                <a:lnTo>
                  <a:pt x="1435481" y="185927"/>
                </a:lnTo>
                <a:lnTo>
                  <a:pt x="14354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17901" y="2500376"/>
            <a:ext cx="1410970" cy="384810"/>
          </a:xfrm>
          <a:custGeom>
            <a:avLst/>
            <a:gdLst/>
            <a:ahLst/>
            <a:cxnLst/>
            <a:rect l="l" t="t" r="r" b="b"/>
            <a:pathLst>
              <a:path w="1410970" h="384810">
                <a:moveTo>
                  <a:pt x="1366139" y="308228"/>
                </a:moveTo>
                <a:lnTo>
                  <a:pt x="1334389" y="308228"/>
                </a:lnTo>
                <a:lnTo>
                  <a:pt x="1372489" y="384428"/>
                </a:lnTo>
                <a:lnTo>
                  <a:pt x="1404239" y="320928"/>
                </a:lnTo>
                <a:lnTo>
                  <a:pt x="1366139" y="320928"/>
                </a:lnTo>
                <a:lnTo>
                  <a:pt x="1366139" y="308228"/>
                </a:lnTo>
                <a:close/>
              </a:path>
              <a:path w="1410970" h="384810">
                <a:moveTo>
                  <a:pt x="1366139" y="192150"/>
                </a:moveTo>
                <a:lnTo>
                  <a:pt x="1366139" y="320928"/>
                </a:lnTo>
                <a:lnTo>
                  <a:pt x="1378839" y="320928"/>
                </a:lnTo>
                <a:lnTo>
                  <a:pt x="1378839" y="198500"/>
                </a:lnTo>
                <a:lnTo>
                  <a:pt x="1372489" y="198500"/>
                </a:lnTo>
                <a:lnTo>
                  <a:pt x="1366139" y="192150"/>
                </a:lnTo>
                <a:close/>
              </a:path>
              <a:path w="1410970" h="384810">
                <a:moveTo>
                  <a:pt x="1410589" y="308228"/>
                </a:moveTo>
                <a:lnTo>
                  <a:pt x="1378839" y="308228"/>
                </a:lnTo>
                <a:lnTo>
                  <a:pt x="1378839" y="320928"/>
                </a:lnTo>
                <a:lnTo>
                  <a:pt x="1404239" y="320928"/>
                </a:lnTo>
                <a:lnTo>
                  <a:pt x="1410589" y="308228"/>
                </a:lnTo>
                <a:close/>
              </a:path>
              <a:path w="1410970" h="384810">
                <a:moveTo>
                  <a:pt x="12700" y="0"/>
                </a:moveTo>
                <a:lnTo>
                  <a:pt x="0" y="0"/>
                </a:lnTo>
                <a:lnTo>
                  <a:pt x="0" y="198500"/>
                </a:lnTo>
                <a:lnTo>
                  <a:pt x="1366139" y="198500"/>
                </a:lnTo>
                <a:lnTo>
                  <a:pt x="1366139" y="192150"/>
                </a:lnTo>
                <a:lnTo>
                  <a:pt x="12700" y="192150"/>
                </a:lnTo>
                <a:lnTo>
                  <a:pt x="6350" y="185800"/>
                </a:lnTo>
                <a:lnTo>
                  <a:pt x="12700" y="185800"/>
                </a:lnTo>
                <a:lnTo>
                  <a:pt x="12700" y="0"/>
                </a:lnTo>
                <a:close/>
              </a:path>
              <a:path w="1410970" h="384810">
                <a:moveTo>
                  <a:pt x="1378839" y="185800"/>
                </a:moveTo>
                <a:lnTo>
                  <a:pt x="12700" y="185800"/>
                </a:lnTo>
                <a:lnTo>
                  <a:pt x="12700" y="192150"/>
                </a:lnTo>
                <a:lnTo>
                  <a:pt x="1366139" y="192150"/>
                </a:lnTo>
                <a:lnTo>
                  <a:pt x="1372489" y="198500"/>
                </a:lnTo>
                <a:lnTo>
                  <a:pt x="1378839" y="198500"/>
                </a:lnTo>
                <a:lnTo>
                  <a:pt x="1378839" y="185800"/>
                </a:lnTo>
                <a:close/>
              </a:path>
              <a:path w="1410970" h="384810">
                <a:moveTo>
                  <a:pt x="12700" y="185800"/>
                </a:moveTo>
                <a:lnTo>
                  <a:pt x="6350" y="185800"/>
                </a:lnTo>
                <a:lnTo>
                  <a:pt x="12700" y="192150"/>
                </a:lnTo>
                <a:lnTo>
                  <a:pt x="12700" y="185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757926" y="1890776"/>
            <a:ext cx="762000" cy="276225"/>
          </a:xfrm>
          <a:custGeom>
            <a:avLst/>
            <a:gdLst/>
            <a:ahLst/>
            <a:cxnLst/>
            <a:rect l="l" t="t" r="r" b="b"/>
            <a:pathLst>
              <a:path w="762000" h="276225">
                <a:moveTo>
                  <a:pt x="0" y="276225"/>
                </a:moveTo>
                <a:lnTo>
                  <a:pt x="762000" y="276225"/>
                </a:lnTo>
                <a:lnTo>
                  <a:pt x="762000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757926" y="1890776"/>
            <a:ext cx="762000" cy="2762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marL="87630">
              <a:lnSpc>
                <a:spcPct val="100000"/>
              </a:lnSpc>
              <a:spcBef>
                <a:spcPts val="355"/>
              </a:spcBef>
            </a:pPr>
            <a:r>
              <a:rPr dirty="0" sz="1200">
                <a:solidFill>
                  <a:srgbClr val="001F5F"/>
                </a:solidFill>
                <a:latin typeface="Arial"/>
                <a:cs typeface="Arial"/>
              </a:rPr>
              <a:t>stratified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538476" y="2528951"/>
            <a:ext cx="981075" cy="276225"/>
          </a:xfrm>
          <a:custGeom>
            <a:avLst/>
            <a:gdLst/>
            <a:ahLst/>
            <a:cxnLst/>
            <a:rect l="l" t="t" r="r" b="b"/>
            <a:pathLst>
              <a:path w="981075" h="276225">
                <a:moveTo>
                  <a:pt x="0" y="276225"/>
                </a:moveTo>
                <a:lnTo>
                  <a:pt x="981075" y="276225"/>
                </a:lnTo>
                <a:lnTo>
                  <a:pt x="981075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538476" y="2528951"/>
            <a:ext cx="981075" cy="2762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365"/>
              </a:spcBef>
            </a:pPr>
            <a:r>
              <a:rPr dirty="0" sz="1200" spc="-10">
                <a:solidFill>
                  <a:srgbClr val="001F5F"/>
                </a:solidFill>
                <a:latin typeface="Arial"/>
                <a:cs typeface="Arial"/>
              </a:rPr>
              <a:t>randomized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720201" y="2528951"/>
            <a:ext cx="981075" cy="276225"/>
          </a:xfrm>
          <a:custGeom>
            <a:avLst/>
            <a:gdLst/>
            <a:ahLst/>
            <a:cxnLst/>
            <a:rect l="l" t="t" r="r" b="b"/>
            <a:pathLst>
              <a:path w="981075" h="276225">
                <a:moveTo>
                  <a:pt x="0" y="276225"/>
                </a:moveTo>
                <a:lnTo>
                  <a:pt x="981075" y="276225"/>
                </a:lnTo>
                <a:lnTo>
                  <a:pt x="981075" y="0"/>
                </a:lnTo>
                <a:lnTo>
                  <a:pt x="0" y="0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8720201" y="2528951"/>
            <a:ext cx="981075" cy="2762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320"/>
              </a:spcBef>
            </a:pPr>
            <a:r>
              <a:rPr dirty="0" sz="1200" spc="-10">
                <a:solidFill>
                  <a:srgbClr val="001F5F"/>
                </a:solidFill>
                <a:latin typeface="Arial"/>
                <a:cs typeface="Arial"/>
              </a:rPr>
              <a:t>randomized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6707505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Baseline </a:t>
            </a:r>
            <a:r>
              <a:rPr dirty="0" sz="3600" spc="-10" b="1">
                <a:solidFill>
                  <a:srgbClr val="001F5F"/>
                </a:solidFill>
                <a:latin typeface="Arial"/>
                <a:cs typeface="Arial"/>
              </a:rPr>
              <a:t>Characteristics_</a:t>
            </a:r>
            <a:r>
              <a:rPr dirty="0" sz="36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030" y="3310128"/>
            <a:ext cx="1583055" cy="3080385"/>
          </a:xfrm>
          <a:custGeom>
            <a:avLst/>
            <a:gdLst/>
            <a:ahLst/>
            <a:cxnLst/>
            <a:rect l="l" t="t" r="r" b="b"/>
            <a:pathLst>
              <a:path w="1583055" h="3080385">
                <a:moveTo>
                  <a:pt x="0" y="3080385"/>
                </a:moveTo>
                <a:lnTo>
                  <a:pt x="1582928" y="3080385"/>
                </a:lnTo>
                <a:lnTo>
                  <a:pt x="1582928" y="0"/>
                </a:lnTo>
                <a:lnTo>
                  <a:pt x="0" y="0"/>
                </a:lnTo>
                <a:lnTo>
                  <a:pt x="0" y="3080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34997" y="5830442"/>
            <a:ext cx="2487295" cy="280035"/>
          </a:xfrm>
          <a:custGeom>
            <a:avLst/>
            <a:gdLst/>
            <a:ahLst/>
            <a:cxnLst/>
            <a:rect l="l" t="t" r="r" b="b"/>
            <a:pathLst>
              <a:path w="2487295" h="280035">
                <a:moveTo>
                  <a:pt x="0" y="280034"/>
                </a:moveTo>
                <a:lnTo>
                  <a:pt x="2487295" y="280034"/>
                </a:lnTo>
                <a:lnTo>
                  <a:pt x="2487295" y="0"/>
                </a:lnTo>
                <a:lnTo>
                  <a:pt x="0" y="0"/>
                </a:lnTo>
                <a:lnTo>
                  <a:pt x="0" y="2800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22291" y="5830442"/>
            <a:ext cx="2327275" cy="280035"/>
          </a:xfrm>
          <a:custGeom>
            <a:avLst/>
            <a:gdLst/>
            <a:ahLst/>
            <a:cxnLst/>
            <a:rect l="l" t="t" r="r" b="b"/>
            <a:pathLst>
              <a:path w="2327275" h="280035">
                <a:moveTo>
                  <a:pt x="0" y="280034"/>
                </a:moveTo>
                <a:lnTo>
                  <a:pt x="2327148" y="280034"/>
                </a:lnTo>
                <a:lnTo>
                  <a:pt x="2327148" y="0"/>
                </a:lnTo>
                <a:lnTo>
                  <a:pt x="0" y="0"/>
                </a:lnTo>
                <a:lnTo>
                  <a:pt x="0" y="2800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49440" y="5830442"/>
            <a:ext cx="2268220" cy="280035"/>
          </a:xfrm>
          <a:custGeom>
            <a:avLst/>
            <a:gdLst/>
            <a:ahLst/>
            <a:cxnLst/>
            <a:rect l="l" t="t" r="r" b="b"/>
            <a:pathLst>
              <a:path w="2268220" h="280035">
                <a:moveTo>
                  <a:pt x="0" y="280034"/>
                </a:moveTo>
                <a:lnTo>
                  <a:pt x="2267711" y="280034"/>
                </a:lnTo>
                <a:lnTo>
                  <a:pt x="2267711" y="0"/>
                </a:lnTo>
                <a:lnTo>
                  <a:pt x="0" y="0"/>
                </a:lnTo>
                <a:lnTo>
                  <a:pt x="0" y="2800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17152" y="5830442"/>
            <a:ext cx="2443480" cy="280035"/>
          </a:xfrm>
          <a:custGeom>
            <a:avLst/>
            <a:gdLst/>
            <a:ahLst/>
            <a:cxnLst/>
            <a:rect l="l" t="t" r="r" b="b"/>
            <a:pathLst>
              <a:path w="2443479" h="280035">
                <a:moveTo>
                  <a:pt x="0" y="280034"/>
                </a:moveTo>
                <a:lnTo>
                  <a:pt x="2443099" y="280034"/>
                </a:lnTo>
                <a:lnTo>
                  <a:pt x="2443099" y="0"/>
                </a:lnTo>
                <a:lnTo>
                  <a:pt x="0" y="0"/>
                </a:lnTo>
                <a:lnTo>
                  <a:pt x="0" y="2800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34997" y="6110478"/>
            <a:ext cx="2487295" cy="280035"/>
          </a:xfrm>
          <a:custGeom>
            <a:avLst/>
            <a:gdLst/>
            <a:ahLst/>
            <a:cxnLst/>
            <a:rect l="l" t="t" r="r" b="b"/>
            <a:pathLst>
              <a:path w="2487295" h="280035">
                <a:moveTo>
                  <a:pt x="0" y="280035"/>
                </a:moveTo>
                <a:lnTo>
                  <a:pt x="2487295" y="280035"/>
                </a:lnTo>
                <a:lnTo>
                  <a:pt x="2487295" y="0"/>
                </a:lnTo>
                <a:lnTo>
                  <a:pt x="0" y="0"/>
                </a:lnTo>
                <a:lnTo>
                  <a:pt x="0" y="2800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22291" y="6110478"/>
            <a:ext cx="2327275" cy="280035"/>
          </a:xfrm>
          <a:custGeom>
            <a:avLst/>
            <a:gdLst/>
            <a:ahLst/>
            <a:cxnLst/>
            <a:rect l="l" t="t" r="r" b="b"/>
            <a:pathLst>
              <a:path w="2327275" h="280035">
                <a:moveTo>
                  <a:pt x="0" y="280035"/>
                </a:moveTo>
                <a:lnTo>
                  <a:pt x="2327148" y="280035"/>
                </a:lnTo>
                <a:lnTo>
                  <a:pt x="2327148" y="0"/>
                </a:lnTo>
                <a:lnTo>
                  <a:pt x="0" y="0"/>
                </a:lnTo>
                <a:lnTo>
                  <a:pt x="0" y="2800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49440" y="6110478"/>
            <a:ext cx="2268220" cy="280035"/>
          </a:xfrm>
          <a:custGeom>
            <a:avLst/>
            <a:gdLst/>
            <a:ahLst/>
            <a:cxnLst/>
            <a:rect l="l" t="t" r="r" b="b"/>
            <a:pathLst>
              <a:path w="2268220" h="280035">
                <a:moveTo>
                  <a:pt x="0" y="280035"/>
                </a:moveTo>
                <a:lnTo>
                  <a:pt x="2267711" y="280035"/>
                </a:lnTo>
                <a:lnTo>
                  <a:pt x="2267711" y="0"/>
                </a:lnTo>
                <a:lnTo>
                  <a:pt x="0" y="0"/>
                </a:lnTo>
                <a:lnTo>
                  <a:pt x="0" y="2800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17152" y="6110478"/>
            <a:ext cx="2443480" cy="280035"/>
          </a:xfrm>
          <a:custGeom>
            <a:avLst/>
            <a:gdLst/>
            <a:ahLst/>
            <a:cxnLst/>
            <a:rect l="l" t="t" r="r" b="b"/>
            <a:pathLst>
              <a:path w="2443479" h="280035">
                <a:moveTo>
                  <a:pt x="0" y="280035"/>
                </a:moveTo>
                <a:lnTo>
                  <a:pt x="2443099" y="280035"/>
                </a:lnTo>
                <a:lnTo>
                  <a:pt x="2443099" y="0"/>
                </a:lnTo>
                <a:lnTo>
                  <a:pt x="0" y="0"/>
                </a:lnTo>
                <a:lnTo>
                  <a:pt x="0" y="2800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45680" y="936244"/>
          <a:ext cx="11127740" cy="546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055"/>
                <a:gridCol w="2487295"/>
                <a:gridCol w="2327275"/>
                <a:gridCol w="2267584"/>
                <a:gridCol w="2442845"/>
              </a:tblGrid>
              <a:tr h="4072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5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(N=1598)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44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1M DAPT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(N=798)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44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3M DAPT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800)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446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9829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1550" spc="20" b="1" i="1">
                          <a:latin typeface="Arial"/>
                          <a:cs typeface="Arial"/>
                        </a:rPr>
                        <a:t>Demographics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years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73.8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10.1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73.4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3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10.3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74.1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3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9.9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177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Female,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535</a:t>
                      </a:r>
                      <a:r>
                        <a:rPr dirty="0" sz="1100" spc="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(33.5)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265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(33.2)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270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(33.8)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9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Stable CAD,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649</a:t>
                      </a:r>
                      <a:r>
                        <a:rPr dirty="0" sz="1100" spc="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(40.6)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328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(41.1)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321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(40.2)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0386">
                <a:tc row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Clinical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550" spc="20" b="1" i="1">
                          <a:latin typeface="Arial"/>
                          <a:cs typeface="Arial"/>
                        </a:rPr>
                        <a:t>diagnosis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5557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Unstable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angina,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444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(27.8)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218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(27.3)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226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(28.2)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62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557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NSTEMI,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396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(24.8)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200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(25.1)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196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(24.5)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50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557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STEMI,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86</a:t>
                      </a:r>
                      <a:r>
                        <a:rPr dirty="0" sz="1100" spc="-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(5.4)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44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(5.5)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42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(5.3)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74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Others,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58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Hypertension,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1250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(78.3)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646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(81.0)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604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(75.6)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80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DM,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849</a:t>
                      </a:r>
                      <a:r>
                        <a:rPr dirty="0" sz="1100" spc="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(53.2)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440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(55.1)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409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(51.2)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6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Insulin </a:t>
                      </a:r>
                      <a:r>
                        <a:rPr dirty="0" sz="1100" spc="5" b="1" i="1">
                          <a:latin typeface="Arial"/>
                          <a:cs typeface="Arial"/>
                        </a:rPr>
                        <a:t>dependent </a:t>
                      </a:r>
                      <a:r>
                        <a:rPr dirty="0" sz="1100" spc="-20" b="1" i="1">
                          <a:latin typeface="Arial"/>
                          <a:cs typeface="Arial"/>
                        </a:rPr>
                        <a:t>DM,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6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149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(9.3)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86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5" b="1">
                          <a:latin typeface="Arial"/>
                          <a:cs typeface="Arial"/>
                        </a:rPr>
                        <a:t>(10.8)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63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(7.9)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445">
                <a:tc row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Clinical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1550" spc="10" b="1" i="1">
                          <a:latin typeface="Arial"/>
                          <a:cs typeface="Arial"/>
                        </a:rPr>
                        <a:t>risk</a:t>
                      </a:r>
                      <a:r>
                        <a:rPr dirty="0" sz="155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factor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573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Dyslipidemia,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1138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(71.3)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583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(73.1)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555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(69.5)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2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573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Congestive heart failure,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97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(6.1)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52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(6.5)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45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(5.6)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32041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573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Peripheral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artery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disease,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10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34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403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Chronic kidney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disease,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502</a:t>
                      </a:r>
                      <a:r>
                        <a:rPr dirty="0" sz="1100" spc="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(31.4)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265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(33.2)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237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(29.7)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160"/>
                </a:tc>
              </a:tr>
              <a:tr h="280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MI,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126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(7.9)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66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(8.3)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60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(7.5)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1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PCI,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9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327</a:t>
                      </a:r>
                      <a:r>
                        <a:rPr dirty="0" sz="1100" spc="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(20.5)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160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(20.1)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167</a:t>
                      </a:r>
                      <a:r>
                        <a:rPr dirty="0" sz="11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(20.9)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/>
                </a:tc>
              </a:tr>
              <a:tr h="2802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CABG,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9530"/>
                </a:tc>
              </a:tr>
              <a:tr h="270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Previous CVA, </a:t>
                      </a:r>
                      <a:r>
                        <a:rPr dirty="0" sz="110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248</a:t>
                      </a:r>
                      <a:r>
                        <a:rPr dirty="0" sz="1100" spc="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(15.5)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134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(16.8)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114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(14.3)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6707505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Baseline 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Characteristics_</a:t>
            </a:r>
            <a:r>
              <a:rPr dirty="0" sz="3600" spc="-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030" y="3733419"/>
            <a:ext cx="1583055" cy="2950845"/>
          </a:xfrm>
          <a:custGeom>
            <a:avLst/>
            <a:gdLst/>
            <a:ahLst/>
            <a:cxnLst/>
            <a:rect l="l" t="t" r="r" b="b"/>
            <a:pathLst>
              <a:path w="1583055" h="2950845">
                <a:moveTo>
                  <a:pt x="0" y="2950844"/>
                </a:moveTo>
                <a:lnTo>
                  <a:pt x="1582928" y="2950844"/>
                </a:lnTo>
                <a:lnTo>
                  <a:pt x="1582928" y="0"/>
                </a:lnTo>
                <a:lnTo>
                  <a:pt x="0" y="0"/>
                </a:lnTo>
                <a:lnTo>
                  <a:pt x="0" y="29508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34997" y="5879477"/>
            <a:ext cx="2199640" cy="268605"/>
          </a:xfrm>
          <a:custGeom>
            <a:avLst/>
            <a:gdLst/>
            <a:ahLst/>
            <a:cxnLst/>
            <a:rect l="l" t="t" r="r" b="b"/>
            <a:pathLst>
              <a:path w="2199640" h="268604">
                <a:moveTo>
                  <a:pt x="0" y="268262"/>
                </a:moveTo>
                <a:lnTo>
                  <a:pt x="2199513" y="268262"/>
                </a:lnTo>
                <a:lnTo>
                  <a:pt x="2199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34509" y="5879477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770623" y="5879477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06738" y="5879477"/>
            <a:ext cx="2453640" cy="268605"/>
          </a:xfrm>
          <a:custGeom>
            <a:avLst/>
            <a:gdLst/>
            <a:ahLst/>
            <a:cxnLst/>
            <a:rect l="l" t="t" r="r" b="b"/>
            <a:pathLst>
              <a:path w="2453640" h="268604">
                <a:moveTo>
                  <a:pt x="0" y="268262"/>
                </a:moveTo>
                <a:lnTo>
                  <a:pt x="2453513" y="268262"/>
                </a:lnTo>
                <a:lnTo>
                  <a:pt x="2453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34997" y="6147739"/>
            <a:ext cx="2199640" cy="268605"/>
          </a:xfrm>
          <a:custGeom>
            <a:avLst/>
            <a:gdLst/>
            <a:ahLst/>
            <a:cxnLst/>
            <a:rect l="l" t="t" r="r" b="b"/>
            <a:pathLst>
              <a:path w="2199640" h="268604">
                <a:moveTo>
                  <a:pt x="0" y="268262"/>
                </a:moveTo>
                <a:lnTo>
                  <a:pt x="2199513" y="268262"/>
                </a:lnTo>
                <a:lnTo>
                  <a:pt x="2199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34509" y="6147739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70623" y="6147739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06738" y="6147739"/>
            <a:ext cx="2453640" cy="268605"/>
          </a:xfrm>
          <a:custGeom>
            <a:avLst/>
            <a:gdLst/>
            <a:ahLst/>
            <a:cxnLst/>
            <a:rect l="l" t="t" r="r" b="b"/>
            <a:pathLst>
              <a:path w="2453640" h="268604">
                <a:moveTo>
                  <a:pt x="0" y="268262"/>
                </a:moveTo>
                <a:lnTo>
                  <a:pt x="2453513" y="268262"/>
                </a:lnTo>
                <a:lnTo>
                  <a:pt x="2453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4997" y="6416001"/>
            <a:ext cx="2199640" cy="268605"/>
          </a:xfrm>
          <a:custGeom>
            <a:avLst/>
            <a:gdLst/>
            <a:ahLst/>
            <a:cxnLst/>
            <a:rect l="l" t="t" r="r" b="b"/>
            <a:pathLst>
              <a:path w="2199640" h="268604">
                <a:moveTo>
                  <a:pt x="0" y="268262"/>
                </a:moveTo>
                <a:lnTo>
                  <a:pt x="2199513" y="268262"/>
                </a:lnTo>
                <a:lnTo>
                  <a:pt x="2199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34509" y="6416001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770623" y="6416001"/>
            <a:ext cx="2436495" cy="268605"/>
          </a:xfrm>
          <a:custGeom>
            <a:avLst/>
            <a:gdLst/>
            <a:ahLst/>
            <a:cxnLst/>
            <a:rect l="l" t="t" r="r" b="b"/>
            <a:pathLst>
              <a:path w="2436495" h="268604">
                <a:moveTo>
                  <a:pt x="0" y="268262"/>
                </a:moveTo>
                <a:lnTo>
                  <a:pt x="2436114" y="268262"/>
                </a:lnTo>
                <a:lnTo>
                  <a:pt x="2436114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206738" y="6416001"/>
            <a:ext cx="2453640" cy="268605"/>
          </a:xfrm>
          <a:custGeom>
            <a:avLst/>
            <a:gdLst/>
            <a:ahLst/>
            <a:cxnLst/>
            <a:rect l="l" t="t" r="r" b="b"/>
            <a:pathLst>
              <a:path w="2453640" h="268604">
                <a:moveTo>
                  <a:pt x="0" y="268262"/>
                </a:moveTo>
                <a:lnTo>
                  <a:pt x="2453513" y="268262"/>
                </a:lnTo>
                <a:lnTo>
                  <a:pt x="2453513" y="0"/>
                </a:lnTo>
                <a:lnTo>
                  <a:pt x="0" y="0"/>
                </a:lnTo>
                <a:lnTo>
                  <a:pt x="0" y="2682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45680" y="922527"/>
          <a:ext cx="11127740" cy="5768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055"/>
                <a:gridCol w="2199640"/>
                <a:gridCol w="2436495"/>
                <a:gridCol w="2436495"/>
                <a:gridCol w="2453639"/>
              </a:tblGrid>
              <a:tr h="390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(N=1598)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1M DAPT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(N=798)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3M DAPT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800)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76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100" spc="15" b="1" i="1">
                          <a:latin typeface="Arial"/>
                          <a:cs typeface="Arial"/>
                        </a:rPr>
                        <a:t>WBC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(x</a:t>
                      </a:r>
                      <a:r>
                        <a:rPr dirty="0" sz="1100" spc="-12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baseline="22222" sz="1125" b="1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/uL)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7.40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3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2.96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7.34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0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2.94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7.47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2.98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87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Hemoglobin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2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11.6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2.0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11.4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2.0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11.7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1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2.0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8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Platelet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2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212.5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7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77.6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211.9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77.1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213.1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78.1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9001">
                <a:tc row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dirty="0" sz="1550" spc="25" b="1" i="1">
                          <a:latin typeface="Arial"/>
                          <a:cs typeface="Arial"/>
                        </a:rPr>
                        <a:t>Laboratory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dirty="0" sz="1550" spc="20" b="1" i="1">
                          <a:latin typeface="Arial"/>
                          <a:cs typeface="Arial"/>
                        </a:rPr>
                        <a:t>data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3335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100" spc="-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2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1.98 </a:t>
                      </a:r>
                      <a:r>
                        <a:rPr dirty="0" sz="1100" spc="15" b="1">
                          <a:solidFill>
                            <a:srgbClr val="C00000"/>
                          </a:solidFill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14" b="1">
                          <a:solidFill>
                            <a:srgbClr val="C0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2.44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2.08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2.56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1.87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2.31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335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eGFR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60.6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14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33.2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59.4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33.6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61.9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32.8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335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 spc="-15" b="1" i="1">
                          <a:latin typeface="Arial"/>
                          <a:cs typeface="Arial"/>
                        </a:rPr>
                        <a:t>Total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Cholesterol</a:t>
                      </a:r>
                      <a:r>
                        <a:rPr dirty="0" sz="1100" spc="-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140.2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49.1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140.0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57.9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140.4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38.7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86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Triglyceride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2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112.2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60.9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113.0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63.6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111.4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58.2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68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HDL-cholesterol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2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42.0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14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13.5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41.7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12.9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42.4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14.2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</a:tr>
              <a:tr h="257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LDL- </a:t>
                      </a:r>
                      <a:r>
                        <a:rPr dirty="0" sz="110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cholesterol</a:t>
                      </a:r>
                      <a:r>
                        <a:rPr dirty="0" sz="1100" spc="-4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76.4 </a:t>
                      </a:r>
                      <a:r>
                        <a:rPr dirty="0" sz="1100" spc="15" b="1">
                          <a:solidFill>
                            <a:srgbClr val="C00000"/>
                          </a:solidFill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14" b="1">
                          <a:solidFill>
                            <a:srgbClr val="C00000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45.0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76.4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54.9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76.3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32.4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559"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5400" marR="485140">
                        <a:lnSpc>
                          <a:spcPct val="210000"/>
                        </a:lnSpc>
                        <a:spcBef>
                          <a:spcPts val="1185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Discharge  </a:t>
                      </a:r>
                      <a:r>
                        <a:rPr dirty="0" sz="1550" spc="30" b="1" i="1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550" spc="-55" b="1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50" spc="70" b="1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50" b="1" i="1">
                          <a:latin typeface="Arial"/>
                          <a:cs typeface="Arial"/>
                        </a:rPr>
                        <a:t>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Aspirin,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01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1560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(97.7)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780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(97.6)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780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(97.7)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854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P2Y12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inhibitor,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1577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(98.7)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789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(98.9)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788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(98.5)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-15" b="1" i="1">
                          <a:latin typeface="Arial"/>
                          <a:cs typeface="Arial"/>
                        </a:rPr>
                        <a:t>DAPT,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1553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(97.2)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777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(97.4)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776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(97.0)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6876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A+C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651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1434</a:t>
                      </a:r>
                      <a:r>
                        <a:rPr dirty="0" sz="1100" spc="-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(89.7)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718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(89.9)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716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(89.5)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2384"/>
                </a:tc>
              </a:tr>
              <a:tr h="2686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A+P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5" b="1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(1.1)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A+T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99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(6.2)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48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(6.0)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(6.4)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86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OAC,</a:t>
                      </a:r>
                      <a:r>
                        <a:rPr dirty="0" sz="1100" spc="-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275</a:t>
                      </a:r>
                      <a:r>
                        <a:rPr dirty="0" sz="1100" spc="3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(17.2)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123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(15.4)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152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(19.0)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894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RAASi,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961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(60.1)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474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(59.4)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487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(60.9)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Beta </a:t>
                      </a:r>
                      <a:r>
                        <a:rPr dirty="0" sz="1100" spc="-15" b="1" i="1">
                          <a:latin typeface="Arial"/>
                          <a:cs typeface="Arial"/>
                        </a:rPr>
                        <a:t>blocker,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836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(52.3)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430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(53.9)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406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86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Statin,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1455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(91.1)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733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(91.9)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722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(91.9)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solidFill>
                      <a:srgbClr val="FFFFFF"/>
                    </a:solidFill>
                  </a:tcPr>
                </a:tc>
              </a:tr>
              <a:tr h="2404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Calcium </a:t>
                      </a:r>
                      <a:r>
                        <a:rPr dirty="0" sz="1100" spc="5" b="1" i="1">
                          <a:latin typeface="Arial"/>
                          <a:cs typeface="Arial"/>
                        </a:rPr>
                        <a:t>channel </a:t>
                      </a:r>
                      <a:r>
                        <a:rPr dirty="0" sz="1100" spc="-15" b="1" i="1">
                          <a:latin typeface="Arial"/>
                          <a:cs typeface="Arial"/>
                        </a:rPr>
                        <a:t>blocker,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114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518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(32.4)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259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(32.5)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259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(32.4)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6659880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Baseline </a:t>
            </a:r>
            <a:r>
              <a:rPr dirty="0" sz="3600" spc="-10" b="1">
                <a:solidFill>
                  <a:srgbClr val="001F5F"/>
                </a:solidFill>
                <a:latin typeface="Arial"/>
                <a:cs typeface="Arial"/>
              </a:rPr>
              <a:t>Characteristics_</a:t>
            </a:r>
            <a:r>
              <a:rPr dirty="0" sz="36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030" y="3304171"/>
            <a:ext cx="1583055" cy="3060700"/>
          </a:xfrm>
          <a:custGeom>
            <a:avLst/>
            <a:gdLst/>
            <a:ahLst/>
            <a:cxnLst/>
            <a:rect l="l" t="t" r="r" b="b"/>
            <a:pathLst>
              <a:path w="1583055" h="3060700">
                <a:moveTo>
                  <a:pt x="0" y="3060700"/>
                </a:moveTo>
                <a:lnTo>
                  <a:pt x="1582928" y="3060700"/>
                </a:lnTo>
                <a:lnTo>
                  <a:pt x="1582928" y="0"/>
                </a:lnTo>
                <a:lnTo>
                  <a:pt x="0" y="0"/>
                </a:lnTo>
                <a:lnTo>
                  <a:pt x="0" y="30607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34997" y="5808383"/>
            <a:ext cx="2473960" cy="278765"/>
          </a:xfrm>
          <a:custGeom>
            <a:avLst/>
            <a:gdLst/>
            <a:ahLst/>
            <a:cxnLst/>
            <a:rect l="l" t="t" r="r" b="b"/>
            <a:pathLst>
              <a:path w="2473960" h="278764">
                <a:moveTo>
                  <a:pt x="0" y="278244"/>
                </a:moveTo>
                <a:lnTo>
                  <a:pt x="2473579" y="278244"/>
                </a:lnTo>
                <a:lnTo>
                  <a:pt x="2473579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08576" y="5808383"/>
            <a:ext cx="2268220" cy="278765"/>
          </a:xfrm>
          <a:custGeom>
            <a:avLst/>
            <a:gdLst/>
            <a:ahLst/>
            <a:cxnLst/>
            <a:rect l="l" t="t" r="r" b="b"/>
            <a:pathLst>
              <a:path w="2268220" h="278764">
                <a:moveTo>
                  <a:pt x="0" y="278244"/>
                </a:moveTo>
                <a:lnTo>
                  <a:pt x="2267712" y="278244"/>
                </a:lnTo>
                <a:lnTo>
                  <a:pt x="2267712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76288" y="5808383"/>
            <a:ext cx="2330450" cy="278765"/>
          </a:xfrm>
          <a:custGeom>
            <a:avLst/>
            <a:gdLst/>
            <a:ahLst/>
            <a:cxnLst/>
            <a:rect l="l" t="t" r="r" b="b"/>
            <a:pathLst>
              <a:path w="2330450" h="278764">
                <a:moveTo>
                  <a:pt x="0" y="278244"/>
                </a:moveTo>
                <a:lnTo>
                  <a:pt x="2330450" y="278244"/>
                </a:lnTo>
                <a:lnTo>
                  <a:pt x="2330450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06738" y="5808383"/>
            <a:ext cx="2453640" cy="278765"/>
          </a:xfrm>
          <a:custGeom>
            <a:avLst/>
            <a:gdLst/>
            <a:ahLst/>
            <a:cxnLst/>
            <a:rect l="l" t="t" r="r" b="b"/>
            <a:pathLst>
              <a:path w="2453640" h="278764">
                <a:moveTo>
                  <a:pt x="0" y="278244"/>
                </a:moveTo>
                <a:lnTo>
                  <a:pt x="2453513" y="278244"/>
                </a:lnTo>
                <a:lnTo>
                  <a:pt x="2453513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34997" y="6086627"/>
            <a:ext cx="2473960" cy="278765"/>
          </a:xfrm>
          <a:custGeom>
            <a:avLst/>
            <a:gdLst/>
            <a:ahLst/>
            <a:cxnLst/>
            <a:rect l="l" t="t" r="r" b="b"/>
            <a:pathLst>
              <a:path w="2473960" h="278764">
                <a:moveTo>
                  <a:pt x="0" y="278244"/>
                </a:moveTo>
                <a:lnTo>
                  <a:pt x="2473579" y="278244"/>
                </a:lnTo>
                <a:lnTo>
                  <a:pt x="2473579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08576" y="6086627"/>
            <a:ext cx="2268220" cy="278765"/>
          </a:xfrm>
          <a:custGeom>
            <a:avLst/>
            <a:gdLst/>
            <a:ahLst/>
            <a:cxnLst/>
            <a:rect l="l" t="t" r="r" b="b"/>
            <a:pathLst>
              <a:path w="2268220" h="278764">
                <a:moveTo>
                  <a:pt x="0" y="278244"/>
                </a:moveTo>
                <a:lnTo>
                  <a:pt x="2267712" y="278244"/>
                </a:lnTo>
                <a:lnTo>
                  <a:pt x="2267712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876288" y="6086627"/>
            <a:ext cx="2330450" cy="278765"/>
          </a:xfrm>
          <a:custGeom>
            <a:avLst/>
            <a:gdLst/>
            <a:ahLst/>
            <a:cxnLst/>
            <a:rect l="l" t="t" r="r" b="b"/>
            <a:pathLst>
              <a:path w="2330450" h="278764">
                <a:moveTo>
                  <a:pt x="0" y="278244"/>
                </a:moveTo>
                <a:lnTo>
                  <a:pt x="2330450" y="278244"/>
                </a:lnTo>
                <a:lnTo>
                  <a:pt x="2330450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06738" y="6086627"/>
            <a:ext cx="2453640" cy="278765"/>
          </a:xfrm>
          <a:custGeom>
            <a:avLst/>
            <a:gdLst/>
            <a:ahLst/>
            <a:cxnLst/>
            <a:rect l="l" t="t" r="r" b="b"/>
            <a:pathLst>
              <a:path w="2453640" h="278764">
                <a:moveTo>
                  <a:pt x="0" y="278244"/>
                </a:moveTo>
                <a:lnTo>
                  <a:pt x="2453513" y="278244"/>
                </a:lnTo>
                <a:lnTo>
                  <a:pt x="2453513" y="0"/>
                </a:lnTo>
                <a:lnTo>
                  <a:pt x="0" y="0"/>
                </a:lnTo>
                <a:lnTo>
                  <a:pt x="0" y="2782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45680" y="945388"/>
          <a:ext cx="11127740" cy="5426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055"/>
                <a:gridCol w="2473960"/>
                <a:gridCol w="2268220"/>
                <a:gridCol w="2331085"/>
                <a:gridCol w="2454275"/>
              </a:tblGrid>
              <a:tr h="404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55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(N=3299)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3M DAPT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(N=1649)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12M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 </a:t>
                      </a:r>
                      <a:r>
                        <a:rPr dirty="0" sz="1550" spc="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1650)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9689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1550" spc="20" b="1" i="1">
                          <a:latin typeface="Arial"/>
                          <a:cs typeface="Arial"/>
                        </a:rPr>
                        <a:t>Demographics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years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63.2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9.9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63.5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9.8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63.0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10.0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5961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Female,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689</a:t>
                      </a:r>
                      <a:r>
                        <a:rPr dirty="0" sz="1100" spc="3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(20.9)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347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342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1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Stable </a:t>
                      </a:r>
                      <a:r>
                        <a:rPr dirty="0" sz="110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CAD,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1227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(37.2)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625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(37.9)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602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(36.5)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78460">
                <a:tc rowSpan="3">
                  <a:txBody>
                    <a:bodyPr/>
                    <a:lstStyle/>
                    <a:p>
                      <a:pPr marL="25400" marR="601345">
                        <a:lnSpc>
                          <a:spcPct val="153500"/>
                        </a:lnSpc>
                        <a:spcBef>
                          <a:spcPts val="200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Clinical  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gno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550" b="1" i="1">
                          <a:latin typeface="Arial"/>
                          <a:cs typeface="Arial"/>
                        </a:rPr>
                        <a:t>s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Unstable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angina,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1016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(30.8)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508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508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6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NSTEMI,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637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(19.3)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310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(18.8)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327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(19.8)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8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STEMI,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363</a:t>
                      </a:r>
                      <a:r>
                        <a:rPr dirty="0" sz="1100" spc="3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(11.0)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177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186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(11.3)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2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Others,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56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(1.7)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29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27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5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Hypertension,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2035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(61.7)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1010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(61.4)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1025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(62.1)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244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783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DM,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1066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(32.3)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531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(32.3)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535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(32.4)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Insulin </a:t>
                      </a:r>
                      <a:r>
                        <a:rPr dirty="0" sz="1100" spc="5" b="1" i="1">
                          <a:latin typeface="Arial"/>
                          <a:cs typeface="Arial"/>
                        </a:rPr>
                        <a:t>dependent </a:t>
                      </a:r>
                      <a:r>
                        <a:rPr dirty="0" sz="1100" spc="-20" b="1" i="1">
                          <a:latin typeface="Arial"/>
                          <a:cs typeface="Arial"/>
                        </a:rPr>
                        <a:t>DM,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6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86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43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43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460">
                <a:tc row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Clinical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1550" spc="10" b="1" i="1">
                          <a:latin typeface="Arial"/>
                          <a:cs typeface="Arial"/>
                        </a:rPr>
                        <a:t>risk</a:t>
                      </a:r>
                      <a:r>
                        <a:rPr dirty="0" sz="1550" spc="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 i="1">
                          <a:latin typeface="Arial"/>
                          <a:cs typeface="Arial"/>
                        </a:rPr>
                        <a:t>factor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20014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Dyslipidemia,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2342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(71.1)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1187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(72.2)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1153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(69.9)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67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014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Congestive heart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failure,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9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27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(1.0)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3185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014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Peripheral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artery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disease,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10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15" b="1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(0.5)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38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Chronic kidney disease,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3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58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(1.8)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27</a:t>
                      </a:r>
                      <a:r>
                        <a:rPr dirty="0" sz="1100" spc="-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(1.6)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(1.9)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9525"/>
                </a:tc>
              </a:tr>
              <a:tr h="278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MI,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165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(5.0)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87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(5.3)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78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(4.7)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3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PCI,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9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425</a:t>
                      </a:r>
                      <a:r>
                        <a:rPr dirty="0" sz="1100" spc="3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(12.9)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221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(13.4)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204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(12.4)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78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Previous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CABG,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(0.6)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7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Previous CVA, </a:t>
                      </a:r>
                      <a:r>
                        <a:rPr dirty="0" sz="1100" spc="1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8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87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(2.6)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68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41</a:t>
                      </a:r>
                      <a:r>
                        <a:rPr dirty="0" sz="11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 b="1">
                          <a:latin typeface="Arial"/>
                          <a:cs typeface="Arial"/>
                        </a:rPr>
                        <a:t>(2.8)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6659880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Baseline 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Characteristics_</a:t>
            </a:r>
            <a:r>
              <a:rPr dirty="0" sz="3600" spc="-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2030" y="3704209"/>
            <a:ext cx="1583055" cy="2929890"/>
          </a:xfrm>
          <a:custGeom>
            <a:avLst/>
            <a:gdLst/>
            <a:ahLst/>
            <a:cxnLst/>
            <a:rect l="l" t="t" r="r" b="b"/>
            <a:pathLst>
              <a:path w="1583055" h="2929890">
                <a:moveTo>
                  <a:pt x="0" y="2929763"/>
                </a:moveTo>
                <a:lnTo>
                  <a:pt x="1582928" y="2929763"/>
                </a:lnTo>
                <a:lnTo>
                  <a:pt x="1582928" y="0"/>
                </a:lnTo>
                <a:lnTo>
                  <a:pt x="0" y="0"/>
                </a:lnTo>
                <a:lnTo>
                  <a:pt x="0" y="29297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34997" y="5834938"/>
            <a:ext cx="2313940" cy="266700"/>
          </a:xfrm>
          <a:custGeom>
            <a:avLst/>
            <a:gdLst/>
            <a:ahLst/>
            <a:cxnLst/>
            <a:rect l="l" t="t" r="r" b="b"/>
            <a:pathLst>
              <a:path w="2313940" h="266700">
                <a:moveTo>
                  <a:pt x="0" y="266344"/>
                </a:moveTo>
                <a:lnTo>
                  <a:pt x="2313558" y="266344"/>
                </a:lnTo>
                <a:lnTo>
                  <a:pt x="231355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48555" y="5834938"/>
            <a:ext cx="2322195" cy="266700"/>
          </a:xfrm>
          <a:custGeom>
            <a:avLst/>
            <a:gdLst/>
            <a:ahLst/>
            <a:cxnLst/>
            <a:rect l="l" t="t" r="r" b="b"/>
            <a:pathLst>
              <a:path w="2322195" h="266700">
                <a:moveTo>
                  <a:pt x="0" y="266344"/>
                </a:moveTo>
                <a:lnTo>
                  <a:pt x="2322068" y="266344"/>
                </a:lnTo>
                <a:lnTo>
                  <a:pt x="232206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770623" y="5834938"/>
            <a:ext cx="2436495" cy="266700"/>
          </a:xfrm>
          <a:custGeom>
            <a:avLst/>
            <a:gdLst/>
            <a:ahLst/>
            <a:cxnLst/>
            <a:rect l="l" t="t" r="r" b="b"/>
            <a:pathLst>
              <a:path w="2436495" h="266700">
                <a:moveTo>
                  <a:pt x="0" y="266344"/>
                </a:moveTo>
                <a:lnTo>
                  <a:pt x="2436114" y="266344"/>
                </a:lnTo>
                <a:lnTo>
                  <a:pt x="2436114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206738" y="5834938"/>
            <a:ext cx="2453640" cy="266700"/>
          </a:xfrm>
          <a:custGeom>
            <a:avLst/>
            <a:gdLst/>
            <a:ahLst/>
            <a:cxnLst/>
            <a:rect l="l" t="t" r="r" b="b"/>
            <a:pathLst>
              <a:path w="2453640" h="266700">
                <a:moveTo>
                  <a:pt x="0" y="266344"/>
                </a:moveTo>
                <a:lnTo>
                  <a:pt x="2453513" y="266344"/>
                </a:lnTo>
                <a:lnTo>
                  <a:pt x="2453513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34997" y="6101283"/>
            <a:ext cx="2313940" cy="266700"/>
          </a:xfrm>
          <a:custGeom>
            <a:avLst/>
            <a:gdLst/>
            <a:ahLst/>
            <a:cxnLst/>
            <a:rect l="l" t="t" r="r" b="b"/>
            <a:pathLst>
              <a:path w="2313940" h="266700">
                <a:moveTo>
                  <a:pt x="0" y="266344"/>
                </a:moveTo>
                <a:lnTo>
                  <a:pt x="2313558" y="266344"/>
                </a:lnTo>
                <a:lnTo>
                  <a:pt x="231355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8555" y="6101283"/>
            <a:ext cx="2322195" cy="266700"/>
          </a:xfrm>
          <a:custGeom>
            <a:avLst/>
            <a:gdLst/>
            <a:ahLst/>
            <a:cxnLst/>
            <a:rect l="l" t="t" r="r" b="b"/>
            <a:pathLst>
              <a:path w="2322195" h="266700">
                <a:moveTo>
                  <a:pt x="0" y="266344"/>
                </a:moveTo>
                <a:lnTo>
                  <a:pt x="2322068" y="266344"/>
                </a:lnTo>
                <a:lnTo>
                  <a:pt x="232206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70623" y="6101283"/>
            <a:ext cx="2436495" cy="266700"/>
          </a:xfrm>
          <a:custGeom>
            <a:avLst/>
            <a:gdLst/>
            <a:ahLst/>
            <a:cxnLst/>
            <a:rect l="l" t="t" r="r" b="b"/>
            <a:pathLst>
              <a:path w="2436495" h="266700">
                <a:moveTo>
                  <a:pt x="0" y="266344"/>
                </a:moveTo>
                <a:lnTo>
                  <a:pt x="2436114" y="266344"/>
                </a:lnTo>
                <a:lnTo>
                  <a:pt x="2436114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06738" y="6101283"/>
            <a:ext cx="2453640" cy="266700"/>
          </a:xfrm>
          <a:custGeom>
            <a:avLst/>
            <a:gdLst/>
            <a:ahLst/>
            <a:cxnLst/>
            <a:rect l="l" t="t" r="r" b="b"/>
            <a:pathLst>
              <a:path w="2453640" h="266700">
                <a:moveTo>
                  <a:pt x="0" y="266344"/>
                </a:moveTo>
                <a:lnTo>
                  <a:pt x="2453513" y="266344"/>
                </a:lnTo>
                <a:lnTo>
                  <a:pt x="2453513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34997" y="6367627"/>
            <a:ext cx="2313940" cy="266700"/>
          </a:xfrm>
          <a:custGeom>
            <a:avLst/>
            <a:gdLst/>
            <a:ahLst/>
            <a:cxnLst/>
            <a:rect l="l" t="t" r="r" b="b"/>
            <a:pathLst>
              <a:path w="2313940" h="266700">
                <a:moveTo>
                  <a:pt x="0" y="266344"/>
                </a:moveTo>
                <a:lnTo>
                  <a:pt x="2313558" y="266344"/>
                </a:lnTo>
                <a:lnTo>
                  <a:pt x="231355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448555" y="6367627"/>
            <a:ext cx="2322195" cy="266700"/>
          </a:xfrm>
          <a:custGeom>
            <a:avLst/>
            <a:gdLst/>
            <a:ahLst/>
            <a:cxnLst/>
            <a:rect l="l" t="t" r="r" b="b"/>
            <a:pathLst>
              <a:path w="2322195" h="266700">
                <a:moveTo>
                  <a:pt x="0" y="266344"/>
                </a:moveTo>
                <a:lnTo>
                  <a:pt x="2322068" y="266344"/>
                </a:lnTo>
                <a:lnTo>
                  <a:pt x="2322068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770623" y="6367627"/>
            <a:ext cx="2436495" cy="266700"/>
          </a:xfrm>
          <a:custGeom>
            <a:avLst/>
            <a:gdLst/>
            <a:ahLst/>
            <a:cxnLst/>
            <a:rect l="l" t="t" r="r" b="b"/>
            <a:pathLst>
              <a:path w="2436495" h="266700">
                <a:moveTo>
                  <a:pt x="0" y="266344"/>
                </a:moveTo>
                <a:lnTo>
                  <a:pt x="2436114" y="266344"/>
                </a:lnTo>
                <a:lnTo>
                  <a:pt x="2436114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206738" y="6367627"/>
            <a:ext cx="2453640" cy="266700"/>
          </a:xfrm>
          <a:custGeom>
            <a:avLst/>
            <a:gdLst/>
            <a:ahLst/>
            <a:cxnLst/>
            <a:rect l="l" t="t" r="r" b="b"/>
            <a:pathLst>
              <a:path w="2453640" h="266700">
                <a:moveTo>
                  <a:pt x="0" y="266344"/>
                </a:moveTo>
                <a:lnTo>
                  <a:pt x="2453513" y="266344"/>
                </a:lnTo>
                <a:lnTo>
                  <a:pt x="2453513" y="0"/>
                </a:lnTo>
                <a:lnTo>
                  <a:pt x="0" y="0"/>
                </a:lnTo>
                <a:lnTo>
                  <a:pt x="0" y="266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45680" y="913383"/>
          <a:ext cx="11127740" cy="5727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055"/>
                <a:gridCol w="2313940"/>
                <a:gridCol w="2322195"/>
                <a:gridCol w="2436495"/>
                <a:gridCol w="2453639"/>
              </a:tblGrid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(N=3299)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3M DAPT</a:t>
                      </a:r>
                      <a:r>
                        <a:rPr dirty="0" sz="1550" spc="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(N=1649)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12M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DAPT </a:t>
                      </a:r>
                      <a:r>
                        <a:rPr dirty="0" sz="1550" spc="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1650)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1430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70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20" b="1" i="1">
                          <a:latin typeface="Arial"/>
                          <a:cs typeface="Arial"/>
                        </a:rPr>
                        <a:t>WBC </a:t>
                      </a:r>
                      <a:r>
                        <a:rPr dirty="0" sz="1100" spc="10" b="1" i="1">
                          <a:latin typeface="Arial"/>
                          <a:cs typeface="Arial"/>
                        </a:rPr>
                        <a:t>(x</a:t>
                      </a:r>
                      <a:r>
                        <a:rPr dirty="0" sz="1100" spc="-1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baseline="22222" sz="1125" b="1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/uL)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556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7.45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2.64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7.42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0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2.60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7.49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2.67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Hemoglobin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14.2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 i="1">
                          <a:latin typeface="Arial"/>
                          <a:cs typeface="Arial"/>
                        </a:rPr>
                        <a:t>2.5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14.2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3.2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14.1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1.4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Platelet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229.2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200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57.1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228.8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56.2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229.7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58.1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 rowSpan="3">
                  <a:txBody>
                    <a:bodyPr/>
                    <a:lstStyle/>
                    <a:p>
                      <a:pPr marL="25400" marR="486409">
                        <a:lnSpc>
                          <a:spcPct val="153400"/>
                        </a:lnSpc>
                        <a:spcBef>
                          <a:spcPts val="60"/>
                        </a:spcBef>
                      </a:pPr>
                      <a:r>
                        <a:rPr dirty="0" sz="1550" spc="5" b="1" i="1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bo</a:t>
                      </a:r>
                      <a:r>
                        <a:rPr dirty="0" sz="1550" spc="-15" b="1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550" b="1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550" spc="5" b="1" i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550" spc="55" b="1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550" b="1" i="1">
                          <a:latin typeface="Arial"/>
                          <a:cs typeface="Arial"/>
                        </a:rPr>
                        <a:t>y </a:t>
                      </a:r>
                      <a:r>
                        <a:rPr dirty="0" sz="15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 i="1">
                          <a:latin typeface="Arial"/>
                          <a:cs typeface="Arial"/>
                        </a:rPr>
                        <a:t>data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762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0.89 </a:t>
                      </a:r>
                      <a:r>
                        <a:rPr dirty="0" sz="1150" spc="-20" b="1" i="1">
                          <a:solidFill>
                            <a:srgbClr val="0000FF"/>
                          </a:solidFill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solidFill>
                            <a:srgbClr val="0000FF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0.46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0.88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0.44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0.89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0.48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62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eGFR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87.8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20.8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87.6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20.5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87.9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21.1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62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spc="-15" b="1" i="1">
                          <a:latin typeface="Arial"/>
                          <a:cs typeface="Arial"/>
                        </a:rPr>
                        <a:t>Total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Cholesterol</a:t>
                      </a:r>
                      <a:r>
                        <a:rPr dirty="0" sz="1100" spc="-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160.9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200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47.0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160.0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46.1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161.9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47.9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Triglyceride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144.5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200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5" b="1" i="1">
                          <a:latin typeface="Arial"/>
                          <a:cs typeface="Arial"/>
                        </a:rPr>
                        <a:t>113.1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143.8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5" b="1">
                          <a:latin typeface="Arial"/>
                          <a:cs typeface="Arial"/>
                        </a:rPr>
                        <a:t>106.7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228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5" b="1">
                          <a:latin typeface="Arial"/>
                          <a:cs typeface="Arial"/>
                        </a:rPr>
                        <a:t>145.2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80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5" b="1">
                          <a:latin typeface="Arial"/>
                          <a:cs typeface="Arial"/>
                        </a:rPr>
                        <a:t>119.8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HDL-cholesterol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10" b="1" i="1">
                          <a:latin typeface="Arial"/>
                          <a:cs typeface="Arial"/>
                        </a:rPr>
                        <a:t>44.9 </a:t>
                      </a:r>
                      <a:r>
                        <a:rPr dirty="0" sz="1150" spc="-20" b="1" i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13.2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45.1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14.9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44.8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11.4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/>
                </a:tc>
              </a:tr>
              <a:tr h="2594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LDL- </a:t>
                      </a:r>
                      <a:r>
                        <a:rPr dirty="0" sz="110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cholesterol</a:t>
                      </a:r>
                      <a:r>
                        <a:rPr dirty="0" sz="1100" spc="-4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(mg/dL)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175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88.1 </a:t>
                      </a:r>
                      <a:r>
                        <a:rPr dirty="0" sz="1150" spc="-20" b="1" i="1">
                          <a:solidFill>
                            <a:srgbClr val="0000FF"/>
                          </a:solidFill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50" spc="-125" b="1" i="1">
                          <a:solidFill>
                            <a:srgbClr val="0000FF"/>
                          </a:solidFill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39.9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87.2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39.8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89.1 </a:t>
                      </a:r>
                      <a:r>
                        <a:rPr dirty="0" sz="1100" spc="15" b="1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100" spc="-105" b="1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39.9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889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12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Aspirin,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87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3285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(99.7)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1641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(99.7)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1644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(99.6)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P2Y12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inhibitor,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3290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(99.7)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1642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(99.6)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1648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(99.9)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spc="-15" b="1" i="1">
                          <a:latin typeface="Arial"/>
                          <a:cs typeface="Arial"/>
                        </a:rPr>
                        <a:t>DAPT,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3284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(99.5)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1640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(99.5)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1644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(99.6)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65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A+C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2504</a:t>
                      </a:r>
                      <a:r>
                        <a:rPr dirty="0" sz="1100" spc="-4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(75.9)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1236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(75.0)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1268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(76.8)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6700">
                <a:tc rowSpan="3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550" spc="15" b="1" i="1">
                          <a:latin typeface="Arial"/>
                          <a:cs typeface="Arial"/>
                        </a:rPr>
                        <a:t>Discharge</a:t>
                      </a:r>
                      <a:endParaRPr sz="15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1550" spc="20" b="1" i="1">
                          <a:latin typeface="Arial"/>
                          <a:cs typeface="Arial"/>
                        </a:rPr>
                        <a:t>Medication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334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A+P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353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(10.7)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178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(10.8)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175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(10.6)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67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A+T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427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(12.9)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226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(13.7)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201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(12.2)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8196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334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OAC,</a:t>
                      </a:r>
                      <a:r>
                        <a:rPr dirty="0" sz="11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n(%)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51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RAASi,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1823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(55.3)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905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(54.9)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919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(55.7)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spc="5" b="1" i="1">
                          <a:latin typeface="Arial"/>
                          <a:cs typeface="Arial"/>
                        </a:rPr>
                        <a:t>Beta </a:t>
                      </a:r>
                      <a:r>
                        <a:rPr dirty="0" sz="1100" spc="-15" b="1" i="1">
                          <a:latin typeface="Arial"/>
                          <a:cs typeface="Arial"/>
                        </a:rPr>
                        <a:t>blocker,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7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1529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(46.4)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753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(45.7)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776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(47.0)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Statin,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 i="1">
                          <a:latin typeface="Arial"/>
                          <a:cs typeface="Arial"/>
                        </a:rPr>
                        <a:t>3139</a:t>
                      </a:r>
                      <a:r>
                        <a:rPr dirty="0" sz="110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(95.2)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1567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(95.2)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10" b="1">
                          <a:latin typeface="Arial"/>
                          <a:cs typeface="Arial"/>
                        </a:rPr>
                        <a:t>1572</a:t>
                      </a:r>
                      <a:r>
                        <a:rPr dirty="0" sz="11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(95.3)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solidFill>
                      <a:srgbClr val="FFFFFF"/>
                    </a:solidFill>
                  </a:tcPr>
                </a:tc>
              </a:tr>
              <a:tr h="238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100" b="1" i="1">
                          <a:latin typeface="Arial"/>
                          <a:cs typeface="Arial"/>
                        </a:rPr>
                        <a:t>Calcium </a:t>
                      </a:r>
                      <a:r>
                        <a:rPr dirty="0" sz="1100" spc="5" b="1" i="1">
                          <a:latin typeface="Arial"/>
                          <a:cs typeface="Arial"/>
                        </a:rPr>
                        <a:t>channel </a:t>
                      </a:r>
                      <a:r>
                        <a:rPr dirty="0" sz="1100" spc="-15" b="1" i="1">
                          <a:latin typeface="Arial"/>
                          <a:cs typeface="Arial"/>
                        </a:rPr>
                        <a:t>blocker, </a:t>
                      </a:r>
                      <a:r>
                        <a:rPr dirty="0" sz="1100" spc="15" b="1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1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 i="1">
                          <a:latin typeface="Arial"/>
                          <a:cs typeface="Arial"/>
                        </a:rPr>
                        <a:t>(%)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 i="1">
                          <a:latin typeface="Arial"/>
                          <a:cs typeface="Arial"/>
                        </a:rPr>
                        <a:t>923</a:t>
                      </a:r>
                      <a:r>
                        <a:rPr dirty="0" sz="110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 i="1">
                          <a:latin typeface="Arial"/>
                          <a:cs typeface="Arial"/>
                        </a:rPr>
                        <a:t>(28.0)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493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(30.0)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430</a:t>
                      </a:r>
                      <a:r>
                        <a:rPr dirty="0" sz="11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latin typeface="Arial"/>
                          <a:cs typeface="Arial"/>
                        </a:rPr>
                        <a:t>(26.1)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1325" y="1638300"/>
            <a:ext cx="0" cy="3009900"/>
          </a:xfrm>
          <a:custGeom>
            <a:avLst/>
            <a:gdLst/>
            <a:ahLst/>
            <a:cxnLst/>
            <a:rect l="l" t="t" r="r" b="b"/>
            <a:pathLst>
              <a:path w="0" h="3009900">
                <a:moveTo>
                  <a:pt x="0" y="30099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454521" y="3405822"/>
            <a:ext cx="175641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:</a:t>
            </a:r>
            <a:r>
              <a:rPr dirty="0" sz="1800" spc="-8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14.0%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4459" y="2355278"/>
            <a:ext cx="17545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996633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996633"/>
                </a:solidFill>
                <a:latin typeface="Arial"/>
                <a:cs typeface="Arial"/>
              </a:rPr>
              <a:t>1M </a:t>
            </a:r>
            <a:r>
              <a:rPr dirty="0" sz="1800" b="1">
                <a:solidFill>
                  <a:srgbClr val="996633"/>
                </a:solidFill>
                <a:latin typeface="Arial"/>
                <a:cs typeface="Arial"/>
              </a:rPr>
              <a:t>:</a:t>
            </a:r>
            <a:r>
              <a:rPr dirty="0" sz="1800" spc="-95" b="1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6633"/>
                </a:solidFill>
                <a:latin typeface="Arial"/>
                <a:cs typeface="Arial"/>
              </a:rPr>
              <a:t>18.4%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43326" y="2548001"/>
            <a:ext cx="5305425" cy="1971675"/>
          </a:xfrm>
          <a:custGeom>
            <a:avLst/>
            <a:gdLst/>
            <a:ahLst/>
            <a:cxnLst/>
            <a:rect l="l" t="t" r="r" b="b"/>
            <a:pathLst>
              <a:path w="5305425" h="1971675">
                <a:moveTo>
                  <a:pt x="0" y="1971675"/>
                </a:moveTo>
                <a:lnTo>
                  <a:pt x="0" y="1880616"/>
                </a:lnTo>
                <a:lnTo>
                  <a:pt x="14477" y="1880616"/>
                </a:lnTo>
                <a:lnTo>
                  <a:pt x="14477" y="1865503"/>
                </a:lnTo>
                <a:lnTo>
                  <a:pt x="28956" y="1865503"/>
                </a:lnTo>
                <a:lnTo>
                  <a:pt x="28956" y="1835150"/>
                </a:lnTo>
                <a:lnTo>
                  <a:pt x="108965" y="1835150"/>
                </a:lnTo>
                <a:lnTo>
                  <a:pt x="108965" y="1812417"/>
                </a:lnTo>
                <a:lnTo>
                  <a:pt x="152526" y="1812417"/>
                </a:lnTo>
                <a:lnTo>
                  <a:pt x="152526" y="1797177"/>
                </a:lnTo>
                <a:lnTo>
                  <a:pt x="181610" y="1797177"/>
                </a:lnTo>
                <a:lnTo>
                  <a:pt x="181610" y="1766824"/>
                </a:lnTo>
                <a:lnTo>
                  <a:pt x="196214" y="1766824"/>
                </a:lnTo>
                <a:lnTo>
                  <a:pt x="196214" y="1744091"/>
                </a:lnTo>
                <a:lnTo>
                  <a:pt x="239775" y="1744091"/>
                </a:lnTo>
                <a:lnTo>
                  <a:pt x="239775" y="1728978"/>
                </a:lnTo>
                <a:lnTo>
                  <a:pt x="254253" y="1728978"/>
                </a:lnTo>
                <a:lnTo>
                  <a:pt x="254253" y="1713738"/>
                </a:lnTo>
                <a:lnTo>
                  <a:pt x="283337" y="1713738"/>
                </a:lnTo>
                <a:lnTo>
                  <a:pt x="283337" y="1698625"/>
                </a:lnTo>
                <a:lnTo>
                  <a:pt x="356108" y="1698625"/>
                </a:lnTo>
                <a:lnTo>
                  <a:pt x="356108" y="1683385"/>
                </a:lnTo>
                <a:lnTo>
                  <a:pt x="370586" y="1683385"/>
                </a:lnTo>
                <a:lnTo>
                  <a:pt x="370586" y="1645539"/>
                </a:lnTo>
                <a:lnTo>
                  <a:pt x="385063" y="1645539"/>
                </a:lnTo>
                <a:lnTo>
                  <a:pt x="385063" y="1630299"/>
                </a:lnTo>
                <a:lnTo>
                  <a:pt x="399669" y="1630299"/>
                </a:lnTo>
                <a:lnTo>
                  <a:pt x="399669" y="1615186"/>
                </a:lnTo>
                <a:lnTo>
                  <a:pt x="414147" y="1615186"/>
                </a:lnTo>
                <a:lnTo>
                  <a:pt x="414147" y="1531747"/>
                </a:lnTo>
                <a:lnTo>
                  <a:pt x="428751" y="1531747"/>
                </a:lnTo>
                <a:lnTo>
                  <a:pt x="428751" y="1524254"/>
                </a:lnTo>
                <a:lnTo>
                  <a:pt x="443229" y="1524254"/>
                </a:lnTo>
                <a:lnTo>
                  <a:pt x="443229" y="1509014"/>
                </a:lnTo>
                <a:lnTo>
                  <a:pt x="574039" y="1509014"/>
                </a:lnTo>
                <a:lnTo>
                  <a:pt x="574039" y="1493901"/>
                </a:lnTo>
                <a:lnTo>
                  <a:pt x="588645" y="1493901"/>
                </a:lnTo>
                <a:lnTo>
                  <a:pt x="588645" y="1478661"/>
                </a:lnTo>
                <a:lnTo>
                  <a:pt x="603123" y="1478661"/>
                </a:lnTo>
                <a:lnTo>
                  <a:pt x="603123" y="1463548"/>
                </a:lnTo>
                <a:lnTo>
                  <a:pt x="719454" y="1463548"/>
                </a:lnTo>
                <a:lnTo>
                  <a:pt x="719454" y="1455928"/>
                </a:lnTo>
                <a:lnTo>
                  <a:pt x="733933" y="1455928"/>
                </a:lnTo>
                <a:lnTo>
                  <a:pt x="733933" y="1440815"/>
                </a:lnTo>
                <a:lnTo>
                  <a:pt x="763015" y="1440815"/>
                </a:lnTo>
                <a:lnTo>
                  <a:pt x="763015" y="1425575"/>
                </a:lnTo>
                <a:lnTo>
                  <a:pt x="792099" y="1425575"/>
                </a:lnTo>
                <a:lnTo>
                  <a:pt x="792099" y="1410462"/>
                </a:lnTo>
                <a:lnTo>
                  <a:pt x="821182" y="1410462"/>
                </a:lnTo>
                <a:lnTo>
                  <a:pt x="821182" y="1395222"/>
                </a:lnTo>
                <a:lnTo>
                  <a:pt x="864743" y="1395222"/>
                </a:lnTo>
                <a:lnTo>
                  <a:pt x="864743" y="1387729"/>
                </a:lnTo>
                <a:lnTo>
                  <a:pt x="893826" y="1387729"/>
                </a:lnTo>
                <a:lnTo>
                  <a:pt x="893826" y="1372489"/>
                </a:lnTo>
                <a:lnTo>
                  <a:pt x="951991" y="1372489"/>
                </a:lnTo>
                <a:lnTo>
                  <a:pt x="951991" y="1342136"/>
                </a:lnTo>
                <a:lnTo>
                  <a:pt x="1010158" y="1342136"/>
                </a:lnTo>
                <a:lnTo>
                  <a:pt x="1010158" y="1327023"/>
                </a:lnTo>
                <a:lnTo>
                  <a:pt x="1024636" y="1327023"/>
                </a:lnTo>
                <a:lnTo>
                  <a:pt x="1024636" y="1319403"/>
                </a:lnTo>
                <a:lnTo>
                  <a:pt x="1053719" y="1319403"/>
                </a:lnTo>
                <a:lnTo>
                  <a:pt x="1053719" y="1304290"/>
                </a:lnTo>
                <a:lnTo>
                  <a:pt x="1126489" y="1304290"/>
                </a:lnTo>
                <a:lnTo>
                  <a:pt x="1126489" y="1289050"/>
                </a:lnTo>
                <a:lnTo>
                  <a:pt x="1199134" y="1289050"/>
                </a:lnTo>
                <a:lnTo>
                  <a:pt x="1199134" y="1258824"/>
                </a:lnTo>
                <a:lnTo>
                  <a:pt x="1213612" y="1258824"/>
                </a:lnTo>
                <a:lnTo>
                  <a:pt x="1213612" y="1251204"/>
                </a:lnTo>
                <a:lnTo>
                  <a:pt x="1228216" y="1251204"/>
                </a:lnTo>
                <a:lnTo>
                  <a:pt x="1228216" y="1235964"/>
                </a:lnTo>
                <a:lnTo>
                  <a:pt x="1242695" y="1235964"/>
                </a:lnTo>
                <a:lnTo>
                  <a:pt x="1242695" y="1220851"/>
                </a:lnTo>
                <a:lnTo>
                  <a:pt x="1286383" y="1220851"/>
                </a:lnTo>
                <a:lnTo>
                  <a:pt x="1286383" y="1205738"/>
                </a:lnTo>
                <a:lnTo>
                  <a:pt x="1315339" y="1205738"/>
                </a:lnTo>
                <a:lnTo>
                  <a:pt x="1315339" y="1152652"/>
                </a:lnTo>
                <a:lnTo>
                  <a:pt x="1373504" y="1152652"/>
                </a:lnTo>
                <a:lnTo>
                  <a:pt x="1373504" y="1122299"/>
                </a:lnTo>
                <a:lnTo>
                  <a:pt x="1402588" y="1122299"/>
                </a:lnTo>
                <a:lnTo>
                  <a:pt x="1402588" y="1114679"/>
                </a:lnTo>
                <a:lnTo>
                  <a:pt x="1417193" y="1114679"/>
                </a:lnTo>
                <a:lnTo>
                  <a:pt x="1417193" y="1099566"/>
                </a:lnTo>
                <a:lnTo>
                  <a:pt x="1431671" y="1099566"/>
                </a:lnTo>
                <a:lnTo>
                  <a:pt x="1431671" y="1084326"/>
                </a:lnTo>
                <a:lnTo>
                  <a:pt x="1446149" y="1084326"/>
                </a:lnTo>
                <a:lnTo>
                  <a:pt x="1446149" y="1069213"/>
                </a:lnTo>
                <a:lnTo>
                  <a:pt x="1489837" y="1069213"/>
                </a:lnTo>
                <a:lnTo>
                  <a:pt x="1489837" y="1046479"/>
                </a:lnTo>
                <a:lnTo>
                  <a:pt x="1620647" y="1046479"/>
                </a:lnTo>
                <a:lnTo>
                  <a:pt x="1620647" y="1016126"/>
                </a:lnTo>
                <a:lnTo>
                  <a:pt x="1635125" y="1016126"/>
                </a:lnTo>
                <a:lnTo>
                  <a:pt x="1635125" y="985774"/>
                </a:lnTo>
                <a:lnTo>
                  <a:pt x="1664208" y="985774"/>
                </a:lnTo>
                <a:lnTo>
                  <a:pt x="1664208" y="978153"/>
                </a:lnTo>
                <a:lnTo>
                  <a:pt x="1678813" y="978153"/>
                </a:lnTo>
                <a:lnTo>
                  <a:pt x="1678813" y="963040"/>
                </a:lnTo>
                <a:lnTo>
                  <a:pt x="1693290" y="963040"/>
                </a:lnTo>
                <a:lnTo>
                  <a:pt x="1693290" y="947801"/>
                </a:lnTo>
                <a:lnTo>
                  <a:pt x="1736978" y="947801"/>
                </a:lnTo>
                <a:lnTo>
                  <a:pt x="1736978" y="932688"/>
                </a:lnTo>
                <a:lnTo>
                  <a:pt x="1882266" y="932688"/>
                </a:lnTo>
                <a:lnTo>
                  <a:pt x="1882266" y="917575"/>
                </a:lnTo>
                <a:lnTo>
                  <a:pt x="1954911" y="917575"/>
                </a:lnTo>
                <a:lnTo>
                  <a:pt x="1954911" y="909954"/>
                </a:lnTo>
                <a:lnTo>
                  <a:pt x="1998599" y="909954"/>
                </a:lnTo>
                <a:lnTo>
                  <a:pt x="1998599" y="879601"/>
                </a:lnTo>
                <a:lnTo>
                  <a:pt x="2071243" y="879601"/>
                </a:lnTo>
                <a:lnTo>
                  <a:pt x="2071243" y="864488"/>
                </a:lnTo>
                <a:lnTo>
                  <a:pt x="2085721" y="864488"/>
                </a:lnTo>
                <a:lnTo>
                  <a:pt x="2085721" y="849249"/>
                </a:lnTo>
                <a:lnTo>
                  <a:pt x="2114804" y="849249"/>
                </a:lnTo>
                <a:lnTo>
                  <a:pt x="2114804" y="834136"/>
                </a:lnTo>
                <a:lnTo>
                  <a:pt x="2274697" y="834136"/>
                </a:lnTo>
                <a:lnTo>
                  <a:pt x="2274697" y="826515"/>
                </a:lnTo>
                <a:lnTo>
                  <a:pt x="2318385" y="826515"/>
                </a:lnTo>
                <a:lnTo>
                  <a:pt x="2318385" y="811402"/>
                </a:lnTo>
                <a:lnTo>
                  <a:pt x="2347468" y="811402"/>
                </a:lnTo>
                <a:lnTo>
                  <a:pt x="2347468" y="796163"/>
                </a:lnTo>
                <a:lnTo>
                  <a:pt x="2391029" y="796163"/>
                </a:lnTo>
                <a:lnTo>
                  <a:pt x="2391029" y="781050"/>
                </a:lnTo>
                <a:lnTo>
                  <a:pt x="2434590" y="781050"/>
                </a:lnTo>
                <a:lnTo>
                  <a:pt x="2434590" y="765810"/>
                </a:lnTo>
                <a:lnTo>
                  <a:pt x="2449195" y="765810"/>
                </a:lnTo>
                <a:lnTo>
                  <a:pt x="2449195" y="758316"/>
                </a:lnTo>
                <a:lnTo>
                  <a:pt x="2550922" y="758316"/>
                </a:lnTo>
                <a:lnTo>
                  <a:pt x="2550922" y="743076"/>
                </a:lnTo>
                <a:lnTo>
                  <a:pt x="2638171" y="743076"/>
                </a:lnTo>
                <a:lnTo>
                  <a:pt x="2638171" y="727963"/>
                </a:lnTo>
                <a:lnTo>
                  <a:pt x="2667127" y="727963"/>
                </a:lnTo>
                <a:lnTo>
                  <a:pt x="2667127" y="712724"/>
                </a:lnTo>
                <a:lnTo>
                  <a:pt x="2681732" y="712724"/>
                </a:lnTo>
                <a:lnTo>
                  <a:pt x="2681732" y="697611"/>
                </a:lnTo>
                <a:lnTo>
                  <a:pt x="2710815" y="697611"/>
                </a:lnTo>
                <a:lnTo>
                  <a:pt x="2710815" y="689990"/>
                </a:lnTo>
                <a:lnTo>
                  <a:pt x="2725293" y="689990"/>
                </a:lnTo>
                <a:lnTo>
                  <a:pt x="2725293" y="674877"/>
                </a:lnTo>
                <a:lnTo>
                  <a:pt x="2739898" y="674877"/>
                </a:lnTo>
                <a:lnTo>
                  <a:pt x="2739898" y="644525"/>
                </a:lnTo>
                <a:lnTo>
                  <a:pt x="2877947" y="644525"/>
                </a:lnTo>
                <a:lnTo>
                  <a:pt x="2877947" y="629412"/>
                </a:lnTo>
                <a:lnTo>
                  <a:pt x="2892425" y="629412"/>
                </a:lnTo>
                <a:lnTo>
                  <a:pt x="2892425" y="621791"/>
                </a:lnTo>
                <a:lnTo>
                  <a:pt x="2936113" y="621791"/>
                </a:lnTo>
                <a:lnTo>
                  <a:pt x="2936113" y="591438"/>
                </a:lnTo>
                <a:lnTo>
                  <a:pt x="2965196" y="591438"/>
                </a:lnTo>
                <a:lnTo>
                  <a:pt x="2965196" y="576326"/>
                </a:lnTo>
                <a:lnTo>
                  <a:pt x="2979674" y="576326"/>
                </a:lnTo>
                <a:lnTo>
                  <a:pt x="2979674" y="561086"/>
                </a:lnTo>
                <a:lnTo>
                  <a:pt x="3037840" y="561086"/>
                </a:lnTo>
                <a:lnTo>
                  <a:pt x="3037840" y="553465"/>
                </a:lnTo>
                <a:lnTo>
                  <a:pt x="3081401" y="553465"/>
                </a:lnTo>
                <a:lnTo>
                  <a:pt x="3081401" y="538352"/>
                </a:lnTo>
                <a:lnTo>
                  <a:pt x="3110484" y="538352"/>
                </a:lnTo>
                <a:lnTo>
                  <a:pt x="3110484" y="523239"/>
                </a:lnTo>
                <a:lnTo>
                  <a:pt x="3270377" y="523239"/>
                </a:lnTo>
                <a:lnTo>
                  <a:pt x="3270377" y="508000"/>
                </a:lnTo>
                <a:lnTo>
                  <a:pt x="3328543" y="508000"/>
                </a:lnTo>
                <a:lnTo>
                  <a:pt x="3328543" y="492887"/>
                </a:lnTo>
                <a:lnTo>
                  <a:pt x="3372104" y="492887"/>
                </a:lnTo>
                <a:lnTo>
                  <a:pt x="3372104" y="485266"/>
                </a:lnTo>
                <a:lnTo>
                  <a:pt x="3430270" y="485266"/>
                </a:lnTo>
                <a:lnTo>
                  <a:pt x="3430270" y="470153"/>
                </a:lnTo>
                <a:lnTo>
                  <a:pt x="3488435" y="470153"/>
                </a:lnTo>
                <a:lnTo>
                  <a:pt x="3488435" y="454913"/>
                </a:lnTo>
                <a:lnTo>
                  <a:pt x="3502914" y="454913"/>
                </a:lnTo>
                <a:lnTo>
                  <a:pt x="3502914" y="439800"/>
                </a:lnTo>
                <a:lnTo>
                  <a:pt x="3561079" y="439800"/>
                </a:lnTo>
                <a:lnTo>
                  <a:pt x="3561079" y="424561"/>
                </a:lnTo>
                <a:lnTo>
                  <a:pt x="3677412" y="424561"/>
                </a:lnTo>
                <a:lnTo>
                  <a:pt x="3677412" y="401827"/>
                </a:lnTo>
                <a:lnTo>
                  <a:pt x="3706495" y="401827"/>
                </a:lnTo>
                <a:lnTo>
                  <a:pt x="3706495" y="386714"/>
                </a:lnTo>
                <a:lnTo>
                  <a:pt x="3720973" y="386714"/>
                </a:lnTo>
                <a:lnTo>
                  <a:pt x="3720973" y="356362"/>
                </a:lnTo>
                <a:lnTo>
                  <a:pt x="3735578" y="356362"/>
                </a:lnTo>
                <a:lnTo>
                  <a:pt x="3735578" y="348741"/>
                </a:lnTo>
                <a:lnTo>
                  <a:pt x="3779139" y="348741"/>
                </a:lnTo>
                <a:lnTo>
                  <a:pt x="3779139" y="333628"/>
                </a:lnTo>
                <a:lnTo>
                  <a:pt x="3793617" y="333628"/>
                </a:lnTo>
                <a:lnTo>
                  <a:pt x="3793617" y="318388"/>
                </a:lnTo>
                <a:lnTo>
                  <a:pt x="3822700" y="318388"/>
                </a:lnTo>
                <a:lnTo>
                  <a:pt x="3822700" y="303275"/>
                </a:lnTo>
                <a:lnTo>
                  <a:pt x="3837304" y="303275"/>
                </a:lnTo>
                <a:lnTo>
                  <a:pt x="3837304" y="288163"/>
                </a:lnTo>
                <a:lnTo>
                  <a:pt x="3880866" y="288163"/>
                </a:lnTo>
                <a:lnTo>
                  <a:pt x="3880866" y="280543"/>
                </a:lnTo>
                <a:lnTo>
                  <a:pt x="3982593" y="280543"/>
                </a:lnTo>
                <a:lnTo>
                  <a:pt x="3982593" y="265302"/>
                </a:lnTo>
                <a:lnTo>
                  <a:pt x="3997198" y="265302"/>
                </a:lnTo>
                <a:lnTo>
                  <a:pt x="3997198" y="250189"/>
                </a:lnTo>
                <a:lnTo>
                  <a:pt x="4040758" y="250189"/>
                </a:lnTo>
                <a:lnTo>
                  <a:pt x="4040758" y="235076"/>
                </a:lnTo>
                <a:lnTo>
                  <a:pt x="4055364" y="235076"/>
                </a:lnTo>
                <a:lnTo>
                  <a:pt x="4055364" y="219837"/>
                </a:lnTo>
                <a:lnTo>
                  <a:pt x="4142485" y="219837"/>
                </a:lnTo>
                <a:lnTo>
                  <a:pt x="4142485" y="212216"/>
                </a:lnTo>
                <a:lnTo>
                  <a:pt x="4375150" y="212216"/>
                </a:lnTo>
                <a:lnTo>
                  <a:pt x="4375150" y="166750"/>
                </a:lnTo>
                <a:lnTo>
                  <a:pt x="4563999" y="166750"/>
                </a:lnTo>
                <a:lnTo>
                  <a:pt x="4563999" y="151637"/>
                </a:lnTo>
                <a:lnTo>
                  <a:pt x="4593082" y="151637"/>
                </a:lnTo>
                <a:lnTo>
                  <a:pt x="4593082" y="144018"/>
                </a:lnTo>
                <a:lnTo>
                  <a:pt x="4622165" y="144018"/>
                </a:lnTo>
                <a:lnTo>
                  <a:pt x="4622165" y="128904"/>
                </a:lnTo>
                <a:lnTo>
                  <a:pt x="4680331" y="128904"/>
                </a:lnTo>
                <a:lnTo>
                  <a:pt x="4680331" y="113664"/>
                </a:lnTo>
                <a:lnTo>
                  <a:pt x="4694935" y="113664"/>
                </a:lnTo>
                <a:lnTo>
                  <a:pt x="4694935" y="98551"/>
                </a:lnTo>
                <a:lnTo>
                  <a:pt x="4941951" y="98551"/>
                </a:lnTo>
                <a:lnTo>
                  <a:pt x="4941951" y="83312"/>
                </a:lnTo>
                <a:lnTo>
                  <a:pt x="4971033" y="83312"/>
                </a:lnTo>
                <a:lnTo>
                  <a:pt x="4971033" y="68199"/>
                </a:lnTo>
                <a:lnTo>
                  <a:pt x="5014595" y="68199"/>
                </a:lnTo>
                <a:lnTo>
                  <a:pt x="5014595" y="60578"/>
                </a:lnTo>
                <a:lnTo>
                  <a:pt x="5058283" y="60578"/>
                </a:lnTo>
                <a:lnTo>
                  <a:pt x="5058283" y="45465"/>
                </a:lnTo>
                <a:lnTo>
                  <a:pt x="5261737" y="45465"/>
                </a:lnTo>
                <a:lnTo>
                  <a:pt x="5261737" y="30225"/>
                </a:lnTo>
                <a:lnTo>
                  <a:pt x="5276342" y="30225"/>
                </a:lnTo>
                <a:lnTo>
                  <a:pt x="5276342" y="15112"/>
                </a:lnTo>
                <a:lnTo>
                  <a:pt x="5290820" y="15112"/>
                </a:lnTo>
                <a:lnTo>
                  <a:pt x="5290820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CC85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43326" y="3014726"/>
            <a:ext cx="5305425" cy="1504950"/>
          </a:xfrm>
          <a:custGeom>
            <a:avLst/>
            <a:gdLst/>
            <a:ahLst/>
            <a:cxnLst/>
            <a:rect l="l" t="t" r="r" b="b"/>
            <a:pathLst>
              <a:path w="5305425" h="1504950">
                <a:moveTo>
                  <a:pt x="0" y="1504950"/>
                </a:moveTo>
                <a:lnTo>
                  <a:pt x="0" y="1451737"/>
                </a:lnTo>
                <a:lnTo>
                  <a:pt x="14477" y="1451737"/>
                </a:lnTo>
                <a:lnTo>
                  <a:pt x="14477" y="1421257"/>
                </a:lnTo>
                <a:lnTo>
                  <a:pt x="28956" y="1421257"/>
                </a:lnTo>
                <a:lnTo>
                  <a:pt x="28956" y="1352931"/>
                </a:lnTo>
                <a:lnTo>
                  <a:pt x="43561" y="1352931"/>
                </a:lnTo>
                <a:lnTo>
                  <a:pt x="43561" y="1299718"/>
                </a:lnTo>
                <a:lnTo>
                  <a:pt x="94361" y="1299718"/>
                </a:lnTo>
                <a:lnTo>
                  <a:pt x="94361" y="1276858"/>
                </a:lnTo>
                <a:lnTo>
                  <a:pt x="138049" y="1276858"/>
                </a:lnTo>
                <a:lnTo>
                  <a:pt x="138049" y="1261618"/>
                </a:lnTo>
                <a:lnTo>
                  <a:pt x="167132" y="1261618"/>
                </a:lnTo>
                <a:lnTo>
                  <a:pt x="167132" y="1246505"/>
                </a:lnTo>
                <a:lnTo>
                  <a:pt x="181610" y="1246505"/>
                </a:lnTo>
                <a:lnTo>
                  <a:pt x="181610" y="1231265"/>
                </a:lnTo>
                <a:lnTo>
                  <a:pt x="210693" y="1231265"/>
                </a:lnTo>
                <a:lnTo>
                  <a:pt x="210693" y="1216025"/>
                </a:lnTo>
                <a:lnTo>
                  <a:pt x="225298" y="1216025"/>
                </a:lnTo>
                <a:lnTo>
                  <a:pt x="225298" y="1193292"/>
                </a:lnTo>
                <a:lnTo>
                  <a:pt x="268859" y="1193292"/>
                </a:lnTo>
                <a:lnTo>
                  <a:pt x="268859" y="1178052"/>
                </a:lnTo>
                <a:lnTo>
                  <a:pt x="327025" y="1178052"/>
                </a:lnTo>
                <a:lnTo>
                  <a:pt x="327025" y="1162812"/>
                </a:lnTo>
                <a:lnTo>
                  <a:pt x="341502" y="1162812"/>
                </a:lnTo>
                <a:lnTo>
                  <a:pt x="341502" y="1147699"/>
                </a:lnTo>
                <a:lnTo>
                  <a:pt x="399669" y="1147699"/>
                </a:lnTo>
                <a:lnTo>
                  <a:pt x="399669" y="1140079"/>
                </a:lnTo>
                <a:lnTo>
                  <a:pt x="428751" y="1140079"/>
                </a:lnTo>
                <a:lnTo>
                  <a:pt x="428751" y="1124839"/>
                </a:lnTo>
                <a:lnTo>
                  <a:pt x="457835" y="1124839"/>
                </a:lnTo>
                <a:lnTo>
                  <a:pt x="457835" y="1109599"/>
                </a:lnTo>
                <a:lnTo>
                  <a:pt x="486918" y="1109599"/>
                </a:lnTo>
                <a:lnTo>
                  <a:pt x="486918" y="1079246"/>
                </a:lnTo>
                <a:lnTo>
                  <a:pt x="501396" y="1079246"/>
                </a:lnTo>
                <a:lnTo>
                  <a:pt x="501396" y="1071626"/>
                </a:lnTo>
                <a:lnTo>
                  <a:pt x="603123" y="1071626"/>
                </a:lnTo>
                <a:lnTo>
                  <a:pt x="603123" y="1056386"/>
                </a:lnTo>
                <a:lnTo>
                  <a:pt x="617727" y="1056386"/>
                </a:lnTo>
                <a:lnTo>
                  <a:pt x="617727" y="1041273"/>
                </a:lnTo>
                <a:lnTo>
                  <a:pt x="690372" y="1041273"/>
                </a:lnTo>
                <a:lnTo>
                  <a:pt x="690372" y="1026032"/>
                </a:lnTo>
                <a:lnTo>
                  <a:pt x="704850" y="1026032"/>
                </a:lnTo>
                <a:lnTo>
                  <a:pt x="704850" y="1010793"/>
                </a:lnTo>
                <a:lnTo>
                  <a:pt x="733933" y="1010793"/>
                </a:lnTo>
                <a:lnTo>
                  <a:pt x="733933" y="1003300"/>
                </a:lnTo>
                <a:lnTo>
                  <a:pt x="748538" y="1003300"/>
                </a:lnTo>
                <a:lnTo>
                  <a:pt x="748538" y="988060"/>
                </a:lnTo>
                <a:lnTo>
                  <a:pt x="806703" y="988060"/>
                </a:lnTo>
                <a:lnTo>
                  <a:pt x="806703" y="957580"/>
                </a:lnTo>
                <a:lnTo>
                  <a:pt x="966597" y="957580"/>
                </a:lnTo>
                <a:lnTo>
                  <a:pt x="966597" y="942467"/>
                </a:lnTo>
                <a:lnTo>
                  <a:pt x="981075" y="942467"/>
                </a:lnTo>
                <a:lnTo>
                  <a:pt x="981075" y="934847"/>
                </a:lnTo>
                <a:lnTo>
                  <a:pt x="1053719" y="934847"/>
                </a:lnTo>
                <a:lnTo>
                  <a:pt x="1053719" y="919607"/>
                </a:lnTo>
                <a:lnTo>
                  <a:pt x="1082802" y="919607"/>
                </a:lnTo>
                <a:lnTo>
                  <a:pt x="1082802" y="904367"/>
                </a:lnTo>
                <a:lnTo>
                  <a:pt x="1097407" y="904367"/>
                </a:lnTo>
                <a:lnTo>
                  <a:pt x="1097407" y="889254"/>
                </a:lnTo>
                <a:lnTo>
                  <a:pt x="1111885" y="889254"/>
                </a:lnTo>
                <a:lnTo>
                  <a:pt x="1111885" y="874013"/>
                </a:lnTo>
                <a:lnTo>
                  <a:pt x="1126489" y="874013"/>
                </a:lnTo>
                <a:lnTo>
                  <a:pt x="1126489" y="836041"/>
                </a:lnTo>
                <a:lnTo>
                  <a:pt x="1257300" y="836041"/>
                </a:lnTo>
                <a:lnTo>
                  <a:pt x="1257300" y="820801"/>
                </a:lnTo>
                <a:lnTo>
                  <a:pt x="1329944" y="820801"/>
                </a:lnTo>
                <a:lnTo>
                  <a:pt x="1329944" y="805561"/>
                </a:lnTo>
                <a:lnTo>
                  <a:pt x="1431671" y="805561"/>
                </a:lnTo>
                <a:lnTo>
                  <a:pt x="1431671" y="782828"/>
                </a:lnTo>
                <a:lnTo>
                  <a:pt x="1504314" y="782828"/>
                </a:lnTo>
                <a:lnTo>
                  <a:pt x="1504314" y="767588"/>
                </a:lnTo>
                <a:lnTo>
                  <a:pt x="1591564" y="767588"/>
                </a:lnTo>
                <a:lnTo>
                  <a:pt x="1591564" y="752475"/>
                </a:lnTo>
                <a:lnTo>
                  <a:pt x="1736978" y="752475"/>
                </a:lnTo>
                <a:lnTo>
                  <a:pt x="1736978" y="737235"/>
                </a:lnTo>
                <a:lnTo>
                  <a:pt x="1853184" y="737235"/>
                </a:lnTo>
                <a:lnTo>
                  <a:pt x="1853184" y="729615"/>
                </a:lnTo>
                <a:lnTo>
                  <a:pt x="1925827" y="729615"/>
                </a:lnTo>
                <a:lnTo>
                  <a:pt x="1925827" y="714375"/>
                </a:lnTo>
                <a:lnTo>
                  <a:pt x="1983994" y="714375"/>
                </a:lnTo>
                <a:lnTo>
                  <a:pt x="1983994" y="668782"/>
                </a:lnTo>
                <a:lnTo>
                  <a:pt x="2071243" y="668782"/>
                </a:lnTo>
                <a:lnTo>
                  <a:pt x="2071243" y="661162"/>
                </a:lnTo>
                <a:lnTo>
                  <a:pt x="2260219" y="661162"/>
                </a:lnTo>
                <a:lnTo>
                  <a:pt x="2260219" y="646049"/>
                </a:lnTo>
                <a:lnTo>
                  <a:pt x="2303779" y="646049"/>
                </a:lnTo>
                <a:lnTo>
                  <a:pt x="2303779" y="630809"/>
                </a:lnTo>
                <a:lnTo>
                  <a:pt x="2332863" y="630809"/>
                </a:lnTo>
                <a:lnTo>
                  <a:pt x="2332863" y="600456"/>
                </a:lnTo>
                <a:lnTo>
                  <a:pt x="2434590" y="600456"/>
                </a:lnTo>
                <a:lnTo>
                  <a:pt x="2434590" y="592836"/>
                </a:lnTo>
                <a:lnTo>
                  <a:pt x="2536316" y="592836"/>
                </a:lnTo>
                <a:lnTo>
                  <a:pt x="2536316" y="577596"/>
                </a:lnTo>
                <a:lnTo>
                  <a:pt x="2623566" y="577596"/>
                </a:lnTo>
                <a:lnTo>
                  <a:pt x="2623566" y="562356"/>
                </a:lnTo>
                <a:lnTo>
                  <a:pt x="2652649" y="562356"/>
                </a:lnTo>
                <a:lnTo>
                  <a:pt x="2652649" y="532002"/>
                </a:lnTo>
                <a:lnTo>
                  <a:pt x="2696210" y="532002"/>
                </a:lnTo>
                <a:lnTo>
                  <a:pt x="2696210" y="524383"/>
                </a:lnTo>
                <a:lnTo>
                  <a:pt x="2710815" y="524383"/>
                </a:lnTo>
                <a:lnTo>
                  <a:pt x="2710815" y="509143"/>
                </a:lnTo>
                <a:lnTo>
                  <a:pt x="2877947" y="509143"/>
                </a:lnTo>
                <a:lnTo>
                  <a:pt x="2877947" y="494029"/>
                </a:lnTo>
                <a:lnTo>
                  <a:pt x="2907029" y="494029"/>
                </a:lnTo>
                <a:lnTo>
                  <a:pt x="2907029" y="478789"/>
                </a:lnTo>
                <a:lnTo>
                  <a:pt x="3037840" y="478789"/>
                </a:lnTo>
                <a:lnTo>
                  <a:pt x="3037840" y="463550"/>
                </a:lnTo>
                <a:lnTo>
                  <a:pt x="3110484" y="463550"/>
                </a:lnTo>
                <a:lnTo>
                  <a:pt x="3110484" y="455929"/>
                </a:lnTo>
                <a:lnTo>
                  <a:pt x="3125089" y="455929"/>
                </a:lnTo>
                <a:lnTo>
                  <a:pt x="3125089" y="440816"/>
                </a:lnTo>
                <a:lnTo>
                  <a:pt x="3154172" y="440816"/>
                </a:lnTo>
                <a:lnTo>
                  <a:pt x="3154172" y="425576"/>
                </a:lnTo>
                <a:lnTo>
                  <a:pt x="3372104" y="425576"/>
                </a:lnTo>
                <a:lnTo>
                  <a:pt x="3372104" y="410337"/>
                </a:lnTo>
                <a:lnTo>
                  <a:pt x="3473957" y="410337"/>
                </a:lnTo>
                <a:lnTo>
                  <a:pt x="3473957" y="395224"/>
                </a:lnTo>
                <a:lnTo>
                  <a:pt x="3488435" y="395224"/>
                </a:lnTo>
                <a:lnTo>
                  <a:pt x="3488435" y="387603"/>
                </a:lnTo>
                <a:lnTo>
                  <a:pt x="3502914" y="387603"/>
                </a:lnTo>
                <a:lnTo>
                  <a:pt x="3502914" y="372363"/>
                </a:lnTo>
                <a:lnTo>
                  <a:pt x="3531997" y="372363"/>
                </a:lnTo>
                <a:lnTo>
                  <a:pt x="3531997" y="357124"/>
                </a:lnTo>
                <a:lnTo>
                  <a:pt x="3604768" y="357124"/>
                </a:lnTo>
                <a:lnTo>
                  <a:pt x="3604768" y="342011"/>
                </a:lnTo>
                <a:lnTo>
                  <a:pt x="3662806" y="342011"/>
                </a:lnTo>
                <a:lnTo>
                  <a:pt x="3662806" y="326771"/>
                </a:lnTo>
                <a:lnTo>
                  <a:pt x="3677412" y="326771"/>
                </a:lnTo>
                <a:lnTo>
                  <a:pt x="3677412" y="319150"/>
                </a:lnTo>
                <a:lnTo>
                  <a:pt x="3706495" y="319150"/>
                </a:lnTo>
                <a:lnTo>
                  <a:pt x="3706495" y="303911"/>
                </a:lnTo>
                <a:lnTo>
                  <a:pt x="3779139" y="303911"/>
                </a:lnTo>
                <a:lnTo>
                  <a:pt x="3779139" y="288798"/>
                </a:lnTo>
                <a:lnTo>
                  <a:pt x="3808222" y="288798"/>
                </a:lnTo>
                <a:lnTo>
                  <a:pt x="3808222" y="273558"/>
                </a:lnTo>
                <a:lnTo>
                  <a:pt x="3866388" y="273558"/>
                </a:lnTo>
                <a:lnTo>
                  <a:pt x="3866388" y="258318"/>
                </a:lnTo>
                <a:lnTo>
                  <a:pt x="3880866" y="258318"/>
                </a:lnTo>
                <a:lnTo>
                  <a:pt x="3880866" y="250825"/>
                </a:lnTo>
                <a:lnTo>
                  <a:pt x="4026280" y="250825"/>
                </a:lnTo>
                <a:lnTo>
                  <a:pt x="4026280" y="220345"/>
                </a:lnTo>
                <a:lnTo>
                  <a:pt x="4040758" y="220345"/>
                </a:lnTo>
                <a:lnTo>
                  <a:pt x="4040758" y="205104"/>
                </a:lnTo>
                <a:lnTo>
                  <a:pt x="4055364" y="205104"/>
                </a:lnTo>
                <a:lnTo>
                  <a:pt x="4055364" y="189991"/>
                </a:lnTo>
                <a:lnTo>
                  <a:pt x="4157091" y="189991"/>
                </a:lnTo>
                <a:lnTo>
                  <a:pt x="4157091" y="167132"/>
                </a:lnTo>
                <a:lnTo>
                  <a:pt x="4171569" y="167132"/>
                </a:lnTo>
                <a:lnTo>
                  <a:pt x="4171569" y="151891"/>
                </a:lnTo>
                <a:lnTo>
                  <a:pt x="4229734" y="151891"/>
                </a:lnTo>
                <a:lnTo>
                  <a:pt x="4229734" y="136778"/>
                </a:lnTo>
                <a:lnTo>
                  <a:pt x="4302379" y="136778"/>
                </a:lnTo>
                <a:lnTo>
                  <a:pt x="4302379" y="113919"/>
                </a:lnTo>
                <a:lnTo>
                  <a:pt x="4346067" y="113919"/>
                </a:lnTo>
                <a:lnTo>
                  <a:pt x="4346067" y="98806"/>
                </a:lnTo>
                <a:lnTo>
                  <a:pt x="4491355" y="98806"/>
                </a:lnTo>
                <a:lnTo>
                  <a:pt x="4491355" y="83565"/>
                </a:lnTo>
                <a:lnTo>
                  <a:pt x="4549521" y="83565"/>
                </a:lnTo>
                <a:lnTo>
                  <a:pt x="4549521" y="68325"/>
                </a:lnTo>
                <a:lnTo>
                  <a:pt x="4782058" y="68325"/>
                </a:lnTo>
                <a:lnTo>
                  <a:pt x="4782058" y="53086"/>
                </a:lnTo>
                <a:lnTo>
                  <a:pt x="4854702" y="53086"/>
                </a:lnTo>
                <a:lnTo>
                  <a:pt x="4854702" y="45593"/>
                </a:lnTo>
                <a:lnTo>
                  <a:pt x="4956556" y="45593"/>
                </a:lnTo>
                <a:lnTo>
                  <a:pt x="4956556" y="30352"/>
                </a:lnTo>
                <a:lnTo>
                  <a:pt x="5029200" y="30352"/>
                </a:lnTo>
                <a:lnTo>
                  <a:pt x="5029200" y="15112"/>
                </a:lnTo>
                <a:lnTo>
                  <a:pt x="5261737" y="15112"/>
                </a:lnTo>
                <a:lnTo>
                  <a:pt x="5261737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D600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718435" y="3906520"/>
            <a:ext cx="126364" cy="7905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9158" y="3360420"/>
            <a:ext cx="21590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9158" y="2813748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69158" y="2267648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9158" y="1720278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52750" y="45148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52750" y="39719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52750" y="34194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52750" y="28765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52750" y="23336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52750" y="17811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81325" y="4648200"/>
            <a:ext cx="5743575" cy="0"/>
          </a:xfrm>
          <a:custGeom>
            <a:avLst/>
            <a:gdLst/>
            <a:ahLst/>
            <a:cxnLst/>
            <a:rect l="l" t="t" r="r" b="b"/>
            <a:pathLst>
              <a:path w="5743575" h="0">
                <a:moveTo>
                  <a:pt x="0" y="0"/>
                </a:moveTo>
                <a:lnTo>
                  <a:pt x="5743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3850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0527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8157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4835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71512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59142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45820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161664" y="4688522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83990" y="4688522"/>
            <a:ext cx="2165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16221" y="468852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88584" y="468852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555105" y="468852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27594" y="468852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3</a:t>
            </a:r>
            <a:r>
              <a:rPr dirty="0" sz="1400" spc="45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300084" y="4669472"/>
            <a:ext cx="284226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2145" algn="l"/>
              </a:tabLst>
            </a:pPr>
            <a:r>
              <a:rPr dirty="0" sz="1400" spc="10">
                <a:latin typeface="Arial"/>
                <a:cs typeface="Arial"/>
              </a:rPr>
              <a:t>360	</a:t>
            </a:r>
            <a:r>
              <a:rPr dirty="0" sz="1550" spc="20" b="1">
                <a:latin typeface="Arial"/>
                <a:cs typeface="Arial"/>
              </a:rPr>
              <a:t>Days </a:t>
            </a:r>
            <a:r>
              <a:rPr dirty="0" sz="1550" spc="10" b="1">
                <a:latin typeface="Arial"/>
                <a:cs typeface="Arial"/>
              </a:rPr>
              <a:t>to</a:t>
            </a:r>
            <a:r>
              <a:rPr dirty="0" sz="1550" spc="-5" b="1">
                <a:latin typeface="Arial"/>
                <a:cs typeface="Arial"/>
              </a:rPr>
              <a:t> </a:t>
            </a:r>
            <a:r>
              <a:rPr dirty="0" sz="1550" spc="20" b="1">
                <a:latin typeface="Arial"/>
                <a:cs typeface="Arial"/>
              </a:rPr>
              <a:t>randomization</a:t>
            </a:r>
            <a:endParaRPr sz="1550">
              <a:latin typeface="Arial"/>
              <a:cs typeface="Arial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384935" y="5013416"/>
          <a:ext cx="7143750" cy="972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1465"/>
                <a:gridCol w="739140"/>
                <a:gridCol w="848994"/>
                <a:gridCol w="844550"/>
                <a:gridCol w="845185"/>
                <a:gridCol w="848994"/>
                <a:gridCol w="848359"/>
                <a:gridCol w="606425"/>
              </a:tblGrid>
              <a:tr h="28237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b="1" i="1">
                          <a:latin typeface="Arial"/>
                          <a:cs typeface="Arial"/>
                        </a:rPr>
                        <a:t>Numbers </a:t>
                      </a:r>
                      <a:r>
                        <a:rPr dirty="0" sz="1400" spc="-15" b="1" i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40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b="1" i="1">
                          <a:latin typeface="Arial"/>
                          <a:cs typeface="Arial"/>
                        </a:rPr>
                        <a:t>risk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778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HBR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1M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798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754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6225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693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673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660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</a:tr>
              <a:tr h="347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HBR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3M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99060"/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800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752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26225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715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702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26606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</a:tr>
            </a:tbl>
          </a:graphicData>
        </a:graphic>
      </p:graphicFrame>
      <p:sp>
        <p:nvSpPr>
          <p:cNvPr id="34" name="object 34"/>
          <p:cNvSpPr txBox="1"/>
          <p:nvPr/>
        </p:nvSpPr>
        <p:spPr>
          <a:xfrm>
            <a:off x="610869" y="36515"/>
            <a:ext cx="4921250" cy="1297940"/>
          </a:xfrm>
          <a:prstGeom prst="rect">
            <a:avLst/>
          </a:prstGeom>
        </p:spPr>
        <p:txBody>
          <a:bodyPr wrap="square" lIns="0" tIns="1822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Primary </a:t>
            </a:r>
            <a:r>
              <a:rPr dirty="0" sz="3600" spc="-10" b="1">
                <a:solidFill>
                  <a:srgbClr val="001F5F"/>
                </a:solidFill>
                <a:latin typeface="Arial"/>
                <a:cs typeface="Arial"/>
              </a:rPr>
              <a:t>End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2750" spc="30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2750" spc="35" b="1">
                <a:solidFill>
                  <a:srgbClr val="C00000"/>
                </a:solidFill>
                <a:latin typeface="Arial"/>
                <a:cs typeface="Arial"/>
              </a:rPr>
              <a:t>NACE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5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30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r>
              <a:rPr dirty="0" sz="275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45043" y="441896"/>
            <a:ext cx="2719070" cy="16852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653415">
              <a:lnSpc>
                <a:spcPct val="151300"/>
              </a:lnSpc>
              <a:spcBef>
                <a:spcPts val="135"/>
              </a:spcBef>
              <a:tabLst>
                <a:tab pos="826135" algn="l"/>
              </a:tabLst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 1.34  95%CI	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1.04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800" spc="-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1.71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P=0.022,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 </a:t>
            </a:r>
            <a:r>
              <a:rPr dirty="0" u="sng" sz="18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for </a:t>
            </a:r>
            <a:r>
              <a:rPr dirty="0" u="sng" sz="18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noninferiority</a:t>
            </a:r>
            <a:r>
              <a:rPr dirty="0" sz="1800" spc="-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0.818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801100" y="2657475"/>
            <a:ext cx="133350" cy="276225"/>
          </a:xfrm>
          <a:custGeom>
            <a:avLst/>
            <a:gdLst/>
            <a:ahLst/>
            <a:cxnLst/>
            <a:rect l="l" t="t" r="r" b="b"/>
            <a:pathLst>
              <a:path w="133350" h="276225">
                <a:moveTo>
                  <a:pt x="0" y="276225"/>
                </a:moveTo>
                <a:lnTo>
                  <a:pt x="66675" y="0"/>
                </a:lnTo>
                <a:lnTo>
                  <a:pt x="133350" y="276225"/>
                </a:lnTo>
                <a:lnTo>
                  <a:pt x="0" y="276225"/>
                </a:lnTo>
                <a:close/>
              </a:path>
            </a:pathLst>
          </a:custGeom>
          <a:ln w="19050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8968358" y="2633027"/>
            <a:ext cx="107759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0066"/>
                </a:solidFill>
                <a:latin typeface="Arial Narrow"/>
                <a:cs typeface="Arial Narrow"/>
              </a:rPr>
              <a:t>ARD </a:t>
            </a:r>
            <a:r>
              <a:rPr dirty="0" sz="1800" b="1">
                <a:solidFill>
                  <a:srgbClr val="000066"/>
                </a:solidFill>
                <a:latin typeface="Arial Narrow"/>
                <a:cs typeface="Arial Narrow"/>
              </a:rPr>
              <a:t>=</a:t>
            </a:r>
            <a:r>
              <a:rPr dirty="0" sz="1800" spc="-45" b="1">
                <a:solidFill>
                  <a:srgbClr val="000066"/>
                </a:solidFill>
                <a:latin typeface="Arial Narrow"/>
                <a:cs typeface="Arial Narrow"/>
              </a:rPr>
              <a:t> </a:t>
            </a:r>
            <a:r>
              <a:rPr dirty="0" sz="1800" spc="5" b="1">
                <a:solidFill>
                  <a:srgbClr val="000066"/>
                </a:solidFill>
                <a:latin typeface="Arial Narrow"/>
                <a:cs typeface="Arial Narrow"/>
              </a:rPr>
              <a:t>4.4%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50290"/>
            <a:ext cx="5219700" cy="125666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3950" spc="20" b="1">
                <a:solidFill>
                  <a:srgbClr val="001F5F"/>
                </a:solidFill>
                <a:latin typeface="Arial"/>
                <a:cs typeface="Arial"/>
              </a:rPr>
              <a:t>Primary End</a:t>
            </a:r>
            <a:r>
              <a:rPr dirty="0" sz="395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2750" spc="30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2750" spc="30" b="1">
                <a:solidFill>
                  <a:srgbClr val="C00000"/>
                </a:solidFill>
                <a:latin typeface="Arial"/>
                <a:cs typeface="Arial"/>
              </a:rPr>
              <a:t>MACCE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5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30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r>
              <a:rPr dirty="0" sz="2750" spc="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07631" y="4052506"/>
            <a:ext cx="162813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:</a:t>
            </a:r>
            <a:r>
              <a:rPr dirty="0" sz="1800" spc="-1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C00000"/>
                </a:solidFill>
                <a:latin typeface="Arial"/>
                <a:cs typeface="Arial"/>
              </a:rPr>
              <a:t>5.8%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07631" y="3186112"/>
            <a:ext cx="162813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996633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996633"/>
                </a:solidFill>
                <a:latin typeface="Arial"/>
                <a:cs typeface="Arial"/>
              </a:rPr>
              <a:t>1M </a:t>
            </a:r>
            <a:r>
              <a:rPr dirty="0" sz="1800" b="1">
                <a:solidFill>
                  <a:srgbClr val="996633"/>
                </a:solidFill>
                <a:latin typeface="Arial"/>
                <a:cs typeface="Arial"/>
              </a:rPr>
              <a:t>:</a:t>
            </a:r>
            <a:r>
              <a:rPr dirty="0" sz="1800" spc="-110" b="1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dirty="0" sz="1800" spc="10" b="1">
                <a:solidFill>
                  <a:srgbClr val="996633"/>
                </a:solidFill>
                <a:latin typeface="Arial"/>
                <a:cs typeface="Arial"/>
              </a:rPr>
              <a:t>9.8%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43326" y="3500501"/>
            <a:ext cx="5305425" cy="1019175"/>
          </a:xfrm>
          <a:custGeom>
            <a:avLst/>
            <a:gdLst/>
            <a:ahLst/>
            <a:cxnLst/>
            <a:rect l="l" t="t" r="r" b="b"/>
            <a:pathLst>
              <a:path w="5305425" h="1019175">
                <a:moveTo>
                  <a:pt x="0" y="1019175"/>
                </a:moveTo>
                <a:lnTo>
                  <a:pt x="0" y="996061"/>
                </a:lnTo>
                <a:lnTo>
                  <a:pt x="28956" y="996061"/>
                </a:lnTo>
                <a:lnTo>
                  <a:pt x="28956" y="980821"/>
                </a:lnTo>
                <a:lnTo>
                  <a:pt x="108965" y="980821"/>
                </a:lnTo>
                <a:lnTo>
                  <a:pt x="108965" y="965454"/>
                </a:lnTo>
                <a:lnTo>
                  <a:pt x="181610" y="965454"/>
                </a:lnTo>
                <a:lnTo>
                  <a:pt x="181610" y="950087"/>
                </a:lnTo>
                <a:lnTo>
                  <a:pt x="196214" y="950087"/>
                </a:lnTo>
                <a:lnTo>
                  <a:pt x="196214" y="934847"/>
                </a:lnTo>
                <a:lnTo>
                  <a:pt x="370586" y="934847"/>
                </a:lnTo>
                <a:lnTo>
                  <a:pt x="370586" y="911860"/>
                </a:lnTo>
                <a:lnTo>
                  <a:pt x="399669" y="911860"/>
                </a:lnTo>
                <a:lnTo>
                  <a:pt x="399669" y="896493"/>
                </a:lnTo>
                <a:lnTo>
                  <a:pt x="414147" y="896493"/>
                </a:lnTo>
                <a:lnTo>
                  <a:pt x="414147" y="827532"/>
                </a:lnTo>
                <a:lnTo>
                  <a:pt x="588645" y="827532"/>
                </a:lnTo>
                <a:lnTo>
                  <a:pt x="588645" y="812165"/>
                </a:lnTo>
                <a:lnTo>
                  <a:pt x="603123" y="812165"/>
                </a:lnTo>
                <a:lnTo>
                  <a:pt x="603123" y="796925"/>
                </a:lnTo>
                <a:lnTo>
                  <a:pt x="632206" y="796925"/>
                </a:lnTo>
                <a:lnTo>
                  <a:pt x="632206" y="789178"/>
                </a:lnTo>
                <a:lnTo>
                  <a:pt x="733933" y="789178"/>
                </a:lnTo>
                <a:lnTo>
                  <a:pt x="733933" y="773938"/>
                </a:lnTo>
                <a:lnTo>
                  <a:pt x="763015" y="773938"/>
                </a:lnTo>
                <a:lnTo>
                  <a:pt x="763015" y="758571"/>
                </a:lnTo>
                <a:lnTo>
                  <a:pt x="1010158" y="758571"/>
                </a:lnTo>
                <a:lnTo>
                  <a:pt x="1010158" y="743204"/>
                </a:lnTo>
                <a:lnTo>
                  <a:pt x="1024636" y="743204"/>
                </a:lnTo>
                <a:lnTo>
                  <a:pt x="1024636" y="727963"/>
                </a:lnTo>
                <a:lnTo>
                  <a:pt x="1053719" y="727963"/>
                </a:lnTo>
                <a:lnTo>
                  <a:pt x="1053719" y="720217"/>
                </a:lnTo>
                <a:lnTo>
                  <a:pt x="1126489" y="720217"/>
                </a:lnTo>
                <a:lnTo>
                  <a:pt x="1126489" y="704976"/>
                </a:lnTo>
                <a:lnTo>
                  <a:pt x="1315339" y="704976"/>
                </a:lnTo>
                <a:lnTo>
                  <a:pt x="1315339" y="659003"/>
                </a:lnTo>
                <a:lnTo>
                  <a:pt x="1388110" y="659003"/>
                </a:lnTo>
                <a:lnTo>
                  <a:pt x="1388110" y="643636"/>
                </a:lnTo>
                <a:lnTo>
                  <a:pt x="1402588" y="643636"/>
                </a:lnTo>
                <a:lnTo>
                  <a:pt x="1402588" y="636016"/>
                </a:lnTo>
                <a:lnTo>
                  <a:pt x="1417193" y="636016"/>
                </a:lnTo>
                <a:lnTo>
                  <a:pt x="1417193" y="620649"/>
                </a:lnTo>
                <a:lnTo>
                  <a:pt x="1548002" y="620649"/>
                </a:lnTo>
                <a:lnTo>
                  <a:pt x="1548002" y="605282"/>
                </a:lnTo>
                <a:lnTo>
                  <a:pt x="1620647" y="605282"/>
                </a:lnTo>
                <a:lnTo>
                  <a:pt x="1620647" y="574675"/>
                </a:lnTo>
                <a:lnTo>
                  <a:pt x="1693290" y="574675"/>
                </a:lnTo>
                <a:lnTo>
                  <a:pt x="1693290" y="567055"/>
                </a:lnTo>
                <a:lnTo>
                  <a:pt x="1925827" y="567055"/>
                </a:lnTo>
                <a:lnTo>
                  <a:pt x="1925827" y="551688"/>
                </a:lnTo>
                <a:lnTo>
                  <a:pt x="1954911" y="551688"/>
                </a:lnTo>
                <a:lnTo>
                  <a:pt x="1954911" y="536321"/>
                </a:lnTo>
                <a:lnTo>
                  <a:pt x="1998599" y="536321"/>
                </a:lnTo>
                <a:lnTo>
                  <a:pt x="1998599" y="521081"/>
                </a:lnTo>
                <a:lnTo>
                  <a:pt x="2114804" y="521081"/>
                </a:lnTo>
                <a:lnTo>
                  <a:pt x="2114804" y="505713"/>
                </a:lnTo>
                <a:lnTo>
                  <a:pt x="2187575" y="505713"/>
                </a:lnTo>
                <a:lnTo>
                  <a:pt x="2187575" y="497967"/>
                </a:lnTo>
                <a:lnTo>
                  <a:pt x="2667127" y="497967"/>
                </a:lnTo>
                <a:lnTo>
                  <a:pt x="2667127" y="482726"/>
                </a:lnTo>
                <a:lnTo>
                  <a:pt x="2681732" y="482726"/>
                </a:lnTo>
                <a:lnTo>
                  <a:pt x="2681732" y="467360"/>
                </a:lnTo>
                <a:lnTo>
                  <a:pt x="2710815" y="467360"/>
                </a:lnTo>
                <a:lnTo>
                  <a:pt x="2710815" y="451993"/>
                </a:lnTo>
                <a:lnTo>
                  <a:pt x="2725293" y="451993"/>
                </a:lnTo>
                <a:lnTo>
                  <a:pt x="2725293" y="436753"/>
                </a:lnTo>
                <a:lnTo>
                  <a:pt x="2739898" y="436753"/>
                </a:lnTo>
                <a:lnTo>
                  <a:pt x="2739898" y="429006"/>
                </a:lnTo>
                <a:lnTo>
                  <a:pt x="2877947" y="429006"/>
                </a:lnTo>
                <a:lnTo>
                  <a:pt x="2877947" y="413766"/>
                </a:lnTo>
                <a:lnTo>
                  <a:pt x="2892425" y="413766"/>
                </a:lnTo>
                <a:lnTo>
                  <a:pt x="2892425" y="398399"/>
                </a:lnTo>
                <a:lnTo>
                  <a:pt x="3037840" y="398399"/>
                </a:lnTo>
                <a:lnTo>
                  <a:pt x="3037840" y="383031"/>
                </a:lnTo>
                <a:lnTo>
                  <a:pt x="3081401" y="383031"/>
                </a:lnTo>
                <a:lnTo>
                  <a:pt x="3081401" y="367792"/>
                </a:lnTo>
                <a:lnTo>
                  <a:pt x="3183254" y="367792"/>
                </a:lnTo>
                <a:lnTo>
                  <a:pt x="3183254" y="360044"/>
                </a:lnTo>
                <a:lnTo>
                  <a:pt x="3270377" y="360044"/>
                </a:lnTo>
                <a:lnTo>
                  <a:pt x="3270377" y="344805"/>
                </a:lnTo>
                <a:lnTo>
                  <a:pt x="3328543" y="344805"/>
                </a:lnTo>
                <a:lnTo>
                  <a:pt x="3328543" y="329438"/>
                </a:lnTo>
                <a:lnTo>
                  <a:pt x="3488435" y="329438"/>
                </a:lnTo>
                <a:lnTo>
                  <a:pt x="3488435" y="314071"/>
                </a:lnTo>
                <a:lnTo>
                  <a:pt x="3502914" y="314071"/>
                </a:lnTo>
                <a:lnTo>
                  <a:pt x="3502914" y="298831"/>
                </a:lnTo>
                <a:lnTo>
                  <a:pt x="3561079" y="298831"/>
                </a:lnTo>
                <a:lnTo>
                  <a:pt x="3561079" y="291084"/>
                </a:lnTo>
                <a:lnTo>
                  <a:pt x="3677412" y="291084"/>
                </a:lnTo>
                <a:lnTo>
                  <a:pt x="3677412" y="275844"/>
                </a:lnTo>
                <a:lnTo>
                  <a:pt x="3706495" y="275844"/>
                </a:lnTo>
                <a:lnTo>
                  <a:pt x="3706495" y="260476"/>
                </a:lnTo>
                <a:lnTo>
                  <a:pt x="3720973" y="260476"/>
                </a:lnTo>
                <a:lnTo>
                  <a:pt x="3720973" y="245110"/>
                </a:lnTo>
                <a:lnTo>
                  <a:pt x="3735578" y="245110"/>
                </a:lnTo>
                <a:lnTo>
                  <a:pt x="3735578" y="229869"/>
                </a:lnTo>
                <a:lnTo>
                  <a:pt x="3779139" y="229869"/>
                </a:lnTo>
                <a:lnTo>
                  <a:pt x="3779139" y="222123"/>
                </a:lnTo>
                <a:lnTo>
                  <a:pt x="3793617" y="222123"/>
                </a:lnTo>
                <a:lnTo>
                  <a:pt x="3793617" y="206882"/>
                </a:lnTo>
                <a:lnTo>
                  <a:pt x="3822700" y="206882"/>
                </a:lnTo>
                <a:lnTo>
                  <a:pt x="3822700" y="191516"/>
                </a:lnTo>
                <a:lnTo>
                  <a:pt x="3880866" y="191516"/>
                </a:lnTo>
                <a:lnTo>
                  <a:pt x="3880866" y="176149"/>
                </a:lnTo>
                <a:lnTo>
                  <a:pt x="3939031" y="176149"/>
                </a:lnTo>
                <a:lnTo>
                  <a:pt x="3939031" y="160909"/>
                </a:lnTo>
                <a:lnTo>
                  <a:pt x="4040758" y="160909"/>
                </a:lnTo>
                <a:lnTo>
                  <a:pt x="4040758" y="153162"/>
                </a:lnTo>
                <a:lnTo>
                  <a:pt x="4055364" y="153162"/>
                </a:lnTo>
                <a:lnTo>
                  <a:pt x="4055364" y="137922"/>
                </a:lnTo>
                <a:lnTo>
                  <a:pt x="4375150" y="137922"/>
                </a:lnTo>
                <a:lnTo>
                  <a:pt x="4375150" y="107187"/>
                </a:lnTo>
                <a:lnTo>
                  <a:pt x="4563999" y="107187"/>
                </a:lnTo>
                <a:lnTo>
                  <a:pt x="4563999" y="91948"/>
                </a:lnTo>
                <a:lnTo>
                  <a:pt x="4593082" y="91948"/>
                </a:lnTo>
                <a:lnTo>
                  <a:pt x="4593082" y="84200"/>
                </a:lnTo>
                <a:lnTo>
                  <a:pt x="4607687" y="84200"/>
                </a:lnTo>
                <a:lnTo>
                  <a:pt x="4607687" y="68961"/>
                </a:lnTo>
                <a:lnTo>
                  <a:pt x="4941951" y="68961"/>
                </a:lnTo>
                <a:lnTo>
                  <a:pt x="4941951" y="53594"/>
                </a:lnTo>
                <a:lnTo>
                  <a:pt x="4971033" y="53594"/>
                </a:lnTo>
                <a:lnTo>
                  <a:pt x="4971033" y="38226"/>
                </a:lnTo>
                <a:lnTo>
                  <a:pt x="5014595" y="38226"/>
                </a:lnTo>
                <a:lnTo>
                  <a:pt x="5014595" y="22987"/>
                </a:lnTo>
                <a:lnTo>
                  <a:pt x="5276342" y="22987"/>
                </a:lnTo>
                <a:lnTo>
                  <a:pt x="5276342" y="15239"/>
                </a:lnTo>
                <a:lnTo>
                  <a:pt x="5290820" y="15239"/>
                </a:lnTo>
                <a:lnTo>
                  <a:pt x="5290820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CC85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43326" y="3910076"/>
            <a:ext cx="5305425" cy="609600"/>
          </a:xfrm>
          <a:custGeom>
            <a:avLst/>
            <a:gdLst/>
            <a:ahLst/>
            <a:cxnLst/>
            <a:rect l="l" t="t" r="r" b="b"/>
            <a:pathLst>
              <a:path w="5305425" h="609600">
                <a:moveTo>
                  <a:pt x="0" y="609600"/>
                </a:moveTo>
                <a:lnTo>
                  <a:pt x="0" y="594106"/>
                </a:lnTo>
                <a:lnTo>
                  <a:pt x="94361" y="594106"/>
                </a:lnTo>
                <a:lnTo>
                  <a:pt x="94361" y="570992"/>
                </a:lnTo>
                <a:lnTo>
                  <a:pt x="167132" y="570992"/>
                </a:lnTo>
                <a:lnTo>
                  <a:pt x="167132" y="555498"/>
                </a:lnTo>
                <a:lnTo>
                  <a:pt x="181610" y="555498"/>
                </a:lnTo>
                <a:lnTo>
                  <a:pt x="181610" y="540131"/>
                </a:lnTo>
                <a:lnTo>
                  <a:pt x="501396" y="540131"/>
                </a:lnTo>
                <a:lnTo>
                  <a:pt x="501396" y="524637"/>
                </a:lnTo>
                <a:lnTo>
                  <a:pt x="704850" y="524637"/>
                </a:lnTo>
                <a:lnTo>
                  <a:pt x="704850" y="516890"/>
                </a:lnTo>
                <a:lnTo>
                  <a:pt x="748538" y="516890"/>
                </a:lnTo>
                <a:lnTo>
                  <a:pt x="748538" y="501523"/>
                </a:lnTo>
                <a:lnTo>
                  <a:pt x="1053719" y="501523"/>
                </a:lnTo>
                <a:lnTo>
                  <a:pt x="1053719" y="486029"/>
                </a:lnTo>
                <a:lnTo>
                  <a:pt x="1097407" y="486029"/>
                </a:lnTo>
                <a:lnTo>
                  <a:pt x="1097407" y="470662"/>
                </a:lnTo>
                <a:lnTo>
                  <a:pt x="1111885" y="470662"/>
                </a:lnTo>
                <a:lnTo>
                  <a:pt x="1111885" y="455168"/>
                </a:lnTo>
                <a:lnTo>
                  <a:pt x="1228216" y="455168"/>
                </a:lnTo>
                <a:lnTo>
                  <a:pt x="1228216" y="447548"/>
                </a:lnTo>
                <a:lnTo>
                  <a:pt x="1329944" y="447548"/>
                </a:lnTo>
                <a:lnTo>
                  <a:pt x="1329944" y="432054"/>
                </a:lnTo>
                <a:lnTo>
                  <a:pt x="1431671" y="432054"/>
                </a:lnTo>
                <a:lnTo>
                  <a:pt x="1431671" y="416687"/>
                </a:lnTo>
                <a:lnTo>
                  <a:pt x="1736978" y="416687"/>
                </a:lnTo>
                <a:lnTo>
                  <a:pt x="1736978" y="401193"/>
                </a:lnTo>
                <a:lnTo>
                  <a:pt x="1925827" y="401193"/>
                </a:lnTo>
                <a:lnTo>
                  <a:pt x="1925827" y="385699"/>
                </a:lnTo>
                <a:lnTo>
                  <a:pt x="1983994" y="385699"/>
                </a:lnTo>
                <a:lnTo>
                  <a:pt x="1983994" y="362585"/>
                </a:lnTo>
                <a:lnTo>
                  <a:pt x="2231136" y="362585"/>
                </a:lnTo>
                <a:lnTo>
                  <a:pt x="2231136" y="347218"/>
                </a:lnTo>
                <a:lnTo>
                  <a:pt x="2332863" y="347218"/>
                </a:lnTo>
                <a:lnTo>
                  <a:pt x="2332863" y="316356"/>
                </a:lnTo>
                <a:lnTo>
                  <a:pt x="2536316" y="316356"/>
                </a:lnTo>
                <a:lnTo>
                  <a:pt x="2536316" y="308610"/>
                </a:lnTo>
                <a:lnTo>
                  <a:pt x="2652649" y="308610"/>
                </a:lnTo>
                <a:lnTo>
                  <a:pt x="2652649" y="293116"/>
                </a:lnTo>
                <a:lnTo>
                  <a:pt x="2710815" y="293116"/>
                </a:lnTo>
                <a:lnTo>
                  <a:pt x="2710815" y="277749"/>
                </a:lnTo>
                <a:lnTo>
                  <a:pt x="2877947" y="277749"/>
                </a:lnTo>
                <a:lnTo>
                  <a:pt x="2877947" y="262255"/>
                </a:lnTo>
                <a:lnTo>
                  <a:pt x="2907029" y="262255"/>
                </a:lnTo>
                <a:lnTo>
                  <a:pt x="2907029" y="246887"/>
                </a:lnTo>
                <a:lnTo>
                  <a:pt x="3037840" y="246887"/>
                </a:lnTo>
                <a:lnTo>
                  <a:pt x="3037840" y="239141"/>
                </a:lnTo>
                <a:lnTo>
                  <a:pt x="3110484" y="239141"/>
                </a:lnTo>
                <a:lnTo>
                  <a:pt x="3110484" y="223774"/>
                </a:lnTo>
                <a:lnTo>
                  <a:pt x="3125089" y="223774"/>
                </a:lnTo>
                <a:lnTo>
                  <a:pt x="3125089" y="208280"/>
                </a:lnTo>
                <a:lnTo>
                  <a:pt x="3154172" y="208280"/>
                </a:lnTo>
                <a:lnTo>
                  <a:pt x="3154172" y="192786"/>
                </a:lnTo>
                <a:lnTo>
                  <a:pt x="3488435" y="192786"/>
                </a:lnTo>
                <a:lnTo>
                  <a:pt x="3488435" y="177419"/>
                </a:lnTo>
                <a:lnTo>
                  <a:pt x="3677412" y="177419"/>
                </a:lnTo>
                <a:lnTo>
                  <a:pt x="3677412" y="169672"/>
                </a:lnTo>
                <a:lnTo>
                  <a:pt x="3706495" y="169672"/>
                </a:lnTo>
                <a:lnTo>
                  <a:pt x="3706495" y="154305"/>
                </a:lnTo>
                <a:lnTo>
                  <a:pt x="3779139" y="154305"/>
                </a:lnTo>
                <a:lnTo>
                  <a:pt x="3779139" y="138811"/>
                </a:lnTo>
                <a:lnTo>
                  <a:pt x="3909949" y="138811"/>
                </a:lnTo>
                <a:lnTo>
                  <a:pt x="3909949" y="123443"/>
                </a:lnTo>
                <a:lnTo>
                  <a:pt x="4026280" y="123443"/>
                </a:lnTo>
                <a:lnTo>
                  <a:pt x="4026280" y="107950"/>
                </a:lnTo>
                <a:lnTo>
                  <a:pt x="4040758" y="107950"/>
                </a:lnTo>
                <a:lnTo>
                  <a:pt x="4040758" y="100203"/>
                </a:lnTo>
                <a:lnTo>
                  <a:pt x="4157091" y="100203"/>
                </a:lnTo>
                <a:lnTo>
                  <a:pt x="4157091" y="69342"/>
                </a:lnTo>
                <a:lnTo>
                  <a:pt x="4171569" y="69342"/>
                </a:lnTo>
                <a:lnTo>
                  <a:pt x="4171569" y="53975"/>
                </a:lnTo>
                <a:lnTo>
                  <a:pt x="4229734" y="53975"/>
                </a:lnTo>
                <a:lnTo>
                  <a:pt x="4229734" y="38481"/>
                </a:lnTo>
                <a:lnTo>
                  <a:pt x="4302379" y="38481"/>
                </a:lnTo>
                <a:lnTo>
                  <a:pt x="4302379" y="30861"/>
                </a:lnTo>
                <a:lnTo>
                  <a:pt x="4491355" y="30861"/>
                </a:lnTo>
                <a:lnTo>
                  <a:pt x="4491355" y="15367"/>
                </a:lnTo>
                <a:lnTo>
                  <a:pt x="5276342" y="15367"/>
                </a:lnTo>
                <a:lnTo>
                  <a:pt x="5276342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D600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71800" y="1628775"/>
            <a:ext cx="0" cy="3019425"/>
          </a:xfrm>
          <a:custGeom>
            <a:avLst/>
            <a:gdLst/>
            <a:ahLst/>
            <a:cxnLst/>
            <a:rect l="l" t="t" r="r" b="b"/>
            <a:pathLst>
              <a:path w="0" h="3019425">
                <a:moveTo>
                  <a:pt x="0" y="30194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715005" y="4449127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15005" y="3899598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5729" y="3350831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5729" y="2802572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65729" y="2254313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65729" y="1704403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43225" y="45148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43225" y="39624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43225" y="34099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43225" y="28670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43225" y="23145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43225" y="17716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71800" y="4648200"/>
            <a:ext cx="5743575" cy="0"/>
          </a:xfrm>
          <a:custGeom>
            <a:avLst/>
            <a:gdLst/>
            <a:ahLst/>
            <a:cxnLst/>
            <a:rect l="l" t="t" r="r" b="b"/>
            <a:pathLst>
              <a:path w="5743575" h="0">
                <a:moveTo>
                  <a:pt x="0" y="0"/>
                </a:moveTo>
                <a:lnTo>
                  <a:pt x="5743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38500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05275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972050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48350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15125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581900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458200" y="4648200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-9525" y="14287"/>
                </a:moveTo>
                <a:lnTo>
                  <a:pt x="9525" y="1428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158235" y="4685347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80434" y="4685347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12665" y="468534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85154" y="468534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551676" y="468534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24166" y="468534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3</a:t>
            </a:r>
            <a:r>
              <a:rPr dirty="0" sz="1400" spc="45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008366" y="903668"/>
            <a:ext cx="2718435" cy="16852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653415">
              <a:lnSpc>
                <a:spcPct val="151300"/>
              </a:lnSpc>
              <a:spcBef>
                <a:spcPts val="135"/>
              </a:spcBef>
              <a:tabLst>
                <a:tab pos="825500" algn="l"/>
              </a:tabLst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 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1.72, 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95%CI	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1.19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800" spc="-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2.50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P=0.004,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 </a:t>
            </a:r>
            <a:r>
              <a:rPr dirty="0" u="sng" sz="18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for </a:t>
            </a:r>
            <a:r>
              <a:rPr dirty="0" u="sng" sz="18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noninferiority</a:t>
            </a:r>
            <a:r>
              <a:rPr dirty="0" sz="1800" spc="-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0.964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384935" y="5013416"/>
          <a:ext cx="7128509" cy="972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1465"/>
                <a:gridCol w="737870"/>
                <a:gridCol w="846455"/>
                <a:gridCol w="842009"/>
                <a:gridCol w="842645"/>
                <a:gridCol w="846454"/>
                <a:gridCol w="845820"/>
                <a:gridCol w="605154"/>
              </a:tblGrid>
              <a:tr h="282370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400" b="1" i="1">
                          <a:latin typeface="Arial"/>
                          <a:cs typeface="Arial"/>
                        </a:rPr>
                        <a:t>Numbers </a:t>
                      </a:r>
                      <a:r>
                        <a:rPr dirty="0" sz="1400" spc="-15" b="1" i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40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b="1" i="1">
                          <a:latin typeface="Arial"/>
                          <a:cs typeface="Arial"/>
                        </a:rPr>
                        <a:t>risk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778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290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HBR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1M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798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771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733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718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647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670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4290"/>
                </a:tc>
              </a:tr>
              <a:tr h="347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HBR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3M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99060"/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800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771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751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741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26479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699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8296529" y="4668837"/>
            <a:ext cx="284607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5320" algn="l"/>
              </a:tabLst>
            </a:pPr>
            <a:r>
              <a:rPr dirty="0" sz="1400" spc="10">
                <a:latin typeface="Arial"/>
                <a:cs typeface="Arial"/>
              </a:rPr>
              <a:t>360	</a:t>
            </a:r>
            <a:r>
              <a:rPr dirty="0" sz="1550" spc="20" b="1">
                <a:latin typeface="Arial"/>
                <a:cs typeface="Arial"/>
              </a:rPr>
              <a:t>Days </a:t>
            </a:r>
            <a:r>
              <a:rPr dirty="0" sz="1550" spc="10" b="1">
                <a:latin typeface="Arial"/>
                <a:cs typeface="Arial"/>
              </a:rPr>
              <a:t>to</a:t>
            </a:r>
            <a:r>
              <a:rPr dirty="0" sz="1550" spc="-5" b="1">
                <a:latin typeface="Arial"/>
                <a:cs typeface="Arial"/>
              </a:rPr>
              <a:t> </a:t>
            </a:r>
            <a:r>
              <a:rPr dirty="0" sz="1550" spc="20" b="1">
                <a:latin typeface="Arial"/>
                <a:cs typeface="Arial"/>
              </a:rPr>
              <a:t>randomization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801100" y="3629025"/>
            <a:ext cx="133350" cy="276225"/>
          </a:xfrm>
          <a:custGeom>
            <a:avLst/>
            <a:gdLst/>
            <a:ahLst/>
            <a:cxnLst/>
            <a:rect l="l" t="t" r="r" b="b"/>
            <a:pathLst>
              <a:path w="133350" h="276225">
                <a:moveTo>
                  <a:pt x="0" y="276225"/>
                </a:moveTo>
                <a:lnTo>
                  <a:pt x="66675" y="0"/>
                </a:lnTo>
                <a:lnTo>
                  <a:pt x="133350" y="276225"/>
                </a:lnTo>
                <a:lnTo>
                  <a:pt x="0" y="276225"/>
                </a:lnTo>
                <a:close/>
              </a:path>
            </a:pathLst>
          </a:custGeom>
          <a:ln w="19050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8968358" y="3606101"/>
            <a:ext cx="107759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0066"/>
                </a:solidFill>
                <a:latin typeface="Arial Narrow"/>
                <a:cs typeface="Arial Narrow"/>
              </a:rPr>
              <a:t>ARD </a:t>
            </a:r>
            <a:r>
              <a:rPr dirty="0" sz="1800" b="1">
                <a:solidFill>
                  <a:srgbClr val="000066"/>
                </a:solidFill>
                <a:latin typeface="Arial Narrow"/>
                <a:cs typeface="Arial Narrow"/>
              </a:rPr>
              <a:t>=</a:t>
            </a:r>
            <a:r>
              <a:rPr dirty="0" sz="1800" spc="-45" b="1">
                <a:solidFill>
                  <a:srgbClr val="000066"/>
                </a:solidFill>
                <a:latin typeface="Arial Narrow"/>
                <a:cs typeface="Arial Narrow"/>
              </a:rPr>
              <a:t> </a:t>
            </a:r>
            <a:r>
              <a:rPr dirty="0" sz="1800" spc="5" b="1">
                <a:solidFill>
                  <a:srgbClr val="000066"/>
                </a:solidFill>
                <a:latin typeface="Arial Narrow"/>
                <a:cs typeface="Arial Narrow"/>
              </a:rPr>
              <a:t>4.0%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168655"/>
            <a:ext cx="7435215" cy="10471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4725"/>
              </a:lnSpc>
              <a:spcBef>
                <a:spcPts val="130"/>
              </a:spcBef>
            </a:pPr>
            <a:r>
              <a:rPr dirty="0" sz="3950" spc="20" b="1">
                <a:solidFill>
                  <a:srgbClr val="001F5F"/>
                </a:solidFill>
                <a:latin typeface="Arial"/>
                <a:cs typeface="Arial"/>
              </a:rPr>
              <a:t>Primary End</a:t>
            </a:r>
            <a:r>
              <a:rPr dirty="0" sz="3950" spc="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ts val="3285"/>
              </a:lnSpc>
            </a:pPr>
            <a:r>
              <a:rPr dirty="0" sz="2750" spc="30" b="1">
                <a:solidFill>
                  <a:srgbClr val="001F5F"/>
                </a:solidFill>
                <a:latin typeface="Arial"/>
                <a:cs typeface="Arial"/>
              </a:rPr>
              <a:t>1Y BARC </a:t>
            </a:r>
            <a:r>
              <a:rPr dirty="0" sz="2750" spc="15" b="1">
                <a:solidFill>
                  <a:srgbClr val="001F5F"/>
                </a:solidFill>
                <a:latin typeface="Arial"/>
                <a:cs typeface="Arial"/>
              </a:rPr>
              <a:t>2,3,5 </a:t>
            </a:r>
            <a:r>
              <a:rPr dirty="0" sz="2750" spc="25" b="1">
                <a:solidFill>
                  <a:srgbClr val="C00000"/>
                </a:solidFill>
                <a:latin typeface="Arial"/>
                <a:cs typeface="Arial"/>
              </a:rPr>
              <a:t>Bleeding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0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25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r>
              <a:rPr dirty="0" sz="2750" spc="6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92565" y="1230947"/>
            <a:ext cx="19145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</a:t>
            </a:r>
            <a:r>
              <a:rPr dirty="0" sz="1800" spc="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0.85,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92565" y="1515173"/>
            <a:ext cx="2060575" cy="8458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9500"/>
              </a:lnSpc>
              <a:spcBef>
                <a:spcPts val="100"/>
              </a:spcBef>
              <a:tabLst>
                <a:tab pos="825500" algn="l"/>
              </a:tabLst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95%CI	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0.66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800" spc="-4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3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1.11 </a:t>
            </a:r>
            <a:r>
              <a:rPr dirty="0" sz="18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P=0.232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3985" y="5721667"/>
            <a:ext cx="70993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b="1">
                <a:latin typeface="Arial"/>
                <a:cs typeface="Arial"/>
              </a:rPr>
              <a:t>HBR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3M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3985" y="4931219"/>
            <a:ext cx="1391285" cy="62865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30480">
              <a:lnSpc>
                <a:spcPct val="100000"/>
              </a:lnSpc>
              <a:spcBef>
                <a:spcPts val="790"/>
              </a:spcBef>
            </a:pPr>
            <a:r>
              <a:rPr dirty="0" sz="1400" b="1" i="1">
                <a:latin typeface="Arial"/>
                <a:cs typeface="Arial"/>
              </a:rPr>
              <a:t>Numbers </a:t>
            </a:r>
            <a:r>
              <a:rPr dirty="0" sz="1400" spc="-15" b="1" i="1">
                <a:latin typeface="Arial"/>
                <a:cs typeface="Arial"/>
              </a:rPr>
              <a:t>at</a:t>
            </a:r>
            <a:r>
              <a:rPr dirty="0" sz="1400" spc="-80" b="1" i="1">
                <a:latin typeface="Arial"/>
                <a:cs typeface="Arial"/>
              </a:rPr>
              <a:t> </a:t>
            </a:r>
            <a:r>
              <a:rPr dirty="0" sz="1400" spc="5" b="1" i="1">
                <a:latin typeface="Arial"/>
                <a:cs typeface="Arial"/>
              </a:rPr>
              <a:t>risk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b="1">
                <a:latin typeface="Arial"/>
                <a:cs typeface="Arial"/>
              </a:rPr>
              <a:t>HBR</a:t>
            </a:r>
            <a:r>
              <a:rPr dirty="0" sz="1400" spc="-5" b="1">
                <a:latin typeface="Arial"/>
                <a:cs typeface="Arial"/>
              </a:rPr>
              <a:t> 1M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98164" y="531399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7</a:t>
            </a:r>
            <a:r>
              <a:rPr dirty="0" sz="1400" spc="45">
                <a:latin typeface="Arial"/>
                <a:cs typeface="Arial"/>
              </a:rPr>
              <a:t>9</a:t>
            </a:r>
            <a:r>
              <a:rPr dirty="0" sz="1400" spc="15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5509" y="531399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7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91964" y="531399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9</a:t>
            </a:r>
            <a:r>
              <a:rPr dirty="0" sz="1400" spc="15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0926" y="5313997"/>
            <a:ext cx="3270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78651" y="531399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15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24725" y="5313997"/>
            <a:ext cx="3270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71180" y="5313997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5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98164" y="569817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8</a:t>
            </a:r>
            <a:r>
              <a:rPr dirty="0" sz="1400" spc="45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45509" y="569817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7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91964" y="569817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30926" y="5698172"/>
            <a:ext cx="3270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15"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78651" y="569817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15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324725" y="5698172"/>
            <a:ext cx="3270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71180" y="5698172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5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05600" y="2581592"/>
            <a:ext cx="1751964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C00000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C0000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:</a:t>
            </a:r>
            <a:r>
              <a:rPr dirty="0" sz="1800" spc="-10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15.8%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05600" y="3305111"/>
            <a:ext cx="1751964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996633"/>
                </a:solidFill>
                <a:latin typeface="Arial"/>
                <a:cs typeface="Arial"/>
              </a:rPr>
              <a:t>HBR </a:t>
            </a:r>
            <a:r>
              <a:rPr dirty="0" sz="1800" spc="-15" b="1">
                <a:solidFill>
                  <a:srgbClr val="996633"/>
                </a:solidFill>
                <a:latin typeface="Arial"/>
                <a:cs typeface="Arial"/>
              </a:rPr>
              <a:t>1M </a:t>
            </a:r>
            <a:r>
              <a:rPr dirty="0" sz="1800" b="1">
                <a:solidFill>
                  <a:srgbClr val="996633"/>
                </a:solidFill>
                <a:latin typeface="Arial"/>
                <a:cs typeface="Arial"/>
              </a:rPr>
              <a:t>:</a:t>
            </a:r>
            <a:r>
              <a:rPr dirty="0" sz="1800" spc="-100" b="1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6633"/>
                </a:solidFill>
                <a:latin typeface="Arial"/>
                <a:cs typeface="Arial"/>
              </a:rPr>
              <a:t>13.8%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43326" y="3081401"/>
            <a:ext cx="5305425" cy="1438275"/>
          </a:xfrm>
          <a:custGeom>
            <a:avLst/>
            <a:gdLst/>
            <a:ahLst/>
            <a:cxnLst/>
            <a:rect l="l" t="t" r="r" b="b"/>
            <a:pathLst>
              <a:path w="5305425" h="1438275">
                <a:moveTo>
                  <a:pt x="0" y="1438275"/>
                </a:moveTo>
                <a:lnTo>
                  <a:pt x="0" y="1316482"/>
                </a:lnTo>
                <a:lnTo>
                  <a:pt x="14477" y="1316482"/>
                </a:lnTo>
                <a:lnTo>
                  <a:pt x="14477" y="1286002"/>
                </a:lnTo>
                <a:lnTo>
                  <a:pt x="28956" y="1286002"/>
                </a:lnTo>
                <a:lnTo>
                  <a:pt x="28956" y="1247902"/>
                </a:lnTo>
                <a:lnTo>
                  <a:pt x="43561" y="1247902"/>
                </a:lnTo>
                <a:lnTo>
                  <a:pt x="43561" y="1217549"/>
                </a:lnTo>
                <a:lnTo>
                  <a:pt x="58038" y="1217549"/>
                </a:lnTo>
                <a:lnTo>
                  <a:pt x="58038" y="1179449"/>
                </a:lnTo>
                <a:lnTo>
                  <a:pt x="108965" y="1179449"/>
                </a:lnTo>
                <a:lnTo>
                  <a:pt x="108965" y="1164209"/>
                </a:lnTo>
                <a:lnTo>
                  <a:pt x="138049" y="1164209"/>
                </a:lnTo>
                <a:lnTo>
                  <a:pt x="138049" y="1149096"/>
                </a:lnTo>
                <a:lnTo>
                  <a:pt x="152526" y="1149096"/>
                </a:lnTo>
                <a:lnTo>
                  <a:pt x="152526" y="1141476"/>
                </a:lnTo>
                <a:lnTo>
                  <a:pt x="167132" y="1141476"/>
                </a:lnTo>
                <a:lnTo>
                  <a:pt x="167132" y="1126236"/>
                </a:lnTo>
                <a:lnTo>
                  <a:pt x="181610" y="1126236"/>
                </a:lnTo>
                <a:lnTo>
                  <a:pt x="181610" y="1110996"/>
                </a:lnTo>
                <a:lnTo>
                  <a:pt x="210693" y="1110996"/>
                </a:lnTo>
                <a:lnTo>
                  <a:pt x="210693" y="1095756"/>
                </a:lnTo>
                <a:lnTo>
                  <a:pt x="225298" y="1095756"/>
                </a:lnTo>
                <a:lnTo>
                  <a:pt x="225298" y="1080516"/>
                </a:lnTo>
                <a:lnTo>
                  <a:pt x="239775" y="1080516"/>
                </a:lnTo>
                <a:lnTo>
                  <a:pt x="239775" y="1065276"/>
                </a:lnTo>
                <a:lnTo>
                  <a:pt x="283337" y="1065276"/>
                </a:lnTo>
                <a:lnTo>
                  <a:pt x="283337" y="1057656"/>
                </a:lnTo>
                <a:lnTo>
                  <a:pt x="312420" y="1057656"/>
                </a:lnTo>
                <a:lnTo>
                  <a:pt x="312420" y="1042543"/>
                </a:lnTo>
                <a:lnTo>
                  <a:pt x="341502" y="1042543"/>
                </a:lnTo>
                <a:lnTo>
                  <a:pt x="341502" y="1027303"/>
                </a:lnTo>
                <a:lnTo>
                  <a:pt x="385063" y="1027303"/>
                </a:lnTo>
                <a:lnTo>
                  <a:pt x="385063" y="1012063"/>
                </a:lnTo>
                <a:lnTo>
                  <a:pt x="414147" y="1012063"/>
                </a:lnTo>
                <a:lnTo>
                  <a:pt x="414147" y="996823"/>
                </a:lnTo>
                <a:lnTo>
                  <a:pt x="428751" y="996823"/>
                </a:lnTo>
                <a:lnTo>
                  <a:pt x="428751" y="989203"/>
                </a:lnTo>
                <a:lnTo>
                  <a:pt x="443229" y="989203"/>
                </a:lnTo>
                <a:lnTo>
                  <a:pt x="443229" y="973963"/>
                </a:lnTo>
                <a:lnTo>
                  <a:pt x="472313" y="973963"/>
                </a:lnTo>
                <a:lnTo>
                  <a:pt x="472313" y="958850"/>
                </a:lnTo>
                <a:lnTo>
                  <a:pt x="516000" y="958850"/>
                </a:lnTo>
                <a:lnTo>
                  <a:pt x="516000" y="943610"/>
                </a:lnTo>
                <a:lnTo>
                  <a:pt x="544957" y="943610"/>
                </a:lnTo>
                <a:lnTo>
                  <a:pt x="544957" y="928369"/>
                </a:lnTo>
                <a:lnTo>
                  <a:pt x="574039" y="928369"/>
                </a:lnTo>
                <a:lnTo>
                  <a:pt x="574039" y="920750"/>
                </a:lnTo>
                <a:lnTo>
                  <a:pt x="646811" y="920750"/>
                </a:lnTo>
                <a:lnTo>
                  <a:pt x="646811" y="905510"/>
                </a:lnTo>
                <a:lnTo>
                  <a:pt x="704850" y="905510"/>
                </a:lnTo>
                <a:lnTo>
                  <a:pt x="704850" y="890269"/>
                </a:lnTo>
                <a:lnTo>
                  <a:pt x="719454" y="890269"/>
                </a:lnTo>
                <a:lnTo>
                  <a:pt x="719454" y="875030"/>
                </a:lnTo>
                <a:lnTo>
                  <a:pt x="821182" y="875030"/>
                </a:lnTo>
                <a:lnTo>
                  <a:pt x="821182" y="859917"/>
                </a:lnTo>
                <a:lnTo>
                  <a:pt x="864743" y="859917"/>
                </a:lnTo>
                <a:lnTo>
                  <a:pt x="864743" y="852297"/>
                </a:lnTo>
                <a:lnTo>
                  <a:pt x="1010158" y="852297"/>
                </a:lnTo>
                <a:lnTo>
                  <a:pt x="1010158" y="837057"/>
                </a:lnTo>
                <a:lnTo>
                  <a:pt x="1053719" y="837057"/>
                </a:lnTo>
                <a:lnTo>
                  <a:pt x="1053719" y="821817"/>
                </a:lnTo>
                <a:lnTo>
                  <a:pt x="1184528" y="821817"/>
                </a:lnTo>
                <a:lnTo>
                  <a:pt x="1184528" y="806576"/>
                </a:lnTo>
                <a:lnTo>
                  <a:pt x="1199134" y="806576"/>
                </a:lnTo>
                <a:lnTo>
                  <a:pt x="1199134" y="791337"/>
                </a:lnTo>
                <a:lnTo>
                  <a:pt x="1213612" y="791337"/>
                </a:lnTo>
                <a:lnTo>
                  <a:pt x="1213612" y="783717"/>
                </a:lnTo>
                <a:lnTo>
                  <a:pt x="1228216" y="783717"/>
                </a:lnTo>
                <a:lnTo>
                  <a:pt x="1228216" y="768476"/>
                </a:lnTo>
                <a:lnTo>
                  <a:pt x="1242695" y="768476"/>
                </a:lnTo>
                <a:lnTo>
                  <a:pt x="1242695" y="753363"/>
                </a:lnTo>
                <a:lnTo>
                  <a:pt x="1286383" y="753363"/>
                </a:lnTo>
                <a:lnTo>
                  <a:pt x="1286383" y="738124"/>
                </a:lnTo>
                <a:lnTo>
                  <a:pt x="1315339" y="738124"/>
                </a:lnTo>
                <a:lnTo>
                  <a:pt x="1315339" y="715263"/>
                </a:lnTo>
                <a:lnTo>
                  <a:pt x="1402588" y="715263"/>
                </a:lnTo>
                <a:lnTo>
                  <a:pt x="1402588" y="700024"/>
                </a:lnTo>
                <a:lnTo>
                  <a:pt x="1431671" y="700024"/>
                </a:lnTo>
                <a:lnTo>
                  <a:pt x="1431671" y="684784"/>
                </a:lnTo>
                <a:lnTo>
                  <a:pt x="1446149" y="684784"/>
                </a:lnTo>
                <a:lnTo>
                  <a:pt x="1446149" y="669671"/>
                </a:lnTo>
                <a:lnTo>
                  <a:pt x="1489837" y="669671"/>
                </a:lnTo>
                <a:lnTo>
                  <a:pt x="1489837" y="646811"/>
                </a:lnTo>
                <a:lnTo>
                  <a:pt x="1635125" y="646811"/>
                </a:lnTo>
                <a:lnTo>
                  <a:pt x="1635125" y="631571"/>
                </a:lnTo>
                <a:lnTo>
                  <a:pt x="1678813" y="631571"/>
                </a:lnTo>
                <a:lnTo>
                  <a:pt x="1678813" y="616331"/>
                </a:lnTo>
                <a:lnTo>
                  <a:pt x="1882266" y="616331"/>
                </a:lnTo>
                <a:lnTo>
                  <a:pt x="1882266" y="601091"/>
                </a:lnTo>
                <a:lnTo>
                  <a:pt x="1925827" y="601091"/>
                </a:lnTo>
                <a:lnTo>
                  <a:pt x="1925827" y="585851"/>
                </a:lnTo>
                <a:lnTo>
                  <a:pt x="1998599" y="585851"/>
                </a:lnTo>
                <a:lnTo>
                  <a:pt x="1998599" y="578231"/>
                </a:lnTo>
                <a:lnTo>
                  <a:pt x="2071243" y="578231"/>
                </a:lnTo>
                <a:lnTo>
                  <a:pt x="2071243" y="563118"/>
                </a:lnTo>
                <a:lnTo>
                  <a:pt x="2318385" y="563118"/>
                </a:lnTo>
                <a:lnTo>
                  <a:pt x="2318385" y="547878"/>
                </a:lnTo>
                <a:lnTo>
                  <a:pt x="2347468" y="547878"/>
                </a:lnTo>
                <a:lnTo>
                  <a:pt x="2347468" y="517398"/>
                </a:lnTo>
                <a:lnTo>
                  <a:pt x="2391029" y="517398"/>
                </a:lnTo>
                <a:lnTo>
                  <a:pt x="2391029" y="509777"/>
                </a:lnTo>
                <a:lnTo>
                  <a:pt x="2420112" y="509777"/>
                </a:lnTo>
                <a:lnTo>
                  <a:pt x="2420112" y="494538"/>
                </a:lnTo>
                <a:lnTo>
                  <a:pt x="2449195" y="494538"/>
                </a:lnTo>
                <a:lnTo>
                  <a:pt x="2449195" y="479425"/>
                </a:lnTo>
                <a:lnTo>
                  <a:pt x="2565400" y="479425"/>
                </a:lnTo>
                <a:lnTo>
                  <a:pt x="2565400" y="464185"/>
                </a:lnTo>
                <a:lnTo>
                  <a:pt x="2638171" y="464185"/>
                </a:lnTo>
                <a:lnTo>
                  <a:pt x="2638171" y="448945"/>
                </a:lnTo>
                <a:lnTo>
                  <a:pt x="2652649" y="448945"/>
                </a:lnTo>
                <a:lnTo>
                  <a:pt x="2652649" y="426085"/>
                </a:lnTo>
                <a:lnTo>
                  <a:pt x="2696210" y="426085"/>
                </a:lnTo>
                <a:lnTo>
                  <a:pt x="2696210" y="395604"/>
                </a:lnTo>
                <a:lnTo>
                  <a:pt x="2739898" y="395604"/>
                </a:lnTo>
                <a:lnTo>
                  <a:pt x="2739898" y="380491"/>
                </a:lnTo>
                <a:lnTo>
                  <a:pt x="2863469" y="380491"/>
                </a:lnTo>
                <a:lnTo>
                  <a:pt x="2863469" y="372872"/>
                </a:lnTo>
                <a:lnTo>
                  <a:pt x="2936113" y="372872"/>
                </a:lnTo>
                <a:lnTo>
                  <a:pt x="2936113" y="357632"/>
                </a:lnTo>
                <a:lnTo>
                  <a:pt x="2965196" y="357632"/>
                </a:lnTo>
                <a:lnTo>
                  <a:pt x="2965196" y="342391"/>
                </a:lnTo>
                <a:lnTo>
                  <a:pt x="2979674" y="342391"/>
                </a:lnTo>
                <a:lnTo>
                  <a:pt x="2979674" y="327151"/>
                </a:lnTo>
                <a:lnTo>
                  <a:pt x="3008757" y="327151"/>
                </a:lnTo>
                <a:lnTo>
                  <a:pt x="3008757" y="311912"/>
                </a:lnTo>
                <a:lnTo>
                  <a:pt x="3023362" y="311912"/>
                </a:lnTo>
                <a:lnTo>
                  <a:pt x="3023362" y="289051"/>
                </a:lnTo>
                <a:lnTo>
                  <a:pt x="3066923" y="289051"/>
                </a:lnTo>
                <a:lnTo>
                  <a:pt x="3066923" y="273938"/>
                </a:lnTo>
                <a:lnTo>
                  <a:pt x="3110484" y="273938"/>
                </a:lnTo>
                <a:lnTo>
                  <a:pt x="3110484" y="258699"/>
                </a:lnTo>
                <a:lnTo>
                  <a:pt x="3139566" y="258699"/>
                </a:lnTo>
                <a:lnTo>
                  <a:pt x="3139566" y="243459"/>
                </a:lnTo>
                <a:lnTo>
                  <a:pt x="3183254" y="243459"/>
                </a:lnTo>
                <a:lnTo>
                  <a:pt x="3183254" y="228219"/>
                </a:lnTo>
                <a:lnTo>
                  <a:pt x="3430270" y="228219"/>
                </a:lnTo>
                <a:lnTo>
                  <a:pt x="3430270" y="220599"/>
                </a:lnTo>
                <a:lnTo>
                  <a:pt x="3561079" y="220599"/>
                </a:lnTo>
                <a:lnTo>
                  <a:pt x="3561079" y="205359"/>
                </a:lnTo>
                <a:lnTo>
                  <a:pt x="3677412" y="205359"/>
                </a:lnTo>
                <a:lnTo>
                  <a:pt x="3677412" y="175006"/>
                </a:lnTo>
                <a:lnTo>
                  <a:pt x="3837304" y="175006"/>
                </a:lnTo>
                <a:lnTo>
                  <a:pt x="3837304" y="159765"/>
                </a:lnTo>
                <a:lnTo>
                  <a:pt x="3997198" y="159765"/>
                </a:lnTo>
                <a:lnTo>
                  <a:pt x="3997198" y="152146"/>
                </a:lnTo>
                <a:lnTo>
                  <a:pt x="4142485" y="152146"/>
                </a:lnTo>
                <a:lnTo>
                  <a:pt x="4142485" y="136906"/>
                </a:lnTo>
                <a:lnTo>
                  <a:pt x="4244340" y="136906"/>
                </a:lnTo>
                <a:lnTo>
                  <a:pt x="4244340" y="121665"/>
                </a:lnTo>
                <a:lnTo>
                  <a:pt x="4375150" y="121665"/>
                </a:lnTo>
                <a:lnTo>
                  <a:pt x="4375150" y="106425"/>
                </a:lnTo>
                <a:lnTo>
                  <a:pt x="4404106" y="106425"/>
                </a:lnTo>
                <a:lnTo>
                  <a:pt x="4404106" y="91312"/>
                </a:lnTo>
                <a:lnTo>
                  <a:pt x="4520438" y="91312"/>
                </a:lnTo>
                <a:lnTo>
                  <a:pt x="4520438" y="83693"/>
                </a:lnTo>
                <a:lnTo>
                  <a:pt x="4680331" y="83693"/>
                </a:lnTo>
                <a:lnTo>
                  <a:pt x="4680331" y="68452"/>
                </a:lnTo>
                <a:lnTo>
                  <a:pt x="4694935" y="68452"/>
                </a:lnTo>
                <a:lnTo>
                  <a:pt x="4694935" y="37973"/>
                </a:lnTo>
                <a:lnTo>
                  <a:pt x="5058283" y="37973"/>
                </a:lnTo>
                <a:lnTo>
                  <a:pt x="5058283" y="22733"/>
                </a:lnTo>
                <a:lnTo>
                  <a:pt x="5130927" y="22733"/>
                </a:lnTo>
                <a:lnTo>
                  <a:pt x="5130927" y="15112"/>
                </a:lnTo>
                <a:lnTo>
                  <a:pt x="5261737" y="15112"/>
                </a:lnTo>
                <a:lnTo>
                  <a:pt x="5261737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CC853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43326" y="2852801"/>
            <a:ext cx="5305425" cy="1666875"/>
          </a:xfrm>
          <a:custGeom>
            <a:avLst/>
            <a:gdLst/>
            <a:ahLst/>
            <a:cxnLst/>
            <a:rect l="l" t="t" r="r" b="b"/>
            <a:pathLst>
              <a:path w="5305425" h="1666875">
                <a:moveTo>
                  <a:pt x="0" y="1666875"/>
                </a:moveTo>
                <a:lnTo>
                  <a:pt x="0" y="1598295"/>
                </a:lnTo>
                <a:lnTo>
                  <a:pt x="14477" y="1598295"/>
                </a:lnTo>
                <a:lnTo>
                  <a:pt x="14477" y="1560195"/>
                </a:lnTo>
                <a:lnTo>
                  <a:pt x="28956" y="1560195"/>
                </a:lnTo>
                <a:lnTo>
                  <a:pt x="28956" y="1446022"/>
                </a:lnTo>
                <a:lnTo>
                  <a:pt x="43561" y="1446022"/>
                </a:lnTo>
                <a:lnTo>
                  <a:pt x="43561" y="1369949"/>
                </a:lnTo>
                <a:lnTo>
                  <a:pt x="138049" y="1369949"/>
                </a:lnTo>
                <a:lnTo>
                  <a:pt x="138049" y="1354709"/>
                </a:lnTo>
                <a:lnTo>
                  <a:pt x="152526" y="1354709"/>
                </a:lnTo>
                <a:lnTo>
                  <a:pt x="152526" y="1309116"/>
                </a:lnTo>
                <a:lnTo>
                  <a:pt x="196214" y="1309116"/>
                </a:lnTo>
                <a:lnTo>
                  <a:pt x="196214" y="1301496"/>
                </a:lnTo>
                <a:lnTo>
                  <a:pt x="210693" y="1301496"/>
                </a:lnTo>
                <a:lnTo>
                  <a:pt x="210693" y="1286256"/>
                </a:lnTo>
                <a:lnTo>
                  <a:pt x="225298" y="1286256"/>
                </a:lnTo>
                <a:lnTo>
                  <a:pt x="225298" y="1255776"/>
                </a:lnTo>
                <a:lnTo>
                  <a:pt x="254253" y="1255776"/>
                </a:lnTo>
                <a:lnTo>
                  <a:pt x="254253" y="1232916"/>
                </a:lnTo>
                <a:lnTo>
                  <a:pt x="268859" y="1232916"/>
                </a:lnTo>
                <a:lnTo>
                  <a:pt x="268859" y="1217803"/>
                </a:lnTo>
                <a:lnTo>
                  <a:pt x="297941" y="1217803"/>
                </a:lnTo>
                <a:lnTo>
                  <a:pt x="297941" y="1187323"/>
                </a:lnTo>
                <a:lnTo>
                  <a:pt x="312420" y="1187323"/>
                </a:lnTo>
                <a:lnTo>
                  <a:pt x="312420" y="1172083"/>
                </a:lnTo>
                <a:lnTo>
                  <a:pt x="327025" y="1172083"/>
                </a:lnTo>
                <a:lnTo>
                  <a:pt x="327025" y="1164463"/>
                </a:lnTo>
                <a:lnTo>
                  <a:pt x="341502" y="1164463"/>
                </a:lnTo>
                <a:lnTo>
                  <a:pt x="341502" y="1149223"/>
                </a:lnTo>
                <a:lnTo>
                  <a:pt x="399669" y="1149223"/>
                </a:lnTo>
                <a:lnTo>
                  <a:pt x="399669" y="1118743"/>
                </a:lnTo>
                <a:lnTo>
                  <a:pt x="414147" y="1118743"/>
                </a:lnTo>
                <a:lnTo>
                  <a:pt x="414147" y="1103630"/>
                </a:lnTo>
                <a:lnTo>
                  <a:pt x="428751" y="1103630"/>
                </a:lnTo>
                <a:lnTo>
                  <a:pt x="428751" y="1096010"/>
                </a:lnTo>
                <a:lnTo>
                  <a:pt x="457835" y="1096010"/>
                </a:lnTo>
                <a:lnTo>
                  <a:pt x="457835" y="1080770"/>
                </a:lnTo>
                <a:lnTo>
                  <a:pt x="472313" y="1080770"/>
                </a:lnTo>
                <a:lnTo>
                  <a:pt x="472313" y="1065530"/>
                </a:lnTo>
                <a:lnTo>
                  <a:pt x="530478" y="1065530"/>
                </a:lnTo>
                <a:lnTo>
                  <a:pt x="530478" y="1050290"/>
                </a:lnTo>
                <a:lnTo>
                  <a:pt x="588645" y="1050290"/>
                </a:lnTo>
                <a:lnTo>
                  <a:pt x="588645" y="1035050"/>
                </a:lnTo>
                <a:lnTo>
                  <a:pt x="603123" y="1035050"/>
                </a:lnTo>
                <a:lnTo>
                  <a:pt x="603123" y="1027430"/>
                </a:lnTo>
                <a:lnTo>
                  <a:pt x="617727" y="1027430"/>
                </a:lnTo>
                <a:lnTo>
                  <a:pt x="617727" y="1012190"/>
                </a:lnTo>
                <a:lnTo>
                  <a:pt x="646811" y="1012190"/>
                </a:lnTo>
                <a:lnTo>
                  <a:pt x="646811" y="997076"/>
                </a:lnTo>
                <a:lnTo>
                  <a:pt x="690372" y="997076"/>
                </a:lnTo>
                <a:lnTo>
                  <a:pt x="690372" y="981837"/>
                </a:lnTo>
                <a:lnTo>
                  <a:pt x="733933" y="981837"/>
                </a:lnTo>
                <a:lnTo>
                  <a:pt x="733933" y="966597"/>
                </a:lnTo>
                <a:lnTo>
                  <a:pt x="763015" y="966597"/>
                </a:lnTo>
                <a:lnTo>
                  <a:pt x="763015" y="958976"/>
                </a:lnTo>
                <a:lnTo>
                  <a:pt x="806703" y="958976"/>
                </a:lnTo>
                <a:lnTo>
                  <a:pt x="806703" y="928497"/>
                </a:lnTo>
                <a:lnTo>
                  <a:pt x="864743" y="928497"/>
                </a:lnTo>
                <a:lnTo>
                  <a:pt x="864743" y="913257"/>
                </a:lnTo>
                <a:lnTo>
                  <a:pt x="893826" y="913257"/>
                </a:lnTo>
                <a:lnTo>
                  <a:pt x="893826" y="898017"/>
                </a:lnTo>
                <a:lnTo>
                  <a:pt x="922909" y="898017"/>
                </a:lnTo>
                <a:lnTo>
                  <a:pt x="922909" y="875284"/>
                </a:lnTo>
                <a:lnTo>
                  <a:pt x="966597" y="875284"/>
                </a:lnTo>
                <a:lnTo>
                  <a:pt x="966597" y="860044"/>
                </a:lnTo>
                <a:lnTo>
                  <a:pt x="1039240" y="860044"/>
                </a:lnTo>
                <a:lnTo>
                  <a:pt x="1039240" y="844804"/>
                </a:lnTo>
                <a:lnTo>
                  <a:pt x="1082802" y="844804"/>
                </a:lnTo>
                <a:lnTo>
                  <a:pt x="1082802" y="829563"/>
                </a:lnTo>
                <a:lnTo>
                  <a:pt x="1111885" y="829563"/>
                </a:lnTo>
                <a:lnTo>
                  <a:pt x="1111885" y="821944"/>
                </a:lnTo>
                <a:lnTo>
                  <a:pt x="1126489" y="821944"/>
                </a:lnTo>
                <a:lnTo>
                  <a:pt x="1126489" y="791463"/>
                </a:lnTo>
                <a:lnTo>
                  <a:pt x="1170051" y="791463"/>
                </a:lnTo>
                <a:lnTo>
                  <a:pt x="1170051" y="776351"/>
                </a:lnTo>
                <a:lnTo>
                  <a:pt x="1184528" y="776351"/>
                </a:lnTo>
                <a:lnTo>
                  <a:pt x="1184528" y="761111"/>
                </a:lnTo>
                <a:lnTo>
                  <a:pt x="1228216" y="761111"/>
                </a:lnTo>
                <a:lnTo>
                  <a:pt x="1228216" y="753490"/>
                </a:lnTo>
                <a:lnTo>
                  <a:pt x="1242695" y="753490"/>
                </a:lnTo>
                <a:lnTo>
                  <a:pt x="1242695" y="707771"/>
                </a:lnTo>
                <a:lnTo>
                  <a:pt x="1257300" y="707771"/>
                </a:lnTo>
                <a:lnTo>
                  <a:pt x="1257300" y="692531"/>
                </a:lnTo>
                <a:lnTo>
                  <a:pt x="1286383" y="692531"/>
                </a:lnTo>
                <a:lnTo>
                  <a:pt x="1286383" y="669671"/>
                </a:lnTo>
                <a:lnTo>
                  <a:pt x="1300861" y="669671"/>
                </a:lnTo>
                <a:lnTo>
                  <a:pt x="1300861" y="654558"/>
                </a:lnTo>
                <a:lnTo>
                  <a:pt x="1315339" y="654558"/>
                </a:lnTo>
                <a:lnTo>
                  <a:pt x="1315339" y="639318"/>
                </a:lnTo>
                <a:lnTo>
                  <a:pt x="1329944" y="639318"/>
                </a:lnTo>
                <a:lnTo>
                  <a:pt x="1329944" y="624077"/>
                </a:lnTo>
                <a:lnTo>
                  <a:pt x="1417193" y="624077"/>
                </a:lnTo>
                <a:lnTo>
                  <a:pt x="1417193" y="616458"/>
                </a:lnTo>
                <a:lnTo>
                  <a:pt x="1431671" y="616458"/>
                </a:lnTo>
                <a:lnTo>
                  <a:pt x="1431671" y="585977"/>
                </a:lnTo>
                <a:lnTo>
                  <a:pt x="1446149" y="585977"/>
                </a:lnTo>
                <a:lnTo>
                  <a:pt x="1446149" y="570738"/>
                </a:lnTo>
                <a:lnTo>
                  <a:pt x="1591564" y="570738"/>
                </a:lnTo>
                <a:lnTo>
                  <a:pt x="1591564" y="548004"/>
                </a:lnTo>
                <a:lnTo>
                  <a:pt x="1649729" y="548004"/>
                </a:lnTo>
                <a:lnTo>
                  <a:pt x="1649729" y="532764"/>
                </a:lnTo>
                <a:lnTo>
                  <a:pt x="1809623" y="532764"/>
                </a:lnTo>
                <a:lnTo>
                  <a:pt x="1809623" y="517525"/>
                </a:lnTo>
                <a:lnTo>
                  <a:pt x="1853184" y="517525"/>
                </a:lnTo>
                <a:lnTo>
                  <a:pt x="1853184" y="502285"/>
                </a:lnTo>
                <a:lnTo>
                  <a:pt x="1969515" y="502285"/>
                </a:lnTo>
                <a:lnTo>
                  <a:pt x="1969515" y="487045"/>
                </a:lnTo>
                <a:lnTo>
                  <a:pt x="1983994" y="487045"/>
                </a:lnTo>
                <a:lnTo>
                  <a:pt x="1983994" y="464185"/>
                </a:lnTo>
                <a:lnTo>
                  <a:pt x="2042160" y="464185"/>
                </a:lnTo>
                <a:lnTo>
                  <a:pt x="2042160" y="448945"/>
                </a:lnTo>
                <a:lnTo>
                  <a:pt x="2260219" y="448945"/>
                </a:lnTo>
                <a:lnTo>
                  <a:pt x="2260219" y="433832"/>
                </a:lnTo>
                <a:lnTo>
                  <a:pt x="2420112" y="433832"/>
                </a:lnTo>
                <a:lnTo>
                  <a:pt x="2420112" y="418591"/>
                </a:lnTo>
                <a:lnTo>
                  <a:pt x="2434590" y="418591"/>
                </a:lnTo>
                <a:lnTo>
                  <a:pt x="2434590" y="410972"/>
                </a:lnTo>
                <a:lnTo>
                  <a:pt x="2463673" y="410972"/>
                </a:lnTo>
                <a:lnTo>
                  <a:pt x="2463673" y="395732"/>
                </a:lnTo>
                <a:lnTo>
                  <a:pt x="2521839" y="395732"/>
                </a:lnTo>
                <a:lnTo>
                  <a:pt x="2521839" y="380491"/>
                </a:lnTo>
                <a:lnTo>
                  <a:pt x="2652649" y="380491"/>
                </a:lnTo>
                <a:lnTo>
                  <a:pt x="2652649" y="350012"/>
                </a:lnTo>
                <a:lnTo>
                  <a:pt x="2798064" y="350012"/>
                </a:lnTo>
                <a:lnTo>
                  <a:pt x="2798064" y="342391"/>
                </a:lnTo>
                <a:lnTo>
                  <a:pt x="2936113" y="342391"/>
                </a:lnTo>
                <a:lnTo>
                  <a:pt x="2936113" y="327278"/>
                </a:lnTo>
                <a:lnTo>
                  <a:pt x="3168650" y="327278"/>
                </a:lnTo>
                <a:lnTo>
                  <a:pt x="3168650" y="312038"/>
                </a:lnTo>
                <a:lnTo>
                  <a:pt x="3284981" y="312038"/>
                </a:lnTo>
                <a:lnTo>
                  <a:pt x="3284981" y="296799"/>
                </a:lnTo>
                <a:lnTo>
                  <a:pt x="3343021" y="296799"/>
                </a:lnTo>
                <a:lnTo>
                  <a:pt x="3343021" y="281559"/>
                </a:lnTo>
                <a:lnTo>
                  <a:pt x="3372104" y="281559"/>
                </a:lnTo>
                <a:lnTo>
                  <a:pt x="3372104" y="258699"/>
                </a:lnTo>
                <a:lnTo>
                  <a:pt x="3444875" y="258699"/>
                </a:lnTo>
                <a:lnTo>
                  <a:pt x="3444875" y="243459"/>
                </a:lnTo>
                <a:lnTo>
                  <a:pt x="3473957" y="243459"/>
                </a:lnTo>
                <a:lnTo>
                  <a:pt x="3473957" y="228219"/>
                </a:lnTo>
                <a:lnTo>
                  <a:pt x="3735578" y="228219"/>
                </a:lnTo>
                <a:lnTo>
                  <a:pt x="3735578" y="213106"/>
                </a:lnTo>
                <a:lnTo>
                  <a:pt x="3866388" y="213106"/>
                </a:lnTo>
                <a:lnTo>
                  <a:pt x="3866388" y="205486"/>
                </a:lnTo>
                <a:lnTo>
                  <a:pt x="3880866" y="205486"/>
                </a:lnTo>
                <a:lnTo>
                  <a:pt x="3880866" y="190246"/>
                </a:lnTo>
                <a:lnTo>
                  <a:pt x="3953509" y="190246"/>
                </a:lnTo>
                <a:lnTo>
                  <a:pt x="3953509" y="175006"/>
                </a:lnTo>
                <a:lnTo>
                  <a:pt x="4026280" y="175006"/>
                </a:lnTo>
                <a:lnTo>
                  <a:pt x="4026280" y="159765"/>
                </a:lnTo>
                <a:lnTo>
                  <a:pt x="4055364" y="159765"/>
                </a:lnTo>
                <a:lnTo>
                  <a:pt x="4055364" y="144525"/>
                </a:lnTo>
                <a:lnTo>
                  <a:pt x="4302379" y="144525"/>
                </a:lnTo>
                <a:lnTo>
                  <a:pt x="4302379" y="136906"/>
                </a:lnTo>
                <a:lnTo>
                  <a:pt x="4316983" y="136906"/>
                </a:lnTo>
                <a:lnTo>
                  <a:pt x="4316983" y="121665"/>
                </a:lnTo>
                <a:lnTo>
                  <a:pt x="4636770" y="121665"/>
                </a:lnTo>
                <a:lnTo>
                  <a:pt x="4636770" y="106552"/>
                </a:lnTo>
                <a:lnTo>
                  <a:pt x="4782058" y="106552"/>
                </a:lnTo>
                <a:lnTo>
                  <a:pt x="4782058" y="76073"/>
                </a:lnTo>
                <a:lnTo>
                  <a:pt x="4854702" y="76073"/>
                </a:lnTo>
                <a:lnTo>
                  <a:pt x="4854702" y="68452"/>
                </a:lnTo>
                <a:lnTo>
                  <a:pt x="4883784" y="68452"/>
                </a:lnTo>
                <a:lnTo>
                  <a:pt x="4883784" y="53212"/>
                </a:lnTo>
                <a:lnTo>
                  <a:pt x="4956556" y="53212"/>
                </a:lnTo>
                <a:lnTo>
                  <a:pt x="4956556" y="37973"/>
                </a:lnTo>
                <a:lnTo>
                  <a:pt x="5000117" y="37973"/>
                </a:lnTo>
                <a:lnTo>
                  <a:pt x="5000117" y="22733"/>
                </a:lnTo>
                <a:lnTo>
                  <a:pt x="5029200" y="22733"/>
                </a:lnTo>
                <a:lnTo>
                  <a:pt x="5029200" y="15112"/>
                </a:lnTo>
                <a:lnTo>
                  <a:pt x="5261737" y="15112"/>
                </a:lnTo>
                <a:lnTo>
                  <a:pt x="5261737" y="0"/>
                </a:lnTo>
                <a:lnTo>
                  <a:pt x="5305425" y="0"/>
                </a:lnTo>
              </a:path>
            </a:pathLst>
          </a:custGeom>
          <a:ln w="28575">
            <a:solidFill>
              <a:srgbClr val="D600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81325" y="1638300"/>
            <a:ext cx="0" cy="3009900"/>
          </a:xfrm>
          <a:custGeom>
            <a:avLst/>
            <a:gdLst/>
            <a:ahLst/>
            <a:cxnLst/>
            <a:rect l="l" t="t" r="r" b="b"/>
            <a:pathLst>
              <a:path w="0" h="3009900">
                <a:moveTo>
                  <a:pt x="0" y="30099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716910" y="3903345"/>
            <a:ext cx="126364" cy="7924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0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67635" y="3354387"/>
            <a:ext cx="2165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67635" y="2806128"/>
            <a:ext cx="2165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67635" y="2258059"/>
            <a:ext cx="216535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7635" y="1707832"/>
            <a:ext cx="2165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52750" y="45148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52750" y="39624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52750" y="34194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52750" y="28670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52750" y="23241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52750" y="177165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981325" y="4648200"/>
            <a:ext cx="5743575" cy="0"/>
          </a:xfrm>
          <a:custGeom>
            <a:avLst/>
            <a:gdLst/>
            <a:ahLst/>
            <a:cxnLst/>
            <a:rect l="l" t="t" r="r" b="b"/>
            <a:pathLst>
              <a:path w="5743575" h="0">
                <a:moveTo>
                  <a:pt x="0" y="0"/>
                </a:moveTo>
                <a:lnTo>
                  <a:pt x="5743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23850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10527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98157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84835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71512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591425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458200" y="4648200"/>
            <a:ext cx="0" cy="38100"/>
          </a:xfrm>
          <a:custGeom>
            <a:avLst/>
            <a:gdLst/>
            <a:ahLst/>
            <a:cxnLst/>
            <a:rect l="l" t="t" r="r" b="b"/>
            <a:pathLst>
              <a:path w="0" h="38100">
                <a:moveTo>
                  <a:pt x="-9525" y="19050"/>
                </a:moveTo>
                <a:lnTo>
                  <a:pt x="9525" y="190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160141" y="4689220"/>
            <a:ext cx="126364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82720" y="4689220"/>
            <a:ext cx="21590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814570" y="4689220"/>
            <a:ext cx="327025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0">
                <a:latin typeface="Arial"/>
                <a:cs typeface="Arial"/>
              </a:rPr>
              <a:t>2</a:t>
            </a:r>
            <a:r>
              <a:rPr dirty="0" sz="1400" spc="1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87059" y="4689220"/>
            <a:ext cx="32639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1</a:t>
            </a:r>
            <a:r>
              <a:rPr dirty="0" sz="1400" spc="40">
                <a:latin typeface="Arial"/>
                <a:cs typeface="Arial"/>
              </a:rPr>
              <a:t>8</a:t>
            </a:r>
            <a:r>
              <a:rPr dirty="0" sz="1400" spc="1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553581" y="4689220"/>
            <a:ext cx="32639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2</a:t>
            </a:r>
            <a:r>
              <a:rPr dirty="0" sz="1400" spc="40">
                <a:latin typeface="Arial"/>
                <a:cs typeface="Arial"/>
              </a:rPr>
              <a:t>4</a:t>
            </a:r>
            <a:r>
              <a:rPr dirty="0" sz="1400" spc="1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426070" y="4689220"/>
            <a:ext cx="32639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3</a:t>
            </a:r>
            <a:r>
              <a:rPr dirty="0" sz="1400" spc="40">
                <a:latin typeface="Arial"/>
                <a:cs typeface="Arial"/>
              </a:rPr>
              <a:t>0</a:t>
            </a:r>
            <a:r>
              <a:rPr dirty="0" sz="1400" spc="1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98433" y="4669853"/>
            <a:ext cx="28441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3415" algn="l"/>
              </a:tabLst>
            </a:pPr>
            <a:r>
              <a:rPr dirty="0" sz="1400" spc="5">
                <a:latin typeface="Arial"/>
                <a:cs typeface="Arial"/>
              </a:rPr>
              <a:t>360	</a:t>
            </a:r>
            <a:r>
              <a:rPr dirty="0" sz="1550" spc="20" b="1">
                <a:latin typeface="Arial"/>
                <a:cs typeface="Arial"/>
              </a:rPr>
              <a:t>Days </a:t>
            </a:r>
            <a:r>
              <a:rPr dirty="0" sz="1550" spc="10" b="1">
                <a:latin typeface="Arial"/>
                <a:cs typeface="Arial"/>
              </a:rPr>
              <a:t>to</a:t>
            </a:r>
            <a:r>
              <a:rPr dirty="0" sz="1550" spc="-5" b="1">
                <a:latin typeface="Arial"/>
                <a:cs typeface="Arial"/>
              </a:rPr>
              <a:t> </a:t>
            </a:r>
            <a:r>
              <a:rPr dirty="0" sz="1550" spc="20" b="1">
                <a:latin typeface="Arial"/>
                <a:cs typeface="Arial"/>
              </a:rPr>
              <a:t>randomization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801100" y="2838450"/>
            <a:ext cx="133350" cy="276225"/>
          </a:xfrm>
          <a:custGeom>
            <a:avLst/>
            <a:gdLst/>
            <a:ahLst/>
            <a:cxnLst/>
            <a:rect l="l" t="t" r="r" b="b"/>
            <a:pathLst>
              <a:path w="133350" h="276225">
                <a:moveTo>
                  <a:pt x="0" y="276225"/>
                </a:moveTo>
                <a:lnTo>
                  <a:pt x="66675" y="0"/>
                </a:lnTo>
                <a:lnTo>
                  <a:pt x="133350" y="276225"/>
                </a:lnTo>
                <a:lnTo>
                  <a:pt x="0" y="276225"/>
                </a:lnTo>
                <a:close/>
              </a:path>
            </a:pathLst>
          </a:custGeom>
          <a:ln w="19050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8968358" y="2821241"/>
            <a:ext cx="107759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000066"/>
                </a:solidFill>
                <a:latin typeface="Arial Narrow"/>
                <a:cs typeface="Arial Narrow"/>
              </a:rPr>
              <a:t>ARD </a:t>
            </a:r>
            <a:r>
              <a:rPr dirty="0" sz="1800" b="1">
                <a:solidFill>
                  <a:srgbClr val="000066"/>
                </a:solidFill>
                <a:latin typeface="Arial Narrow"/>
                <a:cs typeface="Arial Narrow"/>
              </a:rPr>
              <a:t>=</a:t>
            </a:r>
            <a:r>
              <a:rPr dirty="0" sz="1800" spc="-45" b="1">
                <a:solidFill>
                  <a:srgbClr val="000066"/>
                </a:solidFill>
                <a:latin typeface="Arial Narrow"/>
                <a:cs typeface="Arial Narrow"/>
              </a:rPr>
              <a:t> </a:t>
            </a:r>
            <a:r>
              <a:rPr dirty="0" sz="1800" spc="5" b="1">
                <a:solidFill>
                  <a:srgbClr val="000066"/>
                </a:solidFill>
                <a:latin typeface="Arial Narrow"/>
                <a:cs typeface="Arial Narrow"/>
              </a:rPr>
              <a:t>2.0%</a:t>
            </a:r>
            <a:endParaRPr sz="1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98164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-30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98164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-30">
                <a:latin typeface="Arial"/>
                <a:cs typeface="Arial"/>
              </a:rPr>
              <a:t>5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2300" y="744791"/>
            <a:ext cx="2851785" cy="16852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849630">
              <a:lnSpc>
                <a:spcPct val="151200"/>
              </a:lnSpc>
              <a:spcBef>
                <a:spcPts val="135"/>
              </a:spcBef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 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0.66, 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95%CI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0.46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0.95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P=0.025,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 </a:t>
            </a:r>
            <a:r>
              <a:rPr dirty="0" u="sng" sz="18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for </a:t>
            </a:r>
            <a:r>
              <a:rPr dirty="0" u="sng" sz="18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noninferiority</a:t>
            </a:r>
            <a:r>
              <a:rPr dirty="0" sz="1800" spc="-10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&lt;0.001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3985" y="5721667"/>
            <a:ext cx="78613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5" b="1">
                <a:latin typeface="Arial"/>
                <a:cs typeface="Arial"/>
              </a:rPr>
              <a:t>LBR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spc="-15" b="1">
                <a:latin typeface="Arial"/>
                <a:cs typeface="Arial"/>
              </a:rPr>
              <a:t>12M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3985" y="4931219"/>
            <a:ext cx="1391285" cy="62865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30480">
              <a:lnSpc>
                <a:spcPct val="100000"/>
              </a:lnSpc>
              <a:spcBef>
                <a:spcPts val="790"/>
              </a:spcBef>
            </a:pPr>
            <a:r>
              <a:rPr dirty="0" sz="1400" b="1" i="1">
                <a:latin typeface="Arial"/>
                <a:cs typeface="Arial"/>
              </a:rPr>
              <a:t>Numbers </a:t>
            </a:r>
            <a:r>
              <a:rPr dirty="0" sz="1400" spc="-15" b="1" i="1">
                <a:latin typeface="Arial"/>
                <a:cs typeface="Arial"/>
              </a:rPr>
              <a:t>at</a:t>
            </a:r>
            <a:r>
              <a:rPr dirty="0" sz="1400" spc="-80" b="1" i="1">
                <a:latin typeface="Arial"/>
                <a:cs typeface="Arial"/>
              </a:rPr>
              <a:t> </a:t>
            </a:r>
            <a:r>
              <a:rPr dirty="0" sz="1400" spc="5" b="1" i="1">
                <a:latin typeface="Arial"/>
                <a:cs typeface="Arial"/>
              </a:rPr>
              <a:t>risk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5" b="1">
                <a:latin typeface="Arial"/>
                <a:cs typeface="Arial"/>
              </a:rPr>
              <a:t>LBR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3M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0869" y="4497"/>
            <a:ext cx="4881245" cy="1289050"/>
          </a:xfrm>
          <a:prstGeom prst="rect">
            <a:avLst/>
          </a:prstGeom>
        </p:spPr>
        <p:txBody>
          <a:bodyPr wrap="square" lIns="0" tIns="1536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3950" spc="20" b="1">
                <a:solidFill>
                  <a:srgbClr val="001F5F"/>
                </a:solidFill>
                <a:latin typeface="Arial"/>
                <a:cs typeface="Arial"/>
              </a:rPr>
              <a:t>Primary End</a:t>
            </a:r>
            <a:r>
              <a:rPr dirty="0" sz="3950" spc="-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2750" spc="30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NACE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0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r>
              <a:rPr dirty="0" sz="27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26301" y="3408616"/>
            <a:ext cx="172338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3A7C22"/>
                </a:solidFill>
                <a:latin typeface="Arial"/>
                <a:cs typeface="Arial"/>
              </a:rPr>
              <a:t>LBR </a:t>
            </a:r>
            <a:r>
              <a:rPr dirty="0" sz="1800" spc="5" b="1">
                <a:solidFill>
                  <a:srgbClr val="3A7C22"/>
                </a:solidFill>
                <a:latin typeface="Arial"/>
                <a:cs typeface="Arial"/>
              </a:rPr>
              <a:t>12M </a:t>
            </a:r>
            <a:r>
              <a:rPr dirty="0" sz="1800" b="1">
                <a:solidFill>
                  <a:srgbClr val="3A7C22"/>
                </a:solidFill>
                <a:latin typeface="Arial"/>
                <a:cs typeface="Arial"/>
              </a:rPr>
              <a:t>:</a:t>
            </a:r>
            <a:r>
              <a:rPr dirty="0" sz="1800" spc="-114" b="1">
                <a:solidFill>
                  <a:srgbClr val="3A7C22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3A7C22"/>
                </a:solidFill>
                <a:latin typeface="Arial"/>
                <a:cs typeface="Arial"/>
              </a:rPr>
              <a:t>4.4%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9801" y="4081843"/>
            <a:ext cx="15995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6FC0"/>
                </a:solidFill>
                <a:latin typeface="Arial"/>
                <a:cs typeface="Arial"/>
              </a:rPr>
              <a:t>LBR </a:t>
            </a:r>
            <a:r>
              <a:rPr dirty="0" sz="1800" spc="-15" b="1">
                <a:solidFill>
                  <a:srgbClr val="006FC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006FC0"/>
                </a:solidFill>
                <a:latin typeface="Arial"/>
                <a:cs typeface="Arial"/>
              </a:rPr>
              <a:t>:</a:t>
            </a:r>
            <a:r>
              <a:rPr dirty="0" sz="1800" spc="-2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2.9%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43326" y="3729101"/>
            <a:ext cx="5248275" cy="771525"/>
          </a:xfrm>
          <a:custGeom>
            <a:avLst/>
            <a:gdLst/>
            <a:ahLst/>
            <a:cxnLst/>
            <a:rect l="l" t="t" r="r" b="b"/>
            <a:pathLst>
              <a:path w="5248275" h="771525">
                <a:moveTo>
                  <a:pt x="0" y="771525"/>
                </a:moveTo>
                <a:lnTo>
                  <a:pt x="0" y="739267"/>
                </a:lnTo>
                <a:lnTo>
                  <a:pt x="9144" y="739267"/>
                </a:lnTo>
                <a:lnTo>
                  <a:pt x="9144" y="696468"/>
                </a:lnTo>
                <a:lnTo>
                  <a:pt x="27559" y="696468"/>
                </a:lnTo>
                <a:lnTo>
                  <a:pt x="27559" y="675005"/>
                </a:lnTo>
                <a:lnTo>
                  <a:pt x="73787" y="675005"/>
                </a:lnTo>
                <a:lnTo>
                  <a:pt x="73787" y="642874"/>
                </a:lnTo>
                <a:lnTo>
                  <a:pt x="82931" y="642874"/>
                </a:lnTo>
                <a:lnTo>
                  <a:pt x="82931" y="632206"/>
                </a:lnTo>
                <a:lnTo>
                  <a:pt x="101346" y="632206"/>
                </a:lnTo>
                <a:lnTo>
                  <a:pt x="101346" y="621411"/>
                </a:lnTo>
                <a:lnTo>
                  <a:pt x="156718" y="621411"/>
                </a:lnTo>
                <a:lnTo>
                  <a:pt x="156718" y="610743"/>
                </a:lnTo>
                <a:lnTo>
                  <a:pt x="165988" y="610743"/>
                </a:lnTo>
                <a:lnTo>
                  <a:pt x="165988" y="600075"/>
                </a:lnTo>
                <a:lnTo>
                  <a:pt x="230504" y="600075"/>
                </a:lnTo>
                <a:lnTo>
                  <a:pt x="230504" y="589280"/>
                </a:lnTo>
                <a:lnTo>
                  <a:pt x="258190" y="589280"/>
                </a:lnTo>
                <a:lnTo>
                  <a:pt x="258190" y="567817"/>
                </a:lnTo>
                <a:lnTo>
                  <a:pt x="267462" y="567817"/>
                </a:lnTo>
                <a:lnTo>
                  <a:pt x="267462" y="546481"/>
                </a:lnTo>
                <a:lnTo>
                  <a:pt x="359663" y="546481"/>
                </a:lnTo>
                <a:lnTo>
                  <a:pt x="359663" y="535686"/>
                </a:lnTo>
                <a:lnTo>
                  <a:pt x="461137" y="535686"/>
                </a:lnTo>
                <a:lnTo>
                  <a:pt x="461137" y="525018"/>
                </a:lnTo>
                <a:lnTo>
                  <a:pt x="488823" y="525018"/>
                </a:lnTo>
                <a:lnTo>
                  <a:pt x="488823" y="514350"/>
                </a:lnTo>
                <a:lnTo>
                  <a:pt x="497966" y="514350"/>
                </a:lnTo>
                <a:lnTo>
                  <a:pt x="497966" y="503555"/>
                </a:lnTo>
                <a:lnTo>
                  <a:pt x="590296" y="503555"/>
                </a:lnTo>
                <a:lnTo>
                  <a:pt x="590296" y="492887"/>
                </a:lnTo>
                <a:lnTo>
                  <a:pt x="627126" y="492887"/>
                </a:lnTo>
                <a:lnTo>
                  <a:pt x="627126" y="482092"/>
                </a:lnTo>
                <a:lnTo>
                  <a:pt x="645540" y="482092"/>
                </a:lnTo>
                <a:lnTo>
                  <a:pt x="645540" y="471424"/>
                </a:lnTo>
                <a:lnTo>
                  <a:pt x="876173" y="471424"/>
                </a:lnTo>
                <a:lnTo>
                  <a:pt x="876173" y="460756"/>
                </a:lnTo>
                <a:lnTo>
                  <a:pt x="940815" y="460756"/>
                </a:lnTo>
                <a:lnTo>
                  <a:pt x="940815" y="449961"/>
                </a:lnTo>
                <a:lnTo>
                  <a:pt x="1189736" y="449961"/>
                </a:lnTo>
                <a:lnTo>
                  <a:pt x="1189736" y="439293"/>
                </a:lnTo>
                <a:lnTo>
                  <a:pt x="1494154" y="439293"/>
                </a:lnTo>
                <a:lnTo>
                  <a:pt x="1494154" y="428625"/>
                </a:lnTo>
                <a:lnTo>
                  <a:pt x="1687829" y="428625"/>
                </a:lnTo>
                <a:lnTo>
                  <a:pt x="1687829" y="417830"/>
                </a:lnTo>
                <a:lnTo>
                  <a:pt x="1807718" y="417830"/>
                </a:lnTo>
                <a:lnTo>
                  <a:pt x="1807718" y="407162"/>
                </a:lnTo>
                <a:lnTo>
                  <a:pt x="1816989" y="407162"/>
                </a:lnTo>
                <a:lnTo>
                  <a:pt x="1816989" y="396367"/>
                </a:lnTo>
                <a:lnTo>
                  <a:pt x="1918462" y="396367"/>
                </a:lnTo>
                <a:lnTo>
                  <a:pt x="1918462" y="385699"/>
                </a:lnTo>
                <a:lnTo>
                  <a:pt x="1973834" y="385699"/>
                </a:lnTo>
                <a:lnTo>
                  <a:pt x="1973834" y="364236"/>
                </a:lnTo>
                <a:lnTo>
                  <a:pt x="2176779" y="364236"/>
                </a:lnTo>
                <a:lnTo>
                  <a:pt x="2176779" y="353568"/>
                </a:lnTo>
                <a:lnTo>
                  <a:pt x="2222881" y="353568"/>
                </a:lnTo>
                <a:lnTo>
                  <a:pt x="2222881" y="342900"/>
                </a:lnTo>
                <a:lnTo>
                  <a:pt x="2296668" y="342900"/>
                </a:lnTo>
                <a:lnTo>
                  <a:pt x="2296668" y="332105"/>
                </a:lnTo>
                <a:lnTo>
                  <a:pt x="2481072" y="332105"/>
                </a:lnTo>
                <a:lnTo>
                  <a:pt x="2481072" y="321437"/>
                </a:lnTo>
                <a:lnTo>
                  <a:pt x="2554859" y="321437"/>
                </a:lnTo>
                <a:lnTo>
                  <a:pt x="2554859" y="310642"/>
                </a:lnTo>
                <a:lnTo>
                  <a:pt x="2619502" y="310642"/>
                </a:lnTo>
                <a:lnTo>
                  <a:pt x="2619502" y="299974"/>
                </a:lnTo>
                <a:lnTo>
                  <a:pt x="2850007" y="299974"/>
                </a:lnTo>
                <a:lnTo>
                  <a:pt x="2850007" y="289306"/>
                </a:lnTo>
                <a:lnTo>
                  <a:pt x="3136011" y="289306"/>
                </a:lnTo>
                <a:lnTo>
                  <a:pt x="3136011" y="278511"/>
                </a:lnTo>
                <a:lnTo>
                  <a:pt x="3154426" y="278511"/>
                </a:lnTo>
                <a:lnTo>
                  <a:pt x="3154426" y="267843"/>
                </a:lnTo>
                <a:lnTo>
                  <a:pt x="3366643" y="267843"/>
                </a:lnTo>
                <a:lnTo>
                  <a:pt x="3366643" y="257175"/>
                </a:lnTo>
                <a:lnTo>
                  <a:pt x="3753993" y="257175"/>
                </a:lnTo>
                <a:lnTo>
                  <a:pt x="3753993" y="246380"/>
                </a:lnTo>
                <a:lnTo>
                  <a:pt x="3809365" y="246380"/>
                </a:lnTo>
                <a:lnTo>
                  <a:pt x="3809365" y="235712"/>
                </a:lnTo>
                <a:lnTo>
                  <a:pt x="3827779" y="235712"/>
                </a:lnTo>
                <a:lnTo>
                  <a:pt x="3827779" y="214249"/>
                </a:lnTo>
                <a:lnTo>
                  <a:pt x="3938397" y="214249"/>
                </a:lnTo>
                <a:lnTo>
                  <a:pt x="3938397" y="203581"/>
                </a:lnTo>
                <a:lnTo>
                  <a:pt x="4095242" y="203581"/>
                </a:lnTo>
                <a:lnTo>
                  <a:pt x="4095242" y="192786"/>
                </a:lnTo>
                <a:lnTo>
                  <a:pt x="4132199" y="192786"/>
                </a:lnTo>
                <a:lnTo>
                  <a:pt x="4132199" y="182118"/>
                </a:lnTo>
                <a:lnTo>
                  <a:pt x="4215130" y="182118"/>
                </a:lnTo>
                <a:lnTo>
                  <a:pt x="4215130" y="171450"/>
                </a:lnTo>
                <a:lnTo>
                  <a:pt x="4325874" y="171450"/>
                </a:lnTo>
                <a:lnTo>
                  <a:pt x="4325874" y="160655"/>
                </a:lnTo>
                <a:lnTo>
                  <a:pt x="4344289" y="160655"/>
                </a:lnTo>
                <a:lnTo>
                  <a:pt x="4344289" y="149987"/>
                </a:lnTo>
                <a:lnTo>
                  <a:pt x="4418076" y="149987"/>
                </a:lnTo>
                <a:lnTo>
                  <a:pt x="4418076" y="139192"/>
                </a:lnTo>
                <a:lnTo>
                  <a:pt x="4482592" y="139192"/>
                </a:lnTo>
                <a:lnTo>
                  <a:pt x="4482592" y="128524"/>
                </a:lnTo>
                <a:lnTo>
                  <a:pt x="4501133" y="128524"/>
                </a:lnTo>
                <a:lnTo>
                  <a:pt x="4501133" y="117856"/>
                </a:lnTo>
                <a:lnTo>
                  <a:pt x="4528820" y="117856"/>
                </a:lnTo>
                <a:lnTo>
                  <a:pt x="4528820" y="107061"/>
                </a:lnTo>
                <a:lnTo>
                  <a:pt x="4547234" y="107061"/>
                </a:lnTo>
                <a:lnTo>
                  <a:pt x="4547234" y="96393"/>
                </a:lnTo>
                <a:lnTo>
                  <a:pt x="4574921" y="96393"/>
                </a:lnTo>
                <a:lnTo>
                  <a:pt x="4574921" y="85725"/>
                </a:lnTo>
                <a:lnTo>
                  <a:pt x="4657852" y="85725"/>
                </a:lnTo>
                <a:lnTo>
                  <a:pt x="4657852" y="74930"/>
                </a:lnTo>
                <a:lnTo>
                  <a:pt x="4740909" y="74930"/>
                </a:lnTo>
                <a:lnTo>
                  <a:pt x="4740909" y="53467"/>
                </a:lnTo>
                <a:lnTo>
                  <a:pt x="4759325" y="53467"/>
                </a:lnTo>
                <a:lnTo>
                  <a:pt x="4759325" y="42799"/>
                </a:lnTo>
                <a:lnTo>
                  <a:pt x="4906899" y="42799"/>
                </a:lnTo>
                <a:lnTo>
                  <a:pt x="4906899" y="32131"/>
                </a:lnTo>
                <a:lnTo>
                  <a:pt x="4999228" y="32131"/>
                </a:lnTo>
                <a:lnTo>
                  <a:pt x="4999228" y="21336"/>
                </a:lnTo>
                <a:lnTo>
                  <a:pt x="5192903" y="21336"/>
                </a:lnTo>
                <a:lnTo>
                  <a:pt x="5192903" y="10668"/>
                </a:lnTo>
                <a:lnTo>
                  <a:pt x="5202047" y="10668"/>
                </a:lnTo>
                <a:lnTo>
                  <a:pt x="5202047" y="0"/>
                </a:lnTo>
                <a:lnTo>
                  <a:pt x="5248275" y="0"/>
                </a:lnTo>
              </a:path>
            </a:pathLst>
          </a:custGeom>
          <a:ln w="28575">
            <a:solidFill>
              <a:srgbClr val="298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43326" y="3995801"/>
            <a:ext cx="5248275" cy="504825"/>
          </a:xfrm>
          <a:custGeom>
            <a:avLst/>
            <a:gdLst/>
            <a:ahLst/>
            <a:cxnLst/>
            <a:rect l="l" t="t" r="r" b="b"/>
            <a:pathLst>
              <a:path w="5248275" h="504825">
                <a:moveTo>
                  <a:pt x="0" y="504825"/>
                </a:moveTo>
                <a:lnTo>
                  <a:pt x="0" y="483235"/>
                </a:lnTo>
                <a:lnTo>
                  <a:pt x="9144" y="483235"/>
                </a:lnTo>
                <a:lnTo>
                  <a:pt x="9144" y="440309"/>
                </a:lnTo>
                <a:lnTo>
                  <a:pt x="27559" y="440309"/>
                </a:lnTo>
                <a:lnTo>
                  <a:pt x="27559" y="418846"/>
                </a:lnTo>
                <a:lnTo>
                  <a:pt x="36829" y="418846"/>
                </a:lnTo>
                <a:lnTo>
                  <a:pt x="36829" y="408050"/>
                </a:lnTo>
                <a:lnTo>
                  <a:pt x="55245" y="408050"/>
                </a:lnTo>
                <a:lnTo>
                  <a:pt x="55245" y="397382"/>
                </a:lnTo>
                <a:lnTo>
                  <a:pt x="73787" y="397382"/>
                </a:lnTo>
                <a:lnTo>
                  <a:pt x="73787" y="375919"/>
                </a:lnTo>
                <a:lnTo>
                  <a:pt x="101346" y="375919"/>
                </a:lnTo>
                <a:lnTo>
                  <a:pt x="101346" y="365125"/>
                </a:lnTo>
                <a:lnTo>
                  <a:pt x="110616" y="365125"/>
                </a:lnTo>
                <a:lnTo>
                  <a:pt x="110616" y="343662"/>
                </a:lnTo>
                <a:lnTo>
                  <a:pt x="129032" y="343662"/>
                </a:lnTo>
                <a:lnTo>
                  <a:pt x="129032" y="332867"/>
                </a:lnTo>
                <a:lnTo>
                  <a:pt x="267462" y="332867"/>
                </a:lnTo>
                <a:lnTo>
                  <a:pt x="267462" y="322199"/>
                </a:lnTo>
                <a:lnTo>
                  <a:pt x="295148" y="322199"/>
                </a:lnTo>
                <a:lnTo>
                  <a:pt x="295148" y="311404"/>
                </a:lnTo>
                <a:lnTo>
                  <a:pt x="387350" y="311404"/>
                </a:lnTo>
                <a:lnTo>
                  <a:pt x="387350" y="300736"/>
                </a:lnTo>
                <a:lnTo>
                  <a:pt x="497966" y="300736"/>
                </a:lnTo>
                <a:lnTo>
                  <a:pt x="497966" y="289941"/>
                </a:lnTo>
                <a:lnTo>
                  <a:pt x="617982" y="289941"/>
                </a:lnTo>
                <a:lnTo>
                  <a:pt x="617982" y="279146"/>
                </a:lnTo>
                <a:lnTo>
                  <a:pt x="682498" y="279146"/>
                </a:lnTo>
                <a:lnTo>
                  <a:pt x="682498" y="268478"/>
                </a:lnTo>
                <a:lnTo>
                  <a:pt x="756285" y="268478"/>
                </a:lnTo>
                <a:lnTo>
                  <a:pt x="756285" y="257682"/>
                </a:lnTo>
                <a:lnTo>
                  <a:pt x="1134490" y="257682"/>
                </a:lnTo>
                <a:lnTo>
                  <a:pt x="1134490" y="247015"/>
                </a:lnTo>
                <a:lnTo>
                  <a:pt x="1217422" y="247015"/>
                </a:lnTo>
                <a:lnTo>
                  <a:pt x="1217422" y="236219"/>
                </a:lnTo>
                <a:lnTo>
                  <a:pt x="1272794" y="236219"/>
                </a:lnTo>
                <a:lnTo>
                  <a:pt x="1272794" y="225551"/>
                </a:lnTo>
                <a:lnTo>
                  <a:pt x="1328165" y="225551"/>
                </a:lnTo>
                <a:lnTo>
                  <a:pt x="1328165" y="214756"/>
                </a:lnTo>
                <a:lnTo>
                  <a:pt x="1364996" y="214756"/>
                </a:lnTo>
                <a:lnTo>
                  <a:pt x="1364996" y="203962"/>
                </a:lnTo>
                <a:lnTo>
                  <a:pt x="1420368" y="203962"/>
                </a:lnTo>
                <a:lnTo>
                  <a:pt x="1420368" y="193294"/>
                </a:lnTo>
                <a:lnTo>
                  <a:pt x="1909190" y="193294"/>
                </a:lnTo>
                <a:lnTo>
                  <a:pt x="1909190" y="182499"/>
                </a:lnTo>
                <a:lnTo>
                  <a:pt x="1936877" y="182499"/>
                </a:lnTo>
                <a:lnTo>
                  <a:pt x="1936877" y="171831"/>
                </a:lnTo>
                <a:lnTo>
                  <a:pt x="2038350" y="171831"/>
                </a:lnTo>
                <a:lnTo>
                  <a:pt x="2038350" y="161036"/>
                </a:lnTo>
                <a:lnTo>
                  <a:pt x="2407285" y="161036"/>
                </a:lnTo>
                <a:lnTo>
                  <a:pt x="2407285" y="150368"/>
                </a:lnTo>
                <a:lnTo>
                  <a:pt x="2748534" y="150368"/>
                </a:lnTo>
                <a:lnTo>
                  <a:pt x="2748534" y="139573"/>
                </a:lnTo>
                <a:lnTo>
                  <a:pt x="3228213" y="139573"/>
                </a:lnTo>
                <a:lnTo>
                  <a:pt x="3228213" y="128778"/>
                </a:lnTo>
                <a:lnTo>
                  <a:pt x="3237484" y="128778"/>
                </a:lnTo>
                <a:lnTo>
                  <a:pt x="3237484" y="118110"/>
                </a:lnTo>
                <a:lnTo>
                  <a:pt x="3643249" y="118110"/>
                </a:lnTo>
                <a:lnTo>
                  <a:pt x="3643249" y="107315"/>
                </a:lnTo>
                <a:lnTo>
                  <a:pt x="3680205" y="107315"/>
                </a:lnTo>
                <a:lnTo>
                  <a:pt x="3680205" y="96647"/>
                </a:lnTo>
                <a:lnTo>
                  <a:pt x="3753993" y="96647"/>
                </a:lnTo>
                <a:lnTo>
                  <a:pt x="3753993" y="85851"/>
                </a:lnTo>
                <a:lnTo>
                  <a:pt x="3800094" y="85851"/>
                </a:lnTo>
                <a:lnTo>
                  <a:pt x="3800094" y="64388"/>
                </a:lnTo>
                <a:lnTo>
                  <a:pt x="3809365" y="64388"/>
                </a:lnTo>
                <a:lnTo>
                  <a:pt x="3809365" y="53593"/>
                </a:lnTo>
                <a:lnTo>
                  <a:pt x="4067555" y="53593"/>
                </a:lnTo>
                <a:lnTo>
                  <a:pt x="4067555" y="42925"/>
                </a:lnTo>
                <a:lnTo>
                  <a:pt x="4132199" y="42925"/>
                </a:lnTo>
                <a:lnTo>
                  <a:pt x="4132199" y="32131"/>
                </a:lnTo>
                <a:lnTo>
                  <a:pt x="4418076" y="32131"/>
                </a:lnTo>
                <a:lnTo>
                  <a:pt x="4418076" y="21462"/>
                </a:lnTo>
                <a:lnTo>
                  <a:pt x="5119116" y="21462"/>
                </a:lnTo>
                <a:lnTo>
                  <a:pt x="5119116" y="10668"/>
                </a:lnTo>
                <a:lnTo>
                  <a:pt x="5174360" y="10668"/>
                </a:lnTo>
                <a:lnTo>
                  <a:pt x="5174360" y="0"/>
                </a:lnTo>
                <a:lnTo>
                  <a:pt x="5248275" y="0"/>
                </a:lnTo>
              </a:path>
            </a:pathLst>
          </a:custGeom>
          <a:ln w="28575">
            <a:solidFill>
              <a:srgbClr val="5495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81325" y="1714500"/>
            <a:ext cx="0" cy="2924175"/>
          </a:xfrm>
          <a:custGeom>
            <a:avLst/>
            <a:gdLst/>
            <a:ahLst/>
            <a:cxnLst/>
            <a:rect l="l" t="t" r="r" b="b"/>
            <a:pathLst>
              <a:path w="0" h="2924175">
                <a:moveTo>
                  <a:pt x="0" y="292417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673985" y="3529012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24835" y="2650807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24835" y="1760156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43225" y="44958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43225" y="36195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43225" y="273367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43225" y="185737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81325" y="4638675"/>
            <a:ext cx="5676900" cy="0"/>
          </a:xfrm>
          <a:custGeom>
            <a:avLst/>
            <a:gdLst/>
            <a:ahLst/>
            <a:cxnLst/>
            <a:rect l="l" t="t" r="r" b="b"/>
            <a:pathLst>
              <a:path w="5676900" h="0">
                <a:moveTo>
                  <a:pt x="0" y="0"/>
                </a:moveTo>
                <a:lnTo>
                  <a:pt x="5676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3850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0957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95300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197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67702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5342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4010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3928745" y="4668765"/>
          <a:ext cx="7232650" cy="1294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0240"/>
                <a:gridCol w="848994"/>
                <a:gridCol w="845819"/>
                <a:gridCol w="849630"/>
                <a:gridCol w="848994"/>
                <a:gridCol w="802639"/>
                <a:gridCol w="2389505"/>
              </a:tblGrid>
              <a:tr h="46839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30">
                          <a:latin typeface="Arial"/>
                          <a:cs typeface="Arial"/>
                        </a:rPr>
                        <a:t>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120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algn="ctr" marR="571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180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240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algn="ctr" marR="152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300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algn="ctr" marL="603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360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20" b="1">
                          <a:latin typeface="Arial"/>
                          <a:cs typeface="Arial"/>
                        </a:rPr>
                        <a:t>Days </a:t>
                      </a:r>
                      <a:r>
                        <a:rPr dirty="0" sz="1550" spc="1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>
                          <a:latin typeface="Arial"/>
                          <a:cs typeface="Arial"/>
                        </a:rPr>
                        <a:t>randomization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5875"/>
                </a:tc>
              </a:tr>
              <a:tr h="5000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1614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1591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1586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2669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1581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1547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4572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1361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510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1617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1606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1595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1589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1559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1397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0" name="object 30"/>
          <p:cNvSpPr txBox="1"/>
          <p:nvPr/>
        </p:nvSpPr>
        <p:spPr>
          <a:xfrm>
            <a:off x="2673985" y="4358576"/>
            <a:ext cx="605155" cy="58293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  <a:p>
            <a:pPr marL="490855">
              <a:lnSpc>
                <a:spcPct val="100000"/>
              </a:lnSpc>
              <a:spcBef>
                <a:spcPts val="51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2614930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10" b="1">
                <a:solidFill>
                  <a:srgbClr val="001F5F"/>
                </a:solidFill>
                <a:latin typeface="Arial"/>
                <a:cs typeface="Arial"/>
              </a:rPr>
              <a:t>Disclosures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869" y="1245552"/>
            <a:ext cx="9756140" cy="41402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25"/>
              </a:spcBef>
              <a:buChar char="•"/>
              <a:tabLst>
                <a:tab pos="241935" algn="l"/>
              </a:tabLst>
            </a:pPr>
            <a:r>
              <a:rPr dirty="0" sz="2750" spc="3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5" b="1">
                <a:solidFill>
                  <a:srgbClr val="C00000"/>
                </a:solidFill>
                <a:latin typeface="Arial"/>
                <a:cs typeface="Arial"/>
              </a:rPr>
              <a:t>HOST-BR</a:t>
            </a:r>
            <a:r>
              <a:rPr dirty="0" sz="2750" spc="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5">
                <a:solidFill>
                  <a:srgbClr val="001F5F"/>
                </a:solidFill>
                <a:latin typeface="Arial"/>
                <a:cs typeface="Arial"/>
              </a:rPr>
              <a:t>trial,</a:t>
            </a:r>
            <a:endParaRPr sz="275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2080"/>
              </a:spcBef>
              <a:buChar char="•"/>
              <a:tabLst>
                <a:tab pos="699135" algn="l"/>
              </a:tabLst>
            </a:pP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is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an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investigator-initiated, randomized,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open-label, </a:t>
            </a: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multicenter</a:t>
            </a:r>
            <a:r>
              <a:rPr dirty="0" sz="2400" spc="-16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trial</a:t>
            </a:r>
            <a:endParaRPr sz="2400">
              <a:latin typeface="Arial"/>
              <a:cs typeface="Arial"/>
            </a:endParaRPr>
          </a:p>
          <a:p>
            <a:pPr marL="699135">
              <a:lnSpc>
                <a:spcPct val="100000"/>
              </a:lnSpc>
              <a:spcBef>
                <a:spcPts val="1480"/>
              </a:spcBef>
            </a:pP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sponsored </a:t>
            </a:r>
            <a:r>
              <a:rPr dirty="0" sz="2400" spc="-30">
                <a:solidFill>
                  <a:srgbClr val="001F5F"/>
                </a:solidFill>
                <a:latin typeface="Arial"/>
                <a:cs typeface="Arial"/>
              </a:rPr>
              <a:t>by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Seoul National University</a:t>
            </a:r>
            <a:r>
              <a:rPr dirty="0" sz="2400" spc="6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1F5F"/>
                </a:solidFill>
                <a:latin typeface="Arial"/>
                <a:cs typeface="Arial"/>
              </a:rPr>
              <a:t>Hospital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Char char="•"/>
              <a:tabLst>
                <a:tab pos="241935" algn="l"/>
              </a:tabLst>
            </a:pPr>
            <a:r>
              <a:rPr dirty="0" sz="2750" spc="30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5" b="1">
                <a:solidFill>
                  <a:srgbClr val="C00000"/>
                </a:solidFill>
                <a:latin typeface="Arial"/>
                <a:cs typeface="Arial"/>
              </a:rPr>
              <a:t>HOST-BR </a:t>
            </a:r>
            <a:r>
              <a:rPr dirty="0" sz="2750" spc="10">
                <a:solidFill>
                  <a:srgbClr val="001F5F"/>
                </a:solidFill>
                <a:latin typeface="Arial"/>
                <a:cs typeface="Arial"/>
              </a:rPr>
              <a:t>trial </a:t>
            </a:r>
            <a:r>
              <a:rPr dirty="0" sz="2750" spc="5">
                <a:solidFill>
                  <a:srgbClr val="001F5F"/>
                </a:solidFill>
                <a:latin typeface="Arial"/>
                <a:cs typeface="Arial"/>
              </a:rPr>
              <a:t>has </a:t>
            </a:r>
            <a:r>
              <a:rPr dirty="0" sz="2750" spc="25">
                <a:solidFill>
                  <a:srgbClr val="001F5F"/>
                </a:solidFill>
                <a:latin typeface="Arial"/>
                <a:cs typeface="Arial"/>
              </a:rPr>
              <a:t>received research funds</a:t>
            </a:r>
            <a:r>
              <a:rPr dirty="0" sz="2750" spc="9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750" spc="25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endParaRPr sz="275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2005"/>
              </a:spcBef>
              <a:buChar char="•"/>
              <a:tabLst>
                <a:tab pos="699135" algn="l"/>
              </a:tabLst>
            </a:pP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consortium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two Pharmaceutical</a:t>
            </a:r>
            <a:r>
              <a:rPr dirty="0" sz="2400" spc="-2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Companies</a:t>
            </a:r>
            <a:endParaRPr sz="24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187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2000">
                <a:solidFill>
                  <a:srgbClr val="001F5F"/>
                </a:solidFill>
                <a:latin typeface="Arial"/>
                <a:cs typeface="Arial"/>
              </a:rPr>
              <a:t>Medtronic </a:t>
            </a:r>
            <a:r>
              <a:rPr dirty="0" sz="2000" spc="15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2000" spc="-2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001F5F"/>
                </a:solidFill>
                <a:latin typeface="Arial"/>
                <a:cs typeface="Arial"/>
              </a:rPr>
              <a:t>Abbott</a:t>
            </a:r>
            <a:endParaRPr sz="200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1785"/>
              </a:spcBef>
              <a:buChar char="•"/>
              <a:tabLst>
                <a:tab pos="699135" algn="l"/>
              </a:tabLst>
            </a:pPr>
            <a:r>
              <a:rPr dirty="0" sz="2400" spc="-15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Ministry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Health &amp; </a:t>
            </a:r>
            <a:r>
              <a:rPr dirty="0" sz="2400" spc="-5">
                <a:solidFill>
                  <a:srgbClr val="001F5F"/>
                </a:solidFill>
                <a:latin typeface="Arial"/>
                <a:cs typeface="Arial"/>
              </a:rPr>
              <a:t>Welfare,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Republic </a:t>
            </a:r>
            <a:r>
              <a:rPr dirty="0" sz="2400" spc="5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24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1F5F"/>
                </a:solidFill>
                <a:latin typeface="Arial"/>
                <a:cs typeface="Arial"/>
              </a:rPr>
              <a:t>Korea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2956" y="1232852"/>
            <a:ext cx="191516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</a:t>
            </a:r>
            <a:r>
              <a:rPr dirty="0" sz="18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0.98,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02956" y="1517078"/>
            <a:ext cx="2853055" cy="1256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87400">
              <a:lnSpc>
                <a:spcPct val="149500"/>
              </a:lnSpc>
              <a:spcBef>
                <a:spcPts val="100"/>
              </a:spcBef>
              <a:tabLst>
                <a:tab pos="825500" algn="l"/>
              </a:tabLst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95%CI	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0.62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800" spc="-4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1.56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P=0.95,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 </a:t>
            </a:r>
            <a:r>
              <a:rPr dirty="0" u="sng" sz="18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for </a:t>
            </a:r>
            <a:r>
              <a:rPr dirty="0" u="sng" sz="18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noninferiority</a:t>
            </a:r>
            <a:r>
              <a:rPr dirty="0" sz="1800" spc="-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=0.008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425" y="83114"/>
            <a:ext cx="5177790" cy="1155700"/>
          </a:xfrm>
          <a:prstGeom prst="rect">
            <a:avLst/>
          </a:prstGeom>
        </p:spPr>
        <p:txBody>
          <a:bodyPr wrap="square" lIns="0" tIns="7493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590"/>
              </a:spcBef>
            </a:pPr>
            <a:r>
              <a:rPr dirty="0" sz="3950" spc="20" b="1">
                <a:solidFill>
                  <a:srgbClr val="001F5F"/>
                </a:solidFill>
                <a:latin typeface="Arial"/>
                <a:cs typeface="Arial"/>
              </a:rPr>
              <a:t>Primary End</a:t>
            </a:r>
            <a:r>
              <a:rPr dirty="0" sz="395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2750" spc="25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MACCE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0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r>
              <a:rPr dirty="0" sz="2750" spc="1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42176" y="3632898"/>
            <a:ext cx="1755775" cy="875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8910" marR="5080" indent="-156845">
              <a:lnSpc>
                <a:spcPct val="154900"/>
              </a:lnSpc>
              <a:spcBef>
                <a:spcPts val="95"/>
              </a:spcBef>
            </a:pPr>
            <a:r>
              <a:rPr dirty="0" sz="1800" b="1">
                <a:solidFill>
                  <a:srgbClr val="3A7C22"/>
                </a:solidFill>
                <a:latin typeface="Arial"/>
                <a:cs typeface="Arial"/>
              </a:rPr>
              <a:t>LBR </a:t>
            </a:r>
            <a:r>
              <a:rPr dirty="0" sz="1800" spc="5" b="1">
                <a:solidFill>
                  <a:srgbClr val="3A7C22"/>
                </a:solidFill>
                <a:latin typeface="Arial"/>
                <a:cs typeface="Arial"/>
              </a:rPr>
              <a:t>12M </a:t>
            </a:r>
            <a:r>
              <a:rPr dirty="0" sz="1800" b="1">
                <a:solidFill>
                  <a:srgbClr val="3A7C22"/>
                </a:solidFill>
                <a:latin typeface="Arial"/>
                <a:cs typeface="Arial"/>
              </a:rPr>
              <a:t>: </a:t>
            </a:r>
            <a:r>
              <a:rPr dirty="0" sz="1800" spc="-10" b="1">
                <a:solidFill>
                  <a:srgbClr val="3A7C22"/>
                </a:solidFill>
                <a:latin typeface="Arial"/>
                <a:cs typeface="Arial"/>
              </a:rPr>
              <a:t>2.3%  </a:t>
            </a:r>
            <a:r>
              <a:rPr dirty="0" sz="1800" spc="-5" b="1">
                <a:solidFill>
                  <a:srgbClr val="006FC0"/>
                </a:solidFill>
                <a:latin typeface="Arial"/>
                <a:cs typeface="Arial"/>
              </a:rPr>
              <a:t>LBR </a:t>
            </a:r>
            <a:r>
              <a:rPr dirty="0" sz="1800" spc="-15" b="1">
                <a:solidFill>
                  <a:srgbClr val="006FC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006FC0"/>
                </a:solidFill>
                <a:latin typeface="Arial"/>
                <a:cs typeface="Arial"/>
              </a:rPr>
              <a:t>:</a:t>
            </a:r>
            <a:r>
              <a:rPr dirty="0" sz="1800" spc="-2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2.2%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28975" y="4105275"/>
            <a:ext cx="5248275" cy="400050"/>
          </a:xfrm>
          <a:custGeom>
            <a:avLst/>
            <a:gdLst/>
            <a:ahLst/>
            <a:cxnLst/>
            <a:rect l="l" t="t" r="r" b="b"/>
            <a:pathLst>
              <a:path w="5248275" h="400050">
                <a:moveTo>
                  <a:pt x="0" y="400050"/>
                </a:moveTo>
                <a:lnTo>
                  <a:pt x="0" y="378460"/>
                </a:lnTo>
                <a:lnTo>
                  <a:pt x="9270" y="378460"/>
                </a:lnTo>
                <a:lnTo>
                  <a:pt x="9270" y="345948"/>
                </a:lnTo>
                <a:lnTo>
                  <a:pt x="27686" y="345948"/>
                </a:lnTo>
                <a:lnTo>
                  <a:pt x="27686" y="324357"/>
                </a:lnTo>
                <a:lnTo>
                  <a:pt x="73787" y="324357"/>
                </a:lnTo>
                <a:lnTo>
                  <a:pt x="73787" y="302768"/>
                </a:lnTo>
                <a:lnTo>
                  <a:pt x="83058" y="302768"/>
                </a:lnTo>
                <a:lnTo>
                  <a:pt x="83058" y="291973"/>
                </a:lnTo>
                <a:lnTo>
                  <a:pt x="230632" y="291973"/>
                </a:lnTo>
                <a:lnTo>
                  <a:pt x="230632" y="281177"/>
                </a:lnTo>
                <a:lnTo>
                  <a:pt x="258317" y="281177"/>
                </a:lnTo>
                <a:lnTo>
                  <a:pt x="258317" y="270256"/>
                </a:lnTo>
                <a:lnTo>
                  <a:pt x="267462" y="270256"/>
                </a:lnTo>
                <a:lnTo>
                  <a:pt x="267462" y="259461"/>
                </a:lnTo>
                <a:lnTo>
                  <a:pt x="359663" y="259461"/>
                </a:lnTo>
                <a:lnTo>
                  <a:pt x="359663" y="248666"/>
                </a:lnTo>
                <a:lnTo>
                  <a:pt x="461137" y="248666"/>
                </a:lnTo>
                <a:lnTo>
                  <a:pt x="461137" y="237870"/>
                </a:lnTo>
                <a:lnTo>
                  <a:pt x="488823" y="237870"/>
                </a:lnTo>
                <a:lnTo>
                  <a:pt x="488823" y="227075"/>
                </a:lnTo>
                <a:lnTo>
                  <a:pt x="590296" y="227075"/>
                </a:lnTo>
                <a:lnTo>
                  <a:pt x="590296" y="216281"/>
                </a:lnTo>
                <a:lnTo>
                  <a:pt x="627252" y="216281"/>
                </a:lnTo>
                <a:lnTo>
                  <a:pt x="627252" y="205486"/>
                </a:lnTo>
                <a:lnTo>
                  <a:pt x="645667" y="205486"/>
                </a:lnTo>
                <a:lnTo>
                  <a:pt x="645667" y="194563"/>
                </a:lnTo>
                <a:lnTo>
                  <a:pt x="876300" y="194563"/>
                </a:lnTo>
                <a:lnTo>
                  <a:pt x="876300" y="183769"/>
                </a:lnTo>
                <a:lnTo>
                  <a:pt x="1918589" y="183769"/>
                </a:lnTo>
                <a:lnTo>
                  <a:pt x="1918589" y="172974"/>
                </a:lnTo>
                <a:lnTo>
                  <a:pt x="1973834" y="172974"/>
                </a:lnTo>
                <a:lnTo>
                  <a:pt x="1973834" y="151383"/>
                </a:lnTo>
                <a:lnTo>
                  <a:pt x="2296667" y="151383"/>
                </a:lnTo>
                <a:lnTo>
                  <a:pt x="2296667" y="140588"/>
                </a:lnTo>
                <a:lnTo>
                  <a:pt x="2554986" y="140588"/>
                </a:lnTo>
                <a:lnTo>
                  <a:pt x="2554986" y="129793"/>
                </a:lnTo>
                <a:lnTo>
                  <a:pt x="3154553" y="129793"/>
                </a:lnTo>
                <a:lnTo>
                  <a:pt x="3154553" y="118872"/>
                </a:lnTo>
                <a:lnTo>
                  <a:pt x="3366643" y="118872"/>
                </a:lnTo>
                <a:lnTo>
                  <a:pt x="3366643" y="108076"/>
                </a:lnTo>
                <a:lnTo>
                  <a:pt x="3827779" y="108076"/>
                </a:lnTo>
                <a:lnTo>
                  <a:pt x="3827779" y="97281"/>
                </a:lnTo>
                <a:lnTo>
                  <a:pt x="3938524" y="97281"/>
                </a:lnTo>
                <a:lnTo>
                  <a:pt x="3938524" y="86487"/>
                </a:lnTo>
                <a:lnTo>
                  <a:pt x="4418203" y="86487"/>
                </a:lnTo>
                <a:lnTo>
                  <a:pt x="4418203" y="75692"/>
                </a:lnTo>
                <a:lnTo>
                  <a:pt x="4482719" y="75692"/>
                </a:lnTo>
                <a:lnTo>
                  <a:pt x="4482719" y="64897"/>
                </a:lnTo>
                <a:lnTo>
                  <a:pt x="4574921" y="64897"/>
                </a:lnTo>
                <a:lnTo>
                  <a:pt x="4574921" y="54101"/>
                </a:lnTo>
                <a:lnTo>
                  <a:pt x="4657979" y="54101"/>
                </a:lnTo>
                <a:lnTo>
                  <a:pt x="4657979" y="43306"/>
                </a:lnTo>
                <a:lnTo>
                  <a:pt x="4740909" y="43306"/>
                </a:lnTo>
                <a:lnTo>
                  <a:pt x="4740909" y="32385"/>
                </a:lnTo>
                <a:lnTo>
                  <a:pt x="4999228" y="32385"/>
                </a:lnTo>
                <a:lnTo>
                  <a:pt x="4999228" y="21589"/>
                </a:lnTo>
                <a:lnTo>
                  <a:pt x="5192903" y="21589"/>
                </a:lnTo>
                <a:lnTo>
                  <a:pt x="5192903" y="10794"/>
                </a:lnTo>
                <a:lnTo>
                  <a:pt x="5202174" y="10794"/>
                </a:lnTo>
                <a:lnTo>
                  <a:pt x="5202174" y="0"/>
                </a:lnTo>
                <a:lnTo>
                  <a:pt x="5248275" y="0"/>
                </a:lnTo>
              </a:path>
            </a:pathLst>
          </a:custGeom>
          <a:ln w="19050">
            <a:solidFill>
              <a:srgbClr val="298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28975" y="4114800"/>
            <a:ext cx="5248275" cy="390525"/>
          </a:xfrm>
          <a:custGeom>
            <a:avLst/>
            <a:gdLst/>
            <a:ahLst/>
            <a:cxnLst/>
            <a:rect l="l" t="t" r="r" b="b"/>
            <a:pathLst>
              <a:path w="5248275" h="390525">
                <a:moveTo>
                  <a:pt x="0" y="390525"/>
                </a:moveTo>
                <a:lnTo>
                  <a:pt x="0" y="368807"/>
                </a:lnTo>
                <a:lnTo>
                  <a:pt x="9270" y="368807"/>
                </a:lnTo>
                <a:lnTo>
                  <a:pt x="9270" y="325374"/>
                </a:lnTo>
                <a:lnTo>
                  <a:pt x="36957" y="325374"/>
                </a:lnTo>
                <a:lnTo>
                  <a:pt x="36957" y="314579"/>
                </a:lnTo>
                <a:lnTo>
                  <a:pt x="55372" y="314579"/>
                </a:lnTo>
                <a:lnTo>
                  <a:pt x="55372" y="303783"/>
                </a:lnTo>
                <a:lnTo>
                  <a:pt x="73787" y="303783"/>
                </a:lnTo>
                <a:lnTo>
                  <a:pt x="73787" y="282067"/>
                </a:lnTo>
                <a:lnTo>
                  <a:pt x="101473" y="282067"/>
                </a:lnTo>
                <a:lnTo>
                  <a:pt x="101473" y="271144"/>
                </a:lnTo>
                <a:lnTo>
                  <a:pt x="110744" y="271144"/>
                </a:lnTo>
                <a:lnTo>
                  <a:pt x="110744" y="249555"/>
                </a:lnTo>
                <a:lnTo>
                  <a:pt x="129159" y="249555"/>
                </a:lnTo>
                <a:lnTo>
                  <a:pt x="129159" y="238632"/>
                </a:lnTo>
                <a:lnTo>
                  <a:pt x="267462" y="238632"/>
                </a:lnTo>
                <a:lnTo>
                  <a:pt x="267462" y="227837"/>
                </a:lnTo>
                <a:lnTo>
                  <a:pt x="295148" y="227837"/>
                </a:lnTo>
                <a:lnTo>
                  <a:pt x="295148" y="216916"/>
                </a:lnTo>
                <a:lnTo>
                  <a:pt x="387350" y="216916"/>
                </a:lnTo>
                <a:lnTo>
                  <a:pt x="387350" y="206120"/>
                </a:lnTo>
                <a:lnTo>
                  <a:pt x="682498" y="206120"/>
                </a:lnTo>
                <a:lnTo>
                  <a:pt x="682498" y="195199"/>
                </a:lnTo>
                <a:lnTo>
                  <a:pt x="1365123" y="195199"/>
                </a:lnTo>
                <a:lnTo>
                  <a:pt x="1365123" y="184404"/>
                </a:lnTo>
                <a:lnTo>
                  <a:pt x="1420495" y="184404"/>
                </a:lnTo>
                <a:lnTo>
                  <a:pt x="1420495" y="173608"/>
                </a:lnTo>
                <a:lnTo>
                  <a:pt x="1909317" y="173608"/>
                </a:lnTo>
                <a:lnTo>
                  <a:pt x="1909317" y="162687"/>
                </a:lnTo>
                <a:lnTo>
                  <a:pt x="1937003" y="162687"/>
                </a:lnTo>
                <a:lnTo>
                  <a:pt x="1937003" y="151892"/>
                </a:lnTo>
                <a:lnTo>
                  <a:pt x="2038477" y="151892"/>
                </a:lnTo>
                <a:lnTo>
                  <a:pt x="2038477" y="140969"/>
                </a:lnTo>
                <a:lnTo>
                  <a:pt x="2407412" y="140969"/>
                </a:lnTo>
                <a:lnTo>
                  <a:pt x="2407412" y="130175"/>
                </a:lnTo>
                <a:lnTo>
                  <a:pt x="2748661" y="130175"/>
                </a:lnTo>
                <a:lnTo>
                  <a:pt x="2748661" y="119380"/>
                </a:lnTo>
                <a:lnTo>
                  <a:pt x="3228340" y="119380"/>
                </a:lnTo>
                <a:lnTo>
                  <a:pt x="3228340" y="108457"/>
                </a:lnTo>
                <a:lnTo>
                  <a:pt x="3237484" y="108457"/>
                </a:lnTo>
                <a:lnTo>
                  <a:pt x="3237484" y="97662"/>
                </a:lnTo>
                <a:lnTo>
                  <a:pt x="3680205" y="97662"/>
                </a:lnTo>
                <a:lnTo>
                  <a:pt x="3680205" y="86741"/>
                </a:lnTo>
                <a:lnTo>
                  <a:pt x="3753993" y="86741"/>
                </a:lnTo>
                <a:lnTo>
                  <a:pt x="3753993" y="75945"/>
                </a:lnTo>
                <a:lnTo>
                  <a:pt x="3800094" y="75945"/>
                </a:lnTo>
                <a:lnTo>
                  <a:pt x="3800094" y="54229"/>
                </a:lnTo>
                <a:lnTo>
                  <a:pt x="3809365" y="54229"/>
                </a:lnTo>
                <a:lnTo>
                  <a:pt x="3809365" y="43433"/>
                </a:lnTo>
                <a:lnTo>
                  <a:pt x="4067682" y="43433"/>
                </a:lnTo>
                <a:lnTo>
                  <a:pt x="4067682" y="32512"/>
                </a:lnTo>
                <a:lnTo>
                  <a:pt x="4418203" y="32512"/>
                </a:lnTo>
                <a:lnTo>
                  <a:pt x="4418203" y="21717"/>
                </a:lnTo>
                <a:lnTo>
                  <a:pt x="5119116" y="21717"/>
                </a:lnTo>
                <a:lnTo>
                  <a:pt x="5119116" y="10794"/>
                </a:lnTo>
                <a:lnTo>
                  <a:pt x="5174488" y="10794"/>
                </a:lnTo>
                <a:lnTo>
                  <a:pt x="5174488" y="0"/>
                </a:lnTo>
                <a:lnTo>
                  <a:pt x="5248275" y="0"/>
                </a:lnTo>
              </a:path>
            </a:pathLst>
          </a:custGeom>
          <a:ln w="19050">
            <a:solidFill>
              <a:srgbClr val="5495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71800" y="1714500"/>
            <a:ext cx="0" cy="2924175"/>
          </a:xfrm>
          <a:custGeom>
            <a:avLst/>
            <a:gdLst/>
            <a:ahLst/>
            <a:cxnLst/>
            <a:rect l="l" t="t" r="r" b="b"/>
            <a:pathLst>
              <a:path w="0" h="2924175">
                <a:moveTo>
                  <a:pt x="0" y="292417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69539" y="4421441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9539" y="3530917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20391" y="2652712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20391" y="1762505"/>
            <a:ext cx="215900" cy="2425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5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43225" y="450532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43225" y="3619500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943225" y="27336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43225" y="1857375"/>
            <a:ext cx="28575" cy="0"/>
          </a:xfrm>
          <a:custGeom>
            <a:avLst/>
            <a:gdLst/>
            <a:ahLst/>
            <a:cxnLst/>
            <a:rect l="l" t="t" r="r" b="b"/>
            <a:pathLst>
              <a:path w="28575" h="0">
                <a:moveTo>
                  <a:pt x="0" y="0"/>
                </a:moveTo>
                <a:lnTo>
                  <a:pt x="285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71800" y="4638675"/>
            <a:ext cx="5676900" cy="0"/>
          </a:xfrm>
          <a:custGeom>
            <a:avLst/>
            <a:gdLst/>
            <a:ahLst/>
            <a:cxnLst/>
            <a:rect l="l" t="t" r="r" b="b"/>
            <a:pathLst>
              <a:path w="5676900" h="0">
                <a:moveTo>
                  <a:pt x="0" y="0"/>
                </a:moveTo>
                <a:lnTo>
                  <a:pt x="56769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289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08622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434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102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6750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5247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39152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384935" y="4668765"/>
          <a:ext cx="9776460" cy="1317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1465"/>
                <a:gridCol w="785495"/>
                <a:gridCol w="842644"/>
                <a:gridCol w="845819"/>
                <a:gridCol w="842645"/>
                <a:gridCol w="846454"/>
                <a:gridCol w="845820"/>
                <a:gridCol w="808354"/>
                <a:gridCol w="2396490"/>
              </a:tblGrid>
              <a:tr h="319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30">
                          <a:latin typeface="Arial"/>
                          <a:cs typeface="Arial"/>
                        </a:rPr>
                        <a:t>60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120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algn="ctr" marR="514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180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marL="2565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240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300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algn="r" marR="2101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699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550" spc="20" b="1">
                          <a:latin typeface="Arial"/>
                          <a:cs typeface="Arial"/>
                        </a:rPr>
                        <a:t>Days </a:t>
                      </a:r>
                      <a:r>
                        <a:rPr dirty="0" sz="1550" spc="1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5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0" b="1">
                          <a:latin typeface="Arial"/>
                          <a:cs typeface="Arial"/>
                        </a:rPr>
                        <a:t>randomization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5875"/>
                </a:tc>
              </a:tr>
              <a:tr h="649922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 b="1" i="1">
                          <a:latin typeface="Arial"/>
                          <a:cs typeface="Arial"/>
                        </a:rPr>
                        <a:t>Numbers </a:t>
                      </a:r>
                      <a:r>
                        <a:rPr dirty="0" sz="1400" spc="-15" b="1" i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40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b="1" i="1">
                          <a:latin typeface="Arial"/>
                          <a:cs typeface="Arial"/>
                        </a:rPr>
                        <a:t>risk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400" spc="5" b="1">
                          <a:latin typeface="Arial"/>
                          <a:cs typeface="Arial"/>
                        </a:rPr>
                        <a:t>LBR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3M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25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1649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1617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2860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1591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1586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1553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r" marR="179705">
                        <a:lnSpc>
                          <a:spcPct val="100000"/>
                        </a:lnSpc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 spc="-4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0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71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400" spc="5" b="1">
                          <a:latin typeface="Arial"/>
                          <a:cs typeface="Arial"/>
                        </a:rPr>
                        <a:t>LBR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12M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99060"/>
                </a:tc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1650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1626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1618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1608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1581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 algn="r" marR="17970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400" spc="-4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3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4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755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2011" y="1774431"/>
            <a:ext cx="249554" cy="2489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839"/>
              </a:lnSpc>
            </a:pPr>
            <a:r>
              <a:rPr dirty="0" sz="1550" spc="20" b="1">
                <a:latin typeface="Arial"/>
                <a:cs typeface="Arial"/>
              </a:rPr>
              <a:t>Cumulative Incidence</a:t>
            </a:r>
            <a:r>
              <a:rPr dirty="0" sz="1550" spc="-60" b="1">
                <a:latin typeface="Arial"/>
                <a:cs typeface="Arial"/>
              </a:rPr>
              <a:t> </a:t>
            </a:r>
            <a:r>
              <a:rPr dirty="0" sz="1550" spc="40" b="1">
                <a:latin typeface="Arial"/>
                <a:cs typeface="Arial"/>
              </a:rPr>
              <a:t>(%)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8851" y="1017587"/>
            <a:ext cx="2070100" cy="12744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151200"/>
              </a:lnSpc>
              <a:spcBef>
                <a:spcPts val="135"/>
              </a:spcBef>
              <a:tabLst>
                <a:tab pos="825500" algn="l"/>
              </a:tabLst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Hazard ratio 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0.63, 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95%CI	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0.50 </a:t>
            </a:r>
            <a:r>
              <a:rPr dirty="0" u="sng" sz="18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800" spc="-4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0.79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P&lt;0.001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3985" y="5721667"/>
            <a:ext cx="78613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5" b="1">
                <a:latin typeface="Arial"/>
                <a:cs typeface="Arial"/>
              </a:rPr>
              <a:t>LBR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spc="-15" b="1">
                <a:latin typeface="Arial"/>
                <a:cs typeface="Arial"/>
              </a:rPr>
              <a:t>12M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3985" y="4931219"/>
            <a:ext cx="1391285" cy="62865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30480">
              <a:lnSpc>
                <a:spcPct val="100000"/>
              </a:lnSpc>
              <a:spcBef>
                <a:spcPts val="790"/>
              </a:spcBef>
            </a:pPr>
            <a:r>
              <a:rPr dirty="0" sz="1400" b="1" i="1">
                <a:latin typeface="Arial"/>
                <a:cs typeface="Arial"/>
              </a:rPr>
              <a:t>Numbers </a:t>
            </a:r>
            <a:r>
              <a:rPr dirty="0" sz="1400" spc="-15" b="1" i="1">
                <a:latin typeface="Arial"/>
                <a:cs typeface="Arial"/>
              </a:rPr>
              <a:t>at</a:t>
            </a:r>
            <a:r>
              <a:rPr dirty="0" sz="1400" spc="-80" b="1" i="1">
                <a:latin typeface="Arial"/>
                <a:cs typeface="Arial"/>
              </a:rPr>
              <a:t> </a:t>
            </a:r>
            <a:r>
              <a:rPr dirty="0" sz="1400" spc="5" b="1" i="1">
                <a:latin typeface="Arial"/>
                <a:cs typeface="Arial"/>
              </a:rPr>
              <a:t>risk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 spc="5" b="1">
                <a:latin typeface="Arial"/>
                <a:cs typeface="Arial"/>
              </a:rPr>
              <a:t>LBR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5" b="1">
                <a:latin typeface="Arial"/>
                <a:cs typeface="Arial"/>
              </a:rPr>
              <a:t>3M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98164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-30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5509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1964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0926" y="5313997"/>
            <a:ext cx="4222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15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8651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24725" y="5313997"/>
            <a:ext cx="4222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-30">
                <a:latin typeface="Arial"/>
                <a:cs typeface="Arial"/>
              </a:rPr>
              <a:t>6</a:t>
            </a:r>
            <a:r>
              <a:rPr dirty="0" sz="1400" spc="15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71180" y="5313997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-30">
                <a:latin typeface="Arial"/>
                <a:cs typeface="Arial"/>
              </a:rPr>
              <a:t>9</a:t>
            </a:r>
            <a:r>
              <a:rPr dirty="0" sz="1400" spc="15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98164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-30">
                <a:latin typeface="Arial"/>
                <a:cs typeface="Arial"/>
              </a:rPr>
              <a:t>5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45509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91964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30926" y="5698172"/>
            <a:ext cx="4222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5</a:t>
            </a:r>
            <a:r>
              <a:rPr dirty="0" sz="1400" spc="-30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78651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-30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24725" y="5698172"/>
            <a:ext cx="4222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-30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71180" y="5698172"/>
            <a:ext cx="42164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-30">
                <a:latin typeface="Arial"/>
                <a:cs typeface="Arial"/>
              </a:rPr>
              <a:t>7</a:t>
            </a:r>
            <a:r>
              <a:rPr dirty="0" sz="1400" spc="15"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6425" y="50357"/>
            <a:ext cx="7397750" cy="121094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850"/>
              </a:spcBef>
            </a:pPr>
            <a:r>
              <a:rPr dirty="0" sz="3950" spc="20" b="1">
                <a:solidFill>
                  <a:srgbClr val="001F5F"/>
                </a:solidFill>
                <a:latin typeface="Arial"/>
                <a:cs typeface="Arial"/>
              </a:rPr>
              <a:t>Primary End</a:t>
            </a:r>
            <a:r>
              <a:rPr dirty="0" sz="3950" spc="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Points</a:t>
            </a:r>
            <a:endParaRPr sz="3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dirty="0" sz="2750" spc="25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2750" spc="30" b="1">
                <a:solidFill>
                  <a:srgbClr val="001F5F"/>
                </a:solidFill>
                <a:latin typeface="Arial"/>
                <a:cs typeface="Arial"/>
              </a:rPr>
              <a:t>BARC </a:t>
            </a:r>
            <a:r>
              <a:rPr dirty="0" sz="2750" spc="10" b="1">
                <a:solidFill>
                  <a:srgbClr val="001F5F"/>
                </a:solidFill>
                <a:latin typeface="Arial"/>
                <a:cs typeface="Arial"/>
              </a:rPr>
              <a:t>2,3,5 </a:t>
            </a:r>
            <a:r>
              <a:rPr dirty="0" sz="2750" spc="20" b="1">
                <a:solidFill>
                  <a:srgbClr val="0000FF"/>
                </a:solidFill>
                <a:latin typeface="Arial"/>
                <a:cs typeface="Arial"/>
              </a:rPr>
              <a:t>Bleeding </a:t>
            </a:r>
            <a:r>
              <a:rPr dirty="0" sz="2750" b="1">
                <a:solidFill>
                  <a:srgbClr val="001F5F"/>
                </a:solidFill>
                <a:latin typeface="Arial"/>
                <a:cs typeface="Arial"/>
              </a:rPr>
              <a:t>in </a:t>
            </a:r>
            <a:r>
              <a:rPr dirty="0" sz="2750" spc="10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r>
              <a:rPr dirty="0" sz="2750" spc="13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750" spc="20" b="1">
                <a:solidFill>
                  <a:srgbClr val="001F5F"/>
                </a:solidFill>
                <a:latin typeface="Arial"/>
                <a:cs typeface="Arial"/>
              </a:rPr>
              <a:t>Stratum</a:t>
            </a:r>
            <a:endParaRPr sz="27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95109" y="2098103"/>
            <a:ext cx="183768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3A7C22"/>
                </a:solidFill>
                <a:latin typeface="Arial"/>
                <a:cs typeface="Arial"/>
              </a:rPr>
              <a:t>LBR </a:t>
            </a:r>
            <a:r>
              <a:rPr dirty="0" sz="1800" spc="5" b="1">
                <a:solidFill>
                  <a:srgbClr val="3A7C22"/>
                </a:solidFill>
                <a:latin typeface="Arial"/>
                <a:cs typeface="Arial"/>
              </a:rPr>
              <a:t>12M </a:t>
            </a:r>
            <a:r>
              <a:rPr dirty="0" sz="1800" b="1">
                <a:solidFill>
                  <a:srgbClr val="3A7C22"/>
                </a:solidFill>
                <a:latin typeface="Arial"/>
                <a:cs typeface="Arial"/>
              </a:rPr>
              <a:t>:</a:t>
            </a:r>
            <a:r>
              <a:rPr dirty="0" sz="1800" spc="-110" b="1">
                <a:solidFill>
                  <a:srgbClr val="3A7C22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3A7C22"/>
                </a:solidFill>
                <a:latin typeface="Arial"/>
                <a:cs typeface="Arial"/>
              </a:rPr>
              <a:t>11.7%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02755" y="3304222"/>
            <a:ext cx="15995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6FC0"/>
                </a:solidFill>
                <a:latin typeface="Arial"/>
                <a:cs typeface="Arial"/>
              </a:rPr>
              <a:t>LBR </a:t>
            </a:r>
            <a:r>
              <a:rPr dirty="0" sz="1800" spc="-15" b="1">
                <a:solidFill>
                  <a:srgbClr val="006FC0"/>
                </a:solidFill>
                <a:latin typeface="Arial"/>
                <a:cs typeface="Arial"/>
              </a:rPr>
              <a:t>3M </a:t>
            </a:r>
            <a:r>
              <a:rPr dirty="0" sz="1800" b="1">
                <a:solidFill>
                  <a:srgbClr val="006FC0"/>
                </a:solidFill>
                <a:latin typeface="Arial"/>
                <a:cs typeface="Arial"/>
              </a:rPr>
              <a:t>:</a:t>
            </a:r>
            <a:r>
              <a:rPr dirty="0" sz="1800" spc="-2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7.4%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39783" y="4668837"/>
            <a:ext cx="220281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0" b="1">
                <a:latin typeface="Arial"/>
                <a:cs typeface="Arial"/>
              </a:rPr>
              <a:t>Days </a:t>
            </a:r>
            <a:r>
              <a:rPr dirty="0" sz="1550" spc="10" b="1">
                <a:latin typeface="Arial"/>
                <a:cs typeface="Arial"/>
              </a:rPr>
              <a:t>to</a:t>
            </a:r>
            <a:r>
              <a:rPr dirty="0" sz="1550" spc="-5" b="1">
                <a:latin typeface="Arial"/>
                <a:cs typeface="Arial"/>
              </a:rPr>
              <a:t> </a:t>
            </a:r>
            <a:r>
              <a:rPr dirty="0" sz="1550" spc="20" b="1">
                <a:latin typeface="Arial"/>
                <a:cs typeface="Arial"/>
              </a:rPr>
              <a:t>randomization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28975" y="3181350"/>
            <a:ext cx="5200650" cy="1323975"/>
          </a:xfrm>
          <a:custGeom>
            <a:avLst/>
            <a:gdLst/>
            <a:ahLst/>
            <a:cxnLst/>
            <a:rect l="l" t="t" r="r" b="b"/>
            <a:pathLst>
              <a:path w="5200650" h="1323975">
                <a:moveTo>
                  <a:pt x="0" y="1323975"/>
                </a:moveTo>
                <a:lnTo>
                  <a:pt x="0" y="1293495"/>
                </a:lnTo>
                <a:lnTo>
                  <a:pt x="14224" y="1293495"/>
                </a:lnTo>
                <a:lnTo>
                  <a:pt x="14224" y="1255522"/>
                </a:lnTo>
                <a:lnTo>
                  <a:pt x="28448" y="1255522"/>
                </a:lnTo>
                <a:lnTo>
                  <a:pt x="28448" y="1225042"/>
                </a:lnTo>
                <a:lnTo>
                  <a:pt x="42799" y="1225042"/>
                </a:lnTo>
                <a:lnTo>
                  <a:pt x="42799" y="1217422"/>
                </a:lnTo>
                <a:lnTo>
                  <a:pt x="57023" y="1217422"/>
                </a:lnTo>
                <a:lnTo>
                  <a:pt x="57023" y="1194562"/>
                </a:lnTo>
                <a:lnTo>
                  <a:pt x="71247" y="1194562"/>
                </a:lnTo>
                <a:lnTo>
                  <a:pt x="71247" y="1171829"/>
                </a:lnTo>
                <a:lnTo>
                  <a:pt x="85471" y="1171829"/>
                </a:lnTo>
                <a:lnTo>
                  <a:pt x="85471" y="1148969"/>
                </a:lnTo>
                <a:lnTo>
                  <a:pt x="92583" y="1148969"/>
                </a:lnTo>
                <a:lnTo>
                  <a:pt x="92583" y="1118489"/>
                </a:lnTo>
                <a:lnTo>
                  <a:pt x="106807" y="1118489"/>
                </a:lnTo>
                <a:lnTo>
                  <a:pt x="106807" y="1095756"/>
                </a:lnTo>
                <a:lnTo>
                  <a:pt x="192404" y="1095756"/>
                </a:lnTo>
                <a:lnTo>
                  <a:pt x="192404" y="1080516"/>
                </a:lnTo>
                <a:lnTo>
                  <a:pt x="235076" y="1080516"/>
                </a:lnTo>
                <a:lnTo>
                  <a:pt x="235076" y="1072895"/>
                </a:lnTo>
                <a:lnTo>
                  <a:pt x="306324" y="1072895"/>
                </a:lnTo>
                <a:lnTo>
                  <a:pt x="306324" y="1057656"/>
                </a:lnTo>
                <a:lnTo>
                  <a:pt x="334899" y="1057656"/>
                </a:lnTo>
                <a:lnTo>
                  <a:pt x="334899" y="1050036"/>
                </a:lnTo>
                <a:lnTo>
                  <a:pt x="363347" y="1050036"/>
                </a:lnTo>
                <a:lnTo>
                  <a:pt x="363347" y="1027176"/>
                </a:lnTo>
                <a:lnTo>
                  <a:pt x="377571" y="1027176"/>
                </a:lnTo>
                <a:lnTo>
                  <a:pt x="377571" y="996823"/>
                </a:lnTo>
                <a:lnTo>
                  <a:pt x="391795" y="996823"/>
                </a:lnTo>
                <a:lnTo>
                  <a:pt x="391795" y="973963"/>
                </a:lnTo>
                <a:lnTo>
                  <a:pt x="406019" y="973963"/>
                </a:lnTo>
                <a:lnTo>
                  <a:pt x="406019" y="951102"/>
                </a:lnTo>
                <a:lnTo>
                  <a:pt x="420370" y="951102"/>
                </a:lnTo>
                <a:lnTo>
                  <a:pt x="420370" y="928243"/>
                </a:lnTo>
                <a:lnTo>
                  <a:pt x="463041" y="928243"/>
                </a:lnTo>
                <a:lnTo>
                  <a:pt x="463041" y="913130"/>
                </a:lnTo>
                <a:lnTo>
                  <a:pt x="477265" y="913130"/>
                </a:lnTo>
                <a:lnTo>
                  <a:pt x="477265" y="905510"/>
                </a:lnTo>
                <a:lnTo>
                  <a:pt x="520064" y="905510"/>
                </a:lnTo>
                <a:lnTo>
                  <a:pt x="520064" y="890269"/>
                </a:lnTo>
                <a:lnTo>
                  <a:pt x="562863" y="890269"/>
                </a:lnTo>
                <a:lnTo>
                  <a:pt x="562863" y="875030"/>
                </a:lnTo>
                <a:lnTo>
                  <a:pt x="648335" y="875030"/>
                </a:lnTo>
                <a:lnTo>
                  <a:pt x="648335" y="859789"/>
                </a:lnTo>
                <a:lnTo>
                  <a:pt x="719582" y="859789"/>
                </a:lnTo>
                <a:lnTo>
                  <a:pt x="719582" y="837057"/>
                </a:lnTo>
                <a:lnTo>
                  <a:pt x="748029" y="837057"/>
                </a:lnTo>
                <a:lnTo>
                  <a:pt x="748029" y="829437"/>
                </a:lnTo>
                <a:lnTo>
                  <a:pt x="819276" y="829437"/>
                </a:lnTo>
                <a:lnTo>
                  <a:pt x="819276" y="814197"/>
                </a:lnTo>
                <a:lnTo>
                  <a:pt x="847725" y="814197"/>
                </a:lnTo>
                <a:lnTo>
                  <a:pt x="847725" y="806576"/>
                </a:lnTo>
                <a:lnTo>
                  <a:pt x="890524" y="806576"/>
                </a:lnTo>
                <a:lnTo>
                  <a:pt x="890524" y="791337"/>
                </a:lnTo>
                <a:lnTo>
                  <a:pt x="904748" y="791337"/>
                </a:lnTo>
                <a:lnTo>
                  <a:pt x="904748" y="783717"/>
                </a:lnTo>
                <a:lnTo>
                  <a:pt x="918972" y="783717"/>
                </a:lnTo>
                <a:lnTo>
                  <a:pt x="918972" y="768476"/>
                </a:lnTo>
                <a:lnTo>
                  <a:pt x="961771" y="768476"/>
                </a:lnTo>
                <a:lnTo>
                  <a:pt x="961771" y="760857"/>
                </a:lnTo>
                <a:lnTo>
                  <a:pt x="990219" y="760857"/>
                </a:lnTo>
                <a:lnTo>
                  <a:pt x="990219" y="753237"/>
                </a:lnTo>
                <a:lnTo>
                  <a:pt x="1004570" y="753237"/>
                </a:lnTo>
                <a:lnTo>
                  <a:pt x="1004570" y="738124"/>
                </a:lnTo>
                <a:lnTo>
                  <a:pt x="1018794" y="738124"/>
                </a:lnTo>
                <a:lnTo>
                  <a:pt x="1018794" y="715263"/>
                </a:lnTo>
                <a:lnTo>
                  <a:pt x="1061465" y="715263"/>
                </a:lnTo>
                <a:lnTo>
                  <a:pt x="1061465" y="684783"/>
                </a:lnTo>
                <a:lnTo>
                  <a:pt x="1090040" y="684783"/>
                </a:lnTo>
                <a:lnTo>
                  <a:pt x="1090040" y="669544"/>
                </a:lnTo>
                <a:lnTo>
                  <a:pt x="1118489" y="669544"/>
                </a:lnTo>
                <a:lnTo>
                  <a:pt x="1118489" y="646811"/>
                </a:lnTo>
                <a:lnTo>
                  <a:pt x="1132713" y="646811"/>
                </a:lnTo>
                <a:lnTo>
                  <a:pt x="1132713" y="639191"/>
                </a:lnTo>
                <a:lnTo>
                  <a:pt x="1203960" y="639191"/>
                </a:lnTo>
                <a:lnTo>
                  <a:pt x="1203960" y="593470"/>
                </a:lnTo>
                <a:lnTo>
                  <a:pt x="1218184" y="593470"/>
                </a:lnTo>
                <a:lnTo>
                  <a:pt x="1218184" y="585851"/>
                </a:lnTo>
                <a:lnTo>
                  <a:pt x="1232535" y="585851"/>
                </a:lnTo>
                <a:lnTo>
                  <a:pt x="1232535" y="547877"/>
                </a:lnTo>
                <a:lnTo>
                  <a:pt x="1260983" y="547877"/>
                </a:lnTo>
                <a:lnTo>
                  <a:pt x="1260983" y="525018"/>
                </a:lnTo>
                <a:lnTo>
                  <a:pt x="1303782" y="525018"/>
                </a:lnTo>
                <a:lnTo>
                  <a:pt x="1303782" y="509777"/>
                </a:lnTo>
                <a:lnTo>
                  <a:pt x="1318005" y="509777"/>
                </a:lnTo>
                <a:lnTo>
                  <a:pt x="1318005" y="471805"/>
                </a:lnTo>
                <a:lnTo>
                  <a:pt x="1375028" y="471805"/>
                </a:lnTo>
                <a:lnTo>
                  <a:pt x="1375028" y="448944"/>
                </a:lnTo>
                <a:lnTo>
                  <a:pt x="1403477" y="448944"/>
                </a:lnTo>
                <a:lnTo>
                  <a:pt x="1403477" y="441325"/>
                </a:lnTo>
                <a:lnTo>
                  <a:pt x="1417701" y="441325"/>
                </a:lnTo>
                <a:lnTo>
                  <a:pt x="1417701" y="418464"/>
                </a:lnTo>
                <a:lnTo>
                  <a:pt x="1431925" y="418464"/>
                </a:lnTo>
                <a:lnTo>
                  <a:pt x="1431925" y="403225"/>
                </a:lnTo>
                <a:lnTo>
                  <a:pt x="1446149" y="403225"/>
                </a:lnTo>
                <a:lnTo>
                  <a:pt x="1446149" y="395732"/>
                </a:lnTo>
                <a:lnTo>
                  <a:pt x="1474724" y="395732"/>
                </a:lnTo>
                <a:lnTo>
                  <a:pt x="1474724" y="388112"/>
                </a:lnTo>
                <a:lnTo>
                  <a:pt x="1503172" y="388112"/>
                </a:lnTo>
                <a:lnTo>
                  <a:pt x="1503172" y="365251"/>
                </a:lnTo>
                <a:lnTo>
                  <a:pt x="1545971" y="365251"/>
                </a:lnTo>
                <a:lnTo>
                  <a:pt x="1545971" y="350012"/>
                </a:lnTo>
                <a:lnTo>
                  <a:pt x="1617217" y="350012"/>
                </a:lnTo>
                <a:lnTo>
                  <a:pt x="1617217" y="342391"/>
                </a:lnTo>
                <a:lnTo>
                  <a:pt x="1659889" y="342391"/>
                </a:lnTo>
                <a:lnTo>
                  <a:pt x="1659889" y="327151"/>
                </a:lnTo>
                <a:lnTo>
                  <a:pt x="1716913" y="327151"/>
                </a:lnTo>
                <a:lnTo>
                  <a:pt x="1716913" y="319532"/>
                </a:lnTo>
                <a:lnTo>
                  <a:pt x="1802384" y="319532"/>
                </a:lnTo>
                <a:lnTo>
                  <a:pt x="1802384" y="296799"/>
                </a:lnTo>
                <a:lnTo>
                  <a:pt x="1830959" y="296799"/>
                </a:lnTo>
                <a:lnTo>
                  <a:pt x="1830959" y="281559"/>
                </a:lnTo>
                <a:lnTo>
                  <a:pt x="1887854" y="281559"/>
                </a:lnTo>
                <a:lnTo>
                  <a:pt x="1887854" y="273938"/>
                </a:lnTo>
                <a:lnTo>
                  <a:pt x="2073148" y="273938"/>
                </a:lnTo>
                <a:lnTo>
                  <a:pt x="2073148" y="266319"/>
                </a:lnTo>
                <a:lnTo>
                  <a:pt x="2144395" y="266319"/>
                </a:lnTo>
                <a:lnTo>
                  <a:pt x="2144395" y="251078"/>
                </a:lnTo>
                <a:lnTo>
                  <a:pt x="2301113" y="251078"/>
                </a:lnTo>
                <a:lnTo>
                  <a:pt x="2301113" y="243459"/>
                </a:lnTo>
                <a:lnTo>
                  <a:pt x="2472054" y="243459"/>
                </a:lnTo>
                <a:lnTo>
                  <a:pt x="2472054" y="228219"/>
                </a:lnTo>
                <a:lnTo>
                  <a:pt x="2500629" y="228219"/>
                </a:lnTo>
                <a:lnTo>
                  <a:pt x="2500629" y="220599"/>
                </a:lnTo>
                <a:lnTo>
                  <a:pt x="2628773" y="220599"/>
                </a:lnTo>
                <a:lnTo>
                  <a:pt x="2628773" y="205486"/>
                </a:lnTo>
                <a:lnTo>
                  <a:pt x="2714371" y="205486"/>
                </a:lnTo>
                <a:lnTo>
                  <a:pt x="2714371" y="197865"/>
                </a:lnTo>
                <a:lnTo>
                  <a:pt x="2728595" y="197865"/>
                </a:lnTo>
                <a:lnTo>
                  <a:pt x="2728595" y="182625"/>
                </a:lnTo>
                <a:lnTo>
                  <a:pt x="2806954" y="182625"/>
                </a:lnTo>
                <a:lnTo>
                  <a:pt x="2806954" y="175005"/>
                </a:lnTo>
                <a:lnTo>
                  <a:pt x="2849626" y="175005"/>
                </a:lnTo>
                <a:lnTo>
                  <a:pt x="2849626" y="159765"/>
                </a:lnTo>
                <a:lnTo>
                  <a:pt x="2992120" y="159765"/>
                </a:lnTo>
                <a:lnTo>
                  <a:pt x="2992120" y="152146"/>
                </a:lnTo>
                <a:lnTo>
                  <a:pt x="3177413" y="152146"/>
                </a:lnTo>
                <a:lnTo>
                  <a:pt x="3177413" y="144525"/>
                </a:lnTo>
                <a:lnTo>
                  <a:pt x="3362579" y="144525"/>
                </a:lnTo>
                <a:lnTo>
                  <a:pt x="3362579" y="129412"/>
                </a:lnTo>
                <a:lnTo>
                  <a:pt x="3391154" y="129412"/>
                </a:lnTo>
                <a:lnTo>
                  <a:pt x="3391154" y="121792"/>
                </a:lnTo>
                <a:lnTo>
                  <a:pt x="3490849" y="121792"/>
                </a:lnTo>
                <a:lnTo>
                  <a:pt x="3490849" y="106552"/>
                </a:lnTo>
                <a:lnTo>
                  <a:pt x="3604895" y="106552"/>
                </a:lnTo>
                <a:lnTo>
                  <a:pt x="3604895" y="98933"/>
                </a:lnTo>
                <a:lnTo>
                  <a:pt x="3661791" y="98933"/>
                </a:lnTo>
                <a:lnTo>
                  <a:pt x="3661791" y="76073"/>
                </a:lnTo>
                <a:lnTo>
                  <a:pt x="3989578" y="76073"/>
                </a:lnTo>
                <a:lnTo>
                  <a:pt x="3989578" y="60833"/>
                </a:lnTo>
                <a:lnTo>
                  <a:pt x="4075049" y="60833"/>
                </a:lnTo>
                <a:lnTo>
                  <a:pt x="4075049" y="53212"/>
                </a:lnTo>
                <a:lnTo>
                  <a:pt x="4117721" y="53212"/>
                </a:lnTo>
                <a:lnTo>
                  <a:pt x="4117721" y="38100"/>
                </a:lnTo>
                <a:lnTo>
                  <a:pt x="4317238" y="38100"/>
                </a:lnTo>
                <a:lnTo>
                  <a:pt x="4317238" y="30479"/>
                </a:lnTo>
                <a:lnTo>
                  <a:pt x="4360036" y="30479"/>
                </a:lnTo>
                <a:lnTo>
                  <a:pt x="4360036" y="22860"/>
                </a:lnTo>
                <a:lnTo>
                  <a:pt x="4516755" y="22860"/>
                </a:lnTo>
                <a:lnTo>
                  <a:pt x="4516755" y="7620"/>
                </a:lnTo>
                <a:lnTo>
                  <a:pt x="5029708" y="7620"/>
                </a:lnTo>
                <a:lnTo>
                  <a:pt x="5029708" y="0"/>
                </a:lnTo>
                <a:lnTo>
                  <a:pt x="5200650" y="0"/>
                </a:lnTo>
              </a:path>
            </a:pathLst>
          </a:custGeom>
          <a:ln w="19050">
            <a:solidFill>
              <a:srgbClr val="5495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28975" y="2409825"/>
            <a:ext cx="5200650" cy="2095500"/>
          </a:xfrm>
          <a:custGeom>
            <a:avLst/>
            <a:gdLst/>
            <a:ahLst/>
            <a:cxnLst/>
            <a:rect l="l" t="t" r="r" b="b"/>
            <a:pathLst>
              <a:path w="5200650" h="2095500">
                <a:moveTo>
                  <a:pt x="0" y="2095500"/>
                </a:moveTo>
                <a:lnTo>
                  <a:pt x="0" y="2027174"/>
                </a:lnTo>
                <a:lnTo>
                  <a:pt x="14224" y="2027174"/>
                </a:lnTo>
                <a:lnTo>
                  <a:pt x="14224" y="1920875"/>
                </a:lnTo>
                <a:lnTo>
                  <a:pt x="28448" y="1920875"/>
                </a:lnTo>
                <a:lnTo>
                  <a:pt x="28448" y="1890522"/>
                </a:lnTo>
                <a:lnTo>
                  <a:pt x="42799" y="1890522"/>
                </a:lnTo>
                <a:lnTo>
                  <a:pt x="42799" y="1852549"/>
                </a:lnTo>
                <a:lnTo>
                  <a:pt x="57023" y="1852549"/>
                </a:lnTo>
                <a:lnTo>
                  <a:pt x="57023" y="1829816"/>
                </a:lnTo>
                <a:lnTo>
                  <a:pt x="71247" y="1829816"/>
                </a:lnTo>
                <a:lnTo>
                  <a:pt x="71247" y="1822195"/>
                </a:lnTo>
                <a:lnTo>
                  <a:pt x="92583" y="1822195"/>
                </a:lnTo>
                <a:lnTo>
                  <a:pt x="92583" y="1799336"/>
                </a:lnTo>
                <a:lnTo>
                  <a:pt x="106807" y="1799336"/>
                </a:lnTo>
                <a:lnTo>
                  <a:pt x="106807" y="1784223"/>
                </a:lnTo>
                <a:lnTo>
                  <a:pt x="149605" y="1784223"/>
                </a:lnTo>
                <a:lnTo>
                  <a:pt x="149605" y="1768983"/>
                </a:lnTo>
                <a:lnTo>
                  <a:pt x="163829" y="1768983"/>
                </a:lnTo>
                <a:lnTo>
                  <a:pt x="163829" y="1746250"/>
                </a:lnTo>
                <a:lnTo>
                  <a:pt x="178053" y="1746250"/>
                </a:lnTo>
                <a:lnTo>
                  <a:pt x="178053" y="1731010"/>
                </a:lnTo>
                <a:lnTo>
                  <a:pt x="206628" y="1731010"/>
                </a:lnTo>
                <a:lnTo>
                  <a:pt x="206628" y="1723517"/>
                </a:lnTo>
                <a:lnTo>
                  <a:pt x="220852" y="1723517"/>
                </a:lnTo>
                <a:lnTo>
                  <a:pt x="220852" y="1708277"/>
                </a:lnTo>
                <a:lnTo>
                  <a:pt x="235076" y="1708277"/>
                </a:lnTo>
                <a:lnTo>
                  <a:pt x="235076" y="1700657"/>
                </a:lnTo>
                <a:lnTo>
                  <a:pt x="249300" y="1700657"/>
                </a:lnTo>
                <a:lnTo>
                  <a:pt x="249300" y="1685544"/>
                </a:lnTo>
                <a:lnTo>
                  <a:pt x="263651" y="1685544"/>
                </a:lnTo>
                <a:lnTo>
                  <a:pt x="263651" y="1677924"/>
                </a:lnTo>
                <a:lnTo>
                  <a:pt x="320548" y="1677924"/>
                </a:lnTo>
                <a:lnTo>
                  <a:pt x="320548" y="1662683"/>
                </a:lnTo>
                <a:lnTo>
                  <a:pt x="377571" y="1662683"/>
                </a:lnTo>
                <a:lnTo>
                  <a:pt x="377571" y="1647570"/>
                </a:lnTo>
                <a:lnTo>
                  <a:pt x="391795" y="1647570"/>
                </a:lnTo>
                <a:lnTo>
                  <a:pt x="391795" y="1632331"/>
                </a:lnTo>
                <a:lnTo>
                  <a:pt x="406019" y="1632331"/>
                </a:lnTo>
                <a:lnTo>
                  <a:pt x="406019" y="1624711"/>
                </a:lnTo>
                <a:lnTo>
                  <a:pt x="420370" y="1624711"/>
                </a:lnTo>
                <a:lnTo>
                  <a:pt x="420370" y="1601977"/>
                </a:lnTo>
                <a:lnTo>
                  <a:pt x="434594" y="1601977"/>
                </a:lnTo>
                <a:lnTo>
                  <a:pt x="434594" y="1586864"/>
                </a:lnTo>
                <a:lnTo>
                  <a:pt x="491616" y="1586864"/>
                </a:lnTo>
                <a:lnTo>
                  <a:pt x="491616" y="1579245"/>
                </a:lnTo>
                <a:lnTo>
                  <a:pt x="505840" y="1579245"/>
                </a:lnTo>
                <a:lnTo>
                  <a:pt x="505840" y="1564005"/>
                </a:lnTo>
                <a:lnTo>
                  <a:pt x="562863" y="1564005"/>
                </a:lnTo>
                <a:lnTo>
                  <a:pt x="562863" y="1556385"/>
                </a:lnTo>
                <a:lnTo>
                  <a:pt x="577088" y="1556385"/>
                </a:lnTo>
                <a:lnTo>
                  <a:pt x="577088" y="1541272"/>
                </a:lnTo>
                <a:lnTo>
                  <a:pt x="605536" y="1541272"/>
                </a:lnTo>
                <a:lnTo>
                  <a:pt x="605536" y="1533652"/>
                </a:lnTo>
                <a:lnTo>
                  <a:pt x="619760" y="1533652"/>
                </a:lnTo>
                <a:lnTo>
                  <a:pt x="619760" y="1526032"/>
                </a:lnTo>
                <a:lnTo>
                  <a:pt x="662559" y="1526032"/>
                </a:lnTo>
                <a:lnTo>
                  <a:pt x="662559" y="1503299"/>
                </a:lnTo>
                <a:lnTo>
                  <a:pt x="691007" y="1503299"/>
                </a:lnTo>
                <a:lnTo>
                  <a:pt x="691007" y="1488058"/>
                </a:lnTo>
                <a:lnTo>
                  <a:pt x="733805" y="1488058"/>
                </a:lnTo>
                <a:lnTo>
                  <a:pt x="733805" y="1480566"/>
                </a:lnTo>
                <a:lnTo>
                  <a:pt x="748029" y="1480566"/>
                </a:lnTo>
                <a:lnTo>
                  <a:pt x="748029" y="1465326"/>
                </a:lnTo>
                <a:lnTo>
                  <a:pt x="776477" y="1465326"/>
                </a:lnTo>
                <a:lnTo>
                  <a:pt x="776477" y="1442593"/>
                </a:lnTo>
                <a:lnTo>
                  <a:pt x="790828" y="1442593"/>
                </a:lnTo>
                <a:lnTo>
                  <a:pt x="790828" y="1434973"/>
                </a:lnTo>
                <a:lnTo>
                  <a:pt x="862076" y="1434973"/>
                </a:lnTo>
                <a:lnTo>
                  <a:pt x="862076" y="1427352"/>
                </a:lnTo>
                <a:lnTo>
                  <a:pt x="876300" y="1427352"/>
                </a:lnTo>
                <a:lnTo>
                  <a:pt x="876300" y="1412239"/>
                </a:lnTo>
                <a:lnTo>
                  <a:pt x="933323" y="1412239"/>
                </a:lnTo>
                <a:lnTo>
                  <a:pt x="933323" y="1404620"/>
                </a:lnTo>
                <a:lnTo>
                  <a:pt x="1004570" y="1404620"/>
                </a:lnTo>
                <a:lnTo>
                  <a:pt x="1004570" y="1366647"/>
                </a:lnTo>
                <a:lnTo>
                  <a:pt x="1075689" y="1366647"/>
                </a:lnTo>
                <a:lnTo>
                  <a:pt x="1075689" y="1359027"/>
                </a:lnTo>
                <a:lnTo>
                  <a:pt x="1132713" y="1359027"/>
                </a:lnTo>
                <a:lnTo>
                  <a:pt x="1132713" y="1336294"/>
                </a:lnTo>
                <a:lnTo>
                  <a:pt x="1175512" y="1336294"/>
                </a:lnTo>
                <a:lnTo>
                  <a:pt x="1175512" y="1321054"/>
                </a:lnTo>
                <a:lnTo>
                  <a:pt x="1203960" y="1321054"/>
                </a:lnTo>
                <a:lnTo>
                  <a:pt x="1203960" y="1305941"/>
                </a:lnTo>
                <a:lnTo>
                  <a:pt x="1275207" y="1305941"/>
                </a:lnTo>
                <a:lnTo>
                  <a:pt x="1275207" y="1290701"/>
                </a:lnTo>
                <a:lnTo>
                  <a:pt x="1303782" y="1290701"/>
                </a:lnTo>
                <a:lnTo>
                  <a:pt x="1303782" y="1267968"/>
                </a:lnTo>
                <a:lnTo>
                  <a:pt x="1332229" y="1267968"/>
                </a:lnTo>
                <a:lnTo>
                  <a:pt x="1332229" y="1260348"/>
                </a:lnTo>
                <a:lnTo>
                  <a:pt x="1346453" y="1260348"/>
                </a:lnTo>
                <a:lnTo>
                  <a:pt x="1346453" y="1245108"/>
                </a:lnTo>
                <a:lnTo>
                  <a:pt x="1375028" y="1245108"/>
                </a:lnTo>
                <a:lnTo>
                  <a:pt x="1375028" y="1237614"/>
                </a:lnTo>
                <a:lnTo>
                  <a:pt x="1431925" y="1237614"/>
                </a:lnTo>
                <a:lnTo>
                  <a:pt x="1431925" y="1222375"/>
                </a:lnTo>
                <a:lnTo>
                  <a:pt x="1474724" y="1222375"/>
                </a:lnTo>
                <a:lnTo>
                  <a:pt x="1474724" y="1214755"/>
                </a:lnTo>
                <a:lnTo>
                  <a:pt x="1488948" y="1214755"/>
                </a:lnTo>
                <a:lnTo>
                  <a:pt x="1488948" y="1199642"/>
                </a:lnTo>
                <a:lnTo>
                  <a:pt x="1545971" y="1199642"/>
                </a:lnTo>
                <a:lnTo>
                  <a:pt x="1545971" y="1192022"/>
                </a:lnTo>
                <a:lnTo>
                  <a:pt x="1574419" y="1192022"/>
                </a:lnTo>
                <a:lnTo>
                  <a:pt x="1574419" y="1169289"/>
                </a:lnTo>
                <a:lnTo>
                  <a:pt x="1602994" y="1169289"/>
                </a:lnTo>
                <a:lnTo>
                  <a:pt x="1602994" y="1146428"/>
                </a:lnTo>
                <a:lnTo>
                  <a:pt x="1617217" y="1146428"/>
                </a:lnTo>
                <a:lnTo>
                  <a:pt x="1617217" y="1138809"/>
                </a:lnTo>
                <a:lnTo>
                  <a:pt x="1631441" y="1138809"/>
                </a:lnTo>
                <a:lnTo>
                  <a:pt x="1631441" y="1116076"/>
                </a:lnTo>
                <a:lnTo>
                  <a:pt x="1674240" y="1116076"/>
                </a:lnTo>
                <a:lnTo>
                  <a:pt x="1674240" y="1100836"/>
                </a:lnTo>
                <a:lnTo>
                  <a:pt x="1716913" y="1100836"/>
                </a:lnTo>
                <a:lnTo>
                  <a:pt x="1716913" y="1093342"/>
                </a:lnTo>
                <a:lnTo>
                  <a:pt x="1745361" y="1093342"/>
                </a:lnTo>
                <a:lnTo>
                  <a:pt x="1745361" y="1078102"/>
                </a:lnTo>
                <a:lnTo>
                  <a:pt x="1788160" y="1078102"/>
                </a:lnTo>
                <a:lnTo>
                  <a:pt x="1788160" y="1070483"/>
                </a:lnTo>
                <a:lnTo>
                  <a:pt x="1802384" y="1070483"/>
                </a:lnTo>
                <a:lnTo>
                  <a:pt x="1802384" y="1062989"/>
                </a:lnTo>
                <a:lnTo>
                  <a:pt x="1845183" y="1062989"/>
                </a:lnTo>
                <a:lnTo>
                  <a:pt x="1845183" y="1047750"/>
                </a:lnTo>
                <a:lnTo>
                  <a:pt x="1859407" y="1047750"/>
                </a:lnTo>
                <a:lnTo>
                  <a:pt x="1859407" y="1040129"/>
                </a:lnTo>
                <a:lnTo>
                  <a:pt x="1902205" y="1040129"/>
                </a:lnTo>
                <a:lnTo>
                  <a:pt x="1902205" y="1017397"/>
                </a:lnTo>
                <a:lnTo>
                  <a:pt x="1916429" y="1017397"/>
                </a:lnTo>
                <a:lnTo>
                  <a:pt x="1916429" y="1002157"/>
                </a:lnTo>
                <a:lnTo>
                  <a:pt x="1930653" y="1002157"/>
                </a:lnTo>
                <a:lnTo>
                  <a:pt x="1930653" y="979424"/>
                </a:lnTo>
                <a:lnTo>
                  <a:pt x="1973452" y="979424"/>
                </a:lnTo>
                <a:lnTo>
                  <a:pt x="1973452" y="971803"/>
                </a:lnTo>
                <a:lnTo>
                  <a:pt x="1987677" y="971803"/>
                </a:lnTo>
                <a:lnTo>
                  <a:pt x="1987677" y="941451"/>
                </a:lnTo>
                <a:lnTo>
                  <a:pt x="2001901" y="941451"/>
                </a:lnTo>
                <a:lnTo>
                  <a:pt x="2001901" y="918717"/>
                </a:lnTo>
                <a:lnTo>
                  <a:pt x="2058924" y="918717"/>
                </a:lnTo>
                <a:lnTo>
                  <a:pt x="2058924" y="903477"/>
                </a:lnTo>
                <a:lnTo>
                  <a:pt x="2087372" y="903477"/>
                </a:lnTo>
                <a:lnTo>
                  <a:pt x="2087372" y="895858"/>
                </a:lnTo>
                <a:lnTo>
                  <a:pt x="2101596" y="895858"/>
                </a:lnTo>
                <a:lnTo>
                  <a:pt x="2101596" y="880745"/>
                </a:lnTo>
                <a:lnTo>
                  <a:pt x="2158619" y="880745"/>
                </a:lnTo>
                <a:lnTo>
                  <a:pt x="2158619" y="873125"/>
                </a:lnTo>
                <a:lnTo>
                  <a:pt x="2201417" y="873125"/>
                </a:lnTo>
                <a:lnTo>
                  <a:pt x="2201417" y="850391"/>
                </a:lnTo>
                <a:lnTo>
                  <a:pt x="2215641" y="850391"/>
                </a:lnTo>
                <a:lnTo>
                  <a:pt x="2215641" y="827532"/>
                </a:lnTo>
                <a:lnTo>
                  <a:pt x="2244090" y="827532"/>
                </a:lnTo>
                <a:lnTo>
                  <a:pt x="2244090" y="820038"/>
                </a:lnTo>
                <a:lnTo>
                  <a:pt x="2315337" y="820038"/>
                </a:lnTo>
                <a:lnTo>
                  <a:pt x="2315337" y="804799"/>
                </a:lnTo>
                <a:lnTo>
                  <a:pt x="2329561" y="804799"/>
                </a:lnTo>
                <a:lnTo>
                  <a:pt x="2329561" y="797178"/>
                </a:lnTo>
                <a:lnTo>
                  <a:pt x="2343912" y="797178"/>
                </a:lnTo>
                <a:lnTo>
                  <a:pt x="2343912" y="782065"/>
                </a:lnTo>
                <a:lnTo>
                  <a:pt x="2372360" y="782065"/>
                </a:lnTo>
                <a:lnTo>
                  <a:pt x="2372360" y="774446"/>
                </a:lnTo>
                <a:lnTo>
                  <a:pt x="2457830" y="774446"/>
                </a:lnTo>
                <a:lnTo>
                  <a:pt x="2457830" y="759205"/>
                </a:lnTo>
                <a:lnTo>
                  <a:pt x="2486279" y="759205"/>
                </a:lnTo>
                <a:lnTo>
                  <a:pt x="2486279" y="751586"/>
                </a:lnTo>
                <a:lnTo>
                  <a:pt x="2529078" y="751586"/>
                </a:lnTo>
                <a:lnTo>
                  <a:pt x="2529078" y="736473"/>
                </a:lnTo>
                <a:lnTo>
                  <a:pt x="2586101" y="736473"/>
                </a:lnTo>
                <a:lnTo>
                  <a:pt x="2586101" y="728852"/>
                </a:lnTo>
                <a:lnTo>
                  <a:pt x="2600325" y="728852"/>
                </a:lnTo>
                <a:lnTo>
                  <a:pt x="2600325" y="706120"/>
                </a:lnTo>
                <a:lnTo>
                  <a:pt x="2792729" y="706120"/>
                </a:lnTo>
                <a:lnTo>
                  <a:pt x="2792729" y="683260"/>
                </a:lnTo>
                <a:lnTo>
                  <a:pt x="2821178" y="683260"/>
                </a:lnTo>
                <a:lnTo>
                  <a:pt x="2821178" y="660526"/>
                </a:lnTo>
                <a:lnTo>
                  <a:pt x="2835402" y="660526"/>
                </a:lnTo>
                <a:lnTo>
                  <a:pt x="2835402" y="637794"/>
                </a:lnTo>
                <a:lnTo>
                  <a:pt x="2992120" y="637794"/>
                </a:lnTo>
                <a:lnTo>
                  <a:pt x="2992120" y="630174"/>
                </a:lnTo>
                <a:lnTo>
                  <a:pt x="3063366" y="630174"/>
                </a:lnTo>
                <a:lnTo>
                  <a:pt x="3063366" y="614934"/>
                </a:lnTo>
                <a:lnTo>
                  <a:pt x="3091941" y="614934"/>
                </a:lnTo>
                <a:lnTo>
                  <a:pt x="3091941" y="592201"/>
                </a:lnTo>
                <a:lnTo>
                  <a:pt x="3106166" y="592201"/>
                </a:lnTo>
                <a:lnTo>
                  <a:pt x="3106166" y="584580"/>
                </a:lnTo>
                <a:lnTo>
                  <a:pt x="3120390" y="584580"/>
                </a:lnTo>
                <a:lnTo>
                  <a:pt x="3120390" y="576961"/>
                </a:lnTo>
                <a:lnTo>
                  <a:pt x="3163189" y="576961"/>
                </a:lnTo>
                <a:lnTo>
                  <a:pt x="3163189" y="561848"/>
                </a:lnTo>
                <a:lnTo>
                  <a:pt x="3177413" y="561848"/>
                </a:lnTo>
                <a:lnTo>
                  <a:pt x="3177413" y="554227"/>
                </a:lnTo>
                <a:lnTo>
                  <a:pt x="3205861" y="554227"/>
                </a:lnTo>
                <a:lnTo>
                  <a:pt x="3205861" y="539114"/>
                </a:lnTo>
                <a:lnTo>
                  <a:pt x="3262884" y="539114"/>
                </a:lnTo>
                <a:lnTo>
                  <a:pt x="3262884" y="531495"/>
                </a:lnTo>
                <a:lnTo>
                  <a:pt x="3362579" y="531495"/>
                </a:lnTo>
                <a:lnTo>
                  <a:pt x="3362579" y="516254"/>
                </a:lnTo>
                <a:lnTo>
                  <a:pt x="3376803" y="516254"/>
                </a:lnTo>
                <a:lnTo>
                  <a:pt x="3376803" y="508635"/>
                </a:lnTo>
                <a:lnTo>
                  <a:pt x="3391154" y="508635"/>
                </a:lnTo>
                <a:lnTo>
                  <a:pt x="3391154" y="493522"/>
                </a:lnTo>
                <a:lnTo>
                  <a:pt x="3419602" y="493522"/>
                </a:lnTo>
                <a:lnTo>
                  <a:pt x="3419602" y="485901"/>
                </a:lnTo>
                <a:lnTo>
                  <a:pt x="3476625" y="485901"/>
                </a:lnTo>
                <a:lnTo>
                  <a:pt x="3476625" y="470788"/>
                </a:lnTo>
                <a:lnTo>
                  <a:pt x="3547872" y="470788"/>
                </a:lnTo>
                <a:lnTo>
                  <a:pt x="3547872" y="455549"/>
                </a:lnTo>
                <a:lnTo>
                  <a:pt x="3576320" y="455549"/>
                </a:lnTo>
                <a:lnTo>
                  <a:pt x="3576320" y="440309"/>
                </a:lnTo>
                <a:lnTo>
                  <a:pt x="3590544" y="440309"/>
                </a:lnTo>
                <a:lnTo>
                  <a:pt x="3590544" y="432815"/>
                </a:lnTo>
                <a:lnTo>
                  <a:pt x="3704590" y="432815"/>
                </a:lnTo>
                <a:lnTo>
                  <a:pt x="3704590" y="417575"/>
                </a:lnTo>
                <a:lnTo>
                  <a:pt x="3718814" y="417575"/>
                </a:lnTo>
                <a:lnTo>
                  <a:pt x="3718814" y="409955"/>
                </a:lnTo>
                <a:lnTo>
                  <a:pt x="3747261" y="409955"/>
                </a:lnTo>
                <a:lnTo>
                  <a:pt x="3747261" y="394842"/>
                </a:lnTo>
                <a:lnTo>
                  <a:pt x="3775836" y="394842"/>
                </a:lnTo>
                <a:lnTo>
                  <a:pt x="3775836" y="387223"/>
                </a:lnTo>
                <a:lnTo>
                  <a:pt x="3847083" y="387223"/>
                </a:lnTo>
                <a:lnTo>
                  <a:pt x="3847083" y="371983"/>
                </a:lnTo>
                <a:lnTo>
                  <a:pt x="3918330" y="371983"/>
                </a:lnTo>
                <a:lnTo>
                  <a:pt x="3918330" y="364489"/>
                </a:lnTo>
                <a:lnTo>
                  <a:pt x="3961003" y="364489"/>
                </a:lnTo>
                <a:lnTo>
                  <a:pt x="3961003" y="349250"/>
                </a:lnTo>
                <a:lnTo>
                  <a:pt x="3975354" y="349250"/>
                </a:lnTo>
                <a:lnTo>
                  <a:pt x="3975354" y="334010"/>
                </a:lnTo>
                <a:lnTo>
                  <a:pt x="4060825" y="334010"/>
                </a:lnTo>
                <a:lnTo>
                  <a:pt x="4060825" y="311276"/>
                </a:lnTo>
                <a:lnTo>
                  <a:pt x="4174744" y="311276"/>
                </a:lnTo>
                <a:lnTo>
                  <a:pt x="4174744" y="296163"/>
                </a:lnTo>
                <a:lnTo>
                  <a:pt x="4231767" y="296163"/>
                </a:lnTo>
                <a:lnTo>
                  <a:pt x="4231767" y="288544"/>
                </a:lnTo>
                <a:lnTo>
                  <a:pt x="4260215" y="288544"/>
                </a:lnTo>
                <a:lnTo>
                  <a:pt x="4260215" y="273303"/>
                </a:lnTo>
                <a:lnTo>
                  <a:pt x="4274566" y="273303"/>
                </a:lnTo>
                <a:lnTo>
                  <a:pt x="4274566" y="265684"/>
                </a:lnTo>
                <a:lnTo>
                  <a:pt x="4288790" y="265684"/>
                </a:lnTo>
                <a:lnTo>
                  <a:pt x="4288790" y="250571"/>
                </a:lnTo>
                <a:lnTo>
                  <a:pt x="4303014" y="250571"/>
                </a:lnTo>
                <a:lnTo>
                  <a:pt x="4303014" y="242950"/>
                </a:lnTo>
                <a:lnTo>
                  <a:pt x="4360036" y="242950"/>
                </a:lnTo>
                <a:lnTo>
                  <a:pt x="4360036" y="227711"/>
                </a:lnTo>
                <a:lnTo>
                  <a:pt x="4459732" y="227711"/>
                </a:lnTo>
                <a:lnTo>
                  <a:pt x="4459732" y="220217"/>
                </a:lnTo>
                <a:lnTo>
                  <a:pt x="4488180" y="220217"/>
                </a:lnTo>
                <a:lnTo>
                  <a:pt x="4488180" y="197358"/>
                </a:lnTo>
                <a:lnTo>
                  <a:pt x="4502531" y="197358"/>
                </a:lnTo>
                <a:lnTo>
                  <a:pt x="4502531" y="174625"/>
                </a:lnTo>
                <a:lnTo>
                  <a:pt x="4559427" y="174625"/>
                </a:lnTo>
                <a:lnTo>
                  <a:pt x="4559427" y="167004"/>
                </a:lnTo>
                <a:lnTo>
                  <a:pt x="4630674" y="167004"/>
                </a:lnTo>
                <a:lnTo>
                  <a:pt x="4630674" y="151891"/>
                </a:lnTo>
                <a:lnTo>
                  <a:pt x="4659249" y="151891"/>
                </a:lnTo>
                <a:lnTo>
                  <a:pt x="4659249" y="144272"/>
                </a:lnTo>
                <a:lnTo>
                  <a:pt x="4701921" y="144272"/>
                </a:lnTo>
                <a:lnTo>
                  <a:pt x="4701921" y="129032"/>
                </a:lnTo>
                <a:lnTo>
                  <a:pt x="4716145" y="129032"/>
                </a:lnTo>
                <a:lnTo>
                  <a:pt x="4716145" y="121538"/>
                </a:lnTo>
                <a:lnTo>
                  <a:pt x="4744720" y="121538"/>
                </a:lnTo>
                <a:lnTo>
                  <a:pt x="4744720" y="113919"/>
                </a:lnTo>
                <a:lnTo>
                  <a:pt x="4787392" y="113919"/>
                </a:lnTo>
                <a:lnTo>
                  <a:pt x="4787392" y="91059"/>
                </a:lnTo>
                <a:lnTo>
                  <a:pt x="4858639" y="91059"/>
                </a:lnTo>
                <a:lnTo>
                  <a:pt x="4858639" y="75946"/>
                </a:lnTo>
                <a:lnTo>
                  <a:pt x="4872990" y="75946"/>
                </a:lnTo>
                <a:lnTo>
                  <a:pt x="4872990" y="68325"/>
                </a:lnTo>
                <a:lnTo>
                  <a:pt x="4958460" y="68325"/>
                </a:lnTo>
                <a:lnTo>
                  <a:pt x="4958460" y="53086"/>
                </a:lnTo>
                <a:lnTo>
                  <a:pt x="5058156" y="53086"/>
                </a:lnTo>
                <a:lnTo>
                  <a:pt x="5058156" y="45592"/>
                </a:lnTo>
                <a:lnTo>
                  <a:pt x="5115179" y="45592"/>
                </a:lnTo>
                <a:lnTo>
                  <a:pt x="5115179" y="30352"/>
                </a:lnTo>
                <a:lnTo>
                  <a:pt x="5129403" y="30352"/>
                </a:lnTo>
                <a:lnTo>
                  <a:pt x="5129403" y="22733"/>
                </a:lnTo>
                <a:lnTo>
                  <a:pt x="5143627" y="22733"/>
                </a:lnTo>
                <a:lnTo>
                  <a:pt x="5143627" y="7620"/>
                </a:lnTo>
                <a:lnTo>
                  <a:pt x="5186426" y="7620"/>
                </a:lnTo>
                <a:lnTo>
                  <a:pt x="5186426" y="0"/>
                </a:lnTo>
                <a:lnTo>
                  <a:pt x="5200650" y="0"/>
                </a:lnTo>
              </a:path>
            </a:pathLst>
          </a:custGeom>
          <a:ln w="19050">
            <a:solidFill>
              <a:srgbClr val="298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71800" y="1628775"/>
            <a:ext cx="0" cy="3019425"/>
          </a:xfrm>
          <a:custGeom>
            <a:avLst/>
            <a:gdLst/>
            <a:ahLst/>
            <a:cxnLst/>
            <a:rect l="l" t="t" r="r" b="b"/>
            <a:pathLst>
              <a:path w="0" h="3019425">
                <a:moveTo>
                  <a:pt x="0" y="30194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71800" y="4648200"/>
            <a:ext cx="5629275" cy="0"/>
          </a:xfrm>
          <a:custGeom>
            <a:avLst/>
            <a:gdLst/>
            <a:ahLst/>
            <a:cxnLst/>
            <a:rect l="l" t="t" r="r" b="b"/>
            <a:pathLst>
              <a:path w="5629275" h="0">
                <a:moveTo>
                  <a:pt x="0" y="0"/>
                </a:moveTo>
                <a:lnTo>
                  <a:pt x="56292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668016" y="4420552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68016" y="3530028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18739" y="2651823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18739" y="1761172"/>
            <a:ext cx="21590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33700" y="450532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33700" y="361950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33700" y="273367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33700" y="1857375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289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8622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43475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8102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66750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52475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382000" y="4638675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476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145789" y="4699063"/>
            <a:ext cx="126364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60240" y="4699063"/>
            <a:ext cx="21653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60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79264" y="4699063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2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644134" y="4699063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1</a:t>
            </a:r>
            <a:r>
              <a:rPr dirty="0" sz="1400" spc="45">
                <a:latin typeface="Arial"/>
                <a:cs typeface="Arial"/>
              </a:rPr>
              <a:t>8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501129" y="4699063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2</a:t>
            </a:r>
            <a:r>
              <a:rPr dirty="0" sz="1400" spc="45">
                <a:latin typeface="Arial"/>
                <a:cs typeface="Arial"/>
              </a:rPr>
              <a:t>4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358380" y="4699063"/>
            <a:ext cx="32639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3</a:t>
            </a:r>
            <a:r>
              <a:rPr dirty="0" sz="1400" spc="45">
                <a:latin typeface="Arial"/>
                <a:cs typeface="Arial"/>
              </a:rPr>
              <a:t>0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224519" y="4699063"/>
            <a:ext cx="32702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30">
                <a:latin typeface="Arial"/>
                <a:cs typeface="Arial"/>
              </a:rPr>
              <a:t>3</a:t>
            </a:r>
            <a:r>
              <a:rPr dirty="0" sz="1400" spc="45">
                <a:latin typeface="Arial"/>
                <a:cs typeface="Arial"/>
              </a:rPr>
              <a:t>6</a:t>
            </a:r>
            <a:r>
              <a:rPr dirty="0" sz="1400" spc="15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168655"/>
            <a:ext cx="6766559" cy="632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950" spc="35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Clinical </a:t>
            </a:r>
            <a:r>
              <a:rPr dirty="0" sz="3950" spc="25" b="1">
                <a:solidFill>
                  <a:srgbClr val="001F5F"/>
                </a:solidFill>
                <a:latin typeface="Arial"/>
                <a:cs typeface="Arial"/>
              </a:rPr>
              <a:t>Outcomes </a:t>
            </a:r>
            <a:r>
              <a:rPr dirty="0" sz="3950" spc="10" b="1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dirty="0" sz="3950" spc="-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30" b="1">
                <a:solidFill>
                  <a:srgbClr val="C00000"/>
                </a:solidFill>
                <a:latin typeface="Arial"/>
                <a:cs typeface="Arial"/>
              </a:rPr>
              <a:t>HBR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9940" y="5982093"/>
            <a:ext cx="2439670" cy="263525"/>
          </a:xfrm>
          <a:custGeom>
            <a:avLst/>
            <a:gdLst/>
            <a:ahLst/>
            <a:cxnLst/>
            <a:rect l="l" t="t" r="r" b="b"/>
            <a:pathLst>
              <a:path w="2439670" h="263525">
                <a:moveTo>
                  <a:pt x="0" y="263016"/>
                </a:moveTo>
                <a:lnTo>
                  <a:pt x="2439543" y="263016"/>
                </a:lnTo>
                <a:lnTo>
                  <a:pt x="2439543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729483" y="5982093"/>
            <a:ext cx="1541145" cy="263525"/>
          </a:xfrm>
          <a:custGeom>
            <a:avLst/>
            <a:gdLst/>
            <a:ahLst/>
            <a:cxnLst/>
            <a:rect l="l" t="t" r="r" b="b"/>
            <a:pathLst>
              <a:path w="1541145" h="263525">
                <a:moveTo>
                  <a:pt x="0" y="263016"/>
                </a:moveTo>
                <a:lnTo>
                  <a:pt x="1540764" y="263016"/>
                </a:lnTo>
                <a:lnTo>
                  <a:pt x="1540764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70247" y="5982093"/>
            <a:ext cx="1696720" cy="263525"/>
          </a:xfrm>
          <a:custGeom>
            <a:avLst/>
            <a:gdLst/>
            <a:ahLst/>
            <a:cxnLst/>
            <a:rect l="l" t="t" r="r" b="b"/>
            <a:pathLst>
              <a:path w="1696720" h="263525">
                <a:moveTo>
                  <a:pt x="0" y="263016"/>
                </a:moveTo>
                <a:lnTo>
                  <a:pt x="1696212" y="263016"/>
                </a:lnTo>
                <a:lnTo>
                  <a:pt x="1696212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66459" y="5982093"/>
            <a:ext cx="1847850" cy="263525"/>
          </a:xfrm>
          <a:custGeom>
            <a:avLst/>
            <a:gdLst/>
            <a:ahLst/>
            <a:cxnLst/>
            <a:rect l="l" t="t" r="r" b="b"/>
            <a:pathLst>
              <a:path w="1847850" h="263525">
                <a:moveTo>
                  <a:pt x="0" y="263016"/>
                </a:moveTo>
                <a:lnTo>
                  <a:pt x="1847849" y="263016"/>
                </a:lnTo>
                <a:lnTo>
                  <a:pt x="1847849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14309" y="5982093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6"/>
                </a:moveTo>
                <a:lnTo>
                  <a:pt x="1929765" y="263016"/>
                </a:lnTo>
                <a:lnTo>
                  <a:pt x="1929765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744202" y="5982093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6"/>
                </a:moveTo>
                <a:lnTo>
                  <a:pt x="1929765" y="263016"/>
                </a:lnTo>
                <a:lnTo>
                  <a:pt x="1929765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9940" y="6245110"/>
            <a:ext cx="2439670" cy="263525"/>
          </a:xfrm>
          <a:custGeom>
            <a:avLst/>
            <a:gdLst/>
            <a:ahLst/>
            <a:cxnLst/>
            <a:rect l="l" t="t" r="r" b="b"/>
            <a:pathLst>
              <a:path w="2439670" h="263525">
                <a:moveTo>
                  <a:pt x="0" y="263017"/>
                </a:moveTo>
                <a:lnTo>
                  <a:pt x="2439543" y="263017"/>
                </a:lnTo>
                <a:lnTo>
                  <a:pt x="2439543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29483" y="6245110"/>
            <a:ext cx="1541145" cy="263525"/>
          </a:xfrm>
          <a:custGeom>
            <a:avLst/>
            <a:gdLst/>
            <a:ahLst/>
            <a:cxnLst/>
            <a:rect l="l" t="t" r="r" b="b"/>
            <a:pathLst>
              <a:path w="1541145" h="263525">
                <a:moveTo>
                  <a:pt x="0" y="263017"/>
                </a:moveTo>
                <a:lnTo>
                  <a:pt x="1540764" y="263017"/>
                </a:lnTo>
                <a:lnTo>
                  <a:pt x="1540764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70247" y="6245110"/>
            <a:ext cx="1696720" cy="263525"/>
          </a:xfrm>
          <a:custGeom>
            <a:avLst/>
            <a:gdLst/>
            <a:ahLst/>
            <a:cxnLst/>
            <a:rect l="l" t="t" r="r" b="b"/>
            <a:pathLst>
              <a:path w="1696720" h="263525">
                <a:moveTo>
                  <a:pt x="0" y="263017"/>
                </a:moveTo>
                <a:lnTo>
                  <a:pt x="1696212" y="263017"/>
                </a:lnTo>
                <a:lnTo>
                  <a:pt x="1696212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66459" y="6245110"/>
            <a:ext cx="1847850" cy="263525"/>
          </a:xfrm>
          <a:custGeom>
            <a:avLst/>
            <a:gdLst/>
            <a:ahLst/>
            <a:cxnLst/>
            <a:rect l="l" t="t" r="r" b="b"/>
            <a:pathLst>
              <a:path w="1847850" h="263525">
                <a:moveTo>
                  <a:pt x="0" y="263017"/>
                </a:moveTo>
                <a:lnTo>
                  <a:pt x="1847849" y="263017"/>
                </a:lnTo>
                <a:lnTo>
                  <a:pt x="1847849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814309" y="6245110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7"/>
                </a:moveTo>
                <a:lnTo>
                  <a:pt x="1929765" y="263017"/>
                </a:lnTo>
                <a:lnTo>
                  <a:pt x="1929765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744202" y="6245110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7"/>
                </a:moveTo>
                <a:lnTo>
                  <a:pt x="1929765" y="263017"/>
                </a:lnTo>
                <a:lnTo>
                  <a:pt x="1929765" y="0"/>
                </a:lnTo>
                <a:lnTo>
                  <a:pt x="0" y="0"/>
                </a:lnTo>
                <a:lnTo>
                  <a:pt x="0" y="263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9940" y="6508121"/>
            <a:ext cx="2439670" cy="263525"/>
          </a:xfrm>
          <a:custGeom>
            <a:avLst/>
            <a:gdLst/>
            <a:ahLst/>
            <a:cxnLst/>
            <a:rect l="l" t="t" r="r" b="b"/>
            <a:pathLst>
              <a:path w="2439670" h="263525">
                <a:moveTo>
                  <a:pt x="0" y="263016"/>
                </a:moveTo>
                <a:lnTo>
                  <a:pt x="2439543" y="263016"/>
                </a:lnTo>
                <a:lnTo>
                  <a:pt x="2439543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29483" y="6508121"/>
            <a:ext cx="1541145" cy="263525"/>
          </a:xfrm>
          <a:custGeom>
            <a:avLst/>
            <a:gdLst/>
            <a:ahLst/>
            <a:cxnLst/>
            <a:rect l="l" t="t" r="r" b="b"/>
            <a:pathLst>
              <a:path w="1541145" h="263525">
                <a:moveTo>
                  <a:pt x="0" y="263016"/>
                </a:moveTo>
                <a:lnTo>
                  <a:pt x="1540764" y="263016"/>
                </a:lnTo>
                <a:lnTo>
                  <a:pt x="1540764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70247" y="6508121"/>
            <a:ext cx="1696720" cy="263525"/>
          </a:xfrm>
          <a:custGeom>
            <a:avLst/>
            <a:gdLst/>
            <a:ahLst/>
            <a:cxnLst/>
            <a:rect l="l" t="t" r="r" b="b"/>
            <a:pathLst>
              <a:path w="1696720" h="263525">
                <a:moveTo>
                  <a:pt x="0" y="263016"/>
                </a:moveTo>
                <a:lnTo>
                  <a:pt x="1696212" y="263016"/>
                </a:lnTo>
                <a:lnTo>
                  <a:pt x="1696212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966459" y="6508121"/>
            <a:ext cx="1847850" cy="263525"/>
          </a:xfrm>
          <a:custGeom>
            <a:avLst/>
            <a:gdLst/>
            <a:ahLst/>
            <a:cxnLst/>
            <a:rect l="l" t="t" r="r" b="b"/>
            <a:pathLst>
              <a:path w="1847850" h="263525">
                <a:moveTo>
                  <a:pt x="0" y="263016"/>
                </a:moveTo>
                <a:lnTo>
                  <a:pt x="1847849" y="263016"/>
                </a:lnTo>
                <a:lnTo>
                  <a:pt x="1847849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814309" y="6508121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6"/>
                </a:moveTo>
                <a:lnTo>
                  <a:pt x="1929765" y="263016"/>
                </a:lnTo>
                <a:lnTo>
                  <a:pt x="1929765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744202" y="6508121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016"/>
                </a:moveTo>
                <a:lnTo>
                  <a:pt x="1929765" y="263016"/>
                </a:lnTo>
                <a:lnTo>
                  <a:pt x="1929765" y="0"/>
                </a:lnTo>
                <a:lnTo>
                  <a:pt x="0" y="0"/>
                </a:lnTo>
                <a:lnTo>
                  <a:pt x="0" y="263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276733" y="821689"/>
          <a:ext cx="11413490" cy="5956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6655"/>
                <a:gridCol w="1541145"/>
                <a:gridCol w="1696720"/>
                <a:gridCol w="1848485"/>
                <a:gridCol w="1930400"/>
                <a:gridCol w="1933575"/>
              </a:tblGrid>
              <a:tr h="682879">
                <a:tc>
                  <a:txBody>
                    <a:bodyPr/>
                    <a:lstStyle/>
                    <a:p>
                      <a:pPr algn="ctr" marR="40640"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r>
                        <a:rPr dirty="0" sz="1550" spc="4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ＨＢＲ</a:t>
                      </a:r>
                      <a:endParaRPr sz="155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214629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(N=1598)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481330" marR="388620" indent="-75565">
                        <a:lnSpc>
                          <a:spcPct val="100899"/>
                        </a:lnSpc>
                        <a:spcBef>
                          <a:spcPts val="785"/>
                        </a:spcBef>
                      </a:pPr>
                      <a:r>
                        <a:rPr dirty="0" sz="1550" spc="2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1M</a:t>
                      </a:r>
                      <a:r>
                        <a:rPr dirty="0" sz="1550" spc="-2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DAPT  (N=798)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96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01650" marR="465455" indent="-18415">
                        <a:lnSpc>
                          <a:spcPct val="100899"/>
                        </a:lnSpc>
                        <a:spcBef>
                          <a:spcPts val="785"/>
                        </a:spcBef>
                      </a:pPr>
                      <a:r>
                        <a:rPr dirty="0" sz="1550" spc="2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3M</a:t>
                      </a:r>
                      <a:r>
                        <a:rPr dirty="0" sz="1550" spc="-4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DAPT  </a:t>
                      </a:r>
                      <a:r>
                        <a:rPr dirty="0" sz="1550" spc="10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30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FFCCFF"/>
                          </a:solidFill>
                          <a:latin typeface="Arial"/>
                          <a:cs typeface="Arial"/>
                        </a:rPr>
                        <a:t>800)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969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50800" indent="466090">
                        <a:lnSpc>
                          <a:spcPct val="100899"/>
                        </a:lnSpc>
                        <a:spcBef>
                          <a:spcPts val="785"/>
                        </a:spcBef>
                      </a:pP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Absolute  </a:t>
                      </a:r>
                      <a:r>
                        <a:rPr dirty="0" sz="155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difference 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(&gt;0 </a:t>
                      </a:r>
                      <a:r>
                        <a:rPr dirty="0" sz="1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55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969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86740" marR="337185" indent="-234950">
                        <a:lnSpc>
                          <a:spcPct val="100899"/>
                        </a:lnSpc>
                        <a:spcBef>
                          <a:spcPts val="785"/>
                        </a:spcBef>
                      </a:pPr>
                      <a:r>
                        <a:rPr dirty="0" sz="155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Hazard</a:t>
                      </a:r>
                      <a:r>
                        <a:rPr dirty="0" sz="155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Ratio  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(&gt;1 </a:t>
                      </a:r>
                      <a:r>
                        <a:rPr dirty="0" sz="1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&lt;1)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9969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62604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3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NACE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254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(16·2%)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144</a:t>
                      </a:r>
                      <a:r>
                        <a:rPr dirty="0" sz="95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(18·4%)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110</a:t>
                      </a:r>
                      <a:r>
                        <a:rPr dirty="0" sz="950" spc="1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(14·0%)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4.39 </a:t>
                      </a: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(1.33,</a:t>
                      </a:r>
                      <a:r>
                        <a:rPr dirty="0" sz="950" spc="-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7.46)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1·337</a:t>
                      </a:r>
                      <a:r>
                        <a:rPr dirty="0" sz="95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(1·043-1·713)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157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3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MACCE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118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(7·8%)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74</a:t>
                      </a: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(9·8%)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44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(5·8%)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3.98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(1.72,</a:t>
                      </a:r>
                      <a:r>
                        <a:rPr dirty="0" sz="95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6.23)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1·723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(1·186-2·502)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289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30" b="1" i="1">
                          <a:latin typeface="Arial"/>
                          <a:cs typeface="Arial"/>
                        </a:rPr>
                        <a:t>Any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bleeding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event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227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(14·8%)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105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(13·8%)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122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(15·8%)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-2.03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(-5.02,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0.96)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0·853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(0·657-1·107)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443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All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cause</a:t>
                      </a:r>
                      <a:r>
                        <a:rPr dirty="0" sz="950" spc="6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death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144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(9·2%)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81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(10·4%)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latin typeface="Arial"/>
                          <a:cs typeface="Arial"/>
                        </a:rPr>
                        <a:t>63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(8·0%)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2.34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(-0.06,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4.75)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1·299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(0·9343-1·805)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57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70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(4·6%)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42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(5·6%)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28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1.91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(0.13,</a:t>
                      </a:r>
                      <a:r>
                        <a:rPr dirty="0" sz="95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3.69)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1·518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(0·941-2·449)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22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 i="1">
                          <a:latin typeface="Arial"/>
                          <a:cs typeface="Arial"/>
                        </a:rPr>
                        <a:t>Myocardial infarction</a:t>
                      </a:r>
                      <a:r>
                        <a:rPr dirty="0" sz="950" spc="-8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30" b="1" i="1">
                          <a:latin typeface="Arial"/>
                          <a:cs typeface="Arial"/>
                        </a:rPr>
                        <a:t>(MI)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 i="1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(1·3%)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(1·3%)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(1·3%)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0.01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(-0.97,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0.99)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1·013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(0·422-2·433)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511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 i="1">
                          <a:latin typeface="Arial"/>
                          <a:cs typeface="Arial"/>
                        </a:rPr>
                        <a:t>-Target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vessel</a:t>
                      </a:r>
                      <a:r>
                        <a:rPr dirty="0" sz="95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55" b="1" i="1">
                          <a:latin typeface="Arial"/>
                          <a:cs typeface="Arial"/>
                        </a:rPr>
                        <a:t>MI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14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(0·9%)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(1·1%)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-0.27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(-1.08,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0.55)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0·757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(0·263-2·181)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1333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-Non-target 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vessel</a:t>
                      </a:r>
                      <a:r>
                        <a:rPr dirty="0" sz="950" spc="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MI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 i="1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4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0.28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(-0.27,0.83)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2·039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(0·373-11·130)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5398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20" b="1" i="1">
                          <a:latin typeface="Arial"/>
                          <a:cs typeface="Arial"/>
                        </a:rPr>
                        <a:t>Stent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thrombosis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15" b="1" i="1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0.03 (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-0.41,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0.47)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1·009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(0·142-7·163)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588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157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 i="1">
                          <a:latin typeface="Arial"/>
                          <a:cs typeface="Arial"/>
                        </a:rPr>
                        <a:t>Coronary thrombotic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event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 i="1"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(1·5%)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(1·5%)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11(1·5%)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-0.03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 (-1.05,1.00)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0·987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(0·428-2·277)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57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 i="1">
                          <a:latin typeface="Arial"/>
                          <a:cs typeface="Arial"/>
                        </a:rPr>
                        <a:t>Stroke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44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(2·9%)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30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(4·0%)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(1·9%)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2.11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(0.68,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3.55)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2·182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(1·157-4·115)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22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-Ischemic</a:t>
                      </a:r>
                      <a:r>
                        <a:rPr dirty="0" sz="950" spc="1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stroke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 i="1">
                          <a:latin typeface="Arial"/>
                          <a:cs typeface="Arial"/>
                        </a:rPr>
                        <a:t>34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(2·3%)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25</a:t>
                      </a: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9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(1·2%)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2.12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(0.85,</a:t>
                      </a:r>
                      <a:r>
                        <a:rPr dirty="0" sz="95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3.38)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2·824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(1·318-6·050)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368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-Hemorrhagic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stroke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10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5" b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-0.01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(-0.70,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0.69)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1·009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(0·292-3·487)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398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 i="1">
                          <a:latin typeface="Arial"/>
                          <a:cs typeface="Arial"/>
                        </a:rPr>
                        <a:t>Bleeding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3366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950" spc="-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119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(8·0%)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48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(6·5%)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71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(9·5%)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-3.00 </a:t>
                      </a: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(-5.33,</a:t>
                      </a:r>
                      <a:r>
                        <a:rPr dirty="0" sz="95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-0.68)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0·670</a:t>
                      </a: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(0·465-0·966)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3636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950" spc="-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3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102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(7·0%)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53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(7·3%)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49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(6·7%)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0.53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(-1.67,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2.74)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1·072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(0·727-1·518)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57917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9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 i="1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4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(0·6%)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0.31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(-0.25,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0.87)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latin typeface="Arial"/>
                          <a:cs typeface="Arial"/>
                        </a:rPr>
                        <a:t>1·983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(0·363-10·830)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68814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30" b="1" i="1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revascularization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69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(4·7%)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41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(5·7%)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28</a:t>
                      </a:r>
                      <a:r>
                        <a:rPr dirty="0" sz="9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(3·8%)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1.89 </a:t>
                      </a:r>
                      <a:r>
                        <a:rPr dirty="0" sz="950" spc="25" b="1" i="1">
                          <a:latin typeface="Arial"/>
                          <a:cs typeface="Arial"/>
                        </a:rPr>
                        <a:t>(0.05,</a:t>
                      </a:r>
                      <a:r>
                        <a:rPr dirty="0" sz="950" spc="-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3.72)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50" spc="25" b="1" i="1">
                          <a:latin typeface="Arial"/>
                          <a:cs typeface="Arial"/>
                        </a:rPr>
                        <a:t>1·499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 i="1">
                          <a:latin typeface="Arial"/>
                          <a:cs typeface="Arial"/>
                        </a:rPr>
                        <a:t>(0·927-2·424)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9055"/>
                </a:tc>
              </a:tr>
              <a:tr h="263188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950" spc="1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Target </a:t>
                      </a:r>
                      <a:r>
                        <a:rPr dirty="0" sz="950" spc="25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lesion</a:t>
                      </a:r>
                      <a:r>
                        <a:rPr dirty="0" sz="950" spc="-4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revascularization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 i="1">
                          <a:latin typeface="Arial"/>
                          <a:cs typeface="Arial"/>
                        </a:rPr>
                        <a:t>34</a:t>
                      </a:r>
                      <a:r>
                        <a:rPr dirty="0" sz="950" spc="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(2·3)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950" spc="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(3·3%)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algn="ctr" marL="177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1.91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(0.61,</a:t>
                      </a:r>
                      <a:r>
                        <a:rPr dirty="0" sz="9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3.22)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2·460</a:t>
                      </a:r>
                      <a:r>
                        <a:rPr dirty="0" sz="950" spc="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(1·177-5·145)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/>
                </a:tc>
              </a:tr>
              <a:tr h="257040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Non-target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lesion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revascularization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 i="1">
                          <a:latin typeface="Arial"/>
                          <a:cs typeface="Arial"/>
                        </a:rPr>
                        <a:t>35 </a:t>
                      </a:r>
                      <a:r>
                        <a:rPr dirty="0" sz="950" spc="20" b="1" i="1">
                          <a:latin typeface="Arial"/>
                          <a:cs typeface="Arial"/>
                        </a:rPr>
                        <a:t>(2·4)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17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(2·4%)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5" b="1"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9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5" b="1">
                          <a:latin typeface="Arial"/>
                          <a:cs typeface="Arial"/>
                        </a:rPr>
                        <a:t>(2·4%)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10" b="1">
                          <a:latin typeface="Arial"/>
                          <a:cs typeface="Arial"/>
                        </a:rPr>
                        <a:t>-0.03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(-1.35,</a:t>
                      </a:r>
                      <a:r>
                        <a:rPr dirty="0" sz="9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20" b="1">
                          <a:latin typeface="Arial"/>
                          <a:cs typeface="Arial"/>
                        </a:rPr>
                        <a:t>1.30)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950" spc="25" b="1">
                          <a:latin typeface="Arial"/>
                          <a:cs typeface="Arial"/>
                        </a:rPr>
                        <a:t>0·956</a:t>
                      </a:r>
                      <a:r>
                        <a:rPr dirty="0" sz="9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15" b="1">
                          <a:latin typeface="Arial"/>
                          <a:cs typeface="Arial"/>
                        </a:rPr>
                        <a:t>(0·493-1·855)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2" name="object 22"/>
          <p:cNvSpPr/>
          <p:nvPr/>
        </p:nvSpPr>
        <p:spPr>
          <a:xfrm>
            <a:off x="10634031" y="66675"/>
            <a:ext cx="681668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11184001" y="59055"/>
            <a:ext cx="887730" cy="68389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9939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270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6225" y="5894133"/>
            <a:ext cx="2485390" cy="263525"/>
          </a:xfrm>
          <a:custGeom>
            <a:avLst/>
            <a:gdLst/>
            <a:ahLst/>
            <a:cxnLst/>
            <a:rect l="l" t="t" r="r" b="b"/>
            <a:pathLst>
              <a:path w="2485390" h="263525">
                <a:moveTo>
                  <a:pt x="0" y="263372"/>
                </a:moveTo>
                <a:lnTo>
                  <a:pt x="2485263" y="263372"/>
                </a:lnTo>
                <a:lnTo>
                  <a:pt x="2485263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761488" y="5894133"/>
            <a:ext cx="1788160" cy="263525"/>
          </a:xfrm>
          <a:custGeom>
            <a:avLst/>
            <a:gdLst/>
            <a:ahLst/>
            <a:cxnLst/>
            <a:rect l="l" t="t" r="r" b="b"/>
            <a:pathLst>
              <a:path w="1788160" h="263525">
                <a:moveTo>
                  <a:pt x="0" y="263372"/>
                </a:moveTo>
                <a:lnTo>
                  <a:pt x="1787652" y="263372"/>
                </a:lnTo>
                <a:lnTo>
                  <a:pt x="1787652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49140" y="5894133"/>
            <a:ext cx="1645920" cy="263525"/>
          </a:xfrm>
          <a:custGeom>
            <a:avLst/>
            <a:gdLst/>
            <a:ahLst/>
            <a:cxnLst/>
            <a:rect l="l" t="t" r="r" b="b"/>
            <a:pathLst>
              <a:path w="1645920" h="263525">
                <a:moveTo>
                  <a:pt x="0" y="263372"/>
                </a:moveTo>
                <a:lnTo>
                  <a:pt x="1645919" y="263372"/>
                </a:lnTo>
                <a:lnTo>
                  <a:pt x="1645919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95059" y="5894133"/>
            <a:ext cx="1605915" cy="263525"/>
          </a:xfrm>
          <a:custGeom>
            <a:avLst/>
            <a:gdLst/>
            <a:ahLst/>
            <a:cxnLst/>
            <a:rect l="l" t="t" r="r" b="b"/>
            <a:pathLst>
              <a:path w="1605915" h="263525">
                <a:moveTo>
                  <a:pt x="0" y="263372"/>
                </a:moveTo>
                <a:lnTo>
                  <a:pt x="1605534" y="263372"/>
                </a:lnTo>
                <a:lnTo>
                  <a:pt x="160553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800593" y="5894133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5" y="263372"/>
                </a:lnTo>
                <a:lnTo>
                  <a:pt x="1929765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30485" y="5894133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4" y="263372"/>
                </a:lnTo>
                <a:lnTo>
                  <a:pt x="192976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6225" y="6157505"/>
            <a:ext cx="2485390" cy="263525"/>
          </a:xfrm>
          <a:custGeom>
            <a:avLst/>
            <a:gdLst/>
            <a:ahLst/>
            <a:cxnLst/>
            <a:rect l="l" t="t" r="r" b="b"/>
            <a:pathLst>
              <a:path w="2485390" h="263525">
                <a:moveTo>
                  <a:pt x="0" y="263372"/>
                </a:moveTo>
                <a:lnTo>
                  <a:pt x="2485263" y="263372"/>
                </a:lnTo>
                <a:lnTo>
                  <a:pt x="2485263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61488" y="6157505"/>
            <a:ext cx="1788160" cy="263525"/>
          </a:xfrm>
          <a:custGeom>
            <a:avLst/>
            <a:gdLst/>
            <a:ahLst/>
            <a:cxnLst/>
            <a:rect l="l" t="t" r="r" b="b"/>
            <a:pathLst>
              <a:path w="1788160" h="263525">
                <a:moveTo>
                  <a:pt x="0" y="263372"/>
                </a:moveTo>
                <a:lnTo>
                  <a:pt x="1787652" y="263372"/>
                </a:lnTo>
                <a:lnTo>
                  <a:pt x="1787652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49140" y="6157505"/>
            <a:ext cx="1645920" cy="263525"/>
          </a:xfrm>
          <a:custGeom>
            <a:avLst/>
            <a:gdLst/>
            <a:ahLst/>
            <a:cxnLst/>
            <a:rect l="l" t="t" r="r" b="b"/>
            <a:pathLst>
              <a:path w="1645920" h="263525">
                <a:moveTo>
                  <a:pt x="0" y="263372"/>
                </a:moveTo>
                <a:lnTo>
                  <a:pt x="1645919" y="263372"/>
                </a:lnTo>
                <a:lnTo>
                  <a:pt x="1645919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95059" y="6157505"/>
            <a:ext cx="1605915" cy="263525"/>
          </a:xfrm>
          <a:custGeom>
            <a:avLst/>
            <a:gdLst/>
            <a:ahLst/>
            <a:cxnLst/>
            <a:rect l="l" t="t" r="r" b="b"/>
            <a:pathLst>
              <a:path w="1605915" h="263525">
                <a:moveTo>
                  <a:pt x="0" y="263372"/>
                </a:moveTo>
                <a:lnTo>
                  <a:pt x="1605534" y="263372"/>
                </a:lnTo>
                <a:lnTo>
                  <a:pt x="160553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00593" y="6157505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5" y="263372"/>
                </a:lnTo>
                <a:lnTo>
                  <a:pt x="1929765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30485" y="6157505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4" y="263372"/>
                </a:lnTo>
                <a:lnTo>
                  <a:pt x="192976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6225" y="6420891"/>
            <a:ext cx="2485390" cy="263525"/>
          </a:xfrm>
          <a:custGeom>
            <a:avLst/>
            <a:gdLst/>
            <a:ahLst/>
            <a:cxnLst/>
            <a:rect l="l" t="t" r="r" b="b"/>
            <a:pathLst>
              <a:path w="2485390" h="263525">
                <a:moveTo>
                  <a:pt x="0" y="263372"/>
                </a:moveTo>
                <a:lnTo>
                  <a:pt x="2485263" y="263372"/>
                </a:lnTo>
                <a:lnTo>
                  <a:pt x="2485263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61488" y="6420891"/>
            <a:ext cx="1788160" cy="263525"/>
          </a:xfrm>
          <a:custGeom>
            <a:avLst/>
            <a:gdLst/>
            <a:ahLst/>
            <a:cxnLst/>
            <a:rect l="l" t="t" r="r" b="b"/>
            <a:pathLst>
              <a:path w="1788160" h="263525">
                <a:moveTo>
                  <a:pt x="0" y="263372"/>
                </a:moveTo>
                <a:lnTo>
                  <a:pt x="1787652" y="263372"/>
                </a:lnTo>
                <a:lnTo>
                  <a:pt x="1787652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49140" y="6420891"/>
            <a:ext cx="1645920" cy="263525"/>
          </a:xfrm>
          <a:custGeom>
            <a:avLst/>
            <a:gdLst/>
            <a:ahLst/>
            <a:cxnLst/>
            <a:rect l="l" t="t" r="r" b="b"/>
            <a:pathLst>
              <a:path w="1645920" h="263525">
                <a:moveTo>
                  <a:pt x="0" y="263372"/>
                </a:moveTo>
                <a:lnTo>
                  <a:pt x="1645919" y="263372"/>
                </a:lnTo>
                <a:lnTo>
                  <a:pt x="1645919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95059" y="6420891"/>
            <a:ext cx="1605915" cy="263525"/>
          </a:xfrm>
          <a:custGeom>
            <a:avLst/>
            <a:gdLst/>
            <a:ahLst/>
            <a:cxnLst/>
            <a:rect l="l" t="t" r="r" b="b"/>
            <a:pathLst>
              <a:path w="1605915" h="263525">
                <a:moveTo>
                  <a:pt x="0" y="263372"/>
                </a:moveTo>
                <a:lnTo>
                  <a:pt x="1605534" y="263372"/>
                </a:lnTo>
                <a:lnTo>
                  <a:pt x="160553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800593" y="6420891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5" y="263372"/>
                </a:lnTo>
                <a:lnTo>
                  <a:pt x="1929765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730485" y="6420891"/>
            <a:ext cx="1929764" cy="263525"/>
          </a:xfrm>
          <a:custGeom>
            <a:avLst/>
            <a:gdLst/>
            <a:ahLst/>
            <a:cxnLst/>
            <a:rect l="l" t="t" r="r" b="b"/>
            <a:pathLst>
              <a:path w="1929765" h="263525">
                <a:moveTo>
                  <a:pt x="0" y="263372"/>
                </a:moveTo>
                <a:lnTo>
                  <a:pt x="1929764" y="263372"/>
                </a:lnTo>
                <a:lnTo>
                  <a:pt x="1929764" y="0"/>
                </a:lnTo>
                <a:lnTo>
                  <a:pt x="0" y="0"/>
                </a:lnTo>
                <a:lnTo>
                  <a:pt x="0" y="263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269875" y="823975"/>
          <a:ext cx="11403330" cy="5866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5390"/>
                <a:gridCol w="1787525"/>
                <a:gridCol w="1645919"/>
                <a:gridCol w="1605279"/>
                <a:gridCol w="1929764"/>
                <a:gridCol w="1929765"/>
              </a:tblGrid>
              <a:tr h="586359">
                <a:tc>
                  <a:txBody>
                    <a:bodyPr/>
                    <a:lstStyle/>
                    <a:p>
                      <a:pPr algn="ctr" marR="4699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550" spc="45" b="1">
                          <a:solidFill>
                            <a:srgbClr val="FFFFFF"/>
                          </a:solidFill>
                          <a:latin typeface="Microsoft JhengHei"/>
                          <a:cs typeface="Microsoft JhengHei"/>
                        </a:rPr>
                        <a:t>ＬＢＲ</a:t>
                      </a:r>
                      <a:endParaRPr sz="1550">
                        <a:latin typeface="Microsoft JhengHei"/>
                        <a:cs typeface="Microsoft JhengHei"/>
                      </a:endParaRPr>
                    </a:p>
                  </a:txBody>
                  <a:tcPr marL="0" marR="0" marB="0" marT="166370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dirty="0" sz="15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(N=3299)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1758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400050" marR="361315" indent="-19050">
                        <a:lnSpc>
                          <a:spcPct val="101000"/>
                        </a:lnSpc>
                        <a:spcBef>
                          <a:spcPts val="405"/>
                        </a:spcBef>
                      </a:pPr>
                      <a:r>
                        <a:rPr dirty="0" sz="1550" spc="25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3M</a:t>
                      </a:r>
                      <a:r>
                        <a:rPr dirty="0" sz="1550" spc="-2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DAPT  </a:t>
                      </a:r>
                      <a:r>
                        <a:rPr dirty="0" sz="1550" spc="2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(N=1649)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24485" marR="287020" indent="-18415">
                        <a:lnSpc>
                          <a:spcPct val="101000"/>
                        </a:lnSpc>
                        <a:spcBef>
                          <a:spcPts val="405"/>
                        </a:spcBef>
                      </a:pPr>
                      <a:r>
                        <a:rPr dirty="0" sz="1550" spc="3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12M</a:t>
                      </a:r>
                      <a:r>
                        <a:rPr dirty="0" sz="1550" spc="-55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25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DAPT  </a:t>
                      </a:r>
                      <a:r>
                        <a:rPr dirty="0" sz="1550" spc="1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(N </a:t>
                      </a:r>
                      <a:r>
                        <a:rPr dirty="0" sz="1550" spc="15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550" spc="4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99CCFF"/>
                          </a:solidFill>
                          <a:latin typeface="Arial"/>
                          <a:cs typeface="Arial"/>
                        </a:rPr>
                        <a:t>1650)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53340" indent="466090">
                        <a:lnSpc>
                          <a:spcPct val="101000"/>
                        </a:lnSpc>
                        <a:spcBef>
                          <a:spcPts val="405"/>
                        </a:spcBef>
                      </a:pP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Absolute  difference 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(&gt;0 </a:t>
                      </a:r>
                      <a:r>
                        <a:rPr dirty="0" sz="1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55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86740" marR="334010" indent="-234950">
                        <a:lnSpc>
                          <a:spcPct val="101000"/>
                        </a:lnSpc>
                        <a:spcBef>
                          <a:spcPts val="405"/>
                        </a:spcBef>
                      </a:pPr>
                      <a:r>
                        <a:rPr dirty="0" sz="1550" spc="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Hazard</a:t>
                      </a:r>
                      <a:r>
                        <a:rPr dirty="0" sz="155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Ratio  </a:t>
                      </a:r>
                      <a:r>
                        <a:rPr dirty="0" sz="155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(&gt;1 </a:t>
                      </a:r>
                      <a:r>
                        <a:rPr dirty="0" sz="155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55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55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&lt;1)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9F2B92"/>
                      </a:solidFill>
                      <a:prstDash val="solid"/>
                    </a:lnL>
                    <a:lnR w="12700">
                      <a:solidFill>
                        <a:srgbClr val="9F2B92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26895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10" b="1" i="1">
                          <a:latin typeface="Arial"/>
                          <a:cs typeface="Arial"/>
                        </a:rPr>
                        <a:t>NACE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10" b="1" i="1">
                          <a:latin typeface="Arial"/>
                          <a:cs typeface="Arial"/>
                        </a:rPr>
                        <a:t>119</a:t>
                      </a:r>
                      <a:r>
                        <a:rPr dirty="0" sz="1050" spc="-6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 i="1">
                          <a:latin typeface="Arial"/>
                          <a:cs typeface="Arial"/>
                        </a:rPr>
                        <a:t>(3·7%)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1689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47</a:t>
                      </a:r>
                      <a:r>
                        <a:rPr dirty="0" sz="105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(2·9%)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72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(4·4%)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-1.53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(-2.62,</a:t>
                      </a:r>
                      <a:r>
                        <a:rPr dirty="0" sz="1050" spc="-5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-0.45)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0·657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(0·455-0·949)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8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MACCE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(2·3%)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36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(2·2%)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37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(2·3%)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-0.05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(-0.92,0.81)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0·984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(0·622-1·558)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574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Any </a:t>
                      </a:r>
                      <a:r>
                        <a:rPr dirty="0" sz="105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r>
                        <a:rPr dirty="0" sz="1050" spc="-2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event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310</a:t>
                      </a:r>
                      <a:r>
                        <a:rPr dirty="0" sz="1050" spc="-5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 i="1">
                          <a:latin typeface="Arial"/>
                          <a:cs typeface="Arial"/>
                        </a:rPr>
                        <a:t>(9·6%)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79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120</a:t>
                      </a:r>
                      <a:r>
                        <a:rPr dirty="0" sz="1050" spc="-12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(7·4%)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190</a:t>
                      </a:r>
                      <a:r>
                        <a:rPr dirty="0" sz="1050" spc="-6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(11·7%)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-4.32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(-6.02,</a:t>
                      </a:r>
                      <a:r>
                        <a:rPr dirty="0" sz="1050" spc="-6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-2.62)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0·631</a:t>
                      </a:r>
                      <a:r>
                        <a:rPr dirty="0" sz="1050" spc="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(0·502-0·793)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99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All cause</a:t>
                      </a:r>
                      <a:r>
                        <a:rPr dirty="0" sz="105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 i="1">
                          <a:latin typeface="Arial"/>
                          <a:cs typeface="Arial"/>
                        </a:rPr>
                        <a:t>death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168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(1·0%)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0.18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(-0.37,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0.74)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1·229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(0·606-2·493)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080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8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1050" spc="-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 i="1">
                          <a:latin typeface="Arial"/>
                          <a:cs typeface="Arial"/>
                        </a:rPr>
                        <a:t>death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(0·6%)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0.19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(-0.25,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0.63)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1·389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(0·559-3·454)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57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10" b="1" i="1">
                          <a:latin typeface="Arial"/>
                          <a:cs typeface="Arial"/>
                        </a:rPr>
                        <a:t>Myocardial infarction</a:t>
                      </a:r>
                      <a:r>
                        <a:rPr dirty="0" sz="1050" spc="6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(MI)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(0·8%)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(0·8%)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-0.11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(-0.62,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0.39)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0·859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(0·385-1·918)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82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-Target vessel</a:t>
                      </a:r>
                      <a:r>
                        <a:rPr dirty="0" sz="1050" spc="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0" b="1" i="1">
                          <a:latin typeface="Arial"/>
                          <a:cs typeface="Arial"/>
                        </a:rPr>
                        <a:t>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(0·6%)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-0.18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(-0.63,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0.27)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0·738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(0·297-1·834)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5568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-Non-target vessel</a:t>
                      </a:r>
                      <a:r>
                        <a:rPr dirty="0" sz="1050" spc="3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 i="1">
                          <a:latin typeface="Arial"/>
                          <a:cs typeface="Arial"/>
                        </a:rPr>
                        <a:t>MI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0.07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(-0.17,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0.30)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1·526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(0·255-9·134)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57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10" b="1" i="1">
                          <a:latin typeface="Arial"/>
                          <a:cs typeface="Arial"/>
                        </a:rPr>
                        <a:t>Stent</a:t>
                      </a:r>
                      <a:r>
                        <a:rPr dirty="0" sz="1050" spc="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thrombosis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-0.08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(-0.31,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0.16)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0·679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(0·114-4·069)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389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Coronary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thrombotic</a:t>
                      </a:r>
                      <a:r>
                        <a:rPr dirty="0" sz="1050" spc="-4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event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(0·8%)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511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11(0·7%)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(0·8%)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-0.11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(-0.62,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0.39)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0·859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(0·385-1·918)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8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Stroke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41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(1·3%)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(1·0%)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-0.44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(-1.09,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0.20)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0·716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(0·385-1·332)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5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-Ischemic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stroke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34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(1·1%)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(1·0%)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-0.13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(-0.72,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0.46)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0·899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(0·459-1·763)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74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-Hemorrhagic</a:t>
                      </a:r>
                      <a:r>
                        <a:rPr dirty="0" sz="1050" spc="-6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stroke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50" spc="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50" spc="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(0·4%)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-0.31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(-0.58,</a:t>
                      </a:r>
                      <a:r>
                        <a:rPr dirty="0" sz="1050" spc="-5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-0.04)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10209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0·168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(0·02-1·402)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98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Bleeding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353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105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269</a:t>
                      </a:r>
                      <a:r>
                        <a:rPr dirty="0" sz="1050" spc="-5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 i="1">
                          <a:latin typeface="Arial"/>
                          <a:cs typeface="Arial"/>
                        </a:rPr>
                        <a:t>(8·4%)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479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110</a:t>
                      </a:r>
                      <a:r>
                        <a:rPr dirty="0" sz="1050" spc="-12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(6·8%)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159</a:t>
                      </a:r>
                      <a:r>
                        <a:rPr dirty="0" sz="1050" spc="-6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(9·9%)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-3.08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(-4.68,</a:t>
                      </a:r>
                      <a:r>
                        <a:rPr dirty="0" sz="1050" spc="-6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-1.48)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0·691</a:t>
                      </a:r>
                      <a:r>
                        <a:rPr dirty="0" sz="1050" spc="1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(0·542-0·882)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74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1050" spc="-1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 i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38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(1·2%)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050" spc="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050" spc="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(2·0%)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-1.46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(-2.11,</a:t>
                      </a:r>
                      <a:r>
                        <a:rPr dirty="0" sz="1050" spc="-5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-0.80)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0·266</a:t>
                      </a:r>
                      <a:r>
                        <a:rPr dirty="0" sz="1050" spc="1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(0·122-0·579)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95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-BARC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 i="1"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(0·1%)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0.06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(-0.13,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0.25)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1·997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(0·181-22·030)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50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050" spc="-6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revascularization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100</a:t>
                      </a:r>
                      <a:r>
                        <a:rPr dirty="0" sz="1050" spc="-5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 i="1">
                          <a:latin typeface="Arial"/>
                          <a:cs typeface="Arial"/>
                        </a:rPr>
                        <a:t>(3·2%)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1625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47</a:t>
                      </a:r>
                      <a:r>
                        <a:rPr dirty="0" sz="1050" spc="-5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(3·0%)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53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(3·3%)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-0.32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(-1.34,</a:t>
                      </a:r>
                      <a:r>
                        <a:rPr dirty="0" sz="1050" spc="-4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0.71)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 i="1">
                          <a:latin typeface="Arial"/>
                          <a:cs typeface="Arial"/>
                        </a:rPr>
                        <a:t>0·905</a:t>
                      </a:r>
                      <a:r>
                        <a:rPr dirty="0" sz="1050" spc="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(0·611-1·340)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/>
                </a:tc>
              </a:tr>
              <a:tr h="26371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 i="1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Target lesion</a:t>
                      </a:r>
                      <a:r>
                        <a:rPr dirty="0" sz="1050" spc="-1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 i="1">
                          <a:latin typeface="Arial"/>
                          <a:cs typeface="Arial"/>
                        </a:rPr>
                        <a:t>revascularization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46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(1·5%)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16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(1·4%)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752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0.02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(-0.67,0.72)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1·021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(0·573-1·819)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solidFill>
                      <a:srgbClr val="FFFFFF"/>
                    </a:solidFill>
                  </a:tcPr>
                </a:tc>
              </a:tr>
              <a:tr h="2515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Non-target lesion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revascularization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 i="1">
                          <a:latin typeface="Arial"/>
                          <a:cs typeface="Arial"/>
                        </a:rPr>
                        <a:t>54</a:t>
                      </a:r>
                      <a:r>
                        <a:rPr dirty="0" sz="1050" spc="1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 i="1">
                          <a:latin typeface="Arial"/>
                          <a:cs typeface="Arial"/>
                        </a:rPr>
                        <a:t>(1·7%)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168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(1·5%)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(1·9%)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368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5" b="1">
                          <a:latin typeface="Arial"/>
                          <a:cs typeface="Arial"/>
                        </a:rPr>
                        <a:t>-0.34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(-1.10,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0.42)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0·815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(0·476-1·394)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610869" y="168655"/>
            <a:ext cx="6708775" cy="632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950" spc="35" b="1">
                <a:solidFill>
                  <a:srgbClr val="001F5F"/>
                </a:solidFill>
                <a:latin typeface="Arial"/>
                <a:cs typeface="Arial"/>
              </a:rPr>
              <a:t>1Y </a:t>
            </a:r>
            <a:r>
              <a:rPr dirty="0" sz="3950" spc="15" b="1">
                <a:solidFill>
                  <a:srgbClr val="001F5F"/>
                </a:solidFill>
                <a:latin typeface="Arial"/>
                <a:cs typeface="Arial"/>
              </a:rPr>
              <a:t>Clinical </a:t>
            </a:r>
            <a:r>
              <a:rPr dirty="0" sz="3950" spc="25" b="1">
                <a:solidFill>
                  <a:srgbClr val="001F5F"/>
                </a:solidFill>
                <a:latin typeface="Arial"/>
                <a:cs typeface="Arial"/>
              </a:rPr>
              <a:t>Outcomes </a:t>
            </a:r>
            <a:r>
              <a:rPr dirty="0" sz="3950" spc="10" b="1">
                <a:solidFill>
                  <a:srgbClr val="001F5F"/>
                </a:solidFill>
                <a:latin typeface="Arial"/>
                <a:cs typeface="Arial"/>
              </a:rPr>
              <a:t>:</a:t>
            </a:r>
            <a:r>
              <a:rPr dirty="0" sz="3950" spc="-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950" spc="25" b="1">
                <a:solidFill>
                  <a:srgbClr val="0000FF"/>
                </a:solidFill>
                <a:latin typeface="Arial"/>
                <a:cs typeface="Arial"/>
              </a:rPr>
              <a:t>LBR</a:t>
            </a:r>
            <a:endParaRPr sz="395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634031" y="66675"/>
            <a:ext cx="681668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11184001" y="59055"/>
            <a:ext cx="887730" cy="68389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9939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270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2211705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Limitation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8625" y="742950"/>
            <a:ext cx="11610975" cy="5915025"/>
          </a:xfrm>
          <a:custGeom>
            <a:avLst/>
            <a:gdLst/>
            <a:ahLst/>
            <a:cxnLst/>
            <a:rect l="l" t="t" r="r" b="b"/>
            <a:pathLst>
              <a:path w="11610975" h="5915025">
                <a:moveTo>
                  <a:pt x="0" y="5915025"/>
                </a:moveTo>
                <a:lnTo>
                  <a:pt x="11610975" y="5915025"/>
                </a:lnTo>
                <a:lnTo>
                  <a:pt x="11610975" y="0"/>
                </a:lnTo>
                <a:lnTo>
                  <a:pt x="0" y="0"/>
                </a:lnTo>
                <a:lnTo>
                  <a:pt x="0" y="59150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5777" y="880427"/>
            <a:ext cx="11172825" cy="5437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This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was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an </a:t>
            </a:r>
            <a:r>
              <a:rPr dirty="0" u="heavy" sz="24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open-label</a:t>
            </a:r>
            <a:r>
              <a:rPr dirty="0" u="heavy" sz="24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study.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800"/>
              </a:spcBef>
            </a:pP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(Clinical events 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were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adjudicated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by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an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independent</a:t>
            </a:r>
            <a:r>
              <a:rPr dirty="0" sz="2000" spc="-11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committee.)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50">
              <a:latin typeface="Calibri"/>
              <a:cs typeface="Calibri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The use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specific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P2Y12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inhibitor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was</a:t>
            </a:r>
            <a:r>
              <a:rPr dirty="0" u="heavy" sz="24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left to </a:t>
            </a:r>
            <a:r>
              <a:rPr dirty="0" u="heavy" sz="2400" spc="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the </a:t>
            </a:r>
            <a:r>
              <a:rPr dirty="0" u="heavy" sz="24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doctors’</a:t>
            </a:r>
            <a:r>
              <a:rPr dirty="0" u="heavy" sz="2400" spc="-9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discretion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800"/>
              </a:spcBef>
            </a:pP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during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DAPT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period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as </a:t>
            </a:r>
            <a:r>
              <a:rPr dirty="0" sz="2000" spc="15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monotherapy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agent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after</a:t>
            </a:r>
            <a:r>
              <a:rPr dirty="0" sz="2000" spc="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50" b="1">
                <a:solidFill>
                  <a:srgbClr val="001F5F"/>
                </a:solidFill>
                <a:latin typeface="Calibri"/>
                <a:cs typeface="Calibri"/>
              </a:rPr>
              <a:t>DAPT.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Calibri"/>
              <a:cs typeface="Calibri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u="heavy" sz="24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Clopidogrel </a:t>
            </a:r>
            <a:r>
              <a:rPr dirty="0" u="heavy" sz="2400" spc="-2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was </a:t>
            </a:r>
            <a:r>
              <a:rPr dirty="0" u="heavy" sz="240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mainly </a:t>
            </a:r>
            <a:r>
              <a:rPr dirty="0" u="heavy" sz="2400" spc="-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used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as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P2Y12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inhibitor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r>
              <a:rPr dirty="0" sz="2400" spc="-11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discharge.</a:t>
            </a:r>
            <a:endParaRPr sz="2400">
              <a:latin typeface="Calibri"/>
              <a:cs typeface="Calibri"/>
            </a:endParaRPr>
          </a:p>
          <a:p>
            <a:pPr marL="469900" marR="191135">
              <a:lnSpc>
                <a:spcPct val="150200"/>
              </a:lnSpc>
              <a:spcBef>
                <a:spcPts val="600"/>
              </a:spcBef>
            </a:pP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(Key </a:t>
            </a:r>
            <a:r>
              <a:rPr dirty="0" sz="2000" spc="-30" b="1">
                <a:solidFill>
                  <a:srgbClr val="001F5F"/>
                </a:solidFill>
                <a:latin typeface="Calibri"/>
                <a:cs typeface="Calibri"/>
              </a:rPr>
              <a:t>RCTs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ACS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or AMI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enrolling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East Asians have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shown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that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clopidogrel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is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superior </a:t>
            </a:r>
            <a:r>
              <a:rPr dirty="0" sz="2000" spc="-45" b="1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ticagrelor  leading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to ‘clopidogrel-DAPT’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as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the standard </a:t>
            </a:r>
            <a:r>
              <a:rPr dirty="0" sz="2000" spc="15" b="1">
                <a:solidFill>
                  <a:srgbClr val="001F5F"/>
                </a:solidFill>
                <a:latin typeface="Calibri"/>
                <a:cs typeface="Calibri"/>
              </a:rPr>
              <a:t>&amp; 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most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frequently-used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regimen,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although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‘ticagrelor- 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DAPT’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is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recommended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for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ACS </a:t>
            </a:r>
            <a:r>
              <a:rPr dirty="0" sz="2000" spc="20" b="1">
                <a:solidFill>
                  <a:srgbClr val="001F5F"/>
                </a:solidFill>
                <a:latin typeface="Calibri"/>
                <a:cs typeface="Calibri"/>
              </a:rPr>
              <a:t>in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Western</a:t>
            </a:r>
            <a:r>
              <a:rPr dirty="0" sz="2000" spc="3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world.)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50">
              <a:latin typeface="Calibri"/>
              <a:cs typeface="Calibri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findings </a:t>
            </a:r>
            <a:r>
              <a:rPr dirty="0" sz="2400" spc="-25" b="1">
                <a:solidFill>
                  <a:srgbClr val="001F5F"/>
                </a:solidFill>
                <a:latin typeface="Calibri"/>
                <a:cs typeface="Calibri"/>
              </a:rPr>
              <a:t>may </a:t>
            </a:r>
            <a:r>
              <a:rPr dirty="0" u="heavy" sz="2400" spc="-1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not </a:t>
            </a: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be generalizable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all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ethnic</a:t>
            </a:r>
            <a:r>
              <a:rPr dirty="0" sz="2400" spc="4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5" b="1">
                <a:solidFill>
                  <a:srgbClr val="001F5F"/>
                </a:solidFill>
                <a:latin typeface="Calibri"/>
                <a:cs typeface="Calibri"/>
              </a:rPr>
              <a:t>groups.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800"/>
              </a:spcBef>
            </a:pP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(Optimal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duration </a:t>
            </a:r>
            <a:r>
              <a:rPr dirty="0" sz="2000" spc="20" b="1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‘Clopido-DAPT’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for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East </a:t>
            </a:r>
            <a:r>
              <a:rPr dirty="0" sz="2000" b="1">
                <a:solidFill>
                  <a:srgbClr val="001F5F"/>
                </a:solidFill>
                <a:latin typeface="Calibri"/>
                <a:cs typeface="Calibri"/>
              </a:rPr>
              <a:t>Asians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may </a:t>
            </a:r>
            <a:r>
              <a:rPr dirty="0" sz="2000" spc="-10" b="1">
                <a:solidFill>
                  <a:srgbClr val="001F5F"/>
                </a:solidFill>
                <a:latin typeface="Calibri"/>
                <a:cs typeface="Calibri"/>
              </a:rPr>
              <a:t>be applicable </a:t>
            </a:r>
            <a:r>
              <a:rPr dirty="0" sz="2000" spc="-5" b="1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dirty="0" sz="2000" spc="5" b="1">
                <a:solidFill>
                  <a:srgbClr val="001F5F"/>
                </a:solidFill>
                <a:latin typeface="Calibri"/>
                <a:cs typeface="Calibri"/>
              </a:rPr>
              <a:t>‘Tica-DAPT’ </a:t>
            </a:r>
            <a:r>
              <a:rPr dirty="0" sz="2000" spc="-20" b="1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dirty="0" sz="2000" spc="18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001F5F"/>
                </a:solidFill>
                <a:latin typeface="Calibri"/>
                <a:cs typeface="Calibri"/>
              </a:rPr>
              <a:t>Westerners.)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29900" y="66675"/>
            <a:ext cx="685800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184001" y="59055"/>
            <a:ext cx="887730" cy="68389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9939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270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0"/>
            <a:ext cx="10276205" cy="5776595"/>
          </a:xfrm>
          <a:prstGeom prst="rect">
            <a:avLst/>
          </a:prstGeom>
        </p:spPr>
        <p:txBody>
          <a:bodyPr wrap="square" lIns="0" tIns="294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20"/>
              </a:spcBef>
            </a:pPr>
            <a:r>
              <a:rPr dirty="0" sz="3200" b="1">
                <a:solidFill>
                  <a:srgbClr val="001F5F"/>
                </a:solidFill>
                <a:latin typeface="Arial"/>
                <a:cs typeface="Arial"/>
              </a:rPr>
              <a:t>Conclusion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45"/>
              </a:spcBef>
            </a:pP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&lt;in </a:t>
            </a:r>
            <a:r>
              <a:rPr dirty="0" sz="2400" spc="-5" b="1">
                <a:solidFill>
                  <a:srgbClr val="C00000"/>
                </a:solidFill>
                <a:latin typeface="Calibri"/>
                <a:cs typeface="Calibri"/>
              </a:rPr>
              <a:t>HBR</a:t>
            </a:r>
            <a:r>
              <a:rPr dirty="0" sz="2400" spc="-1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patients&gt;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100"/>
              </a:spcBef>
            </a:pP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1-month </a:t>
            </a:r>
            <a:r>
              <a:rPr dirty="0" u="heavy" sz="24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DAPT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did </a:t>
            </a:r>
            <a:r>
              <a:rPr dirty="0" sz="2400" spc="10" b="1">
                <a:solidFill>
                  <a:srgbClr val="001F5F"/>
                </a:solidFill>
                <a:latin typeface="Calibri"/>
                <a:cs typeface="Calibri"/>
              </a:rPr>
              <a:t>not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meet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non-inferiority </a:t>
            </a:r>
            <a:r>
              <a:rPr dirty="0" sz="2400" spc="-45" b="1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3-month </a:t>
            </a:r>
            <a:r>
              <a:rPr dirty="0" u="heavy" sz="24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DAPT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for</a:t>
            </a:r>
            <a:r>
              <a:rPr dirty="0" sz="2400" spc="21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NACE.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100"/>
              </a:spcBef>
            </a:pP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1-month 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DAPT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was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inferior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to 3-month 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DAPT </a:t>
            </a:r>
            <a:r>
              <a:rPr dirty="0" sz="2400" spc="-15" b="1">
                <a:solidFill>
                  <a:srgbClr val="001F5F"/>
                </a:solidFill>
                <a:latin typeface="Calibri"/>
                <a:cs typeface="Calibri"/>
              </a:rPr>
              <a:t>for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NACE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dirty="0" sz="2400" spc="-10" b="1">
                <a:solidFill>
                  <a:srgbClr val="C00000"/>
                </a:solidFill>
                <a:latin typeface="Calibri"/>
                <a:cs typeface="Calibri"/>
              </a:rPr>
              <a:t>MACCE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at </a:t>
            </a: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dirty="0" sz="2400" spc="15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40" b="1">
                <a:solidFill>
                  <a:srgbClr val="001F5F"/>
                </a:solidFill>
                <a:latin typeface="Calibri"/>
                <a:cs typeface="Calibri"/>
              </a:rPr>
              <a:t>year,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100"/>
              </a:spcBef>
            </a:pP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while </a:t>
            </a:r>
            <a:r>
              <a:rPr dirty="0" sz="2400" spc="-15" b="1">
                <a:solidFill>
                  <a:srgbClr val="001F5F"/>
                </a:solidFill>
                <a:latin typeface="Calibri"/>
                <a:cs typeface="Calibri"/>
              </a:rPr>
              <a:t>there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was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no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significant </a:t>
            </a:r>
            <a:r>
              <a:rPr dirty="0" sz="2400" spc="-15" b="1">
                <a:solidFill>
                  <a:srgbClr val="001F5F"/>
                </a:solidFill>
                <a:latin typeface="Calibri"/>
                <a:cs typeface="Calibri"/>
              </a:rPr>
              <a:t>difference 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in </a:t>
            </a:r>
            <a:r>
              <a:rPr dirty="0" sz="2400" spc="-25" b="1">
                <a:solidFill>
                  <a:srgbClr val="001F5F"/>
                </a:solidFill>
                <a:latin typeface="Calibri"/>
                <a:cs typeface="Calibri"/>
              </a:rPr>
              <a:t>any </a:t>
            </a: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actionable</a:t>
            </a:r>
            <a:r>
              <a:rPr dirty="0" sz="2400" spc="26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C00000"/>
                </a:solidFill>
                <a:latin typeface="Calibri"/>
                <a:cs typeface="Calibri"/>
              </a:rPr>
              <a:t>bleeding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&lt;in </a:t>
            </a:r>
            <a:r>
              <a:rPr dirty="0" sz="2400" spc="10" b="1">
                <a:solidFill>
                  <a:srgbClr val="0000FF"/>
                </a:solidFill>
                <a:latin typeface="Calibri"/>
                <a:cs typeface="Calibri"/>
              </a:rPr>
              <a:t>LBR</a:t>
            </a:r>
            <a:r>
              <a:rPr dirty="0" sz="2400" spc="-65" b="1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patients&gt;</a:t>
            </a:r>
            <a:endParaRPr sz="2400">
              <a:latin typeface="Calibri"/>
              <a:cs typeface="Calibri"/>
            </a:endParaRPr>
          </a:p>
          <a:p>
            <a:pPr marL="469900" marR="255904">
              <a:lnSpc>
                <a:spcPts val="2860"/>
              </a:lnSpc>
              <a:spcBef>
                <a:spcPts val="1215"/>
              </a:spcBef>
            </a:pP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3-month </a:t>
            </a:r>
            <a:r>
              <a:rPr dirty="0" u="heavy" sz="2400" spc="-3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DAPT</a:t>
            </a:r>
            <a:r>
              <a:rPr dirty="0" sz="2400" spc="-3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reduced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any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actionable </a:t>
            </a:r>
            <a:r>
              <a:rPr dirty="0" sz="2400" b="1">
                <a:solidFill>
                  <a:srgbClr val="0000FF"/>
                </a:solidFill>
                <a:latin typeface="Calibri"/>
                <a:cs typeface="Calibri"/>
              </a:rPr>
              <a:t>bleeding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without increasing </a:t>
            </a:r>
            <a:r>
              <a:rPr dirty="0" sz="2400" spc="-15" b="1">
                <a:solidFill>
                  <a:srgbClr val="0000FF"/>
                </a:solidFill>
                <a:latin typeface="Calibri"/>
                <a:cs typeface="Calibri"/>
              </a:rPr>
              <a:t>NACE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or </a:t>
            </a:r>
            <a:r>
              <a:rPr dirty="0" sz="2400" spc="-10" b="1">
                <a:solidFill>
                  <a:srgbClr val="0000FF"/>
                </a:solidFill>
                <a:latin typeface="Calibri"/>
                <a:cs typeface="Calibri"/>
              </a:rPr>
              <a:t> MACCE </a:t>
            </a:r>
            <a:r>
              <a:rPr dirty="0" sz="2400" spc="5" b="1">
                <a:solidFill>
                  <a:srgbClr val="001F5F"/>
                </a:solidFill>
                <a:latin typeface="Calibri"/>
                <a:cs typeface="Calibri"/>
              </a:rPr>
              <a:t>as </a:t>
            </a:r>
            <a:r>
              <a:rPr dirty="0" sz="2400" spc="-15" b="1">
                <a:solidFill>
                  <a:srgbClr val="001F5F"/>
                </a:solidFill>
                <a:latin typeface="Calibri"/>
                <a:cs typeface="Calibri"/>
              </a:rPr>
              <a:t>compared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with </a:t>
            </a:r>
            <a:r>
              <a:rPr dirty="0" u="heavy" sz="2400" spc="-1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12-month</a:t>
            </a:r>
            <a:r>
              <a:rPr dirty="0" u="heavy" sz="2400" spc="160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6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DAPT</a:t>
            </a:r>
            <a:r>
              <a:rPr dirty="0" sz="2400" spc="-65" b="1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&lt;over</a:t>
            </a:r>
            <a:r>
              <a:rPr dirty="0" sz="2400" spc="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all&gt;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100"/>
              </a:spcBef>
            </a:pP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3-month </a:t>
            </a:r>
            <a:r>
              <a:rPr dirty="0" sz="2400" spc="-20" b="1">
                <a:solidFill>
                  <a:srgbClr val="001F5F"/>
                </a:solidFill>
                <a:latin typeface="Calibri"/>
                <a:cs typeface="Calibri"/>
              </a:rPr>
              <a:t>would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be the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optimal (de fault)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duration of </a:t>
            </a:r>
            <a:r>
              <a:rPr dirty="0" sz="2400" spc="-30" b="1">
                <a:solidFill>
                  <a:srgbClr val="001F5F"/>
                </a:solidFill>
                <a:latin typeface="Calibri"/>
                <a:cs typeface="Calibri"/>
              </a:rPr>
              <a:t>DAPT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after PCI </a:t>
            </a: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dirty="0" sz="2400" spc="5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general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0"/>
              </a:spcBef>
            </a:pPr>
            <a:r>
              <a:rPr dirty="0" sz="2400" b="1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meet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balance </a:t>
            </a:r>
            <a:r>
              <a:rPr dirty="0" sz="2400" spc="-10" b="1">
                <a:solidFill>
                  <a:srgbClr val="001F5F"/>
                </a:solidFill>
                <a:latin typeface="Calibri"/>
                <a:cs typeface="Calibri"/>
              </a:rPr>
              <a:t>of</a:t>
            </a:r>
            <a:r>
              <a:rPr dirty="0" sz="2400" spc="3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001F5F"/>
                </a:solidFill>
                <a:latin typeface="Calibri"/>
                <a:cs typeface="Calibri"/>
              </a:rPr>
              <a:t>thrombosis/bleeding.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34031" y="66675"/>
            <a:ext cx="681668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184001" y="59055"/>
            <a:ext cx="887730" cy="683895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9939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270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7335" y="404749"/>
            <a:ext cx="7115809" cy="63246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950" spc="20" b="1">
                <a:solidFill>
                  <a:srgbClr val="001F5F"/>
                </a:solidFill>
                <a:latin typeface="Calibri"/>
                <a:cs typeface="Calibri"/>
              </a:rPr>
              <a:t>Thank </a:t>
            </a:r>
            <a:r>
              <a:rPr dirty="0" sz="3950" spc="-5" b="1">
                <a:solidFill>
                  <a:srgbClr val="001F5F"/>
                </a:solidFill>
                <a:latin typeface="Calibri"/>
                <a:cs typeface="Calibri"/>
              </a:rPr>
              <a:t>you </a:t>
            </a:r>
            <a:r>
              <a:rPr dirty="0" sz="3950" spc="-25" b="1">
                <a:solidFill>
                  <a:srgbClr val="001F5F"/>
                </a:solidFill>
                <a:latin typeface="Calibri"/>
                <a:cs typeface="Calibri"/>
              </a:rPr>
              <a:t>for </a:t>
            </a:r>
            <a:r>
              <a:rPr dirty="0" sz="3950" spc="25" b="1">
                <a:solidFill>
                  <a:srgbClr val="001F5F"/>
                </a:solidFill>
                <a:latin typeface="Calibri"/>
                <a:cs typeface="Calibri"/>
              </a:rPr>
              <a:t>your </a:t>
            </a:r>
            <a:r>
              <a:rPr dirty="0" sz="3950" spc="10" b="1">
                <a:solidFill>
                  <a:srgbClr val="001F5F"/>
                </a:solidFill>
                <a:latin typeface="Calibri"/>
                <a:cs typeface="Calibri"/>
              </a:rPr>
              <a:t>kind</a:t>
            </a:r>
            <a:r>
              <a:rPr dirty="0" sz="3950" spc="85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3950" b="1">
                <a:solidFill>
                  <a:srgbClr val="001F5F"/>
                </a:solidFill>
                <a:latin typeface="Calibri"/>
                <a:cs typeface="Calibri"/>
              </a:rPr>
              <a:t>attention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3605" y="975042"/>
            <a:ext cx="10448290" cy="632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950" spc="-25">
                <a:solidFill>
                  <a:srgbClr val="001F5F"/>
                </a:solidFill>
                <a:latin typeface="Calibri"/>
                <a:cs typeface="Calibri"/>
              </a:rPr>
              <a:t>We </a:t>
            </a:r>
            <a:r>
              <a:rPr dirty="0" sz="3950" spc="10">
                <a:solidFill>
                  <a:srgbClr val="001F5F"/>
                </a:solidFill>
                <a:latin typeface="Calibri"/>
                <a:cs typeface="Calibri"/>
              </a:rPr>
              <a:t>thank </a:t>
            </a:r>
            <a:r>
              <a:rPr dirty="0" sz="3950" spc="15">
                <a:solidFill>
                  <a:srgbClr val="001F5F"/>
                </a:solidFill>
                <a:latin typeface="Calibri"/>
                <a:cs typeface="Calibri"/>
              </a:rPr>
              <a:t>our </a:t>
            </a:r>
            <a:r>
              <a:rPr dirty="0" sz="3950" spc="-10">
                <a:solidFill>
                  <a:srgbClr val="001F5F"/>
                </a:solidFill>
                <a:latin typeface="Calibri"/>
                <a:cs typeface="Calibri"/>
              </a:rPr>
              <a:t>co-investigators </a:t>
            </a:r>
            <a:r>
              <a:rPr dirty="0" sz="3950" spc="10">
                <a:solidFill>
                  <a:srgbClr val="001F5F"/>
                </a:solidFill>
                <a:latin typeface="Calibri"/>
                <a:cs typeface="Calibri"/>
              </a:rPr>
              <a:t>of </a:t>
            </a:r>
            <a:r>
              <a:rPr dirty="0" sz="3950" spc="15" b="1">
                <a:solidFill>
                  <a:srgbClr val="001F5F"/>
                </a:solidFill>
                <a:latin typeface="Calibri"/>
                <a:cs typeface="Calibri"/>
              </a:rPr>
              <a:t>the </a:t>
            </a:r>
            <a:r>
              <a:rPr dirty="0" sz="3950" spc="15" b="1">
                <a:solidFill>
                  <a:srgbClr val="C00000"/>
                </a:solidFill>
                <a:latin typeface="Calibri"/>
                <a:cs typeface="Calibri"/>
              </a:rPr>
              <a:t>HOST-BR</a:t>
            </a:r>
            <a:r>
              <a:rPr dirty="0" sz="3950" spc="11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3950" spc="15" b="1">
                <a:solidFill>
                  <a:srgbClr val="001F5F"/>
                </a:solidFill>
                <a:latin typeface="Calibri"/>
                <a:cs typeface="Calibri"/>
              </a:rPr>
              <a:t>RCT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585" y="1651444"/>
            <a:ext cx="3789679" cy="38792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just" marL="38100" marR="249554">
              <a:lnSpc>
                <a:spcPct val="152600"/>
              </a:lnSpc>
              <a:spcBef>
                <a:spcPts val="130"/>
              </a:spcBef>
            </a:pPr>
            <a:r>
              <a:rPr dirty="0" sz="800" spc="-10">
                <a:latin typeface="Times New Roman"/>
                <a:cs typeface="Times New Roman"/>
              </a:rPr>
              <a:t>Young-Hyo </a:t>
            </a:r>
            <a:r>
              <a:rPr dirty="0" sz="800">
                <a:latin typeface="Times New Roman"/>
                <a:cs typeface="Times New Roman"/>
              </a:rPr>
              <a:t>Lim, </a:t>
            </a:r>
            <a:r>
              <a:rPr dirty="0" sz="800" spc="-5">
                <a:latin typeface="Times New Roman"/>
                <a:cs typeface="Times New Roman"/>
              </a:rPr>
              <a:t>MD, Hanyang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Seoul 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>
                <a:latin typeface="Times New Roman"/>
                <a:cs typeface="Times New Roman"/>
              </a:rPr>
              <a:t>Sang </a:t>
            </a:r>
            <a:r>
              <a:rPr dirty="0" sz="800" spc="15">
                <a:latin typeface="Times New Roman"/>
                <a:cs typeface="Times New Roman"/>
              </a:rPr>
              <a:t>Rok </a:t>
            </a:r>
            <a:r>
              <a:rPr dirty="0" sz="800" spc="-5">
                <a:latin typeface="Times New Roman"/>
                <a:cs typeface="Times New Roman"/>
              </a:rPr>
              <a:t>Lee, MD, Jeonbuk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Hospital, Jeonju,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 spc="-15">
                <a:latin typeface="Times New Roman"/>
                <a:cs typeface="Times New Roman"/>
              </a:rPr>
              <a:t>Young </a:t>
            </a:r>
            <a:r>
              <a:rPr dirty="0" sz="800" spc="-5">
                <a:latin typeface="Times New Roman"/>
                <a:cs typeface="Times New Roman"/>
              </a:rPr>
              <a:t>Jin </a:t>
            </a:r>
            <a:r>
              <a:rPr dirty="0" sz="800">
                <a:latin typeface="Times New Roman"/>
                <a:cs typeface="Times New Roman"/>
              </a:rPr>
              <a:t>Choi, </a:t>
            </a:r>
            <a:r>
              <a:rPr dirty="0" sz="800" spc="-5">
                <a:latin typeface="Times New Roman"/>
                <a:cs typeface="Times New Roman"/>
              </a:rPr>
              <a:t>MD, Sejong General Hospital, Bucheon,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4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65"/>
              </a:spcBef>
            </a:pPr>
            <a:r>
              <a:rPr dirty="0" sz="800" spc="-5">
                <a:latin typeface="Times New Roman"/>
                <a:cs typeface="Times New Roman"/>
              </a:rPr>
              <a:t>Hyo-Suk Ahn, MD, </a:t>
            </a:r>
            <a:r>
              <a:rPr dirty="0" sz="800">
                <a:latin typeface="Times New Roman"/>
                <a:cs typeface="Times New Roman"/>
              </a:rPr>
              <a:t>Uijeongbu St. </a:t>
            </a:r>
            <a:r>
              <a:rPr dirty="0" sz="800" spc="-5">
                <a:latin typeface="Times New Roman"/>
                <a:cs typeface="Times New Roman"/>
              </a:rPr>
              <a:t>Mary's 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6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dirty="0" sz="800" spc="-5">
                <a:latin typeface="Times New Roman"/>
                <a:cs typeface="Times New Roman"/>
              </a:rPr>
              <a:t>Kyung-Kuk </a:t>
            </a:r>
            <a:r>
              <a:rPr dirty="0" sz="800">
                <a:latin typeface="Times New Roman"/>
                <a:cs typeface="Times New Roman"/>
              </a:rPr>
              <a:t>Hwang, </a:t>
            </a:r>
            <a:r>
              <a:rPr dirty="0" sz="800" spc="-5">
                <a:latin typeface="Times New Roman"/>
                <a:cs typeface="Times New Roman"/>
              </a:rPr>
              <a:t>MD, Chungbuk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Cheongju, Republic</a:t>
            </a:r>
            <a:r>
              <a:rPr dirty="0" sz="800" spc="75">
                <a:latin typeface="Times New Roman"/>
                <a:cs typeface="Times New Roman"/>
              </a:rPr>
              <a:t> </a:t>
            </a:r>
            <a:r>
              <a:rPr dirty="0" sz="800" spc="-30">
                <a:latin typeface="Times New Roman"/>
                <a:cs typeface="Times New Roman"/>
              </a:rPr>
              <a:t>of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65"/>
              </a:spcBef>
            </a:pP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5"/>
              </a:spcBef>
            </a:pPr>
            <a:r>
              <a:rPr dirty="0" u="sng" sz="800" spc="-5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imes New Roman"/>
                <a:cs typeface="Times New Roman"/>
                <a:hlinkClick r:id="rId2"/>
              </a:rPr>
              <a:t>Byung </a:t>
            </a:r>
            <a:r>
              <a:rPr dirty="0" u="sng" sz="800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imes New Roman"/>
                <a:cs typeface="Times New Roman"/>
                <a:hlinkClick r:id="rId2"/>
              </a:rPr>
              <a:t>Gyu Kim</a:t>
            </a:r>
            <a:r>
              <a:rPr dirty="0" sz="800">
                <a:latin typeface="Times New Roman"/>
                <a:cs typeface="Times New Roman"/>
              </a:rPr>
              <a:t>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Sanggye </a:t>
            </a:r>
            <a:r>
              <a:rPr dirty="0" sz="800" spc="5">
                <a:latin typeface="Times New Roman"/>
                <a:cs typeface="Times New Roman"/>
              </a:rPr>
              <a:t>Paik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 marR="30480">
              <a:lnSpc>
                <a:spcPct val="148700"/>
              </a:lnSpc>
            </a:pPr>
            <a:r>
              <a:rPr dirty="0" u="sng" sz="800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imes New Roman"/>
                <a:cs typeface="Times New Roman"/>
                <a:hlinkClick r:id="rId3"/>
              </a:rPr>
              <a:t>Jin-Ok </a:t>
            </a:r>
            <a:r>
              <a:rPr dirty="0" u="sng" sz="800" spc="-5">
                <a:solidFill>
                  <a:srgbClr val="467885"/>
                </a:solidFill>
                <a:uFill>
                  <a:solidFill>
                    <a:srgbClr val="467885"/>
                  </a:solidFill>
                </a:uFill>
                <a:latin typeface="Times New Roman"/>
                <a:cs typeface="Times New Roman"/>
                <a:hlinkClick r:id="rId3"/>
              </a:rPr>
              <a:t>Jeong</a:t>
            </a:r>
            <a:r>
              <a:rPr dirty="0" sz="800" spc="-5">
                <a:latin typeface="Times New Roman"/>
                <a:cs typeface="Times New Roman"/>
              </a:rPr>
              <a:t>, MD, </a:t>
            </a:r>
            <a:r>
              <a:rPr dirty="0" sz="800">
                <a:latin typeface="Times New Roman"/>
                <a:cs typeface="Times New Roman"/>
              </a:rPr>
              <a:t>Chungnam National 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 spc="-10">
                <a:latin typeface="Times New Roman"/>
                <a:cs typeface="Times New Roman"/>
              </a:rPr>
              <a:t>Daejeon,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-5">
                <a:latin typeface="Times New Roman"/>
                <a:cs typeface="Times New Roman"/>
              </a:rPr>
              <a:t>Jong-Hwa Ahn, MD, Gyeongsang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Changwon Hospital, Changwon, 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64"/>
              </a:spcBef>
            </a:pPr>
            <a:r>
              <a:rPr dirty="0" sz="800" spc="5">
                <a:latin typeface="Times New Roman"/>
                <a:cs typeface="Times New Roman"/>
              </a:rPr>
              <a:t>Jay </a:t>
            </a:r>
            <a:r>
              <a:rPr dirty="0" sz="800" spc="-10">
                <a:latin typeface="Times New Roman"/>
                <a:cs typeface="Times New Roman"/>
              </a:rPr>
              <a:t>Young </a:t>
            </a:r>
            <a:r>
              <a:rPr dirty="0" sz="800" spc="-15">
                <a:latin typeface="Times New Roman"/>
                <a:cs typeface="Times New Roman"/>
              </a:rPr>
              <a:t>Rhew, </a:t>
            </a:r>
            <a:r>
              <a:rPr dirty="0" sz="800" spc="-5">
                <a:latin typeface="Times New Roman"/>
                <a:cs typeface="Times New Roman"/>
              </a:rPr>
              <a:t>MD, Presbyterian Medical </a:t>
            </a:r>
            <a:r>
              <a:rPr dirty="0" sz="800" spc="-10">
                <a:latin typeface="Times New Roman"/>
                <a:cs typeface="Times New Roman"/>
              </a:rPr>
              <a:t>Center, </a:t>
            </a:r>
            <a:r>
              <a:rPr dirty="0" sz="800" spc="-5">
                <a:latin typeface="Times New Roman"/>
                <a:cs typeface="Times New Roman"/>
              </a:rPr>
              <a:t>Jeonju,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1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0"/>
              </a:spcBef>
            </a:pPr>
            <a:r>
              <a:rPr dirty="0" sz="800" spc="-5">
                <a:latin typeface="Times New Roman"/>
                <a:cs typeface="Times New Roman"/>
              </a:rPr>
              <a:t>Ji </a:t>
            </a:r>
            <a:r>
              <a:rPr dirty="0" sz="800" spc="-25">
                <a:latin typeface="Times New Roman"/>
                <a:cs typeface="Times New Roman"/>
              </a:rPr>
              <a:t>Yong </a:t>
            </a:r>
            <a:r>
              <a:rPr dirty="0" sz="800" spc="-10">
                <a:latin typeface="Times New Roman"/>
                <a:cs typeface="Times New Roman"/>
              </a:rPr>
              <a:t>Jang, </a:t>
            </a:r>
            <a:r>
              <a:rPr dirty="0" sz="800" spc="-5">
                <a:latin typeface="Times New Roman"/>
                <a:cs typeface="Times New Roman"/>
              </a:rPr>
              <a:t>MD,</a:t>
            </a:r>
            <a:r>
              <a:rPr dirty="0" baseline="22222" sz="750" spc="-7">
                <a:latin typeface="Times New Roman"/>
                <a:cs typeface="Times New Roman"/>
              </a:rPr>
              <a:t>, </a:t>
            </a:r>
            <a:r>
              <a:rPr dirty="0" sz="800">
                <a:latin typeface="Times New Roman"/>
                <a:cs typeface="Times New Roman"/>
              </a:rPr>
              <a:t>National </a:t>
            </a:r>
            <a:r>
              <a:rPr dirty="0" sz="800" spc="-5">
                <a:latin typeface="Times New Roman"/>
                <a:cs typeface="Times New Roman"/>
              </a:rPr>
              <a:t>Health </a:t>
            </a:r>
            <a:r>
              <a:rPr dirty="0" sz="800" spc="-10">
                <a:latin typeface="Times New Roman"/>
                <a:cs typeface="Times New Roman"/>
              </a:rPr>
              <a:t>Insurance </a:t>
            </a:r>
            <a:r>
              <a:rPr dirty="0" sz="800" spc="-5">
                <a:latin typeface="Times New Roman"/>
                <a:cs typeface="Times New Roman"/>
              </a:rPr>
              <a:t>Service </a:t>
            </a:r>
            <a:r>
              <a:rPr dirty="0" sz="800" spc="-10">
                <a:latin typeface="Times New Roman"/>
                <a:cs typeface="Times New Roman"/>
              </a:rPr>
              <a:t>Ilsan </a:t>
            </a:r>
            <a:r>
              <a:rPr dirty="0" sz="800" spc="-5">
                <a:latin typeface="Times New Roman"/>
                <a:cs typeface="Times New Roman"/>
              </a:rPr>
              <a:t>Hospital, Goyang,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-75">
                <a:latin typeface="Times New Roman"/>
                <a:cs typeface="Times New Roman"/>
              </a:rPr>
              <a:t> </a:t>
            </a:r>
            <a:r>
              <a:rPr dirty="0" sz="800" spc="-30">
                <a:latin typeface="Times New Roman"/>
                <a:cs typeface="Times New Roman"/>
              </a:rPr>
              <a:t>of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 marR="507365">
              <a:lnSpc>
                <a:spcPct val="148700"/>
              </a:lnSpc>
            </a:pPr>
            <a:r>
              <a:rPr dirty="0" sz="800" spc="-5">
                <a:latin typeface="Times New Roman"/>
                <a:cs typeface="Times New Roman"/>
              </a:rPr>
              <a:t>Hanbit Park,MD, GangNeung </a:t>
            </a:r>
            <a:r>
              <a:rPr dirty="0" sz="800" spc="10">
                <a:latin typeface="Times New Roman"/>
                <a:cs typeface="Times New Roman"/>
              </a:rPr>
              <a:t>Asan </a:t>
            </a:r>
            <a:r>
              <a:rPr dirty="0" sz="800" spc="-5">
                <a:latin typeface="Times New Roman"/>
                <a:cs typeface="Times New Roman"/>
              </a:rPr>
              <a:t>Hospital, Gangneung, </a:t>
            </a:r>
            <a:r>
              <a:rPr dirty="0" sz="800">
                <a:latin typeface="Times New Roman"/>
                <a:cs typeface="Times New Roman"/>
              </a:rPr>
              <a:t>Repubic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-5">
                <a:latin typeface="Times New Roman"/>
                <a:cs typeface="Times New Roman"/>
              </a:rPr>
              <a:t>Tae-soo Kang, MD, </a:t>
            </a:r>
            <a:r>
              <a:rPr dirty="0" sz="800">
                <a:latin typeface="Times New Roman"/>
                <a:cs typeface="Times New Roman"/>
              </a:rPr>
              <a:t>Dankook University </a:t>
            </a:r>
            <a:r>
              <a:rPr dirty="0" sz="800" spc="-5">
                <a:latin typeface="Times New Roman"/>
                <a:cs typeface="Times New Roman"/>
              </a:rPr>
              <a:t>Hospital, CheonAn, </a:t>
            </a:r>
            <a:r>
              <a:rPr dirty="0" sz="800">
                <a:latin typeface="Times New Roman"/>
                <a:cs typeface="Times New Roman"/>
              </a:rPr>
              <a:t>Repubic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11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 marR="216535">
              <a:lnSpc>
                <a:spcPts val="1500"/>
              </a:lnSpc>
              <a:spcBef>
                <a:spcPts val="60"/>
              </a:spcBef>
            </a:pPr>
            <a:r>
              <a:rPr dirty="0" sz="800">
                <a:latin typeface="Times New Roman"/>
                <a:cs typeface="Times New Roman"/>
              </a:rPr>
              <a:t>Jin </a:t>
            </a:r>
            <a:r>
              <a:rPr dirty="0" sz="800" spc="5">
                <a:latin typeface="Times New Roman"/>
                <a:cs typeface="Times New Roman"/>
              </a:rPr>
              <a:t>Sin </a:t>
            </a:r>
            <a:r>
              <a:rPr dirty="0" sz="800" spc="-10">
                <a:latin typeface="Times New Roman"/>
                <a:cs typeface="Times New Roman"/>
              </a:rPr>
              <a:t>Koh, </a:t>
            </a:r>
            <a:r>
              <a:rPr dirty="0" sz="800" spc="-5">
                <a:latin typeface="Times New Roman"/>
                <a:cs typeface="Times New Roman"/>
              </a:rPr>
              <a:t>MD, Gyeongsang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Jinju, 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Korea.  </a:t>
            </a:r>
            <a:r>
              <a:rPr dirty="0" sz="800" spc="-10">
                <a:latin typeface="Times New Roman"/>
                <a:cs typeface="Times New Roman"/>
              </a:rPr>
              <a:t>Kyung-Taek </a:t>
            </a:r>
            <a:r>
              <a:rPr dirty="0" sz="800" spc="5">
                <a:latin typeface="Times New Roman"/>
                <a:cs typeface="Times New Roman"/>
              </a:rPr>
              <a:t>Park,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Chung-Ang University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7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30"/>
              </a:spcBef>
            </a:pPr>
            <a:r>
              <a:rPr dirty="0" sz="800" spc="-20">
                <a:latin typeface="Times New Roman"/>
                <a:cs typeface="Times New Roman"/>
              </a:rPr>
              <a:t>Duk-Won </a:t>
            </a:r>
            <a:r>
              <a:rPr dirty="0" sz="800" spc="5">
                <a:latin typeface="Times New Roman"/>
                <a:cs typeface="Times New Roman"/>
              </a:rPr>
              <a:t>Bang, </a:t>
            </a:r>
            <a:r>
              <a:rPr dirty="0" sz="800" spc="-5">
                <a:latin typeface="Times New Roman"/>
                <a:cs typeface="Times New Roman"/>
              </a:rPr>
              <a:t>MD, Soonchunhyang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10">
                <a:latin typeface="Times New Roman"/>
                <a:cs typeface="Times New Roman"/>
              </a:rPr>
              <a:t>Seoul</a:t>
            </a:r>
            <a:r>
              <a:rPr dirty="0" sz="800" spc="18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10">
                <a:latin typeface="Times New Roman"/>
                <a:cs typeface="Times New Roman"/>
              </a:rPr>
              <a:t> </a:t>
            </a:r>
            <a:r>
              <a:rPr dirty="0" sz="800" spc="-30">
                <a:latin typeface="Times New Roman"/>
                <a:cs typeface="Times New Roman"/>
              </a:rPr>
              <a:t>of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65"/>
              </a:spcBef>
            </a:pPr>
            <a:r>
              <a:rPr dirty="0" sz="800" spc="-15">
                <a:latin typeface="Times New Roman"/>
                <a:cs typeface="Times New Roman"/>
              </a:rPr>
              <a:t>Choong-Won </a:t>
            </a:r>
            <a:r>
              <a:rPr dirty="0" sz="800" spc="-10">
                <a:latin typeface="Times New Roman"/>
                <a:cs typeface="Times New Roman"/>
              </a:rPr>
              <a:t>Goh,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 spc="5">
                <a:latin typeface="Times New Roman"/>
                <a:cs typeface="Times New Roman"/>
              </a:rPr>
              <a:t>Ewha </a:t>
            </a:r>
            <a:r>
              <a:rPr dirty="0" sz="800" spc="-15">
                <a:latin typeface="Times New Roman"/>
                <a:cs typeface="Times New Roman"/>
              </a:rPr>
              <a:t>Womans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10">
                <a:latin typeface="Times New Roman"/>
                <a:cs typeface="Times New Roman"/>
              </a:rPr>
              <a:t>Seoul </a:t>
            </a:r>
            <a:r>
              <a:rPr dirty="0" sz="800">
                <a:latin typeface="Times New Roman"/>
                <a:cs typeface="Times New Roman"/>
              </a:rPr>
              <a:t>Hospital, </a:t>
            </a:r>
            <a:r>
              <a:rPr dirty="0" sz="800" spc="-5">
                <a:latin typeface="Times New Roman"/>
                <a:cs typeface="Times New Roman"/>
              </a:rPr>
              <a:t>Seoul,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85">
                <a:latin typeface="Times New Roman"/>
                <a:cs typeface="Times New Roman"/>
              </a:rPr>
              <a:t> </a:t>
            </a:r>
            <a:r>
              <a:rPr dirty="0" sz="800" spc="-30">
                <a:latin typeface="Times New Roman"/>
                <a:cs typeface="Times New Roman"/>
              </a:rPr>
              <a:t>of</a:t>
            </a:r>
            <a:endParaRPr sz="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65"/>
              </a:spcBef>
            </a:pP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32884" y="1686490"/>
            <a:ext cx="3982720" cy="16859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152600"/>
              </a:lnSpc>
              <a:spcBef>
                <a:spcPts val="135"/>
              </a:spcBef>
            </a:pPr>
            <a:r>
              <a:rPr dirty="0" sz="800" spc="-5">
                <a:latin typeface="Times New Roman"/>
                <a:cs typeface="Times New Roman"/>
              </a:rPr>
              <a:t>Hyuk</a:t>
            </a:r>
            <a:r>
              <a:rPr dirty="0" sz="800" spc="20">
                <a:latin typeface="Times New Roman"/>
                <a:cs typeface="Times New Roman"/>
              </a:rPr>
              <a:t> </a:t>
            </a:r>
            <a:r>
              <a:rPr dirty="0" sz="800" spc="5">
                <a:latin typeface="Times New Roman"/>
                <a:cs typeface="Times New Roman"/>
              </a:rPr>
              <a:t>Joon</a:t>
            </a:r>
            <a:r>
              <a:rPr dirty="0" sz="800" spc="-50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Yoon,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MD,</a:t>
            </a:r>
            <a:r>
              <a:rPr dirty="0" sz="800" spc="1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Keimyung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University</a:t>
            </a:r>
            <a:r>
              <a:rPr dirty="0" sz="800" spc="-3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Dongsan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Medical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Center</a:t>
            </a:r>
            <a:r>
              <a:rPr dirty="0" sz="800" spc="-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Daegu,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-2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2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>
                <a:latin typeface="Times New Roman"/>
                <a:cs typeface="Times New Roman"/>
              </a:rPr>
              <a:t>Sang-Ho </a:t>
            </a:r>
            <a:r>
              <a:rPr dirty="0" sz="800" spc="10">
                <a:latin typeface="Times New Roman"/>
                <a:cs typeface="Times New Roman"/>
              </a:rPr>
              <a:t>Jo,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 spc="5">
                <a:latin typeface="Times New Roman"/>
                <a:cs typeface="Times New Roman"/>
              </a:rPr>
              <a:t>Hallym </a:t>
            </a:r>
            <a:r>
              <a:rPr dirty="0" sz="800">
                <a:latin typeface="Times New Roman"/>
                <a:cs typeface="Times New Roman"/>
              </a:rPr>
              <a:t>University Sacred Heart </a:t>
            </a:r>
            <a:r>
              <a:rPr dirty="0" sz="800" spc="-5">
                <a:latin typeface="Times New Roman"/>
                <a:cs typeface="Times New Roman"/>
              </a:rPr>
              <a:t>Hospital, Gyeonggi-do,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You-Jeong </a:t>
            </a:r>
            <a:r>
              <a:rPr dirty="0" sz="800" spc="10">
                <a:latin typeface="Times New Roman"/>
                <a:cs typeface="Times New Roman"/>
              </a:rPr>
              <a:t>Ki,</a:t>
            </a:r>
            <a:r>
              <a:rPr dirty="0" sz="800" spc="-1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Uijeongbu Eulji </a:t>
            </a:r>
            <a:r>
              <a:rPr dirty="0" sz="800" spc="-5">
                <a:latin typeface="Times New Roman"/>
                <a:cs typeface="Times New Roman"/>
              </a:rPr>
              <a:t>Medical </a:t>
            </a:r>
            <a:r>
              <a:rPr dirty="0" sz="800" spc="-10">
                <a:latin typeface="Times New Roman"/>
                <a:cs typeface="Times New Roman"/>
              </a:rPr>
              <a:t>Center, </a:t>
            </a:r>
            <a:r>
              <a:rPr dirty="0" sz="800" spc="-5">
                <a:latin typeface="Times New Roman"/>
                <a:cs typeface="Times New Roman"/>
              </a:rPr>
              <a:t>Gyeonggi-do,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00" spc="-25">
                <a:latin typeface="Times New Roman"/>
                <a:cs typeface="Times New Roman"/>
              </a:rPr>
              <a:t>Yong </a:t>
            </a:r>
            <a:r>
              <a:rPr dirty="0" sz="800" spc="-10">
                <a:latin typeface="Times New Roman"/>
                <a:cs typeface="Times New Roman"/>
              </a:rPr>
              <a:t>Hoon </a:t>
            </a:r>
            <a:r>
              <a:rPr dirty="0" sz="800">
                <a:latin typeface="Times New Roman"/>
                <a:cs typeface="Times New Roman"/>
              </a:rPr>
              <a:t>Kim,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Kangwon National </a:t>
            </a:r>
            <a:r>
              <a:rPr dirty="0" sz="800" spc="-10">
                <a:latin typeface="Times New Roman"/>
                <a:cs typeface="Times New Roman"/>
              </a:rPr>
              <a:t>University, </a:t>
            </a:r>
            <a:r>
              <a:rPr dirty="0" sz="800" spc="-5">
                <a:latin typeface="Times New Roman"/>
                <a:cs typeface="Times New Roman"/>
              </a:rPr>
              <a:t>Gangwon-do,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742950">
              <a:lnSpc>
                <a:spcPts val="1430"/>
              </a:lnSpc>
              <a:spcBef>
                <a:spcPts val="120"/>
              </a:spcBef>
            </a:pPr>
            <a:r>
              <a:rPr dirty="0" sz="800" spc="-20">
                <a:latin typeface="Times New Roman"/>
                <a:cs typeface="Times New Roman"/>
              </a:rPr>
              <a:t>Man-Won </a:t>
            </a:r>
            <a:r>
              <a:rPr dirty="0" sz="800" spc="5">
                <a:latin typeface="Times New Roman"/>
                <a:cs typeface="Times New Roman"/>
              </a:rPr>
              <a:t>Park, </a:t>
            </a:r>
            <a:r>
              <a:rPr dirty="0" sz="800" spc="-5">
                <a:latin typeface="Times New Roman"/>
                <a:cs typeface="Times New Roman"/>
              </a:rPr>
              <a:t>MD, Daejeon </a:t>
            </a:r>
            <a:r>
              <a:rPr dirty="0" sz="800">
                <a:latin typeface="Times New Roman"/>
                <a:cs typeface="Times New Roman"/>
              </a:rPr>
              <a:t>St. </a:t>
            </a:r>
            <a:r>
              <a:rPr dirty="0" sz="800" spc="-5">
                <a:latin typeface="Times New Roman"/>
                <a:cs typeface="Times New Roman"/>
              </a:rPr>
              <a:t>Mary's Hospital, </a:t>
            </a:r>
            <a:r>
              <a:rPr dirty="0" sz="800" spc="-10">
                <a:latin typeface="Times New Roman"/>
                <a:cs typeface="Times New Roman"/>
              </a:rPr>
              <a:t>Daejeon,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 spc="-15">
                <a:latin typeface="Times New Roman"/>
                <a:cs typeface="Times New Roman"/>
              </a:rPr>
              <a:t>Tae-Hyun </a:t>
            </a:r>
            <a:r>
              <a:rPr dirty="0" sz="800" spc="-20">
                <a:latin typeface="Times New Roman"/>
                <a:cs typeface="Times New Roman"/>
              </a:rPr>
              <a:t>Yang, </a:t>
            </a:r>
            <a:r>
              <a:rPr dirty="0" sz="800" spc="-5">
                <a:latin typeface="Times New Roman"/>
                <a:cs typeface="Times New Roman"/>
              </a:rPr>
              <a:t>MD, Busan </a:t>
            </a:r>
            <a:r>
              <a:rPr dirty="0" sz="800" spc="5">
                <a:latin typeface="Times New Roman"/>
                <a:cs typeface="Times New Roman"/>
              </a:rPr>
              <a:t>Paik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Busan, 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algn="just" marL="12700" marR="626110">
              <a:lnSpc>
                <a:spcPts val="1430"/>
              </a:lnSpc>
              <a:spcBef>
                <a:spcPts val="75"/>
              </a:spcBef>
            </a:pPr>
            <a:r>
              <a:rPr dirty="0" sz="800" spc="5">
                <a:latin typeface="Times New Roman"/>
                <a:cs typeface="Times New Roman"/>
              </a:rPr>
              <a:t>Soon </a:t>
            </a:r>
            <a:r>
              <a:rPr dirty="0" sz="800" spc="10">
                <a:latin typeface="Times New Roman"/>
                <a:cs typeface="Times New Roman"/>
              </a:rPr>
              <a:t>Jun </a:t>
            </a:r>
            <a:r>
              <a:rPr dirty="0" sz="800">
                <a:latin typeface="Times New Roman"/>
                <a:cs typeface="Times New Roman"/>
              </a:rPr>
              <a:t>Hong, </a:t>
            </a:r>
            <a:r>
              <a:rPr dirty="0" sz="800" spc="-5">
                <a:latin typeface="Times New Roman"/>
                <a:cs typeface="Times New Roman"/>
              </a:rPr>
              <a:t>MD, Korea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5">
                <a:latin typeface="Times New Roman"/>
                <a:cs typeface="Times New Roman"/>
              </a:rPr>
              <a:t>Anam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-5">
                <a:latin typeface="Times New Roman"/>
                <a:cs typeface="Times New Roman"/>
              </a:rPr>
              <a:t>Sang-Hyun </a:t>
            </a:r>
            <a:r>
              <a:rPr dirty="0" sz="800" spc="5">
                <a:latin typeface="Times New Roman"/>
                <a:cs typeface="Times New Roman"/>
              </a:rPr>
              <a:t>Park, </a:t>
            </a:r>
            <a:r>
              <a:rPr dirty="0" sz="800" spc="-5">
                <a:latin typeface="Times New Roman"/>
                <a:cs typeface="Times New Roman"/>
              </a:rPr>
              <a:t>MD, Daejeon </a:t>
            </a:r>
            <a:r>
              <a:rPr dirty="0" sz="800">
                <a:latin typeface="Times New Roman"/>
                <a:cs typeface="Times New Roman"/>
              </a:rPr>
              <a:t>Eulji </a:t>
            </a:r>
            <a:r>
              <a:rPr dirty="0" sz="800" spc="-5">
                <a:latin typeface="Times New Roman"/>
                <a:cs typeface="Times New Roman"/>
              </a:rPr>
              <a:t>Medical </a:t>
            </a:r>
            <a:r>
              <a:rPr dirty="0" sz="800" spc="-10">
                <a:latin typeface="Times New Roman"/>
                <a:cs typeface="Times New Roman"/>
              </a:rPr>
              <a:t>Center, Daejeon,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Sung-Wook </a:t>
            </a:r>
            <a:r>
              <a:rPr dirty="0" sz="800" spc="-5">
                <a:latin typeface="Times New Roman"/>
                <a:cs typeface="Times New Roman"/>
              </a:rPr>
              <a:t>Kwon, MD, </a:t>
            </a:r>
            <a:r>
              <a:rPr dirty="0" sz="800" spc="-10">
                <a:latin typeface="Times New Roman"/>
                <a:cs typeface="Times New Roman"/>
              </a:rPr>
              <a:t>Ilsan </a:t>
            </a:r>
            <a:r>
              <a:rPr dirty="0" sz="800" spc="5">
                <a:latin typeface="Times New Roman"/>
                <a:cs typeface="Times New Roman"/>
              </a:rPr>
              <a:t>Paik </a:t>
            </a:r>
            <a:r>
              <a:rPr dirty="0" sz="800" spc="-5">
                <a:latin typeface="Times New Roman"/>
                <a:cs typeface="Times New Roman"/>
              </a:rPr>
              <a:t>Hospital, Ilsan,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32884" y="3451605"/>
            <a:ext cx="3975735" cy="148463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800">
                <a:latin typeface="Times New Roman"/>
                <a:cs typeface="Times New Roman"/>
              </a:rPr>
              <a:t>Gyu-Rok Han, </a:t>
            </a:r>
            <a:r>
              <a:rPr dirty="0" sz="800" spc="-5">
                <a:latin typeface="Times New Roman"/>
                <a:cs typeface="Times New Roman"/>
              </a:rPr>
              <a:t>MD, Kangdong </a:t>
            </a:r>
            <a:r>
              <a:rPr dirty="0" sz="800">
                <a:latin typeface="Times New Roman"/>
                <a:cs typeface="Times New Roman"/>
              </a:rPr>
              <a:t>Sacred Heart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-13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of 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00">
                <a:latin typeface="Times New Roman"/>
                <a:cs typeface="Times New Roman"/>
              </a:rPr>
              <a:t>In-Ho </a:t>
            </a:r>
            <a:r>
              <a:rPr dirty="0" sz="800" spc="-5">
                <a:latin typeface="Times New Roman"/>
                <a:cs typeface="Times New Roman"/>
              </a:rPr>
              <a:t>Chae, MD, </a:t>
            </a:r>
            <a:r>
              <a:rPr dirty="0" sz="800" spc="-10">
                <a:latin typeface="Times New Roman"/>
                <a:cs typeface="Times New Roman"/>
              </a:rPr>
              <a:t>Seoul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Bundang Hospital, Gyeonggi-do,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503555">
              <a:lnSpc>
                <a:spcPts val="1430"/>
              </a:lnSpc>
              <a:spcBef>
                <a:spcPts val="120"/>
              </a:spcBef>
            </a:pPr>
            <a:r>
              <a:rPr dirty="0" sz="800" spc="-5">
                <a:latin typeface="Times New Roman"/>
                <a:cs typeface="Times New Roman"/>
              </a:rPr>
              <a:t>Seung Hwan </a:t>
            </a:r>
            <a:r>
              <a:rPr dirty="0" sz="800">
                <a:latin typeface="Times New Roman"/>
                <a:cs typeface="Times New Roman"/>
              </a:rPr>
              <a:t>Han,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Gachon University </a:t>
            </a:r>
            <a:r>
              <a:rPr dirty="0" sz="800" spc="10">
                <a:latin typeface="Times New Roman"/>
                <a:cs typeface="Times New Roman"/>
              </a:rPr>
              <a:t>Gil </a:t>
            </a:r>
            <a:r>
              <a:rPr dirty="0" sz="800" spc="-5">
                <a:latin typeface="Times New Roman"/>
                <a:cs typeface="Times New Roman"/>
              </a:rPr>
              <a:t>Hospital, Incheon,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>
                <a:latin typeface="Times New Roman"/>
                <a:cs typeface="Times New Roman"/>
              </a:rPr>
              <a:t>Namho </a:t>
            </a:r>
            <a:r>
              <a:rPr dirty="0" sz="800" spc="-5">
                <a:latin typeface="Times New Roman"/>
                <a:cs typeface="Times New Roman"/>
              </a:rPr>
              <a:t>Lee, MD, Kangnam </a:t>
            </a:r>
            <a:r>
              <a:rPr dirty="0" sz="800">
                <a:latin typeface="Times New Roman"/>
                <a:cs typeface="Times New Roman"/>
              </a:rPr>
              <a:t>Sacred Heart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7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336550">
              <a:lnSpc>
                <a:spcPts val="1430"/>
              </a:lnSpc>
              <a:spcBef>
                <a:spcPts val="70"/>
              </a:spcBef>
            </a:pPr>
            <a:r>
              <a:rPr dirty="0" sz="800" spc="-5">
                <a:latin typeface="Times New Roman"/>
                <a:cs typeface="Times New Roman"/>
              </a:rPr>
              <a:t>Jin-Man </a:t>
            </a:r>
            <a:r>
              <a:rPr dirty="0" sz="800">
                <a:latin typeface="Times New Roman"/>
                <a:cs typeface="Times New Roman"/>
              </a:rPr>
              <a:t>Cho, </a:t>
            </a:r>
            <a:r>
              <a:rPr dirty="0" sz="800" spc="-5">
                <a:latin typeface="Times New Roman"/>
                <a:cs typeface="Times New Roman"/>
              </a:rPr>
              <a:t>MD, Kangdong </a:t>
            </a:r>
            <a:r>
              <a:rPr dirty="0" sz="800">
                <a:latin typeface="Times New Roman"/>
                <a:cs typeface="Times New Roman"/>
              </a:rPr>
              <a:t>Kyung </a:t>
            </a:r>
            <a:r>
              <a:rPr dirty="0" sz="800" spc="-10">
                <a:latin typeface="Times New Roman"/>
                <a:cs typeface="Times New Roman"/>
              </a:rPr>
              <a:t>Hee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Sung-Kyun Ahn, MD, </a:t>
            </a:r>
            <a:r>
              <a:rPr dirty="0" sz="800" spc="-10">
                <a:latin typeface="Times New Roman"/>
                <a:cs typeface="Times New Roman"/>
              </a:rPr>
              <a:t>Wonju </a:t>
            </a:r>
            <a:r>
              <a:rPr dirty="0" sz="800" spc="-5">
                <a:latin typeface="Times New Roman"/>
                <a:cs typeface="Times New Roman"/>
              </a:rPr>
              <a:t>Severance </a:t>
            </a:r>
            <a:r>
              <a:rPr dirty="0" sz="800">
                <a:latin typeface="Times New Roman"/>
                <a:cs typeface="Times New Roman"/>
              </a:rPr>
              <a:t>Christian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 spc="-15">
                <a:latin typeface="Times New Roman"/>
                <a:cs typeface="Times New Roman"/>
              </a:rPr>
              <a:t>Wonju,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Song-Yi </a:t>
            </a:r>
            <a:r>
              <a:rPr dirty="0" sz="800">
                <a:latin typeface="Times New Roman"/>
                <a:cs typeface="Times New Roman"/>
              </a:rPr>
              <a:t>Kim,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Jeju National University </a:t>
            </a:r>
            <a:r>
              <a:rPr dirty="0" sz="800" spc="-5">
                <a:latin typeface="Times New Roman"/>
                <a:cs typeface="Times New Roman"/>
              </a:rPr>
              <a:t>Hospital, Jeju,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8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dirty="0" sz="800">
                <a:latin typeface="Times New Roman"/>
                <a:cs typeface="Times New Roman"/>
              </a:rPr>
              <a:t>Han-Cheol Lee, </a:t>
            </a:r>
            <a:r>
              <a:rPr dirty="0" sz="800" spc="-5">
                <a:latin typeface="Times New Roman"/>
                <a:cs typeface="Times New Roman"/>
              </a:rPr>
              <a:t>MD, Pusan </a:t>
            </a:r>
            <a:r>
              <a:rPr dirty="0" sz="800">
                <a:latin typeface="Times New Roman"/>
                <a:cs typeface="Times New Roman"/>
              </a:rPr>
              <a:t>National 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Busan, 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13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2450" y="1686490"/>
            <a:ext cx="3950335" cy="333629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Times New Roman"/>
                <a:cs typeface="Times New Roman"/>
              </a:rPr>
              <a:t>Seung-Jin Lee, MD, Soonchunhyang </a:t>
            </a:r>
            <a:r>
              <a:rPr dirty="0" sz="800">
                <a:latin typeface="Times New Roman"/>
                <a:cs typeface="Times New Roman"/>
              </a:rPr>
              <a:t>University Cheonan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Cheonan, 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561340">
              <a:lnSpc>
                <a:spcPct val="148600"/>
              </a:lnSpc>
              <a:spcBef>
                <a:spcPts val="75"/>
              </a:spcBef>
            </a:pPr>
            <a:r>
              <a:rPr dirty="0" sz="800">
                <a:latin typeface="Times New Roman"/>
                <a:cs typeface="Times New Roman"/>
              </a:rPr>
              <a:t>Seok-Min </a:t>
            </a:r>
            <a:r>
              <a:rPr dirty="0" sz="800" spc="-5">
                <a:latin typeface="Times New Roman"/>
                <a:cs typeface="Times New Roman"/>
              </a:rPr>
              <a:t>Seo, MD, Eunpyeong </a:t>
            </a:r>
            <a:r>
              <a:rPr dirty="0" sz="800">
                <a:latin typeface="Times New Roman"/>
                <a:cs typeface="Times New Roman"/>
              </a:rPr>
              <a:t>St. </a:t>
            </a:r>
            <a:r>
              <a:rPr dirty="0" sz="800" spc="-5">
                <a:latin typeface="Times New Roman"/>
                <a:cs typeface="Times New Roman"/>
              </a:rPr>
              <a:t>Mary's 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-5">
                <a:latin typeface="Times New Roman"/>
                <a:cs typeface="Times New Roman"/>
              </a:rPr>
              <a:t>Joo-Hyun Oh, MD, </a:t>
            </a:r>
            <a:r>
              <a:rPr dirty="0" sz="800">
                <a:latin typeface="Times New Roman"/>
                <a:cs typeface="Times New Roman"/>
              </a:rPr>
              <a:t>Samsung </a:t>
            </a:r>
            <a:r>
              <a:rPr dirty="0" sz="800" spc="-5">
                <a:latin typeface="Times New Roman"/>
                <a:cs typeface="Times New Roman"/>
              </a:rPr>
              <a:t>Changwon Hospital, Changwon,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5">
                <a:latin typeface="Times New Roman"/>
                <a:cs typeface="Times New Roman"/>
              </a:rPr>
              <a:t>Se </a:t>
            </a:r>
            <a:r>
              <a:rPr dirty="0" sz="800">
                <a:latin typeface="Times New Roman"/>
                <a:cs typeface="Times New Roman"/>
              </a:rPr>
              <a:t>Hun </a:t>
            </a:r>
            <a:r>
              <a:rPr dirty="0" sz="800" spc="-5">
                <a:latin typeface="Times New Roman"/>
                <a:cs typeface="Times New Roman"/>
              </a:rPr>
              <a:t>Kang, </a:t>
            </a:r>
            <a:r>
              <a:rPr dirty="0" sz="800">
                <a:latin typeface="Times New Roman"/>
                <a:cs typeface="Times New Roman"/>
              </a:rPr>
              <a:t>MD,CHA </a:t>
            </a:r>
            <a:r>
              <a:rPr dirty="0" sz="800" spc="-5">
                <a:latin typeface="Times New Roman"/>
                <a:cs typeface="Times New Roman"/>
              </a:rPr>
              <a:t>Bundang Medical </a:t>
            </a:r>
            <a:r>
              <a:rPr dirty="0" sz="800" spc="-10">
                <a:latin typeface="Times New Roman"/>
                <a:cs typeface="Times New Roman"/>
              </a:rPr>
              <a:t>Center, </a:t>
            </a:r>
            <a:r>
              <a:rPr dirty="0" sz="800">
                <a:latin typeface="Times New Roman"/>
                <a:cs typeface="Times New Roman"/>
              </a:rPr>
              <a:t>Sungnam, 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5">
                <a:latin typeface="Times New Roman"/>
                <a:cs typeface="Times New Roman"/>
              </a:rPr>
              <a:t>Jung </a:t>
            </a:r>
            <a:r>
              <a:rPr dirty="0" sz="800" spc="15">
                <a:latin typeface="Times New Roman"/>
                <a:cs typeface="Times New Roman"/>
              </a:rPr>
              <a:t>Ho </a:t>
            </a:r>
            <a:r>
              <a:rPr dirty="0" sz="800" spc="-5">
                <a:latin typeface="Times New Roman"/>
                <a:cs typeface="Times New Roman"/>
              </a:rPr>
              <a:t>Heo, MD, Kosin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Gospel Hospital, </a:t>
            </a:r>
            <a:r>
              <a:rPr dirty="0" sz="800">
                <a:latin typeface="Times New Roman"/>
                <a:cs typeface="Times New Roman"/>
              </a:rPr>
              <a:t>Busan, 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 spc="-10">
                <a:latin typeface="Times New Roman"/>
                <a:cs typeface="Times New Roman"/>
              </a:rPr>
              <a:t>Seung-Woon </a:t>
            </a:r>
            <a:r>
              <a:rPr dirty="0" sz="800">
                <a:latin typeface="Times New Roman"/>
                <a:cs typeface="Times New Roman"/>
              </a:rPr>
              <a:t>Rha, </a:t>
            </a:r>
            <a:r>
              <a:rPr dirty="0" sz="800" spc="-5">
                <a:latin typeface="Times New Roman"/>
                <a:cs typeface="Times New Roman"/>
              </a:rPr>
              <a:t>MD, Korea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5">
                <a:latin typeface="Times New Roman"/>
                <a:cs typeface="Times New Roman"/>
              </a:rPr>
              <a:t>Guro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5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397510">
              <a:lnSpc>
                <a:spcPct val="148600"/>
              </a:lnSpc>
              <a:spcBef>
                <a:spcPts val="75"/>
              </a:spcBef>
            </a:pPr>
            <a:r>
              <a:rPr dirty="0" sz="800">
                <a:latin typeface="Times New Roman"/>
                <a:cs typeface="Times New Roman"/>
              </a:rPr>
              <a:t>Jong </a:t>
            </a:r>
            <a:r>
              <a:rPr dirty="0" sz="800" spc="-5">
                <a:latin typeface="Times New Roman"/>
                <a:cs typeface="Times New Roman"/>
              </a:rPr>
              <a:t>Shin </a:t>
            </a:r>
            <a:r>
              <a:rPr dirty="0" sz="800" spc="-15">
                <a:latin typeface="Times New Roman"/>
                <a:cs typeface="Times New Roman"/>
              </a:rPr>
              <a:t>Woo,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Kyung </a:t>
            </a:r>
            <a:r>
              <a:rPr dirty="0" sz="800" spc="-10">
                <a:latin typeface="Times New Roman"/>
                <a:cs typeface="Times New Roman"/>
              </a:rPr>
              <a:t>Hee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Medical </a:t>
            </a:r>
            <a:r>
              <a:rPr dirty="0" sz="800" spc="-10">
                <a:latin typeface="Times New Roman"/>
                <a:cs typeface="Times New Roman"/>
              </a:rPr>
              <a:t>Center, </a:t>
            </a:r>
            <a:r>
              <a:rPr dirty="0" sz="800" spc="-5">
                <a:latin typeface="Times New Roman"/>
                <a:cs typeface="Times New Roman"/>
              </a:rPr>
              <a:t>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Korea  </a:t>
            </a:r>
            <a:r>
              <a:rPr dirty="0" sz="800" spc="-5">
                <a:latin typeface="Times New Roman"/>
                <a:cs typeface="Times New Roman"/>
              </a:rPr>
              <a:t>Sanghyun </a:t>
            </a:r>
            <a:r>
              <a:rPr dirty="0" sz="800">
                <a:latin typeface="Times New Roman"/>
                <a:cs typeface="Times New Roman"/>
              </a:rPr>
              <a:t>Kim,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 spc="-10">
                <a:latin typeface="Times New Roman"/>
                <a:cs typeface="Times New Roman"/>
              </a:rPr>
              <a:t>Seoul </a:t>
            </a:r>
            <a:r>
              <a:rPr dirty="0" sz="800">
                <a:latin typeface="Times New Roman"/>
                <a:cs typeface="Times New Roman"/>
              </a:rPr>
              <a:t>Boramae </a:t>
            </a:r>
            <a:r>
              <a:rPr dirty="0" sz="800" spc="-5">
                <a:latin typeface="Times New Roman"/>
                <a:cs typeface="Times New Roman"/>
              </a:rPr>
              <a:t>Hospital, 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1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00" spc="-10">
                <a:latin typeface="Times New Roman"/>
                <a:cs typeface="Times New Roman"/>
              </a:rPr>
              <a:t>Soo-Han </a:t>
            </a:r>
            <a:r>
              <a:rPr dirty="0" sz="800">
                <a:latin typeface="Times New Roman"/>
                <a:cs typeface="Times New Roman"/>
              </a:rPr>
              <a:t>Kim, </a:t>
            </a:r>
            <a:r>
              <a:rPr dirty="0" sz="800" spc="-5">
                <a:latin typeface="Times New Roman"/>
                <a:cs typeface="Times New Roman"/>
              </a:rPr>
              <a:t>MD, Incheon </a:t>
            </a:r>
            <a:r>
              <a:rPr dirty="0" sz="800" spc="5">
                <a:latin typeface="Times New Roman"/>
                <a:cs typeface="Times New Roman"/>
              </a:rPr>
              <a:t>Hallym </a:t>
            </a:r>
            <a:r>
              <a:rPr dirty="0" sz="800">
                <a:latin typeface="Times New Roman"/>
                <a:cs typeface="Times New Roman"/>
              </a:rPr>
              <a:t>Hospital, </a:t>
            </a:r>
            <a:r>
              <a:rPr dirty="0" sz="800" spc="-5">
                <a:latin typeface="Times New Roman"/>
                <a:cs typeface="Times New Roman"/>
              </a:rPr>
              <a:t>Incheon,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4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dirty="0" sz="800" spc="-5">
                <a:latin typeface="Times New Roman"/>
                <a:cs typeface="Times New Roman"/>
              </a:rPr>
              <a:t>Eun-Seok </a:t>
            </a:r>
            <a:r>
              <a:rPr dirty="0" sz="800" spc="5">
                <a:latin typeface="Times New Roman"/>
                <a:cs typeface="Times New Roman"/>
              </a:rPr>
              <a:t>Shin,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 spc="5">
                <a:latin typeface="Times New Roman"/>
                <a:cs typeface="Times New Roman"/>
              </a:rPr>
              <a:t>Ulsan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Ulsan, 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9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Korea\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800" spc="-10">
                <a:latin typeface="Times New Roman"/>
                <a:cs typeface="Times New Roman"/>
              </a:rPr>
              <a:t>Chee-Hae </a:t>
            </a:r>
            <a:r>
              <a:rPr dirty="0" sz="800">
                <a:latin typeface="Times New Roman"/>
                <a:cs typeface="Times New Roman"/>
              </a:rPr>
              <a:t>Kim, </a:t>
            </a:r>
            <a:r>
              <a:rPr dirty="0" sz="800" spc="-5">
                <a:latin typeface="Times New Roman"/>
                <a:cs typeface="Times New Roman"/>
              </a:rPr>
              <a:t>MD, Seoul </a:t>
            </a:r>
            <a:r>
              <a:rPr dirty="0" sz="800" spc="-20">
                <a:latin typeface="Times New Roman"/>
                <a:cs typeface="Times New Roman"/>
              </a:rPr>
              <a:t>Veterans </a:t>
            </a:r>
            <a:r>
              <a:rPr dirty="0" sz="800" spc="-5">
                <a:latin typeface="Times New Roman"/>
                <a:cs typeface="Times New Roman"/>
              </a:rPr>
              <a:t>Health Service Medical </a:t>
            </a:r>
            <a:r>
              <a:rPr dirty="0" sz="800" spc="-10">
                <a:latin typeface="Times New Roman"/>
                <a:cs typeface="Times New Roman"/>
              </a:rPr>
              <a:t>Center, </a:t>
            </a:r>
            <a:r>
              <a:rPr dirty="0" sz="800" spc="-5">
                <a:latin typeface="Times New Roman"/>
                <a:cs typeface="Times New Roman"/>
              </a:rPr>
              <a:t>Seoul,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12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48700"/>
              </a:lnSpc>
              <a:spcBef>
                <a:spcPts val="75"/>
              </a:spcBef>
            </a:pPr>
            <a:r>
              <a:rPr dirty="0" sz="800" spc="-35">
                <a:latin typeface="Times New Roman"/>
                <a:cs typeface="Times New Roman"/>
              </a:rPr>
              <a:t>Woo </a:t>
            </a:r>
            <a:r>
              <a:rPr dirty="0" sz="800" spc="5">
                <a:latin typeface="Times New Roman"/>
                <a:cs typeface="Times New Roman"/>
              </a:rPr>
              <a:t>Jung Park,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 spc="5">
                <a:latin typeface="Times New Roman"/>
                <a:cs typeface="Times New Roman"/>
              </a:rPr>
              <a:t>Hallym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-5">
                <a:latin typeface="Times New Roman"/>
                <a:cs typeface="Times New Roman"/>
              </a:rPr>
              <a:t>Pyeongchon </a:t>
            </a:r>
            <a:r>
              <a:rPr dirty="0" sz="800">
                <a:latin typeface="Times New Roman"/>
                <a:cs typeface="Times New Roman"/>
              </a:rPr>
              <a:t>Sacred Heart </a:t>
            </a:r>
            <a:r>
              <a:rPr dirty="0" sz="800" spc="-5">
                <a:latin typeface="Times New Roman"/>
                <a:cs typeface="Times New Roman"/>
              </a:rPr>
              <a:t>Hospital, Pyeongchon, 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00">
                <a:latin typeface="Times New Roman"/>
                <a:cs typeface="Times New Roman"/>
              </a:rPr>
              <a:t>Cheol-Ho </a:t>
            </a:r>
            <a:r>
              <a:rPr dirty="0" sz="800" spc="-5">
                <a:latin typeface="Times New Roman"/>
                <a:cs typeface="Times New Roman"/>
              </a:rPr>
              <a:t>Lee, MD, Konkuk </a:t>
            </a:r>
            <a:r>
              <a:rPr dirty="0" sz="800">
                <a:latin typeface="Times New Roman"/>
                <a:cs typeface="Times New Roman"/>
              </a:rPr>
              <a:t>University </a:t>
            </a:r>
            <a:r>
              <a:rPr dirty="0" sz="800" spc="5">
                <a:latin typeface="Times New Roman"/>
                <a:cs typeface="Times New Roman"/>
              </a:rPr>
              <a:t>Chungju </a:t>
            </a:r>
            <a:r>
              <a:rPr dirty="0" sz="800" spc="-5">
                <a:latin typeface="Times New Roman"/>
                <a:cs typeface="Times New Roman"/>
              </a:rPr>
              <a:t>Hospital, Chungju,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13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00">
                <a:latin typeface="Times New Roman"/>
                <a:cs typeface="Times New Roman"/>
              </a:rPr>
              <a:t>Seong-Ho </a:t>
            </a:r>
            <a:r>
              <a:rPr dirty="0" sz="800" spc="-20">
                <a:latin typeface="Times New Roman"/>
                <a:cs typeface="Times New Roman"/>
              </a:rPr>
              <a:t>Her, </a:t>
            </a:r>
            <a:r>
              <a:rPr dirty="0" sz="800" spc="-5">
                <a:latin typeface="Times New Roman"/>
                <a:cs typeface="Times New Roman"/>
              </a:rPr>
              <a:t>MD, </a:t>
            </a:r>
            <a:r>
              <a:rPr dirty="0" sz="800">
                <a:latin typeface="Times New Roman"/>
                <a:cs typeface="Times New Roman"/>
              </a:rPr>
              <a:t>St. </a:t>
            </a:r>
            <a:r>
              <a:rPr dirty="0" sz="800" spc="-10">
                <a:latin typeface="Times New Roman"/>
                <a:cs typeface="Times New Roman"/>
              </a:rPr>
              <a:t>Vincent's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>
                <a:latin typeface="Times New Roman"/>
                <a:cs typeface="Times New Roman"/>
              </a:rPr>
              <a:t>Suwon, 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3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00" spc="-5">
                <a:latin typeface="Times New Roman"/>
                <a:cs typeface="Times New Roman"/>
              </a:rPr>
              <a:t>Doo-Soo </a:t>
            </a:r>
            <a:r>
              <a:rPr dirty="0" sz="800" spc="5">
                <a:latin typeface="Times New Roman"/>
                <a:cs typeface="Times New Roman"/>
              </a:rPr>
              <a:t>Jeon, </a:t>
            </a:r>
            <a:r>
              <a:rPr dirty="0" sz="800" spc="-5">
                <a:latin typeface="Times New Roman"/>
                <a:cs typeface="Times New Roman"/>
              </a:rPr>
              <a:t>MD, Incheon </a:t>
            </a:r>
            <a:r>
              <a:rPr dirty="0" sz="800">
                <a:latin typeface="Times New Roman"/>
                <a:cs typeface="Times New Roman"/>
              </a:rPr>
              <a:t>St. </a:t>
            </a:r>
            <a:r>
              <a:rPr dirty="0" sz="800" spc="-5">
                <a:latin typeface="Times New Roman"/>
                <a:cs typeface="Times New Roman"/>
              </a:rPr>
              <a:t>Mary's Hospital, Incheon,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  <a:p>
            <a:pPr marL="12700" marR="548005">
              <a:lnSpc>
                <a:spcPct val="148600"/>
              </a:lnSpc>
              <a:spcBef>
                <a:spcPts val="75"/>
              </a:spcBef>
            </a:pPr>
            <a:r>
              <a:rPr dirty="0" sz="800" spc="-5">
                <a:latin typeface="Times New Roman"/>
                <a:cs typeface="Times New Roman"/>
              </a:rPr>
              <a:t>Kyu-Sun Lee, MD, Daejeon </a:t>
            </a:r>
            <a:r>
              <a:rPr dirty="0" sz="800">
                <a:latin typeface="Times New Roman"/>
                <a:cs typeface="Times New Roman"/>
              </a:rPr>
              <a:t>Eulji University </a:t>
            </a:r>
            <a:r>
              <a:rPr dirty="0" sz="800" spc="-5">
                <a:latin typeface="Times New Roman"/>
                <a:cs typeface="Times New Roman"/>
              </a:rPr>
              <a:t>Hospital, </a:t>
            </a:r>
            <a:r>
              <a:rPr dirty="0" sz="800" spc="-10">
                <a:latin typeface="Times New Roman"/>
                <a:cs typeface="Times New Roman"/>
              </a:rPr>
              <a:t>Daejeon,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 </a:t>
            </a:r>
            <a:r>
              <a:rPr dirty="0" sz="800" spc="-5">
                <a:latin typeface="Times New Roman"/>
                <a:cs typeface="Times New Roman"/>
              </a:rPr>
              <a:t>Korea  </a:t>
            </a:r>
            <a:r>
              <a:rPr dirty="0" sz="800">
                <a:latin typeface="Times New Roman"/>
                <a:cs typeface="Times New Roman"/>
              </a:rPr>
              <a:t>Seung-Uk </a:t>
            </a:r>
            <a:r>
              <a:rPr dirty="0" sz="800" spc="-5">
                <a:latin typeface="Times New Roman"/>
                <a:cs typeface="Times New Roman"/>
              </a:rPr>
              <a:t>Lee, MD, </a:t>
            </a:r>
            <a:r>
              <a:rPr dirty="0" sz="800">
                <a:latin typeface="Times New Roman"/>
                <a:cs typeface="Times New Roman"/>
              </a:rPr>
              <a:t>Gwangju Christian </a:t>
            </a:r>
            <a:r>
              <a:rPr dirty="0" sz="800" spc="-5">
                <a:latin typeface="Times New Roman"/>
                <a:cs typeface="Times New Roman"/>
              </a:rPr>
              <a:t>Hospital, Gwangju, </a:t>
            </a:r>
            <a:r>
              <a:rPr dirty="0" sz="800">
                <a:latin typeface="Times New Roman"/>
                <a:cs typeface="Times New Roman"/>
              </a:rPr>
              <a:t>Republic </a:t>
            </a:r>
            <a:r>
              <a:rPr dirty="0" sz="800" spc="-10">
                <a:latin typeface="Times New Roman"/>
                <a:cs typeface="Times New Roman"/>
              </a:rPr>
              <a:t>of</a:t>
            </a:r>
            <a:r>
              <a:rPr dirty="0" sz="800" spc="-100">
                <a:latin typeface="Times New Roman"/>
                <a:cs typeface="Times New Roman"/>
              </a:rPr>
              <a:t> </a:t>
            </a:r>
            <a:r>
              <a:rPr dirty="0" sz="800" spc="-10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72450" y="5119116"/>
            <a:ext cx="3054985" cy="1511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800">
                <a:latin typeface="Times New Roman"/>
                <a:cs typeface="Times New Roman"/>
              </a:rPr>
              <a:t>Ung</a:t>
            </a:r>
            <a:r>
              <a:rPr dirty="0" sz="800" spc="-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Kim,</a:t>
            </a:r>
            <a:r>
              <a:rPr dirty="0" sz="800" spc="-40">
                <a:latin typeface="Times New Roman"/>
                <a:cs typeface="Times New Roman"/>
              </a:rPr>
              <a:t> </a:t>
            </a:r>
            <a:r>
              <a:rPr dirty="0" sz="800" spc="20">
                <a:latin typeface="Times New Roman"/>
                <a:cs typeface="Times New Roman"/>
              </a:rPr>
              <a:t>MD,</a:t>
            </a:r>
            <a:r>
              <a:rPr dirty="0" sz="800" spc="-4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Yeungnam </a:t>
            </a:r>
            <a:r>
              <a:rPr dirty="0" sz="800">
                <a:latin typeface="Times New Roman"/>
                <a:cs typeface="Times New Roman"/>
              </a:rPr>
              <a:t>University</a:t>
            </a:r>
            <a:r>
              <a:rPr dirty="0" sz="800" spc="-2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Hospital,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Daegu,</a:t>
            </a:r>
            <a:r>
              <a:rPr dirty="0" sz="800" spc="-4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Republic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25">
                <a:latin typeface="Times New Roman"/>
                <a:cs typeface="Times New Roman"/>
              </a:rPr>
              <a:t>of</a:t>
            </a:r>
            <a:r>
              <a:rPr dirty="0" sz="800" spc="-3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Korea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34031" y="66675"/>
            <a:ext cx="681668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184001" y="59055"/>
            <a:ext cx="887730" cy="6838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99390">
              <a:lnSpc>
                <a:spcPts val="3835"/>
              </a:lnSpc>
              <a:spcBef>
                <a:spcPts val="130"/>
              </a:spcBef>
            </a:pPr>
            <a:r>
              <a:rPr dirty="0" sz="3200" spc="35" b="1">
                <a:solidFill>
                  <a:srgbClr val="C00000"/>
                </a:solidFill>
                <a:latin typeface="Segoe UI Black"/>
                <a:cs typeface="Segoe UI Black"/>
              </a:rPr>
              <a:t>BR</a:t>
            </a:r>
            <a:endParaRPr sz="3200">
              <a:latin typeface="Segoe UI Black"/>
              <a:cs typeface="Segoe UI Black"/>
            </a:endParaRPr>
          </a:p>
          <a:p>
            <a:pPr marL="12700">
              <a:lnSpc>
                <a:spcPts val="1315"/>
              </a:lnSpc>
            </a:pPr>
            <a:r>
              <a:rPr dirty="0" sz="1100" spc="-50" b="1">
                <a:solidFill>
                  <a:srgbClr val="C00000"/>
                </a:solidFill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solidFill>
                  <a:srgbClr val="C00000"/>
                </a:solidFill>
                <a:latin typeface="Microsoft JhengHei"/>
                <a:cs typeface="Microsoft JhengHei"/>
              </a:rPr>
              <a:t> </a:t>
            </a:r>
            <a:r>
              <a:rPr dirty="0" sz="1100" spc="10" b="1">
                <a:solidFill>
                  <a:srgbClr val="C00000"/>
                </a:solidFill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2696845" cy="57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Background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387835" y="129286"/>
            <a:ext cx="593725" cy="518159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35"/>
              <a:t>BR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81968" y="615632"/>
            <a:ext cx="8877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0" b="1">
                <a:solidFill>
                  <a:srgbClr val="C00000"/>
                </a:solidFill>
                <a:latin typeface="Microsoft JhengHei"/>
                <a:cs typeface="Microsoft JhengHei"/>
              </a:rPr>
              <a:t>Bleeding</a:t>
            </a:r>
            <a:r>
              <a:rPr dirty="0" sz="1100" spc="-75" b="1">
                <a:solidFill>
                  <a:srgbClr val="C00000"/>
                </a:solidFill>
                <a:latin typeface="Microsoft JhengHei"/>
                <a:cs typeface="Microsoft JhengHei"/>
              </a:rPr>
              <a:t> </a:t>
            </a:r>
            <a:r>
              <a:rPr dirty="0" sz="1100" spc="10" b="1">
                <a:solidFill>
                  <a:srgbClr val="C00000"/>
                </a:solidFill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23900" y="1162049"/>
            <a:ext cx="11010900" cy="5695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81125" y="2276475"/>
            <a:ext cx="628650" cy="304800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064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dirty="0" sz="1400" spc="-120" b="1">
                <a:latin typeface="Microsoft JhengHei"/>
                <a:cs typeface="Microsoft JhengHei"/>
              </a:rPr>
              <a:t>minor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43900" y="4962525"/>
            <a:ext cx="628650" cy="314325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5016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395"/>
              </a:spcBef>
            </a:pPr>
            <a:r>
              <a:rPr dirty="0" sz="1400" spc="-120" b="1">
                <a:latin typeface="Microsoft JhengHei"/>
                <a:cs typeface="Microsoft JhengHei"/>
              </a:rPr>
              <a:t>minor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9700" y="4981575"/>
            <a:ext cx="600075" cy="304800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6355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365"/>
              </a:spcBef>
            </a:pPr>
            <a:r>
              <a:rPr dirty="0" sz="1400" spc="-215" b="1">
                <a:latin typeface="Microsoft JhengHei"/>
                <a:cs typeface="Microsoft JhengHei"/>
              </a:rPr>
              <a:t>&lt;</a:t>
            </a:r>
            <a:r>
              <a:rPr dirty="0" sz="1400" spc="-155" b="1">
                <a:latin typeface="Microsoft JhengHei"/>
                <a:cs typeface="Microsoft JhengHei"/>
              </a:rPr>
              <a:t> </a:t>
            </a:r>
            <a:r>
              <a:rPr dirty="0" sz="1400" spc="-114" b="1">
                <a:latin typeface="Microsoft JhengHei"/>
                <a:cs typeface="Microsoft JhengHei"/>
              </a:rPr>
              <a:t>6m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3000" y="4962525"/>
            <a:ext cx="657225" cy="304800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254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335"/>
              </a:spcBef>
            </a:pPr>
            <a:r>
              <a:rPr dirty="0" sz="1400" spc="-215" b="1">
                <a:latin typeface="Microsoft JhengHei"/>
                <a:cs typeface="Microsoft JhengHei"/>
              </a:rPr>
              <a:t>&lt;</a:t>
            </a:r>
            <a:r>
              <a:rPr dirty="0" sz="1400" spc="-145" b="1">
                <a:latin typeface="Microsoft JhengHei"/>
                <a:cs typeface="Microsoft JhengHei"/>
              </a:rPr>
              <a:t> </a:t>
            </a:r>
            <a:r>
              <a:rPr dirty="0" sz="1400" spc="-114" b="1">
                <a:latin typeface="Microsoft JhengHei"/>
                <a:cs typeface="Microsoft JhengHei"/>
              </a:rPr>
              <a:t>6m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38475" y="2219325"/>
            <a:ext cx="895350" cy="276225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1910" rIns="0" bIns="0" rtlCol="0" vert="horz">
            <a:spAutoFit/>
          </a:bodyPr>
          <a:lstStyle/>
          <a:p>
            <a:pPr marL="158750">
              <a:lnSpc>
                <a:spcPct val="100000"/>
              </a:lnSpc>
              <a:spcBef>
                <a:spcPts val="330"/>
              </a:spcBef>
            </a:pPr>
            <a:r>
              <a:rPr dirty="0" sz="1200" spc="-25" b="1">
                <a:latin typeface="Microsoft JhengHei"/>
                <a:cs typeface="Microsoft JhengHei"/>
              </a:rPr>
              <a:t>GFR&lt;30</a:t>
            </a:r>
            <a:endParaRPr sz="1200">
              <a:latin typeface="Microsoft JhengHei"/>
              <a:cs typeface="Microsoft Jheng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34400" y="2286000"/>
            <a:ext cx="657225" cy="276225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1275" rIns="0" bIns="0" rtlCol="0" vert="horz">
            <a:spAutoFit/>
          </a:bodyPr>
          <a:lstStyle/>
          <a:p>
            <a:pPr marL="110489">
              <a:lnSpc>
                <a:spcPct val="100000"/>
              </a:lnSpc>
              <a:spcBef>
                <a:spcPts val="325"/>
              </a:spcBef>
            </a:pPr>
            <a:r>
              <a:rPr dirty="0" sz="1200" spc="-95" b="1">
                <a:latin typeface="Microsoft JhengHei"/>
                <a:cs typeface="Microsoft JhengHei"/>
              </a:rPr>
              <a:t>Hb&lt;11</a:t>
            </a:r>
            <a:endParaRPr sz="1200">
              <a:latin typeface="Microsoft JhengHei"/>
              <a:cs typeface="Microsoft Jheng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77025" y="2238375"/>
            <a:ext cx="781050" cy="304800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0640" rIns="0" bIns="0" rtlCol="0" vert="horz">
            <a:spAutoFit/>
          </a:bodyPr>
          <a:lstStyle/>
          <a:p>
            <a:pPr marL="145415">
              <a:lnSpc>
                <a:spcPct val="100000"/>
              </a:lnSpc>
              <a:spcBef>
                <a:spcPts val="320"/>
              </a:spcBef>
            </a:pPr>
            <a:r>
              <a:rPr dirty="0" sz="1400" spc="-215" b="1">
                <a:latin typeface="Microsoft JhengHei"/>
                <a:cs typeface="Microsoft JhengHei"/>
              </a:rPr>
              <a:t>&lt;</a:t>
            </a:r>
            <a:r>
              <a:rPr dirty="0" sz="1400" spc="-145" b="1">
                <a:latin typeface="Microsoft JhengHei"/>
                <a:cs typeface="Microsoft JhengHei"/>
              </a:rPr>
              <a:t> </a:t>
            </a:r>
            <a:r>
              <a:rPr dirty="0" sz="1400" spc="-85" b="1">
                <a:latin typeface="Microsoft JhengHei"/>
                <a:cs typeface="Microsoft JhengHei"/>
              </a:rPr>
              <a:t>12m</a:t>
            </a:r>
            <a:endParaRPr sz="1400">
              <a:latin typeface="Microsoft JhengHei"/>
              <a:cs typeface="Microsoft JhengHe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0800" y="2190750"/>
            <a:ext cx="876300" cy="257175"/>
          </a:xfrm>
          <a:prstGeom prst="rect">
            <a:avLst/>
          </a:prstGeom>
          <a:solidFill>
            <a:srgbClr val="FFFFFF">
              <a:alpha val="85096"/>
            </a:srgbClr>
          </a:solidFill>
        </p:spPr>
        <p:txBody>
          <a:bodyPr wrap="square" lIns="0" tIns="40005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315"/>
              </a:spcBef>
            </a:pPr>
            <a:r>
              <a:rPr dirty="0" sz="1100" spc="-60" b="1">
                <a:latin typeface="Microsoft JhengHei"/>
                <a:cs typeface="Microsoft JhengHei"/>
              </a:rPr>
              <a:t>&lt;100,000</a:t>
            </a:r>
            <a:endParaRPr sz="1100">
              <a:latin typeface="Microsoft JhengHei"/>
              <a:cs typeface="Microsoft JhengHe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1834" y="847089"/>
            <a:ext cx="10647680" cy="4495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750" spc="15" b="1">
                <a:solidFill>
                  <a:srgbClr val="0000FF"/>
                </a:solidFill>
                <a:latin typeface="Microsoft JhengHei"/>
                <a:cs typeface="Microsoft JhengHei"/>
              </a:rPr>
              <a:t>ARC-HBR </a:t>
            </a:r>
            <a:r>
              <a:rPr dirty="0" sz="2750" spc="-135" b="1">
                <a:solidFill>
                  <a:srgbClr val="0000FF"/>
                </a:solidFill>
                <a:latin typeface="Microsoft JhengHei"/>
                <a:cs typeface="Microsoft JhengHei"/>
              </a:rPr>
              <a:t>(High </a:t>
            </a:r>
            <a:r>
              <a:rPr dirty="0" sz="2750" spc="-105" b="1">
                <a:solidFill>
                  <a:srgbClr val="0000FF"/>
                </a:solidFill>
                <a:latin typeface="Microsoft JhengHei"/>
                <a:cs typeface="Microsoft JhengHei"/>
              </a:rPr>
              <a:t>Bleeding </a:t>
            </a:r>
            <a:r>
              <a:rPr dirty="0" sz="2750" spc="15" b="1">
                <a:solidFill>
                  <a:srgbClr val="0000FF"/>
                </a:solidFill>
                <a:latin typeface="Microsoft JhengHei"/>
                <a:cs typeface="Microsoft JhengHei"/>
              </a:rPr>
              <a:t>Risk), </a:t>
            </a:r>
            <a:r>
              <a:rPr dirty="0" sz="2750" spc="-105" b="1">
                <a:solidFill>
                  <a:srgbClr val="0000FF"/>
                </a:solidFill>
                <a:latin typeface="Microsoft JhengHei"/>
                <a:cs typeface="Microsoft JhengHei"/>
              </a:rPr>
              <a:t>annual </a:t>
            </a:r>
            <a:r>
              <a:rPr dirty="0" sz="2750" spc="-160" b="1">
                <a:solidFill>
                  <a:srgbClr val="0000FF"/>
                </a:solidFill>
                <a:latin typeface="Microsoft JhengHei"/>
                <a:cs typeface="Microsoft JhengHei"/>
              </a:rPr>
              <a:t>major </a:t>
            </a:r>
            <a:r>
              <a:rPr dirty="0" sz="2750" spc="-145" b="1">
                <a:solidFill>
                  <a:srgbClr val="0000FF"/>
                </a:solidFill>
                <a:latin typeface="Microsoft JhengHei"/>
                <a:cs typeface="Microsoft JhengHei"/>
              </a:rPr>
              <a:t>bleeding </a:t>
            </a:r>
            <a:r>
              <a:rPr dirty="0" sz="2750" spc="-40" b="1">
                <a:solidFill>
                  <a:srgbClr val="0000FF"/>
                </a:solidFill>
                <a:latin typeface="Microsoft JhengHei"/>
                <a:cs typeface="Microsoft JhengHei"/>
              </a:rPr>
              <a:t>4% </a:t>
            </a:r>
            <a:r>
              <a:rPr dirty="0" sz="2750" spc="-180" b="1">
                <a:solidFill>
                  <a:srgbClr val="0000FF"/>
                </a:solidFill>
                <a:latin typeface="Microsoft JhengHei"/>
                <a:cs typeface="Microsoft JhengHei"/>
              </a:rPr>
              <a:t>or</a:t>
            </a:r>
            <a:r>
              <a:rPr dirty="0" sz="2750" spc="-15" b="1">
                <a:solidFill>
                  <a:srgbClr val="0000FF"/>
                </a:solidFill>
                <a:latin typeface="Microsoft JhengHei"/>
                <a:cs typeface="Microsoft JhengHei"/>
              </a:rPr>
              <a:t> </a:t>
            </a:r>
            <a:r>
              <a:rPr dirty="0" sz="2750" spc="-160" b="1">
                <a:solidFill>
                  <a:srgbClr val="0000FF"/>
                </a:solidFill>
                <a:latin typeface="Microsoft JhengHei"/>
                <a:cs typeface="Microsoft JhengHei"/>
              </a:rPr>
              <a:t>more</a:t>
            </a:r>
            <a:endParaRPr sz="275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3684" y="925959"/>
            <a:ext cx="11709400" cy="45478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355600" marR="48895" indent="-343535">
              <a:lnSpc>
                <a:spcPct val="153300"/>
              </a:lnSpc>
              <a:spcBef>
                <a:spcPts val="50"/>
              </a:spcBef>
              <a:buClr>
                <a:srgbClr val="000066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u="sng" sz="2150" spc="31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N</a:t>
            </a:r>
            <a:r>
              <a:rPr dirty="0" u="sng" sz="2150" spc="31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o</a:t>
            </a:r>
            <a:r>
              <a:rPr dirty="0" u="sng" sz="2150" spc="-409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4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previous</a:t>
            </a:r>
            <a:r>
              <a:rPr dirty="0" u="sng" sz="2150" spc="-434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3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study</a:t>
            </a:r>
            <a:r>
              <a:rPr dirty="0" u="sng" sz="2150" spc="-44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10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has</a:t>
            </a:r>
            <a:r>
              <a:rPr dirty="0" u="sng" sz="2150" spc="-4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2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evaluated</a:t>
            </a:r>
            <a:r>
              <a:rPr dirty="0" u="sng" sz="2150" spc="-43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16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specific</a:t>
            </a:r>
            <a:r>
              <a:rPr dirty="0" u="sng" sz="2150" spc="-44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durations</a:t>
            </a:r>
            <a:r>
              <a:rPr dirty="0" u="sng" sz="2150" spc="-434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1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of</a:t>
            </a:r>
            <a:r>
              <a:rPr dirty="0" u="sng" sz="2150" spc="-40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3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DAPT</a:t>
            </a:r>
            <a:r>
              <a:rPr dirty="0" u="sng" sz="2150" spc="-45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24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stratified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2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according</a:t>
            </a:r>
            <a:r>
              <a:rPr dirty="0" u="sng" sz="2150" spc="-409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1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to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4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bleeding </a:t>
            </a:r>
            <a:r>
              <a:rPr dirty="0" u="sng" sz="2150" spc="-4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2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risk</a:t>
            </a:r>
            <a:r>
              <a:rPr dirty="0" u="sng" sz="2150" spc="-43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6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(BR).</a:t>
            </a:r>
            <a:r>
              <a:rPr dirty="0" sz="215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7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150" spc="-39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05">
                <a:solidFill>
                  <a:srgbClr val="000066"/>
                </a:solidFill>
                <a:latin typeface="SimSun"/>
                <a:cs typeface="SimSun"/>
              </a:rPr>
              <a:t>current</a:t>
            </a:r>
            <a:r>
              <a:rPr dirty="0" sz="2150" spc="-4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90">
                <a:solidFill>
                  <a:srgbClr val="000066"/>
                </a:solidFill>
                <a:latin typeface="SimSun"/>
                <a:cs typeface="SimSun"/>
              </a:rPr>
              <a:t>guidelines</a:t>
            </a:r>
            <a:r>
              <a:rPr dirty="0" sz="215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215">
                <a:solidFill>
                  <a:srgbClr val="000066"/>
                </a:solidFill>
                <a:latin typeface="SimSun"/>
                <a:cs typeface="SimSun"/>
              </a:rPr>
              <a:t>recommend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20">
                <a:solidFill>
                  <a:srgbClr val="000066"/>
                </a:solidFill>
                <a:latin typeface="SimSun"/>
                <a:cs typeface="SimSun"/>
              </a:rPr>
              <a:t>stratifying</a:t>
            </a:r>
            <a:r>
              <a:rPr dirty="0" sz="215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50">
                <a:solidFill>
                  <a:srgbClr val="000066"/>
                </a:solidFill>
                <a:latin typeface="SimSun"/>
                <a:cs typeface="SimSun"/>
              </a:rPr>
              <a:t>stented</a:t>
            </a:r>
            <a:r>
              <a:rPr dirty="0" sz="2150" spc="-40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14">
                <a:solidFill>
                  <a:srgbClr val="000066"/>
                </a:solidFill>
                <a:latin typeface="SimSun"/>
                <a:cs typeface="SimSun"/>
              </a:rPr>
              <a:t>patients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0">
                <a:solidFill>
                  <a:srgbClr val="000066"/>
                </a:solidFill>
                <a:latin typeface="SimSun"/>
                <a:cs typeface="SimSun"/>
              </a:rPr>
              <a:t>according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75">
                <a:solidFill>
                  <a:srgbClr val="000066"/>
                </a:solidFill>
                <a:latin typeface="SimSun"/>
                <a:cs typeface="SimSun"/>
              </a:rPr>
              <a:t>to</a:t>
            </a:r>
            <a:r>
              <a:rPr dirty="0" sz="2150" spc="-39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415">
                <a:solidFill>
                  <a:srgbClr val="000066"/>
                </a:solidFill>
                <a:latin typeface="SimSun"/>
                <a:cs typeface="SimSun"/>
              </a:rPr>
              <a:t>BR  </a:t>
            </a:r>
            <a:r>
              <a:rPr dirty="0" sz="2150" spc="120">
                <a:solidFill>
                  <a:srgbClr val="000066"/>
                </a:solidFill>
                <a:latin typeface="SimSun"/>
                <a:cs typeface="SimSun"/>
              </a:rPr>
              <a:t>where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5">
                <a:solidFill>
                  <a:srgbClr val="000066"/>
                </a:solidFill>
                <a:latin typeface="SimSun"/>
                <a:cs typeface="SimSun"/>
              </a:rPr>
              <a:t>low</a:t>
            </a:r>
            <a:r>
              <a:rPr dirty="0" sz="215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455">
                <a:solidFill>
                  <a:srgbClr val="000066"/>
                </a:solidFill>
                <a:latin typeface="SimSun"/>
                <a:cs typeface="SimSun"/>
              </a:rPr>
              <a:t>BR</a:t>
            </a:r>
            <a:r>
              <a:rPr dirty="0" sz="215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70">
                <a:solidFill>
                  <a:srgbClr val="000066"/>
                </a:solidFill>
                <a:latin typeface="SimSun"/>
                <a:cs typeface="SimSun"/>
              </a:rPr>
              <a:t>(LBR)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20">
                <a:solidFill>
                  <a:srgbClr val="000066"/>
                </a:solidFill>
                <a:latin typeface="SimSun"/>
                <a:cs typeface="SimSun"/>
              </a:rPr>
              <a:t>patients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95">
                <a:solidFill>
                  <a:srgbClr val="000066"/>
                </a:solidFill>
                <a:latin typeface="SimSun"/>
                <a:cs typeface="SimSun"/>
              </a:rPr>
              <a:t>can</a:t>
            </a:r>
            <a:r>
              <a:rPr dirty="0" sz="215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45">
                <a:solidFill>
                  <a:srgbClr val="000066"/>
                </a:solidFill>
                <a:latin typeface="SimSun"/>
                <a:cs typeface="SimSun"/>
              </a:rPr>
              <a:t>consider</a:t>
            </a:r>
            <a:r>
              <a:rPr dirty="0" sz="215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60">
                <a:solidFill>
                  <a:srgbClr val="000066"/>
                </a:solidFill>
                <a:latin typeface="SimSun"/>
                <a:cs typeface="SimSun"/>
              </a:rPr>
              <a:t>longer</a:t>
            </a:r>
            <a:r>
              <a:rPr dirty="0" sz="2150" spc="-45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380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15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90">
                <a:solidFill>
                  <a:srgbClr val="000066"/>
                </a:solidFill>
                <a:latin typeface="SimSun"/>
                <a:cs typeface="SimSun"/>
              </a:rPr>
              <a:t>while</a:t>
            </a:r>
            <a:r>
              <a:rPr dirty="0" sz="215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50">
                <a:solidFill>
                  <a:srgbClr val="000066"/>
                </a:solidFill>
                <a:latin typeface="SimSun"/>
                <a:cs typeface="SimSun"/>
              </a:rPr>
              <a:t>high</a:t>
            </a:r>
            <a:r>
              <a:rPr dirty="0" sz="215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420">
                <a:solidFill>
                  <a:srgbClr val="000066"/>
                </a:solidFill>
                <a:latin typeface="SimSun"/>
                <a:cs typeface="SimSun"/>
              </a:rPr>
              <a:t>BR</a:t>
            </a:r>
            <a:r>
              <a:rPr dirty="0" sz="215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45">
                <a:solidFill>
                  <a:srgbClr val="000066"/>
                </a:solidFill>
                <a:latin typeface="SimSun"/>
                <a:cs typeface="SimSun"/>
              </a:rPr>
              <a:t>(HBR)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20">
                <a:solidFill>
                  <a:srgbClr val="000066"/>
                </a:solidFill>
                <a:latin typeface="SimSun"/>
                <a:cs typeface="SimSun"/>
              </a:rPr>
              <a:t>patients  </a:t>
            </a:r>
            <a:r>
              <a:rPr dirty="0" sz="2150" spc="-5">
                <a:solidFill>
                  <a:srgbClr val="000066"/>
                </a:solidFill>
                <a:latin typeface="SimSun"/>
                <a:cs typeface="SimSun"/>
              </a:rPr>
              <a:t>should</a:t>
            </a:r>
            <a:r>
              <a:rPr dirty="0" sz="2150" spc="-40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45">
                <a:solidFill>
                  <a:srgbClr val="000066"/>
                </a:solidFill>
                <a:latin typeface="SimSun"/>
                <a:cs typeface="SimSun"/>
              </a:rPr>
              <a:t>consider</a:t>
            </a:r>
            <a:r>
              <a:rPr dirty="0" sz="2150" spc="-45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00">
                <a:solidFill>
                  <a:srgbClr val="000066"/>
                </a:solidFill>
                <a:latin typeface="SimSun"/>
                <a:cs typeface="SimSun"/>
              </a:rPr>
              <a:t>shorter</a:t>
            </a:r>
            <a:r>
              <a:rPr dirty="0" sz="2150" spc="-45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210">
                <a:solidFill>
                  <a:srgbClr val="000066"/>
                </a:solidFill>
                <a:latin typeface="SimSun"/>
                <a:cs typeface="SimSun"/>
              </a:rPr>
              <a:t>DAPT.</a:t>
            </a:r>
            <a:endParaRPr sz="2150">
              <a:latin typeface="SimSun"/>
              <a:cs typeface="SimSun"/>
            </a:endParaRPr>
          </a:p>
          <a:p>
            <a:pPr marL="355600" indent="-343535">
              <a:lnSpc>
                <a:spcPct val="100000"/>
              </a:lnSpc>
              <a:spcBef>
                <a:spcPts val="14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u="sng" sz="2150" spc="3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General</a:t>
            </a:r>
            <a:r>
              <a:rPr dirty="0" u="sng" sz="2150" spc="-44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9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recommendation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2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is</a:t>
            </a:r>
            <a:r>
              <a:rPr dirty="0" sz="2150" spc="-46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80">
                <a:solidFill>
                  <a:srgbClr val="000066"/>
                </a:solidFill>
                <a:latin typeface="SimSun"/>
                <a:cs typeface="SimSun"/>
              </a:rPr>
              <a:t>1-3months</a:t>
            </a:r>
            <a:r>
              <a:rPr dirty="0" sz="215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380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150" spc="-45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15">
                <a:solidFill>
                  <a:srgbClr val="000066"/>
                </a:solidFill>
                <a:latin typeface="SimSun"/>
                <a:cs typeface="SimSun"/>
              </a:rPr>
              <a:t>for</a:t>
            </a:r>
            <a:r>
              <a:rPr dirty="0" sz="215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445">
                <a:solidFill>
                  <a:srgbClr val="000066"/>
                </a:solidFill>
                <a:latin typeface="SimSun"/>
                <a:cs typeface="SimSun"/>
              </a:rPr>
              <a:t>HBR</a:t>
            </a:r>
            <a:r>
              <a:rPr dirty="0" sz="2150" spc="-39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375">
                <a:solidFill>
                  <a:srgbClr val="000066"/>
                </a:solidFill>
                <a:latin typeface="SimSun"/>
                <a:cs typeface="SimSun"/>
              </a:rPr>
              <a:t>&amp;</a:t>
            </a:r>
            <a:r>
              <a:rPr dirty="0" sz="2150" spc="-5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80">
                <a:solidFill>
                  <a:srgbClr val="000066"/>
                </a:solidFill>
                <a:latin typeface="SimSun"/>
                <a:cs typeface="SimSun"/>
              </a:rPr>
              <a:t>3-12months</a:t>
            </a:r>
            <a:r>
              <a:rPr dirty="0" sz="2150" spc="-42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375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150" spc="-45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15">
                <a:solidFill>
                  <a:srgbClr val="000066"/>
                </a:solidFill>
                <a:latin typeface="SimSun"/>
                <a:cs typeface="SimSun"/>
              </a:rPr>
              <a:t>for</a:t>
            </a:r>
            <a:r>
              <a:rPr dirty="0" sz="2150" spc="-45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35">
                <a:solidFill>
                  <a:srgbClr val="000066"/>
                </a:solidFill>
                <a:latin typeface="SimSun"/>
                <a:cs typeface="SimSun"/>
              </a:rPr>
              <a:t>LBR.</a:t>
            </a:r>
            <a:endParaRPr sz="2150">
              <a:latin typeface="SimSun"/>
              <a:cs typeface="SimSun"/>
            </a:endParaRPr>
          </a:p>
          <a:p>
            <a:pPr marL="355600" indent="-343535">
              <a:lnSpc>
                <a:spcPct val="100000"/>
              </a:lnSpc>
              <a:spcBef>
                <a:spcPts val="14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u="sng" sz="2150" spc="1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The</a:t>
            </a:r>
            <a:r>
              <a:rPr dirty="0" u="sng" sz="2150" spc="-40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9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consensus</a:t>
            </a:r>
            <a:r>
              <a:rPr dirty="0" sz="2150" spc="-45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75">
                <a:solidFill>
                  <a:srgbClr val="000066"/>
                </a:solidFill>
                <a:latin typeface="SimSun"/>
                <a:cs typeface="SimSun"/>
              </a:rPr>
              <a:t>is</a:t>
            </a:r>
            <a:r>
              <a:rPr dirty="0" sz="2150" spc="-5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60">
                <a:solidFill>
                  <a:srgbClr val="000066"/>
                </a:solidFill>
                <a:latin typeface="SimSun"/>
                <a:cs typeface="SimSun"/>
              </a:rPr>
              <a:t>that</a:t>
            </a:r>
            <a:r>
              <a:rPr dirty="0" sz="215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05">
                <a:solidFill>
                  <a:srgbClr val="000066"/>
                </a:solidFill>
                <a:latin typeface="SimSun"/>
                <a:cs typeface="SimSun"/>
              </a:rPr>
              <a:t>shorter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375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150" spc="-38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225">
                <a:solidFill>
                  <a:srgbClr val="000066"/>
                </a:solidFill>
                <a:latin typeface="SimSun"/>
                <a:cs typeface="SimSun"/>
              </a:rPr>
              <a:t>maybe</a:t>
            </a:r>
            <a:r>
              <a:rPr dirty="0" sz="2150" spc="-4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40">
                <a:solidFill>
                  <a:srgbClr val="000066"/>
                </a:solidFill>
                <a:latin typeface="SimSun"/>
                <a:cs typeface="SimSun"/>
              </a:rPr>
              <a:t>slightly</a:t>
            </a:r>
            <a:r>
              <a:rPr dirty="0" sz="2150" spc="-434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45">
                <a:solidFill>
                  <a:srgbClr val="000066"/>
                </a:solidFill>
                <a:latin typeface="SimSun"/>
                <a:cs typeface="SimSun"/>
              </a:rPr>
              <a:t>better</a:t>
            </a:r>
            <a:r>
              <a:rPr dirty="0" sz="215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0">
                <a:solidFill>
                  <a:srgbClr val="000066"/>
                </a:solidFill>
                <a:latin typeface="SimSun"/>
                <a:cs typeface="SimSun"/>
              </a:rPr>
              <a:t>than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60">
                <a:solidFill>
                  <a:srgbClr val="000066"/>
                </a:solidFill>
                <a:latin typeface="SimSun"/>
                <a:cs typeface="SimSun"/>
              </a:rPr>
              <a:t>longer</a:t>
            </a:r>
            <a:r>
              <a:rPr dirty="0" sz="215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45">
                <a:solidFill>
                  <a:srgbClr val="000066"/>
                </a:solidFill>
                <a:latin typeface="SimSun"/>
                <a:cs typeface="SimSun"/>
              </a:rPr>
              <a:t>one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54">
                <a:solidFill>
                  <a:srgbClr val="000066"/>
                </a:solidFill>
                <a:latin typeface="SimSun"/>
                <a:cs typeface="SimSun"/>
              </a:rPr>
              <a:t>d/t</a:t>
            </a:r>
            <a:r>
              <a:rPr dirty="0" sz="2150" spc="-3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95">
                <a:solidFill>
                  <a:srgbClr val="000066"/>
                </a:solidFill>
                <a:latin typeface="SimSun"/>
                <a:cs typeface="SimSun"/>
              </a:rPr>
              <a:t>less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90">
                <a:solidFill>
                  <a:srgbClr val="000066"/>
                </a:solidFill>
                <a:latin typeface="SimSun"/>
                <a:cs typeface="SimSun"/>
              </a:rPr>
              <a:t>bleeding.</a:t>
            </a:r>
            <a:endParaRPr sz="215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0066"/>
              </a:buClr>
              <a:buFont typeface="Arial"/>
              <a:buChar char="•"/>
            </a:pPr>
            <a:endParaRPr sz="4100">
              <a:latin typeface="SimSun"/>
              <a:cs typeface="SimSu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150" spc="80">
                <a:solidFill>
                  <a:srgbClr val="000066"/>
                </a:solidFill>
                <a:latin typeface="SimSun"/>
                <a:cs typeface="SimSun"/>
              </a:rPr>
              <a:t>However,</a:t>
            </a:r>
            <a:r>
              <a:rPr dirty="0" sz="2150" spc="-45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u="sng" sz="2150" spc="31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we</a:t>
            </a:r>
            <a:r>
              <a:rPr dirty="0" u="sng" sz="2150" spc="-40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1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do</a:t>
            </a:r>
            <a:r>
              <a:rPr dirty="0" u="sng" sz="2150" spc="-41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-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not</a:t>
            </a:r>
            <a:r>
              <a:rPr dirty="0" u="sng" sz="2150" spc="-409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10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have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3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evidence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1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based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16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on</a:t>
            </a:r>
            <a:r>
              <a:rPr dirty="0" u="sng" sz="215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150" spc="45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BR</a:t>
            </a:r>
            <a:endParaRPr sz="2150">
              <a:latin typeface="SimSun"/>
              <a:cs typeface="SimSun"/>
            </a:endParaRPr>
          </a:p>
          <a:p>
            <a:pPr marL="469900">
              <a:lnSpc>
                <a:spcPct val="100000"/>
              </a:lnSpc>
              <a:spcBef>
                <a:spcPts val="1400"/>
              </a:spcBef>
            </a:pPr>
            <a:r>
              <a:rPr dirty="0" sz="2150" spc="50">
                <a:solidFill>
                  <a:srgbClr val="000066"/>
                </a:solidFill>
                <a:latin typeface="SimSun"/>
                <a:cs typeface="SimSun"/>
              </a:rPr>
              <a:t>which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85">
                <a:solidFill>
                  <a:srgbClr val="000066"/>
                </a:solidFill>
                <a:latin typeface="SimSun"/>
                <a:cs typeface="SimSun"/>
              </a:rPr>
              <a:t>duration</a:t>
            </a:r>
            <a:r>
              <a:rPr dirty="0" sz="215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65">
                <a:solidFill>
                  <a:srgbClr val="000066"/>
                </a:solidFill>
                <a:latin typeface="SimSun"/>
                <a:cs typeface="SimSun"/>
              </a:rPr>
              <a:t>would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65">
                <a:solidFill>
                  <a:srgbClr val="000066"/>
                </a:solidFill>
                <a:latin typeface="SimSun"/>
                <a:cs typeface="SimSun"/>
              </a:rPr>
              <a:t>be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65">
                <a:solidFill>
                  <a:srgbClr val="000066"/>
                </a:solidFill>
                <a:latin typeface="SimSun"/>
                <a:cs typeface="SimSun"/>
              </a:rPr>
              <a:t>optimal</a:t>
            </a:r>
            <a:r>
              <a:rPr dirty="0" sz="2150" spc="-42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50">
                <a:solidFill>
                  <a:srgbClr val="000066"/>
                </a:solidFill>
                <a:latin typeface="SimSun"/>
                <a:cs typeface="SimSun"/>
              </a:rPr>
              <a:t>and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125">
                <a:solidFill>
                  <a:srgbClr val="000066"/>
                </a:solidFill>
                <a:latin typeface="SimSun"/>
                <a:cs typeface="SimSun"/>
              </a:rPr>
              <a:t>where</a:t>
            </a:r>
            <a:r>
              <a:rPr dirty="0" sz="215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50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40">
                <a:solidFill>
                  <a:srgbClr val="000066"/>
                </a:solidFill>
                <a:latin typeface="SimSun"/>
                <a:cs typeface="SimSun"/>
              </a:rPr>
              <a:t>thrombosis/bleeding</a:t>
            </a:r>
            <a:r>
              <a:rPr dirty="0" sz="215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225">
                <a:solidFill>
                  <a:srgbClr val="000066"/>
                </a:solidFill>
                <a:latin typeface="SimSun"/>
                <a:cs typeface="SimSun"/>
              </a:rPr>
              <a:t>risk</a:t>
            </a:r>
            <a:r>
              <a:rPr dirty="0" sz="2150" spc="-434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320">
                <a:solidFill>
                  <a:srgbClr val="000066"/>
                </a:solidFill>
                <a:latin typeface="SimSun"/>
                <a:cs typeface="SimSun"/>
              </a:rPr>
              <a:t>will</a:t>
            </a:r>
            <a:r>
              <a:rPr dirty="0" sz="2150" spc="-42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150" spc="-105">
                <a:solidFill>
                  <a:srgbClr val="000066"/>
                </a:solidFill>
                <a:latin typeface="SimSun"/>
                <a:cs typeface="SimSun"/>
              </a:rPr>
              <a:t>cross.</a:t>
            </a:r>
            <a:endParaRPr sz="215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869" y="199707"/>
            <a:ext cx="2625725" cy="563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500" b="1">
                <a:solidFill>
                  <a:srgbClr val="001F5F"/>
                </a:solidFill>
                <a:latin typeface="Arial"/>
                <a:cs typeface="Arial"/>
              </a:rPr>
              <a:t>Background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387835" y="129286"/>
            <a:ext cx="593725" cy="518159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35"/>
              <a:t>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181968" y="615632"/>
            <a:ext cx="8877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0" b="1">
                <a:solidFill>
                  <a:srgbClr val="C00000"/>
                </a:solidFill>
                <a:latin typeface="Microsoft JhengHei"/>
                <a:cs typeface="Microsoft JhengHei"/>
              </a:rPr>
              <a:t>Bleeding</a:t>
            </a:r>
            <a:r>
              <a:rPr dirty="0" sz="1100" spc="-75" b="1">
                <a:solidFill>
                  <a:srgbClr val="C00000"/>
                </a:solidFill>
                <a:latin typeface="Microsoft JhengHei"/>
                <a:cs typeface="Microsoft JhengHei"/>
              </a:rPr>
              <a:t> </a:t>
            </a:r>
            <a:r>
              <a:rPr dirty="0" sz="1100" spc="10" b="1">
                <a:solidFill>
                  <a:srgbClr val="C00000"/>
                </a:solidFill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327" y="724657"/>
            <a:ext cx="11148695" cy="4518660"/>
          </a:xfrm>
          <a:prstGeom prst="rect">
            <a:avLst/>
          </a:prstGeom>
        </p:spPr>
        <p:txBody>
          <a:bodyPr wrap="square" lIns="0" tIns="200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dirty="0" sz="2400" spc="-40" b="1">
                <a:solidFill>
                  <a:srgbClr val="C00000"/>
                </a:solidFill>
                <a:latin typeface="Microsoft JhengHei"/>
                <a:cs typeface="Microsoft JhengHei"/>
              </a:rPr>
              <a:t>H</a:t>
            </a:r>
            <a:r>
              <a:rPr dirty="0" sz="2400" spc="-40">
                <a:solidFill>
                  <a:srgbClr val="001F5F"/>
                </a:solidFill>
                <a:latin typeface="SimSun"/>
                <a:cs typeface="SimSun"/>
              </a:rPr>
              <a:t>armonizing</a:t>
            </a:r>
            <a:r>
              <a:rPr dirty="0" sz="2400" spc="-509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35" b="1">
                <a:solidFill>
                  <a:srgbClr val="C00000"/>
                </a:solidFill>
                <a:latin typeface="Microsoft JhengHei"/>
                <a:cs typeface="Microsoft JhengHei"/>
              </a:rPr>
              <a:t>O</a:t>
            </a:r>
            <a:r>
              <a:rPr dirty="0" sz="2400" spc="-135">
                <a:solidFill>
                  <a:srgbClr val="001F5F"/>
                </a:solidFill>
                <a:latin typeface="SimSun"/>
                <a:cs typeface="SimSun"/>
              </a:rPr>
              <a:t>ptimal</a:t>
            </a:r>
            <a:r>
              <a:rPr dirty="0" sz="2400" spc="-50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10" b="1">
                <a:solidFill>
                  <a:srgbClr val="C00000"/>
                </a:solidFill>
                <a:latin typeface="Microsoft JhengHei"/>
                <a:cs typeface="Microsoft JhengHei"/>
              </a:rPr>
              <a:t>S</a:t>
            </a:r>
            <a:r>
              <a:rPr dirty="0" sz="2400" spc="-110">
                <a:solidFill>
                  <a:srgbClr val="001F5F"/>
                </a:solidFill>
                <a:latin typeface="SimSun"/>
                <a:cs typeface="SimSun"/>
              </a:rPr>
              <a:t>trategy</a:t>
            </a:r>
            <a:r>
              <a:rPr dirty="0" sz="2400" spc="-525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285">
                <a:solidFill>
                  <a:srgbClr val="001F5F"/>
                </a:solidFill>
                <a:latin typeface="SimSun"/>
                <a:cs typeface="SimSun"/>
              </a:rPr>
              <a:t>for</a:t>
            </a:r>
            <a:r>
              <a:rPr dirty="0" sz="2400" spc="-49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Microsoft JhengHei"/>
                <a:cs typeface="Microsoft JhengHei"/>
              </a:rPr>
              <a:t>T</a:t>
            </a:r>
            <a:r>
              <a:rPr dirty="0" sz="2400" spc="-10">
                <a:solidFill>
                  <a:srgbClr val="001F5F"/>
                </a:solidFill>
                <a:latin typeface="SimSun"/>
                <a:cs typeface="SimSun"/>
              </a:rPr>
              <a:t>reatment</a:t>
            </a:r>
            <a:r>
              <a:rPr dirty="0" sz="2400" spc="-60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30">
                <a:solidFill>
                  <a:srgbClr val="001F5F"/>
                </a:solidFill>
                <a:latin typeface="SimSun"/>
                <a:cs typeface="SimSun"/>
              </a:rPr>
              <a:t>(</a:t>
            </a:r>
            <a:r>
              <a:rPr dirty="0" sz="2400" spc="-130" b="1">
                <a:solidFill>
                  <a:srgbClr val="C00000"/>
                </a:solidFill>
                <a:latin typeface="Microsoft JhengHei"/>
                <a:cs typeface="Microsoft JhengHei"/>
              </a:rPr>
              <a:t>HOST</a:t>
            </a:r>
            <a:r>
              <a:rPr dirty="0" sz="2400" spc="-130">
                <a:solidFill>
                  <a:srgbClr val="001F5F"/>
                </a:solidFill>
                <a:latin typeface="SimSun"/>
                <a:cs typeface="SimSun"/>
              </a:rPr>
              <a:t>)</a:t>
            </a:r>
            <a:r>
              <a:rPr dirty="0" sz="2400" spc="-50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229">
                <a:solidFill>
                  <a:srgbClr val="001F5F"/>
                </a:solidFill>
                <a:latin typeface="SimSun"/>
                <a:cs typeface="SimSun"/>
              </a:rPr>
              <a:t>of</a:t>
            </a:r>
            <a:r>
              <a:rPr dirty="0" sz="2400" spc="-52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35">
                <a:solidFill>
                  <a:srgbClr val="001F5F"/>
                </a:solidFill>
                <a:latin typeface="SimSun"/>
                <a:cs typeface="SimSun"/>
              </a:rPr>
              <a:t>coronary</a:t>
            </a:r>
            <a:r>
              <a:rPr dirty="0" sz="2400" spc="-525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90">
                <a:solidFill>
                  <a:srgbClr val="001F5F"/>
                </a:solidFill>
                <a:latin typeface="SimSun"/>
                <a:cs typeface="SimSun"/>
              </a:rPr>
              <a:t>artery</a:t>
            </a:r>
            <a:r>
              <a:rPr dirty="0" sz="2400" spc="-53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5">
                <a:solidFill>
                  <a:srgbClr val="001F5F"/>
                </a:solidFill>
                <a:latin typeface="SimSun"/>
                <a:cs typeface="SimSun"/>
              </a:rPr>
              <a:t>diseases</a:t>
            </a:r>
            <a:r>
              <a:rPr dirty="0" sz="2400" spc="-520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200">
                <a:solidFill>
                  <a:srgbClr val="001F5F"/>
                </a:solidFill>
                <a:latin typeface="SimSun"/>
                <a:cs typeface="SimSun"/>
              </a:rPr>
              <a:t>–</a:t>
            </a:r>
            <a:endParaRPr sz="24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2400" spc="-75" b="1">
                <a:solidFill>
                  <a:srgbClr val="C00000"/>
                </a:solidFill>
                <a:latin typeface="Microsoft JhengHei"/>
                <a:cs typeface="Microsoft JhengHei"/>
              </a:rPr>
              <a:t>B</a:t>
            </a:r>
            <a:r>
              <a:rPr dirty="0" sz="2400" spc="-75">
                <a:solidFill>
                  <a:srgbClr val="001F5F"/>
                </a:solidFill>
                <a:latin typeface="SimSun"/>
                <a:cs typeface="SimSun"/>
              </a:rPr>
              <a:t>leeding</a:t>
            </a:r>
            <a:r>
              <a:rPr dirty="0" sz="2400" spc="-955">
                <a:solidFill>
                  <a:srgbClr val="001F5F"/>
                </a:solidFill>
                <a:latin typeface="SimSun"/>
                <a:cs typeface="SimSun"/>
              </a:rPr>
              <a:t> </a:t>
            </a:r>
            <a:r>
              <a:rPr dirty="0" sz="2400" spc="-135" b="1">
                <a:solidFill>
                  <a:srgbClr val="C00000"/>
                </a:solidFill>
                <a:latin typeface="Microsoft JhengHei"/>
                <a:cs typeface="Microsoft JhengHei"/>
              </a:rPr>
              <a:t>R</a:t>
            </a:r>
            <a:r>
              <a:rPr dirty="0" sz="2400" spc="-135">
                <a:solidFill>
                  <a:srgbClr val="001F5F"/>
                </a:solidFill>
                <a:latin typeface="SimSun"/>
                <a:cs typeface="SimSun"/>
              </a:rPr>
              <a:t>isk </a:t>
            </a:r>
            <a:r>
              <a:rPr dirty="0" sz="2400" spc="-155">
                <a:solidFill>
                  <a:srgbClr val="001F5F"/>
                </a:solidFill>
                <a:latin typeface="SimSun"/>
                <a:cs typeface="SimSun"/>
              </a:rPr>
              <a:t>(</a:t>
            </a:r>
            <a:r>
              <a:rPr dirty="0" sz="2400" spc="-155" b="1">
                <a:solidFill>
                  <a:srgbClr val="C00000"/>
                </a:solidFill>
                <a:latin typeface="Microsoft JhengHei"/>
                <a:cs typeface="Microsoft JhengHei"/>
              </a:rPr>
              <a:t>BR</a:t>
            </a:r>
            <a:r>
              <a:rPr dirty="0" sz="2400" spc="-155">
                <a:solidFill>
                  <a:srgbClr val="001F5F"/>
                </a:solidFill>
                <a:latin typeface="SimSun"/>
                <a:cs typeface="SimSun"/>
              </a:rPr>
              <a:t>)</a:t>
            </a:r>
            <a:endParaRPr sz="24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SimSun"/>
              <a:cs typeface="SimSun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2400" spc="16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400" spc="-5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-425">
                <a:solidFill>
                  <a:srgbClr val="000066"/>
                </a:solidFill>
                <a:latin typeface="SimSun"/>
                <a:cs typeface="SimSun"/>
              </a:rPr>
              <a:t>first</a:t>
            </a:r>
            <a:r>
              <a:rPr dirty="0" sz="2400" spc="-59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55">
                <a:solidFill>
                  <a:srgbClr val="000066"/>
                </a:solidFill>
                <a:latin typeface="SimSun"/>
                <a:cs typeface="SimSun"/>
              </a:rPr>
              <a:t>randomized</a:t>
            </a:r>
            <a:r>
              <a:rPr dirty="0" sz="2400" spc="-52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-65">
                <a:solidFill>
                  <a:srgbClr val="000066"/>
                </a:solidFill>
                <a:latin typeface="SimSun"/>
                <a:cs typeface="SimSun"/>
              </a:rPr>
              <a:t>study</a:t>
            </a:r>
            <a:endParaRPr sz="2400">
              <a:latin typeface="SimSun"/>
              <a:cs typeface="SimSun"/>
            </a:endParaRPr>
          </a:p>
          <a:p>
            <a:pPr marL="469900" marR="19050">
              <a:lnSpc>
                <a:spcPct val="150200"/>
              </a:lnSpc>
              <a:spcBef>
                <a:spcPts val="70"/>
              </a:spcBef>
            </a:pPr>
            <a:r>
              <a:rPr dirty="0" sz="2000" spc="-175">
                <a:solidFill>
                  <a:srgbClr val="000066"/>
                </a:solidFill>
                <a:latin typeface="SimSun"/>
                <a:cs typeface="SimSun"/>
              </a:rPr>
              <a:t>to</a:t>
            </a:r>
            <a:r>
              <a:rPr dirty="0" sz="2000" spc="-4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70">
                <a:solidFill>
                  <a:srgbClr val="000066"/>
                </a:solidFill>
                <a:latin typeface="SimSun"/>
                <a:cs typeface="SimSun"/>
              </a:rPr>
              <a:t>stratify</a:t>
            </a:r>
            <a:r>
              <a:rPr dirty="0" sz="2000" spc="-50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30">
                <a:solidFill>
                  <a:srgbClr val="000066"/>
                </a:solidFill>
                <a:latin typeface="SimSun"/>
                <a:cs typeface="SimSun"/>
              </a:rPr>
              <a:t>patients</a:t>
            </a:r>
            <a:r>
              <a:rPr dirty="0" sz="200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10">
                <a:solidFill>
                  <a:srgbClr val="000066"/>
                </a:solidFill>
                <a:latin typeface="SimSun"/>
                <a:cs typeface="SimSun"/>
              </a:rPr>
              <a:t>receiving</a:t>
            </a:r>
            <a:r>
              <a:rPr dirty="0" sz="200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110">
                <a:solidFill>
                  <a:srgbClr val="000066"/>
                </a:solidFill>
                <a:latin typeface="SimSun"/>
                <a:cs typeface="SimSun"/>
              </a:rPr>
              <a:t>PCI</a:t>
            </a:r>
            <a:r>
              <a:rPr dirty="0" sz="2000" spc="-434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05">
                <a:solidFill>
                  <a:srgbClr val="000066"/>
                </a:solidFill>
                <a:latin typeface="SimSun"/>
                <a:cs typeface="SimSun"/>
              </a:rPr>
              <a:t>with</a:t>
            </a:r>
            <a:r>
              <a:rPr dirty="0" sz="200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75">
                <a:solidFill>
                  <a:srgbClr val="000066"/>
                </a:solidFill>
                <a:latin typeface="SimSun"/>
                <a:cs typeface="SimSun"/>
              </a:rPr>
              <a:t>DES</a:t>
            </a:r>
            <a:r>
              <a:rPr dirty="0" sz="200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35">
                <a:solidFill>
                  <a:srgbClr val="000066"/>
                </a:solidFill>
                <a:latin typeface="SimSun"/>
                <a:cs typeface="SimSun"/>
              </a:rPr>
              <a:t>according</a:t>
            </a:r>
            <a:r>
              <a:rPr dirty="0" sz="2000" spc="-46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75">
                <a:solidFill>
                  <a:srgbClr val="000066"/>
                </a:solidFill>
                <a:latin typeface="SimSun"/>
                <a:cs typeface="SimSun"/>
              </a:rPr>
              <a:t>to</a:t>
            </a:r>
            <a:r>
              <a:rPr dirty="0" sz="2000" spc="-4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70">
                <a:solidFill>
                  <a:srgbClr val="000066"/>
                </a:solidFill>
                <a:latin typeface="SimSun"/>
                <a:cs typeface="SimSun"/>
              </a:rPr>
              <a:t>BR</a:t>
            </a:r>
            <a:r>
              <a:rPr dirty="0" sz="200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90">
                <a:solidFill>
                  <a:srgbClr val="000066"/>
                </a:solidFill>
                <a:latin typeface="SimSun"/>
                <a:cs typeface="SimSun"/>
              </a:rPr>
              <a:t>based</a:t>
            </a:r>
            <a:r>
              <a:rPr dirty="0" sz="200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125">
                <a:solidFill>
                  <a:srgbClr val="000066"/>
                </a:solidFill>
                <a:latin typeface="SimSun"/>
                <a:cs typeface="SimSun"/>
              </a:rPr>
              <a:t>on</a:t>
            </a:r>
            <a:r>
              <a:rPr dirty="0" sz="2000" spc="-47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80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434">
                <a:solidFill>
                  <a:srgbClr val="000066"/>
                </a:solidFill>
                <a:latin typeface="SimSun"/>
                <a:cs typeface="SimSun"/>
              </a:rPr>
              <a:t>ARC</a:t>
            </a:r>
            <a:r>
              <a:rPr dirty="0" sz="2000" spc="-50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409">
                <a:solidFill>
                  <a:srgbClr val="000066"/>
                </a:solidFill>
                <a:latin typeface="SimSun"/>
                <a:cs typeface="SimSun"/>
              </a:rPr>
              <a:t>HBR</a:t>
            </a:r>
            <a:r>
              <a:rPr dirty="0" sz="2000" spc="-4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54">
                <a:solidFill>
                  <a:srgbClr val="000066"/>
                </a:solidFill>
                <a:latin typeface="SimSun"/>
                <a:cs typeface="SimSun"/>
              </a:rPr>
              <a:t>criteria</a:t>
            </a:r>
            <a:r>
              <a:rPr dirty="0" sz="200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120">
                <a:solidFill>
                  <a:srgbClr val="000066"/>
                </a:solidFill>
                <a:latin typeface="SimSun"/>
                <a:cs typeface="SimSun"/>
              </a:rPr>
              <a:t>and  </a:t>
            </a:r>
            <a:r>
              <a:rPr dirty="0" sz="2000" spc="-175">
                <a:solidFill>
                  <a:srgbClr val="000066"/>
                </a:solidFill>
                <a:latin typeface="SimSun"/>
                <a:cs typeface="SimSun"/>
              </a:rPr>
              <a:t>to</a:t>
            </a:r>
            <a:r>
              <a:rPr dirty="0" sz="2000" spc="-4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SimSun"/>
                <a:cs typeface="SimSun"/>
              </a:rPr>
              <a:t>test</a:t>
            </a:r>
            <a:r>
              <a:rPr dirty="0" sz="200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00">
                <a:solidFill>
                  <a:srgbClr val="000066"/>
                </a:solidFill>
                <a:latin typeface="SimSun"/>
                <a:cs typeface="SimSun"/>
              </a:rPr>
              <a:t>different</a:t>
            </a:r>
            <a:r>
              <a:rPr dirty="0" sz="2000" spc="-51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85">
                <a:solidFill>
                  <a:srgbClr val="000066"/>
                </a:solidFill>
                <a:latin typeface="SimSun"/>
                <a:cs typeface="SimSun"/>
              </a:rPr>
              <a:t>durations</a:t>
            </a:r>
            <a:r>
              <a:rPr dirty="0" sz="2000" spc="-51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60">
                <a:solidFill>
                  <a:srgbClr val="000066"/>
                </a:solidFill>
                <a:latin typeface="SimSun"/>
                <a:cs typeface="SimSun"/>
              </a:rPr>
              <a:t>of</a:t>
            </a:r>
            <a:r>
              <a:rPr dirty="0" sz="200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40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000" spc="-51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70">
                <a:solidFill>
                  <a:srgbClr val="000066"/>
                </a:solidFill>
                <a:latin typeface="SimSun"/>
                <a:cs typeface="SimSun"/>
              </a:rPr>
              <a:t>either</a:t>
            </a:r>
            <a:r>
              <a:rPr dirty="0" sz="200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15">
                <a:solidFill>
                  <a:srgbClr val="000066"/>
                </a:solidFill>
                <a:latin typeface="SimSun"/>
                <a:cs typeface="SimSun"/>
              </a:rPr>
              <a:t>in</a:t>
            </a:r>
            <a:r>
              <a:rPr dirty="0" sz="2000" spc="-4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409">
                <a:solidFill>
                  <a:srgbClr val="000066"/>
                </a:solidFill>
                <a:latin typeface="SimSun"/>
                <a:cs typeface="SimSun"/>
              </a:rPr>
              <a:t>HBR</a:t>
            </a:r>
            <a:r>
              <a:rPr dirty="0" sz="2000" spc="-51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05">
                <a:solidFill>
                  <a:srgbClr val="000066"/>
                </a:solidFill>
                <a:latin typeface="SimSun"/>
                <a:cs typeface="SimSun"/>
              </a:rPr>
              <a:t>or</a:t>
            </a:r>
            <a:r>
              <a:rPr dirty="0" sz="2000" spc="-48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10">
                <a:solidFill>
                  <a:srgbClr val="000066"/>
                </a:solidFill>
                <a:latin typeface="SimSun"/>
                <a:cs typeface="SimSun"/>
              </a:rPr>
              <a:t>LBR</a:t>
            </a:r>
            <a:r>
              <a:rPr dirty="0" sz="200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14">
                <a:solidFill>
                  <a:srgbClr val="000066"/>
                </a:solidFill>
                <a:latin typeface="SimSun"/>
                <a:cs typeface="SimSun"/>
              </a:rPr>
              <a:t>population.</a:t>
            </a:r>
            <a:endParaRPr sz="20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SimSun"/>
              <a:cs typeface="SimSun"/>
            </a:endParaRPr>
          </a:p>
          <a:p>
            <a:pPr marL="298450" indent="-286385">
              <a:lnSpc>
                <a:spcPct val="100000"/>
              </a:lnSpc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2400" spc="-254">
                <a:solidFill>
                  <a:srgbClr val="000066"/>
                </a:solidFill>
                <a:latin typeface="SimSun"/>
                <a:cs typeface="SimSun"/>
              </a:rPr>
              <a:t>Stratified</a:t>
            </a:r>
            <a:r>
              <a:rPr dirty="0" sz="2400" spc="-56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400">
                <a:solidFill>
                  <a:srgbClr val="000066"/>
                </a:solidFill>
                <a:latin typeface="SimSun"/>
                <a:cs typeface="SimSun"/>
              </a:rPr>
              <a:t>&amp;</a:t>
            </a:r>
            <a:r>
              <a:rPr dirty="0" sz="2400" spc="-5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140">
                <a:solidFill>
                  <a:srgbClr val="000066"/>
                </a:solidFill>
                <a:latin typeface="SimSun"/>
                <a:cs typeface="SimSun"/>
              </a:rPr>
              <a:t>Randomized</a:t>
            </a:r>
            <a:r>
              <a:rPr dirty="0" sz="2400" spc="-5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-50">
                <a:solidFill>
                  <a:srgbClr val="000066"/>
                </a:solidFill>
                <a:latin typeface="SimSun"/>
                <a:cs typeface="SimSun"/>
              </a:rPr>
              <a:t>study</a:t>
            </a:r>
            <a:r>
              <a:rPr dirty="0" sz="2400" spc="-5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400" spc="-535">
                <a:solidFill>
                  <a:srgbClr val="000066"/>
                </a:solidFill>
                <a:latin typeface="SimSun"/>
                <a:cs typeface="SimSun"/>
              </a:rPr>
              <a:t>:</a:t>
            </a:r>
            <a:endParaRPr sz="2400">
              <a:latin typeface="SimSun"/>
              <a:cs typeface="SimSun"/>
            </a:endParaRPr>
          </a:p>
          <a:p>
            <a:pPr marL="469900" marR="3450590">
              <a:lnSpc>
                <a:spcPct val="150200"/>
              </a:lnSpc>
              <a:spcBef>
                <a:spcPts val="70"/>
              </a:spcBef>
            </a:pPr>
            <a:r>
              <a:rPr dirty="0" sz="2000" spc="-215">
                <a:solidFill>
                  <a:srgbClr val="000066"/>
                </a:solidFill>
                <a:latin typeface="SimSun"/>
                <a:cs typeface="SimSun"/>
              </a:rPr>
              <a:t>in </a:t>
            </a:r>
            <a:r>
              <a:rPr dirty="0" sz="2000" spc="-75">
                <a:solidFill>
                  <a:srgbClr val="000066"/>
                </a:solidFill>
                <a:latin typeface="SimSun"/>
                <a:cs typeface="SimSun"/>
              </a:rPr>
              <a:t>the </a:t>
            </a:r>
            <a:r>
              <a:rPr dirty="0" sz="2000" spc="10" b="1">
                <a:solidFill>
                  <a:srgbClr val="C00000"/>
                </a:solidFill>
                <a:latin typeface="Microsoft JhengHei"/>
                <a:cs typeface="Microsoft JhengHei"/>
              </a:rPr>
              <a:t>HBR </a:t>
            </a:r>
            <a:r>
              <a:rPr dirty="0" sz="2000" spc="-100">
                <a:solidFill>
                  <a:srgbClr val="000066"/>
                </a:solidFill>
                <a:latin typeface="SimSun"/>
                <a:cs typeface="SimSun"/>
              </a:rPr>
              <a:t>stratum, </a:t>
            </a:r>
            <a:r>
              <a:rPr dirty="0" sz="2000" spc="45">
                <a:solidFill>
                  <a:srgbClr val="000066"/>
                </a:solidFill>
                <a:latin typeface="SimSun"/>
                <a:cs typeface="SimSun"/>
              </a:rPr>
              <a:t>randomized </a:t>
            </a:r>
            <a:r>
              <a:rPr dirty="0" sz="2000" spc="-175">
                <a:solidFill>
                  <a:srgbClr val="000066"/>
                </a:solidFill>
                <a:latin typeface="SimSun"/>
                <a:cs typeface="SimSun"/>
              </a:rPr>
              <a:t>to </a:t>
            </a:r>
            <a:r>
              <a:rPr dirty="0" sz="2000" spc="-175" b="1">
                <a:solidFill>
                  <a:srgbClr val="C00000"/>
                </a:solidFill>
                <a:latin typeface="Microsoft JhengHei"/>
                <a:cs typeface="Microsoft JhengHei"/>
              </a:rPr>
              <a:t>1-month </a:t>
            </a:r>
            <a:r>
              <a:rPr dirty="0" sz="2000" spc="5" b="1">
                <a:solidFill>
                  <a:srgbClr val="000066"/>
                </a:solidFill>
                <a:latin typeface="Microsoft JhengHei"/>
                <a:cs typeface="Microsoft JhengHei"/>
              </a:rPr>
              <a:t>vs. </a:t>
            </a:r>
            <a:r>
              <a:rPr dirty="0" sz="2000" spc="-175" b="1">
                <a:solidFill>
                  <a:srgbClr val="C00000"/>
                </a:solidFill>
                <a:latin typeface="Microsoft JhengHei"/>
                <a:cs typeface="Microsoft JhengHei"/>
              </a:rPr>
              <a:t>3-month </a:t>
            </a:r>
            <a:r>
              <a:rPr dirty="0" sz="2000" spc="335">
                <a:solidFill>
                  <a:srgbClr val="000066"/>
                </a:solidFill>
                <a:latin typeface="SimSun"/>
                <a:cs typeface="SimSun"/>
              </a:rPr>
              <a:t>DAPT  </a:t>
            </a:r>
            <a:r>
              <a:rPr dirty="0" sz="2000" spc="-215">
                <a:solidFill>
                  <a:srgbClr val="000066"/>
                </a:solidFill>
                <a:latin typeface="SimSun"/>
                <a:cs typeface="SimSun"/>
              </a:rPr>
              <a:t>in</a:t>
            </a:r>
            <a:r>
              <a:rPr dirty="0" sz="2000" spc="-46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7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45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90" b="1">
                <a:solidFill>
                  <a:srgbClr val="0000FF"/>
                </a:solidFill>
                <a:latin typeface="Microsoft JhengHei"/>
                <a:cs typeface="Microsoft JhengHei"/>
              </a:rPr>
              <a:t>LBR</a:t>
            </a:r>
            <a:r>
              <a:rPr dirty="0" sz="2000" spc="15" b="1">
                <a:solidFill>
                  <a:srgbClr val="0000FF"/>
                </a:solidFill>
                <a:latin typeface="Microsoft JhengHei"/>
                <a:cs typeface="Microsoft JhengHei"/>
              </a:rPr>
              <a:t> </a:t>
            </a:r>
            <a:r>
              <a:rPr dirty="0" sz="2000" spc="-100">
                <a:solidFill>
                  <a:srgbClr val="000066"/>
                </a:solidFill>
                <a:latin typeface="SimSun"/>
                <a:cs typeface="SimSun"/>
              </a:rPr>
              <a:t>stratum,</a:t>
            </a:r>
            <a:r>
              <a:rPr dirty="0" sz="2000" spc="-49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45">
                <a:solidFill>
                  <a:srgbClr val="000066"/>
                </a:solidFill>
                <a:latin typeface="SimSun"/>
                <a:cs typeface="SimSun"/>
              </a:rPr>
              <a:t>randomized</a:t>
            </a:r>
            <a:r>
              <a:rPr dirty="0" sz="2000" spc="-49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75">
                <a:solidFill>
                  <a:srgbClr val="000066"/>
                </a:solidFill>
                <a:latin typeface="SimSun"/>
                <a:cs typeface="SimSun"/>
              </a:rPr>
              <a:t>to</a:t>
            </a:r>
            <a:r>
              <a:rPr dirty="0" sz="200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75" b="1">
                <a:solidFill>
                  <a:srgbClr val="0000FF"/>
                </a:solidFill>
                <a:latin typeface="Microsoft JhengHei"/>
                <a:cs typeface="Microsoft JhengHei"/>
              </a:rPr>
              <a:t>3-month</a:t>
            </a:r>
            <a:r>
              <a:rPr dirty="0" sz="2000" spc="75" b="1">
                <a:solidFill>
                  <a:srgbClr val="0000FF"/>
                </a:solidFill>
                <a:latin typeface="Microsoft JhengHei"/>
                <a:cs typeface="Microsoft JhengHei"/>
              </a:rPr>
              <a:t> </a:t>
            </a:r>
            <a:r>
              <a:rPr dirty="0" sz="2000" spc="5" b="1">
                <a:solidFill>
                  <a:srgbClr val="000066"/>
                </a:solidFill>
                <a:latin typeface="Microsoft JhengHei"/>
                <a:cs typeface="Microsoft JhengHei"/>
              </a:rPr>
              <a:t>vs.</a:t>
            </a:r>
            <a:r>
              <a:rPr dirty="0" sz="2000" spc="60" b="1">
                <a:solidFill>
                  <a:srgbClr val="000066"/>
                </a:solidFill>
                <a:latin typeface="Microsoft JhengHei"/>
                <a:cs typeface="Microsoft JhengHei"/>
              </a:rPr>
              <a:t> </a:t>
            </a:r>
            <a:r>
              <a:rPr dirty="0" sz="2000" spc="-160" b="1">
                <a:solidFill>
                  <a:srgbClr val="0000FF"/>
                </a:solidFill>
                <a:latin typeface="Microsoft JhengHei"/>
                <a:cs typeface="Microsoft JhengHei"/>
              </a:rPr>
              <a:t>12-month</a:t>
            </a:r>
            <a:r>
              <a:rPr dirty="0" sz="2000" spc="70" b="1">
                <a:solidFill>
                  <a:srgbClr val="0000FF"/>
                </a:solidFill>
                <a:latin typeface="Microsoft JhengHei"/>
                <a:cs typeface="Microsoft JhengHei"/>
              </a:rPr>
              <a:t> </a:t>
            </a:r>
            <a:r>
              <a:rPr dirty="0" sz="2000" spc="180">
                <a:solidFill>
                  <a:srgbClr val="000066"/>
                </a:solidFill>
                <a:latin typeface="SimSun"/>
                <a:cs typeface="SimSun"/>
              </a:rPr>
              <a:t>DAPT.</a:t>
            </a:r>
            <a:endParaRPr sz="20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869" y="199136"/>
            <a:ext cx="2805430" cy="51815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3200" spc="-20" b="1">
                <a:solidFill>
                  <a:srgbClr val="001F5F"/>
                </a:solidFill>
                <a:latin typeface="Arial"/>
                <a:cs typeface="Arial"/>
              </a:rPr>
              <a:t>HOST-BR</a:t>
            </a:r>
            <a:r>
              <a:rPr dirty="0" sz="3200" spc="-9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1F5F"/>
                </a:solidFill>
                <a:latin typeface="Arial"/>
                <a:cs typeface="Arial"/>
              </a:rPr>
              <a:t>RCT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387835" y="129286"/>
            <a:ext cx="593725" cy="518159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35"/>
              <a:t>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181968" y="615632"/>
            <a:ext cx="8877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0" b="1">
                <a:solidFill>
                  <a:srgbClr val="C00000"/>
                </a:solidFill>
                <a:latin typeface="Microsoft JhengHei"/>
                <a:cs typeface="Microsoft JhengHei"/>
              </a:rPr>
              <a:t>Bleeding</a:t>
            </a:r>
            <a:r>
              <a:rPr dirty="0" sz="1100" spc="-75" b="1">
                <a:solidFill>
                  <a:srgbClr val="C00000"/>
                </a:solidFill>
                <a:latin typeface="Microsoft JhengHei"/>
                <a:cs typeface="Microsoft JhengHei"/>
              </a:rPr>
              <a:t> </a:t>
            </a:r>
            <a:r>
              <a:rPr dirty="0" sz="1100" spc="10" b="1">
                <a:solidFill>
                  <a:srgbClr val="C00000"/>
                </a:solidFill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310" y="1432877"/>
            <a:ext cx="944244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14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52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95">
                <a:solidFill>
                  <a:srgbClr val="000066"/>
                </a:solidFill>
                <a:latin typeface="SimSun"/>
                <a:cs typeface="SimSun"/>
              </a:rPr>
              <a:t>1st:</a:t>
            </a:r>
            <a:endParaRPr sz="2000">
              <a:latin typeface="SimSun"/>
              <a:cs typeface="SimSu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310" y="2453005"/>
            <a:ext cx="1029969" cy="3352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000" spc="14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52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30">
                <a:solidFill>
                  <a:srgbClr val="000066"/>
                </a:solidFill>
                <a:latin typeface="SimSun"/>
                <a:cs typeface="SimSun"/>
              </a:rPr>
              <a:t>2nd:</a:t>
            </a:r>
            <a:endParaRPr sz="2000">
              <a:latin typeface="SimSun"/>
              <a:cs typeface="SimSu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79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pc="-65"/>
              <a:t>net</a:t>
            </a:r>
            <a:r>
              <a:rPr dirty="0" spc="-495"/>
              <a:t> </a:t>
            </a:r>
            <a:r>
              <a:rPr dirty="0" spc="10"/>
              <a:t>adverse</a:t>
            </a:r>
            <a:r>
              <a:rPr dirty="0" spc="-465"/>
              <a:t> </a:t>
            </a:r>
            <a:r>
              <a:rPr dirty="0" spc="-254"/>
              <a:t>clinical</a:t>
            </a:r>
            <a:r>
              <a:rPr dirty="0" spc="-430"/>
              <a:t> </a:t>
            </a:r>
            <a:r>
              <a:rPr dirty="0" spc="-25"/>
              <a:t>events</a:t>
            </a:r>
            <a:r>
              <a:rPr dirty="0" spc="-459"/>
              <a:t> </a:t>
            </a:r>
            <a:r>
              <a:rPr dirty="0" spc="150"/>
              <a:t>(NACE)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pc="-325"/>
              <a:t>(all</a:t>
            </a:r>
            <a:r>
              <a:rPr dirty="0" spc="-480"/>
              <a:t> </a:t>
            </a:r>
            <a:r>
              <a:rPr dirty="0" spc="-75"/>
              <a:t>death,</a:t>
            </a:r>
            <a:r>
              <a:rPr dirty="0" spc="-490"/>
              <a:t> </a:t>
            </a:r>
            <a:r>
              <a:rPr dirty="0" spc="-65"/>
              <a:t>MI,</a:t>
            </a:r>
            <a:r>
              <a:rPr dirty="0" spc="-500"/>
              <a:t> </a:t>
            </a:r>
            <a:r>
              <a:rPr dirty="0" spc="-140"/>
              <a:t>stent</a:t>
            </a:r>
            <a:r>
              <a:rPr dirty="0" spc="-434"/>
              <a:t> </a:t>
            </a:r>
            <a:r>
              <a:rPr dirty="0" spc="-65"/>
              <a:t>thrombosis,</a:t>
            </a:r>
            <a:r>
              <a:rPr dirty="0" spc="-450"/>
              <a:t> </a:t>
            </a:r>
            <a:r>
              <a:rPr dirty="0" spc="-145"/>
              <a:t>stroke,</a:t>
            </a:r>
            <a:r>
              <a:rPr dirty="0" spc="-495"/>
              <a:t> </a:t>
            </a:r>
            <a:r>
              <a:rPr dirty="0"/>
              <a:t>major</a:t>
            </a:r>
            <a:r>
              <a:rPr dirty="0" spc="-480"/>
              <a:t> </a:t>
            </a:r>
            <a:r>
              <a:rPr dirty="0" spc="-125"/>
              <a:t>bleeding).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/>
          </a:p>
          <a:p>
            <a:pPr marL="12700">
              <a:lnSpc>
                <a:spcPct val="100000"/>
              </a:lnSpc>
            </a:pPr>
            <a:r>
              <a:rPr dirty="0"/>
              <a:t>major</a:t>
            </a:r>
            <a:r>
              <a:rPr dirty="0" spc="-480"/>
              <a:t> </a:t>
            </a:r>
            <a:r>
              <a:rPr dirty="0" spc="15"/>
              <a:t>adverse</a:t>
            </a:r>
            <a:r>
              <a:rPr dirty="0" spc="-459"/>
              <a:t> </a:t>
            </a:r>
            <a:r>
              <a:rPr dirty="0" spc="-80"/>
              <a:t>cardiac</a:t>
            </a:r>
            <a:r>
              <a:rPr dirty="0" spc="-495"/>
              <a:t> </a:t>
            </a:r>
            <a:r>
              <a:rPr dirty="0" spc="-100"/>
              <a:t>or</a:t>
            </a:r>
            <a:r>
              <a:rPr dirty="0" spc="-480"/>
              <a:t> </a:t>
            </a:r>
            <a:r>
              <a:rPr dirty="0" spc="-105"/>
              <a:t>cerebral</a:t>
            </a:r>
            <a:r>
              <a:rPr dirty="0" spc="-425"/>
              <a:t> </a:t>
            </a:r>
            <a:r>
              <a:rPr dirty="0" spc="-20"/>
              <a:t>events</a:t>
            </a:r>
            <a:r>
              <a:rPr dirty="0" spc="-465"/>
              <a:t> </a:t>
            </a:r>
            <a:r>
              <a:rPr dirty="0" spc="220"/>
              <a:t>(MACCE)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pc="85"/>
              <a:t>(CVD,</a:t>
            </a:r>
            <a:r>
              <a:rPr dirty="0" spc="-445"/>
              <a:t> </a:t>
            </a:r>
            <a:r>
              <a:rPr dirty="0" spc="-65"/>
              <a:t>MI,</a:t>
            </a:r>
            <a:r>
              <a:rPr dirty="0" spc="-505"/>
              <a:t> </a:t>
            </a:r>
            <a:r>
              <a:rPr dirty="0" spc="-140"/>
              <a:t>stent</a:t>
            </a:r>
            <a:r>
              <a:rPr dirty="0" spc="-440"/>
              <a:t> </a:t>
            </a:r>
            <a:r>
              <a:rPr dirty="0" spc="-65"/>
              <a:t>thrombosis,</a:t>
            </a:r>
            <a:r>
              <a:rPr dirty="0" spc="-455"/>
              <a:t> </a:t>
            </a:r>
            <a:r>
              <a:rPr dirty="0" spc="-25"/>
              <a:t>ischemic</a:t>
            </a:r>
            <a:r>
              <a:rPr dirty="0" spc="-495"/>
              <a:t> </a:t>
            </a:r>
            <a:r>
              <a:rPr dirty="0" spc="-170"/>
              <a:t>stroke).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/>
          </a:p>
          <a:p>
            <a:pPr marL="12700">
              <a:lnSpc>
                <a:spcPct val="100000"/>
              </a:lnSpc>
            </a:pPr>
            <a:r>
              <a:rPr dirty="0" spc="395"/>
              <a:t>BARC</a:t>
            </a:r>
            <a:r>
              <a:rPr dirty="0" spc="-470"/>
              <a:t> </a:t>
            </a:r>
            <a:r>
              <a:rPr dirty="0" spc="-60"/>
              <a:t>bleeding</a:t>
            </a:r>
            <a:r>
              <a:rPr dirty="0" spc="-455"/>
              <a:t> </a:t>
            </a:r>
            <a:r>
              <a:rPr dirty="0" spc="-180"/>
              <a:t>(2,3,5)</a:t>
            </a:r>
            <a:r>
              <a:rPr dirty="0" spc="-465"/>
              <a:t> </a:t>
            </a:r>
            <a:r>
              <a:rPr dirty="0" spc="-160"/>
              <a:t>at</a:t>
            </a:r>
            <a:r>
              <a:rPr dirty="0" spc="-480"/>
              <a:t> </a:t>
            </a:r>
            <a:r>
              <a:rPr dirty="0" spc="125"/>
              <a:t>12</a:t>
            </a:r>
            <a:r>
              <a:rPr dirty="0" spc="-480"/>
              <a:t> </a:t>
            </a:r>
            <a:r>
              <a:rPr dirty="0" spc="10"/>
              <a:t>months.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1792" y="3474148"/>
            <a:ext cx="1827530" cy="10115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69900">
              <a:lnSpc>
                <a:spcPct val="100000"/>
              </a:lnSpc>
              <a:spcBef>
                <a:spcPts val="125"/>
              </a:spcBef>
            </a:pPr>
            <a:r>
              <a:rPr dirty="0" sz="2000" spc="145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47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40">
                <a:solidFill>
                  <a:srgbClr val="000066"/>
                </a:solidFill>
                <a:latin typeface="SimSun"/>
                <a:cs typeface="SimSun"/>
              </a:rPr>
              <a:t>3rd:</a:t>
            </a:r>
            <a:endParaRPr sz="20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SimSun"/>
              <a:cs typeface="SimSun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2400" spc="-114" b="1">
                <a:solidFill>
                  <a:srgbClr val="000066"/>
                </a:solidFill>
                <a:latin typeface="Microsoft JhengHei"/>
                <a:cs typeface="Microsoft JhengHei"/>
              </a:rPr>
              <a:t>Hypothesis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9310" y="4470082"/>
            <a:ext cx="11015980" cy="123698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2000" spc="-145">
                <a:solidFill>
                  <a:srgbClr val="000066"/>
                </a:solidFill>
                <a:latin typeface="SimSun"/>
                <a:cs typeface="SimSun"/>
              </a:rPr>
              <a:t>within </a:t>
            </a:r>
            <a:r>
              <a:rPr dirty="0" sz="2000" spc="85">
                <a:solidFill>
                  <a:srgbClr val="000066"/>
                </a:solidFill>
                <a:latin typeface="SimSun"/>
                <a:cs typeface="SimSun"/>
              </a:rPr>
              <a:t>each</a:t>
            </a:r>
            <a:r>
              <a:rPr dirty="0" sz="2000" spc="-83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00">
                <a:solidFill>
                  <a:srgbClr val="000066"/>
                </a:solidFill>
                <a:latin typeface="SimSun"/>
                <a:cs typeface="SimSun"/>
              </a:rPr>
              <a:t>stratum,</a:t>
            </a:r>
            <a:endParaRPr sz="2000">
              <a:latin typeface="SimSun"/>
              <a:cs typeface="SimSun"/>
            </a:endParaRPr>
          </a:p>
          <a:p>
            <a:pPr marL="12700" marR="5080">
              <a:lnSpc>
                <a:spcPts val="3229"/>
              </a:lnSpc>
              <a:spcBef>
                <a:spcPts val="170"/>
              </a:spcBef>
            </a:pPr>
            <a:r>
              <a:rPr dirty="0" sz="2000" spc="-80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45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114">
                <a:solidFill>
                  <a:srgbClr val="000066"/>
                </a:solidFill>
                <a:latin typeface="SimSun"/>
                <a:cs typeface="SimSun"/>
              </a:rPr>
              <a:t>shorter</a:t>
            </a:r>
            <a:r>
              <a:rPr dirty="0" sz="2000" spc="-45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40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000" spc="-45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u="sng" sz="2000" spc="1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be</a:t>
            </a:r>
            <a:r>
              <a:rPr dirty="0" u="sng" sz="2000" spc="-47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-16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non-inferior</a:t>
            </a:r>
            <a:r>
              <a:rPr dirty="0" u="sng" sz="2000" spc="-484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-17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to</a:t>
            </a:r>
            <a:r>
              <a:rPr dirty="0" u="sng" sz="2000" spc="-45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sz="2000" spc="-80">
                <a:solidFill>
                  <a:srgbClr val="000066"/>
                </a:solidFill>
                <a:latin typeface="SimSun"/>
                <a:cs typeface="SimSun"/>
              </a:rPr>
              <a:t>the</a:t>
            </a:r>
            <a:r>
              <a:rPr dirty="0" sz="200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80">
                <a:solidFill>
                  <a:srgbClr val="000066"/>
                </a:solidFill>
                <a:latin typeface="SimSun"/>
                <a:cs typeface="SimSun"/>
              </a:rPr>
              <a:t>longer</a:t>
            </a:r>
            <a:r>
              <a:rPr dirty="0" sz="2000" spc="-44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340">
                <a:solidFill>
                  <a:srgbClr val="000066"/>
                </a:solidFill>
                <a:latin typeface="SimSun"/>
                <a:cs typeface="SimSun"/>
              </a:rPr>
              <a:t>DAPT</a:t>
            </a:r>
            <a:r>
              <a:rPr dirty="0" sz="2000" spc="-459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29">
                <a:solidFill>
                  <a:srgbClr val="000066"/>
                </a:solidFill>
                <a:latin typeface="SimSun"/>
                <a:cs typeface="SimSun"/>
              </a:rPr>
              <a:t>for</a:t>
            </a:r>
            <a:r>
              <a:rPr dirty="0" sz="200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u="sng" sz="2000" spc="-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the</a:t>
            </a:r>
            <a:r>
              <a:rPr dirty="0" u="sng" sz="2000" spc="-45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-35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first</a:t>
            </a:r>
            <a:r>
              <a:rPr dirty="0" u="sng" sz="2000" spc="-49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12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and</a:t>
            </a:r>
            <a:r>
              <a:rPr dirty="0" u="sng" sz="2000" spc="-484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7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second</a:t>
            </a:r>
            <a:r>
              <a:rPr dirty="0" sz="2000" spc="-44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55">
                <a:solidFill>
                  <a:srgbClr val="000066"/>
                </a:solidFill>
                <a:latin typeface="SimSun"/>
                <a:cs typeface="SimSun"/>
              </a:rPr>
              <a:t>co-primary</a:t>
            </a:r>
            <a:r>
              <a:rPr dirty="0" sz="2000" spc="-5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45">
                <a:solidFill>
                  <a:srgbClr val="000066"/>
                </a:solidFill>
                <a:latin typeface="SimSun"/>
                <a:cs typeface="SimSun"/>
              </a:rPr>
              <a:t>endpoints  </a:t>
            </a:r>
            <a:r>
              <a:rPr dirty="0" sz="2000" spc="120">
                <a:solidFill>
                  <a:srgbClr val="000066"/>
                </a:solidFill>
                <a:latin typeface="SimSun"/>
                <a:cs typeface="SimSun"/>
              </a:rPr>
              <a:t>and</a:t>
            </a:r>
            <a:r>
              <a:rPr dirty="0" sz="2000" spc="-49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u="sng" sz="2000" spc="1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be</a:t>
            </a:r>
            <a:r>
              <a:rPr dirty="0" u="sng" sz="2000" spc="-4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-9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superior</a:t>
            </a:r>
            <a:r>
              <a:rPr dirty="0" sz="2000" spc="-50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229">
                <a:solidFill>
                  <a:srgbClr val="000066"/>
                </a:solidFill>
                <a:latin typeface="SimSun"/>
                <a:cs typeface="SimSun"/>
              </a:rPr>
              <a:t>for</a:t>
            </a:r>
            <a:r>
              <a:rPr dirty="0" sz="2000" spc="-45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u="sng" sz="2000" spc="-8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the</a:t>
            </a:r>
            <a:r>
              <a:rPr dirty="0" u="sng" sz="2000" spc="-45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 </a:t>
            </a:r>
            <a:r>
              <a:rPr dirty="0" u="sng" sz="2000" spc="-225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SimSun"/>
                <a:cs typeface="SimSun"/>
              </a:rPr>
              <a:t>third</a:t>
            </a:r>
            <a:r>
              <a:rPr dirty="0" sz="2000" spc="-46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55">
                <a:solidFill>
                  <a:srgbClr val="000066"/>
                </a:solidFill>
                <a:latin typeface="SimSun"/>
                <a:cs typeface="SimSun"/>
              </a:rPr>
              <a:t>co-primary</a:t>
            </a:r>
            <a:r>
              <a:rPr dirty="0" sz="2000" spc="-505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dirty="0" sz="2000" spc="-90">
                <a:solidFill>
                  <a:srgbClr val="000066"/>
                </a:solidFill>
                <a:latin typeface="SimSun"/>
                <a:cs typeface="SimSun"/>
              </a:rPr>
              <a:t>endpoint.</a:t>
            </a:r>
            <a:endParaRPr sz="2000">
              <a:latin typeface="SimSun"/>
              <a:cs typeface="SimSu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1792" y="199136"/>
            <a:ext cx="8268334" cy="11582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51460">
              <a:lnSpc>
                <a:spcPct val="100000"/>
              </a:lnSpc>
              <a:spcBef>
                <a:spcPts val="130"/>
              </a:spcBef>
            </a:pPr>
            <a:r>
              <a:rPr dirty="0" sz="3200" b="1">
                <a:solidFill>
                  <a:srgbClr val="001F5F"/>
                </a:solidFill>
                <a:latin typeface="Arial"/>
                <a:cs typeface="Arial"/>
              </a:rPr>
              <a:t>Hypothesis of </a:t>
            </a:r>
            <a:r>
              <a:rPr dirty="0" sz="3200" spc="-20" b="1">
                <a:solidFill>
                  <a:srgbClr val="001F5F"/>
                </a:solidFill>
                <a:latin typeface="Arial"/>
                <a:cs typeface="Arial"/>
              </a:rPr>
              <a:t>HOST-BR</a:t>
            </a:r>
            <a:r>
              <a:rPr dirty="0" sz="3200" spc="-8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1F5F"/>
                </a:solidFill>
                <a:latin typeface="Arial"/>
                <a:cs typeface="Arial"/>
              </a:rPr>
              <a:t>RCT</a:t>
            </a:r>
            <a:endParaRPr sz="3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216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2400" spc="-70" b="1">
                <a:solidFill>
                  <a:srgbClr val="000066"/>
                </a:solidFill>
                <a:latin typeface="Microsoft JhengHei"/>
                <a:cs typeface="Microsoft JhengHei"/>
              </a:rPr>
              <a:t>Three </a:t>
            </a:r>
            <a:r>
              <a:rPr dirty="0" sz="2400" spc="-150" b="1">
                <a:solidFill>
                  <a:srgbClr val="000066"/>
                </a:solidFill>
                <a:latin typeface="Microsoft JhengHei"/>
                <a:cs typeface="Microsoft JhengHei"/>
              </a:rPr>
              <a:t>co-primary </a:t>
            </a:r>
            <a:r>
              <a:rPr dirty="0" sz="2400" spc="-130" b="1">
                <a:solidFill>
                  <a:srgbClr val="000066"/>
                </a:solidFill>
                <a:latin typeface="Microsoft JhengHei"/>
                <a:cs typeface="Microsoft JhengHei"/>
              </a:rPr>
              <a:t>end </a:t>
            </a:r>
            <a:r>
              <a:rPr dirty="0" sz="2400" spc="-150" b="1">
                <a:solidFill>
                  <a:srgbClr val="000066"/>
                </a:solidFill>
                <a:latin typeface="Microsoft JhengHei"/>
                <a:cs typeface="Microsoft JhengHei"/>
              </a:rPr>
              <a:t>points </a:t>
            </a:r>
            <a:r>
              <a:rPr dirty="0" sz="2400" spc="-5" b="1">
                <a:solidFill>
                  <a:srgbClr val="000066"/>
                </a:solidFill>
                <a:latin typeface="Microsoft JhengHei"/>
                <a:cs typeface="Microsoft JhengHei"/>
              </a:rPr>
              <a:t>assessed </a:t>
            </a:r>
            <a:r>
              <a:rPr dirty="0" sz="2400" spc="-155" b="1">
                <a:solidFill>
                  <a:srgbClr val="000066"/>
                </a:solidFill>
                <a:latin typeface="Microsoft JhengHei"/>
                <a:cs typeface="Microsoft JhengHei"/>
              </a:rPr>
              <a:t>in </a:t>
            </a:r>
            <a:r>
              <a:rPr dirty="0" sz="2400" spc="-95" b="1">
                <a:solidFill>
                  <a:srgbClr val="000066"/>
                </a:solidFill>
                <a:latin typeface="Microsoft JhengHei"/>
                <a:cs typeface="Microsoft JhengHei"/>
              </a:rPr>
              <a:t>hierarchical</a:t>
            </a:r>
            <a:r>
              <a:rPr dirty="0" sz="2400" spc="-280" b="1">
                <a:solidFill>
                  <a:srgbClr val="000066"/>
                </a:solidFill>
                <a:latin typeface="Microsoft JhengHei"/>
                <a:cs typeface="Microsoft JhengHei"/>
              </a:rPr>
              <a:t> </a:t>
            </a:r>
            <a:r>
              <a:rPr dirty="0" sz="2400" spc="-160" b="1">
                <a:solidFill>
                  <a:srgbClr val="000066"/>
                </a:solidFill>
                <a:latin typeface="Microsoft JhengHei"/>
                <a:cs typeface="Microsoft JhengHei"/>
              </a:rPr>
              <a:t>order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9434195" cy="5699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Sample Size</a:t>
            </a:r>
            <a:r>
              <a:rPr dirty="0" sz="3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Calculation</a:t>
            </a:r>
            <a:endParaRPr sz="36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254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25" b="1">
                <a:solidFill>
                  <a:srgbClr val="C00000"/>
                </a:solidFill>
                <a:latin typeface="Arial"/>
                <a:cs typeface="Arial"/>
              </a:rPr>
              <a:t>HBR </a:t>
            </a:r>
            <a:r>
              <a:rPr dirty="0" sz="2750" spc="20" b="1">
                <a:solidFill>
                  <a:srgbClr val="C00000"/>
                </a:solidFill>
                <a:latin typeface="Arial"/>
                <a:cs typeface="Arial"/>
              </a:rPr>
              <a:t>stratum</a:t>
            </a:r>
            <a:r>
              <a:rPr dirty="0" sz="2750" spc="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750" spc="25" b="1">
                <a:solidFill>
                  <a:srgbClr val="C00000"/>
                </a:solidFill>
                <a:latin typeface="Arial"/>
                <a:cs typeface="Arial"/>
              </a:rPr>
              <a:t>(N=1600)</a:t>
            </a:r>
            <a:endParaRPr sz="275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u="sng" sz="20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NACE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8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Assumed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at </a:t>
            </a:r>
            <a:r>
              <a:rPr dirty="0" u="sng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one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year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: Shorter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DAPT group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(7%)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Longer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DAPT group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(9%)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44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90%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Type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I error: 0.05,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Estimated withdrawal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rate:</a:t>
            </a:r>
            <a:r>
              <a:rPr dirty="0" sz="1800" spc="-1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2.0%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1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u="sng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Non-inferiority margin: </a:t>
            </a:r>
            <a:r>
              <a:rPr dirty="0" u="sng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2.7% </a:t>
            </a:r>
            <a:r>
              <a:rPr dirty="0" u="sng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(30%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of </a:t>
            </a:r>
            <a:r>
              <a:rPr dirty="0" u="sng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expected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events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in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control</a:t>
            </a:r>
            <a:r>
              <a:rPr dirty="0" u="sng" sz="1800" spc="7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4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gr.)</a:t>
            </a:r>
            <a:endParaRPr sz="18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210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000" b="1">
                <a:solidFill>
                  <a:srgbClr val="001F5F"/>
                </a:solidFill>
                <a:latin typeface="Arial"/>
                <a:cs typeface="Arial"/>
              </a:rPr>
              <a:t>MACCE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7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Assumed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at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one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year: Shorter </a:t>
            </a:r>
            <a:r>
              <a:rPr dirty="0" sz="1800" spc="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(5.6%)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Longer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</a:t>
            </a:r>
            <a:r>
              <a:rPr dirty="0" sz="18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(7.2%)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80%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Type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I error: 0.05,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Estimated withdrawal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rate:</a:t>
            </a:r>
            <a:r>
              <a:rPr dirty="0" sz="1800" spc="-1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2.0%</a:t>
            </a:r>
            <a:endParaRPr sz="18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210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000" spc="10" b="1">
                <a:solidFill>
                  <a:srgbClr val="001F5F"/>
                </a:solidFill>
                <a:latin typeface="Arial"/>
                <a:cs typeface="Arial"/>
              </a:rPr>
              <a:t>Any </a:t>
            </a:r>
            <a:r>
              <a:rPr dirty="0" sz="2000" spc="-5" b="1">
                <a:solidFill>
                  <a:srgbClr val="001F5F"/>
                </a:solidFill>
                <a:latin typeface="Arial"/>
                <a:cs typeface="Arial"/>
              </a:rPr>
              <a:t>Actionable</a:t>
            </a:r>
            <a:r>
              <a:rPr dirty="0" sz="2000" spc="-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Arial"/>
                <a:cs typeface="Arial"/>
              </a:rPr>
              <a:t>Bleeding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8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Assumed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at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one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year: Shorter </a:t>
            </a:r>
            <a:r>
              <a:rPr dirty="0" sz="1800" spc="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(8%)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Longer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(12%)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1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80%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9434195" cy="56991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Sample Size</a:t>
            </a:r>
            <a:r>
              <a:rPr dirty="0" sz="3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1F5F"/>
                </a:solidFill>
                <a:latin typeface="Arial"/>
                <a:cs typeface="Arial"/>
              </a:rPr>
              <a:t>Calculation</a:t>
            </a:r>
            <a:endParaRPr sz="36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254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750" spc="30" b="1">
                <a:solidFill>
                  <a:srgbClr val="0000FF"/>
                </a:solidFill>
                <a:latin typeface="Arial"/>
                <a:cs typeface="Arial"/>
              </a:rPr>
              <a:t>LBR </a:t>
            </a:r>
            <a:r>
              <a:rPr dirty="0" sz="2750" spc="20" b="1">
                <a:solidFill>
                  <a:srgbClr val="0000FF"/>
                </a:solidFill>
                <a:latin typeface="Arial"/>
                <a:cs typeface="Arial"/>
              </a:rPr>
              <a:t>stratum</a:t>
            </a:r>
            <a:r>
              <a:rPr dirty="0" sz="2750" spc="3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2750" spc="15" b="1">
                <a:solidFill>
                  <a:srgbClr val="0000FF"/>
                </a:solidFill>
                <a:latin typeface="Arial"/>
                <a:cs typeface="Arial"/>
              </a:rPr>
              <a:t>(N=3300)</a:t>
            </a:r>
            <a:endParaRPr sz="275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u="sng" sz="2000" spc="5" b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NACE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8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Assumed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at </a:t>
            </a:r>
            <a:r>
              <a:rPr dirty="0" u="sng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one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year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: Shorter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DAPT group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(4%)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Longer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DAPT group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(5%)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44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90%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Type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I error: 0.05,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Estimated withdrawal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rate:</a:t>
            </a:r>
            <a:r>
              <a:rPr dirty="0" sz="1800" spc="-1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5.0%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1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u="sng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Non-inferiority margin: </a:t>
            </a:r>
            <a:r>
              <a:rPr dirty="0" u="sng" sz="18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1.5% </a:t>
            </a:r>
            <a:r>
              <a:rPr dirty="0" u="sng" sz="1800" spc="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(30%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of </a:t>
            </a:r>
            <a:r>
              <a:rPr dirty="0" u="sng" sz="18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expected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events </a:t>
            </a:r>
            <a:r>
              <a:rPr dirty="0" u="sng" sz="1800" spc="-1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in </a:t>
            </a:r>
            <a:r>
              <a:rPr dirty="0" u="sng" sz="18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control</a:t>
            </a:r>
            <a:r>
              <a:rPr dirty="0" u="sng" sz="1800" spc="114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4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gr.)</a:t>
            </a:r>
            <a:endParaRPr sz="18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210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000" b="1">
                <a:solidFill>
                  <a:srgbClr val="001F5F"/>
                </a:solidFill>
                <a:latin typeface="Arial"/>
                <a:cs typeface="Arial"/>
              </a:rPr>
              <a:t>MACCE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7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Assumed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at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one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year: Shorter </a:t>
            </a:r>
            <a:r>
              <a:rPr dirty="0" sz="1800" spc="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(3.2%)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Longer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</a:t>
            </a:r>
            <a:r>
              <a:rPr dirty="0" sz="1800" spc="-8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(4.0%)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90%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2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Type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I error: 0.05,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Estimated withdrawal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rate:</a:t>
            </a:r>
            <a:r>
              <a:rPr dirty="0" sz="1800" spc="-1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5.0%</a:t>
            </a:r>
            <a:endParaRPr sz="18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"/>
              <a:buChar char="•"/>
            </a:pPr>
            <a:endParaRPr sz="2100">
              <a:latin typeface="Arial"/>
              <a:cs typeface="Arial"/>
            </a:endParaRPr>
          </a:p>
          <a:p>
            <a:pPr lvl="1" marL="699135" indent="-229235">
              <a:lnSpc>
                <a:spcPct val="100000"/>
              </a:lnSpc>
              <a:buFont typeface="Arial"/>
              <a:buChar char="•"/>
              <a:tabLst>
                <a:tab pos="698500" algn="l"/>
                <a:tab pos="699135" algn="l"/>
              </a:tabLst>
            </a:pPr>
            <a:r>
              <a:rPr dirty="0" sz="2000" spc="10" b="1">
                <a:solidFill>
                  <a:srgbClr val="001F5F"/>
                </a:solidFill>
                <a:latin typeface="Arial"/>
                <a:cs typeface="Arial"/>
              </a:rPr>
              <a:t>Any </a:t>
            </a:r>
            <a:r>
              <a:rPr dirty="0" sz="2000" spc="-5" b="1">
                <a:solidFill>
                  <a:srgbClr val="001F5F"/>
                </a:solidFill>
                <a:latin typeface="Arial"/>
                <a:cs typeface="Arial"/>
              </a:rPr>
              <a:t>Actionable</a:t>
            </a:r>
            <a:r>
              <a:rPr dirty="0" sz="2000" spc="-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Arial"/>
                <a:cs typeface="Arial"/>
              </a:rPr>
              <a:t>Bleeding</a:t>
            </a:r>
            <a:endParaRPr sz="20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280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Assumed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at </a:t>
            </a:r>
            <a:r>
              <a:rPr dirty="0" sz="1800" spc="5">
                <a:solidFill>
                  <a:srgbClr val="001F5F"/>
                </a:solidFill>
                <a:latin typeface="Arial"/>
                <a:cs typeface="Arial"/>
              </a:rPr>
              <a:t>one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year: Shorter </a:t>
            </a:r>
            <a:r>
              <a:rPr dirty="0" sz="1800" spc="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 </a:t>
            </a:r>
            <a:r>
              <a:rPr dirty="0" sz="1800" spc="-15">
                <a:solidFill>
                  <a:srgbClr val="001F5F"/>
                </a:solidFill>
                <a:latin typeface="Arial"/>
                <a:cs typeface="Arial"/>
              </a:rPr>
              <a:t>(8%)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vs. Longer </a:t>
            </a:r>
            <a:r>
              <a:rPr dirty="0" sz="1800" spc="-10">
                <a:solidFill>
                  <a:srgbClr val="001F5F"/>
                </a:solidFill>
                <a:latin typeface="Arial"/>
                <a:cs typeface="Arial"/>
              </a:rPr>
              <a:t>DAPT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group</a:t>
            </a:r>
            <a:r>
              <a:rPr dirty="0" sz="1800" spc="-1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(12%)</a:t>
            </a:r>
            <a:endParaRPr sz="1800">
              <a:latin typeface="Arial"/>
              <a:cs typeface="Arial"/>
            </a:endParaRPr>
          </a:p>
          <a:p>
            <a:pPr lvl="2" marL="1156335" indent="-229235">
              <a:lnSpc>
                <a:spcPct val="100000"/>
              </a:lnSpc>
              <a:spcBef>
                <a:spcPts val="315"/>
              </a:spcBef>
              <a:buChar char="•"/>
              <a:tabLst>
                <a:tab pos="1156335" algn="l"/>
                <a:tab pos="1156970" algn="l"/>
              </a:tabLst>
            </a:pP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2-sided </a:t>
            </a:r>
            <a:r>
              <a:rPr dirty="0" sz="1800">
                <a:solidFill>
                  <a:srgbClr val="001F5F"/>
                </a:solidFill>
                <a:latin typeface="Arial"/>
                <a:cs typeface="Arial"/>
              </a:rPr>
              <a:t>alpha: 5%, </a:t>
            </a:r>
            <a:r>
              <a:rPr dirty="0" sz="1800" spc="-5">
                <a:solidFill>
                  <a:srgbClr val="001F5F"/>
                </a:solidFill>
                <a:latin typeface="Arial"/>
                <a:cs typeface="Arial"/>
              </a:rPr>
              <a:t>Power:</a:t>
            </a:r>
            <a:r>
              <a:rPr dirty="0" sz="18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01F5F"/>
                </a:solidFill>
                <a:latin typeface="Arial"/>
                <a:cs typeface="Arial"/>
              </a:rPr>
              <a:t>80%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869" y="205486"/>
            <a:ext cx="4222750" cy="14528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600" spc="5" b="1">
                <a:solidFill>
                  <a:srgbClr val="001F5F"/>
                </a:solidFill>
                <a:latin typeface="Arial"/>
                <a:cs typeface="Arial"/>
              </a:rPr>
              <a:t>Study</a:t>
            </a:r>
            <a:r>
              <a:rPr dirty="0" sz="3600" spc="-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3600" spc="-5" b="1">
                <a:solidFill>
                  <a:srgbClr val="001F5F"/>
                </a:solidFill>
                <a:latin typeface="Arial"/>
                <a:cs typeface="Arial"/>
              </a:rPr>
              <a:t>Organization</a:t>
            </a:r>
            <a:endParaRPr sz="3600">
              <a:latin typeface="Arial"/>
              <a:cs typeface="Arial"/>
            </a:endParaRPr>
          </a:p>
          <a:p>
            <a:pPr marL="448945">
              <a:lnSpc>
                <a:spcPct val="100000"/>
              </a:lnSpc>
              <a:spcBef>
                <a:spcPts val="2620"/>
              </a:spcBef>
            </a:pP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Principle</a:t>
            </a:r>
            <a:r>
              <a:rPr dirty="0" sz="1800" spc="-10" b="1" i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Investigator</a:t>
            </a:r>
            <a:endParaRPr sz="1800">
              <a:latin typeface="Arial"/>
              <a:cs typeface="Arial"/>
            </a:endParaRPr>
          </a:p>
          <a:p>
            <a:pPr marL="448945">
              <a:lnSpc>
                <a:spcPct val="100000"/>
              </a:lnSpc>
              <a:spcBef>
                <a:spcPts val="270"/>
              </a:spcBef>
            </a:pPr>
            <a:r>
              <a:rPr dirty="0" sz="1550" spc="20">
                <a:latin typeface="Arial"/>
                <a:cs typeface="Arial"/>
              </a:rPr>
              <a:t>Hyo-Soo</a:t>
            </a:r>
            <a:r>
              <a:rPr dirty="0" sz="1550" spc="30">
                <a:latin typeface="Arial"/>
                <a:cs typeface="Arial"/>
              </a:rPr>
              <a:t> </a:t>
            </a:r>
            <a:r>
              <a:rPr dirty="0" sz="1550" spc="20">
                <a:latin typeface="Arial"/>
                <a:cs typeface="Arial"/>
              </a:rPr>
              <a:t>Kim</a:t>
            </a:r>
            <a:endParaRPr sz="15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7114" y="1891971"/>
            <a:ext cx="4112895" cy="332422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800" b="1" i="1">
                <a:solidFill>
                  <a:srgbClr val="C00000"/>
                </a:solidFill>
                <a:latin typeface="Arial"/>
                <a:cs typeface="Arial"/>
              </a:rPr>
              <a:t>Executive</a:t>
            </a:r>
            <a:r>
              <a:rPr dirty="0" sz="1800" spc="-10" b="1" i="1">
                <a:solidFill>
                  <a:srgbClr val="C00000"/>
                </a:solidFill>
                <a:latin typeface="Arial"/>
                <a:cs typeface="Arial"/>
              </a:rPr>
              <a:t> Committee</a:t>
            </a:r>
            <a:endParaRPr sz="1800">
              <a:latin typeface="Arial"/>
              <a:cs typeface="Arial"/>
            </a:endParaRPr>
          </a:p>
          <a:p>
            <a:pPr marL="12700" marR="2573655">
              <a:lnSpc>
                <a:spcPct val="113900"/>
              </a:lnSpc>
              <a:spcBef>
                <a:spcPts val="10"/>
              </a:spcBef>
            </a:pPr>
            <a:r>
              <a:rPr dirty="0" sz="1550" spc="20">
                <a:latin typeface="Arial"/>
                <a:cs typeface="Arial"/>
              </a:rPr>
              <a:t>Hyo-Soo Kim  </a:t>
            </a:r>
            <a:r>
              <a:rPr dirty="0" sz="1550" spc="5">
                <a:latin typeface="Arial"/>
                <a:cs typeface="Arial"/>
              </a:rPr>
              <a:t>Young-Hyo </a:t>
            </a:r>
            <a:r>
              <a:rPr dirty="0" sz="1550">
                <a:latin typeface="Arial"/>
                <a:cs typeface="Arial"/>
              </a:rPr>
              <a:t>Lim  </a:t>
            </a:r>
            <a:r>
              <a:rPr dirty="0" sz="1550" spc="20">
                <a:latin typeface="Arial"/>
                <a:cs typeface="Arial"/>
              </a:rPr>
              <a:t>Sang </a:t>
            </a:r>
            <a:r>
              <a:rPr dirty="0" sz="1550" spc="15">
                <a:latin typeface="Arial"/>
                <a:cs typeface="Arial"/>
              </a:rPr>
              <a:t>Rok </a:t>
            </a:r>
            <a:r>
              <a:rPr dirty="0" sz="1550">
                <a:latin typeface="Arial"/>
                <a:cs typeface="Arial"/>
              </a:rPr>
              <a:t>Lee  </a:t>
            </a:r>
            <a:r>
              <a:rPr dirty="0" sz="1550" spc="-5">
                <a:latin typeface="Arial"/>
                <a:cs typeface="Arial"/>
              </a:rPr>
              <a:t>Young </a:t>
            </a:r>
            <a:r>
              <a:rPr dirty="0" sz="1550">
                <a:latin typeface="Arial"/>
                <a:cs typeface="Arial"/>
              </a:rPr>
              <a:t>Jin </a:t>
            </a:r>
            <a:r>
              <a:rPr dirty="0" sz="1550" spc="20">
                <a:latin typeface="Arial"/>
                <a:cs typeface="Arial"/>
              </a:rPr>
              <a:t>Choi  </a:t>
            </a:r>
            <a:r>
              <a:rPr dirty="0" sz="1550" spc="25">
                <a:latin typeface="Arial"/>
                <a:cs typeface="Arial"/>
              </a:rPr>
              <a:t>Kyung Woo</a:t>
            </a:r>
            <a:r>
              <a:rPr dirty="0" sz="1550" spc="-80">
                <a:latin typeface="Arial"/>
                <a:cs typeface="Arial"/>
              </a:rPr>
              <a:t> </a:t>
            </a:r>
            <a:r>
              <a:rPr dirty="0" sz="1550" spc="15">
                <a:latin typeface="Arial"/>
                <a:cs typeface="Arial"/>
              </a:rPr>
              <a:t>Park  </a:t>
            </a:r>
            <a:r>
              <a:rPr dirty="0" sz="1550" spc="20">
                <a:latin typeface="Arial"/>
                <a:cs typeface="Arial"/>
              </a:rPr>
              <a:t>Jeehoon Kang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Clinical </a:t>
            </a:r>
            <a:r>
              <a:rPr dirty="0" sz="1800" b="1" i="1">
                <a:solidFill>
                  <a:srgbClr val="C00000"/>
                </a:solidFill>
                <a:latin typeface="Arial"/>
                <a:cs typeface="Arial"/>
              </a:rPr>
              <a:t>event </a:t>
            </a:r>
            <a:r>
              <a:rPr dirty="0" sz="1800" spc="-5" b="1" i="1">
                <a:solidFill>
                  <a:srgbClr val="C00000"/>
                </a:solidFill>
                <a:latin typeface="Arial"/>
                <a:cs typeface="Arial"/>
              </a:rPr>
              <a:t>adjudication</a:t>
            </a:r>
            <a:r>
              <a:rPr dirty="0" sz="1800" spc="-100" b="1" i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Arial"/>
                <a:cs typeface="Arial"/>
              </a:rPr>
              <a:t>committee</a:t>
            </a:r>
            <a:endParaRPr sz="1800">
              <a:latin typeface="Arial"/>
              <a:cs typeface="Arial"/>
            </a:endParaRPr>
          </a:p>
          <a:p>
            <a:pPr algn="just" marL="12700" marR="2762885">
              <a:lnSpc>
                <a:spcPct val="112999"/>
              </a:lnSpc>
              <a:spcBef>
                <a:spcPts val="25"/>
              </a:spcBef>
            </a:pPr>
            <a:r>
              <a:rPr dirty="0" sz="1550" spc="15">
                <a:latin typeface="Arial"/>
                <a:cs typeface="Arial"/>
              </a:rPr>
              <a:t>Kook-Jin</a:t>
            </a:r>
            <a:r>
              <a:rPr dirty="0" sz="1550" spc="-30">
                <a:latin typeface="Arial"/>
                <a:cs typeface="Arial"/>
              </a:rPr>
              <a:t> </a:t>
            </a:r>
            <a:r>
              <a:rPr dirty="0" sz="1550" spc="20">
                <a:latin typeface="Arial"/>
                <a:cs typeface="Arial"/>
              </a:rPr>
              <a:t>Chun  Hyun Kuk Kim  </a:t>
            </a:r>
            <a:r>
              <a:rPr dirty="0" sz="1550" spc="30">
                <a:latin typeface="Arial"/>
                <a:cs typeface="Arial"/>
              </a:rPr>
              <a:t>Jun Hwan</a:t>
            </a:r>
            <a:r>
              <a:rPr dirty="0" sz="1550" spc="-105">
                <a:latin typeface="Arial"/>
                <a:cs typeface="Arial"/>
              </a:rPr>
              <a:t> </a:t>
            </a:r>
            <a:r>
              <a:rPr dirty="0" sz="1550" spc="15">
                <a:latin typeface="Arial"/>
                <a:cs typeface="Arial"/>
              </a:rPr>
              <a:t>Cho</a:t>
            </a:r>
            <a:endParaRPr sz="15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Publication</a:t>
            </a:r>
            <a:r>
              <a:rPr dirty="0" spc="-35"/>
              <a:t> </a:t>
            </a:r>
            <a:r>
              <a:rPr dirty="0"/>
              <a:t>Committee</a:t>
            </a:r>
          </a:p>
          <a:p>
            <a:pPr marL="12700" marR="3130550">
              <a:lnSpc>
                <a:spcPct val="103000"/>
              </a:lnSpc>
              <a:spcBef>
                <a:spcPts val="60"/>
              </a:spcBef>
            </a:pP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Hyo-Soo Kim  Jeehoon Kang  </a:t>
            </a:r>
            <a:r>
              <a:rPr dirty="0" sz="1550" spc="25" b="0" i="0">
                <a:solidFill>
                  <a:srgbClr val="000000"/>
                </a:solidFill>
                <a:latin typeface="Arial"/>
                <a:cs typeface="Arial"/>
              </a:rPr>
              <a:t>Kyung Woo</a:t>
            </a:r>
            <a:r>
              <a:rPr dirty="0" sz="1550" spc="-80" b="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Park  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Jung-Kyu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Han  </a:t>
            </a:r>
            <a:r>
              <a:rPr dirty="0" sz="1550" spc="25" b="0" i="0">
                <a:solidFill>
                  <a:srgbClr val="000000"/>
                </a:solidFill>
                <a:latin typeface="Arial"/>
                <a:cs typeface="Arial"/>
              </a:rPr>
              <a:t>Doyeon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Hwang  </a:t>
            </a:r>
            <a:r>
              <a:rPr dirty="0" sz="1550" spc="25" b="0" i="0">
                <a:solidFill>
                  <a:srgbClr val="000000"/>
                </a:solidFill>
                <a:latin typeface="Arial"/>
                <a:cs typeface="Arial"/>
              </a:rPr>
              <a:t>Han-Mo </a:t>
            </a:r>
            <a:r>
              <a:rPr dirty="0" sz="1550" spc="5" b="0" i="0">
                <a:solidFill>
                  <a:srgbClr val="000000"/>
                </a:solidFill>
                <a:latin typeface="Arial"/>
                <a:cs typeface="Arial"/>
              </a:rPr>
              <a:t>Yang 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Sungjoon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Park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pc="-5"/>
              <a:t>Primary Statisticians</a:t>
            </a:r>
          </a:p>
          <a:p>
            <a:pPr marL="12700" marR="3322320">
              <a:lnSpc>
                <a:spcPts val="1950"/>
              </a:lnSpc>
              <a:spcBef>
                <a:spcPts val="35"/>
              </a:spcBef>
            </a:pP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Jeehoon Kang 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Sungjoon</a:t>
            </a:r>
            <a:r>
              <a:rPr dirty="0" sz="1550" spc="-20" b="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Park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2700" marR="1108710">
              <a:lnSpc>
                <a:spcPct val="115100"/>
              </a:lnSpc>
            </a:pPr>
            <a:r>
              <a:rPr dirty="0" sz="1550" spc="15"/>
              <a:t>Data coordination </a:t>
            </a:r>
            <a:r>
              <a:rPr dirty="0" sz="1550" spc="20"/>
              <a:t>and </a:t>
            </a:r>
            <a:r>
              <a:rPr dirty="0" sz="1550" spc="30"/>
              <a:t>management  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Medical </a:t>
            </a:r>
            <a:r>
              <a:rPr dirty="0" sz="1550" spc="25" b="0" i="0">
                <a:solidFill>
                  <a:srgbClr val="000000"/>
                </a:solidFill>
                <a:latin typeface="Arial"/>
                <a:cs typeface="Arial"/>
              </a:rPr>
              <a:t>Research </a:t>
            </a:r>
            <a:r>
              <a:rPr dirty="0" sz="1550" spc="10" b="0" i="0">
                <a:solidFill>
                  <a:srgbClr val="000000"/>
                </a:solidFill>
                <a:latin typeface="Arial"/>
                <a:cs typeface="Arial"/>
              </a:rPr>
              <a:t>Collaborating 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Center  of Seoul National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University</a:t>
            </a:r>
            <a:r>
              <a:rPr dirty="0" sz="1550" spc="-60" b="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Hospital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550" spc="20"/>
              <a:t>Sponsor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: Seoul National </a:t>
            </a:r>
            <a:r>
              <a:rPr dirty="0" sz="1550" spc="15" b="0" i="0">
                <a:solidFill>
                  <a:srgbClr val="000000"/>
                </a:solidFill>
                <a:latin typeface="Arial"/>
                <a:cs typeface="Arial"/>
              </a:rPr>
              <a:t>University Hospital,</a:t>
            </a:r>
            <a:r>
              <a:rPr dirty="0" sz="1550" spc="-25" b="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550" spc="20" b="0" i="0">
                <a:solidFill>
                  <a:srgbClr val="000000"/>
                </a:solidFill>
                <a:latin typeface="Arial"/>
                <a:cs typeface="Arial"/>
              </a:rPr>
              <a:t>Korea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563225" y="66675"/>
            <a:ext cx="752475" cy="800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1277600">
              <a:lnSpc>
                <a:spcPts val="3835"/>
              </a:lnSpc>
              <a:spcBef>
                <a:spcPts val="130"/>
              </a:spcBef>
            </a:pPr>
            <a:r>
              <a:rPr dirty="0" spc="35"/>
              <a:t>BR</a:t>
            </a:r>
          </a:p>
          <a:p>
            <a:pPr marL="11071860">
              <a:lnSpc>
                <a:spcPts val="1315"/>
              </a:lnSpc>
            </a:pPr>
            <a:r>
              <a:rPr dirty="0" sz="1100" spc="-50" b="1">
                <a:latin typeface="Microsoft JhengHei"/>
                <a:cs typeface="Microsoft JhengHei"/>
              </a:rPr>
              <a:t>Bleeding</a:t>
            </a:r>
            <a:r>
              <a:rPr dirty="0" sz="1100" spc="-105" b="1">
                <a:latin typeface="Microsoft JhengHei"/>
                <a:cs typeface="Microsoft JhengHei"/>
              </a:rPr>
              <a:t> </a:t>
            </a:r>
            <a:r>
              <a:rPr dirty="0" sz="1100" spc="10" b="1">
                <a:latin typeface="Microsoft JhengHei"/>
                <a:cs typeface="Microsoft JhengHei"/>
              </a:rPr>
              <a:t>Risk</a:t>
            </a:r>
            <a:endParaRPr sz="110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678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2025-03-29T14:10:44Z</dcterms:created>
  <dcterms:modified xsi:type="dcterms:W3CDTF">2025-03-29T14:10:44Z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2025-03-28T00:00:00Z</vt:filetime>
  </property>
  <property fmtid="{D5CDD505-2E9C-101B-9397-08002B2CF9AE}" pid="3" name="LastSaved">
    <vt:filetime>2025-03-29T00:00:00Z</vt:filetime>
  </property>
</Properties>
</file>