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5143500"/>
  <p:notesSz cx="9144000" cy="5143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050A3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050A3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050A3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9049" y="3771899"/>
            <a:ext cx="9124949" cy="13715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53101" y="120862"/>
            <a:ext cx="4237796" cy="4070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rgbClr val="050A3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22081" y="880483"/>
            <a:ext cx="7106284" cy="2956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1818" y="1654991"/>
            <a:ext cx="7881620" cy="1013460"/>
          </a:xfrm>
          <a:prstGeom prst="rect"/>
        </p:spPr>
        <p:txBody>
          <a:bodyPr wrap="square" lIns="0" tIns="68580" rIns="0" bIns="0" rtlCol="0" vert="horz">
            <a:spAutoFit/>
          </a:bodyPr>
          <a:lstStyle/>
          <a:p>
            <a:pPr algn="ctr" marL="12700" marR="5080" indent="-3810">
              <a:lnSpc>
                <a:spcPts val="2450"/>
              </a:lnSpc>
              <a:spcBef>
                <a:spcPts val="540"/>
              </a:spcBef>
            </a:pPr>
            <a:r>
              <a:rPr dirty="0" sz="2400" spc="-5"/>
              <a:t>Impact of MAC on Patient Selection, Procedural </a:t>
            </a:r>
            <a:r>
              <a:rPr dirty="0" sz="2400"/>
              <a:t> </a:t>
            </a:r>
            <a:r>
              <a:rPr dirty="0" sz="2400" spc="-5"/>
              <a:t>Success</a:t>
            </a:r>
            <a:r>
              <a:rPr dirty="0" sz="2400" spc="10"/>
              <a:t> </a:t>
            </a:r>
            <a:r>
              <a:rPr dirty="0" sz="2400" spc="-5"/>
              <a:t>and</a:t>
            </a:r>
            <a:r>
              <a:rPr dirty="0" sz="2400" spc="-10"/>
              <a:t> </a:t>
            </a:r>
            <a:r>
              <a:rPr dirty="0" sz="2400" spc="-5"/>
              <a:t>1-Year</a:t>
            </a:r>
            <a:r>
              <a:rPr dirty="0" sz="2400" spc="10"/>
              <a:t> </a:t>
            </a:r>
            <a:r>
              <a:rPr dirty="0" sz="2400" spc="-5"/>
              <a:t>Outcomes in</a:t>
            </a:r>
            <a:r>
              <a:rPr dirty="0" sz="2400" spc="-15"/>
              <a:t> </a:t>
            </a:r>
            <a:r>
              <a:rPr dirty="0" sz="2400"/>
              <a:t>a</a:t>
            </a:r>
            <a:r>
              <a:rPr dirty="0" sz="2400" spc="-10"/>
              <a:t> </a:t>
            </a:r>
            <a:r>
              <a:rPr dirty="0" sz="2400" spc="-5"/>
              <a:t>Real-World Patient </a:t>
            </a:r>
            <a:r>
              <a:rPr dirty="0" sz="2400" spc="-655"/>
              <a:t> </a:t>
            </a:r>
            <a:r>
              <a:rPr dirty="0" sz="2400" spc="-5"/>
              <a:t>Population</a:t>
            </a:r>
            <a:r>
              <a:rPr dirty="0" sz="2400" spc="-20"/>
              <a:t> </a:t>
            </a:r>
            <a:r>
              <a:rPr dirty="0" sz="2400" spc="-5"/>
              <a:t>Evaluated</a:t>
            </a:r>
            <a:r>
              <a:rPr dirty="0" sz="2400" spc="5"/>
              <a:t> </a:t>
            </a:r>
            <a:r>
              <a:rPr dirty="0" sz="2400" spc="-5"/>
              <a:t>for</a:t>
            </a:r>
            <a:r>
              <a:rPr dirty="0" sz="2400"/>
              <a:t> </a:t>
            </a:r>
            <a:r>
              <a:rPr dirty="0" sz="2400" spc="-5"/>
              <a:t>TMVI: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782438" y="2898575"/>
            <a:ext cx="557911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solidFill>
                  <a:srgbClr val="050A36"/>
                </a:solidFill>
                <a:latin typeface="Arial"/>
                <a:cs typeface="Arial"/>
              </a:rPr>
              <a:t>Results</a:t>
            </a:r>
            <a:r>
              <a:rPr dirty="0" sz="2400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50A36"/>
                </a:solidFill>
                <a:latin typeface="Arial"/>
                <a:cs typeface="Arial"/>
              </a:rPr>
              <a:t>from</a:t>
            </a:r>
            <a:r>
              <a:rPr dirty="0" sz="2400" spc="-15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50A36"/>
                </a:solidFill>
                <a:latin typeface="Arial"/>
                <a:cs typeface="Arial"/>
              </a:rPr>
              <a:t>the</a:t>
            </a:r>
            <a:r>
              <a:rPr dirty="0" sz="2400" spc="-10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50A36"/>
                </a:solidFill>
                <a:latin typeface="Arial"/>
                <a:cs typeface="Arial"/>
              </a:rPr>
              <a:t>CHOICE-MI</a:t>
            </a:r>
            <a:r>
              <a:rPr dirty="0" sz="2400" spc="-10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50A36"/>
                </a:solidFill>
                <a:latin typeface="Arial"/>
                <a:cs typeface="Arial"/>
              </a:rPr>
              <a:t>MAC</a:t>
            </a:r>
            <a:r>
              <a:rPr dirty="0" sz="2400" spc="-15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400" spc="-5">
                <a:solidFill>
                  <a:srgbClr val="050A36"/>
                </a:solidFill>
                <a:latin typeface="Arial"/>
                <a:cs typeface="Arial"/>
              </a:rPr>
              <a:t>Study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15558" y="3614093"/>
            <a:ext cx="3512185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">
              <a:lnSpc>
                <a:spcPts val="2039"/>
              </a:lnSpc>
              <a:spcBef>
                <a:spcPts val="100"/>
              </a:spcBef>
            </a:pPr>
            <a:r>
              <a:rPr dirty="0" sz="1800" spc="-5" b="1">
                <a:solidFill>
                  <a:srgbClr val="050A36"/>
                </a:solidFill>
                <a:latin typeface="Arial"/>
                <a:cs typeface="Arial"/>
              </a:rPr>
              <a:t>Walid</a:t>
            </a:r>
            <a:r>
              <a:rPr dirty="0" sz="1800" spc="-10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50A36"/>
                </a:solidFill>
                <a:latin typeface="Arial"/>
                <a:cs typeface="Arial"/>
              </a:rPr>
              <a:t>Ben</a:t>
            </a:r>
            <a:r>
              <a:rPr dirty="0" sz="1800" spc="-15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50A36"/>
                </a:solidFill>
                <a:latin typeface="Arial"/>
                <a:cs typeface="Arial"/>
              </a:rPr>
              <a:t>Ali</a:t>
            </a:r>
            <a:r>
              <a:rPr dirty="0" sz="1800" spc="-10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50A36"/>
                </a:solidFill>
                <a:latin typeface="Arial"/>
                <a:cs typeface="Arial"/>
              </a:rPr>
              <a:t>MD</a:t>
            </a:r>
            <a:r>
              <a:rPr dirty="0" sz="1800" spc="-10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50A36"/>
                </a:solidFill>
                <a:latin typeface="Arial"/>
                <a:cs typeface="Arial"/>
              </a:rPr>
              <a:t>PhD</a:t>
            </a:r>
            <a:r>
              <a:rPr dirty="0" sz="1800" spc="-10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050A36"/>
                </a:solidFill>
                <a:latin typeface="Arial"/>
                <a:cs typeface="Arial"/>
              </a:rPr>
              <a:t>FRCSC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ts val="1560"/>
              </a:lnSpc>
            </a:pPr>
            <a:r>
              <a:rPr dirty="0" sz="1400" spc="-5" b="1">
                <a:solidFill>
                  <a:srgbClr val="050A36"/>
                </a:solidFill>
                <a:latin typeface="Arial"/>
                <a:cs typeface="Arial"/>
              </a:rPr>
              <a:t>on</a:t>
            </a:r>
            <a:r>
              <a:rPr dirty="0" sz="1400" spc="-20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050A36"/>
                </a:solidFill>
                <a:latin typeface="Arial"/>
                <a:cs typeface="Arial"/>
              </a:rPr>
              <a:t>Behalf</a:t>
            </a:r>
            <a:r>
              <a:rPr dirty="0" sz="1400" spc="-25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050A36"/>
                </a:solidFill>
                <a:latin typeface="Arial"/>
                <a:cs typeface="Arial"/>
              </a:rPr>
              <a:t>of</a:t>
            </a:r>
            <a:r>
              <a:rPr dirty="0" sz="1400" spc="-20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050A36"/>
                </a:solidFill>
                <a:latin typeface="Arial"/>
                <a:cs typeface="Arial"/>
              </a:rPr>
              <a:t>the</a:t>
            </a:r>
            <a:r>
              <a:rPr dirty="0" sz="1400" spc="-20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050A36"/>
                </a:solidFill>
                <a:latin typeface="Arial"/>
                <a:cs typeface="Arial"/>
              </a:rPr>
              <a:t>CHOICE-MI</a:t>
            </a:r>
            <a:r>
              <a:rPr dirty="0" sz="1400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400" spc="-5" b="1">
                <a:solidFill>
                  <a:srgbClr val="050A36"/>
                </a:solidFill>
                <a:latin typeface="Arial"/>
                <a:cs typeface="Arial"/>
              </a:rPr>
              <a:t>Investigators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2420" y="124205"/>
            <a:ext cx="2197608" cy="77266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72968" y="124205"/>
            <a:ext cx="3258311" cy="90525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16673" y="124205"/>
            <a:ext cx="1914905" cy="905255"/>
          </a:xfrm>
          <a:prstGeom prst="rect">
            <a:avLst/>
          </a:prstGeom>
        </p:spPr>
      </p:pic>
    </p:spTree>
  </p:cSld>
  <p:clrMapOvr>
    <a:masterClrMapping/>
  </p:clrMapOvr>
  <p:transition spd="fast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9826" y="140557"/>
            <a:ext cx="3797935" cy="40703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ALL-CAUSE</a:t>
            </a:r>
            <a:r>
              <a:rPr dirty="0" spc="-80"/>
              <a:t> </a:t>
            </a:r>
            <a:r>
              <a:rPr dirty="0" spc="-5"/>
              <a:t>MORTALITY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452" y="946404"/>
            <a:ext cx="4299966" cy="331241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56582" y="958596"/>
            <a:ext cx="4299966" cy="330022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295416" y="2264798"/>
            <a:ext cx="385445" cy="447675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1000" b="1">
                <a:solidFill>
                  <a:srgbClr val="050A36"/>
                </a:solidFill>
                <a:latin typeface="Arial"/>
                <a:cs typeface="Arial"/>
              </a:rPr>
              <a:t>31</a:t>
            </a:r>
            <a:r>
              <a:rPr dirty="0" sz="1000" spc="-5" b="1">
                <a:solidFill>
                  <a:srgbClr val="050A36"/>
                </a:solidFill>
                <a:latin typeface="Arial"/>
                <a:cs typeface="Arial"/>
              </a:rPr>
              <a:t>.</a:t>
            </a:r>
            <a:r>
              <a:rPr dirty="0" sz="1000" spc="-10" b="1">
                <a:solidFill>
                  <a:srgbClr val="050A36"/>
                </a:solidFill>
                <a:latin typeface="Arial"/>
                <a:cs typeface="Arial"/>
              </a:rPr>
              <a:t>6</a:t>
            </a:r>
            <a:r>
              <a:rPr dirty="0" sz="1000" b="1">
                <a:solidFill>
                  <a:srgbClr val="050A36"/>
                </a:solidFill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64"/>
              </a:spcBef>
            </a:pPr>
            <a:r>
              <a:rPr dirty="0" sz="1000" b="1">
                <a:solidFill>
                  <a:srgbClr val="050A36"/>
                </a:solidFill>
                <a:latin typeface="Arial"/>
                <a:cs typeface="Arial"/>
              </a:rPr>
              <a:t>21</a:t>
            </a:r>
            <a:r>
              <a:rPr dirty="0" sz="1000" spc="-5" b="1">
                <a:solidFill>
                  <a:srgbClr val="050A36"/>
                </a:solidFill>
                <a:latin typeface="Arial"/>
                <a:cs typeface="Arial"/>
              </a:rPr>
              <a:t>.</a:t>
            </a:r>
            <a:r>
              <a:rPr dirty="0" sz="1000" spc="-10" b="1">
                <a:solidFill>
                  <a:srgbClr val="050A36"/>
                </a:solidFill>
                <a:latin typeface="Arial"/>
                <a:cs typeface="Arial"/>
              </a:rPr>
              <a:t>4</a:t>
            </a:r>
            <a:r>
              <a:rPr dirty="0" sz="1000" b="1">
                <a:solidFill>
                  <a:srgbClr val="050A36"/>
                </a:solidFill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62636" y="2446318"/>
            <a:ext cx="385445" cy="42608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050A36"/>
                </a:solidFill>
                <a:latin typeface="Arial"/>
                <a:cs typeface="Arial"/>
              </a:rPr>
              <a:t>26</a:t>
            </a:r>
            <a:r>
              <a:rPr dirty="0" sz="1000" spc="-5" b="1">
                <a:solidFill>
                  <a:srgbClr val="050A36"/>
                </a:solidFill>
                <a:latin typeface="Arial"/>
                <a:cs typeface="Arial"/>
              </a:rPr>
              <a:t>.</a:t>
            </a:r>
            <a:r>
              <a:rPr dirty="0" sz="1000" spc="-10" b="1">
                <a:solidFill>
                  <a:srgbClr val="050A36"/>
                </a:solidFill>
                <a:latin typeface="Arial"/>
                <a:cs typeface="Arial"/>
              </a:rPr>
              <a:t>1</a:t>
            </a:r>
            <a:r>
              <a:rPr dirty="0" sz="1000" b="1">
                <a:solidFill>
                  <a:srgbClr val="050A36"/>
                </a:solidFill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dirty="0" sz="1000" b="1">
                <a:solidFill>
                  <a:srgbClr val="050A36"/>
                </a:solidFill>
                <a:latin typeface="Arial"/>
                <a:cs typeface="Arial"/>
              </a:rPr>
              <a:t>14</a:t>
            </a:r>
            <a:r>
              <a:rPr dirty="0" sz="1000" spc="-5" b="1">
                <a:solidFill>
                  <a:srgbClr val="050A36"/>
                </a:solidFill>
                <a:latin typeface="Arial"/>
                <a:cs typeface="Arial"/>
              </a:rPr>
              <a:t>.</a:t>
            </a:r>
            <a:r>
              <a:rPr dirty="0" sz="1000" spc="-10" b="1">
                <a:solidFill>
                  <a:srgbClr val="050A36"/>
                </a:solidFill>
                <a:latin typeface="Arial"/>
                <a:cs typeface="Arial"/>
              </a:rPr>
              <a:t>4</a:t>
            </a:r>
            <a:r>
              <a:rPr dirty="0" sz="1000" b="1">
                <a:solidFill>
                  <a:srgbClr val="050A36"/>
                </a:solidFill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4770" y="140557"/>
            <a:ext cx="2407285" cy="40703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CV</a:t>
            </a:r>
            <a:r>
              <a:rPr dirty="0" spc="-70"/>
              <a:t> </a:t>
            </a:r>
            <a:r>
              <a:rPr dirty="0" spc="-5"/>
              <a:t>MORTALITY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59" y="927353"/>
            <a:ext cx="4231386" cy="328879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84014" y="927353"/>
            <a:ext cx="4246626" cy="328879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281012" y="2446618"/>
            <a:ext cx="401320" cy="414655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sz="1000" spc="-5" b="1">
                <a:solidFill>
                  <a:srgbClr val="050A36"/>
                </a:solidFill>
                <a:latin typeface="Arial"/>
                <a:cs typeface="Arial"/>
              </a:rPr>
              <a:t>18.9%</a:t>
            </a:r>
            <a:endParaRPr sz="1000">
              <a:latin typeface="Arial"/>
              <a:cs typeface="Arial"/>
            </a:endParaRPr>
          </a:p>
          <a:p>
            <a:pPr marL="27940">
              <a:lnSpc>
                <a:spcPct val="100000"/>
              </a:lnSpc>
              <a:spcBef>
                <a:spcPts val="330"/>
              </a:spcBef>
            </a:pPr>
            <a:r>
              <a:rPr dirty="0" sz="1000" b="1">
                <a:solidFill>
                  <a:srgbClr val="050A36"/>
                </a:solidFill>
                <a:latin typeface="Arial"/>
                <a:cs typeface="Arial"/>
              </a:rPr>
              <a:t>14</a:t>
            </a:r>
            <a:r>
              <a:rPr dirty="0" sz="1000" spc="-5" b="1">
                <a:solidFill>
                  <a:srgbClr val="050A36"/>
                </a:solidFill>
                <a:latin typeface="Arial"/>
                <a:cs typeface="Arial"/>
              </a:rPr>
              <a:t>.</a:t>
            </a:r>
            <a:r>
              <a:rPr dirty="0" sz="1000" spc="-10" b="1">
                <a:solidFill>
                  <a:srgbClr val="050A36"/>
                </a:solidFill>
                <a:latin typeface="Arial"/>
                <a:cs typeface="Arial"/>
              </a:rPr>
              <a:t>1</a:t>
            </a:r>
            <a:r>
              <a:rPr dirty="0" sz="1000" b="1">
                <a:solidFill>
                  <a:srgbClr val="050A36"/>
                </a:solidFill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36811" y="2609631"/>
            <a:ext cx="385445" cy="374650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1000" b="1">
                <a:solidFill>
                  <a:srgbClr val="050A36"/>
                </a:solidFill>
                <a:latin typeface="Arial"/>
                <a:cs typeface="Arial"/>
              </a:rPr>
              <a:t>13</a:t>
            </a:r>
            <a:r>
              <a:rPr dirty="0" sz="1000" spc="-5" b="1">
                <a:solidFill>
                  <a:srgbClr val="050A36"/>
                </a:solidFill>
                <a:latin typeface="Arial"/>
                <a:cs typeface="Arial"/>
              </a:rPr>
              <a:t>.</a:t>
            </a:r>
            <a:r>
              <a:rPr dirty="0" sz="1000" spc="-10" b="1">
                <a:solidFill>
                  <a:srgbClr val="050A36"/>
                </a:solidFill>
                <a:latin typeface="Arial"/>
                <a:cs typeface="Arial"/>
              </a:rPr>
              <a:t>4</a:t>
            </a:r>
            <a:r>
              <a:rPr dirty="0" sz="1000" b="1">
                <a:solidFill>
                  <a:srgbClr val="050A36"/>
                </a:solidFill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  <a:p>
            <a:pPr marL="34925">
              <a:lnSpc>
                <a:spcPct val="100000"/>
              </a:lnSpc>
              <a:spcBef>
                <a:spcPts val="175"/>
              </a:spcBef>
            </a:pPr>
            <a:r>
              <a:rPr dirty="0" sz="1000" spc="-5" b="1">
                <a:solidFill>
                  <a:srgbClr val="050A36"/>
                </a:solidFill>
                <a:latin typeface="Arial"/>
                <a:cs typeface="Arial"/>
              </a:rPr>
              <a:t>7.7%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06419" y="105639"/>
            <a:ext cx="1929764" cy="40703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Residual</a:t>
            </a:r>
            <a:r>
              <a:rPr dirty="0" spc="-95"/>
              <a:t> </a:t>
            </a:r>
            <a:r>
              <a:rPr dirty="0" spc="-5"/>
              <a:t>MR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6332" y="648462"/>
            <a:ext cx="4187189" cy="3836670"/>
          </a:xfrm>
          <a:prstGeom prst="rect">
            <a:avLst/>
          </a:prstGeom>
        </p:spPr>
      </p:pic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9281" y="135903"/>
            <a:ext cx="3343910" cy="40703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Residual</a:t>
            </a:r>
            <a:r>
              <a:rPr dirty="0" spc="-30"/>
              <a:t> </a:t>
            </a:r>
            <a:r>
              <a:rPr dirty="0" spc="-5"/>
              <a:t>MR</a:t>
            </a:r>
            <a:r>
              <a:rPr dirty="0" spc="-15"/>
              <a:t> </a:t>
            </a:r>
            <a:r>
              <a:rPr dirty="0" spc="-5"/>
              <a:t>at</a:t>
            </a:r>
            <a:r>
              <a:rPr dirty="0" spc="-15"/>
              <a:t> </a:t>
            </a:r>
            <a:r>
              <a:rPr dirty="0"/>
              <a:t>1</a:t>
            </a:r>
            <a:r>
              <a:rPr dirty="0" spc="-20"/>
              <a:t> </a:t>
            </a:r>
            <a:r>
              <a:rPr dirty="0"/>
              <a:t>Year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2955" y="515112"/>
            <a:ext cx="6358890" cy="377036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618782" y="4238896"/>
            <a:ext cx="118999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latin typeface="Arial"/>
                <a:cs typeface="Arial"/>
              </a:rPr>
              <a:t>3(2,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4)</a:t>
            </a:r>
            <a:r>
              <a:rPr dirty="0" sz="1000" spc="5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5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(3.4,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7.8)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*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26406" y="4238896"/>
            <a:ext cx="131635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2150" algn="l"/>
              </a:tabLst>
            </a:pPr>
            <a:r>
              <a:rPr dirty="0" sz="1000" spc="-5" b="1">
                <a:latin typeface="Arial"/>
                <a:cs typeface="Arial"/>
              </a:rPr>
              <a:t>3.8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(3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,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5)	6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(3.4,</a:t>
            </a:r>
            <a:r>
              <a:rPr dirty="0" sz="1000" spc="-5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6.5)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37913" y="4238896"/>
            <a:ext cx="142113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96290" algn="l"/>
              </a:tabLst>
            </a:pPr>
            <a:r>
              <a:rPr dirty="0" sz="1000" spc="-5" b="1">
                <a:latin typeface="Arial"/>
                <a:cs typeface="Arial"/>
              </a:rPr>
              <a:t>3.7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(2.6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, 4)	</a:t>
            </a:r>
            <a:r>
              <a:rPr dirty="0" sz="1000" spc="-5" b="1">
                <a:latin typeface="Arial"/>
                <a:cs typeface="Arial"/>
              </a:rPr>
              <a:t>4.4</a:t>
            </a:r>
            <a:r>
              <a:rPr dirty="0" sz="1000" spc="-4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(3,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6.2)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1632" y="4161907"/>
            <a:ext cx="50609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5405">
              <a:lnSpc>
                <a:spcPct val="100000"/>
              </a:lnSpc>
              <a:spcBef>
                <a:spcPts val="100"/>
              </a:spcBef>
            </a:pPr>
            <a:r>
              <a:rPr dirty="0" sz="1000" spc="-5" b="1">
                <a:latin typeface="Arial"/>
                <a:cs typeface="Arial"/>
              </a:rPr>
              <a:t>MVPG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 spc="-5" b="1">
                <a:latin typeface="Arial"/>
                <a:cs typeface="Arial"/>
              </a:rPr>
              <a:t>(mmHg)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NYHA</a:t>
            </a:r>
            <a:r>
              <a:rPr dirty="0" spc="-40"/>
              <a:t> </a:t>
            </a:r>
            <a:r>
              <a:rPr dirty="0" spc="-5"/>
              <a:t>FUNCTIONAL</a:t>
            </a:r>
            <a:r>
              <a:rPr dirty="0" spc="-30"/>
              <a:t> </a:t>
            </a:r>
            <a:r>
              <a:rPr dirty="0" spc="-10"/>
              <a:t>CLASS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20873" y="473201"/>
            <a:ext cx="4302237" cy="4006596"/>
          </a:xfrm>
          <a:prstGeom prst="rect">
            <a:avLst/>
          </a:prstGeom>
        </p:spPr>
      </p:pic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2685" y="140557"/>
            <a:ext cx="3271520" cy="40703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NYHA</a:t>
            </a:r>
            <a:r>
              <a:rPr dirty="0" spc="-30"/>
              <a:t> </a:t>
            </a:r>
            <a:r>
              <a:rPr dirty="0" spc="-5"/>
              <a:t>Class</a:t>
            </a:r>
            <a:r>
              <a:rPr dirty="0" spc="-25"/>
              <a:t> </a:t>
            </a:r>
            <a:r>
              <a:rPr dirty="0" spc="-5"/>
              <a:t>at</a:t>
            </a:r>
            <a:r>
              <a:rPr dirty="0" spc="-30"/>
              <a:t> </a:t>
            </a:r>
            <a:r>
              <a:rPr dirty="0"/>
              <a:t>1</a:t>
            </a:r>
            <a:r>
              <a:rPr dirty="0" spc="-20"/>
              <a:t> </a:t>
            </a:r>
            <a:r>
              <a:rPr dirty="0"/>
              <a:t>Year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36014" y="525018"/>
            <a:ext cx="5916168" cy="3864102"/>
          </a:xfrm>
          <a:prstGeom prst="rect">
            <a:avLst/>
          </a:prstGeom>
        </p:spPr>
      </p:pic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83027" y="140557"/>
            <a:ext cx="2371090" cy="40703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CONCLUSIONS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1539" y="817915"/>
            <a:ext cx="8141970" cy="3042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269875" marR="5080" indent="-257810">
              <a:lnSpc>
                <a:spcPct val="100000"/>
              </a:lnSpc>
              <a:spcBef>
                <a:spcPts val="95"/>
              </a:spcBef>
              <a:buClr>
                <a:srgbClr val="0A20CE"/>
              </a:buClr>
              <a:buSzPct val="110000"/>
              <a:buChar char="•"/>
              <a:tabLst>
                <a:tab pos="270510" algn="l"/>
              </a:tabLst>
            </a:pPr>
            <a:r>
              <a:rPr dirty="0" sz="2000" spc="-5">
                <a:solidFill>
                  <a:srgbClr val="050A36"/>
                </a:solidFill>
                <a:latin typeface="Arial"/>
                <a:cs typeface="Arial"/>
              </a:rPr>
              <a:t>Patients with moderate to severe MAC display unique anatomical and </a:t>
            </a:r>
            <a:r>
              <a:rPr dirty="0" sz="2000" spc="-545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050A36"/>
                </a:solidFill>
                <a:latin typeface="Arial"/>
                <a:cs typeface="Arial"/>
              </a:rPr>
              <a:t>clinical</a:t>
            </a:r>
            <a:r>
              <a:rPr dirty="0" sz="2000" spc="10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050A36"/>
                </a:solidFill>
                <a:latin typeface="Arial"/>
                <a:cs typeface="Arial"/>
              </a:rPr>
              <a:t>characteristics.</a:t>
            </a:r>
            <a:endParaRPr sz="2000">
              <a:latin typeface="Arial"/>
              <a:cs typeface="Arial"/>
            </a:endParaRPr>
          </a:p>
          <a:p>
            <a:pPr algn="just" marL="269875" marR="5080" indent="-257810">
              <a:lnSpc>
                <a:spcPct val="100000"/>
              </a:lnSpc>
              <a:spcBef>
                <a:spcPts val="720"/>
              </a:spcBef>
              <a:buClr>
                <a:srgbClr val="0A20CE"/>
              </a:buClr>
              <a:buSzPct val="110000"/>
              <a:buChar char="•"/>
              <a:tabLst>
                <a:tab pos="270510" algn="l"/>
              </a:tabLst>
            </a:pPr>
            <a:r>
              <a:rPr dirty="0" sz="2000" spc="-5">
                <a:solidFill>
                  <a:srgbClr val="050A36"/>
                </a:solidFill>
                <a:latin typeface="Arial"/>
                <a:cs typeface="Arial"/>
              </a:rPr>
              <a:t>More </a:t>
            </a:r>
            <a:r>
              <a:rPr dirty="0" sz="2000" spc="-10">
                <a:solidFill>
                  <a:srgbClr val="050A36"/>
                </a:solidFill>
                <a:latin typeface="Arial"/>
                <a:cs typeface="Arial"/>
              </a:rPr>
              <a:t>than </a:t>
            </a:r>
            <a:r>
              <a:rPr dirty="0" sz="2000" spc="-5">
                <a:solidFill>
                  <a:srgbClr val="050A36"/>
                </a:solidFill>
                <a:latin typeface="Arial"/>
                <a:cs typeface="Arial"/>
              </a:rPr>
              <a:t>half </a:t>
            </a:r>
            <a:r>
              <a:rPr dirty="0" sz="2000" spc="-10">
                <a:solidFill>
                  <a:srgbClr val="050A36"/>
                </a:solidFill>
                <a:latin typeface="Arial"/>
                <a:cs typeface="Arial"/>
              </a:rPr>
              <a:t>of </a:t>
            </a:r>
            <a:r>
              <a:rPr dirty="0" sz="2000" spc="-5">
                <a:solidFill>
                  <a:srgbClr val="050A36"/>
                </a:solidFill>
                <a:latin typeface="Arial"/>
                <a:cs typeface="Arial"/>
              </a:rPr>
              <a:t>MAC patients are still rejected for interventional or </a:t>
            </a:r>
            <a:r>
              <a:rPr dirty="0" sz="2000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050A36"/>
                </a:solidFill>
                <a:latin typeface="Arial"/>
                <a:cs typeface="Arial"/>
              </a:rPr>
              <a:t>surgical</a:t>
            </a:r>
            <a:r>
              <a:rPr dirty="0" sz="2000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050A36"/>
                </a:solidFill>
                <a:latin typeface="Arial"/>
                <a:cs typeface="Arial"/>
              </a:rPr>
              <a:t>therapies.</a:t>
            </a:r>
            <a:endParaRPr sz="2000">
              <a:latin typeface="Arial"/>
              <a:cs typeface="Arial"/>
            </a:endParaRPr>
          </a:p>
          <a:p>
            <a:pPr algn="just" marL="269240" marR="5715" indent="-257175">
              <a:lnSpc>
                <a:spcPct val="100000"/>
              </a:lnSpc>
              <a:spcBef>
                <a:spcPts val="720"/>
              </a:spcBef>
              <a:buClr>
                <a:srgbClr val="0A20CE"/>
              </a:buClr>
              <a:buSzPct val="110000"/>
              <a:buChar char="•"/>
              <a:tabLst>
                <a:tab pos="270510" algn="l"/>
              </a:tabLst>
            </a:pPr>
            <a:r>
              <a:rPr dirty="0" sz="2000" spc="-5">
                <a:solidFill>
                  <a:srgbClr val="050A36"/>
                </a:solidFill>
                <a:latin typeface="Arial"/>
                <a:cs typeface="Arial"/>
              </a:rPr>
              <a:t>The</a:t>
            </a:r>
            <a:r>
              <a:rPr dirty="0" sz="2000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050A36"/>
                </a:solidFill>
                <a:latin typeface="Arial"/>
                <a:cs typeface="Arial"/>
              </a:rPr>
              <a:t>presence</a:t>
            </a:r>
            <a:r>
              <a:rPr dirty="0" sz="2000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50A36"/>
                </a:solidFill>
                <a:latin typeface="Arial"/>
                <a:cs typeface="Arial"/>
              </a:rPr>
              <a:t>of</a:t>
            </a:r>
            <a:r>
              <a:rPr dirty="0" sz="2000" spc="-5">
                <a:solidFill>
                  <a:srgbClr val="050A36"/>
                </a:solidFill>
                <a:latin typeface="Arial"/>
                <a:cs typeface="Arial"/>
              </a:rPr>
              <a:t> MAC</a:t>
            </a:r>
            <a:r>
              <a:rPr dirty="0" sz="2000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050A36"/>
                </a:solidFill>
                <a:latin typeface="Arial"/>
                <a:cs typeface="Arial"/>
              </a:rPr>
              <a:t>is</a:t>
            </a:r>
            <a:r>
              <a:rPr dirty="0" sz="2000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050A36"/>
                </a:solidFill>
                <a:latin typeface="Arial"/>
                <a:cs typeface="Arial"/>
              </a:rPr>
              <a:t>associated</a:t>
            </a:r>
            <a:r>
              <a:rPr dirty="0" sz="2000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050A36"/>
                </a:solidFill>
                <a:latin typeface="Arial"/>
                <a:cs typeface="Arial"/>
              </a:rPr>
              <a:t>with</a:t>
            </a:r>
            <a:r>
              <a:rPr dirty="0" sz="2000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050A36"/>
                </a:solidFill>
                <a:latin typeface="Arial"/>
                <a:cs typeface="Arial"/>
              </a:rPr>
              <a:t>worse</a:t>
            </a:r>
            <a:r>
              <a:rPr dirty="0" sz="2000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050A36"/>
                </a:solidFill>
                <a:latin typeface="Arial"/>
                <a:cs typeface="Arial"/>
              </a:rPr>
              <a:t>peri-procedural </a:t>
            </a:r>
            <a:r>
              <a:rPr dirty="0" sz="2000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050A36"/>
                </a:solidFill>
                <a:latin typeface="Arial"/>
                <a:cs typeface="Arial"/>
              </a:rPr>
              <a:t>outcomes</a:t>
            </a:r>
            <a:r>
              <a:rPr dirty="0" sz="2000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050A36"/>
                </a:solidFill>
                <a:latin typeface="Arial"/>
                <a:cs typeface="Arial"/>
              </a:rPr>
              <a:t>that</a:t>
            </a:r>
            <a:r>
              <a:rPr dirty="0" sz="2000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050A36"/>
                </a:solidFill>
                <a:latin typeface="Arial"/>
                <a:cs typeface="Arial"/>
              </a:rPr>
              <a:t>extend</a:t>
            </a:r>
            <a:r>
              <a:rPr dirty="0" sz="2000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50A36"/>
                </a:solidFill>
                <a:latin typeface="Arial"/>
                <a:cs typeface="Arial"/>
              </a:rPr>
              <a:t>beyond</a:t>
            </a:r>
            <a:r>
              <a:rPr dirty="0" sz="2000" spc="-5">
                <a:solidFill>
                  <a:srgbClr val="050A36"/>
                </a:solidFill>
                <a:latin typeface="Arial"/>
                <a:cs typeface="Arial"/>
              </a:rPr>
              <a:t> 30</a:t>
            </a:r>
            <a:r>
              <a:rPr dirty="0" sz="2000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050A36"/>
                </a:solidFill>
                <a:latin typeface="Arial"/>
                <a:cs typeface="Arial"/>
              </a:rPr>
              <a:t>days,</a:t>
            </a:r>
            <a:r>
              <a:rPr dirty="0" sz="2000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050A36"/>
                </a:solidFill>
                <a:latin typeface="Arial"/>
                <a:cs typeface="Arial"/>
              </a:rPr>
              <a:t>irrespective</a:t>
            </a:r>
            <a:r>
              <a:rPr dirty="0" sz="2000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50A36"/>
                </a:solidFill>
                <a:latin typeface="Arial"/>
                <a:cs typeface="Arial"/>
              </a:rPr>
              <a:t>of</a:t>
            </a:r>
            <a:r>
              <a:rPr dirty="0" sz="2000" spc="-5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50A36"/>
                </a:solidFill>
                <a:latin typeface="Arial"/>
                <a:cs typeface="Arial"/>
              </a:rPr>
              <a:t>the </a:t>
            </a:r>
            <a:r>
              <a:rPr dirty="0" sz="2000" spc="-5">
                <a:solidFill>
                  <a:srgbClr val="050A36"/>
                </a:solidFill>
                <a:latin typeface="Arial"/>
                <a:cs typeface="Arial"/>
              </a:rPr>
              <a:t> transcatheter-based</a:t>
            </a:r>
            <a:r>
              <a:rPr dirty="0" sz="2000" spc="-25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050A36"/>
                </a:solidFill>
                <a:latin typeface="Arial"/>
                <a:cs typeface="Arial"/>
              </a:rPr>
              <a:t>treatments.</a:t>
            </a:r>
            <a:endParaRPr sz="2000">
              <a:latin typeface="Arial"/>
              <a:cs typeface="Arial"/>
            </a:endParaRPr>
          </a:p>
          <a:p>
            <a:pPr algn="just" marL="269875" marR="5715" indent="-257810">
              <a:lnSpc>
                <a:spcPct val="100000"/>
              </a:lnSpc>
              <a:spcBef>
                <a:spcPts val="720"/>
              </a:spcBef>
              <a:buClr>
                <a:srgbClr val="0A20CE"/>
              </a:buClr>
              <a:buSzPct val="110000"/>
              <a:buChar char="•"/>
              <a:tabLst>
                <a:tab pos="270510" algn="l"/>
              </a:tabLst>
            </a:pPr>
            <a:r>
              <a:rPr dirty="0" sz="2000" spc="-5">
                <a:solidFill>
                  <a:srgbClr val="050A36"/>
                </a:solidFill>
                <a:latin typeface="Arial"/>
                <a:cs typeface="Arial"/>
              </a:rPr>
              <a:t>TMVI</a:t>
            </a:r>
            <a:r>
              <a:rPr dirty="0" sz="2000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050A36"/>
                </a:solidFill>
                <a:latin typeface="Arial"/>
                <a:cs typeface="Arial"/>
              </a:rPr>
              <a:t>appears</a:t>
            </a:r>
            <a:r>
              <a:rPr dirty="0" sz="2000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050A36"/>
                </a:solidFill>
                <a:latin typeface="Arial"/>
                <a:cs typeface="Arial"/>
              </a:rPr>
              <a:t>to</a:t>
            </a:r>
            <a:r>
              <a:rPr dirty="0" sz="2000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050A36"/>
                </a:solidFill>
                <a:latin typeface="Arial"/>
                <a:cs typeface="Arial"/>
              </a:rPr>
              <a:t>provide</a:t>
            </a:r>
            <a:r>
              <a:rPr dirty="0" sz="2000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50A36"/>
                </a:solidFill>
                <a:latin typeface="Arial"/>
                <a:cs typeface="Arial"/>
              </a:rPr>
              <a:t>better</a:t>
            </a:r>
            <a:r>
              <a:rPr dirty="0" sz="2000" spc="-5">
                <a:solidFill>
                  <a:srgbClr val="050A36"/>
                </a:solidFill>
                <a:latin typeface="Arial"/>
                <a:cs typeface="Arial"/>
              </a:rPr>
              <a:t> technical</a:t>
            </a:r>
            <a:r>
              <a:rPr dirty="0" sz="2000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050A36"/>
                </a:solidFill>
                <a:latin typeface="Arial"/>
                <a:cs typeface="Arial"/>
              </a:rPr>
              <a:t>and</a:t>
            </a:r>
            <a:r>
              <a:rPr dirty="0" sz="2000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050A36"/>
                </a:solidFill>
                <a:latin typeface="Arial"/>
                <a:cs typeface="Arial"/>
              </a:rPr>
              <a:t>clinical</a:t>
            </a:r>
            <a:r>
              <a:rPr dirty="0" sz="2000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50A36"/>
                </a:solidFill>
                <a:latin typeface="Arial"/>
                <a:cs typeface="Arial"/>
              </a:rPr>
              <a:t>outcomes </a:t>
            </a:r>
            <a:r>
              <a:rPr dirty="0" sz="2000" spc="-5">
                <a:solidFill>
                  <a:srgbClr val="050A36"/>
                </a:solidFill>
                <a:latin typeface="Arial"/>
                <a:cs typeface="Arial"/>
              </a:rPr>
              <a:t> compared to</a:t>
            </a:r>
            <a:r>
              <a:rPr dirty="0" sz="2000" spc="-15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050A36"/>
                </a:solidFill>
                <a:latin typeface="Arial"/>
                <a:cs typeface="Arial"/>
              </a:rPr>
              <a:t>other</a:t>
            </a:r>
            <a:r>
              <a:rPr dirty="0" sz="2000" spc="-10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050A36"/>
                </a:solidFill>
                <a:latin typeface="Arial"/>
                <a:cs typeface="Arial"/>
              </a:rPr>
              <a:t>transcatheter-based</a:t>
            </a:r>
            <a:r>
              <a:rPr dirty="0" sz="2000" spc="-20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2000" spc="-5">
                <a:solidFill>
                  <a:srgbClr val="050A36"/>
                </a:solidFill>
                <a:latin typeface="Arial"/>
                <a:cs typeface="Arial"/>
              </a:rPr>
              <a:t>techniques.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5129" y="140557"/>
            <a:ext cx="3787140" cy="40703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CHOICE-MI</a:t>
            </a:r>
            <a:r>
              <a:rPr dirty="0" spc="-55"/>
              <a:t> </a:t>
            </a:r>
            <a:r>
              <a:rPr dirty="0"/>
              <a:t>Investigators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22251" y="677070"/>
          <a:ext cx="8629650" cy="3783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70200"/>
                <a:gridCol w="2870200"/>
                <a:gridCol w="2870200"/>
              </a:tblGrid>
              <a:tr h="2019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1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Alberto</a:t>
                      </a:r>
                      <a:r>
                        <a:rPr dirty="0" sz="11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Pozzoli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50A3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1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John</a:t>
                      </a:r>
                      <a:r>
                        <a:rPr dirty="0" sz="11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G.</a:t>
                      </a:r>
                      <a:r>
                        <a:rPr dirty="0" sz="11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Webb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50A3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1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Paolo</a:t>
                      </a:r>
                      <a:r>
                        <a:rPr dirty="0" sz="11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Denti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50A36"/>
                    </a:solidFill>
                  </a:tcPr>
                </a:tc>
              </a:tr>
              <a:tr h="2019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Alison</a:t>
                      </a:r>
                      <a:r>
                        <a:rPr dirty="0" sz="11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Duncan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Jörg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Hausleiter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Raj</a:t>
                      </a:r>
                      <a:r>
                        <a:rPr dirty="0" sz="11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Makkar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</a:tr>
              <a:tr h="2559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Allessandra</a:t>
                      </a:r>
                      <a:r>
                        <a:rPr dirty="0" sz="11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Sala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Jörg</a:t>
                      </a:r>
                      <a:r>
                        <a:rPr dirty="0" sz="11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Kempfert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Ralph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Stephan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von</a:t>
                      </a:r>
                      <a:r>
                        <a:rPr dirty="0" sz="1100" spc="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Bardeleben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374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</a:tr>
              <a:tr h="2019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Anthony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Chuang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Juan</a:t>
                      </a:r>
                      <a:r>
                        <a:rPr dirty="0" sz="11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Granada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Rüdiger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Lange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</a:tr>
              <a:tr h="2019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Augustin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Coisne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Lars</a:t>
                      </a:r>
                      <a:r>
                        <a:rPr dirty="0" sz="11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Sondergaard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Sabine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Bleiziffer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</a:tr>
              <a:tr h="2019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Axel</a:t>
                      </a:r>
                      <a:r>
                        <a:rPr dirty="0" sz="11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Unbehaun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Lenard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Conradi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Sachin</a:t>
                      </a:r>
                      <a:r>
                        <a:rPr dirty="0" sz="11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Goel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</a:tr>
              <a:tr h="2019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Christoph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Klein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Marcel</a:t>
                      </a:r>
                      <a:r>
                        <a:rPr dirty="0" sz="11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Weber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Sebastian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Ludwig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</a:tr>
              <a:tr h="2019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Daniel</a:t>
                      </a:r>
                      <a:r>
                        <a:rPr dirty="0" sz="11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Kalbacher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Markus</a:t>
                      </a:r>
                      <a:r>
                        <a:rPr dirty="0" sz="11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Kofler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Simon</a:t>
                      </a:r>
                      <a:r>
                        <a:rPr dirty="0" sz="11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Redwood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</a:tr>
              <a:tr h="2019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David</a:t>
                      </a:r>
                      <a:r>
                        <a:rPr dirty="0" sz="11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Muller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Matti</a:t>
                      </a:r>
                      <a:r>
                        <a:rPr dirty="0" sz="11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Adam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Stefan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Blankenberg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</a:tr>
              <a:tr h="2019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Didier</a:t>
                      </a:r>
                      <a:r>
                        <a:rPr dirty="0" sz="11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Tchétché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Maurizio</a:t>
                      </a:r>
                      <a:r>
                        <a:rPr dirty="0" sz="11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Taramasso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Stephan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Baldus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</a:tr>
              <a:tr h="2019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Edith</a:t>
                      </a:r>
                      <a:r>
                        <a:rPr dirty="0" sz="11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Lubos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Michael</a:t>
                      </a:r>
                      <a:r>
                        <a:rPr dirty="0" sz="11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Reardon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Sung-Han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Yoon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</a:tr>
              <a:tr h="2019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Felix</a:t>
                      </a:r>
                      <a:r>
                        <a:rPr dirty="0" sz="11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Kreidel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Michele</a:t>
                      </a:r>
                      <a:r>
                        <a:rPr dirty="0" sz="11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Flagiello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Tanja</a:t>
                      </a:r>
                      <a:r>
                        <a:rPr dirty="0" sz="11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Rudolph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</a:tr>
              <a:tr h="2019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Georg</a:t>
                      </a:r>
                      <a:r>
                        <a:rPr dirty="0" sz="11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Nickenig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Mirjam</a:t>
                      </a:r>
                      <a:r>
                        <a:rPr dirty="0" sz="11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Wild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Tetsu</a:t>
                      </a:r>
                      <a:r>
                        <a:rPr dirty="0" sz="11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Tanaka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01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</a:tr>
              <a:tr h="2019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Gilbert</a:t>
                      </a:r>
                      <a:r>
                        <a:rPr dirty="0" sz="11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Tang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Moritz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Wyler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von Ballmoos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Thomas</a:t>
                      </a:r>
                      <a:r>
                        <a:rPr dirty="0" sz="11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Modine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</a:tr>
              <a:tr h="2019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Gry</a:t>
                      </a:r>
                      <a:r>
                        <a:rPr dirty="0" sz="11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Dahle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Myriam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Akodad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Thomas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Walther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</a:tr>
              <a:tr h="2019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Hendrik</a:t>
                      </a:r>
                      <a:r>
                        <a:rPr dirty="0" sz="11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Ruge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Neil</a:t>
                      </a:r>
                      <a:r>
                        <a:rPr dirty="0" sz="11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Fam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Walid</a:t>
                      </a:r>
                      <a:r>
                        <a:rPr dirty="0" sz="11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Ben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Ali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</a:tr>
              <a:tr h="2019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Hendrik</a:t>
                      </a:r>
                      <a:r>
                        <a:rPr dirty="0" sz="11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Treede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Nicolas</a:t>
                      </a:r>
                      <a:r>
                        <a:rPr dirty="0" sz="11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Dumonteil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Yoshi</a:t>
                      </a:r>
                      <a:r>
                        <a:rPr dirty="0" sz="11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Kaneko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07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</a:tr>
              <a:tr h="2971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Jean</a:t>
                      </a:r>
                      <a:r>
                        <a:rPr dirty="0" sz="11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Francois</a:t>
                      </a:r>
                      <a:r>
                        <a:rPr dirty="0" sz="11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Obadia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84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Omar</a:t>
                      </a:r>
                      <a:r>
                        <a:rPr dirty="0" sz="11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Chehab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841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2933" y="140557"/>
            <a:ext cx="2353310" cy="40703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BACKGROUND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38" y="1113726"/>
            <a:ext cx="113664" cy="3276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950" spc="10">
                <a:solidFill>
                  <a:srgbClr val="0A20CE"/>
                </a:solidFill>
                <a:latin typeface="Arial"/>
                <a:cs typeface="Arial"/>
              </a:rPr>
              <a:t>•</a:t>
            </a:r>
            <a:endParaRPr sz="19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2094" y="1136586"/>
            <a:ext cx="16713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68680" algn="l"/>
              </a:tabLst>
            </a:pPr>
            <a:r>
              <a:rPr dirty="0" sz="1800" spc="-5">
                <a:solidFill>
                  <a:srgbClr val="050A36"/>
                </a:solidFill>
                <a:latin typeface="Arial"/>
                <a:cs typeface="Arial"/>
              </a:rPr>
              <a:t>Mitral	Annular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65165" y="1136586"/>
            <a:ext cx="12585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50A36"/>
                </a:solidFill>
                <a:latin typeface="Arial"/>
                <a:cs typeface="Arial"/>
              </a:rPr>
              <a:t>Calcification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63840" y="1410906"/>
            <a:ext cx="7118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50A36"/>
                </a:solidFill>
                <a:latin typeface="Arial"/>
                <a:cs typeface="Arial"/>
              </a:rPr>
              <a:t>clinical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50746" y="1136586"/>
            <a:ext cx="139509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6540">
              <a:lnSpc>
                <a:spcPct val="100000"/>
              </a:lnSpc>
              <a:spcBef>
                <a:spcPts val="100"/>
              </a:spcBef>
              <a:tabLst>
                <a:tab pos="1216025" algn="l"/>
              </a:tabLst>
            </a:pPr>
            <a:r>
              <a:rPr dirty="0" sz="1800">
                <a:solidFill>
                  <a:srgbClr val="050A36"/>
                </a:solidFill>
                <a:latin typeface="Arial"/>
                <a:cs typeface="Arial"/>
              </a:rPr>
              <a:t>(M</a:t>
            </a:r>
            <a:r>
              <a:rPr dirty="0" sz="1800" spc="5">
                <a:solidFill>
                  <a:srgbClr val="050A36"/>
                </a:solidFill>
                <a:latin typeface="Arial"/>
                <a:cs typeface="Arial"/>
              </a:rPr>
              <a:t>A</a:t>
            </a:r>
            <a:r>
              <a:rPr dirty="0" sz="1800">
                <a:solidFill>
                  <a:srgbClr val="050A36"/>
                </a:solidFill>
                <a:latin typeface="Arial"/>
                <a:cs typeface="Arial"/>
              </a:rPr>
              <a:t>C)	is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202690" algn="l"/>
              </a:tabLst>
            </a:pPr>
            <a:r>
              <a:rPr dirty="0" sz="1800">
                <a:solidFill>
                  <a:srgbClr val="050A36"/>
                </a:solidFill>
                <a:latin typeface="Arial"/>
                <a:cs typeface="Arial"/>
              </a:rPr>
              <a:t>ou</a:t>
            </a:r>
            <a:r>
              <a:rPr dirty="0" sz="1800" spc="-10">
                <a:solidFill>
                  <a:srgbClr val="050A36"/>
                </a:solidFill>
                <a:latin typeface="Arial"/>
                <a:cs typeface="Arial"/>
              </a:rPr>
              <a:t>t</a:t>
            </a:r>
            <a:r>
              <a:rPr dirty="0" sz="1800" spc="-5">
                <a:solidFill>
                  <a:srgbClr val="050A36"/>
                </a:solidFill>
                <a:latin typeface="Arial"/>
                <a:cs typeface="Arial"/>
              </a:rPr>
              <a:t>c</a:t>
            </a:r>
            <a:r>
              <a:rPr dirty="0" sz="1800">
                <a:solidFill>
                  <a:srgbClr val="050A36"/>
                </a:solidFill>
                <a:latin typeface="Arial"/>
                <a:cs typeface="Arial"/>
              </a:rPr>
              <a:t>omes	in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2094" y="1410906"/>
            <a:ext cx="216789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0"/>
              </a:spcBef>
              <a:tabLst>
                <a:tab pos="1305560" algn="l"/>
                <a:tab pos="1696720" algn="l"/>
              </a:tabLst>
            </a:pPr>
            <a:r>
              <a:rPr dirty="0" sz="1800">
                <a:solidFill>
                  <a:srgbClr val="050A36"/>
                </a:solidFill>
                <a:latin typeface="Arial"/>
                <a:cs typeface="Arial"/>
              </a:rPr>
              <a:t>a</a:t>
            </a:r>
            <a:r>
              <a:rPr dirty="0" sz="1800" spc="-5">
                <a:solidFill>
                  <a:srgbClr val="050A36"/>
                </a:solidFill>
                <a:latin typeface="Arial"/>
                <a:cs typeface="Arial"/>
              </a:rPr>
              <a:t>s</a:t>
            </a:r>
            <a:r>
              <a:rPr dirty="0" sz="1800">
                <a:solidFill>
                  <a:srgbClr val="050A36"/>
                </a:solidFill>
                <a:latin typeface="Arial"/>
                <a:cs typeface="Arial"/>
              </a:rPr>
              <a:t>so</a:t>
            </a:r>
            <a:r>
              <a:rPr dirty="0" sz="1800" spc="-5">
                <a:solidFill>
                  <a:srgbClr val="050A36"/>
                </a:solidFill>
                <a:latin typeface="Arial"/>
                <a:cs typeface="Arial"/>
              </a:rPr>
              <a:t>c</a:t>
            </a:r>
            <a:r>
              <a:rPr dirty="0" sz="1800">
                <a:solidFill>
                  <a:srgbClr val="050A36"/>
                </a:solidFill>
                <a:latin typeface="Arial"/>
                <a:cs typeface="Arial"/>
              </a:rPr>
              <a:t>i</a:t>
            </a:r>
            <a:r>
              <a:rPr dirty="0" sz="1800" spc="-5">
                <a:solidFill>
                  <a:srgbClr val="050A36"/>
                </a:solidFill>
                <a:latin typeface="Arial"/>
                <a:cs typeface="Arial"/>
              </a:rPr>
              <a:t>at</a:t>
            </a:r>
            <a:r>
              <a:rPr dirty="0" sz="1800">
                <a:solidFill>
                  <a:srgbClr val="050A36"/>
                </a:solidFill>
                <a:latin typeface="Arial"/>
                <a:cs typeface="Arial"/>
              </a:rPr>
              <a:t>ed	</a:t>
            </a:r>
            <a:r>
              <a:rPr dirty="0" sz="1800" spc="-5">
                <a:solidFill>
                  <a:srgbClr val="050A36"/>
                </a:solidFill>
                <a:latin typeface="Arial"/>
                <a:cs typeface="Arial"/>
              </a:rPr>
              <a:t>t</a:t>
            </a:r>
            <a:r>
              <a:rPr dirty="0" sz="1800">
                <a:solidFill>
                  <a:srgbClr val="050A36"/>
                </a:solidFill>
                <a:latin typeface="Arial"/>
                <a:cs typeface="Arial"/>
              </a:rPr>
              <a:t>o	poor  </a:t>
            </a:r>
            <a:r>
              <a:rPr dirty="0" sz="1800" spc="-5">
                <a:solidFill>
                  <a:srgbClr val="050A36"/>
                </a:solidFill>
                <a:latin typeface="Arial"/>
                <a:cs typeface="Arial"/>
              </a:rPr>
              <a:t>patients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42765" y="1685226"/>
            <a:ext cx="11696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50A36"/>
                </a:solidFill>
                <a:latin typeface="Arial"/>
                <a:cs typeface="Arial"/>
              </a:rPr>
              <a:t>undergoing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07153" y="1685226"/>
            <a:ext cx="5848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50A36"/>
                </a:solidFill>
                <a:latin typeface="Arial"/>
                <a:cs typeface="Arial"/>
              </a:rPr>
              <a:t>mi</a:t>
            </a:r>
            <a:r>
              <a:rPr dirty="0" sz="1800" spc="-5">
                <a:solidFill>
                  <a:srgbClr val="050A36"/>
                </a:solidFill>
                <a:latin typeface="Arial"/>
                <a:cs typeface="Arial"/>
              </a:rPr>
              <a:t>t</a:t>
            </a:r>
            <a:r>
              <a:rPr dirty="0" sz="1800">
                <a:solidFill>
                  <a:srgbClr val="050A36"/>
                </a:solidFill>
                <a:latin typeface="Arial"/>
                <a:cs typeface="Arial"/>
              </a:rPr>
              <a:t>ral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86215" y="1685226"/>
            <a:ext cx="5600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50A36"/>
                </a:solidFill>
                <a:latin typeface="Arial"/>
                <a:cs typeface="Arial"/>
              </a:rPr>
              <a:t>valve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22323" y="1959546"/>
            <a:ext cx="138620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050A36"/>
                </a:solidFill>
                <a:latin typeface="Arial"/>
                <a:cs typeface="Arial"/>
              </a:rPr>
              <a:t>interventions.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4538" y="2672778"/>
            <a:ext cx="6769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100"/>
              </a:spcBef>
              <a:buClr>
                <a:srgbClr val="0A20CE"/>
              </a:buClr>
              <a:buSzPct val="108333"/>
              <a:buChar char="•"/>
              <a:tabLst>
                <a:tab pos="269875" algn="l"/>
                <a:tab pos="270510" algn="l"/>
              </a:tabLst>
            </a:pPr>
            <a:r>
              <a:rPr dirty="0" sz="1800" spc="-5">
                <a:solidFill>
                  <a:srgbClr val="050A36"/>
                </a:solidFill>
                <a:latin typeface="Arial"/>
                <a:cs typeface="Arial"/>
              </a:rPr>
              <a:t>T</a:t>
            </a:r>
            <a:r>
              <a:rPr dirty="0" sz="1800">
                <a:solidFill>
                  <a:srgbClr val="050A36"/>
                </a:solidFill>
                <a:latin typeface="Arial"/>
                <a:cs typeface="Arial"/>
              </a:rPr>
              <a:t>he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22094" y="2947098"/>
            <a:ext cx="20967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57300" algn="l"/>
              </a:tabLst>
            </a:pPr>
            <a:r>
              <a:rPr dirty="0" sz="1800">
                <a:solidFill>
                  <a:srgbClr val="050A36"/>
                </a:solidFill>
                <a:latin typeface="Arial"/>
                <a:cs typeface="Arial"/>
              </a:rPr>
              <a:t>pro</a:t>
            </a:r>
            <a:r>
              <a:rPr dirty="0" sz="1800" spc="-5">
                <a:solidFill>
                  <a:srgbClr val="050A36"/>
                </a:solidFill>
                <a:latin typeface="Arial"/>
                <a:cs typeface="Arial"/>
              </a:rPr>
              <a:t>c</a:t>
            </a:r>
            <a:r>
              <a:rPr dirty="0" sz="1800">
                <a:solidFill>
                  <a:srgbClr val="050A36"/>
                </a:solidFill>
                <a:latin typeface="Arial"/>
                <a:cs typeface="Arial"/>
              </a:rPr>
              <a:t>e</a:t>
            </a:r>
            <a:r>
              <a:rPr dirty="0" sz="1800" spc="-10">
                <a:solidFill>
                  <a:srgbClr val="050A36"/>
                </a:solidFill>
                <a:latin typeface="Arial"/>
                <a:cs typeface="Arial"/>
              </a:rPr>
              <a:t>d</a:t>
            </a:r>
            <a:r>
              <a:rPr dirty="0" sz="1800">
                <a:solidFill>
                  <a:srgbClr val="050A36"/>
                </a:solidFill>
                <a:latin typeface="Arial"/>
                <a:cs typeface="Arial"/>
              </a:rPr>
              <a:t>ural	success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70734" y="2672778"/>
            <a:ext cx="407479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  <a:tabLst>
                <a:tab pos="827405" algn="l"/>
                <a:tab pos="1171575" algn="l"/>
                <a:tab pos="1834514" algn="l"/>
                <a:tab pos="2244090" algn="l"/>
                <a:tab pos="3083560" algn="l"/>
              </a:tabLst>
            </a:pPr>
            <a:r>
              <a:rPr dirty="0" sz="1800" spc="-5">
                <a:solidFill>
                  <a:srgbClr val="050A36"/>
                </a:solidFill>
                <a:latin typeface="Arial"/>
                <a:cs typeface="Arial"/>
              </a:rPr>
              <a:t>impact	</a:t>
            </a:r>
            <a:r>
              <a:rPr dirty="0" sz="1800">
                <a:solidFill>
                  <a:srgbClr val="050A36"/>
                </a:solidFill>
                <a:latin typeface="Arial"/>
                <a:cs typeface="Arial"/>
              </a:rPr>
              <a:t>of	MAC	on	</a:t>
            </a:r>
            <a:r>
              <a:rPr dirty="0" sz="1800" spc="-5">
                <a:solidFill>
                  <a:srgbClr val="050A36"/>
                </a:solidFill>
                <a:latin typeface="Arial"/>
                <a:cs typeface="Arial"/>
              </a:rPr>
              <a:t>patient	selection,</a:t>
            </a:r>
            <a:endParaRPr sz="1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tabLst>
                <a:tab pos="546100" algn="l"/>
                <a:tab pos="1675764" algn="l"/>
              </a:tabLst>
            </a:pPr>
            <a:r>
              <a:rPr dirty="0" sz="1800">
                <a:solidFill>
                  <a:srgbClr val="050A36"/>
                </a:solidFill>
                <a:latin typeface="Arial"/>
                <a:cs typeface="Arial"/>
              </a:rPr>
              <a:t>and	</a:t>
            </a:r>
            <a:r>
              <a:rPr dirty="0" sz="1800" spc="-5">
                <a:solidFill>
                  <a:srgbClr val="050A36"/>
                </a:solidFill>
                <a:latin typeface="Arial"/>
                <a:cs typeface="Arial"/>
              </a:rPr>
              <a:t>long-term	clinical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22094" y="3221418"/>
            <a:ext cx="462153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69670" algn="l"/>
                <a:tab pos="1501775" algn="l"/>
                <a:tab pos="1999614" algn="l"/>
                <a:tab pos="2915920" algn="l"/>
                <a:tab pos="3260725" algn="l"/>
                <a:tab pos="3745229" algn="l"/>
              </a:tabLst>
            </a:pPr>
            <a:r>
              <a:rPr dirty="0" sz="1800">
                <a:solidFill>
                  <a:srgbClr val="050A36"/>
                </a:solidFill>
                <a:latin typeface="Arial"/>
                <a:cs typeface="Arial"/>
              </a:rPr>
              <a:t>ou</a:t>
            </a:r>
            <a:r>
              <a:rPr dirty="0" sz="1800" spc="-5">
                <a:solidFill>
                  <a:srgbClr val="050A36"/>
                </a:solidFill>
                <a:latin typeface="Arial"/>
                <a:cs typeface="Arial"/>
              </a:rPr>
              <a:t>t</a:t>
            </a:r>
            <a:r>
              <a:rPr dirty="0" sz="1800">
                <a:solidFill>
                  <a:srgbClr val="050A36"/>
                </a:solidFill>
                <a:latin typeface="Arial"/>
                <a:cs typeface="Arial"/>
              </a:rPr>
              <a:t>co</a:t>
            </a:r>
            <a:r>
              <a:rPr dirty="0" sz="1800" spc="-10">
                <a:solidFill>
                  <a:srgbClr val="050A36"/>
                </a:solidFill>
                <a:latin typeface="Arial"/>
                <a:cs typeface="Arial"/>
              </a:rPr>
              <a:t>m</a:t>
            </a:r>
            <a:r>
              <a:rPr dirty="0" sz="1800">
                <a:solidFill>
                  <a:srgbClr val="050A36"/>
                </a:solidFill>
                <a:latin typeface="Arial"/>
                <a:cs typeface="Arial"/>
              </a:rPr>
              <a:t>es	is	s</a:t>
            </a:r>
            <a:r>
              <a:rPr dirty="0" sz="1800" spc="-5">
                <a:solidFill>
                  <a:srgbClr val="050A36"/>
                </a:solidFill>
                <a:latin typeface="Arial"/>
                <a:cs typeface="Arial"/>
              </a:rPr>
              <a:t>t</a:t>
            </a:r>
            <a:r>
              <a:rPr dirty="0" sz="1800">
                <a:solidFill>
                  <a:srgbClr val="050A36"/>
                </a:solidFill>
                <a:latin typeface="Arial"/>
                <a:cs typeface="Arial"/>
              </a:rPr>
              <a:t>ill	u</a:t>
            </a:r>
            <a:r>
              <a:rPr dirty="0" sz="1800" spc="-10">
                <a:solidFill>
                  <a:srgbClr val="050A36"/>
                </a:solidFill>
                <a:latin typeface="Arial"/>
                <a:cs typeface="Arial"/>
              </a:rPr>
              <a:t>n</a:t>
            </a:r>
            <a:r>
              <a:rPr dirty="0" sz="1800">
                <a:solidFill>
                  <a:srgbClr val="050A36"/>
                </a:solidFill>
                <a:latin typeface="Arial"/>
                <a:cs typeface="Arial"/>
              </a:rPr>
              <a:t>clear	</a:t>
            </a:r>
            <a:r>
              <a:rPr dirty="0" sz="1800" spc="-5">
                <a:solidFill>
                  <a:srgbClr val="050A36"/>
                </a:solidFill>
                <a:latin typeface="Arial"/>
                <a:cs typeface="Arial"/>
              </a:rPr>
              <a:t>i</a:t>
            </a:r>
            <a:r>
              <a:rPr dirty="0" sz="1800">
                <a:solidFill>
                  <a:srgbClr val="050A36"/>
                </a:solidFill>
                <a:latin typeface="Arial"/>
                <a:cs typeface="Arial"/>
              </a:rPr>
              <a:t>n	</a:t>
            </a:r>
            <a:r>
              <a:rPr dirty="0" sz="1800" spc="-5">
                <a:solidFill>
                  <a:srgbClr val="050A36"/>
                </a:solidFill>
                <a:latin typeface="Arial"/>
                <a:cs typeface="Arial"/>
              </a:rPr>
              <a:t>t</a:t>
            </a:r>
            <a:r>
              <a:rPr dirty="0" sz="1800">
                <a:solidFill>
                  <a:srgbClr val="050A36"/>
                </a:solidFill>
                <a:latin typeface="Arial"/>
                <a:cs typeface="Arial"/>
              </a:rPr>
              <a:t>he	high-</a:t>
            </a:r>
            <a:r>
              <a:rPr dirty="0" sz="1800" spc="-10">
                <a:solidFill>
                  <a:srgbClr val="050A36"/>
                </a:solidFill>
                <a:latin typeface="Arial"/>
                <a:cs typeface="Arial"/>
              </a:rPr>
              <a:t>r</a:t>
            </a:r>
            <a:r>
              <a:rPr dirty="0" sz="1800">
                <a:solidFill>
                  <a:srgbClr val="050A36"/>
                </a:solidFill>
                <a:latin typeface="Arial"/>
                <a:cs typeface="Arial"/>
              </a:rPr>
              <a:t>i</a:t>
            </a:r>
            <a:r>
              <a:rPr dirty="0" sz="1800" spc="-10">
                <a:solidFill>
                  <a:srgbClr val="050A36"/>
                </a:solidFill>
                <a:latin typeface="Arial"/>
                <a:cs typeface="Arial"/>
              </a:rPr>
              <a:t>sk  </a:t>
            </a:r>
            <a:r>
              <a:rPr dirty="0" sz="1800">
                <a:solidFill>
                  <a:srgbClr val="050A36"/>
                </a:solidFill>
                <a:latin typeface="Arial"/>
                <a:cs typeface="Arial"/>
              </a:rPr>
              <a:t>group</a:t>
            </a:r>
            <a:r>
              <a:rPr dirty="0" sz="1800" spc="-15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50A36"/>
                </a:solidFill>
                <a:latin typeface="Arial"/>
                <a:cs typeface="Arial"/>
              </a:rPr>
              <a:t>of</a:t>
            </a:r>
            <a:r>
              <a:rPr dirty="0" sz="1800" spc="-10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50A36"/>
                </a:solidFill>
                <a:latin typeface="Arial"/>
                <a:cs typeface="Arial"/>
              </a:rPr>
              <a:t>patients evaluated</a:t>
            </a:r>
            <a:r>
              <a:rPr dirty="0" sz="1800" spc="-15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50A36"/>
                </a:solidFill>
                <a:latin typeface="Arial"/>
                <a:cs typeface="Arial"/>
              </a:rPr>
              <a:t>for TMVI.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44005" y="2376677"/>
            <a:ext cx="2680715" cy="2103881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27123" y="220263"/>
            <a:ext cx="2198264" cy="2069050"/>
          </a:xfrm>
          <a:prstGeom prst="rect">
            <a:avLst/>
          </a:prstGeom>
        </p:spPr>
      </p:pic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64693" y="140557"/>
            <a:ext cx="607695" cy="40703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500" spc="-5" b="1">
                <a:solidFill>
                  <a:srgbClr val="050A36"/>
                </a:solidFill>
                <a:latin typeface="Arial"/>
                <a:cs typeface="Arial"/>
              </a:rPr>
              <a:t>AIM</a:t>
            </a:r>
            <a:endParaRPr sz="25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215" y="784860"/>
            <a:ext cx="4364723" cy="335888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647566" y="1164591"/>
            <a:ext cx="4335780" cy="2611120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269875" marR="193040" indent="-257810">
              <a:lnSpc>
                <a:spcPts val="1730"/>
              </a:lnSpc>
              <a:spcBef>
                <a:spcPts val="315"/>
              </a:spcBef>
              <a:buClr>
                <a:srgbClr val="0A20CE"/>
              </a:buClr>
              <a:buSzPct val="109375"/>
              <a:buChar char="•"/>
              <a:tabLst>
                <a:tab pos="269875" algn="l"/>
                <a:tab pos="270510" algn="l"/>
              </a:tabLst>
            </a:pPr>
            <a:r>
              <a:rPr dirty="0" sz="1600" spc="-5">
                <a:solidFill>
                  <a:srgbClr val="050A36"/>
                </a:solidFill>
                <a:latin typeface="Arial"/>
                <a:cs typeface="Arial"/>
              </a:rPr>
              <a:t>The</a:t>
            </a:r>
            <a:r>
              <a:rPr dirty="0" sz="1600" spc="-10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50A36"/>
                </a:solidFill>
                <a:latin typeface="Arial"/>
                <a:cs typeface="Arial"/>
              </a:rPr>
              <a:t>CHOICE-MI</a:t>
            </a:r>
            <a:r>
              <a:rPr dirty="0" sz="1600" spc="-10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50A36"/>
                </a:solidFill>
                <a:latin typeface="Arial"/>
                <a:cs typeface="Arial"/>
              </a:rPr>
              <a:t>registry</a:t>
            </a:r>
            <a:r>
              <a:rPr dirty="0" sz="1600" spc="5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50A36"/>
                </a:solidFill>
                <a:latin typeface="Arial"/>
                <a:cs typeface="Arial"/>
              </a:rPr>
              <a:t>is an</a:t>
            </a:r>
            <a:r>
              <a:rPr dirty="0" sz="1600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50A36"/>
                </a:solidFill>
                <a:latin typeface="Arial"/>
                <a:cs typeface="Arial"/>
              </a:rPr>
              <a:t>investigator- </a:t>
            </a:r>
            <a:r>
              <a:rPr dirty="0" sz="1600" spc="-430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50A36"/>
                </a:solidFill>
                <a:latin typeface="Arial"/>
                <a:cs typeface="Arial"/>
              </a:rPr>
              <a:t>initiated,</a:t>
            </a:r>
            <a:r>
              <a:rPr dirty="0" sz="1600" spc="5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50A36"/>
                </a:solidFill>
                <a:latin typeface="Arial"/>
                <a:cs typeface="Arial"/>
              </a:rPr>
              <a:t>multicentric</a:t>
            </a:r>
            <a:r>
              <a:rPr dirty="0" sz="1600" spc="5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50A36"/>
                </a:solidFill>
                <a:latin typeface="Arial"/>
                <a:cs typeface="Arial"/>
              </a:rPr>
              <a:t>registry</a:t>
            </a:r>
            <a:r>
              <a:rPr dirty="0" sz="1600" spc="5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50A36"/>
                </a:solidFill>
                <a:latin typeface="Arial"/>
                <a:cs typeface="Arial"/>
              </a:rPr>
              <a:t>currently </a:t>
            </a:r>
            <a:r>
              <a:rPr dirty="0" sz="1600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50A36"/>
                </a:solidFill>
                <a:latin typeface="Arial"/>
                <a:cs typeface="Arial"/>
              </a:rPr>
              <a:t>enrolling</a:t>
            </a:r>
            <a:r>
              <a:rPr dirty="0" sz="1600" spc="-20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50A36"/>
                </a:solidFill>
                <a:latin typeface="Arial"/>
                <a:cs typeface="Arial"/>
              </a:rPr>
              <a:t>patients</a:t>
            </a:r>
            <a:r>
              <a:rPr dirty="0" sz="1600" spc="10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50A36"/>
                </a:solidFill>
                <a:latin typeface="Arial"/>
                <a:cs typeface="Arial"/>
              </a:rPr>
              <a:t>screened</a:t>
            </a:r>
            <a:r>
              <a:rPr dirty="0" sz="1600" spc="-20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50A36"/>
                </a:solidFill>
                <a:latin typeface="Arial"/>
                <a:cs typeface="Arial"/>
              </a:rPr>
              <a:t>for</a:t>
            </a:r>
            <a:r>
              <a:rPr dirty="0" sz="1600" spc="15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50A36"/>
                </a:solidFill>
                <a:latin typeface="Arial"/>
                <a:cs typeface="Arial"/>
              </a:rPr>
              <a:t>TMVI in</a:t>
            </a:r>
            <a:r>
              <a:rPr dirty="0" sz="1600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50A36"/>
                </a:solidFill>
                <a:latin typeface="Arial"/>
                <a:cs typeface="Arial"/>
              </a:rPr>
              <a:t>26 </a:t>
            </a:r>
            <a:r>
              <a:rPr dirty="0" sz="1600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50A36"/>
                </a:solidFill>
                <a:latin typeface="Arial"/>
                <a:cs typeface="Arial"/>
              </a:rPr>
              <a:t>centers</a:t>
            </a:r>
            <a:r>
              <a:rPr dirty="0" sz="1600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50A36"/>
                </a:solidFill>
                <a:latin typeface="Arial"/>
                <a:cs typeface="Arial"/>
              </a:rPr>
              <a:t>worldwide</a:t>
            </a:r>
            <a:r>
              <a:rPr dirty="0" sz="1600" spc="-20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50A36"/>
                </a:solidFill>
                <a:latin typeface="Arial"/>
                <a:cs typeface="Arial"/>
              </a:rPr>
              <a:t>(</a:t>
            </a:r>
            <a:r>
              <a:rPr dirty="0" sz="1600" spc="-5" i="1">
                <a:solidFill>
                  <a:srgbClr val="050A36"/>
                </a:solidFill>
                <a:latin typeface="Arial"/>
                <a:cs typeface="Arial"/>
              </a:rPr>
              <a:t>NCT04688190</a:t>
            </a:r>
            <a:r>
              <a:rPr dirty="0" sz="1600" spc="-5">
                <a:solidFill>
                  <a:srgbClr val="050A36"/>
                </a:solidFill>
                <a:latin typeface="Arial"/>
                <a:cs typeface="Arial"/>
              </a:rPr>
              <a:t>).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A20CE"/>
              </a:buClr>
              <a:buFont typeface="Arial"/>
              <a:buChar char="•"/>
            </a:pPr>
            <a:endParaRPr sz="2500">
              <a:latin typeface="Arial"/>
              <a:cs typeface="Arial"/>
            </a:endParaRPr>
          </a:p>
          <a:p>
            <a:pPr marL="269875" marR="5080" indent="-257810">
              <a:lnSpc>
                <a:spcPts val="1730"/>
              </a:lnSpc>
              <a:buClr>
                <a:srgbClr val="0A20CE"/>
              </a:buClr>
              <a:buSzPct val="109375"/>
              <a:buChar char="•"/>
              <a:tabLst>
                <a:tab pos="269875" algn="l"/>
                <a:tab pos="270510" algn="l"/>
              </a:tabLst>
            </a:pPr>
            <a:r>
              <a:rPr dirty="0" sz="1600" spc="-5">
                <a:solidFill>
                  <a:srgbClr val="050A36"/>
                </a:solidFill>
                <a:latin typeface="Arial"/>
                <a:cs typeface="Arial"/>
              </a:rPr>
              <a:t>The</a:t>
            </a:r>
            <a:r>
              <a:rPr dirty="0" sz="1600" spc="25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050A36"/>
                </a:solidFill>
                <a:latin typeface="Arial"/>
                <a:cs typeface="Arial"/>
              </a:rPr>
              <a:t>CHOICE-MI</a:t>
            </a:r>
            <a:r>
              <a:rPr dirty="0" sz="1600" spc="30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050A36"/>
                </a:solidFill>
                <a:latin typeface="Arial"/>
                <a:cs typeface="Arial"/>
              </a:rPr>
              <a:t>MAC</a:t>
            </a:r>
            <a:r>
              <a:rPr dirty="0" sz="1600" spc="35" b="1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50A36"/>
                </a:solidFill>
                <a:latin typeface="Arial"/>
                <a:cs typeface="Arial"/>
              </a:rPr>
              <a:t>study</a:t>
            </a:r>
            <a:r>
              <a:rPr dirty="0" sz="1600" spc="35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50A36"/>
                </a:solidFill>
                <a:latin typeface="Arial"/>
                <a:cs typeface="Arial"/>
              </a:rPr>
              <a:t>aims</a:t>
            </a:r>
            <a:r>
              <a:rPr dirty="0" sz="1600" spc="35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50A36"/>
                </a:solidFill>
                <a:latin typeface="Arial"/>
                <a:cs typeface="Arial"/>
              </a:rPr>
              <a:t>to </a:t>
            </a:r>
            <a:r>
              <a:rPr dirty="0" sz="1600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50A36"/>
                </a:solidFill>
                <a:latin typeface="Arial"/>
                <a:cs typeface="Arial"/>
              </a:rPr>
              <a:t>compare</a:t>
            </a:r>
            <a:r>
              <a:rPr dirty="0" sz="1600" spc="5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50A36"/>
                </a:solidFill>
                <a:latin typeface="Arial"/>
                <a:cs typeface="Arial"/>
              </a:rPr>
              <a:t>the</a:t>
            </a:r>
            <a:r>
              <a:rPr dirty="0" sz="1600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50A36"/>
                </a:solidFill>
                <a:latin typeface="Arial"/>
                <a:cs typeface="Arial"/>
              </a:rPr>
              <a:t>clinical</a:t>
            </a:r>
            <a:r>
              <a:rPr dirty="0" sz="1600" spc="-10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50A36"/>
                </a:solidFill>
                <a:latin typeface="Arial"/>
                <a:cs typeface="Arial"/>
              </a:rPr>
              <a:t>features,</a:t>
            </a:r>
            <a:r>
              <a:rPr dirty="0" sz="1600" spc="15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50A36"/>
                </a:solidFill>
                <a:latin typeface="Arial"/>
                <a:cs typeface="Arial"/>
              </a:rPr>
              <a:t>procedural and </a:t>
            </a:r>
            <a:r>
              <a:rPr dirty="0" sz="1600" spc="-430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50A36"/>
                </a:solidFill>
                <a:latin typeface="Arial"/>
                <a:cs typeface="Arial"/>
              </a:rPr>
              <a:t>clinical</a:t>
            </a:r>
            <a:r>
              <a:rPr dirty="0" sz="1600" spc="55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50A36"/>
                </a:solidFill>
                <a:latin typeface="Arial"/>
                <a:cs typeface="Arial"/>
              </a:rPr>
              <a:t>outcomes</a:t>
            </a:r>
            <a:r>
              <a:rPr dirty="0" sz="1600" spc="60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50A36"/>
                </a:solidFill>
                <a:latin typeface="Arial"/>
                <a:cs typeface="Arial"/>
              </a:rPr>
              <a:t>of</a:t>
            </a:r>
            <a:r>
              <a:rPr dirty="0" sz="1600" spc="75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50A36"/>
                </a:solidFill>
                <a:latin typeface="Arial"/>
                <a:cs typeface="Arial"/>
              </a:rPr>
              <a:t>moderate-to-severe </a:t>
            </a:r>
            <a:r>
              <a:rPr dirty="0" sz="1600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50A36"/>
                </a:solidFill>
                <a:latin typeface="Arial"/>
                <a:cs typeface="Arial"/>
              </a:rPr>
              <a:t>MAC </a:t>
            </a:r>
            <a:r>
              <a:rPr dirty="0" sz="1600">
                <a:solidFill>
                  <a:srgbClr val="050A36"/>
                </a:solidFill>
                <a:latin typeface="Arial"/>
                <a:cs typeface="Arial"/>
              </a:rPr>
              <a:t>(</a:t>
            </a:r>
            <a:r>
              <a:rPr dirty="0" sz="1600" b="1">
                <a:solidFill>
                  <a:srgbClr val="050A36"/>
                </a:solidFill>
                <a:latin typeface="Arial"/>
                <a:cs typeface="Arial"/>
              </a:rPr>
              <a:t>MAC </a:t>
            </a:r>
            <a:r>
              <a:rPr dirty="0" sz="1600" spc="-5" b="1">
                <a:solidFill>
                  <a:srgbClr val="050A36"/>
                </a:solidFill>
                <a:latin typeface="Arial"/>
                <a:cs typeface="Arial"/>
              </a:rPr>
              <a:t>group</a:t>
            </a:r>
            <a:r>
              <a:rPr dirty="0" sz="1600" spc="-5">
                <a:solidFill>
                  <a:srgbClr val="050A36"/>
                </a:solidFill>
                <a:latin typeface="Arial"/>
                <a:cs typeface="Arial"/>
              </a:rPr>
              <a:t>)</a:t>
            </a:r>
            <a:r>
              <a:rPr dirty="0" sz="1600" spc="-10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50A36"/>
                </a:solidFill>
                <a:latin typeface="Arial"/>
                <a:cs typeface="Arial"/>
              </a:rPr>
              <a:t>to</a:t>
            </a:r>
            <a:r>
              <a:rPr dirty="0" sz="1600" spc="5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50A36"/>
                </a:solidFill>
                <a:latin typeface="Arial"/>
                <a:cs typeface="Arial"/>
              </a:rPr>
              <a:t>those with mild</a:t>
            </a:r>
            <a:r>
              <a:rPr dirty="0" sz="1600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50A36"/>
                </a:solidFill>
                <a:latin typeface="Arial"/>
                <a:cs typeface="Arial"/>
              </a:rPr>
              <a:t>or</a:t>
            </a:r>
            <a:r>
              <a:rPr dirty="0" sz="1600" spc="5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50A36"/>
                </a:solidFill>
                <a:latin typeface="Arial"/>
                <a:cs typeface="Arial"/>
              </a:rPr>
              <a:t>less </a:t>
            </a:r>
            <a:r>
              <a:rPr dirty="0" sz="1600" spc="-430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50A36"/>
                </a:solidFill>
                <a:latin typeface="Arial"/>
                <a:cs typeface="Arial"/>
              </a:rPr>
              <a:t>MAC </a:t>
            </a:r>
            <a:r>
              <a:rPr dirty="0" sz="1600">
                <a:solidFill>
                  <a:srgbClr val="050A36"/>
                </a:solidFill>
                <a:latin typeface="Arial"/>
                <a:cs typeface="Arial"/>
              </a:rPr>
              <a:t>(</a:t>
            </a:r>
            <a:r>
              <a:rPr dirty="0" sz="1600" b="1">
                <a:solidFill>
                  <a:srgbClr val="050A36"/>
                </a:solidFill>
                <a:latin typeface="Arial"/>
                <a:cs typeface="Arial"/>
              </a:rPr>
              <a:t>Non-MAC </a:t>
            </a:r>
            <a:r>
              <a:rPr dirty="0" sz="1600" spc="-5" b="1">
                <a:solidFill>
                  <a:srgbClr val="050A36"/>
                </a:solidFill>
                <a:latin typeface="Arial"/>
                <a:cs typeface="Arial"/>
              </a:rPr>
              <a:t>group</a:t>
            </a:r>
            <a:r>
              <a:rPr dirty="0" sz="1600" spc="-5">
                <a:solidFill>
                  <a:srgbClr val="050A36"/>
                </a:solidFill>
                <a:latin typeface="Arial"/>
                <a:cs typeface="Arial"/>
              </a:rPr>
              <a:t>) irrespective of the </a:t>
            </a:r>
            <a:r>
              <a:rPr dirty="0" sz="1600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50A36"/>
                </a:solidFill>
                <a:latin typeface="Arial"/>
                <a:cs typeface="Arial"/>
              </a:rPr>
              <a:t>final treatment</a:t>
            </a:r>
            <a:r>
              <a:rPr dirty="0" sz="1600" spc="25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050A36"/>
                </a:solidFill>
                <a:latin typeface="Arial"/>
                <a:cs typeface="Arial"/>
              </a:rPr>
              <a:t>decision.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66263" y="140557"/>
            <a:ext cx="2404745" cy="40703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STUDY</a:t>
            </a:r>
            <a:r>
              <a:rPr dirty="0" spc="-95"/>
              <a:t> </a:t>
            </a:r>
            <a:r>
              <a:rPr dirty="0" spc="-5"/>
              <a:t>DESIGN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4049" y="791006"/>
            <a:ext cx="3834765" cy="3026410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marL="269875" indent="-257810">
              <a:lnSpc>
                <a:spcPct val="100000"/>
              </a:lnSpc>
              <a:spcBef>
                <a:spcPts val="560"/>
              </a:spcBef>
              <a:buClr>
                <a:srgbClr val="0A20CE"/>
              </a:buClr>
              <a:buSzPct val="107894"/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dirty="0" u="sng" sz="1900" spc="-5" b="1">
                <a:solidFill>
                  <a:srgbClr val="050A36"/>
                </a:solidFill>
                <a:uFill>
                  <a:solidFill>
                    <a:srgbClr val="050A36"/>
                  </a:solidFill>
                </a:uFill>
                <a:latin typeface="Arial"/>
                <a:cs typeface="Arial"/>
              </a:rPr>
              <a:t>Primary</a:t>
            </a:r>
            <a:r>
              <a:rPr dirty="0" u="sng" sz="1900" spc="-25" b="1">
                <a:solidFill>
                  <a:srgbClr val="050A36"/>
                </a:solidFill>
                <a:uFill>
                  <a:solidFill>
                    <a:srgbClr val="050A3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00" spc="-5" b="1">
                <a:solidFill>
                  <a:srgbClr val="050A36"/>
                </a:solidFill>
                <a:uFill>
                  <a:solidFill>
                    <a:srgbClr val="050A36"/>
                  </a:solidFill>
                </a:uFill>
                <a:latin typeface="Arial"/>
                <a:cs typeface="Arial"/>
              </a:rPr>
              <a:t>Outcome</a:t>
            </a:r>
            <a:r>
              <a:rPr dirty="0" sz="1900" spc="-5" b="1">
                <a:solidFill>
                  <a:srgbClr val="050A36"/>
                </a:solidFill>
                <a:latin typeface="Arial"/>
                <a:cs typeface="Arial"/>
              </a:rPr>
              <a:t>:</a:t>
            </a:r>
            <a:endParaRPr sz="1900">
              <a:latin typeface="Arial"/>
              <a:cs typeface="Arial"/>
            </a:endParaRPr>
          </a:p>
          <a:p>
            <a:pPr lvl="1" marL="570230" marR="652145" indent="-215265">
              <a:lnSpc>
                <a:spcPts val="1939"/>
              </a:lnSpc>
              <a:spcBef>
                <a:spcPts val="685"/>
              </a:spcBef>
              <a:buClr>
                <a:srgbClr val="0A20CE"/>
              </a:buClr>
              <a:buSzPct val="69444"/>
              <a:buFont typeface="Wingdings 2"/>
              <a:buChar char=""/>
              <a:tabLst>
                <a:tab pos="570865" algn="l"/>
              </a:tabLst>
            </a:pPr>
            <a:r>
              <a:rPr dirty="0" sz="1800" spc="-5">
                <a:solidFill>
                  <a:srgbClr val="050A36"/>
                </a:solidFill>
                <a:latin typeface="Arial"/>
                <a:cs typeface="Arial"/>
              </a:rPr>
              <a:t>All-cause death </a:t>
            </a:r>
            <a:r>
              <a:rPr dirty="0" sz="1800">
                <a:solidFill>
                  <a:srgbClr val="050A36"/>
                </a:solidFill>
                <a:latin typeface="Arial"/>
                <a:cs typeface="Arial"/>
              </a:rPr>
              <a:t>or HF </a:t>
            </a:r>
            <a:r>
              <a:rPr dirty="0" sz="1800" spc="5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50A36"/>
                </a:solidFill>
                <a:latin typeface="Arial"/>
                <a:cs typeface="Arial"/>
              </a:rPr>
              <a:t>rehospitalisation</a:t>
            </a:r>
            <a:r>
              <a:rPr dirty="0" sz="1800" spc="-35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50A36"/>
                </a:solidFill>
                <a:latin typeface="Arial"/>
                <a:cs typeface="Arial"/>
              </a:rPr>
              <a:t>at</a:t>
            </a:r>
            <a:r>
              <a:rPr dirty="0" sz="1800" spc="-15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50A36"/>
                </a:solidFill>
                <a:latin typeface="Arial"/>
                <a:cs typeface="Arial"/>
              </a:rPr>
              <a:t>1</a:t>
            </a:r>
            <a:r>
              <a:rPr dirty="0" sz="1800" spc="-15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50A36"/>
                </a:solidFill>
                <a:latin typeface="Arial"/>
                <a:cs typeface="Arial"/>
              </a:rPr>
              <a:t>year</a:t>
            </a:r>
            <a:endParaRPr sz="180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spcBef>
                <a:spcPts val="430"/>
              </a:spcBef>
              <a:buClr>
                <a:srgbClr val="0A20CE"/>
              </a:buClr>
              <a:buSzPct val="107894"/>
              <a:buFont typeface="Arial"/>
              <a:buChar char="•"/>
              <a:tabLst>
                <a:tab pos="269875" algn="l"/>
                <a:tab pos="270510" algn="l"/>
              </a:tabLst>
            </a:pPr>
            <a:r>
              <a:rPr dirty="0" u="sng" sz="1900" spc="-5" b="1">
                <a:solidFill>
                  <a:srgbClr val="050A36"/>
                </a:solidFill>
                <a:uFill>
                  <a:solidFill>
                    <a:srgbClr val="050A36"/>
                  </a:solidFill>
                </a:uFill>
                <a:latin typeface="Arial"/>
                <a:cs typeface="Arial"/>
              </a:rPr>
              <a:t>Secondary</a:t>
            </a:r>
            <a:r>
              <a:rPr dirty="0" u="sng" sz="1900" spc="-30" b="1">
                <a:solidFill>
                  <a:srgbClr val="050A36"/>
                </a:solidFill>
                <a:uFill>
                  <a:solidFill>
                    <a:srgbClr val="050A36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900" b="1">
                <a:solidFill>
                  <a:srgbClr val="050A36"/>
                </a:solidFill>
                <a:uFill>
                  <a:solidFill>
                    <a:srgbClr val="050A36"/>
                  </a:solidFill>
                </a:uFill>
                <a:latin typeface="Arial"/>
                <a:cs typeface="Arial"/>
              </a:rPr>
              <a:t>Outcomes</a:t>
            </a:r>
            <a:r>
              <a:rPr dirty="0" sz="1900" b="1">
                <a:solidFill>
                  <a:srgbClr val="050A36"/>
                </a:solidFill>
                <a:latin typeface="Arial"/>
                <a:cs typeface="Arial"/>
              </a:rPr>
              <a:t>:</a:t>
            </a:r>
            <a:endParaRPr sz="1900">
              <a:latin typeface="Arial"/>
              <a:cs typeface="Arial"/>
            </a:endParaRPr>
          </a:p>
          <a:p>
            <a:pPr lvl="1" marL="570230" marR="118745" indent="-215265">
              <a:lnSpc>
                <a:spcPts val="1939"/>
              </a:lnSpc>
              <a:spcBef>
                <a:spcPts val="680"/>
              </a:spcBef>
              <a:buClr>
                <a:srgbClr val="0A20CE"/>
              </a:buClr>
              <a:buSzPct val="69444"/>
              <a:buFont typeface="Wingdings 2"/>
              <a:buChar char=""/>
              <a:tabLst>
                <a:tab pos="570865" algn="l"/>
              </a:tabLst>
            </a:pPr>
            <a:r>
              <a:rPr dirty="0" sz="1800" spc="-5">
                <a:solidFill>
                  <a:srgbClr val="050A36"/>
                </a:solidFill>
                <a:latin typeface="Arial"/>
                <a:cs typeface="Arial"/>
              </a:rPr>
              <a:t>All-cause</a:t>
            </a:r>
            <a:r>
              <a:rPr dirty="0" sz="1800" spc="-15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50A36"/>
                </a:solidFill>
                <a:latin typeface="Arial"/>
                <a:cs typeface="Arial"/>
              </a:rPr>
              <a:t>and</a:t>
            </a:r>
            <a:r>
              <a:rPr dirty="0" sz="1800" spc="-15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50A36"/>
                </a:solidFill>
                <a:latin typeface="Arial"/>
                <a:cs typeface="Arial"/>
              </a:rPr>
              <a:t>CV</a:t>
            </a:r>
            <a:r>
              <a:rPr dirty="0" sz="1800" spc="-10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50A36"/>
                </a:solidFill>
                <a:latin typeface="Arial"/>
                <a:cs typeface="Arial"/>
              </a:rPr>
              <a:t>mortality</a:t>
            </a:r>
            <a:r>
              <a:rPr dirty="0" sz="1800" spc="-10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50A36"/>
                </a:solidFill>
                <a:latin typeface="Arial"/>
                <a:cs typeface="Arial"/>
              </a:rPr>
              <a:t>at</a:t>
            </a:r>
            <a:r>
              <a:rPr dirty="0" sz="1800" spc="-10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50A36"/>
                </a:solidFill>
                <a:latin typeface="Arial"/>
                <a:cs typeface="Arial"/>
              </a:rPr>
              <a:t>1 </a:t>
            </a:r>
            <a:r>
              <a:rPr dirty="0" sz="1800" spc="-484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50A36"/>
                </a:solidFill>
                <a:latin typeface="Arial"/>
                <a:cs typeface="Arial"/>
              </a:rPr>
              <a:t>year</a:t>
            </a:r>
            <a:endParaRPr sz="1800">
              <a:latin typeface="Arial"/>
              <a:cs typeface="Arial"/>
            </a:endParaRPr>
          </a:p>
          <a:p>
            <a:pPr lvl="1" marL="570230" marR="5080" indent="-215265">
              <a:lnSpc>
                <a:spcPts val="1939"/>
              </a:lnSpc>
              <a:spcBef>
                <a:spcPts val="660"/>
              </a:spcBef>
              <a:buClr>
                <a:srgbClr val="0A20CE"/>
              </a:buClr>
              <a:buSzPct val="69444"/>
              <a:buFont typeface="Wingdings 2"/>
              <a:buChar char=""/>
              <a:tabLst>
                <a:tab pos="570865" algn="l"/>
              </a:tabLst>
            </a:pPr>
            <a:r>
              <a:rPr dirty="0" sz="1800" spc="-5">
                <a:solidFill>
                  <a:srgbClr val="050A36"/>
                </a:solidFill>
                <a:latin typeface="Arial"/>
                <a:cs typeface="Arial"/>
              </a:rPr>
              <a:t>Residual</a:t>
            </a:r>
            <a:r>
              <a:rPr dirty="0" sz="1800" spc="-20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50A36"/>
                </a:solidFill>
                <a:latin typeface="Arial"/>
                <a:cs typeface="Arial"/>
              </a:rPr>
              <a:t>MR</a:t>
            </a:r>
            <a:r>
              <a:rPr dirty="0" sz="1800" spc="-10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50A36"/>
                </a:solidFill>
                <a:latin typeface="Arial"/>
                <a:cs typeface="Arial"/>
              </a:rPr>
              <a:t>at</a:t>
            </a:r>
            <a:r>
              <a:rPr dirty="0" sz="1800" spc="-10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50A36"/>
                </a:solidFill>
                <a:latin typeface="Arial"/>
                <a:cs typeface="Arial"/>
              </a:rPr>
              <a:t>discharge</a:t>
            </a:r>
            <a:r>
              <a:rPr dirty="0" sz="1800" spc="-15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50A36"/>
                </a:solidFill>
                <a:latin typeface="Arial"/>
                <a:cs typeface="Arial"/>
              </a:rPr>
              <a:t>and</a:t>
            </a:r>
            <a:r>
              <a:rPr dirty="0" sz="1800" spc="-15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50A36"/>
                </a:solidFill>
                <a:latin typeface="Arial"/>
                <a:cs typeface="Arial"/>
              </a:rPr>
              <a:t>1 </a:t>
            </a:r>
            <a:r>
              <a:rPr dirty="0" sz="1800" spc="-484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50A36"/>
                </a:solidFill>
                <a:latin typeface="Arial"/>
                <a:cs typeface="Arial"/>
              </a:rPr>
              <a:t>year</a:t>
            </a:r>
            <a:endParaRPr sz="1800">
              <a:latin typeface="Arial"/>
              <a:cs typeface="Arial"/>
            </a:endParaRPr>
          </a:p>
          <a:p>
            <a:pPr lvl="1" marL="570230" marR="741045" indent="-215265">
              <a:lnSpc>
                <a:spcPts val="1939"/>
              </a:lnSpc>
              <a:spcBef>
                <a:spcPts val="655"/>
              </a:spcBef>
              <a:buClr>
                <a:srgbClr val="0A20CE"/>
              </a:buClr>
              <a:buSzPct val="69444"/>
              <a:buFont typeface="Wingdings 2"/>
              <a:buChar char=""/>
              <a:tabLst>
                <a:tab pos="570865" algn="l"/>
              </a:tabLst>
            </a:pPr>
            <a:r>
              <a:rPr dirty="0" sz="1800" spc="-5">
                <a:solidFill>
                  <a:srgbClr val="050A36"/>
                </a:solidFill>
                <a:latin typeface="Arial"/>
                <a:cs typeface="Arial"/>
              </a:rPr>
              <a:t>NYHA functional class </a:t>
            </a:r>
            <a:r>
              <a:rPr dirty="0" sz="1800">
                <a:solidFill>
                  <a:srgbClr val="050A36"/>
                </a:solidFill>
                <a:latin typeface="Arial"/>
                <a:cs typeface="Arial"/>
              </a:rPr>
              <a:t>at </a:t>
            </a:r>
            <a:r>
              <a:rPr dirty="0" sz="1800" spc="-490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050A36"/>
                </a:solidFill>
                <a:latin typeface="Arial"/>
                <a:cs typeface="Arial"/>
              </a:rPr>
              <a:t>discharge</a:t>
            </a:r>
            <a:r>
              <a:rPr dirty="0" sz="1800" spc="-25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50A36"/>
                </a:solidFill>
                <a:latin typeface="Arial"/>
                <a:cs typeface="Arial"/>
              </a:rPr>
              <a:t>and</a:t>
            </a:r>
            <a:r>
              <a:rPr dirty="0" sz="1800" spc="-10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50A36"/>
                </a:solidFill>
                <a:latin typeface="Arial"/>
                <a:cs typeface="Arial"/>
              </a:rPr>
              <a:t>1</a:t>
            </a:r>
            <a:r>
              <a:rPr dirty="0" sz="1800" spc="-10">
                <a:solidFill>
                  <a:srgbClr val="050A36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50A36"/>
                </a:solidFill>
                <a:latin typeface="Arial"/>
                <a:cs typeface="Arial"/>
              </a:rPr>
              <a:t>year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67784" y="851916"/>
            <a:ext cx="4692407" cy="3072383"/>
          </a:xfrm>
          <a:prstGeom prst="rect">
            <a:avLst/>
          </a:prstGeom>
        </p:spPr>
      </p:pic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0975" y="140557"/>
            <a:ext cx="3713479" cy="7880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843280" marR="5080" indent="-831215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Baseline Characteristics </a:t>
            </a:r>
            <a:r>
              <a:rPr dirty="0" spc="-680"/>
              <a:t> </a:t>
            </a:r>
            <a:r>
              <a:rPr dirty="0" spc="-5"/>
              <a:t>Demographic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78304" y="1211173"/>
          <a:ext cx="7987665" cy="29971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48379"/>
                <a:gridCol w="1524000"/>
                <a:gridCol w="1567179"/>
                <a:gridCol w="1327784"/>
              </a:tblGrid>
              <a:tr h="299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50A36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35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MAC</a:t>
                      </a:r>
                      <a:r>
                        <a:rPr dirty="0" sz="135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(156)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50A36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35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Non-MAC</a:t>
                      </a:r>
                      <a:r>
                        <a:rPr dirty="0" sz="13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(512)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50A36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3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35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Value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50A36"/>
                    </a:solidFill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Age</a:t>
                      </a:r>
                      <a:r>
                        <a:rPr dirty="0" sz="11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(years)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80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(75.4,</a:t>
                      </a:r>
                      <a:r>
                        <a:rPr dirty="0" sz="11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84)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78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(71,</a:t>
                      </a:r>
                      <a:r>
                        <a:rPr dirty="0" sz="11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82)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0.003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Female</a:t>
                      </a:r>
                      <a:r>
                        <a:rPr dirty="0" sz="11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 b="1">
                          <a:latin typeface="Arial"/>
                          <a:cs typeface="Arial"/>
                        </a:rPr>
                        <a:t>(%)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92</a:t>
                      </a:r>
                      <a:r>
                        <a:rPr dirty="0" sz="11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(62.8)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209</a:t>
                      </a:r>
                      <a:r>
                        <a:rPr dirty="0" sz="11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(40.8)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0.001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STS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PROM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 b="1">
                          <a:latin typeface="Arial"/>
                          <a:cs typeface="Arial"/>
                        </a:rPr>
                        <a:t>(%)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6.6</a:t>
                      </a:r>
                      <a:r>
                        <a:rPr dirty="0" sz="11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(3.6,</a:t>
                      </a:r>
                      <a:r>
                        <a:rPr dirty="0" sz="11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9.7)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4.8</a:t>
                      </a:r>
                      <a:r>
                        <a:rPr dirty="0" sz="11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(3,</a:t>
                      </a:r>
                      <a:r>
                        <a:rPr dirty="0" sz="11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7.5)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0.028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EuroSCORE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II</a:t>
                      </a:r>
                      <a:r>
                        <a:rPr dirty="0" sz="11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 b="1">
                          <a:latin typeface="Arial"/>
                          <a:cs typeface="Arial"/>
                        </a:rPr>
                        <a:t>(%)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5.5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(3.3,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11)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4.8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(2.9,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10.2)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0.71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NYHA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 III/IV</a:t>
                      </a:r>
                      <a:r>
                        <a:rPr dirty="0" sz="11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 b="1">
                          <a:latin typeface="Arial"/>
                          <a:cs typeface="Arial"/>
                        </a:rPr>
                        <a:t>(%)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35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127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(82.4)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414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(81.4)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0.21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HF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hospitalization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last</a:t>
                      </a:r>
                      <a:r>
                        <a:rPr dirty="0" sz="11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year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(0,1)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(0,1)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0.84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Previous</a:t>
                      </a:r>
                      <a:r>
                        <a:rPr dirty="0" sz="11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CABG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 b="1">
                          <a:latin typeface="Arial"/>
                          <a:cs typeface="Arial"/>
                        </a:rPr>
                        <a:t>(%)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32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(20.6)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135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(26.4)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0.18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Previous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TAVR </a:t>
                      </a:r>
                      <a:r>
                        <a:rPr dirty="0" sz="1100" spc="-15" b="1">
                          <a:latin typeface="Arial"/>
                          <a:cs typeface="Arial"/>
                        </a:rPr>
                        <a:t>(%)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39</a:t>
                      </a:r>
                      <a:r>
                        <a:rPr dirty="0" sz="11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(25.2)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37</a:t>
                      </a:r>
                      <a:r>
                        <a:rPr dirty="0" sz="11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(7.2)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0.001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Hypoalbuminemia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 b="1">
                          <a:latin typeface="Arial"/>
                          <a:cs typeface="Arial"/>
                        </a:rPr>
                        <a:t>(%)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30</a:t>
                      </a:r>
                      <a:r>
                        <a:rPr dirty="0" sz="11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(31.6)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65</a:t>
                      </a:r>
                      <a:r>
                        <a:rPr dirty="0" sz="11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(16.7)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0.001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10973" y="41488"/>
            <a:ext cx="3713479" cy="7880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76275" marR="5080" indent="-66421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Baseline Characteristics </a:t>
            </a:r>
            <a:r>
              <a:rPr dirty="0" spc="-680"/>
              <a:t> </a:t>
            </a:r>
            <a:r>
              <a:rPr dirty="0"/>
              <a:t>TTE</a:t>
            </a:r>
            <a:r>
              <a:rPr dirty="0" spc="-25"/>
              <a:t> </a:t>
            </a:r>
            <a:r>
              <a:rPr dirty="0"/>
              <a:t>–</a:t>
            </a:r>
            <a:r>
              <a:rPr dirty="0" spc="-10"/>
              <a:t> </a:t>
            </a:r>
            <a:r>
              <a:rPr dirty="0" spc="-5"/>
              <a:t>CT</a:t>
            </a:r>
            <a:r>
              <a:rPr dirty="0" spc="-10"/>
              <a:t> </a:t>
            </a:r>
            <a:r>
              <a:rPr dirty="0"/>
              <a:t>SCAN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78305" y="902924"/>
          <a:ext cx="7987665" cy="3596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48379"/>
                <a:gridCol w="1524000"/>
                <a:gridCol w="1567179"/>
                <a:gridCol w="1327784"/>
              </a:tblGrid>
              <a:tr h="299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50A36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35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MAC</a:t>
                      </a:r>
                      <a:r>
                        <a:rPr dirty="0" sz="135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(156)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50A36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35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Non-MAC</a:t>
                      </a:r>
                      <a:r>
                        <a:rPr dirty="0" sz="135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(512)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50A36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3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35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Value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50A36"/>
                    </a:solidFill>
                  </a:tcPr>
                </a:tc>
              </a:tr>
              <a:tr h="299720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TTE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997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Ejection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Fraction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 b="1">
                          <a:latin typeface="Arial"/>
                          <a:cs typeface="Arial"/>
                        </a:rPr>
                        <a:t>(%)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58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(47.5,</a:t>
                      </a:r>
                      <a:r>
                        <a:rPr dirty="0" sz="11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62.2)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47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(35.4,</a:t>
                      </a:r>
                      <a:r>
                        <a:rPr dirty="0" sz="11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60)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0.001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Left</a:t>
                      </a:r>
                      <a:r>
                        <a:rPr dirty="0" sz="11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Ventricular End</a:t>
                      </a:r>
                      <a:r>
                        <a:rPr dirty="0" sz="1100" spc="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Diastolic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Volume</a:t>
                      </a:r>
                      <a:r>
                        <a:rPr dirty="0" sz="1100" spc="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(ml)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114.9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(80.7,</a:t>
                      </a:r>
                      <a:r>
                        <a:rPr dirty="0" sz="11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150.3)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136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(99.9,</a:t>
                      </a:r>
                      <a:r>
                        <a:rPr dirty="0" sz="11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176)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0.046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Severe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MR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 b="1">
                          <a:latin typeface="Arial"/>
                          <a:cs typeface="Arial"/>
                        </a:rPr>
                        <a:t>(%)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88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(56.4)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340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(66.4)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0.12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Secondary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MR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 b="1">
                          <a:latin typeface="Arial"/>
                          <a:cs typeface="Arial"/>
                        </a:rPr>
                        <a:t>(%)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24</a:t>
                      </a:r>
                      <a:r>
                        <a:rPr dirty="0" sz="11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(15.8)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240</a:t>
                      </a:r>
                      <a:r>
                        <a:rPr dirty="0" sz="11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(47.3)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0.001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Mean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Mitral</a:t>
                      </a:r>
                      <a:r>
                        <a:rPr dirty="0" sz="11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Gradient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(mm</a:t>
                      </a:r>
                      <a:r>
                        <a:rPr dirty="0" sz="11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Hg)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635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1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(3,</a:t>
                      </a:r>
                      <a:r>
                        <a:rPr dirty="0" sz="11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7.4)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2.3</a:t>
                      </a:r>
                      <a:r>
                        <a:rPr dirty="0" sz="11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(2,</a:t>
                      </a:r>
                      <a:r>
                        <a:rPr dirty="0" sz="11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4)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0.001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Tricuspid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Regurgitation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&gt;</a:t>
                      </a:r>
                      <a:r>
                        <a:rPr dirty="0" sz="11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2+</a:t>
                      </a:r>
                      <a:r>
                        <a:rPr dirty="0" sz="1100" spc="-15" b="1">
                          <a:latin typeface="Arial"/>
                          <a:cs typeface="Arial"/>
                        </a:rPr>
                        <a:t> (%)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69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(44.2)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260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(50.9)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0.17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Systolic Pulmonary Artery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Pressure (mm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Hg)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51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(40,</a:t>
                      </a:r>
                      <a:r>
                        <a:rPr dirty="0" sz="11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63.3)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48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(38,</a:t>
                      </a:r>
                      <a:r>
                        <a:rPr dirty="0" sz="11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58)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0.006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</a:tr>
              <a:tr h="299720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CT</a:t>
                      </a:r>
                      <a:r>
                        <a:rPr dirty="0" sz="11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SCAN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997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Inter-Commissural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Diameter</a:t>
                      </a:r>
                      <a:r>
                        <a:rPr dirty="0" sz="11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(mm)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38.2</a:t>
                      </a:r>
                      <a:r>
                        <a:rPr dirty="0" sz="11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(34.3,</a:t>
                      </a:r>
                      <a:r>
                        <a:rPr dirty="0" sz="11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44.2)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41.1</a:t>
                      </a:r>
                      <a:r>
                        <a:rPr dirty="0" sz="11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(38,</a:t>
                      </a:r>
                      <a:r>
                        <a:rPr dirty="0" sz="11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44.6)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0.019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Systolic Mitral</a:t>
                      </a:r>
                      <a:r>
                        <a:rPr dirty="0" sz="11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Annular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Perimeter</a:t>
                      </a:r>
                      <a:r>
                        <a:rPr dirty="0" sz="11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(mm)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121.1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(116.3,</a:t>
                      </a:r>
                      <a:r>
                        <a:rPr dirty="0" sz="11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134.2)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131.4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(118.2,</a:t>
                      </a:r>
                      <a:r>
                        <a:rPr dirty="0" sz="11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140.8)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0.047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2525" y="140557"/>
            <a:ext cx="5829300" cy="40703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Device</a:t>
            </a:r>
            <a:r>
              <a:rPr dirty="0" spc="-20"/>
              <a:t> </a:t>
            </a:r>
            <a:r>
              <a:rPr dirty="0" spc="-5"/>
              <a:t>and</a:t>
            </a:r>
            <a:r>
              <a:rPr dirty="0" spc="-15"/>
              <a:t> </a:t>
            </a:r>
            <a:r>
              <a:rPr dirty="0" spc="-5"/>
              <a:t>Procedural</a:t>
            </a:r>
            <a:r>
              <a:rPr dirty="0" spc="-15"/>
              <a:t> </a:t>
            </a:r>
            <a:r>
              <a:rPr dirty="0" spc="-5"/>
              <a:t>Characteristics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22081" y="880483"/>
          <a:ext cx="7106284" cy="2956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28035"/>
                <a:gridCol w="1297939"/>
                <a:gridCol w="1419225"/>
                <a:gridCol w="1042034"/>
              </a:tblGrid>
              <a:tr h="349250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35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TMVI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50A3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49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350" spc="-5" b="1">
                          <a:latin typeface="Arial"/>
                          <a:cs typeface="Arial"/>
                        </a:rPr>
                        <a:t>MAC</a:t>
                      </a:r>
                      <a:r>
                        <a:rPr dirty="0" sz="135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-5" b="1">
                          <a:latin typeface="Arial"/>
                          <a:cs typeface="Arial"/>
                        </a:rPr>
                        <a:t>(27)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350" spc="-5" b="1">
                          <a:latin typeface="Arial"/>
                          <a:cs typeface="Arial"/>
                        </a:rPr>
                        <a:t>Non-MAC</a:t>
                      </a:r>
                      <a:r>
                        <a:rPr dirty="0" sz="135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-5" b="1">
                          <a:latin typeface="Arial"/>
                          <a:cs typeface="Arial"/>
                        </a:rPr>
                        <a:t>(183)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350" b="1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35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-20" b="1">
                          <a:latin typeface="Arial"/>
                          <a:cs typeface="Arial"/>
                        </a:rPr>
                        <a:t>Value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</a:tr>
              <a:tr h="3225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200" spc="-10" b="1">
                          <a:latin typeface="Arial"/>
                          <a:cs typeface="Arial"/>
                        </a:rPr>
                        <a:t>Transapical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latin typeface="Arial"/>
                          <a:cs typeface="Arial"/>
                        </a:rPr>
                        <a:t>access</a:t>
                      </a:r>
                      <a:r>
                        <a:rPr dirty="0" sz="12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(%)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23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(85.2)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160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(90.4)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0.62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</a:tr>
              <a:tr h="3225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200" spc="-15" b="1">
                          <a:latin typeface="Arial"/>
                          <a:cs typeface="Arial"/>
                        </a:rPr>
                        <a:t>Technical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latin typeface="Arial"/>
                          <a:cs typeface="Arial"/>
                        </a:rPr>
                        <a:t>success</a:t>
                      </a:r>
                      <a:r>
                        <a:rPr dirty="0" sz="12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(%)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26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(96.3)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200" spc="-5">
                          <a:latin typeface="Arial"/>
                          <a:cs typeface="Arial"/>
                        </a:rPr>
                        <a:t>173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(95.1)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</a:tr>
              <a:tr h="3225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200" spc="-5" b="1">
                          <a:latin typeface="Arial"/>
                          <a:cs typeface="Arial"/>
                        </a:rPr>
                        <a:t>Procedural</a:t>
                      </a:r>
                      <a:r>
                        <a:rPr dirty="0" sz="12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latin typeface="Arial"/>
                          <a:cs typeface="Arial"/>
                        </a:rPr>
                        <a:t>Mortality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(%)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2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latin typeface="Arial"/>
                          <a:cs typeface="Arial"/>
                        </a:rPr>
                        <a:t>(2.2)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200" spc="-5" b="1">
                          <a:latin typeface="Arial"/>
                          <a:cs typeface="Arial"/>
                        </a:rPr>
                        <a:t>0.98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</a:tr>
              <a:tr h="3225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200" spc="-25" b="1">
                          <a:latin typeface="Arial"/>
                          <a:cs typeface="Arial"/>
                        </a:rPr>
                        <a:t>LVOT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latin typeface="Arial"/>
                          <a:cs typeface="Arial"/>
                        </a:rPr>
                        <a:t>Obstruction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 (%)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2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latin typeface="Arial"/>
                          <a:cs typeface="Arial"/>
                        </a:rPr>
                        <a:t>(7.4)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2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latin typeface="Arial"/>
                          <a:cs typeface="Arial"/>
                        </a:rPr>
                        <a:t>(2.8)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200" spc="-5" b="1">
                          <a:latin typeface="Arial"/>
                          <a:cs typeface="Arial"/>
                        </a:rPr>
                        <a:t>0.5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</a:tr>
              <a:tr h="32258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200" spc="-20" b="1">
                          <a:latin typeface="Arial"/>
                          <a:cs typeface="Arial"/>
                        </a:rPr>
                        <a:t>Valve </a:t>
                      </a:r>
                      <a:r>
                        <a:rPr dirty="0" sz="1200" spc="-5" b="1">
                          <a:latin typeface="Arial"/>
                          <a:cs typeface="Arial"/>
                        </a:rPr>
                        <a:t>Migration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 (%)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2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latin typeface="Arial"/>
                          <a:cs typeface="Arial"/>
                        </a:rPr>
                        <a:t>(7.4)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2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latin typeface="Arial"/>
                          <a:cs typeface="Arial"/>
                        </a:rPr>
                        <a:t>(1.1)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200" spc="-5" b="1">
                          <a:latin typeface="Arial"/>
                          <a:cs typeface="Arial"/>
                        </a:rPr>
                        <a:t>0.14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</a:tr>
              <a:tr h="32258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200" spc="-5" b="1">
                          <a:latin typeface="Arial"/>
                          <a:cs typeface="Arial"/>
                        </a:rPr>
                        <a:t>Conversion</a:t>
                      </a:r>
                      <a:r>
                        <a:rPr dirty="0" sz="12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latin typeface="Arial"/>
                          <a:cs typeface="Arial"/>
                        </a:rPr>
                        <a:t>surgery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(%)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(3.8)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2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(2.2)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20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</a:tr>
              <a:tr h="32258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200" spc="-5" b="1">
                          <a:latin typeface="Arial"/>
                          <a:cs typeface="Arial"/>
                        </a:rPr>
                        <a:t>Access</a:t>
                      </a:r>
                      <a:r>
                        <a:rPr dirty="0" sz="12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latin typeface="Arial"/>
                          <a:cs typeface="Arial"/>
                        </a:rPr>
                        <a:t>Site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latin typeface="Arial"/>
                          <a:cs typeface="Arial"/>
                        </a:rPr>
                        <a:t>Complication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(%)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2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latin typeface="Arial"/>
                          <a:cs typeface="Arial"/>
                        </a:rPr>
                        <a:t>(22.2)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200" spc="-5" b="1">
                          <a:latin typeface="Arial"/>
                          <a:cs typeface="Arial"/>
                        </a:rPr>
                        <a:t>12</a:t>
                      </a:r>
                      <a:r>
                        <a:rPr dirty="0" sz="12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 b="1">
                          <a:latin typeface="Arial"/>
                          <a:cs typeface="Arial"/>
                        </a:rPr>
                        <a:t>(6.7)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200" spc="-5" b="1">
                          <a:latin typeface="Arial"/>
                          <a:cs typeface="Arial"/>
                        </a:rPr>
                        <a:t>0.021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2525" y="140557"/>
            <a:ext cx="5829300" cy="40703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Device</a:t>
            </a:r>
            <a:r>
              <a:rPr dirty="0" spc="-20"/>
              <a:t> </a:t>
            </a:r>
            <a:r>
              <a:rPr dirty="0" spc="-5"/>
              <a:t>and</a:t>
            </a:r>
            <a:r>
              <a:rPr dirty="0" spc="-15"/>
              <a:t> </a:t>
            </a:r>
            <a:r>
              <a:rPr dirty="0" spc="-5"/>
              <a:t>Procedural</a:t>
            </a:r>
            <a:r>
              <a:rPr dirty="0" spc="-15"/>
              <a:t> </a:t>
            </a:r>
            <a:r>
              <a:rPr dirty="0" spc="-5"/>
              <a:t>Characteristics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552972" y="598603"/>
          <a:ext cx="6038215" cy="39287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6385"/>
                <a:gridCol w="1102360"/>
                <a:gridCol w="1205229"/>
                <a:gridCol w="884554"/>
              </a:tblGrid>
              <a:tr h="297180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35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TEER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50A3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59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MAC</a:t>
                      </a:r>
                      <a:r>
                        <a:rPr dirty="0" sz="10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(27)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Non-MAC</a:t>
                      </a:r>
                      <a:r>
                        <a:rPr dirty="0" sz="10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(150)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0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Value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</a:tr>
              <a:tr h="25590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More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than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Clip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(%)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0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(18.5)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73</a:t>
                      </a:r>
                      <a:r>
                        <a:rPr dirty="0" sz="10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(50)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0.005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</a:tr>
              <a:tr h="25590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NT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size</a:t>
                      </a:r>
                      <a:r>
                        <a:rPr dirty="0" sz="10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(%)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70.8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64.1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0.69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</a:tr>
              <a:tr h="25590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Technical</a:t>
                      </a:r>
                      <a:r>
                        <a:rPr dirty="0" sz="10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success</a:t>
                      </a:r>
                      <a:r>
                        <a:rPr dirty="0" sz="10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(%)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20</a:t>
                      </a:r>
                      <a:r>
                        <a:rPr dirty="0" sz="10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(74.1)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133</a:t>
                      </a:r>
                      <a:r>
                        <a:rPr dirty="0" sz="10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(89.9)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0.05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</a:tr>
              <a:tr h="25590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Procedural</a:t>
                      </a:r>
                      <a:r>
                        <a:rPr dirty="0" sz="10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Mortality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(%)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</a:tr>
              <a:tr h="25590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SLDA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(3.7)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(1.6)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0.48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</a:tr>
              <a:tr h="25590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Conversion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surgery</a:t>
                      </a:r>
                      <a:r>
                        <a:rPr dirty="0" sz="10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(%)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(0.7)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</a:tr>
              <a:tr h="25590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Access</a:t>
                      </a:r>
                      <a:r>
                        <a:rPr dirty="0" sz="10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Site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Complication</a:t>
                      </a:r>
                      <a:r>
                        <a:rPr dirty="0" sz="10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(%)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(3.7)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(4.1)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</a:tr>
              <a:tr h="304800">
                <a:tc gridSpan="4"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Surgery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50A3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559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MAC</a:t>
                      </a:r>
                      <a:r>
                        <a:rPr dirty="0" sz="10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(18)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Non-MAC</a:t>
                      </a:r>
                      <a:r>
                        <a:rPr dirty="0" sz="10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b="1">
                          <a:latin typeface="Arial"/>
                          <a:cs typeface="Arial"/>
                        </a:rPr>
                        <a:t>(32)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 b="1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10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Value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</a:tr>
              <a:tr h="25590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Mitral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Valve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Repair</a:t>
                      </a:r>
                      <a:r>
                        <a:rPr dirty="0" sz="10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(%)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(13.3)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9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(32.1)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0.33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</a:tr>
              <a:tr h="25590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MIS</a:t>
                      </a:r>
                      <a:r>
                        <a:rPr dirty="0" sz="10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(%)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(5.9)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(18.2)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0.51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</a:tr>
              <a:tr h="25590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Median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Cross</a:t>
                      </a:r>
                      <a:r>
                        <a:rPr dirty="0" sz="10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Clamp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time</a:t>
                      </a:r>
                      <a:r>
                        <a:rPr dirty="0" sz="10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(min)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92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(71,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122)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92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(77,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120)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0.87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CCE"/>
                    </a:solidFill>
                  </a:tcPr>
                </a:tc>
              </a:tr>
              <a:tr h="25590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 spc="-5" b="1">
                          <a:latin typeface="Arial"/>
                          <a:cs typeface="Arial"/>
                        </a:rPr>
                        <a:t>Procedural</a:t>
                      </a:r>
                      <a:r>
                        <a:rPr dirty="0" sz="10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 b="1">
                          <a:latin typeface="Arial"/>
                          <a:cs typeface="Arial"/>
                        </a:rPr>
                        <a:t>Mortality</a:t>
                      </a:r>
                      <a:r>
                        <a:rPr dirty="0" sz="10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 b="1">
                          <a:latin typeface="Arial"/>
                          <a:cs typeface="Arial"/>
                        </a:rPr>
                        <a:t>(%)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(5.6)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0.81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1823" y="140557"/>
            <a:ext cx="4874260" cy="7137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PRIMARY</a:t>
            </a:r>
            <a:r>
              <a:rPr dirty="0" spc="-80"/>
              <a:t> </a:t>
            </a:r>
            <a:r>
              <a:rPr dirty="0" spc="-5"/>
              <a:t>OUTCOME</a:t>
            </a: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dirty="0" sz="2000" spc="-5"/>
              <a:t>All-cause</a:t>
            </a:r>
            <a:r>
              <a:rPr dirty="0" sz="2000" spc="-10"/>
              <a:t> </a:t>
            </a:r>
            <a:r>
              <a:rPr dirty="0" sz="2000" spc="-5"/>
              <a:t>mortality</a:t>
            </a:r>
            <a:r>
              <a:rPr dirty="0" sz="2000" spc="-35"/>
              <a:t> </a:t>
            </a:r>
            <a:r>
              <a:rPr dirty="0" sz="2000" spc="-5"/>
              <a:t>or</a:t>
            </a:r>
            <a:r>
              <a:rPr dirty="0" sz="2000" spc="-15"/>
              <a:t> </a:t>
            </a:r>
            <a:r>
              <a:rPr dirty="0" sz="2000" spc="-5"/>
              <a:t>HF hospitalization</a:t>
            </a:r>
            <a:endParaRPr sz="2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456" y="960882"/>
            <a:ext cx="4244340" cy="322172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6685" y="960882"/>
            <a:ext cx="4197858" cy="322172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300246" y="1942091"/>
            <a:ext cx="38544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050A36"/>
                </a:solidFill>
                <a:latin typeface="Arial"/>
                <a:cs typeface="Arial"/>
              </a:rPr>
              <a:t>49</a:t>
            </a:r>
            <a:r>
              <a:rPr dirty="0" sz="1000" spc="-5" b="1">
                <a:solidFill>
                  <a:srgbClr val="050A36"/>
                </a:solidFill>
                <a:latin typeface="Arial"/>
                <a:cs typeface="Arial"/>
              </a:rPr>
              <a:t>.</a:t>
            </a:r>
            <a:r>
              <a:rPr dirty="0" sz="1000" spc="-10" b="1">
                <a:solidFill>
                  <a:srgbClr val="050A36"/>
                </a:solidFill>
                <a:latin typeface="Arial"/>
                <a:cs typeface="Arial"/>
              </a:rPr>
              <a:t>3</a:t>
            </a:r>
            <a:r>
              <a:rPr dirty="0" sz="1000" b="1">
                <a:solidFill>
                  <a:srgbClr val="050A36"/>
                </a:solidFill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00246" y="2251064"/>
            <a:ext cx="28067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050A36"/>
                </a:solidFill>
                <a:latin typeface="Arial"/>
                <a:cs typeface="Arial"/>
              </a:rPr>
              <a:t>34%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83150" y="2065146"/>
            <a:ext cx="28067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050A36"/>
                </a:solidFill>
                <a:latin typeface="Arial"/>
                <a:cs typeface="Arial"/>
              </a:rPr>
              <a:t>45%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83195" y="2403844"/>
            <a:ext cx="38544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050A36"/>
                </a:solidFill>
                <a:latin typeface="Arial"/>
                <a:cs typeface="Arial"/>
              </a:rPr>
              <a:t>26</a:t>
            </a:r>
            <a:r>
              <a:rPr dirty="0" sz="1000" spc="-5" b="1">
                <a:solidFill>
                  <a:srgbClr val="050A36"/>
                </a:solidFill>
                <a:latin typeface="Arial"/>
                <a:cs typeface="Arial"/>
              </a:rPr>
              <a:t>.</a:t>
            </a:r>
            <a:r>
              <a:rPr dirty="0" sz="1000" spc="-10" b="1">
                <a:solidFill>
                  <a:srgbClr val="050A36"/>
                </a:solidFill>
                <a:latin typeface="Arial"/>
                <a:cs typeface="Arial"/>
              </a:rPr>
              <a:t>4</a:t>
            </a:r>
            <a:r>
              <a:rPr dirty="0" sz="1000" b="1">
                <a:solidFill>
                  <a:srgbClr val="050A36"/>
                </a:solidFill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jzuccardy</dc:creator>
  <dc:title>The Detrimental Impact of Chronic Renal Insufficiency</dc:title>
  <dcterms:created xsi:type="dcterms:W3CDTF">2021-07-21T13:41:48Z</dcterms:created>
  <dcterms:modified xsi:type="dcterms:W3CDTF">2021-07-21T13:41:48Z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2021-07-21T00:00:00Z</vt:filetime>
  </property>
  <property fmtid="{D5CDD505-2E9C-101B-9397-08002B2CF9AE}" pid="3" name="Creator">
    <vt:lpwstr>Acrobat PDFMaker 21 for PowerPoint</vt:lpwstr>
  </property>
  <property fmtid="{D5CDD505-2E9C-101B-9397-08002B2CF9AE}" pid="4" name="LastSaved">
    <vt:filetime>2021-07-21T00:00:00Z</vt:filetime>
  </property>
</Properties>
</file>