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4" r:id="rId2"/>
    <p:sldId id="553" r:id="rId3"/>
    <p:sldId id="580" r:id="rId4"/>
    <p:sldId id="498" r:id="rId5"/>
    <p:sldId id="503" r:id="rId6"/>
    <p:sldId id="591" r:id="rId7"/>
    <p:sldId id="548" r:id="rId8"/>
    <p:sldId id="515" r:id="rId9"/>
    <p:sldId id="526" r:id="rId10"/>
    <p:sldId id="518" r:id="rId11"/>
    <p:sldId id="584" r:id="rId12"/>
    <p:sldId id="561" r:id="rId13"/>
    <p:sldId id="537" r:id="rId14"/>
    <p:sldId id="538" r:id="rId15"/>
    <p:sldId id="589" r:id="rId16"/>
    <p:sldId id="563" r:id="rId17"/>
    <p:sldId id="565" r:id="rId18"/>
    <p:sldId id="564" r:id="rId19"/>
    <p:sldId id="569" r:id="rId20"/>
    <p:sldId id="570" r:id="rId21"/>
    <p:sldId id="575" r:id="rId22"/>
    <p:sldId id="596" r:id="rId23"/>
    <p:sldId id="597" r:id="rId24"/>
  </p:sldIdLst>
  <p:sldSz cx="9144000" cy="6858000" type="screen4x3"/>
  <p:notesSz cx="6797675" cy="99282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42">
          <p15:clr>
            <a:srgbClr val="A4A3A4"/>
          </p15:clr>
        </p15:guide>
        <p15:guide id="2" orient="horz" pos="4189">
          <p15:clr>
            <a:srgbClr val="A4A3A4"/>
          </p15:clr>
        </p15:guide>
        <p15:guide id="3" orient="horz" pos="3434">
          <p15:clr>
            <a:srgbClr val="A4A3A4"/>
          </p15:clr>
        </p15:guide>
        <p15:guide id="4" orient="horz" pos="2448">
          <p15:clr>
            <a:srgbClr val="A4A3A4"/>
          </p15:clr>
        </p15:guide>
        <p15:guide id="5" orient="horz" pos="960">
          <p15:clr>
            <a:srgbClr val="A4A3A4"/>
          </p15:clr>
        </p15:guide>
        <p15:guide id="6" pos="5616">
          <p15:clr>
            <a:srgbClr val="A4A3A4"/>
          </p15:clr>
        </p15:guide>
        <p15:guide id="7" pos="359">
          <p15:clr>
            <a:srgbClr val="A4A3A4"/>
          </p15:clr>
        </p15:guide>
        <p15:guide id="8" pos="764">
          <p15:clr>
            <a:srgbClr val="A4A3A4"/>
          </p15:clr>
        </p15:guide>
        <p15:guide id="9" pos="4110">
          <p15:clr>
            <a:srgbClr val="A4A3A4"/>
          </p15:clr>
        </p15:guide>
        <p15:guide id="10" pos="4874">
          <p15:clr>
            <a:srgbClr val="A4A3A4"/>
          </p15:clr>
        </p15:guide>
        <p15:guide id="11" pos="5061">
          <p15:clr>
            <a:srgbClr val="A4A3A4"/>
          </p15:clr>
        </p15:guide>
        <p15:guide id="12" pos="2412">
          <p15:clr>
            <a:srgbClr val="A4A3A4"/>
          </p15:clr>
        </p15:guide>
        <p15:guide id="13" pos="3358">
          <p15:clr>
            <a:srgbClr val="A4A3A4"/>
          </p15:clr>
        </p15:guide>
        <p15:guide id="14" pos="1680">
          <p15:clr>
            <a:srgbClr val="A4A3A4"/>
          </p15:clr>
        </p15:guide>
        <p15:guide id="15" pos="32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Anfield" initials="LA" lastIdx="29" clrIdx="0"/>
  <p:cmAuthor id="1" name="Rob " initials="RC" lastIdx="141" clrIdx="1"/>
  <p:cmAuthor id="2" name="Reviewer" initials="R" lastIdx="17" clrIdx="2"/>
  <p:cmAuthor id="3" name="Editor" initials="EA" lastIdx="14" clrIdx="3"/>
  <p:cmAuthor id="4" name="Reviewer" initials="Reviewer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FFFF"/>
    <a:srgbClr val="000000"/>
    <a:srgbClr val="CCFFFF"/>
    <a:srgbClr val="FF0000"/>
    <a:srgbClr val="0DA2E5"/>
    <a:srgbClr val="002060"/>
    <a:srgbClr val="0C92D1"/>
    <a:srgbClr val="0000FF"/>
    <a:srgbClr val="4BACC6"/>
    <a:srgbClr val="110A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799" autoAdjust="0"/>
    <p:restoredTop sz="87349" autoAdjust="0"/>
  </p:normalViewPr>
  <p:slideViewPr>
    <p:cSldViewPr>
      <p:cViewPr>
        <p:scale>
          <a:sx n="100" d="100"/>
          <a:sy n="100" d="100"/>
        </p:scale>
        <p:origin x="-1434" y="222"/>
      </p:cViewPr>
      <p:guideLst>
        <p:guide orient="horz" pos="1242"/>
        <p:guide orient="horz" pos="4189"/>
        <p:guide orient="horz" pos="3434"/>
        <p:guide orient="horz" pos="2448"/>
        <p:guide orient="horz" pos="960"/>
        <p:guide pos="5616"/>
        <p:guide pos="359"/>
        <p:guide pos="764"/>
        <p:guide pos="4110"/>
        <p:guide pos="4874"/>
        <p:guide pos="5061"/>
        <p:guide pos="2412"/>
        <p:guide pos="3358"/>
        <p:guide pos="1680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2" y="-11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8236-BC72-4C57-95FF-A05392DE099B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632DF-A9EF-4A58-ADAE-04A4FFF9B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56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41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3542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60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1042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7066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293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63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+mn-lt"/>
                <a:sym typeface="Calibri"/>
              </a:rPr>
              <a:t>ATLANTIC was an international, multicenter, randomized, double-blind study in 1862 patients with ongoing STEMI of less than 6 hours, comparing pre-hospital (in-ambulance) versus in-hospital (in-catheterization laboratory) treatment with </a:t>
            </a:r>
            <a:r>
              <a:rPr lang="en-US" sz="1200" dirty="0" err="1" smtClean="0">
                <a:latin typeface="+mn-lt"/>
                <a:sym typeface="Calibri"/>
              </a:rPr>
              <a:t>ticagrelor</a:t>
            </a:r>
            <a:r>
              <a:rPr lang="en-US" sz="1200" dirty="0" smtClean="0">
                <a:latin typeface="+mn-lt"/>
                <a:sym typeface="Calibri"/>
              </a:rPr>
              <a:t> or placebo.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+mn-lt"/>
                <a:sym typeface="Calibri"/>
              </a:rPr>
              <a:t>Median time from randomization to angiography was 48 min and median time difference between the two treatment strategies was 31 min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+mn-lt"/>
                <a:sym typeface="Calibri"/>
              </a:rPr>
              <a:t>The two co-primary endpoints, analyzing reperfusion before PCI, did not differ between the pre- and in-hospital </a:t>
            </a:r>
            <a:r>
              <a:rPr lang="en-US" sz="1200" dirty="0" err="1" smtClean="0">
                <a:latin typeface="+mn-lt"/>
                <a:sym typeface="Calibri"/>
              </a:rPr>
              <a:t>ticagrelor</a:t>
            </a:r>
            <a:r>
              <a:rPr lang="en-US" sz="1200" dirty="0" smtClean="0">
                <a:latin typeface="+mn-lt"/>
                <a:sym typeface="Calibri"/>
              </a:rPr>
              <a:t> groups.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+mn-lt"/>
                <a:sym typeface="Calibri"/>
              </a:rPr>
              <a:t>Post-PCI ST-segment elevation resolution ≥70% was numerically better with pre-hospital administration of </a:t>
            </a:r>
            <a:r>
              <a:rPr lang="en-US" sz="1200" dirty="0" err="1" smtClean="0">
                <a:latin typeface="+mn-lt"/>
                <a:sym typeface="Calibri"/>
              </a:rPr>
              <a:t>ticagrelor</a:t>
            </a:r>
            <a:r>
              <a:rPr lang="en-US" sz="1200" dirty="0" smtClean="0">
                <a:latin typeface="+mn-lt"/>
                <a:sym typeface="Calibri"/>
              </a:rPr>
              <a:t> (p=</a:t>
            </a:r>
            <a:r>
              <a:rPr lang="de-DE" sz="1200" dirty="0" smtClean="0">
                <a:latin typeface="+mn-lt"/>
                <a:sym typeface="Calibri"/>
              </a:rPr>
              <a:t>0.055</a:t>
            </a:r>
            <a:r>
              <a:rPr lang="en-US" sz="1200" dirty="0" smtClean="0">
                <a:latin typeface="+mn-lt"/>
                <a:sym typeface="Calibri"/>
              </a:rPr>
              <a:t>) and was better in patients not receiving morphine.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+mn-lt"/>
                <a:sym typeface="Calibri"/>
              </a:rPr>
              <a:t>MACE were not different between the two groups but definite stent thrombosis occurred less frequently in the pre-hospital arm (0% versus 0.8% in the first 24 hours, p=0.0078); 0.2% versus 1.2% at 30 days, p=0.0225).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+mn-lt"/>
                <a:sym typeface="Calibri"/>
              </a:rPr>
              <a:t>Major bleeding event rates at 48 h and 30 days were low and identical between the two study groups whichever bleeding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939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81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814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364A9D-FFFD-4EA6-BA97-41F5526D87A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196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612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786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32DF-A9EF-4A58-ADAE-04A4FFF9B10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99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1253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79300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99370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297550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98346" name="Diapositive think-cell" r:id="rId3" imgW="360" imgH="360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65585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aphicFrame>
        <p:nvGraphicFramePr>
          <p:cNvPr id="6" name="Obje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7562" name="Diapositive think-cell" r:id="rId3" imgW="360" imgH="360" progId="">
              <p:embed/>
            </p:oleObj>
          </a:graphicData>
        </a:graphic>
      </p:graphicFrame>
      <p:pic>
        <p:nvPicPr>
          <p:cNvPr id="7" name="Picture 13" descr="\\emea.astrazeneca.net\France\Rueil\Users 01\kggk394\Documents\1 - Projet\10- Projet A\Logo\ATLANTIC_o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864" t="8711" r="11503" b="33734"/>
          <a:stretch>
            <a:fillRect/>
          </a:stretch>
        </p:blipFill>
        <p:spPr bwMode="auto">
          <a:xfrm>
            <a:off x="152400" y="152400"/>
            <a:ext cx="1411705" cy="9539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5438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53585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6538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0561038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5514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4165282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4490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5499294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3466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102798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2442" name="Diapositive think-cell" r:id="rId3" imgW="360" imgH="360" progId="">
              <p:embed/>
            </p:oleObj>
          </a:graphicData>
        </a:graphic>
      </p:graphicFrame>
      <p:pic>
        <p:nvPicPr>
          <p:cNvPr id="6" name="Picture 13" descr="\\emea.astrazeneca.net\France\Rueil\Users 01\kggk394\Documents\1 - Projet\10- Projet A\Logo\ATLANTIC_o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Glass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864" t="8711" r="11503" b="33734"/>
          <a:stretch>
            <a:fillRect/>
          </a:stretch>
        </p:blipFill>
        <p:spPr bwMode="auto">
          <a:xfrm>
            <a:off x="13447" y="0"/>
            <a:ext cx="91339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89358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1418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35326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0394" name="Diapositive think-cell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705844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2277" name="Diapositive think-cell" r:id="rId14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786991FE-9074-4348-BA3B-34A9EA4B9583}" type="datetimeFigureOut">
              <a:rPr lang="en-GB" smtClean="0"/>
              <a:pPr/>
              <a:t>05/09/2014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sym typeface="Calibri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7DE8EE3C-D050-4748-AFC8-B31F0092B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  <a:sym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  <a:sym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  <a:sym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  <a:sym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  <a:sym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  <a:sym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.gi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.gi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.gi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.gif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.gi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5.gi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6.gi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7.gi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gif"/><Relationship Id="rId4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8.gif"/><Relationship Id="rId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.gi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gif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9.gi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367982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Calibri"/>
                <a:sym typeface="Calibri"/>
              </a:rPr>
              <a:t/>
            </a:r>
            <a:br>
              <a:rPr lang="en-GB" sz="3600" b="1" dirty="0" smtClean="0">
                <a:latin typeface="Calibri"/>
                <a:sym typeface="Calibri"/>
              </a:rPr>
            </a:br>
            <a:r>
              <a:rPr lang="en-GB" sz="2800" b="1" dirty="0" smtClean="0">
                <a:latin typeface="Calibri"/>
                <a:sym typeface="Calibri"/>
              </a:rPr>
              <a:t/>
            </a:r>
            <a:br>
              <a:rPr lang="en-GB" sz="2800" b="1" dirty="0" smtClean="0">
                <a:latin typeface="Calibri"/>
                <a:sym typeface="Calibri"/>
              </a:rPr>
            </a:br>
            <a:r>
              <a:rPr lang="en-GB" sz="2800" b="1" dirty="0" smtClean="0">
                <a:latin typeface="Calibri"/>
                <a:sym typeface="Calibri"/>
              </a:rPr>
              <a:t>A</a:t>
            </a:r>
            <a:r>
              <a:rPr lang="en-GB" sz="2800" dirty="0" smtClean="0">
                <a:latin typeface="Calibri"/>
                <a:sym typeface="Calibri"/>
              </a:rPr>
              <a:t>dministration </a:t>
            </a:r>
            <a:r>
              <a:rPr lang="en-GB" sz="2800" dirty="0">
                <a:latin typeface="Calibri"/>
                <a:sym typeface="Calibri"/>
              </a:rPr>
              <a:t>of </a:t>
            </a:r>
            <a:r>
              <a:rPr lang="en-GB" sz="2800" b="1" dirty="0">
                <a:latin typeface="Calibri"/>
                <a:sym typeface="Calibri"/>
              </a:rPr>
              <a:t>T</a:t>
            </a:r>
            <a:r>
              <a:rPr lang="en-GB" sz="2800" dirty="0">
                <a:latin typeface="Calibri"/>
                <a:sym typeface="Calibri"/>
              </a:rPr>
              <a:t>icagrelor in the cath </a:t>
            </a:r>
            <a:r>
              <a:rPr lang="en-GB" sz="2800" b="1" dirty="0">
                <a:latin typeface="Calibri"/>
                <a:sym typeface="Calibri"/>
              </a:rPr>
              <a:t>L</a:t>
            </a:r>
            <a:r>
              <a:rPr lang="en-GB" sz="2800" dirty="0">
                <a:latin typeface="Calibri"/>
                <a:sym typeface="Calibri"/>
              </a:rPr>
              <a:t>ab or in the </a:t>
            </a:r>
            <a:r>
              <a:rPr lang="en-GB" sz="2800" b="1" dirty="0">
                <a:latin typeface="Calibri"/>
                <a:sym typeface="Calibri"/>
              </a:rPr>
              <a:t>A</a:t>
            </a:r>
            <a:r>
              <a:rPr lang="en-GB" sz="2800" dirty="0">
                <a:latin typeface="Calibri"/>
                <a:sym typeface="Calibri"/>
              </a:rPr>
              <a:t>mbulance for </a:t>
            </a:r>
            <a:r>
              <a:rPr lang="en-GB" sz="2800" b="1" dirty="0">
                <a:latin typeface="Calibri"/>
                <a:sym typeface="Calibri"/>
              </a:rPr>
              <a:t>N</a:t>
            </a:r>
            <a:r>
              <a:rPr lang="en-GB" sz="2800" dirty="0">
                <a:latin typeface="Calibri"/>
                <a:sym typeface="Calibri"/>
              </a:rPr>
              <a:t>ew S</a:t>
            </a:r>
            <a:r>
              <a:rPr lang="en-GB" sz="2800" b="1" dirty="0">
                <a:latin typeface="Calibri"/>
                <a:sym typeface="Calibri"/>
              </a:rPr>
              <a:t>T</a:t>
            </a:r>
            <a:r>
              <a:rPr lang="en-GB" sz="2800" dirty="0">
                <a:latin typeface="Calibri"/>
                <a:sym typeface="Calibri"/>
              </a:rPr>
              <a:t> elevation myocardial </a:t>
            </a:r>
            <a:r>
              <a:rPr lang="en-GB" sz="2800" b="1" dirty="0">
                <a:latin typeface="Calibri"/>
                <a:sym typeface="Calibri"/>
              </a:rPr>
              <a:t>I</a:t>
            </a:r>
            <a:r>
              <a:rPr lang="en-GB" sz="2800" dirty="0">
                <a:latin typeface="Calibri"/>
                <a:sym typeface="Calibri"/>
              </a:rPr>
              <a:t>nfarction to open the </a:t>
            </a:r>
            <a:r>
              <a:rPr lang="en-GB" sz="2800" b="1" dirty="0">
                <a:latin typeface="Calibri"/>
                <a:sym typeface="Calibri"/>
              </a:rPr>
              <a:t>C</a:t>
            </a:r>
            <a:r>
              <a:rPr lang="en-GB" sz="2800" dirty="0">
                <a:latin typeface="Calibri"/>
                <a:sym typeface="Calibri"/>
              </a:rPr>
              <a:t>oronary artery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4780" y="539260"/>
            <a:ext cx="6092890" cy="1862048"/>
          </a:xfrm>
          <a:prstGeom prst="rect">
            <a:avLst/>
          </a:prstGeom>
          <a:noFill/>
          <a:ln>
            <a:noFill/>
          </a:ln>
        </p:spPr>
        <p:txBody>
          <a:bodyPr wrap="none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C92D1"/>
              </a:contourClr>
            </a:sp3d>
          </a:bodyPr>
          <a:lstStyle/>
          <a:p>
            <a:pPr eaLnBrk="0" hangingPunct="0">
              <a:defRPr/>
            </a:pPr>
            <a:r>
              <a:rPr lang="en-GB" sz="12000" b="1" dirty="0" smtClean="0">
                <a:ln w="11430"/>
                <a:solidFill>
                  <a:srgbClr val="0DA2E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itchFamily="34" charset="0"/>
                <a:sym typeface="Calibri"/>
              </a:rPr>
              <a:t>ATLANTIC</a:t>
            </a:r>
            <a:endParaRPr lang="en-GB" sz="12000" b="1" i="1" dirty="0">
              <a:ln w="11430"/>
              <a:solidFill>
                <a:srgbClr val="0DA2E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Arial" pitchFamily="34" charset="0"/>
              <a:sym typeface="Calibri"/>
            </a:endParaRPr>
          </a:p>
        </p:txBody>
      </p:sp>
      <p:graphicFrame>
        <p:nvGraphicFramePr>
          <p:cNvPr id="8" name="Obje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35210" name="Diapositive think-cell" r:id="rId4" imgW="360" imgH="360" progId="">
              <p:embed/>
            </p:oleObj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914400" cy="85886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/>
          </a:blip>
          <a:srcRect l="-9994" t="-11399" r="-9994" b="-11399"/>
          <a:stretch/>
        </p:blipFill>
        <p:spPr bwMode="auto">
          <a:xfrm>
            <a:off x="8001000" y="5867400"/>
            <a:ext cx="936104" cy="866442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 prstMaterial="metal">
            <a:bevelT w="95250" h="31750"/>
            <a:contourClr>
              <a:srgbClr val="333333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990600" y="60960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alibri"/>
                <a:sym typeface="Calibri"/>
              </a:rPr>
              <a:t>G. Montalescot</a:t>
            </a:r>
            <a:r>
              <a:rPr lang="en-US" b="1" i="1" dirty="0">
                <a:latin typeface="Calibri"/>
                <a:sym typeface="Calibri"/>
              </a:rPr>
              <a:t>, </a:t>
            </a:r>
            <a:r>
              <a:rPr lang="en-US" b="1" i="1" dirty="0" smtClean="0">
                <a:latin typeface="Calibri"/>
                <a:sym typeface="Calibri"/>
              </a:rPr>
              <a:t>COI are available at www.action-coeur.org</a:t>
            </a:r>
            <a:endParaRPr lang="fr-FR" dirty="0">
              <a:latin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62400"/>
            <a:ext cx="922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sym typeface="Calibri"/>
              </a:rPr>
              <a:t>G. Montalescot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A.W</a:t>
            </a:r>
            <a:r>
              <a:rPr lang="en-US" dirty="0">
                <a:latin typeface="Calibri"/>
                <a:sym typeface="Calibri"/>
              </a:rPr>
              <a:t>. </a:t>
            </a:r>
            <a:r>
              <a:rPr lang="en-US" dirty="0" err="1">
                <a:latin typeface="Calibri"/>
                <a:sym typeface="Calibri"/>
              </a:rPr>
              <a:t>van’t</a:t>
            </a:r>
            <a:r>
              <a:rPr lang="en-US" dirty="0">
                <a:latin typeface="Calibri"/>
                <a:sym typeface="Calibri"/>
              </a:rPr>
              <a:t> Hof, </a:t>
            </a:r>
            <a:r>
              <a:rPr lang="en-US" dirty="0" smtClean="0">
                <a:latin typeface="Calibri"/>
                <a:sym typeface="Calibri"/>
              </a:rPr>
              <a:t>F. Lapostolle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J </a:t>
            </a:r>
            <a:r>
              <a:rPr lang="en-US" dirty="0" err="1" smtClean="0">
                <a:latin typeface="Calibri"/>
                <a:sym typeface="Calibri"/>
              </a:rPr>
              <a:t>Silvain</a:t>
            </a:r>
            <a:r>
              <a:rPr lang="en-US" dirty="0">
                <a:latin typeface="Calibri"/>
                <a:sym typeface="Calibri"/>
              </a:rPr>
              <a:t>,</a:t>
            </a:r>
            <a:r>
              <a:rPr lang="en-US" baseline="30000" dirty="0">
                <a:latin typeface="Calibri"/>
                <a:sym typeface="Calibri"/>
              </a:rPr>
              <a:t>  </a:t>
            </a:r>
            <a:r>
              <a:rPr lang="en-US" dirty="0" smtClean="0">
                <a:latin typeface="Calibri"/>
                <a:sym typeface="Calibri"/>
              </a:rPr>
              <a:t>J.F. Lassen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L. Bolognese</a:t>
            </a:r>
            <a:r>
              <a:rPr lang="en-US" dirty="0">
                <a:latin typeface="Calibri"/>
                <a:sym typeface="Calibri"/>
              </a:rPr>
              <a:t>, </a:t>
            </a:r>
            <a:endParaRPr lang="en-US" dirty="0" smtClean="0">
              <a:latin typeface="Calibri"/>
              <a:sym typeface="Calibri"/>
            </a:endParaRPr>
          </a:p>
          <a:p>
            <a:pPr algn="ctr"/>
            <a:r>
              <a:rPr lang="en-US" dirty="0" smtClean="0">
                <a:latin typeface="Calibri"/>
                <a:sym typeface="Calibri"/>
              </a:rPr>
              <a:t>W.J</a:t>
            </a:r>
            <a:r>
              <a:rPr lang="en-US" dirty="0">
                <a:latin typeface="Calibri"/>
                <a:sym typeface="Calibri"/>
              </a:rPr>
              <a:t>. Cantor, </a:t>
            </a:r>
            <a:r>
              <a:rPr lang="en-US" dirty="0" smtClean="0">
                <a:latin typeface="Calibri"/>
                <a:sym typeface="Calibri"/>
              </a:rPr>
              <a:t>A. </a:t>
            </a:r>
            <a:r>
              <a:rPr lang="en-US" dirty="0" err="1" smtClean="0">
                <a:latin typeface="Calibri"/>
                <a:sym typeface="Calibri"/>
              </a:rPr>
              <a:t>Cequier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M. </a:t>
            </a:r>
            <a:r>
              <a:rPr lang="en-US" dirty="0" err="1" smtClean="0">
                <a:latin typeface="Calibri"/>
                <a:sym typeface="Calibri"/>
              </a:rPr>
              <a:t>Chettibi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S.G</a:t>
            </a:r>
            <a:r>
              <a:rPr lang="en-US" dirty="0">
                <a:latin typeface="Calibri"/>
                <a:sym typeface="Calibri"/>
              </a:rPr>
              <a:t>. Goodman, </a:t>
            </a:r>
            <a:r>
              <a:rPr lang="en-US" dirty="0" smtClean="0">
                <a:latin typeface="Calibri"/>
                <a:sym typeface="Calibri"/>
              </a:rPr>
              <a:t>C.J</a:t>
            </a:r>
            <a:r>
              <a:rPr lang="en-US" dirty="0">
                <a:latin typeface="Calibri"/>
                <a:sym typeface="Calibri"/>
              </a:rPr>
              <a:t>. Hammett, </a:t>
            </a:r>
            <a:r>
              <a:rPr lang="en-US" dirty="0" smtClean="0">
                <a:latin typeface="Calibri"/>
                <a:sym typeface="Calibri"/>
              </a:rPr>
              <a:t>K. Huber, M. </a:t>
            </a:r>
            <a:r>
              <a:rPr lang="en-US" dirty="0" err="1" smtClean="0">
                <a:latin typeface="Calibri"/>
                <a:sym typeface="Calibri"/>
              </a:rPr>
              <a:t>Janzon</a:t>
            </a:r>
            <a:r>
              <a:rPr lang="en-US" dirty="0" smtClean="0">
                <a:latin typeface="Calibri"/>
                <a:sym typeface="Calibri"/>
              </a:rPr>
              <a:t>,</a:t>
            </a:r>
          </a:p>
          <a:p>
            <a:pPr algn="ctr"/>
            <a:r>
              <a:rPr lang="en-US" dirty="0" smtClean="0">
                <a:latin typeface="Calibri"/>
                <a:sym typeface="Calibri"/>
              </a:rPr>
              <a:t>B. </a:t>
            </a:r>
            <a:r>
              <a:rPr lang="en-US" dirty="0" err="1" smtClean="0">
                <a:latin typeface="Calibri"/>
                <a:sym typeface="Calibri"/>
              </a:rPr>
              <a:t>Merkely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R.F</a:t>
            </a:r>
            <a:r>
              <a:rPr lang="en-US" dirty="0">
                <a:latin typeface="Calibri"/>
                <a:sym typeface="Calibri"/>
              </a:rPr>
              <a:t>. Storey, </a:t>
            </a:r>
            <a:r>
              <a:rPr lang="en-US" dirty="0" smtClean="0">
                <a:latin typeface="Calibri"/>
                <a:sym typeface="Calibri"/>
              </a:rPr>
              <a:t>U. </a:t>
            </a:r>
            <a:r>
              <a:rPr lang="en-US" dirty="0" err="1" smtClean="0">
                <a:latin typeface="Calibri"/>
                <a:sym typeface="Calibri"/>
              </a:rPr>
              <a:t>Zeymer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O. Stibbe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P. Ecollan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W.M.J.M</a:t>
            </a:r>
            <a:r>
              <a:rPr lang="en-US" dirty="0">
                <a:latin typeface="Calibri"/>
                <a:sym typeface="Calibri"/>
              </a:rPr>
              <a:t>. </a:t>
            </a:r>
            <a:r>
              <a:rPr lang="en-US" dirty="0" err="1" smtClean="0">
                <a:latin typeface="Calibri"/>
                <a:sym typeface="Calibri"/>
              </a:rPr>
              <a:t>Heutz</a:t>
            </a:r>
            <a:r>
              <a:rPr lang="en-US" dirty="0" smtClean="0">
                <a:latin typeface="Calibri"/>
                <a:sym typeface="Calibri"/>
              </a:rPr>
              <a:t>, E. </a:t>
            </a:r>
            <a:r>
              <a:rPr lang="en-US" dirty="0" err="1" smtClean="0">
                <a:latin typeface="Calibri"/>
                <a:sym typeface="Calibri"/>
              </a:rPr>
              <a:t>Swahn</a:t>
            </a:r>
            <a:r>
              <a:rPr lang="en-US" dirty="0" smtClean="0">
                <a:latin typeface="Calibri"/>
                <a:sym typeface="Calibri"/>
              </a:rPr>
              <a:t>,</a:t>
            </a:r>
          </a:p>
          <a:p>
            <a:pPr algn="ctr"/>
            <a:r>
              <a:rPr lang="en-US" dirty="0" smtClean="0">
                <a:latin typeface="Calibri"/>
                <a:sym typeface="Calibri"/>
              </a:rPr>
              <a:t> J.P. Collet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F.F</a:t>
            </a:r>
            <a:r>
              <a:rPr lang="en-US" dirty="0">
                <a:latin typeface="Calibri"/>
                <a:sym typeface="Calibri"/>
              </a:rPr>
              <a:t>. Willems, </a:t>
            </a:r>
            <a:r>
              <a:rPr lang="en-US" dirty="0" smtClean="0">
                <a:latin typeface="Calibri"/>
                <a:sym typeface="Calibri"/>
              </a:rPr>
              <a:t>C. Baradat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M. </a:t>
            </a:r>
            <a:r>
              <a:rPr lang="en-US" dirty="0" err="1" smtClean="0">
                <a:latin typeface="Calibri"/>
                <a:sym typeface="Calibri"/>
              </a:rPr>
              <a:t>Licour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A. Tsatsaris</a:t>
            </a:r>
            <a:r>
              <a:rPr lang="en-US" dirty="0">
                <a:latin typeface="Calibri"/>
                <a:sym typeface="Calibri"/>
              </a:rPr>
              <a:t>, </a:t>
            </a:r>
            <a:r>
              <a:rPr lang="de-DE" dirty="0" smtClean="0">
                <a:latin typeface="Calibri"/>
                <a:sym typeface="Calibri"/>
              </a:rPr>
              <a:t>E. </a:t>
            </a:r>
            <a:r>
              <a:rPr lang="de-DE" dirty="0" err="1" smtClean="0">
                <a:latin typeface="Calibri"/>
                <a:sym typeface="Calibri"/>
              </a:rPr>
              <a:t>Vicaut</a:t>
            </a:r>
            <a:r>
              <a:rPr lang="de-DE" dirty="0">
                <a:latin typeface="Calibri"/>
                <a:sym typeface="Calibri"/>
              </a:rPr>
              <a:t>, </a:t>
            </a:r>
            <a:r>
              <a:rPr lang="en-US" dirty="0" smtClean="0">
                <a:latin typeface="Calibri"/>
                <a:sym typeface="Calibri"/>
              </a:rPr>
              <a:t>C.W</a:t>
            </a:r>
            <a:r>
              <a:rPr lang="en-US" dirty="0">
                <a:latin typeface="Calibri"/>
                <a:sym typeface="Calibri"/>
              </a:rPr>
              <a:t>. Hamm</a:t>
            </a:r>
            <a:r>
              <a:rPr lang="en-US" dirty="0" smtClean="0">
                <a:latin typeface="Calibri"/>
                <a:sym typeface="Calibri"/>
              </a:rPr>
              <a:t>,</a:t>
            </a:r>
          </a:p>
          <a:p>
            <a:pPr algn="ctr"/>
            <a:r>
              <a:rPr lang="en-US" dirty="0" smtClean="0">
                <a:latin typeface="Calibri"/>
                <a:sym typeface="Calibri"/>
              </a:rPr>
              <a:t> </a:t>
            </a:r>
            <a:r>
              <a:rPr lang="en-US" dirty="0">
                <a:latin typeface="Calibri"/>
                <a:sym typeface="Calibri"/>
              </a:rPr>
              <a:t>for the ATLANTIC  investigators</a:t>
            </a:r>
            <a:endParaRPr lang="fr-FR" dirty="0">
              <a:latin typeface="Calibri"/>
              <a:sym typeface="Calibri"/>
            </a:endParaRPr>
          </a:p>
        </p:txBody>
      </p:sp>
      <p:pic>
        <p:nvPicPr>
          <p:cNvPr id="13" name="Picture 13" descr="\\emea.astrazeneca.net\France\Rueil\Users 01\kggk394\Documents\1 - Projet\10- Projet A\Logo\ATLANTIC_o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864" t="8711" r="11503" b="33734"/>
          <a:stretch>
            <a:fillRect/>
          </a:stretch>
        </p:blipFill>
        <p:spPr bwMode="auto">
          <a:xfrm>
            <a:off x="457200" y="914400"/>
            <a:ext cx="1691469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7230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25994" name="Diapositive think-cell" r:id="rId4" imgW="360" imgH="360" progId="">
              <p:embed/>
            </p:oleObj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9144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Calibri"/>
                <a:sym typeface="Calibri"/>
              </a:rPr>
              <a:t>Procedural characteristics</a:t>
            </a:r>
            <a:endParaRPr lang="en-GB" sz="4000" b="1" dirty="0">
              <a:latin typeface="Calibri"/>
              <a:sym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496626"/>
              </p:ext>
            </p:extLst>
          </p:nvPr>
        </p:nvGraphicFramePr>
        <p:xfrm>
          <a:off x="304801" y="1371601"/>
          <a:ext cx="8610598" cy="4802125"/>
        </p:xfrm>
        <a:graphic>
          <a:graphicData uri="http://schemas.openxmlformats.org/drawingml/2006/table">
            <a:tbl>
              <a:tblPr/>
              <a:tblGrid>
                <a:gridCol w="4571058"/>
                <a:gridCol w="2019770"/>
                <a:gridCol w="2019770"/>
              </a:tblGrid>
              <a:tr h="748006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Values are %</a:t>
                      </a:r>
                      <a:endParaRPr lang="en-GB" sz="1400" b="1" i="0" u="none" strike="noStrike" noProof="0" dirty="0">
                        <a:solidFill>
                          <a:schemeClr val="bg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Ticagrelor  </a:t>
                      </a:r>
                      <a:b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</a:br>
                      <a: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pre-hospital</a:t>
                      </a:r>
                      <a:b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</a:br>
                      <a: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(n=909)</a:t>
                      </a:r>
                      <a:endParaRPr lang="en-GB" sz="1400" b="1" i="0" u="none" strike="noStrike" noProof="0" dirty="0">
                        <a:solidFill>
                          <a:schemeClr val="bg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Ticagrelor </a:t>
                      </a:r>
                      <a:b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</a:br>
                      <a: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in-hospital</a:t>
                      </a:r>
                      <a:b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</a:br>
                      <a:r>
                        <a:rPr lang="en-GB" sz="14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(n=953)</a:t>
                      </a: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lvl="0" algn="l" fontAlgn="t"/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Coronary Angiography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97.7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98.3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8886"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Arterial access (% of those undergoing coronary angiography)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 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 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lvl="2" algn="l" fontAlgn="t"/>
                      <a:r>
                        <a:rPr lang="en-GB" sz="1400" b="0" i="1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Femoral</a:t>
                      </a:r>
                      <a:endParaRPr lang="en-GB" sz="1400" b="0" i="1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31.5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33.0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lvl="2" algn="l" fontAlgn="t"/>
                      <a:r>
                        <a:rPr lang="en-GB" sz="1400" b="0" i="1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Radial</a:t>
                      </a:r>
                      <a:endParaRPr lang="en-GB" sz="1400" b="0" i="1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67.9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66.7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err="1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Thrombo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-aspiration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51.8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49.3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PCI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88.0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87.1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With stent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83.6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81.4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lvl="2" algn="l" fontAlgn="t"/>
                      <a:r>
                        <a:rPr lang="en-GB" sz="1400" b="0" i="1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DES</a:t>
                      </a:r>
                      <a:endParaRPr lang="en-GB" sz="1400" b="0" i="1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51.4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50.3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lvl="2" algn="l" fontAlgn="t"/>
                      <a:r>
                        <a:rPr lang="en-GB" sz="1400" b="0" i="1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BMS</a:t>
                      </a:r>
                      <a:endParaRPr lang="en-GB" sz="1400" b="0" i="1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33.6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32.7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Without stent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4.4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5.7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CABG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1.1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1.6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32320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No PCI or CABG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10.9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11.3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146" marR="8146" marT="814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2520" y="6456680"/>
            <a:ext cx="769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alibri"/>
                <a:sym typeface="Calibri"/>
              </a:rPr>
              <a:t>BMS</a:t>
            </a:r>
            <a:r>
              <a:rPr lang="en-GB" sz="1100" dirty="0">
                <a:latin typeface="Calibri"/>
                <a:sym typeface="Calibri"/>
              </a:rPr>
              <a:t>, bare metal stents; </a:t>
            </a:r>
            <a:r>
              <a:rPr lang="en-GB" sz="1100" dirty="0" smtClean="0">
                <a:latin typeface="Calibri"/>
                <a:sym typeface="Calibri"/>
              </a:rPr>
              <a:t>DES</a:t>
            </a:r>
            <a:r>
              <a:rPr lang="en-GB" sz="1100" dirty="0">
                <a:latin typeface="Calibri"/>
                <a:sym typeface="Calibri"/>
              </a:rPr>
              <a:t>, drug-eluting </a:t>
            </a:r>
            <a:r>
              <a:rPr lang="en-GB" sz="1100" dirty="0" smtClean="0">
                <a:latin typeface="Calibri"/>
                <a:sym typeface="Calibri"/>
              </a:rPr>
              <a:t>stents</a:t>
            </a:r>
            <a:endParaRPr lang="en-GB" sz="1100" dirty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74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t 2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95287" name="Diapositive think-cell" r:id="rId4" imgW="360" imgH="360" progId="">
              <p:embed/>
            </p:oleObj>
          </a:graphicData>
        </a:graphic>
      </p:graphicFrame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>
                <a:latin typeface="Calibri"/>
                <a:sym typeface="Calibri"/>
              </a:rPr>
              <a:t>Median times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>
                <a:latin typeface="Calibri"/>
                <a:sym typeface="Calibri"/>
              </a:rPr>
              <a:t>to pre- and in-hospital steps</a:t>
            </a:r>
            <a:endParaRPr lang="en-US" sz="3600">
              <a:latin typeface="Calibri"/>
              <a:sym typeface="Calibri"/>
            </a:endParaRPr>
          </a:p>
        </p:txBody>
      </p:sp>
      <p:pic>
        <p:nvPicPr>
          <p:cNvPr id="95283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1838325"/>
            <a:ext cx="89630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Objet 9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60812" name="Diapositive think-cell" r:id="rId4" imgW="360" imgH="360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sym typeface="Calibri"/>
              </a:rPr>
              <a:t>Ticagrelor pre-hospital </a:t>
            </a:r>
            <a:r>
              <a:rPr lang="en-US" i="1" dirty="0" smtClean="0">
                <a:latin typeface="Calibri"/>
                <a:sym typeface="Calibri"/>
              </a:rPr>
              <a:t>vs</a:t>
            </a:r>
            <a:r>
              <a:rPr lang="en-US" dirty="0" smtClean="0">
                <a:latin typeface="Calibri"/>
                <a:sym typeface="Calibri"/>
              </a:rPr>
              <a:t>. in-hospital </a:t>
            </a:r>
            <a:br>
              <a:rPr lang="en-US" dirty="0" smtClean="0">
                <a:latin typeface="Calibri"/>
                <a:sym typeface="Calibri"/>
              </a:rPr>
            </a:br>
            <a:r>
              <a:rPr lang="en-US" dirty="0" smtClean="0">
                <a:latin typeface="Calibri"/>
                <a:sym typeface="Calibri"/>
              </a:rPr>
              <a:t>for VASP-PRI</a:t>
            </a:r>
            <a:endParaRPr lang="en-US" dirty="0">
              <a:latin typeface="Calibri"/>
              <a:sym typeface="Calibri"/>
            </a:endParaRPr>
          </a:p>
        </p:txBody>
      </p:sp>
      <p:pic>
        <p:nvPicPr>
          <p:cNvPr id="160808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1200150"/>
            <a:ext cx="93535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27489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58764" name="Diapositive think-cell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3447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Calibri"/>
                <a:sym typeface="Calibri"/>
              </a:rPr>
              <a:t>1</a:t>
            </a:r>
            <a:r>
              <a:rPr lang="en-GB" b="1" baseline="30000" dirty="0" smtClean="0">
                <a:latin typeface="Calibri"/>
                <a:sym typeface="Calibri"/>
              </a:rPr>
              <a:t>st</a:t>
            </a:r>
            <a:r>
              <a:rPr lang="en-GB" b="1" dirty="0" smtClean="0">
                <a:latin typeface="Calibri"/>
                <a:sym typeface="Calibri"/>
              </a:rPr>
              <a:t> Co-primary endpoint</a:t>
            </a:r>
            <a:r>
              <a:rPr lang="en-GB" dirty="0" smtClean="0">
                <a:latin typeface="Calibri"/>
                <a:sym typeface="Calibri"/>
              </a:rPr>
              <a:t/>
            </a:r>
            <a:br>
              <a:rPr lang="en-GB" dirty="0" smtClean="0">
                <a:latin typeface="Calibri"/>
                <a:sym typeface="Calibri"/>
              </a:rPr>
            </a:br>
            <a:r>
              <a:rPr lang="en-GB" sz="2800" dirty="0" smtClean="0">
                <a:latin typeface="Calibri"/>
                <a:sym typeface="Calibri"/>
              </a:rPr>
              <a:t>No ST-segment resolution (≥70%)</a:t>
            </a:r>
            <a:endParaRPr lang="en-GB" sz="3200" dirty="0">
              <a:latin typeface="Calibri"/>
              <a:sym typeface="Calibri"/>
            </a:endParaRPr>
          </a:p>
        </p:txBody>
      </p:sp>
      <p:pic>
        <p:nvPicPr>
          <p:cNvPr id="1587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257300"/>
            <a:ext cx="62579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40474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56716" name="Diapositive think-cell" r:id="rId4" imgW="360" imgH="36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/>
                <a:sym typeface="Calibri"/>
              </a:rPr>
              <a:t>2</a:t>
            </a:r>
            <a:r>
              <a:rPr lang="en-GB" b="1" baseline="30000" dirty="0" smtClean="0">
                <a:latin typeface="Calibri"/>
                <a:sym typeface="Calibri"/>
              </a:rPr>
              <a:t>nd</a:t>
            </a:r>
            <a:r>
              <a:rPr lang="en-GB" b="1" dirty="0" smtClean="0">
                <a:latin typeface="Calibri"/>
                <a:sym typeface="Calibri"/>
              </a:rPr>
              <a:t> Co-primary endpoint</a:t>
            </a:r>
            <a:r>
              <a:rPr lang="en-GB" dirty="0" smtClean="0">
                <a:latin typeface="Calibri"/>
                <a:sym typeface="Calibri"/>
              </a:rPr>
              <a:t/>
            </a:r>
            <a:br>
              <a:rPr lang="en-GB" dirty="0" smtClean="0">
                <a:latin typeface="Calibri"/>
                <a:sym typeface="Calibri"/>
              </a:rPr>
            </a:br>
            <a:r>
              <a:rPr lang="en-GB" sz="2800" dirty="0" smtClean="0">
                <a:latin typeface="Calibri"/>
                <a:sym typeface="Calibri"/>
              </a:rPr>
              <a:t>No TIMI 3 flow in </a:t>
            </a:r>
            <a:r>
              <a:rPr lang="en-GB" sz="2800" dirty="0">
                <a:latin typeface="Calibri"/>
                <a:sym typeface="Calibri"/>
              </a:rPr>
              <a:t>infarct-related artery</a:t>
            </a:r>
          </a:p>
        </p:txBody>
      </p:sp>
      <p:pic>
        <p:nvPicPr>
          <p:cNvPr id="156712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409700"/>
            <a:ext cx="62579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4174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Objet 10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54669" name="Diapositive think-cell" r:id="rId4" imgW="360" imgH="360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alibri"/>
                <a:sym typeface="Calibri"/>
              </a:rPr>
              <a:t>Absence of ST-segment resolution by patient characteristics</a:t>
            </a:r>
            <a:endParaRPr lang="fr-FR" sz="3200" dirty="0">
              <a:latin typeface="Calibri"/>
              <a:sym typeface="Calibri"/>
            </a:endParaRPr>
          </a:p>
        </p:txBody>
      </p:sp>
      <p:pic>
        <p:nvPicPr>
          <p:cNvPr id="154665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8915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7792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46477" name="Diapositive think-cell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ym typeface="Calibri"/>
              </a:rPr>
              <a:t>Major adverse CV events </a:t>
            </a:r>
            <a:br>
              <a:rPr lang="en-GB" dirty="0" smtClean="0">
                <a:sym typeface="Calibri"/>
              </a:rPr>
            </a:br>
            <a:r>
              <a:rPr lang="en-GB" dirty="0" smtClean="0">
                <a:sym typeface="Calibri"/>
              </a:rPr>
              <a:t>up to 30 days</a:t>
            </a:r>
            <a:endParaRPr lang="en-GB" dirty="0">
              <a:sym typeface="Calibri"/>
            </a:endParaRPr>
          </a:p>
        </p:txBody>
      </p:sp>
      <p:pic>
        <p:nvPicPr>
          <p:cNvPr id="146473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52525"/>
            <a:ext cx="81248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50803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44429" name="Diapositive think-cell" r:id="rId4" imgW="360" imgH="360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ym typeface="Calibri"/>
              </a:rPr>
              <a:t>Definite stent thrombosis</a:t>
            </a:r>
            <a:br>
              <a:rPr lang="en-GB" dirty="0" smtClean="0">
                <a:sym typeface="Calibri"/>
              </a:rPr>
            </a:br>
            <a:r>
              <a:rPr lang="en-GB" dirty="0" smtClean="0"/>
              <a:t>up to 10 days</a:t>
            </a:r>
            <a:endParaRPr lang="fr-FR" dirty="0">
              <a:sym typeface="Calibri"/>
            </a:endParaRPr>
          </a:p>
        </p:txBody>
      </p:sp>
      <p:pic>
        <p:nvPicPr>
          <p:cNvPr id="144425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85875"/>
            <a:ext cx="78390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97327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39310" name="Diapositive think-cell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alibri"/>
                <a:sym typeface="Calibri"/>
              </a:rPr>
              <a:t>Definite </a:t>
            </a:r>
            <a:r>
              <a:rPr lang="en-GB" b="1" dirty="0" smtClean="0">
                <a:latin typeface="Calibri"/>
                <a:sym typeface="Calibri"/>
              </a:rPr>
              <a:t>stent </a:t>
            </a:r>
            <a:r>
              <a:rPr lang="en-GB" b="1" dirty="0">
                <a:latin typeface="Calibri"/>
                <a:sym typeface="Calibri"/>
              </a:rPr>
              <a:t>thrombosis </a:t>
            </a:r>
            <a:r>
              <a:rPr lang="en-GB" b="1" dirty="0" smtClean="0">
                <a:latin typeface="Calibri"/>
                <a:sym typeface="Calibri"/>
              </a:rPr>
              <a:t/>
            </a:r>
            <a:br>
              <a:rPr lang="en-GB" b="1" dirty="0" smtClean="0">
                <a:latin typeface="Calibri"/>
                <a:sym typeface="Calibri"/>
              </a:rPr>
            </a:br>
            <a:r>
              <a:rPr lang="en-GB" b="1" dirty="0" smtClean="0">
                <a:latin typeface="Calibri"/>
                <a:sym typeface="Calibri"/>
              </a:rPr>
              <a:t>up </a:t>
            </a:r>
            <a:r>
              <a:rPr lang="en-GB" b="1" dirty="0">
                <a:latin typeface="Calibri"/>
                <a:sym typeface="Calibri"/>
              </a:rPr>
              <a:t>to 30 </a:t>
            </a:r>
            <a:r>
              <a:rPr lang="en-GB" b="1" dirty="0" smtClean="0">
                <a:latin typeface="Calibri"/>
                <a:sym typeface="Calibri"/>
              </a:rPr>
              <a:t>days</a:t>
            </a:r>
            <a:endParaRPr lang="en-GB" b="1" dirty="0">
              <a:latin typeface="Calibri"/>
              <a:sym typeface="Calibri"/>
            </a:endParaRPr>
          </a:p>
        </p:txBody>
      </p:sp>
      <p:pic>
        <p:nvPicPr>
          <p:cNvPr id="139306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90675"/>
            <a:ext cx="7277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89577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64910" name="Diapositive think-cell" r:id="rId4" imgW="360" imgH="360" progId="">
              <p:embed/>
            </p:oleObj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1265239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Calibri"/>
                <a:sym typeface="Calibri"/>
              </a:rPr>
              <a:t>Clinical endpoints at 30 days</a:t>
            </a:r>
            <a:endParaRPr lang="en-GB" sz="2800" b="1" dirty="0">
              <a:latin typeface="Calibri"/>
              <a:sym typeface="Calibri"/>
            </a:endParaRPr>
          </a:p>
        </p:txBody>
      </p:sp>
      <p:graphicFrame>
        <p:nvGraphicFramePr>
          <p:cNvPr id="6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1120163"/>
              </p:ext>
            </p:extLst>
          </p:nvPr>
        </p:nvGraphicFramePr>
        <p:xfrm>
          <a:off x="228600" y="1600200"/>
          <a:ext cx="8610599" cy="43707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92795"/>
                <a:gridCol w="1428664"/>
                <a:gridCol w="1428663"/>
                <a:gridCol w="1241278"/>
                <a:gridCol w="1219199"/>
              </a:tblGrid>
              <a:tr h="887251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Values are 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  <a:sym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Ticagrelor</a:t>
                      </a:r>
                      <a: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 </a:t>
                      </a:r>
                      <a:b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</a:br>
                      <a: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pre-</a:t>
                      </a:r>
                      <a:r>
                        <a:rPr lang="en-GB" sz="1800" b="1" u="none" strike="noStrike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hosp</a:t>
                      </a:r>
                      <a:endParaRPr lang="en-GB" sz="1800" b="1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sym typeface="Calibri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(n=906)</a:t>
                      </a:r>
                      <a:endParaRPr lang="en-GB" sz="18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sym typeface="Calibri"/>
                      </a:endParaRP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Ticagrelor</a:t>
                      </a:r>
                      <a: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 </a:t>
                      </a:r>
                      <a:b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</a:br>
                      <a: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in-</a:t>
                      </a:r>
                      <a:r>
                        <a:rPr lang="en-GB" sz="1800" b="1" u="none" strike="noStrike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hosp</a:t>
                      </a:r>
                      <a:endParaRPr lang="en-GB" sz="1800" b="1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sym typeface="Calibri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(n=952) </a:t>
                      </a:r>
                      <a:endParaRPr lang="en-GB" sz="18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sym typeface="Calibri"/>
                      </a:endParaRP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Odds ratio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(95% CI)</a:t>
                      </a:r>
                      <a:endParaRPr lang="en-GB" sz="1400" b="1" i="0" u="none" strike="noStrike" dirty="0" smtClean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p-value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6117" marR="6117" marT="61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3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Death (all-cause)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3.3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2.0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1.68 </a:t>
                      </a:r>
                      <a:b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</a:b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(0.94, 3.01)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sym typeface="Calibri"/>
                        </a:rPr>
                        <a:t>0.08</a:t>
                      </a:r>
                      <a:endParaRPr lang="en-GB" sz="2000" baseline="300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3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MI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0.8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1.1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0.73 </a:t>
                      </a:r>
                      <a:b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</a:b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(0.28, 1.94)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sym typeface="Calibri"/>
                        </a:rPr>
                        <a:t>0.53</a:t>
                      </a:r>
                      <a:endParaRPr lang="en-GB" sz="2000" baseline="300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</a:tr>
              <a:tr h="563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Stroke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0.4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0.2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2.11 </a:t>
                      </a:r>
                      <a:b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</a:b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(0.39, 11.53)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sym typeface="Calibri"/>
                        </a:rPr>
                        <a:t>0.39</a:t>
                      </a:r>
                      <a:endParaRPr lang="en-GB" sz="2000" baseline="300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3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TIA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0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0.1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sym typeface="Calibri"/>
                        </a:rPr>
                        <a:t>Not estimable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</a:tr>
              <a:tr h="563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Urgent coronary revascularization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0.6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0.8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0.66 </a:t>
                      </a:r>
                      <a:b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</a:b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(0.21, 2.01)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sym typeface="Calibri"/>
                        </a:rPr>
                        <a:t>0.46</a:t>
                      </a:r>
                      <a:endParaRPr lang="en-GB" sz="2000" baseline="30000" noProof="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3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Bail-out GP </a:t>
                      </a:r>
                      <a:r>
                        <a:rPr lang="en-GB" sz="1800" b="1" dirty="0" err="1" smtClean="0">
                          <a:effectLst/>
                          <a:latin typeface="Calibri"/>
                          <a:sym typeface="Calibri"/>
                        </a:rPr>
                        <a:t>IIb</a:t>
                      </a: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/</a:t>
                      </a:r>
                      <a:r>
                        <a:rPr lang="en-GB" sz="1800" b="1" dirty="0" err="1" smtClean="0">
                          <a:effectLst/>
                          <a:latin typeface="Calibri"/>
                          <a:sym typeface="Calibri"/>
                        </a:rPr>
                        <a:t>IIIa</a:t>
                      </a:r>
                      <a:r>
                        <a:rPr lang="en-GB" sz="1800" b="1" dirty="0" smtClean="0">
                          <a:effectLst/>
                          <a:latin typeface="Calibri"/>
                          <a:sym typeface="Calibri"/>
                        </a:rPr>
                        <a:t> inhibitors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8.6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Calibri"/>
                          <a:sym typeface="Calibri"/>
                        </a:rPr>
                        <a:t>10.5</a:t>
                      </a:r>
                      <a:endParaRPr lang="en-GB" sz="28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0.80 </a:t>
                      </a:r>
                      <a:b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</a:br>
                      <a:r>
                        <a:rPr lang="en-GB" sz="1400" dirty="0" smtClean="0">
                          <a:effectLst/>
                          <a:latin typeface="Calibri"/>
                          <a:sym typeface="Calibri"/>
                        </a:rPr>
                        <a:t>(0.59, 1.10)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sym typeface="Calibri"/>
                        </a:rPr>
                        <a:t>0.17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65189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93410" name="Diapositive think-cell" r:id="rId4" imgW="360" imgH="360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err="1" smtClean="0">
                <a:latin typeface="Calibri"/>
                <a:sym typeface="Calibri"/>
              </a:rPr>
              <a:t>Pre-hospital</a:t>
            </a:r>
            <a:r>
              <a:rPr lang="fr-FR" sz="4000" b="1" dirty="0" smtClean="0">
                <a:latin typeface="Calibri"/>
                <a:sym typeface="Calibri"/>
              </a:rPr>
              <a:t> </a:t>
            </a:r>
            <a:r>
              <a:rPr lang="fr-FR" sz="4000" b="1" dirty="0" err="1" smtClean="0">
                <a:latin typeface="Calibri"/>
                <a:sym typeface="Calibri"/>
              </a:rPr>
              <a:t>GPIIbIIIa</a:t>
            </a:r>
            <a:r>
              <a:rPr lang="fr-FR" sz="4000" b="1" dirty="0" smtClean="0">
                <a:latin typeface="Calibri"/>
                <a:sym typeface="Calibri"/>
              </a:rPr>
              <a:t> </a:t>
            </a:r>
            <a:r>
              <a:rPr lang="fr-FR" sz="4000" b="1" dirty="0" err="1" smtClean="0">
                <a:latin typeface="Calibri"/>
                <a:sym typeface="Calibri"/>
              </a:rPr>
              <a:t>inhibitors</a:t>
            </a:r>
            <a:r>
              <a:rPr lang="fr-FR" dirty="0" smtClean="0">
                <a:latin typeface="Calibri"/>
                <a:sym typeface="Calibri"/>
              </a:rPr>
              <a:t/>
            </a:r>
            <a:br>
              <a:rPr lang="fr-FR" dirty="0" smtClean="0">
                <a:latin typeface="Calibri"/>
                <a:sym typeface="Calibri"/>
              </a:rPr>
            </a:br>
            <a:r>
              <a:rPr lang="fr-FR" sz="3100" i="1" dirty="0" err="1">
                <a:latin typeface="Calibri"/>
                <a:sym typeface="Calibri"/>
              </a:rPr>
              <a:t>Primary</a:t>
            </a:r>
            <a:r>
              <a:rPr lang="fr-FR" sz="3100" i="1" dirty="0">
                <a:latin typeface="Calibri"/>
                <a:sym typeface="Calibri"/>
              </a:rPr>
              <a:t> PCI of STEMI</a:t>
            </a:r>
            <a:endParaRPr lang="fr-FR" sz="3100" dirty="0">
              <a:latin typeface="Calibri"/>
              <a:sym typeface="Calibri"/>
            </a:endParaRPr>
          </a:p>
        </p:txBody>
      </p:sp>
      <p:pic>
        <p:nvPicPr>
          <p:cNvPr id="93406" name="Picture 2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04925"/>
            <a:ext cx="88487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90456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 1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63885" name="Diapositive think-cell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ym typeface="Calibri"/>
              </a:rPr>
              <a:t>Non-CABG-related bleeding events </a:t>
            </a:r>
            <a:br>
              <a:rPr lang="en-GB" dirty="0" smtClean="0">
                <a:sym typeface="Calibri"/>
              </a:rPr>
            </a:br>
            <a:r>
              <a:rPr lang="en-GB" sz="2800" dirty="0" smtClean="0">
                <a:sym typeface="Calibri"/>
              </a:rPr>
              <a:t>(PLATO definitions) - Safety population</a:t>
            </a:r>
            <a:endParaRPr lang="en-GB" sz="2800" dirty="0">
              <a:sym typeface="Calibri"/>
            </a:endParaRPr>
          </a:p>
        </p:txBody>
      </p:sp>
      <p:pic>
        <p:nvPicPr>
          <p:cNvPr id="16388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7375"/>
            <a:ext cx="88392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000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70028" name="Diapositive think-cell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1143000"/>
          </a:xfrm>
        </p:spPr>
        <p:txBody>
          <a:bodyPr/>
          <a:lstStyle/>
          <a:p>
            <a:r>
              <a:rPr lang="en-GB" dirty="0" smtClean="0">
                <a:latin typeface="Calibri"/>
                <a:sym typeface="Calibri"/>
              </a:rPr>
              <a:t>Conclusion</a:t>
            </a:r>
            <a:endParaRPr lang="en-GB" dirty="0">
              <a:latin typeface="Calibri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 smtClean="0">
                <a:latin typeface="Calibri"/>
                <a:sym typeface="Calibri"/>
              </a:rPr>
              <a:t>Pre-hospital ticagrelor administration a short time before PCI in patients with ongoing STEMI is </a:t>
            </a:r>
            <a:r>
              <a:rPr lang="en-GB" b="1" dirty="0" smtClean="0">
                <a:latin typeface="Calibri"/>
                <a:sym typeface="Calibri"/>
              </a:rPr>
              <a:t>safe</a:t>
            </a:r>
            <a:r>
              <a:rPr lang="en-GB" dirty="0" smtClean="0">
                <a:latin typeface="Calibri"/>
                <a:sym typeface="Calibri"/>
              </a:rPr>
              <a:t> but </a:t>
            </a:r>
            <a:r>
              <a:rPr lang="en-GB" b="1" dirty="0" smtClean="0">
                <a:latin typeface="Calibri"/>
                <a:sym typeface="Calibri"/>
              </a:rPr>
              <a:t>does not improve pre-PCI coronary reperfusion</a:t>
            </a:r>
            <a:r>
              <a:rPr lang="en-GB" dirty="0" smtClean="0">
                <a:latin typeface="Calibri"/>
                <a:sym typeface="Calibri"/>
              </a:rPr>
              <a:t>. It may, however, </a:t>
            </a:r>
            <a:r>
              <a:rPr lang="en-GB" b="1" dirty="0" smtClean="0">
                <a:latin typeface="Calibri"/>
                <a:sym typeface="Calibri"/>
              </a:rPr>
              <a:t>reduce the risk of post-PCI stent thrombosis</a:t>
            </a:r>
            <a:r>
              <a:rPr lang="en-GB" dirty="0" smtClean="0">
                <a:latin typeface="Calibri"/>
                <a:sym typeface="Calibri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48355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-76200" y="0"/>
            <a:ext cx="9296400" cy="685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  <a:sym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  <a:sym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  <a:sym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  <a:sym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  <a:sym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000" b="1" dirty="0" err="1" smtClean="0"/>
              <a:t>Algeria</a:t>
            </a:r>
            <a:r>
              <a:rPr lang="de-DE" sz="1000" b="1" dirty="0" smtClean="0"/>
              <a:t>: </a:t>
            </a:r>
            <a:r>
              <a:rPr lang="de-DE" sz="1000" dirty="0" smtClean="0"/>
              <a:t>Rachid </a:t>
            </a:r>
            <a:r>
              <a:rPr lang="de-DE" sz="1000" dirty="0" err="1" smtClean="0"/>
              <a:t>Bougherbal</a:t>
            </a:r>
            <a:r>
              <a:rPr lang="de-DE" sz="1000" dirty="0" smtClean="0"/>
              <a:t> (Algiers), Mohamed Tahar </a:t>
            </a:r>
            <a:r>
              <a:rPr lang="de-DE" sz="1000" dirty="0" err="1" smtClean="0"/>
              <a:t>Bouafia</a:t>
            </a:r>
            <a:r>
              <a:rPr lang="de-DE" sz="1000" dirty="0" smtClean="0"/>
              <a:t> (Algiers), Mohamed </a:t>
            </a:r>
            <a:r>
              <a:rPr lang="de-DE" sz="1000" dirty="0" err="1" smtClean="0"/>
              <a:t>Chettibi</a:t>
            </a:r>
            <a:r>
              <a:rPr lang="de-DE" sz="1000" dirty="0" smtClean="0"/>
              <a:t> (Algiers), </a:t>
            </a:r>
            <a:r>
              <a:rPr lang="de-DE" sz="1000" dirty="0" err="1" smtClean="0"/>
              <a:t>Djamaleddine</a:t>
            </a:r>
            <a:r>
              <a:rPr lang="de-DE" sz="1000" dirty="0" smtClean="0"/>
              <a:t> </a:t>
            </a:r>
            <a:r>
              <a:rPr lang="de-DE" sz="1000" dirty="0" err="1" smtClean="0"/>
              <a:t>Nibouche</a:t>
            </a:r>
            <a:r>
              <a:rPr lang="de-DE" sz="1000" dirty="0" smtClean="0"/>
              <a:t> (Medea), Abdelkader </a:t>
            </a:r>
            <a:r>
              <a:rPr lang="de-DE" sz="1000" dirty="0" err="1" smtClean="0"/>
              <a:t>Moklati</a:t>
            </a:r>
            <a:r>
              <a:rPr lang="de-DE" sz="1000" dirty="0" smtClean="0"/>
              <a:t> (</a:t>
            </a:r>
            <a:r>
              <a:rPr lang="de-DE" sz="1000" dirty="0" err="1" smtClean="0"/>
              <a:t>Tipaza</a:t>
            </a:r>
            <a:r>
              <a:rPr lang="de-DE" sz="1000" dirty="0" smtClean="0"/>
              <a:t>), Ahmed </a:t>
            </a:r>
            <a:r>
              <a:rPr lang="de-DE" sz="1000" dirty="0" err="1" smtClean="0"/>
              <a:t>Benalia</a:t>
            </a:r>
            <a:r>
              <a:rPr lang="de-DE" sz="1000" dirty="0" smtClean="0"/>
              <a:t> (Algiers), Omar </a:t>
            </a:r>
            <a:r>
              <a:rPr lang="de-DE" sz="1000" dirty="0" err="1" smtClean="0"/>
              <a:t>Kaid</a:t>
            </a:r>
            <a:r>
              <a:rPr lang="de-DE" sz="1000" dirty="0" smtClean="0"/>
              <a:t> (</a:t>
            </a:r>
            <a:r>
              <a:rPr lang="de-DE" sz="1000" dirty="0" err="1" smtClean="0"/>
              <a:t>Blida</a:t>
            </a:r>
            <a:r>
              <a:rPr lang="de-DE" sz="1000" dirty="0" smtClean="0"/>
              <a:t>), </a:t>
            </a:r>
            <a:r>
              <a:rPr lang="de-DE" sz="1000" dirty="0" err="1" smtClean="0"/>
              <a:t>Messaad</a:t>
            </a:r>
            <a:r>
              <a:rPr lang="de-DE" sz="1000" dirty="0" smtClean="0"/>
              <a:t> Krim (</a:t>
            </a:r>
            <a:r>
              <a:rPr lang="de-DE" sz="1000" dirty="0" err="1" smtClean="0"/>
              <a:t>Blida</a:t>
            </a:r>
            <a:r>
              <a:rPr lang="de-DE" sz="1000" dirty="0" smtClean="0"/>
              <a:t>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err="1" smtClean="0"/>
              <a:t>Australia</a:t>
            </a:r>
            <a:r>
              <a:rPr lang="de-DE" sz="1000" b="1" dirty="0" smtClean="0"/>
              <a:t>:</a:t>
            </a:r>
            <a:r>
              <a:rPr lang="de-DE" sz="1000" dirty="0" smtClean="0"/>
              <a:t> Christopher Hammett (</a:t>
            </a:r>
            <a:r>
              <a:rPr lang="de-DE" sz="1000" dirty="0" err="1" smtClean="0"/>
              <a:t>Herston</a:t>
            </a:r>
            <a:r>
              <a:rPr lang="de-DE" sz="1000" dirty="0" smtClean="0"/>
              <a:t>, QLD), Paul </a:t>
            </a:r>
            <a:r>
              <a:rPr lang="de-DE" sz="1000" dirty="0" err="1" smtClean="0"/>
              <a:t>Garraby</a:t>
            </a:r>
            <a:r>
              <a:rPr lang="de-DE" sz="1000" dirty="0" smtClean="0"/>
              <a:t> (</a:t>
            </a:r>
            <a:r>
              <a:rPr lang="de-DE" sz="1000" dirty="0" err="1" smtClean="0"/>
              <a:t>Woolloogabba</a:t>
            </a:r>
            <a:r>
              <a:rPr lang="de-DE" sz="1000" dirty="0" smtClean="0"/>
              <a:t>, QLD), Rohan </a:t>
            </a:r>
            <a:r>
              <a:rPr lang="de-DE" sz="1000" dirty="0" err="1" smtClean="0"/>
              <a:t>Jayasinghe</a:t>
            </a:r>
            <a:r>
              <a:rPr lang="de-DE" sz="1000" dirty="0" smtClean="0"/>
              <a:t> (</a:t>
            </a:r>
            <a:r>
              <a:rPr lang="de-DE" sz="1000" dirty="0" err="1" smtClean="0"/>
              <a:t>Southport</a:t>
            </a:r>
            <a:r>
              <a:rPr lang="de-DE" sz="1000" dirty="0" smtClean="0"/>
              <a:t>, QLD), Stephen </a:t>
            </a:r>
            <a:r>
              <a:rPr lang="de-DE" sz="1000" dirty="0" err="1" smtClean="0"/>
              <a:t>Rashford</a:t>
            </a:r>
            <a:r>
              <a:rPr lang="de-DE" sz="1000" dirty="0" smtClean="0"/>
              <a:t> (</a:t>
            </a:r>
            <a:r>
              <a:rPr lang="de-DE" sz="1000" dirty="0" err="1" smtClean="0"/>
              <a:t>Kedron</a:t>
            </a:r>
            <a:r>
              <a:rPr lang="de-DE" sz="1000" dirty="0" smtClean="0"/>
              <a:t>, QLD).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smtClean="0"/>
              <a:t>Austria</a:t>
            </a:r>
            <a:r>
              <a:rPr lang="de-DE" sz="1000" dirty="0" smtClean="0"/>
              <a:t>: Kurt Huber (Vienna), Thomas </a:t>
            </a:r>
            <a:r>
              <a:rPr lang="de-DE" sz="1000" dirty="0" err="1" smtClean="0"/>
              <a:t>Neunteufl</a:t>
            </a:r>
            <a:r>
              <a:rPr lang="de-DE" sz="1000" dirty="0" smtClean="0"/>
              <a:t> (Vienna), Helmut </a:t>
            </a:r>
            <a:r>
              <a:rPr lang="de-DE" sz="1000" dirty="0" err="1" smtClean="0"/>
              <a:t>Brussee</a:t>
            </a:r>
            <a:r>
              <a:rPr lang="de-DE" sz="1000" dirty="0" smtClean="0"/>
              <a:t> (Graz), Hannes Alber (</a:t>
            </a:r>
            <a:r>
              <a:rPr lang="de-DE" sz="1000" dirty="0" err="1" smtClean="0"/>
              <a:t>Innsbruk</a:t>
            </a:r>
            <a:r>
              <a:rPr lang="de-DE" sz="1000" dirty="0" smtClean="0"/>
              <a:t>), Franz Weidinger (Vienna), Michael Brunner (Vienna), Johann </a:t>
            </a:r>
            <a:r>
              <a:rPr lang="de-DE" sz="1000" dirty="0" err="1" smtClean="0"/>
              <a:t>Sipoetz</a:t>
            </a:r>
            <a:r>
              <a:rPr lang="de-DE" sz="1000" dirty="0" smtClean="0"/>
              <a:t> (Vienna), Gerhard Prause (Graz), Michael </a:t>
            </a:r>
            <a:r>
              <a:rPr lang="de-DE" sz="1000" dirty="0" err="1" smtClean="0"/>
              <a:t>Baubin</a:t>
            </a:r>
            <a:r>
              <a:rPr lang="de-DE" sz="1000" dirty="0" smtClean="0"/>
              <a:t> (</a:t>
            </a:r>
            <a:r>
              <a:rPr lang="de-DE" sz="1000" dirty="0" err="1" smtClean="0"/>
              <a:t>Innsbruk</a:t>
            </a:r>
            <a:r>
              <a:rPr lang="de-DE" sz="1000" dirty="0" smtClean="0"/>
              <a:t>), Dieter Sebald (Vienna).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smtClean="0"/>
              <a:t>Canada</a:t>
            </a:r>
            <a:r>
              <a:rPr lang="de-DE" sz="1000" dirty="0" smtClean="0"/>
              <a:t>: Warren Cantor (</a:t>
            </a:r>
            <a:r>
              <a:rPr lang="de-DE" sz="1000" dirty="0" err="1" smtClean="0"/>
              <a:t>Newmarket</a:t>
            </a:r>
            <a:r>
              <a:rPr lang="de-DE" sz="1000" dirty="0" smtClean="0"/>
              <a:t>, ON),, Ram </a:t>
            </a:r>
            <a:r>
              <a:rPr lang="de-DE" sz="1000" dirty="0" err="1" smtClean="0"/>
              <a:t>Vijayaraghavan</a:t>
            </a:r>
            <a:r>
              <a:rPr lang="de-DE" sz="1000" dirty="0" smtClean="0"/>
              <a:t> (</a:t>
            </a:r>
            <a:r>
              <a:rPr lang="de-DE" sz="1000" dirty="0" err="1" smtClean="0"/>
              <a:t>Scarborough</a:t>
            </a:r>
            <a:r>
              <a:rPr lang="de-DE" sz="1000" dirty="0" smtClean="0"/>
              <a:t>, ON), Iqbal </a:t>
            </a:r>
            <a:r>
              <a:rPr lang="de-DE" sz="1000" dirty="0" err="1" smtClean="0"/>
              <a:t>Bata</a:t>
            </a:r>
            <a:r>
              <a:rPr lang="de-DE" sz="1000" dirty="0" smtClean="0"/>
              <a:t> (Halifax, NS), Andrea </a:t>
            </a:r>
            <a:r>
              <a:rPr lang="de-DE" sz="1000" dirty="0" err="1" smtClean="0"/>
              <a:t>Lavoie</a:t>
            </a:r>
            <a:r>
              <a:rPr lang="de-DE" sz="1000" dirty="0" smtClean="0"/>
              <a:t> (Regina, SK).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err="1" smtClean="0"/>
              <a:t>Denmark</a:t>
            </a:r>
            <a:r>
              <a:rPr lang="de-DE" sz="1000" dirty="0" smtClean="0"/>
              <a:t>: Jens Flensted Lassen (</a:t>
            </a:r>
            <a:r>
              <a:rPr lang="de-DE" sz="1000" dirty="0" err="1" smtClean="0"/>
              <a:t>Aarhus</a:t>
            </a:r>
            <a:r>
              <a:rPr lang="de-DE" sz="1000" dirty="0" smtClean="0"/>
              <a:t>), Jan </a:t>
            </a:r>
            <a:r>
              <a:rPr lang="de-DE" sz="1000" dirty="0" err="1" smtClean="0"/>
              <a:t>Ravkilde</a:t>
            </a:r>
            <a:r>
              <a:rPr lang="de-DE" sz="1000" dirty="0" smtClean="0"/>
              <a:t> (Aalborg), Lisette </a:t>
            </a:r>
            <a:r>
              <a:rPr lang="de-DE" sz="1000" dirty="0" err="1" smtClean="0"/>
              <a:t>Okkels</a:t>
            </a:r>
            <a:r>
              <a:rPr lang="de-DE" sz="1000" dirty="0" smtClean="0"/>
              <a:t> Jensen (Odense C), Alf </a:t>
            </a:r>
            <a:r>
              <a:rPr lang="de-DE" sz="1000" dirty="0" err="1" smtClean="0"/>
              <a:t>Møl</a:t>
            </a:r>
            <a:r>
              <a:rPr lang="de-DE" sz="1000" dirty="0" smtClean="0"/>
              <a:t> Christensen (</a:t>
            </a:r>
            <a:r>
              <a:rPr lang="de-DE" sz="1000" dirty="0" err="1" smtClean="0"/>
              <a:t>Aarhus</a:t>
            </a:r>
            <a:r>
              <a:rPr lang="de-DE" sz="1000" dirty="0" smtClean="0"/>
              <a:t>), Marianne </a:t>
            </a:r>
            <a:r>
              <a:rPr lang="de-DE" sz="1000" dirty="0" err="1" smtClean="0"/>
              <a:t>Toftegaard</a:t>
            </a:r>
            <a:r>
              <a:rPr lang="de-DE" sz="1000" dirty="0" smtClean="0"/>
              <a:t> (Aalborg), Dennis Köhler (Odense C).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smtClean="0"/>
              <a:t>France</a:t>
            </a:r>
            <a:r>
              <a:rPr lang="de-DE" sz="1000" dirty="0" smtClean="0"/>
              <a:t>: Gilles Montalescot (Paris), Gregory </a:t>
            </a:r>
            <a:r>
              <a:rPr lang="de-DE" sz="1000" dirty="0" err="1" smtClean="0"/>
              <a:t>Ducrocq</a:t>
            </a:r>
            <a:r>
              <a:rPr lang="de-DE" sz="1000" dirty="0" smtClean="0"/>
              <a:t> (Paris), Nicolas Danchin (Paris), Patrick Henry (Paris), Bernard </a:t>
            </a:r>
            <a:r>
              <a:rPr lang="de-DE" sz="1000" dirty="0" err="1" smtClean="0"/>
              <a:t>Livarek</a:t>
            </a:r>
            <a:r>
              <a:rPr lang="de-DE" sz="1000" dirty="0" smtClean="0"/>
              <a:t> (Le </a:t>
            </a:r>
            <a:r>
              <a:rPr lang="de-DE" sz="1000" dirty="0" err="1" smtClean="0"/>
              <a:t>Chesnay</a:t>
            </a:r>
            <a:r>
              <a:rPr lang="de-DE" sz="1000" dirty="0" smtClean="0"/>
              <a:t>), Romain </a:t>
            </a:r>
            <a:r>
              <a:rPr lang="de-DE" sz="1000" dirty="0" err="1" smtClean="0"/>
              <a:t>Berthier</a:t>
            </a:r>
            <a:r>
              <a:rPr lang="de-DE" sz="1000" dirty="0" smtClean="0"/>
              <a:t> (</a:t>
            </a:r>
            <a:r>
              <a:rPr lang="de-DE" sz="1000" dirty="0" err="1" smtClean="0"/>
              <a:t>Corbeil</a:t>
            </a:r>
            <a:r>
              <a:rPr lang="de-DE" sz="1000" dirty="0" smtClean="0"/>
              <a:t> </a:t>
            </a:r>
            <a:r>
              <a:rPr lang="de-DE" sz="1000" dirty="0" err="1" smtClean="0"/>
              <a:t>Essonnes</a:t>
            </a:r>
            <a:r>
              <a:rPr lang="de-DE" sz="1000" dirty="0" smtClean="0"/>
              <a:t>), Thomas </a:t>
            </a:r>
            <a:r>
              <a:rPr lang="de-DE" sz="1000" dirty="0" err="1" smtClean="0"/>
              <a:t>Hovasse</a:t>
            </a:r>
            <a:r>
              <a:rPr lang="de-DE" sz="1000" dirty="0" smtClean="0"/>
              <a:t> (</a:t>
            </a:r>
            <a:r>
              <a:rPr lang="de-DE" sz="1000" dirty="0" err="1" smtClean="0"/>
              <a:t>Massy</a:t>
            </a:r>
            <a:r>
              <a:rPr lang="de-DE" sz="1000" dirty="0" smtClean="0"/>
              <a:t>), Philippe </a:t>
            </a:r>
            <a:r>
              <a:rPr lang="de-DE" sz="1000" dirty="0" err="1" smtClean="0"/>
              <a:t>Garot</a:t>
            </a:r>
            <a:r>
              <a:rPr lang="de-DE" sz="1000" dirty="0" smtClean="0"/>
              <a:t> (Quincy </a:t>
            </a:r>
            <a:r>
              <a:rPr lang="de-DE" sz="1000" dirty="0" err="1" smtClean="0"/>
              <a:t>sous</a:t>
            </a:r>
            <a:r>
              <a:rPr lang="de-DE" sz="1000" dirty="0" smtClean="0"/>
              <a:t> </a:t>
            </a:r>
            <a:r>
              <a:rPr lang="de-DE" sz="1000" dirty="0" err="1" smtClean="0"/>
              <a:t>Sénart</a:t>
            </a:r>
            <a:r>
              <a:rPr lang="de-DE" sz="1000" dirty="0" smtClean="0"/>
              <a:t>), Laurent Payot (</a:t>
            </a:r>
            <a:r>
              <a:rPr lang="de-DE" sz="1000" dirty="0" err="1" smtClean="0"/>
              <a:t>Montreuil</a:t>
            </a:r>
            <a:r>
              <a:rPr lang="de-DE" sz="1000" dirty="0" smtClean="0"/>
              <a:t>), Hakim </a:t>
            </a:r>
            <a:r>
              <a:rPr lang="de-DE" sz="1000" dirty="0" err="1" smtClean="0"/>
              <a:t>Benamer</a:t>
            </a:r>
            <a:r>
              <a:rPr lang="de-DE" sz="1000" dirty="0" smtClean="0"/>
              <a:t> (</a:t>
            </a:r>
            <a:r>
              <a:rPr lang="de-DE" sz="1000" dirty="0" err="1" smtClean="0"/>
              <a:t>Aubervilliers</a:t>
            </a:r>
            <a:r>
              <a:rPr lang="de-DE" sz="1000" dirty="0" smtClean="0"/>
              <a:t>), Jean Baptiste </a:t>
            </a:r>
            <a:r>
              <a:rPr lang="de-DE" sz="1000" dirty="0" err="1" smtClean="0"/>
              <a:t>Esteve</a:t>
            </a:r>
            <a:r>
              <a:rPr lang="de-DE" sz="1000" dirty="0" smtClean="0"/>
              <a:t> (</a:t>
            </a:r>
            <a:r>
              <a:rPr lang="de-DE" sz="1000" dirty="0" err="1" smtClean="0"/>
              <a:t>Montfermeil</a:t>
            </a:r>
            <a:r>
              <a:rPr lang="de-DE" sz="1000" dirty="0" smtClean="0"/>
              <a:t>), Simon </a:t>
            </a:r>
            <a:r>
              <a:rPr lang="de-DE" sz="1000" dirty="0" err="1" smtClean="0"/>
              <a:t>Elhadad</a:t>
            </a:r>
            <a:r>
              <a:rPr lang="de-DE" sz="1000" dirty="0" smtClean="0"/>
              <a:t> (</a:t>
            </a:r>
            <a:r>
              <a:rPr lang="de-DE" sz="1000" dirty="0" err="1" smtClean="0"/>
              <a:t>Lagny</a:t>
            </a:r>
            <a:r>
              <a:rPr lang="de-DE" sz="1000" dirty="0" smtClean="0"/>
              <a:t> </a:t>
            </a:r>
            <a:r>
              <a:rPr lang="de-DE" sz="1000" dirty="0" err="1" smtClean="0"/>
              <a:t>sur</a:t>
            </a:r>
            <a:r>
              <a:rPr lang="de-DE" sz="1000" dirty="0" smtClean="0"/>
              <a:t> Marne), Emmanuel </a:t>
            </a:r>
            <a:r>
              <a:rPr lang="de-DE" sz="1000" dirty="0" err="1" smtClean="0"/>
              <a:t>Teiger</a:t>
            </a:r>
            <a:r>
              <a:rPr lang="de-DE" sz="1000" dirty="0" smtClean="0"/>
              <a:t> (</a:t>
            </a:r>
            <a:r>
              <a:rPr lang="de-DE" sz="1000" dirty="0" err="1" smtClean="0"/>
              <a:t>Creteil</a:t>
            </a:r>
            <a:r>
              <a:rPr lang="de-DE" sz="1000" dirty="0" smtClean="0"/>
              <a:t>), Jean Louis Bonnet (Marseille), Franck </a:t>
            </a:r>
            <a:r>
              <a:rPr lang="de-DE" sz="1000" dirty="0" err="1" smtClean="0"/>
              <a:t>Paganelli</a:t>
            </a:r>
            <a:r>
              <a:rPr lang="de-DE" sz="1000" dirty="0" smtClean="0"/>
              <a:t> (Marseille), Yves </a:t>
            </a:r>
            <a:r>
              <a:rPr lang="de-DE" sz="1000" dirty="0" err="1" smtClean="0"/>
              <a:t>Cottin</a:t>
            </a:r>
            <a:r>
              <a:rPr lang="de-DE" sz="1000" dirty="0" smtClean="0"/>
              <a:t> (Dijon), François Schiele (Besançon), Christophe </a:t>
            </a:r>
            <a:r>
              <a:rPr lang="de-DE" sz="1000" dirty="0" err="1" smtClean="0"/>
              <a:t>Thuaire</a:t>
            </a:r>
            <a:r>
              <a:rPr lang="de-DE" sz="1000" dirty="0" smtClean="0"/>
              <a:t> (Le </a:t>
            </a:r>
            <a:r>
              <a:rPr lang="de-DE" sz="1000" dirty="0" err="1" smtClean="0"/>
              <a:t>Coudray</a:t>
            </a:r>
            <a:r>
              <a:rPr lang="de-DE" sz="1000" dirty="0" smtClean="0"/>
              <a:t>), Guillaume Cayla (Nîmes), Pierre </a:t>
            </a:r>
            <a:r>
              <a:rPr lang="de-DE" sz="1000" dirty="0" err="1" smtClean="0"/>
              <a:t>Coste</a:t>
            </a:r>
            <a:r>
              <a:rPr lang="de-DE" sz="1000" dirty="0" smtClean="0"/>
              <a:t> (</a:t>
            </a:r>
            <a:r>
              <a:rPr lang="de-DE" sz="1000" dirty="0" err="1" smtClean="0"/>
              <a:t>Pessac</a:t>
            </a:r>
            <a:r>
              <a:rPr lang="de-DE" sz="1000" dirty="0" smtClean="0"/>
              <a:t>), Patrick </a:t>
            </a:r>
            <a:r>
              <a:rPr lang="de-DE" sz="1000" dirty="0" err="1" smtClean="0"/>
              <a:t>Ohlmann</a:t>
            </a:r>
            <a:r>
              <a:rPr lang="de-DE" sz="1000" dirty="0" smtClean="0"/>
              <a:t> (Strasbourg), Eric </a:t>
            </a:r>
            <a:r>
              <a:rPr lang="de-DE" sz="1000" dirty="0" err="1" smtClean="0"/>
              <a:t>Bonnefoy</a:t>
            </a:r>
            <a:r>
              <a:rPr lang="de-DE" sz="1000" dirty="0" smtClean="0"/>
              <a:t> </a:t>
            </a:r>
            <a:r>
              <a:rPr lang="de-DE" sz="1000" dirty="0" err="1" smtClean="0"/>
              <a:t>Cudraz</a:t>
            </a:r>
            <a:r>
              <a:rPr lang="de-DE" sz="1000" dirty="0" smtClean="0"/>
              <a:t> (</a:t>
            </a:r>
            <a:r>
              <a:rPr lang="de-DE" sz="1000" dirty="0" err="1" smtClean="0"/>
              <a:t>Bron</a:t>
            </a:r>
            <a:r>
              <a:rPr lang="de-DE" sz="1000" dirty="0" smtClean="0"/>
              <a:t>), Pierre </a:t>
            </a:r>
            <a:r>
              <a:rPr lang="de-DE" sz="1000" dirty="0" err="1" smtClean="0"/>
              <a:t>Lantelme</a:t>
            </a:r>
            <a:r>
              <a:rPr lang="de-DE" sz="1000" dirty="0" smtClean="0"/>
              <a:t> (Lyon), Thibault Perret (Lyon), Christophe </a:t>
            </a:r>
            <a:r>
              <a:rPr lang="de-DE" sz="1000" dirty="0" err="1" smtClean="0"/>
              <a:t>Tron</a:t>
            </a:r>
            <a:r>
              <a:rPr lang="de-DE" sz="1000" dirty="0" smtClean="0"/>
              <a:t> (Rouen), Axel De </a:t>
            </a:r>
            <a:r>
              <a:rPr lang="de-DE" sz="1000" dirty="0" err="1" smtClean="0"/>
              <a:t>Labriolle</a:t>
            </a:r>
            <a:r>
              <a:rPr lang="de-DE" sz="1000" dirty="0" smtClean="0"/>
              <a:t> (</a:t>
            </a:r>
            <a:r>
              <a:rPr lang="de-DE" sz="1000" dirty="0" err="1" smtClean="0"/>
              <a:t>Montauban</a:t>
            </a:r>
            <a:r>
              <a:rPr lang="de-DE" sz="1000" dirty="0" smtClean="0"/>
              <a:t>), Edouardo </a:t>
            </a:r>
            <a:r>
              <a:rPr lang="de-DE" sz="1000" dirty="0" err="1" smtClean="0"/>
              <a:t>Aptecar</a:t>
            </a:r>
            <a:r>
              <a:rPr lang="de-DE" sz="1000" dirty="0" smtClean="0"/>
              <a:t> (</a:t>
            </a:r>
            <a:r>
              <a:rPr lang="de-DE" sz="1000" dirty="0" err="1" smtClean="0"/>
              <a:t>Melun</a:t>
            </a:r>
            <a:r>
              <a:rPr lang="de-DE" sz="1000" dirty="0" smtClean="0"/>
              <a:t>), Olivier </a:t>
            </a:r>
            <a:r>
              <a:rPr lang="de-DE" sz="1000" dirty="0" err="1" smtClean="0"/>
              <a:t>Beliard</a:t>
            </a:r>
            <a:r>
              <a:rPr lang="de-DE" sz="1000" dirty="0" smtClean="0"/>
              <a:t> (</a:t>
            </a:r>
            <a:r>
              <a:rPr lang="de-DE" sz="1000" dirty="0" err="1" smtClean="0"/>
              <a:t>Neuilly</a:t>
            </a:r>
            <a:r>
              <a:rPr lang="de-DE" sz="1000" dirty="0" smtClean="0"/>
              <a:t> </a:t>
            </a:r>
            <a:r>
              <a:rPr lang="de-DE" sz="1000" dirty="0" err="1" smtClean="0"/>
              <a:t>sur</a:t>
            </a:r>
            <a:r>
              <a:rPr lang="de-DE" sz="1000" dirty="0" smtClean="0"/>
              <a:t> Seine), Olivier Varenne (Paris), Rami El Mahmoud (Boulogne </a:t>
            </a:r>
            <a:r>
              <a:rPr lang="de-DE" sz="1000" dirty="0" err="1" smtClean="0"/>
              <a:t>Billancourt</a:t>
            </a:r>
            <a:r>
              <a:rPr lang="de-DE" sz="1000" dirty="0" smtClean="0"/>
              <a:t>), Emmanuelle </a:t>
            </a:r>
            <a:r>
              <a:rPr lang="de-DE" sz="1000" dirty="0" err="1" smtClean="0"/>
              <a:t>Filippi-Codaccioni</a:t>
            </a:r>
            <a:r>
              <a:rPr lang="de-DE" sz="1000" dirty="0" smtClean="0"/>
              <a:t> (</a:t>
            </a:r>
            <a:r>
              <a:rPr lang="de-DE" sz="1000" dirty="0" err="1" smtClean="0"/>
              <a:t>Vannes</a:t>
            </a:r>
            <a:r>
              <a:rPr lang="de-DE" sz="1000" dirty="0" smtClean="0"/>
              <a:t>), Denis </a:t>
            </a:r>
            <a:r>
              <a:rPr lang="de-DE" sz="1000" dirty="0" err="1" smtClean="0"/>
              <a:t>Angoulvant</a:t>
            </a:r>
            <a:r>
              <a:rPr lang="de-DE" sz="1000" dirty="0" smtClean="0"/>
              <a:t> (Tours), Patrick </a:t>
            </a:r>
            <a:r>
              <a:rPr lang="de-DE" sz="1000" dirty="0" err="1" smtClean="0"/>
              <a:t>Peycher</a:t>
            </a:r>
            <a:r>
              <a:rPr lang="de-DE" sz="1000" dirty="0" smtClean="0"/>
              <a:t> (Tours), Olivier </a:t>
            </a:r>
            <a:r>
              <a:rPr lang="de-DE" sz="1000" dirty="0" err="1" smtClean="0"/>
              <a:t>Poitrineau</a:t>
            </a:r>
            <a:r>
              <a:rPr lang="de-DE" sz="1000" dirty="0" smtClean="0"/>
              <a:t> (</a:t>
            </a:r>
            <a:r>
              <a:rPr lang="de-DE" sz="1000" dirty="0" err="1" smtClean="0"/>
              <a:t>Chateauroux</a:t>
            </a:r>
            <a:r>
              <a:rPr lang="de-DE" sz="1000" dirty="0" smtClean="0"/>
              <a:t>), Xavier </a:t>
            </a:r>
            <a:r>
              <a:rPr lang="de-DE" sz="1000" dirty="0" err="1" smtClean="0"/>
              <a:t>Tabone</a:t>
            </a:r>
            <a:r>
              <a:rPr lang="de-DE" sz="1000" dirty="0" smtClean="0"/>
              <a:t> (</a:t>
            </a:r>
            <a:r>
              <a:rPr lang="de-DE" sz="1000" dirty="0" err="1" smtClean="0"/>
              <a:t>Bourges</a:t>
            </a:r>
            <a:r>
              <a:rPr lang="de-DE" sz="1000" dirty="0" smtClean="0"/>
              <a:t>), Patrick Ecollan (Paris), Claire </a:t>
            </a:r>
            <a:r>
              <a:rPr lang="de-DE" sz="1000" dirty="0" err="1" smtClean="0"/>
              <a:t>Broche</a:t>
            </a:r>
            <a:r>
              <a:rPr lang="de-DE" sz="1000" dirty="0" smtClean="0"/>
              <a:t> (Paris), Yves Lambert (</a:t>
            </a:r>
            <a:r>
              <a:rPr lang="de-DE" sz="1000" dirty="0" err="1" smtClean="0"/>
              <a:t>Chesnay</a:t>
            </a:r>
            <a:r>
              <a:rPr lang="de-DE" sz="1000" dirty="0" smtClean="0"/>
              <a:t>), Nicolas </a:t>
            </a:r>
            <a:r>
              <a:rPr lang="de-DE" sz="1000" dirty="0" err="1" smtClean="0"/>
              <a:t>Briole</a:t>
            </a:r>
            <a:r>
              <a:rPr lang="de-DE" sz="1000" dirty="0" smtClean="0"/>
              <a:t> (</a:t>
            </a:r>
            <a:r>
              <a:rPr lang="de-DE" sz="1000" dirty="0" err="1" smtClean="0"/>
              <a:t>Corbeil</a:t>
            </a:r>
            <a:r>
              <a:rPr lang="de-DE" sz="1000" dirty="0" smtClean="0"/>
              <a:t> </a:t>
            </a:r>
            <a:r>
              <a:rPr lang="de-DE" sz="1000" dirty="0" err="1" smtClean="0"/>
              <a:t>Essonnes</a:t>
            </a:r>
            <a:r>
              <a:rPr lang="de-DE" sz="1000" dirty="0" smtClean="0"/>
              <a:t>), Arielle </a:t>
            </a:r>
            <a:r>
              <a:rPr lang="de-DE" sz="1000" dirty="0" err="1" smtClean="0"/>
              <a:t>Beruben</a:t>
            </a:r>
            <a:r>
              <a:rPr lang="de-DE" sz="1000" dirty="0" smtClean="0"/>
              <a:t> (</a:t>
            </a:r>
            <a:r>
              <a:rPr lang="de-DE" sz="1000" dirty="0" err="1" smtClean="0"/>
              <a:t>Montfermeil</a:t>
            </a:r>
            <a:r>
              <a:rPr lang="de-DE" sz="1000" dirty="0" smtClean="0"/>
              <a:t>), Nicolas </a:t>
            </a:r>
            <a:r>
              <a:rPr lang="de-DE" sz="1000" dirty="0" err="1" smtClean="0"/>
              <a:t>Porcher</a:t>
            </a:r>
            <a:r>
              <a:rPr lang="de-DE" sz="1000" dirty="0" smtClean="0"/>
              <a:t> (</a:t>
            </a:r>
            <a:r>
              <a:rPr lang="de-DE" sz="1000" dirty="0" err="1" smtClean="0"/>
              <a:t>Lagny</a:t>
            </a:r>
            <a:r>
              <a:rPr lang="de-DE" sz="1000" dirty="0" smtClean="0"/>
              <a:t> </a:t>
            </a:r>
            <a:r>
              <a:rPr lang="de-DE" sz="1000" dirty="0" err="1" smtClean="0"/>
              <a:t>sur</a:t>
            </a:r>
            <a:r>
              <a:rPr lang="de-DE" sz="1000" dirty="0" smtClean="0"/>
              <a:t> Marne), Jean-Pierre </a:t>
            </a:r>
            <a:r>
              <a:rPr lang="de-DE" sz="1000" dirty="0" err="1" smtClean="0"/>
              <a:t>Auffray</a:t>
            </a:r>
            <a:r>
              <a:rPr lang="de-DE" sz="1000" dirty="0" smtClean="0"/>
              <a:t> (Marseille), Marc </a:t>
            </a:r>
            <a:r>
              <a:rPr lang="de-DE" sz="1000" dirty="0" err="1" smtClean="0"/>
              <a:t>Freysz</a:t>
            </a:r>
            <a:r>
              <a:rPr lang="de-DE" sz="1000" dirty="0" smtClean="0"/>
              <a:t> (Dijon), Franck Depardieu (Besançon), David </a:t>
            </a:r>
            <a:r>
              <a:rPr lang="de-DE" sz="1000" dirty="0" err="1" smtClean="0"/>
              <a:t>Poubel</a:t>
            </a:r>
            <a:r>
              <a:rPr lang="de-DE" sz="1000" dirty="0" smtClean="0"/>
              <a:t> (Chartres), Jean-Emmanuel De La </a:t>
            </a:r>
            <a:r>
              <a:rPr lang="de-DE" sz="1000" dirty="0" err="1" smtClean="0"/>
              <a:t>Cousaye</a:t>
            </a:r>
            <a:r>
              <a:rPr lang="de-DE" sz="1000" dirty="0" smtClean="0"/>
              <a:t> (Nîmes), Jean-Claude </a:t>
            </a:r>
            <a:r>
              <a:rPr lang="de-DE" sz="1000" dirty="0" err="1" smtClean="0"/>
              <a:t>Bartier</a:t>
            </a:r>
            <a:r>
              <a:rPr lang="de-DE" sz="1000" dirty="0" smtClean="0"/>
              <a:t> (Strasbourg), Benoît </a:t>
            </a:r>
            <a:r>
              <a:rPr lang="de-DE" sz="1000" dirty="0" err="1" smtClean="0"/>
              <a:t>Jardel</a:t>
            </a:r>
            <a:r>
              <a:rPr lang="de-DE" sz="1000" dirty="0" smtClean="0"/>
              <a:t> (Rouen), Bertrand Boulanger (</a:t>
            </a:r>
            <a:r>
              <a:rPr lang="de-DE" sz="1000" dirty="0" err="1" smtClean="0"/>
              <a:t>Vannes</a:t>
            </a:r>
            <a:r>
              <a:rPr lang="de-DE" sz="1000" dirty="0" smtClean="0"/>
              <a:t>), Hervé </a:t>
            </a:r>
            <a:r>
              <a:rPr lang="de-DE" sz="1000" dirty="0" err="1" smtClean="0"/>
              <a:t>Labourel</a:t>
            </a:r>
            <a:r>
              <a:rPr lang="de-DE" sz="1000" dirty="0" smtClean="0"/>
              <a:t> (</a:t>
            </a:r>
            <a:r>
              <a:rPr lang="de-DE" sz="1000" dirty="0" err="1" smtClean="0"/>
              <a:t>Chambray</a:t>
            </a:r>
            <a:r>
              <a:rPr lang="de-DE" sz="1000" dirty="0" smtClean="0"/>
              <a:t>-les-Tours), Louis-Christophe Soulat (</a:t>
            </a:r>
            <a:r>
              <a:rPr lang="de-DE" sz="1000" dirty="0" err="1" smtClean="0"/>
              <a:t>Chateauroux</a:t>
            </a:r>
            <a:r>
              <a:rPr lang="de-DE" sz="1000" dirty="0" smtClean="0"/>
              <a:t>), Frédéric Lapostolle (</a:t>
            </a:r>
            <a:r>
              <a:rPr lang="de-DE" sz="1000" dirty="0" err="1" smtClean="0"/>
              <a:t>Bobigny</a:t>
            </a:r>
            <a:r>
              <a:rPr lang="de-DE" sz="1000" dirty="0" smtClean="0"/>
              <a:t>), Véronique Julie (</a:t>
            </a:r>
            <a:r>
              <a:rPr lang="de-DE" sz="1000" dirty="0" err="1" smtClean="0"/>
              <a:t>Dreux</a:t>
            </a:r>
            <a:r>
              <a:rPr lang="de-DE" sz="1000" dirty="0" smtClean="0"/>
              <a:t>), Michel </a:t>
            </a:r>
            <a:r>
              <a:rPr lang="de-DE" sz="1000" dirty="0" err="1" smtClean="0"/>
              <a:t>Thicoipe</a:t>
            </a:r>
            <a:r>
              <a:rPr lang="de-DE" sz="1000" dirty="0" smtClean="0"/>
              <a:t> (Bordeaux), Olivier Capel (Lyon), Olivier Stibbe (Paris), Pierre </a:t>
            </a:r>
            <a:r>
              <a:rPr lang="de-DE" sz="1000" dirty="0" err="1" smtClean="0"/>
              <a:t>Carli</a:t>
            </a:r>
            <a:r>
              <a:rPr lang="de-DE" sz="1000" dirty="0" smtClean="0"/>
              <a:t> (Paris), Karim </a:t>
            </a:r>
            <a:r>
              <a:rPr lang="de-DE" sz="1000" dirty="0" err="1" smtClean="0"/>
              <a:t>Tazarourte</a:t>
            </a:r>
            <a:r>
              <a:rPr lang="de-DE" sz="1000" dirty="0" smtClean="0"/>
              <a:t> (</a:t>
            </a:r>
            <a:r>
              <a:rPr lang="de-DE" sz="1000" dirty="0" err="1" smtClean="0"/>
              <a:t>Melun</a:t>
            </a:r>
            <a:r>
              <a:rPr lang="de-DE" sz="1000" dirty="0" smtClean="0"/>
              <a:t>), Fabrice </a:t>
            </a:r>
            <a:r>
              <a:rPr lang="de-DE" sz="1000" dirty="0" err="1" smtClean="0"/>
              <a:t>Alcouffe</a:t>
            </a:r>
            <a:r>
              <a:rPr lang="de-DE" sz="1000" dirty="0" smtClean="0"/>
              <a:t> (</a:t>
            </a:r>
            <a:r>
              <a:rPr lang="de-DE" sz="1000" dirty="0" err="1" smtClean="0"/>
              <a:t>Montauban</a:t>
            </a:r>
            <a:r>
              <a:rPr lang="de-DE" sz="1000" dirty="0" smtClean="0"/>
              <a:t>), David </a:t>
            </a:r>
            <a:r>
              <a:rPr lang="de-DE" sz="1000" dirty="0" err="1" smtClean="0"/>
              <a:t>Aboucaya</a:t>
            </a:r>
            <a:r>
              <a:rPr lang="de-DE" sz="1000" dirty="0" smtClean="0"/>
              <a:t> (</a:t>
            </a:r>
            <a:r>
              <a:rPr lang="de-DE" sz="1000" dirty="0" err="1" smtClean="0"/>
              <a:t>Clichy</a:t>
            </a:r>
            <a:r>
              <a:rPr lang="de-DE" sz="1000" dirty="0" smtClean="0"/>
              <a:t>), </a:t>
            </a:r>
            <a:r>
              <a:rPr lang="de-DE" sz="1000" dirty="0" err="1" smtClean="0"/>
              <a:t>Gaële</a:t>
            </a:r>
            <a:r>
              <a:rPr lang="de-DE" sz="1000" dirty="0" smtClean="0"/>
              <a:t> Aubert (</a:t>
            </a:r>
            <a:r>
              <a:rPr lang="de-DE" sz="1000" dirty="0" err="1" smtClean="0"/>
              <a:t>Juvisy</a:t>
            </a:r>
            <a:r>
              <a:rPr lang="de-DE" sz="1000" dirty="0" smtClean="0"/>
              <a:t> </a:t>
            </a:r>
            <a:r>
              <a:rPr lang="de-DE" sz="1000" dirty="0" err="1" smtClean="0"/>
              <a:t>sur</a:t>
            </a:r>
            <a:r>
              <a:rPr lang="de-DE" sz="1000" dirty="0" smtClean="0"/>
              <a:t> </a:t>
            </a:r>
            <a:r>
              <a:rPr lang="de-DE" sz="1000" dirty="0" err="1" smtClean="0"/>
              <a:t>Orge</a:t>
            </a:r>
            <a:r>
              <a:rPr lang="de-DE" sz="1000" dirty="0" smtClean="0"/>
              <a:t>), Gérald </a:t>
            </a:r>
            <a:r>
              <a:rPr lang="de-DE" sz="1000" dirty="0" err="1" smtClean="0"/>
              <a:t>Kierzek</a:t>
            </a:r>
            <a:r>
              <a:rPr lang="de-DE" sz="1000" dirty="0" smtClean="0"/>
              <a:t> (Paris), Séverine </a:t>
            </a:r>
            <a:r>
              <a:rPr lang="de-DE" sz="1000" dirty="0" err="1" smtClean="0"/>
              <a:t>Cahun</a:t>
            </a:r>
            <a:r>
              <a:rPr lang="de-DE" sz="1000" dirty="0" smtClean="0"/>
              <a:t>-Giraud (</a:t>
            </a:r>
            <a:r>
              <a:rPr lang="de-DE" sz="1000" dirty="0" err="1" smtClean="0"/>
              <a:t>Garches</a:t>
            </a:r>
            <a:r>
              <a:rPr lang="de-DE" sz="1000" dirty="0" smtClean="0"/>
              <a:t>).</a:t>
            </a:r>
            <a:endParaRPr lang="fr-FR" sz="1000" dirty="0"/>
          </a:p>
          <a:p>
            <a:pPr marL="0" indent="0">
              <a:buFont typeface="Arial" pitchFamily="34" charset="0"/>
              <a:buNone/>
            </a:pPr>
            <a:r>
              <a:rPr lang="de-DE" sz="1000" b="1" dirty="0" smtClean="0"/>
              <a:t>Germany</a:t>
            </a:r>
            <a:r>
              <a:rPr lang="de-DE" sz="1000" dirty="0" smtClean="0"/>
              <a:t>: Uwe </a:t>
            </a:r>
            <a:r>
              <a:rPr lang="de-DE" sz="1000" dirty="0" err="1" smtClean="0"/>
              <a:t>Zeymer</a:t>
            </a:r>
            <a:r>
              <a:rPr lang="de-DE" sz="1000" dirty="0" smtClean="0"/>
              <a:t> (Ludwigshafen), Christian Hamm (Bad Nauheim), Thomas Dengler (Bad Friedrichshall), Roland </a:t>
            </a:r>
            <a:r>
              <a:rPr lang="de-DE" sz="1000" dirty="0" err="1" smtClean="0"/>
              <a:t>Prondzinsky</a:t>
            </a:r>
            <a:r>
              <a:rPr lang="de-DE" sz="1000" dirty="0" smtClean="0"/>
              <a:t> (</a:t>
            </a:r>
            <a:r>
              <a:rPr lang="de-DE" sz="1000" dirty="0" err="1" smtClean="0"/>
              <a:t>Mersebourg</a:t>
            </a:r>
            <a:r>
              <a:rPr lang="de-DE" sz="1000" dirty="0" smtClean="0"/>
              <a:t>), Paul Marc </a:t>
            </a:r>
            <a:r>
              <a:rPr lang="de-DE" sz="1000" dirty="0" err="1" smtClean="0"/>
              <a:t>Biever</a:t>
            </a:r>
            <a:r>
              <a:rPr lang="de-DE" sz="1000" dirty="0" smtClean="0"/>
              <a:t> (Freiburg), Andreas Schäfer (Hannover), Melchior </a:t>
            </a:r>
            <a:r>
              <a:rPr lang="de-DE" sz="1000" dirty="0" err="1" smtClean="0"/>
              <a:t>Seyfarth</a:t>
            </a:r>
            <a:r>
              <a:rPr lang="de-DE" sz="1000" dirty="0" smtClean="0"/>
              <a:t> (Wuppertal), Bernd Lemke (Lüdenscheid), Gerald Werner (Darmstadt), Holger Nef (Gießen), Holger Steiger (Darmstadt), Matthias </a:t>
            </a:r>
            <a:r>
              <a:rPr lang="de-DE" sz="1000" dirty="0" err="1" smtClean="0"/>
              <a:t>Leschke</a:t>
            </a:r>
            <a:r>
              <a:rPr lang="de-DE" sz="1000" dirty="0" smtClean="0"/>
              <a:t> (Esslingen), Thomas Münzel (Mainz), Marco Campo Dell </a:t>
            </a:r>
            <a:r>
              <a:rPr lang="de-DE" sz="1000" dirty="0" err="1" smtClean="0"/>
              <a:t>Orto</a:t>
            </a:r>
            <a:r>
              <a:rPr lang="de-DE" sz="1000" dirty="0" smtClean="0"/>
              <a:t> (Hessen), Christian </a:t>
            </a:r>
            <a:r>
              <a:rPr lang="de-DE" sz="1000" dirty="0" err="1" smtClean="0"/>
              <a:t>Loges</a:t>
            </a:r>
            <a:r>
              <a:rPr lang="de-DE" sz="1000" dirty="0" smtClean="0"/>
              <a:t> (Bad Friedrichshall), Monika </a:t>
            </a:r>
            <a:r>
              <a:rPr lang="de-DE" sz="1000" dirty="0" err="1" smtClean="0"/>
              <a:t>Schinke</a:t>
            </a:r>
            <a:r>
              <a:rPr lang="de-DE" sz="1000" dirty="0" smtClean="0"/>
              <a:t> (Merseburg), Frank </a:t>
            </a:r>
            <a:r>
              <a:rPr lang="de-DE" sz="1000" dirty="0" err="1" smtClean="0"/>
              <a:t>Koberne</a:t>
            </a:r>
            <a:r>
              <a:rPr lang="de-DE" sz="1000" dirty="0" smtClean="0"/>
              <a:t> (Freiberg), Hans Peter </a:t>
            </a:r>
            <a:r>
              <a:rPr lang="de-DE" sz="1000" dirty="0" err="1" smtClean="0"/>
              <a:t>Reiffen</a:t>
            </a:r>
            <a:r>
              <a:rPr lang="de-DE" sz="1000" dirty="0" smtClean="0"/>
              <a:t> (Hannover), Klaus </a:t>
            </a:r>
            <a:r>
              <a:rPr lang="de-DE" sz="1000" dirty="0" err="1" smtClean="0"/>
              <a:t>Tiroch</a:t>
            </a:r>
            <a:r>
              <a:rPr lang="de-DE" sz="1000" dirty="0" smtClean="0"/>
              <a:t> (Wuppertal), Dirk </a:t>
            </a:r>
            <a:r>
              <a:rPr lang="de-DE" sz="1000" dirty="0" err="1" smtClean="0"/>
              <a:t>Wierich</a:t>
            </a:r>
            <a:r>
              <a:rPr lang="de-DE" sz="1000" dirty="0" smtClean="0"/>
              <a:t> (</a:t>
            </a:r>
            <a:r>
              <a:rPr lang="de-DE" sz="1000" dirty="0" err="1" smtClean="0"/>
              <a:t>Lüdenscheidt</a:t>
            </a:r>
            <a:r>
              <a:rPr lang="de-DE" sz="1000" dirty="0" smtClean="0"/>
              <a:t>), Michael </a:t>
            </a:r>
            <a:r>
              <a:rPr lang="de-DE" sz="1000" dirty="0" err="1" smtClean="0"/>
              <a:t>Kneussel</a:t>
            </a:r>
            <a:r>
              <a:rPr lang="de-DE" sz="1000" dirty="0" smtClean="0"/>
              <a:t> (Darmstadt), Simon Little (Gießen), Hartmut Sauer (Esslingen), Rita </a:t>
            </a:r>
            <a:r>
              <a:rPr lang="de-DE" sz="1000" dirty="0" err="1" smtClean="0"/>
              <a:t>Laufenberg</a:t>
            </a:r>
            <a:r>
              <a:rPr lang="de-DE" sz="1000" dirty="0" smtClean="0"/>
              <a:t>-Feldmann (Mainz).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err="1" smtClean="0"/>
              <a:t>Hungary</a:t>
            </a:r>
            <a:r>
              <a:rPr lang="de-DE" sz="1000" dirty="0" smtClean="0"/>
              <a:t>: Béla </a:t>
            </a:r>
            <a:r>
              <a:rPr lang="de-DE" sz="1000" dirty="0" err="1" smtClean="0"/>
              <a:t>Merkely</a:t>
            </a:r>
            <a:r>
              <a:rPr lang="de-DE" sz="1000" dirty="0" smtClean="0"/>
              <a:t> (Budapest), Imre </a:t>
            </a:r>
            <a:r>
              <a:rPr lang="de-DE" sz="1000" dirty="0" err="1" smtClean="0"/>
              <a:t>Ungi</a:t>
            </a:r>
            <a:r>
              <a:rPr lang="de-DE" sz="1000" dirty="0" smtClean="0"/>
              <a:t> (Szeged), Iván Horváth (Pécs), </a:t>
            </a:r>
            <a:r>
              <a:rPr lang="de-DE" sz="1000" dirty="0" err="1" smtClean="0"/>
              <a:t>István</a:t>
            </a:r>
            <a:r>
              <a:rPr lang="de-DE" sz="1000" dirty="0" smtClean="0"/>
              <a:t> </a:t>
            </a:r>
            <a:r>
              <a:rPr lang="de-DE" sz="1000" dirty="0" err="1" smtClean="0"/>
              <a:t>Édes</a:t>
            </a:r>
            <a:r>
              <a:rPr lang="de-DE" sz="1000" dirty="0" smtClean="0"/>
              <a:t> (Debrecen), </a:t>
            </a:r>
            <a:r>
              <a:rPr lang="de-DE" sz="1000" dirty="0" err="1" smtClean="0"/>
              <a:t>István</a:t>
            </a:r>
            <a:r>
              <a:rPr lang="de-DE" sz="1000" dirty="0" smtClean="0"/>
              <a:t> </a:t>
            </a:r>
            <a:r>
              <a:rPr lang="de-DE" sz="1000" dirty="0" err="1" smtClean="0"/>
              <a:t>Mártai</a:t>
            </a:r>
            <a:r>
              <a:rPr lang="de-DE" sz="1000" dirty="0" smtClean="0"/>
              <a:t> (</a:t>
            </a:r>
            <a:r>
              <a:rPr lang="de-DE" sz="1000" dirty="0" err="1" smtClean="0"/>
              <a:t>Markó</a:t>
            </a:r>
            <a:r>
              <a:rPr lang="de-DE" sz="1000" dirty="0" smtClean="0"/>
              <a:t>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err="1" smtClean="0"/>
              <a:t>Italy</a:t>
            </a:r>
            <a:r>
              <a:rPr lang="de-DE" sz="1000" dirty="0" smtClean="0"/>
              <a:t>: Leonardo Bolognese (Arezzo), Sergio Berti (Massa), Francesco </a:t>
            </a:r>
            <a:r>
              <a:rPr lang="de-DE" sz="1000" dirty="0" err="1" smtClean="0"/>
              <a:t>Chiarella</a:t>
            </a:r>
            <a:r>
              <a:rPr lang="de-DE" sz="1000" dirty="0" smtClean="0"/>
              <a:t> (Genova), Paolo Calabria (</a:t>
            </a:r>
            <a:r>
              <a:rPr lang="de-DE" sz="1000" dirty="0" err="1" smtClean="0"/>
              <a:t>Grosseto</a:t>
            </a:r>
            <a:r>
              <a:rPr lang="de-DE" sz="1000" dirty="0" smtClean="0"/>
              <a:t>), Massimo </a:t>
            </a:r>
            <a:r>
              <a:rPr lang="de-DE" sz="1000" dirty="0" err="1" smtClean="0"/>
              <a:t>Fineschi</a:t>
            </a:r>
            <a:r>
              <a:rPr lang="de-DE" sz="1000" dirty="0" smtClean="0"/>
              <a:t> (Siena), Marcello Galvani (Forli), Marco </a:t>
            </a:r>
            <a:r>
              <a:rPr lang="de-DE" sz="1000" dirty="0" err="1" smtClean="0"/>
              <a:t>Valgimigli</a:t>
            </a:r>
            <a:r>
              <a:rPr lang="de-DE" sz="1000" dirty="0" smtClean="0"/>
              <a:t> (</a:t>
            </a:r>
            <a:r>
              <a:rPr lang="de-DE" sz="1000" dirty="0" err="1" smtClean="0"/>
              <a:t>Cona</a:t>
            </a:r>
            <a:r>
              <a:rPr lang="de-DE" sz="1000" dirty="0" smtClean="0"/>
              <a:t>), Luciano Moretti (</a:t>
            </a:r>
            <a:r>
              <a:rPr lang="de-DE" sz="1000" dirty="0" err="1" smtClean="0"/>
              <a:t>Ascoli</a:t>
            </a:r>
            <a:r>
              <a:rPr lang="de-DE" sz="1000" dirty="0" smtClean="0"/>
              <a:t> </a:t>
            </a:r>
            <a:r>
              <a:rPr lang="de-DE" sz="1000" dirty="0" err="1" smtClean="0"/>
              <a:t>Piceno</a:t>
            </a:r>
            <a:r>
              <a:rPr lang="de-DE" sz="1000" dirty="0" smtClean="0"/>
              <a:t>), Maurizio </a:t>
            </a:r>
            <a:r>
              <a:rPr lang="de-DE" sz="1000" dirty="0" err="1" smtClean="0"/>
              <a:t>Tespili</a:t>
            </a:r>
            <a:r>
              <a:rPr lang="de-DE" sz="1000" dirty="0" smtClean="0"/>
              <a:t> (</a:t>
            </a:r>
            <a:r>
              <a:rPr lang="de-DE" sz="1000" dirty="0" err="1" smtClean="0"/>
              <a:t>Seriate</a:t>
            </a:r>
            <a:r>
              <a:rPr lang="de-DE" sz="1000" dirty="0" smtClean="0"/>
              <a:t>), Massimo </a:t>
            </a:r>
            <a:r>
              <a:rPr lang="de-DE" sz="1000" dirty="0" err="1" smtClean="0"/>
              <a:t>Mandó</a:t>
            </a:r>
            <a:r>
              <a:rPr lang="de-DE" sz="1000" dirty="0" smtClean="0"/>
              <a:t> (Arezzo), Francesco </a:t>
            </a:r>
            <a:r>
              <a:rPr lang="de-DE" sz="1000" dirty="0" err="1" smtClean="0"/>
              <a:t>Bermano</a:t>
            </a:r>
            <a:r>
              <a:rPr lang="de-DE" sz="1000" dirty="0" smtClean="0"/>
              <a:t> (Genova), </a:t>
            </a:r>
            <a:r>
              <a:rPr lang="de-DE" sz="1000" dirty="0" err="1" smtClean="0"/>
              <a:t>Robusto</a:t>
            </a:r>
            <a:r>
              <a:rPr lang="de-DE" sz="1000" dirty="0" smtClean="0"/>
              <a:t> </a:t>
            </a:r>
            <a:r>
              <a:rPr lang="de-DE" sz="1000" dirty="0" err="1" smtClean="0"/>
              <a:t>Biagioni</a:t>
            </a:r>
            <a:r>
              <a:rPr lang="de-DE" sz="1000" dirty="0" smtClean="0"/>
              <a:t> (</a:t>
            </a:r>
            <a:r>
              <a:rPr lang="de-DE" sz="1000" dirty="0" err="1" smtClean="0"/>
              <a:t>Grosseto</a:t>
            </a:r>
            <a:r>
              <a:rPr lang="de-DE" sz="1000" dirty="0" smtClean="0"/>
              <a:t>), Andrea </a:t>
            </a:r>
            <a:r>
              <a:rPr lang="de-DE" sz="1000" dirty="0" err="1" smtClean="0"/>
              <a:t>Fabbri</a:t>
            </a:r>
            <a:r>
              <a:rPr lang="de-DE" sz="1000" dirty="0" smtClean="0"/>
              <a:t> (Forli), Adelina </a:t>
            </a:r>
            <a:r>
              <a:rPr lang="de-DE" sz="1000" dirty="0" err="1" smtClean="0"/>
              <a:t>Ricciardelli</a:t>
            </a:r>
            <a:r>
              <a:rPr lang="de-DE" sz="1000" dirty="0" smtClean="0"/>
              <a:t> (Ferrara), Maria Romana Petroni (</a:t>
            </a:r>
            <a:r>
              <a:rPr lang="de-DE" sz="1000" dirty="0" err="1" smtClean="0"/>
              <a:t>Ascoli</a:t>
            </a:r>
            <a:r>
              <a:rPr lang="de-DE" sz="1000" dirty="0" smtClean="0"/>
              <a:t> </a:t>
            </a:r>
            <a:r>
              <a:rPr lang="de-DE" sz="1000" dirty="0" err="1" smtClean="0"/>
              <a:t>Piceno</a:t>
            </a:r>
            <a:r>
              <a:rPr lang="de-DE" sz="1000" dirty="0" smtClean="0"/>
              <a:t>), Umberto Roberto </a:t>
            </a:r>
            <a:r>
              <a:rPr lang="de-DE" sz="1000" dirty="0" err="1" smtClean="0"/>
              <a:t>Vatteroni</a:t>
            </a:r>
            <a:r>
              <a:rPr lang="de-DE" sz="1000" dirty="0" smtClean="0"/>
              <a:t> (Massa Carrara), Francesco Palumbo (Siena).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err="1" smtClean="0"/>
              <a:t>Netherlands</a:t>
            </a:r>
            <a:r>
              <a:rPr lang="de-DE" sz="1000" dirty="0" smtClean="0"/>
              <a:t>: Frank F. Willems (</a:t>
            </a:r>
            <a:r>
              <a:rPr lang="de-DE" sz="1000" dirty="0" err="1" smtClean="0"/>
              <a:t>Arnhem</a:t>
            </a:r>
            <a:r>
              <a:rPr lang="de-DE" sz="1000" dirty="0" smtClean="0"/>
              <a:t>), Amar Al </a:t>
            </a:r>
            <a:r>
              <a:rPr lang="de-DE" sz="1000" dirty="0" err="1" smtClean="0"/>
              <a:t>mafragi</a:t>
            </a:r>
            <a:r>
              <a:rPr lang="de-DE" sz="1000" dirty="0" smtClean="0"/>
              <a:t> (</a:t>
            </a:r>
            <a:r>
              <a:rPr lang="de-DE" sz="1000" dirty="0" err="1" smtClean="0"/>
              <a:t>Terneuzen</a:t>
            </a:r>
            <a:r>
              <a:rPr lang="de-DE" sz="1000" dirty="0" smtClean="0"/>
              <a:t>), Ton A.A.C.M. </a:t>
            </a:r>
            <a:r>
              <a:rPr lang="de-DE" sz="1000" dirty="0" err="1" smtClean="0"/>
              <a:t>Heestermans</a:t>
            </a:r>
            <a:r>
              <a:rPr lang="de-DE" sz="1000" dirty="0" smtClean="0"/>
              <a:t> (</a:t>
            </a:r>
            <a:r>
              <a:rPr lang="de-DE" sz="1000" dirty="0" err="1" smtClean="0"/>
              <a:t>Alkmaar</a:t>
            </a:r>
            <a:r>
              <a:rPr lang="de-DE" sz="1000" dirty="0" smtClean="0"/>
              <a:t>), </a:t>
            </a:r>
            <a:r>
              <a:rPr lang="de-DE" sz="1000" dirty="0" err="1" smtClean="0"/>
              <a:t>Martijn</a:t>
            </a:r>
            <a:r>
              <a:rPr lang="de-DE" sz="1000" dirty="0" smtClean="0"/>
              <a:t> J. Van Eck (Den Bosch), Wim M.J.M. </a:t>
            </a:r>
            <a:r>
              <a:rPr lang="de-DE" sz="1000" dirty="0" err="1" smtClean="0"/>
              <a:t>Heutz</a:t>
            </a:r>
            <a:r>
              <a:rPr lang="de-DE" sz="1000" dirty="0" smtClean="0"/>
              <a:t> (</a:t>
            </a:r>
            <a:r>
              <a:rPr lang="de-DE" sz="1000" dirty="0" err="1" smtClean="0"/>
              <a:t>Arnhem</a:t>
            </a:r>
            <a:r>
              <a:rPr lang="de-DE" sz="1000" dirty="0" smtClean="0"/>
              <a:t>), H.H. </a:t>
            </a:r>
            <a:r>
              <a:rPr lang="de-DE" sz="1000" dirty="0" err="1" smtClean="0"/>
              <a:t>Meppelder</a:t>
            </a:r>
            <a:r>
              <a:rPr lang="de-DE" sz="1000" dirty="0" smtClean="0"/>
              <a:t> (Goes), Anika </a:t>
            </a:r>
            <a:r>
              <a:rPr lang="de-DE" sz="1000" dirty="0" err="1" smtClean="0"/>
              <a:t>Roukema</a:t>
            </a:r>
            <a:r>
              <a:rPr lang="de-DE" sz="1000" dirty="0" smtClean="0"/>
              <a:t>-de Jong (</a:t>
            </a:r>
            <a:r>
              <a:rPr lang="de-DE" sz="1000" dirty="0" err="1" smtClean="0"/>
              <a:t>Alkmaar</a:t>
            </a:r>
            <a:r>
              <a:rPr lang="de-DE" sz="1000" dirty="0" smtClean="0"/>
              <a:t>), Harm Van de </a:t>
            </a:r>
            <a:r>
              <a:rPr lang="de-DE" sz="1000" dirty="0" err="1" smtClean="0"/>
              <a:t>Pas</a:t>
            </a:r>
            <a:r>
              <a:rPr lang="de-DE" sz="1000" dirty="0" smtClean="0"/>
              <a:t> (Den Bosch).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smtClean="0"/>
              <a:t>Spain:</a:t>
            </a:r>
            <a:r>
              <a:rPr lang="de-DE" sz="1000" dirty="0" smtClean="0"/>
              <a:t> Ángel </a:t>
            </a:r>
            <a:r>
              <a:rPr lang="de-DE" sz="1000" dirty="0" err="1" smtClean="0"/>
              <a:t>Cequier</a:t>
            </a:r>
            <a:r>
              <a:rPr lang="de-DE" sz="1000" dirty="0" smtClean="0"/>
              <a:t> </a:t>
            </a:r>
            <a:r>
              <a:rPr lang="de-DE" sz="1000" dirty="0" err="1" smtClean="0"/>
              <a:t>Fillat</a:t>
            </a:r>
            <a:r>
              <a:rPr lang="de-DE" sz="1000" dirty="0" smtClean="0"/>
              <a:t> (Barcelona), </a:t>
            </a:r>
            <a:r>
              <a:rPr lang="de-DE" sz="1000" dirty="0" err="1" smtClean="0"/>
              <a:t>Manel</a:t>
            </a:r>
            <a:r>
              <a:rPr lang="de-DE" sz="1000" dirty="0" smtClean="0"/>
              <a:t> </a:t>
            </a:r>
            <a:r>
              <a:rPr lang="de-DE" sz="1000" dirty="0" err="1" smtClean="0"/>
              <a:t>Sabaté</a:t>
            </a:r>
            <a:r>
              <a:rPr lang="de-DE" sz="1000" dirty="0" smtClean="0"/>
              <a:t> </a:t>
            </a:r>
            <a:r>
              <a:rPr lang="de-DE" sz="1000" dirty="0" err="1" smtClean="0"/>
              <a:t>Tenas</a:t>
            </a:r>
            <a:r>
              <a:rPr lang="de-DE" sz="1000" dirty="0" smtClean="0"/>
              <a:t> (Barcelona), </a:t>
            </a:r>
            <a:r>
              <a:rPr lang="de-DE" sz="1000" dirty="0" err="1" smtClean="0"/>
              <a:t>Josepa</a:t>
            </a:r>
            <a:r>
              <a:rPr lang="de-DE" sz="1000" dirty="0" smtClean="0"/>
              <a:t> </a:t>
            </a:r>
            <a:r>
              <a:rPr lang="de-DE" sz="1000" dirty="0" err="1" smtClean="0"/>
              <a:t>Mauri</a:t>
            </a:r>
            <a:r>
              <a:rPr lang="de-DE" sz="1000" dirty="0" smtClean="0"/>
              <a:t> Ferrer (Badalona), Antoni Serra </a:t>
            </a:r>
            <a:r>
              <a:rPr lang="de-DE" sz="1000" dirty="0" err="1" smtClean="0"/>
              <a:t>Peñaranda</a:t>
            </a:r>
            <a:r>
              <a:rPr lang="de-DE" sz="1000" dirty="0" smtClean="0"/>
              <a:t> (Barcelona), Joan Ángel Ferrer (Barcelona), Bruno García Del Blanco (Barcelona), Faustino Miranda </a:t>
            </a:r>
            <a:r>
              <a:rPr lang="de-DE" sz="1000" dirty="0" err="1" smtClean="0"/>
              <a:t>Guardiola</a:t>
            </a:r>
            <a:r>
              <a:rPr lang="de-DE" sz="1000" dirty="0" smtClean="0"/>
              <a:t> (Barcelona), Juan Miguel Ruiz </a:t>
            </a:r>
            <a:r>
              <a:rPr lang="de-DE" sz="1000" dirty="0" err="1" smtClean="0"/>
              <a:t>Nodar</a:t>
            </a:r>
            <a:r>
              <a:rPr lang="de-DE" sz="1000" dirty="0" smtClean="0"/>
              <a:t> (Alicante), Andrés </a:t>
            </a:r>
            <a:r>
              <a:rPr lang="de-DE" sz="1000" dirty="0" err="1" smtClean="0"/>
              <a:t>Íñiguez</a:t>
            </a:r>
            <a:r>
              <a:rPr lang="de-DE" sz="1000" dirty="0" smtClean="0"/>
              <a:t> </a:t>
            </a:r>
            <a:r>
              <a:rPr lang="de-DE" sz="1000" dirty="0" err="1" smtClean="0"/>
              <a:t>Romo</a:t>
            </a:r>
            <a:r>
              <a:rPr lang="de-DE" sz="1000" dirty="0" smtClean="0"/>
              <a:t> (Vigo), Nicolás Vázquez González (A Coruña), Ramiro </a:t>
            </a:r>
            <a:r>
              <a:rPr lang="de-DE" sz="1000" dirty="0" err="1" smtClean="0"/>
              <a:t>Trillo</a:t>
            </a:r>
            <a:r>
              <a:rPr lang="de-DE" sz="1000" dirty="0" smtClean="0"/>
              <a:t> </a:t>
            </a:r>
            <a:r>
              <a:rPr lang="de-DE" sz="1000" dirty="0" err="1" smtClean="0"/>
              <a:t>Nouche</a:t>
            </a:r>
            <a:r>
              <a:rPr lang="de-DE" sz="1000" dirty="0" smtClean="0"/>
              <a:t> (A Coruña), Luis Díaz De La </a:t>
            </a:r>
            <a:r>
              <a:rPr lang="de-DE" sz="1000" dirty="0" err="1" smtClean="0"/>
              <a:t>Llera</a:t>
            </a:r>
            <a:r>
              <a:rPr lang="de-DE" sz="1000" dirty="0" smtClean="0"/>
              <a:t> (Sevilla), José María Hernández García (Málaga), Fernando </a:t>
            </a:r>
            <a:r>
              <a:rPr lang="de-DE" sz="1000" dirty="0" err="1" smtClean="0"/>
              <a:t>Rivero-Crespo</a:t>
            </a:r>
            <a:r>
              <a:rPr lang="de-DE" sz="1000" dirty="0" smtClean="0"/>
              <a:t> (Madrid), Felipe Hernández </a:t>
            </a:r>
            <a:r>
              <a:rPr lang="de-DE" sz="1000" dirty="0" err="1" smtClean="0"/>
              <a:t>Hernández</a:t>
            </a:r>
            <a:r>
              <a:rPr lang="de-DE" sz="1000" dirty="0" smtClean="0"/>
              <a:t> (Madrid), José Luis </a:t>
            </a:r>
            <a:r>
              <a:rPr lang="de-DE" sz="1000" dirty="0" err="1" smtClean="0"/>
              <a:t>Zamorano</a:t>
            </a:r>
            <a:r>
              <a:rPr lang="de-DE" sz="1000" dirty="0" smtClean="0"/>
              <a:t> Gómez (Madrid), Xavier Jiménez </a:t>
            </a:r>
            <a:r>
              <a:rPr lang="de-DE" sz="1000" dirty="0" err="1" smtClean="0"/>
              <a:t>Fárega</a:t>
            </a:r>
            <a:r>
              <a:rPr lang="de-DE" sz="1000" dirty="0" smtClean="0"/>
              <a:t> (Barcelona), Gilberto Alonso Fernández (Barcelona), José Luis </a:t>
            </a:r>
            <a:r>
              <a:rPr lang="de-DE" sz="1000" dirty="0" err="1" smtClean="0"/>
              <a:t>Toboso</a:t>
            </a:r>
            <a:r>
              <a:rPr lang="de-DE" sz="1000" dirty="0" smtClean="0"/>
              <a:t> (Badalona), Mercedes Carrasco (Alicante), Victoria </a:t>
            </a:r>
            <a:r>
              <a:rPr lang="de-DE" sz="1000" dirty="0" err="1" smtClean="0"/>
              <a:t>Barreiro</a:t>
            </a:r>
            <a:r>
              <a:rPr lang="de-DE" sz="1000" dirty="0" smtClean="0"/>
              <a:t> ( A Coruña), José Antonio Iglesias Vázquez (A Coruña), María del Mar Ruiz </a:t>
            </a:r>
            <a:r>
              <a:rPr lang="de-DE" sz="1000" dirty="0" err="1" smtClean="0"/>
              <a:t>Montero</a:t>
            </a:r>
            <a:r>
              <a:rPr lang="de-DE" sz="1000" dirty="0" smtClean="0"/>
              <a:t> (Málaga), Fernando </a:t>
            </a:r>
            <a:r>
              <a:rPr lang="de-DE" sz="1000" dirty="0" err="1" smtClean="0"/>
              <a:t>Rosell</a:t>
            </a:r>
            <a:r>
              <a:rPr lang="de-DE" sz="1000" dirty="0" smtClean="0"/>
              <a:t> Ortiz (Málaga), Guillermo Garcia </a:t>
            </a:r>
            <a:r>
              <a:rPr lang="de-DE" sz="1000" dirty="0" err="1" smtClean="0"/>
              <a:t>Escudero</a:t>
            </a:r>
            <a:r>
              <a:rPr lang="de-DE" sz="1000" dirty="0" smtClean="0"/>
              <a:t> (Málaga), Vicente Sánchez-</a:t>
            </a:r>
            <a:r>
              <a:rPr lang="de-DE" sz="1000" dirty="0" err="1" smtClean="0"/>
              <a:t>Brunete</a:t>
            </a:r>
            <a:r>
              <a:rPr lang="de-DE" sz="1000" dirty="0" smtClean="0"/>
              <a:t> </a:t>
            </a:r>
            <a:r>
              <a:rPr lang="de-DE" sz="1000" dirty="0" err="1" smtClean="0"/>
              <a:t>Ingelmo</a:t>
            </a:r>
            <a:r>
              <a:rPr lang="de-DE" sz="1000" dirty="0" smtClean="0"/>
              <a:t> (Madrid), Antonio Lara García (Madrid).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err="1" smtClean="0"/>
              <a:t>Sweden</a:t>
            </a:r>
            <a:r>
              <a:rPr lang="de-DE" sz="1000" dirty="0" smtClean="0"/>
              <a:t>: Magnus </a:t>
            </a:r>
            <a:r>
              <a:rPr lang="de-DE" sz="1000" dirty="0" err="1" smtClean="0"/>
              <a:t>Janzon</a:t>
            </a:r>
            <a:r>
              <a:rPr lang="de-DE" sz="1000" dirty="0" smtClean="0"/>
              <a:t> (Linköping), , Jonas </a:t>
            </a:r>
            <a:r>
              <a:rPr lang="de-DE" sz="1000" dirty="0" err="1" smtClean="0"/>
              <a:t>Oldgren</a:t>
            </a:r>
            <a:r>
              <a:rPr lang="de-DE" sz="1000" dirty="0" smtClean="0"/>
              <a:t> (Uppsala), Fredrik Calais (Örebro), Robert </a:t>
            </a:r>
            <a:r>
              <a:rPr lang="de-DE" sz="1000" dirty="0" err="1" smtClean="0"/>
              <a:t>Kastberg</a:t>
            </a:r>
            <a:r>
              <a:rPr lang="de-DE" sz="1000" dirty="0" smtClean="0"/>
              <a:t> (</a:t>
            </a:r>
            <a:r>
              <a:rPr lang="de-DE" sz="1000" dirty="0" err="1" smtClean="0"/>
              <a:t>Gävle</a:t>
            </a:r>
            <a:r>
              <a:rPr lang="de-DE" sz="1000" dirty="0" smtClean="0"/>
              <a:t>), Per-Adolf </a:t>
            </a:r>
            <a:r>
              <a:rPr lang="de-DE" sz="1000" dirty="0" err="1" smtClean="0"/>
              <a:t>Bergsten</a:t>
            </a:r>
            <a:r>
              <a:rPr lang="de-DE" sz="1000" dirty="0" smtClean="0"/>
              <a:t> (Linköping), Hans Blomberg (Uppsala),Kristian </a:t>
            </a:r>
            <a:r>
              <a:rPr lang="de-DE" sz="1000" dirty="0" err="1" smtClean="0"/>
              <a:t>Thörn</a:t>
            </a:r>
            <a:r>
              <a:rPr lang="de-DE" sz="1000" dirty="0" smtClean="0"/>
              <a:t> (Örebro), Gunnar </a:t>
            </a:r>
            <a:r>
              <a:rPr lang="de-DE" sz="1000" dirty="0" err="1" smtClean="0"/>
              <a:t>Skoog</a:t>
            </a:r>
            <a:r>
              <a:rPr lang="de-DE" sz="1000" dirty="0" smtClean="0"/>
              <a:t> (</a:t>
            </a:r>
            <a:r>
              <a:rPr lang="de-DE" sz="1000" dirty="0" err="1" smtClean="0"/>
              <a:t>Gävle</a:t>
            </a:r>
            <a:r>
              <a:rPr lang="de-DE" sz="1000" dirty="0" smtClean="0"/>
              <a:t>).</a:t>
            </a:r>
            <a:endParaRPr lang="fr-FR" sz="1000" dirty="0" smtClean="0"/>
          </a:p>
          <a:p>
            <a:pPr marL="0" indent="0">
              <a:buFont typeface="Arial" pitchFamily="34" charset="0"/>
              <a:buNone/>
            </a:pPr>
            <a:r>
              <a:rPr lang="de-DE" sz="1000" b="1" dirty="0" smtClean="0"/>
              <a:t>United </a:t>
            </a:r>
            <a:r>
              <a:rPr lang="de-DE" sz="1000" b="1" dirty="0" err="1" smtClean="0"/>
              <a:t>Kingdom</a:t>
            </a:r>
            <a:r>
              <a:rPr lang="de-DE" sz="1000" dirty="0" smtClean="0"/>
              <a:t>: Robert F. Storey (Sheffield), </a:t>
            </a:r>
            <a:r>
              <a:rPr lang="de-DE" sz="1000" dirty="0" err="1" smtClean="0"/>
              <a:t>Azfar</a:t>
            </a:r>
            <a:r>
              <a:rPr lang="de-DE" sz="1000" dirty="0" smtClean="0"/>
              <a:t> Zaman (Newcastle upon Tyne), Robert Gerber (</a:t>
            </a:r>
            <a:r>
              <a:rPr lang="de-DE" sz="1000" dirty="0" err="1" smtClean="0"/>
              <a:t>Eastbourne</a:t>
            </a:r>
            <a:r>
              <a:rPr lang="de-DE" sz="1000" dirty="0" smtClean="0"/>
              <a:t> and Hastings), </a:t>
            </a:r>
            <a:r>
              <a:rPr lang="de-DE" sz="1000" dirty="0" err="1" smtClean="0"/>
              <a:t>Alisdair</a:t>
            </a:r>
            <a:r>
              <a:rPr lang="de-DE" sz="1000" dirty="0" smtClean="0"/>
              <a:t> </a:t>
            </a:r>
            <a:r>
              <a:rPr lang="de-DE" sz="1000" dirty="0" err="1" smtClean="0"/>
              <a:t>Ryding</a:t>
            </a:r>
            <a:r>
              <a:rPr lang="de-DE" sz="1000" dirty="0" smtClean="0"/>
              <a:t> (Norwich), Mark Spence (Belfast), Neil Swanson (</a:t>
            </a:r>
            <a:r>
              <a:rPr lang="de-DE" sz="1000" dirty="0" err="1" smtClean="0"/>
              <a:t>Middlesborough</a:t>
            </a:r>
            <a:r>
              <a:rPr lang="de-DE" sz="1000" dirty="0" smtClean="0"/>
              <a:t>), Martin </a:t>
            </a:r>
            <a:r>
              <a:rPr lang="de-DE" sz="1000" dirty="0" err="1" smtClean="0"/>
              <a:t>Been</a:t>
            </a:r>
            <a:r>
              <a:rPr lang="de-DE" sz="1000" dirty="0" smtClean="0"/>
              <a:t> (Coventry), Konrad </a:t>
            </a:r>
            <a:r>
              <a:rPr lang="de-DE" sz="1000" dirty="0" err="1" smtClean="0"/>
              <a:t>Grosser</a:t>
            </a:r>
            <a:r>
              <a:rPr lang="de-DE" sz="1000" dirty="0" smtClean="0"/>
              <a:t> (Ashford, Kent), Peter Schofield (Cambridge), David </a:t>
            </a:r>
            <a:r>
              <a:rPr lang="de-DE" sz="1000" dirty="0" err="1" smtClean="0"/>
              <a:t>Mackin</a:t>
            </a:r>
            <a:r>
              <a:rPr lang="de-DE" sz="1000" dirty="0" smtClean="0"/>
              <a:t> (York), Paul Fell (Newcastle upon Tyne), Tom Quinn (</a:t>
            </a:r>
            <a:r>
              <a:rPr lang="de-DE" sz="1000" dirty="0" err="1" smtClean="0"/>
              <a:t>Guildford</a:t>
            </a:r>
            <a:r>
              <a:rPr lang="de-DE" sz="1000" dirty="0" smtClean="0"/>
              <a:t>), Teresa Foster (Cambridge), David </a:t>
            </a:r>
            <a:r>
              <a:rPr lang="de-DE" sz="1000" dirty="0" err="1" smtClean="0"/>
              <a:t>McManus</a:t>
            </a:r>
            <a:r>
              <a:rPr lang="de-DE" sz="1000" dirty="0" smtClean="0"/>
              <a:t> (Belfast),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xmlns="" val="1841579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eting_Cover_mont__300dp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8" t="3321" r="26892" b="42837"/>
          <a:stretch/>
        </p:blipFill>
        <p:spPr>
          <a:xfrm>
            <a:off x="533400" y="0"/>
            <a:ext cx="8108858" cy="634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849" y="6366757"/>
            <a:ext cx="9176498" cy="5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31141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Objet 7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89145" name="Diapositive think-cell" r:id="rId4" imgW="360" imgH="360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2784" y="152400"/>
            <a:ext cx="7848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In-</a:t>
            </a:r>
            <a:r>
              <a:rPr lang="fr-FR" sz="3600" dirty="0" err="1" smtClean="0"/>
              <a:t>hospital</a:t>
            </a:r>
            <a:r>
              <a:rPr lang="fr-FR" sz="3600" dirty="0" smtClean="0"/>
              <a:t> new oral P2Y12 </a:t>
            </a:r>
            <a:r>
              <a:rPr lang="fr-FR" sz="3600" dirty="0" err="1" smtClean="0"/>
              <a:t>antagonists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800" i="1" dirty="0" err="1" smtClean="0">
                <a:latin typeface="Calibri"/>
                <a:sym typeface="Calibri"/>
              </a:rPr>
              <a:t>Primary</a:t>
            </a:r>
            <a:r>
              <a:rPr lang="fr-FR" sz="2800" i="1" dirty="0" smtClean="0">
                <a:latin typeface="Calibri"/>
                <a:sym typeface="Calibri"/>
              </a:rPr>
              <a:t> PCI of STEMI</a:t>
            </a:r>
            <a:endParaRPr lang="fr-FR" sz="2800" i="1" dirty="0">
              <a:latin typeface="Calibri"/>
              <a:sym typeface="Calibri"/>
            </a:endParaRPr>
          </a:p>
        </p:txBody>
      </p:sp>
      <p:pic>
        <p:nvPicPr>
          <p:cNvPr id="89141" name="Picture 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6" y="1362075"/>
            <a:ext cx="9839326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9612" name="Diapositive think-cell" r:id="rId4" imgW="360" imgH="360" progId="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399"/>
            <a:ext cx="8229600" cy="7620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/>
                <a:sym typeface="Calibri"/>
              </a:rPr>
              <a:t>Study population and </a:t>
            </a:r>
            <a:r>
              <a:rPr lang="en-US" sz="3600" dirty="0" smtClean="0"/>
              <a:t>d</a:t>
            </a:r>
            <a:r>
              <a:rPr lang="en-US" sz="3600" b="1" dirty="0" smtClean="0">
                <a:latin typeface="Calibri"/>
                <a:sym typeface="Calibri"/>
              </a:rPr>
              <a:t>esign</a:t>
            </a:r>
            <a:endParaRPr lang="en-US" sz="3600" b="1" dirty="0">
              <a:latin typeface="Calibri"/>
              <a:sym typeface="Calibri"/>
            </a:endParaRPr>
          </a:p>
        </p:txBody>
      </p:sp>
      <p:pic>
        <p:nvPicPr>
          <p:cNvPr id="109608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8868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6244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20875" name="Diapositive think-cell" r:id="rId4" imgW="360" imgH="360" progId="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>
                <a:sym typeface="Calibri"/>
              </a:rPr>
              <a:t>Pre-specified clinical 2° endpoints</a:t>
            </a:r>
            <a:endParaRPr lang="en-GB" dirty="0"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smtClean="0">
                <a:sym typeface="Calibri"/>
              </a:rPr>
              <a:t>Composite of death, MI, stent thrombosis, stroke or urgent revascularization at 30 days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Calibri"/>
              </a:rPr>
              <a:t>Definite stent thrombosis at 30 days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Calibri"/>
              </a:rPr>
              <a:t>Thrombotic bailout with </a:t>
            </a:r>
            <a:r>
              <a:rPr lang="en-GB" dirty="0" err="1" smtClean="0">
                <a:sym typeface="Calibri"/>
              </a:rPr>
              <a:t>GPIIb</a:t>
            </a:r>
            <a:r>
              <a:rPr lang="en-GB" dirty="0" smtClean="0">
                <a:sym typeface="Calibri"/>
              </a:rPr>
              <a:t>/</a:t>
            </a:r>
            <a:r>
              <a:rPr lang="en-GB" dirty="0" err="1" smtClean="0">
                <a:sym typeface="Calibri"/>
              </a:rPr>
              <a:t>IIIa</a:t>
            </a:r>
            <a:r>
              <a:rPr lang="en-GB" dirty="0" smtClean="0">
                <a:sym typeface="Calibri"/>
              </a:rPr>
              <a:t> inhibitors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68421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71051" name="Diapositive think-cell" r:id="rId3" imgW="360" imgH="360" progId="">
              <p:embed/>
            </p:oleObj>
          </a:graphicData>
        </a:graphic>
      </p:graphicFrame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ym typeface="Calibri"/>
              </a:rPr>
              <a:t>Safety objectives</a:t>
            </a:r>
            <a:endParaRPr lang="en-GB" dirty="0">
              <a:sym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Bleeding (excluding CABG related events)</a:t>
            </a:r>
          </a:p>
          <a:p>
            <a:pPr lvl="1"/>
            <a:r>
              <a:rPr lang="en-US" dirty="0" smtClean="0"/>
              <a:t>PLATO definition</a:t>
            </a:r>
          </a:p>
          <a:p>
            <a:pPr lvl="1"/>
            <a:r>
              <a:rPr lang="en-US" dirty="0" smtClean="0"/>
              <a:t>TIMI, STEEPLE, GUSTO, ISTH and BARC definitions</a:t>
            </a:r>
          </a:p>
          <a:p>
            <a:pPr lvl="1"/>
            <a:r>
              <a:rPr lang="en-US" dirty="0" smtClean="0"/>
              <a:t>Within first 48h and during 30 days of treatment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safety events within 30 days of study treatment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16779" name="Diapositive think-cell" r:id="rId4" imgW="360" imgH="360" progId="">
              <p:embed/>
            </p:oleObj>
          </a:graphicData>
        </a:graphic>
      </p:graphicFrame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914400"/>
            <a:ext cx="91440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endParaRPr lang="fr-FR" sz="2000" dirty="0">
              <a:solidFill>
                <a:srgbClr val="0033CC"/>
              </a:solidFill>
              <a:latin typeface="Calibri"/>
              <a:sym typeface="Calibri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1143000"/>
          </a:xfrm>
        </p:spPr>
        <p:txBody>
          <a:bodyPr/>
          <a:lstStyle/>
          <a:p>
            <a:r>
              <a:rPr lang="fr-FR" dirty="0" smtClean="0">
                <a:latin typeface="Calibri"/>
                <a:sym typeface="Calibri"/>
              </a:rPr>
              <a:t>Trial </a:t>
            </a:r>
            <a:r>
              <a:rPr lang="fr-FR" dirty="0" err="1" smtClean="0">
                <a:latin typeface="Calibri"/>
                <a:sym typeface="Calibri"/>
              </a:rPr>
              <a:t>Conduct</a:t>
            </a:r>
            <a:endParaRPr lang="fr-FR" dirty="0">
              <a:latin typeface="Calibri"/>
              <a:sym typeface="Calibri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8768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atin typeface="Calibri"/>
                <a:ea typeface="ＭＳ Ｐゴシック" pitchFamily="34" charset="-128"/>
                <a:sym typeface="Calibri"/>
              </a:rPr>
              <a:t>Coordinating Center</a:t>
            </a:r>
            <a:r>
              <a:rPr lang="en-US" sz="2000" dirty="0" smtClean="0">
                <a:latin typeface="Calibri"/>
                <a:ea typeface="ＭＳ Ｐゴシック" pitchFamily="34" charset="-128"/>
                <a:sym typeface="Calibri"/>
              </a:rPr>
              <a:t>: ACTION Study Group - </a:t>
            </a:r>
            <a:r>
              <a:rPr lang="fr-FR" sz="2000" dirty="0" smtClean="0">
                <a:latin typeface="Calibri"/>
                <a:sym typeface="Calibri"/>
              </a:rPr>
              <a:t>Institute of </a:t>
            </a:r>
            <a:r>
              <a:rPr lang="fr-FR" sz="2000" dirty="0" err="1" smtClean="0">
                <a:latin typeface="Calibri"/>
                <a:sym typeface="Calibri"/>
              </a:rPr>
              <a:t>Cardiology</a:t>
            </a:r>
            <a:r>
              <a:rPr lang="fr-FR" sz="2000" dirty="0" smtClean="0">
                <a:latin typeface="Calibri"/>
                <a:sym typeface="Calibri"/>
              </a:rPr>
              <a:t>, Pitié-Salpêtrière </a:t>
            </a:r>
            <a:r>
              <a:rPr lang="fr-FR" sz="2000" dirty="0" err="1" smtClean="0">
                <a:latin typeface="Calibri"/>
                <a:sym typeface="Calibri"/>
              </a:rPr>
              <a:t>University</a:t>
            </a:r>
            <a:r>
              <a:rPr lang="fr-FR" sz="2000" dirty="0" smtClean="0">
                <a:latin typeface="Calibri"/>
                <a:sym typeface="Calibri"/>
              </a:rPr>
              <a:t> </a:t>
            </a:r>
            <a:r>
              <a:rPr lang="fr-FR" sz="2000" dirty="0" err="1" smtClean="0">
                <a:latin typeface="Calibri"/>
                <a:sym typeface="Calibri"/>
              </a:rPr>
              <a:t>Hospital</a:t>
            </a:r>
            <a:r>
              <a:rPr lang="fr-FR" sz="2000" dirty="0" smtClean="0">
                <a:latin typeface="Calibri"/>
                <a:sym typeface="Calibri"/>
              </a:rPr>
              <a:t>, Paris, France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b="1" dirty="0" smtClean="0">
                <a:latin typeface="Calibri"/>
                <a:ea typeface="ＭＳ Ｐゴシック" pitchFamily="34" charset="-128"/>
                <a:sym typeface="Calibri"/>
              </a:rPr>
              <a:t>Sponsor</a:t>
            </a:r>
            <a:r>
              <a:rPr lang="en-US" sz="2000" dirty="0" smtClean="0">
                <a:latin typeface="Calibri"/>
                <a:ea typeface="ＭＳ Ｐゴシック" pitchFamily="34" charset="-128"/>
                <a:sym typeface="Calibri"/>
              </a:rPr>
              <a:t>: AstraZeneca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2000" b="1" dirty="0" smtClean="0">
                <a:latin typeface="Calibri"/>
                <a:sym typeface="Calibri"/>
              </a:rPr>
              <a:t>Global Trial Operations</a:t>
            </a:r>
            <a:r>
              <a:rPr lang="fr-FR" sz="2000" dirty="0" smtClean="0">
                <a:latin typeface="Calibri"/>
                <a:sym typeface="Calibri"/>
              </a:rPr>
              <a:t>: </a:t>
            </a:r>
            <a:r>
              <a:rPr lang="en-US" sz="2000" dirty="0" smtClean="0">
                <a:latin typeface="Calibri"/>
                <a:sym typeface="Calibri"/>
              </a:rPr>
              <a:t>Worldwide Clinical Trials (UK)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b="1" dirty="0" smtClean="0">
                <a:latin typeface="Calibri"/>
                <a:sym typeface="Calibri"/>
              </a:rPr>
              <a:t>External Academic Statistical Center </a:t>
            </a:r>
            <a:r>
              <a:rPr lang="en-US" sz="2000" dirty="0" smtClean="0">
                <a:latin typeface="Calibri"/>
                <a:sym typeface="Calibri"/>
              </a:rPr>
              <a:t>: ACTION Study Group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sz="2000" dirty="0" smtClean="0">
              <a:latin typeface="Calibri"/>
              <a:sym typeface="Calibri"/>
            </a:endParaRPr>
          </a:p>
          <a:p>
            <a:r>
              <a:rPr lang="en-US" sz="2000" b="1" dirty="0" smtClean="0">
                <a:latin typeface="Calibri"/>
                <a:ea typeface="ＭＳ Ｐゴシック" pitchFamily="34" charset="-128"/>
                <a:sym typeface="Calibri"/>
              </a:rPr>
              <a:t>Executive Committee</a:t>
            </a:r>
            <a:r>
              <a:rPr lang="en-US" sz="2000" dirty="0" smtClean="0">
                <a:latin typeface="Calibri"/>
                <a:ea typeface="ＭＳ Ｐゴシック" pitchFamily="34" charset="-128"/>
                <a:sym typeface="Calibri"/>
              </a:rPr>
              <a:t>: </a:t>
            </a:r>
            <a:r>
              <a:rPr lang="de-DE" sz="2000" dirty="0" smtClean="0">
                <a:latin typeface="Calibri"/>
                <a:sym typeface="Calibri"/>
              </a:rPr>
              <a:t>Gilles Montalescot  (France), </a:t>
            </a:r>
            <a:r>
              <a:rPr lang="de-DE" sz="2000" dirty="0" err="1" smtClean="0">
                <a:latin typeface="Calibri"/>
                <a:sym typeface="Calibri"/>
              </a:rPr>
              <a:t>Arnoud</a:t>
            </a:r>
            <a:r>
              <a:rPr lang="de-DE" sz="2000" dirty="0" smtClean="0">
                <a:latin typeface="Calibri"/>
                <a:sym typeface="Calibri"/>
              </a:rPr>
              <a:t> W </a:t>
            </a:r>
            <a:r>
              <a:rPr lang="de-DE" sz="2000" dirty="0" err="1" smtClean="0">
                <a:latin typeface="Calibri"/>
                <a:sym typeface="Calibri"/>
              </a:rPr>
              <a:t>van’t</a:t>
            </a:r>
            <a:r>
              <a:rPr lang="de-DE" sz="2000" dirty="0" smtClean="0">
                <a:latin typeface="Calibri"/>
                <a:sym typeface="Calibri"/>
              </a:rPr>
              <a:t> Hof (The </a:t>
            </a:r>
            <a:r>
              <a:rPr lang="de-DE" sz="2000" dirty="0" err="1" smtClean="0">
                <a:latin typeface="Calibri"/>
                <a:sym typeface="Calibri"/>
              </a:rPr>
              <a:t>Netherlands</a:t>
            </a:r>
            <a:r>
              <a:rPr lang="de-DE" sz="2000" dirty="0" smtClean="0">
                <a:latin typeface="Calibri"/>
                <a:sym typeface="Calibri"/>
              </a:rPr>
              <a:t>), Christian W Hamm (Germany), Frédéric Lapostolle (France), Jens Flensted Lassen (</a:t>
            </a:r>
            <a:r>
              <a:rPr lang="de-DE" sz="2000" dirty="0" err="1" smtClean="0">
                <a:latin typeface="Calibri"/>
                <a:sym typeface="Calibri"/>
              </a:rPr>
              <a:t>Denmark</a:t>
            </a:r>
            <a:r>
              <a:rPr lang="de-DE" sz="2000" dirty="0" smtClean="0">
                <a:latin typeface="Calibri"/>
                <a:sym typeface="Calibri"/>
              </a:rPr>
              <a:t>)</a:t>
            </a:r>
            <a:endParaRPr lang="en-US" sz="2000" dirty="0" smtClean="0">
              <a:latin typeface="Calibri"/>
              <a:sym typeface="Calibri"/>
            </a:endParaRPr>
          </a:p>
          <a:p>
            <a:r>
              <a:rPr lang="en-US" sz="2000" b="1" dirty="0" smtClean="0">
                <a:latin typeface="Calibri"/>
                <a:ea typeface="ＭＳ Ｐゴシック" pitchFamily="34" charset="-128"/>
                <a:sym typeface="Calibri"/>
              </a:rPr>
              <a:t>Endpoint adjudication Committee</a:t>
            </a:r>
            <a:r>
              <a:rPr lang="en-US" sz="2000" dirty="0" smtClean="0">
                <a:latin typeface="Calibri"/>
                <a:ea typeface="ＭＳ Ｐゴシック" pitchFamily="34" charset="-128"/>
                <a:sym typeface="Calibri"/>
              </a:rPr>
              <a:t>: </a:t>
            </a:r>
            <a:r>
              <a:rPr lang="de-DE" sz="2000" dirty="0" smtClean="0">
                <a:latin typeface="Calibri"/>
                <a:sym typeface="Calibri"/>
              </a:rPr>
              <a:t>Robert Wilcox (UK); David Gray (UK); William Smith (UK), Timothy Taylor (UK)</a:t>
            </a:r>
            <a:endParaRPr lang="fr-FR" sz="2000" dirty="0" smtClean="0">
              <a:latin typeface="Calibri"/>
              <a:sym typeface="Calibri"/>
            </a:endParaRPr>
          </a:p>
          <a:p>
            <a:r>
              <a:rPr lang="en-US" sz="2000" b="1" dirty="0" smtClean="0">
                <a:latin typeface="Calibri"/>
                <a:ea typeface="ＭＳ Ｐゴシック" pitchFamily="34" charset="-128"/>
                <a:sym typeface="Calibri"/>
              </a:rPr>
              <a:t>Data Safety Monitoring Board</a:t>
            </a:r>
            <a:r>
              <a:rPr lang="en-US" sz="2000" dirty="0" smtClean="0">
                <a:latin typeface="Calibri"/>
                <a:ea typeface="ＭＳ Ｐゴシック" pitchFamily="34" charset="-128"/>
                <a:sym typeface="Calibri"/>
              </a:rPr>
              <a:t>:</a:t>
            </a:r>
            <a:r>
              <a:rPr lang="fr-FR" sz="2000" dirty="0" smtClean="0">
                <a:latin typeface="Calibri"/>
                <a:sym typeface="Calibri"/>
              </a:rPr>
              <a:t> </a:t>
            </a:r>
            <a:r>
              <a:rPr lang="de-DE" sz="2000" dirty="0" smtClean="0">
                <a:latin typeface="Calibri"/>
                <a:sym typeface="Calibri"/>
              </a:rPr>
              <a:t>Stuart </a:t>
            </a:r>
            <a:r>
              <a:rPr lang="de-DE" sz="2000" dirty="0" err="1" smtClean="0">
                <a:latin typeface="Calibri"/>
                <a:sym typeface="Calibri"/>
              </a:rPr>
              <a:t>Pocock</a:t>
            </a:r>
            <a:r>
              <a:rPr lang="de-DE" sz="2000" dirty="0" smtClean="0">
                <a:latin typeface="Calibri"/>
                <a:sym typeface="Calibri"/>
              </a:rPr>
              <a:t> (UK), Gabriel Steg (France), Angeles Alonso Garcia (Spain)</a:t>
            </a:r>
            <a:endParaRPr lang="fr-FR" sz="2000" dirty="0" smtClean="0">
              <a:latin typeface="Calibri"/>
              <a:sym typeface="Calibri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0033CC"/>
              </a:solidFill>
              <a:latin typeface="Calibri"/>
              <a:sym typeface="Calibri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331877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31114" name="Diapositive think-cell" r:id="rId4" imgW="360" imgH="360" progId="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724162"/>
              </p:ext>
            </p:extLst>
          </p:nvPr>
        </p:nvGraphicFramePr>
        <p:xfrm>
          <a:off x="355600" y="1333503"/>
          <a:ext cx="8534402" cy="4899114"/>
        </p:xfrm>
        <a:graphic>
          <a:graphicData uri="http://schemas.openxmlformats.org/drawingml/2006/table">
            <a:tbl>
              <a:tblPr/>
              <a:tblGrid>
                <a:gridCol w="2691619"/>
                <a:gridCol w="1905781"/>
                <a:gridCol w="1905000"/>
                <a:gridCol w="2032002"/>
              </a:tblGrid>
              <a:tr h="867824">
                <a:tc>
                  <a:txBody>
                    <a:bodyPr/>
                    <a:lstStyle/>
                    <a:p>
                      <a:pPr algn="l" fontAlgn="t"/>
                      <a:endParaRPr lang="en-GB" sz="1800" b="1" i="0" u="none" strike="noStrike" noProof="0" dirty="0">
                        <a:solidFill>
                          <a:schemeClr val="bg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1" i="0" u="none" strike="noStrike" noProof="0" dirty="0">
                        <a:solidFill>
                          <a:schemeClr val="bg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Ticagrelor  </a:t>
                      </a:r>
                      <a:b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</a:br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pre-hospital</a:t>
                      </a:r>
                      <a:b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</a:br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(n=909)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1" i="0" u="none" strike="noStrike" noProof="0" dirty="0" err="1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Ticagrelor</a:t>
                      </a:r>
                      <a:endParaRPr lang="en-GB" sz="1800" b="1" i="0" u="none" strike="noStrike" noProof="0" dirty="0" smtClean="0">
                        <a:solidFill>
                          <a:schemeClr val="bg1"/>
                        </a:solidFill>
                        <a:latin typeface="Calibri"/>
                        <a:sym typeface="Calibri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in-hospital</a:t>
                      </a:r>
                      <a:b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</a:br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latin typeface="Calibri"/>
                          <a:sym typeface="Calibri"/>
                        </a:rPr>
                        <a:t>(n=953)</a:t>
                      </a: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251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Age, years; mean ± SD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60.6 ± 12.4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61.0 ± 12.5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2513">
                <a:tc>
                  <a:txBody>
                    <a:bodyPr/>
                    <a:lstStyle/>
                    <a:p>
                      <a:pPr marL="539750" lvl="2" indent="0" algn="l" fontAlgn="t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≥75 years; %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0" lvl="2" indent="0" algn="l" fontAlgn="t"/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15.8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16.8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8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Female, %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19.0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20.6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328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Weight, kg; mean ± SD</a:t>
                      </a: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u="none" strike="noStrike" noProof="0" dirty="0" smtClean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80.4 ± 15.9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79.7 ± 15.6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83">
                <a:tc>
                  <a:txBody>
                    <a:bodyPr/>
                    <a:lstStyle/>
                    <a:p>
                      <a:pPr lvl="0" algn="l" fontAlgn="t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BMI ≥30 kg/m</a:t>
                      </a:r>
                      <a:r>
                        <a:rPr lang="en-GB" sz="1800" b="1" i="0" u="none" strike="noStrike" baseline="30000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2</a:t>
                      </a:r>
                      <a:r>
                        <a:rPr lang="en-GB" sz="1800" b="1" i="0" u="none" strike="noStrike" baseline="0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,</a:t>
                      </a:r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 %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19.5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18.7</a:t>
                      </a:r>
                      <a:endParaRPr lang="en-GB" sz="2000" b="0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3283">
                <a:tc>
                  <a:txBody>
                    <a:bodyPr/>
                    <a:lstStyle/>
                    <a:p>
                      <a:pPr lvl="0" algn="l" fontAlgn="t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Diabetes mellitus,</a:t>
                      </a:r>
                      <a:r>
                        <a:rPr lang="en-GB" sz="1800" b="1" i="0" u="none" strike="noStrike" baseline="0" noProof="0" dirty="0" smtClean="0">
                          <a:solidFill>
                            <a:schemeClr val="tx1"/>
                          </a:solidFill>
                          <a:latin typeface="Calibri"/>
                          <a:sym typeface="Calibri"/>
                        </a:rPr>
                        <a:t> %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latin typeface="Calibri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12.7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14.5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119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28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TIMI risk score group, %</a:t>
                      </a:r>
                      <a:endParaRPr lang="en-GB" sz="1800" b="1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0–2</a:t>
                      </a:r>
                      <a:endParaRPr lang="en-GB" sz="1800" b="1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60.7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60.1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403283">
                <a:tc vMerge="1">
                  <a:txBody>
                    <a:bodyPr/>
                    <a:lstStyle/>
                    <a:p>
                      <a:pPr algn="l" fontAlgn="t"/>
                      <a:endParaRPr lang="fr-FR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3–6</a:t>
                      </a:r>
                      <a:endParaRPr lang="en-GB" sz="1800" b="1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37.1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38.3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403283">
                <a:tc vMerge="1">
                  <a:txBody>
                    <a:bodyPr/>
                    <a:lstStyle/>
                    <a:p>
                      <a:pPr algn="l" fontAlgn="t"/>
                      <a:endParaRPr lang="fr-FR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&gt;6</a:t>
                      </a:r>
                      <a:endParaRPr lang="en-GB" sz="1800" b="1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2.2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1.6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403283">
                <a:tc>
                  <a:txBody>
                    <a:bodyPr/>
                    <a:lstStyle/>
                    <a:p>
                      <a:pPr lvl="0" algn="l" fontAlgn="t"/>
                      <a:r>
                        <a:rPr lang="en-GB" sz="1800" b="1" i="0" u="none" strike="noStrike" kern="1200" noProof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Killip</a:t>
                      </a:r>
                      <a:r>
                        <a:rPr lang="en-GB" sz="1800" b="1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 class I, %</a:t>
                      </a:r>
                      <a:endParaRPr lang="en-GB" sz="1800" b="1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en-GB" sz="1800" b="1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90.1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2000" b="0" i="0" u="none" strike="noStrike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90.5</a:t>
                      </a:r>
                      <a:endParaRPr lang="en-GB" sz="2000" b="0" i="0" u="none" strike="noStrike" kern="120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8953" marR="8953" marT="89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alibri"/>
                <a:sym typeface="Calibri"/>
              </a:rPr>
              <a:t>Baseline patient characteristics</a:t>
            </a:r>
            <a:endParaRPr lang="en-GB" sz="4000" dirty="0">
              <a:latin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520" y="6456680"/>
            <a:ext cx="769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alibri"/>
                <a:sym typeface="Calibri"/>
              </a:rPr>
              <a:t>BMI, body mass index; SD, standard deviation</a:t>
            </a:r>
            <a:endParaRPr lang="en-GB" sz="1100" dirty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992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 1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29068" name="Diapositive think-cell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latin typeface="Calibri"/>
                <a:sym typeface="Calibri"/>
              </a:rPr>
              <a:t>Concomitant medications</a:t>
            </a:r>
            <a:endParaRPr lang="en-GB" sz="4000" b="1" dirty="0">
              <a:latin typeface="Calibri"/>
              <a:sym typeface="Calibri"/>
            </a:endParaRPr>
          </a:p>
        </p:txBody>
      </p:sp>
      <p:pic>
        <p:nvPicPr>
          <p:cNvPr id="129064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43025"/>
            <a:ext cx="87439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4719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ISPRING_RESOURCE_PATHS_HASH_PRESENTER" val="fee32887a524b4b7cdd2b753136abde3dae4218"/>
  <p:tag name="THINKCELLUNDODONOTDELETE" val="0"/>
</p:tagLst>
</file>

<file path=ppt/theme/theme1.xml><?xml version="1.0" encoding="utf-8"?>
<a:theme xmlns:a="http://schemas.openxmlformats.org/drawingml/2006/main" name="blank">
  <a:themeElements>
    <a:clrScheme name="Personnalisé 7">
      <a:dk1>
        <a:srgbClr val="002060"/>
      </a:dk1>
      <a:lt1>
        <a:sysClr val="window" lastClr="FFFFFF"/>
      </a:lt1>
      <a:dk2>
        <a:srgbClr val="A478D1"/>
      </a:dk2>
      <a:lt2>
        <a:srgbClr val="FFFFFF"/>
      </a:lt2>
      <a:accent1>
        <a:srgbClr val="0033CC"/>
      </a:accent1>
      <a:accent2>
        <a:srgbClr val="DC5A20"/>
      </a:accent2>
      <a:accent3>
        <a:srgbClr val="EA9922"/>
      </a:accent3>
      <a:accent4>
        <a:srgbClr val="DC5A20"/>
      </a:accent4>
      <a:accent5>
        <a:srgbClr val="0099C0"/>
      </a:accent5>
      <a:accent6>
        <a:srgbClr val="9CC52D"/>
      </a:accent6>
      <a:hlink>
        <a:srgbClr val="EA9922"/>
      </a:hlink>
      <a:folHlink>
        <a:srgbClr val="6714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7494</TotalTime>
  <Words>1942</Words>
  <Application>Microsoft Office PowerPoint</Application>
  <PresentationFormat>On-screen Show (4:3)</PresentationFormat>
  <Paragraphs>198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</vt:lpstr>
      <vt:lpstr>Diapositive think-cell</vt:lpstr>
      <vt:lpstr>  Administration of Ticagrelor in the cath Lab or in the Ambulance for New ST elevation myocardial Infarction to open the Coronary artery</vt:lpstr>
      <vt:lpstr>Pre-hospital GPIIbIIIa inhibitors Primary PCI of STEMI</vt:lpstr>
      <vt:lpstr>In-hospital new oral P2Y12 antagonists Primary PCI of STEMI</vt:lpstr>
      <vt:lpstr>Study population and design</vt:lpstr>
      <vt:lpstr>Pre-specified clinical 2° endpoints</vt:lpstr>
      <vt:lpstr>Safety objectives</vt:lpstr>
      <vt:lpstr>Trial Conduct</vt:lpstr>
      <vt:lpstr>Baseline patient characteristics</vt:lpstr>
      <vt:lpstr>Concomitant medications</vt:lpstr>
      <vt:lpstr>Procedural characteristics</vt:lpstr>
      <vt:lpstr>Median times to pre- and in-hospital steps</vt:lpstr>
      <vt:lpstr>Ticagrelor pre-hospital vs. in-hospital  for VASP-PRI</vt:lpstr>
      <vt:lpstr>1st Co-primary endpoint No ST-segment resolution (≥70%)</vt:lpstr>
      <vt:lpstr>2nd Co-primary endpoint No TIMI 3 flow in infarct-related artery</vt:lpstr>
      <vt:lpstr>Absence of ST-segment resolution by patient characteristics</vt:lpstr>
      <vt:lpstr>Major adverse CV events  up to 30 days</vt:lpstr>
      <vt:lpstr>Definite stent thrombosis up to 10 days</vt:lpstr>
      <vt:lpstr>Definite stent thrombosis  up to 30 days</vt:lpstr>
      <vt:lpstr>Clinical endpoints at 30 days</vt:lpstr>
      <vt:lpstr>Non-CABG-related bleeding events  (PLATO definitions) - Safety population</vt:lpstr>
      <vt:lpstr>Conclusion</vt:lpstr>
      <vt:lpstr>Slide 22</vt:lpstr>
      <vt:lpstr>Slide 23</vt:lpstr>
    </vt:vector>
  </TitlesOfParts>
  <Company>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Tiphaine PERROUAULT (MCI Lyon)</dc:creator>
  <cp:lastModifiedBy>rxw8</cp:lastModifiedBy>
  <cp:revision>792</cp:revision>
  <cp:lastPrinted>2014-07-08T08:51:08Z</cp:lastPrinted>
  <dcterms:created xsi:type="dcterms:W3CDTF">2014-06-06T13:06:02Z</dcterms:created>
  <dcterms:modified xsi:type="dcterms:W3CDTF">2014-09-05T21:54:21Z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