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8" r:id="rId3"/>
    <p:sldId id="279" r:id="rId4"/>
    <p:sldId id="297" r:id="rId5"/>
    <p:sldId id="284" r:id="rId6"/>
    <p:sldId id="280" r:id="rId7"/>
    <p:sldId id="296" r:id="rId8"/>
    <p:sldId id="282" r:id="rId9"/>
    <p:sldId id="258" r:id="rId10"/>
    <p:sldId id="277" r:id="rId11"/>
    <p:sldId id="285" r:id="rId12"/>
    <p:sldId id="286" r:id="rId13"/>
    <p:sldId id="287" r:id="rId14"/>
    <p:sldId id="294" r:id="rId15"/>
    <p:sldId id="292" r:id="rId16"/>
    <p:sldId id="273" r:id="rId17"/>
    <p:sldId id="295" r:id="rId18"/>
    <p:sldId id="274" r:id="rId19"/>
    <p:sldId id="28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A7E0B6-102B-D0FF-E6AC-D71C6DBFE61F}" v="14" dt="2021-08-22T22:58:38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566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73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9949E-85C1-4664-92B2-1E2237186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35183D8-6A41-4E5D-A059-1522398B6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B5408-74A7-4856-9463-33F756586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E9E71A-9578-4933-A4BE-C224C583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1A120C-9877-433C-B250-1BF03330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EBE88-68B1-4B1B-BD95-86B37EA24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65A9BC-9B15-4ACE-B7D2-7ED5DDECE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1D55D1-C3CF-4A0F-A1AF-5F4A931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319B48-52E1-4CDF-8AC0-C475056C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6AB09D-2305-4305-86C1-2B534F7E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31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18F8AB-C65C-4E06-9991-267B1CBF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879628-5454-444D-9F7C-1488B19E2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C0C54C-B123-4FA1-BCAE-078A9D25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1FE69B-4211-49DE-8840-23C92156D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F85D2E-D156-4D4A-ABD2-79B6742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FB2AD-E580-4628-A03C-BD817615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E3AB35-AB32-46EC-95E3-97BB17DA1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982FD-8917-4674-AC0B-8C312AA98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8B8208-2F14-4353-89F6-3385BF47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5C4E2F-BF07-4E8F-AC92-A4CA579D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27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9D344C-2B18-445F-B0F2-89A0A58EF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219005-2487-4EAC-93F8-245466322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F776B0-802D-4FBB-8909-179E0574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FB756-8F08-4839-B2F6-7F4E03D4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4D6AC-877A-4EFE-B2E7-D286D0128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66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A1600-E3FA-41BD-A065-AE0603B87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ED706B-96CB-41FD-B592-990A03F90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DA2470-33DF-4929-9F54-82A2A1C15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73894E-4C22-4B0A-B92D-3045D329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052630-B86D-46F8-8599-9F8956B9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DCF1ED-0970-4A3A-833F-673DDB41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89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4924A-AA34-484A-9136-1B347F33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6D10BAA-4CC2-4FE6-9249-54D24157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7C888D-447E-4035-BE0A-54B83B34C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BF5652-0E46-4822-AFB5-F329F38F9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75FEAC-EED5-4E00-BD36-B256B44D5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4D2D0C-B3B3-434F-96A4-88D33F72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EBD034-EC2A-4315-BCD2-0CD3A16E0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F42D72-A419-46A4-B19C-26E39B06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1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97DD9-4FCB-4A98-BB06-1883BD6E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F81BC5-6D9E-4756-BA30-88C70AA8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34475E-1F29-42A6-9C2B-FB66DAC3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DE-3E87-450B-BFF7-E6FD714B4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542E40-19AF-4708-AB14-75FB1028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49D4F8-F5F3-4573-A2F8-71BAA832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3243CC-1D14-4940-A4F0-D9916256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25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05AA86-9D85-4D5C-B337-ACCB38A8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E631A-2304-4BD2-BAD7-04814E7A5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698094-9CD0-43AD-9142-3A91726F6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773D03-C49F-4F5D-8DDF-A9E54F8A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2D63FB-6741-4E4E-B4A3-8BC33DD4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F25F6D-25A3-4B43-847A-5ED43BA7B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6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33CF96-A096-4285-94F5-95D1E28B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BE97A75-5D0A-4FC5-A79F-ACB0B905B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8FA21E-4FAE-4576-B9D1-91A4FCCF3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97F65D-8D1A-49FD-82CA-E4C6034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5670F0-86E5-4D38-B62F-98BE1D1B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7F4AD-8614-4084-B937-0E5D951A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45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1AA9869E-3654-456F-A662-9BD1894B5D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8534051-F02D-466B-A056-CDFE2D085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38EAA7-B176-4A91-A028-5AF85494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3AB32B-4949-4930-9A45-B3D6894EC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4327-5D1B-42B1-A9A4-20BF3AB4531A}" type="datetimeFigureOut">
              <a:rPr lang="fr-FR" smtClean="0"/>
              <a:t>29/08/2021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428948-AD5C-445E-9F3E-EAB47A0C6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147DCD-6431-4C2C-B087-BBFD77ED9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635D-D4CA-4476-8694-5460DC766D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7CC75-C483-3246-9B96-F03AF4600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9" y="500961"/>
            <a:ext cx="11550316" cy="58884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ACST-2: </a:t>
            </a:r>
            <a:r>
              <a:rPr lang="en-US" sz="4000" b="1" dirty="0">
                <a:latin typeface="+mn-lt"/>
                <a:ea typeface="+mn-ea"/>
                <a:cs typeface="+mn-cs"/>
              </a:rPr>
              <a:t>Randomised trial of stenting vs surgery</a:t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b="1" dirty="0">
                <a:latin typeface="+mn-lt"/>
                <a:ea typeface="+mn-ea"/>
                <a:cs typeface="+mn-cs"/>
              </a:rPr>
              <a:t>for asymptomatic severe carotid artery stenosis</a:t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b="1" dirty="0">
                <a:latin typeface="+mn-lt"/>
                <a:ea typeface="+mn-ea"/>
                <a:cs typeface="+mn-cs"/>
              </a:rPr>
              <a:t/>
            </a:r>
            <a:br>
              <a:rPr lang="en-US" sz="4000" b="1" dirty="0">
                <a:latin typeface="+mn-lt"/>
                <a:ea typeface="+mn-ea"/>
                <a:cs typeface="+mn-cs"/>
              </a:rPr>
            </a:br>
            <a:r>
              <a:rPr lang="en-US" sz="4000" dirty="0"/>
              <a:t>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4000" b="1" dirty="0">
                <a:latin typeface="+mn-lt"/>
                <a:ea typeface="+mn-ea"/>
                <a:cs typeface="+mn-cs"/>
              </a:rPr>
              <a:t>Alison Halliday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r>
              <a:rPr lang="en-US" sz="3200" b="1" dirty="0">
                <a:latin typeface="+mn-lt"/>
              </a:rPr>
              <a:t>Nuffield Department of Population Health (NDPH)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University of Oxford, UK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for the ACST-2 collaborators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/>
            </a:r>
            <a:br>
              <a:rPr lang="en-US" sz="3200" b="1" dirty="0">
                <a:latin typeface="+mn-lt"/>
              </a:rPr>
            </a:b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49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34493-6B82-804B-9708-FAA9415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92" y="1787576"/>
            <a:ext cx="11588816" cy="6400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dirty="0"/>
              <a:t>3625 patients randomised, half to stenting and half to surgery     (70% male, 30% diabetic, mean age 70, mean follow-up 5 years)</a:t>
            </a:r>
          </a:p>
          <a:p>
            <a:pPr>
              <a:buFontTx/>
              <a:buChar char="-"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Both groups got </a:t>
            </a:r>
            <a:r>
              <a:rPr lang="en-US" sz="3200" u="sng" dirty="0"/>
              <a:t>good long-term medical treatment</a:t>
            </a:r>
            <a:r>
              <a:rPr lang="en-US" sz="3200" dirty="0"/>
              <a:t>, 80-90% with lipid-lowering, anti-thrombotic and anti-hypertensive therapy.</a:t>
            </a:r>
          </a:p>
          <a:p>
            <a:pPr marL="0" indent="0">
              <a:buNone/>
            </a:pPr>
            <a:r>
              <a:rPr lang="en-US" sz="1000" dirty="0"/>
              <a:t>   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Char char="-"/>
            </a:pPr>
            <a:r>
              <a:rPr lang="en-US" sz="3200" dirty="0"/>
              <a:t>Strokes were classified by residual disability 6 months afterwards (defining a “disabling” stroke as modified Rankin Score [mRS] 3-5).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064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anvas 252"/>
          <p:cNvGrpSpPr/>
          <p:nvPr/>
        </p:nvGrpSpPr>
        <p:grpSpPr>
          <a:xfrm>
            <a:off x="648208" y="2609149"/>
            <a:ext cx="6456211" cy="6671185"/>
            <a:chOff x="417309" y="133074"/>
            <a:chExt cx="4766831" cy="4571006"/>
          </a:xfrm>
        </p:grpSpPr>
        <p:sp>
          <p:nvSpPr>
            <p:cNvPr id="3" name="Rectangle 2"/>
            <p:cNvSpPr/>
            <p:nvPr/>
          </p:nvSpPr>
          <p:spPr>
            <a:xfrm>
              <a:off x="551180" y="1224280"/>
              <a:ext cx="4632960" cy="34798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4" name="Line 5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339788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Line 6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Line 7"/>
            <p:cNvCxnSpPr>
              <a:cxnSpLocks noChangeShapeType="1"/>
            </p:cNvCxnSpPr>
            <p:nvPr/>
          </p:nvCxnSpPr>
          <p:spPr bwMode="auto">
            <a:xfrm>
              <a:off x="11582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8"/>
            <p:cNvCxnSpPr>
              <a:cxnSpLocks noChangeShapeType="1"/>
            </p:cNvCxnSpPr>
            <p:nvPr/>
          </p:nvCxnSpPr>
          <p:spPr bwMode="auto">
            <a:xfrm>
              <a:off x="17043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9"/>
            <p:cNvCxnSpPr>
              <a:cxnSpLocks noChangeShapeType="1"/>
            </p:cNvCxnSpPr>
            <p:nvPr/>
          </p:nvCxnSpPr>
          <p:spPr bwMode="auto">
            <a:xfrm>
              <a:off x="22498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0"/>
            <p:cNvCxnSpPr>
              <a:cxnSpLocks noChangeShapeType="1"/>
            </p:cNvCxnSpPr>
            <p:nvPr/>
          </p:nvCxnSpPr>
          <p:spPr bwMode="auto">
            <a:xfrm>
              <a:off x="27959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Line 11"/>
            <p:cNvCxnSpPr>
              <a:cxnSpLocks noChangeShapeType="1"/>
            </p:cNvCxnSpPr>
            <p:nvPr/>
          </p:nvCxnSpPr>
          <p:spPr bwMode="auto">
            <a:xfrm>
              <a:off x="333819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67804" y="2370814"/>
              <a:ext cx="107596" cy="25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110094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656194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01659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47759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290049" y="237081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5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cxnSp>
          <p:nvCxnSpPr>
            <p:cNvPr id="17" name="Line 18"/>
            <p:cNvCxnSpPr>
              <a:cxnSpLocks noChangeShapeType="1"/>
            </p:cNvCxnSpPr>
            <p:nvPr/>
          </p:nvCxnSpPr>
          <p:spPr bwMode="auto">
            <a:xfrm flipV="1">
              <a:off x="615950" y="151130"/>
              <a:ext cx="0" cy="216000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9"/>
            <p:cNvCxnSpPr>
              <a:cxnSpLocks noChangeShapeType="1"/>
            </p:cNvCxnSpPr>
            <p:nvPr/>
          </p:nvCxnSpPr>
          <p:spPr bwMode="auto">
            <a:xfrm flipH="1">
              <a:off x="582295" y="231394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0"/>
            <p:cNvCxnSpPr>
              <a:cxnSpLocks noChangeShapeType="1"/>
            </p:cNvCxnSpPr>
            <p:nvPr/>
          </p:nvCxnSpPr>
          <p:spPr bwMode="auto">
            <a:xfrm flipH="1">
              <a:off x="582295" y="179133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1"/>
            <p:cNvCxnSpPr>
              <a:cxnSpLocks noChangeShapeType="1"/>
            </p:cNvCxnSpPr>
            <p:nvPr/>
          </p:nvCxnSpPr>
          <p:spPr bwMode="auto">
            <a:xfrm flipH="1">
              <a:off x="582295" y="126873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Line 22"/>
            <p:cNvCxnSpPr>
              <a:cxnSpLocks noChangeShapeType="1"/>
            </p:cNvCxnSpPr>
            <p:nvPr/>
          </p:nvCxnSpPr>
          <p:spPr bwMode="auto">
            <a:xfrm flipH="1">
              <a:off x="582295" y="74612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3"/>
            <p:cNvCxnSpPr>
              <a:cxnSpLocks noChangeShapeType="1"/>
            </p:cNvCxnSpPr>
            <p:nvPr/>
          </p:nvCxnSpPr>
          <p:spPr bwMode="auto">
            <a:xfrm flipH="1">
              <a:off x="582295" y="22288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17309" y="2224129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17309" y="170152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7309" y="1178919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17309" y="655679"/>
              <a:ext cx="107596" cy="25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4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417309" y="133074"/>
              <a:ext cx="107596" cy="238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11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641725" y="2364105"/>
              <a:ext cx="420325" cy="19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years</a:t>
              </a:r>
              <a:endParaRPr lang="en-GB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950" y="542925"/>
              <a:ext cx="2722245" cy="1771015"/>
            </a:xfrm>
            <a:custGeom>
              <a:avLst/>
              <a:gdLst>
                <a:gd name="T0" fmla="*/ 0 w 818"/>
                <a:gd name="T1" fmla="*/ 532 h 532"/>
                <a:gd name="T2" fmla="*/ 1 w 818"/>
                <a:gd name="T3" fmla="*/ 523 h 532"/>
                <a:gd name="T4" fmla="*/ 1 w 818"/>
                <a:gd name="T5" fmla="*/ 515 h 532"/>
                <a:gd name="T6" fmla="*/ 2 w 818"/>
                <a:gd name="T7" fmla="*/ 506 h 532"/>
                <a:gd name="T8" fmla="*/ 2 w 818"/>
                <a:gd name="T9" fmla="*/ 497 h 532"/>
                <a:gd name="T10" fmla="*/ 2 w 818"/>
                <a:gd name="T11" fmla="*/ 489 h 532"/>
                <a:gd name="T12" fmla="*/ 3 w 818"/>
                <a:gd name="T13" fmla="*/ 480 h 532"/>
                <a:gd name="T14" fmla="*/ 5 w 818"/>
                <a:gd name="T15" fmla="*/ 471 h 532"/>
                <a:gd name="T16" fmla="*/ 6 w 818"/>
                <a:gd name="T17" fmla="*/ 454 h 532"/>
                <a:gd name="T18" fmla="*/ 8 w 818"/>
                <a:gd name="T19" fmla="*/ 436 h 532"/>
                <a:gd name="T20" fmla="*/ 11 w 818"/>
                <a:gd name="T21" fmla="*/ 428 h 532"/>
                <a:gd name="T22" fmla="*/ 13 w 818"/>
                <a:gd name="T23" fmla="*/ 419 h 532"/>
                <a:gd name="T24" fmla="*/ 17 w 818"/>
                <a:gd name="T25" fmla="*/ 410 h 532"/>
                <a:gd name="T26" fmla="*/ 19 w 818"/>
                <a:gd name="T27" fmla="*/ 401 h 532"/>
                <a:gd name="T28" fmla="*/ 20 w 818"/>
                <a:gd name="T29" fmla="*/ 393 h 532"/>
                <a:gd name="T30" fmla="*/ 21 w 818"/>
                <a:gd name="T31" fmla="*/ 384 h 532"/>
                <a:gd name="T32" fmla="*/ 28 w 818"/>
                <a:gd name="T33" fmla="*/ 375 h 532"/>
                <a:gd name="T34" fmla="*/ 35 w 818"/>
                <a:gd name="T35" fmla="*/ 366 h 532"/>
                <a:gd name="T36" fmla="*/ 41 w 818"/>
                <a:gd name="T37" fmla="*/ 358 h 532"/>
                <a:gd name="T38" fmla="*/ 49 w 818"/>
                <a:gd name="T39" fmla="*/ 348 h 532"/>
                <a:gd name="T40" fmla="*/ 53 w 818"/>
                <a:gd name="T41" fmla="*/ 339 h 532"/>
                <a:gd name="T42" fmla="*/ 69 w 818"/>
                <a:gd name="T43" fmla="*/ 330 h 532"/>
                <a:gd name="T44" fmla="*/ 84 w 818"/>
                <a:gd name="T45" fmla="*/ 322 h 532"/>
                <a:gd name="T46" fmla="*/ 90 w 818"/>
                <a:gd name="T47" fmla="*/ 312 h 532"/>
                <a:gd name="T48" fmla="*/ 97 w 818"/>
                <a:gd name="T49" fmla="*/ 303 h 532"/>
                <a:gd name="T50" fmla="*/ 99 w 818"/>
                <a:gd name="T51" fmla="*/ 293 h 532"/>
                <a:gd name="T52" fmla="*/ 105 w 818"/>
                <a:gd name="T53" fmla="*/ 284 h 532"/>
                <a:gd name="T54" fmla="*/ 120 w 818"/>
                <a:gd name="T55" fmla="*/ 275 h 532"/>
                <a:gd name="T56" fmla="*/ 188 w 818"/>
                <a:gd name="T57" fmla="*/ 265 h 532"/>
                <a:gd name="T58" fmla="*/ 219 w 818"/>
                <a:gd name="T59" fmla="*/ 256 h 532"/>
                <a:gd name="T60" fmla="*/ 223 w 818"/>
                <a:gd name="T61" fmla="*/ 246 h 532"/>
                <a:gd name="T62" fmla="*/ 354 w 818"/>
                <a:gd name="T63" fmla="*/ 237 h 532"/>
                <a:gd name="T64" fmla="*/ 359 w 818"/>
                <a:gd name="T65" fmla="*/ 226 h 532"/>
                <a:gd name="T66" fmla="*/ 367 w 818"/>
                <a:gd name="T67" fmla="*/ 213 h 532"/>
                <a:gd name="T68" fmla="*/ 397 w 818"/>
                <a:gd name="T69" fmla="*/ 202 h 532"/>
                <a:gd name="T70" fmla="*/ 413 w 818"/>
                <a:gd name="T71" fmla="*/ 191 h 532"/>
                <a:gd name="T72" fmla="*/ 426 w 818"/>
                <a:gd name="T73" fmla="*/ 179 h 532"/>
                <a:gd name="T74" fmla="*/ 457 w 818"/>
                <a:gd name="T75" fmla="*/ 166 h 532"/>
                <a:gd name="T76" fmla="*/ 522 w 818"/>
                <a:gd name="T77" fmla="*/ 154 h 532"/>
                <a:gd name="T78" fmla="*/ 562 w 818"/>
                <a:gd name="T79" fmla="*/ 141 h 532"/>
                <a:gd name="T80" fmla="*/ 602 w 818"/>
                <a:gd name="T81" fmla="*/ 127 h 532"/>
                <a:gd name="T82" fmla="*/ 621 w 818"/>
                <a:gd name="T83" fmla="*/ 113 h 532"/>
                <a:gd name="T84" fmla="*/ 625 w 818"/>
                <a:gd name="T85" fmla="*/ 97 h 532"/>
                <a:gd name="T86" fmla="*/ 676 w 818"/>
                <a:gd name="T87" fmla="*/ 83 h 532"/>
                <a:gd name="T88" fmla="*/ 681 w 818"/>
                <a:gd name="T89" fmla="*/ 67 h 532"/>
                <a:gd name="T90" fmla="*/ 688 w 818"/>
                <a:gd name="T91" fmla="*/ 50 h 532"/>
                <a:gd name="T92" fmla="*/ 718 w 818"/>
                <a:gd name="T93" fmla="*/ 34 h 532"/>
                <a:gd name="T94" fmla="*/ 773 w 818"/>
                <a:gd name="T95" fmla="*/ 19 h 532"/>
                <a:gd name="T96" fmla="*/ 818 w 818"/>
                <a:gd name="T9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8" h="532">
                  <a:moveTo>
                    <a:pt x="0" y="532"/>
                  </a:moveTo>
                  <a:lnTo>
                    <a:pt x="0" y="532"/>
                  </a:lnTo>
                  <a:lnTo>
                    <a:pt x="0" y="523"/>
                  </a:lnTo>
                  <a:lnTo>
                    <a:pt x="1" y="523"/>
                  </a:lnTo>
                  <a:lnTo>
                    <a:pt x="1" y="515"/>
                  </a:lnTo>
                  <a:lnTo>
                    <a:pt x="1" y="515"/>
                  </a:lnTo>
                  <a:lnTo>
                    <a:pt x="1" y="506"/>
                  </a:lnTo>
                  <a:lnTo>
                    <a:pt x="2" y="506"/>
                  </a:lnTo>
                  <a:lnTo>
                    <a:pt x="2" y="497"/>
                  </a:lnTo>
                  <a:lnTo>
                    <a:pt x="2" y="497"/>
                  </a:lnTo>
                  <a:lnTo>
                    <a:pt x="2" y="489"/>
                  </a:lnTo>
                  <a:lnTo>
                    <a:pt x="2" y="489"/>
                  </a:lnTo>
                  <a:lnTo>
                    <a:pt x="2" y="480"/>
                  </a:lnTo>
                  <a:lnTo>
                    <a:pt x="3" y="480"/>
                  </a:lnTo>
                  <a:lnTo>
                    <a:pt x="3" y="471"/>
                  </a:lnTo>
                  <a:lnTo>
                    <a:pt x="5" y="471"/>
                  </a:lnTo>
                  <a:lnTo>
                    <a:pt x="5" y="454"/>
                  </a:lnTo>
                  <a:lnTo>
                    <a:pt x="6" y="454"/>
                  </a:lnTo>
                  <a:lnTo>
                    <a:pt x="6" y="436"/>
                  </a:lnTo>
                  <a:lnTo>
                    <a:pt x="8" y="436"/>
                  </a:lnTo>
                  <a:lnTo>
                    <a:pt x="8" y="428"/>
                  </a:lnTo>
                  <a:lnTo>
                    <a:pt x="11" y="428"/>
                  </a:lnTo>
                  <a:lnTo>
                    <a:pt x="11" y="419"/>
                  </a:lnTo>
                  <a:lnTo>
                    <a:pt x="13" y="419"/>
                  </a:lnTo>
                  <a:lnTo>
                    <a:pt x="13" y="410"/>
                  </a:lnTo>
                  <a:lnTo>
                    <a:pt x="17" y="410"/>
                  </a:lnTo>
                  <a:lnTo>
                    <a:pt x="17" y="401"/>
                  </a:lnTo>
                  <a:lnTo>
                    <a:pt x="19" y="401"/>
                  </a:lnTo>
                  <a:lnTo>
                    <a:pt x="19" y="393"/>
                  </a:lnTo>
                  <a:lnTo>
                    <a:pt x="20" y="393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75"/>
                  </a:lnTo>
                  <a:lnTo>
                    <a:pt x="28" y="375"/>
                  </a:lnTo>
                  <a:lnTo>
                    <a:pt x="28" y="366"/>
                  </a:lnTo>
                  <a:lnTo>
                    <a:pt x="35" y="366"/>
                  </a:lnTo>
                  <a:lnTo>
                    <a:pt x="35" y="358"/>
                  </a:lnTo>
                  <a:lnTo>
                    <a:pt x="41" y="358"/>
                  </a:lnTo>
                  <a:lnTo>
                    <a:pt x="41" y="348"/>
                  </a:lnTo>
                  <a:lnTo>
                    <a:pt x="49" y="348"/>
                  </a:lnTo>
                  <a:lnTo>
                    <a:pt x="49" y="339"/>
                  </a:lnTo>
                  <a:lnTo>
                    <a:pt x="53" y="339"/>
                  </a:lnTo>
                  <a:lnTo>
                    <a:pt x="53" y="330"/>
                  </a:lnTo>
                  <a:lnTo>
                    <a:pt x="69" y="330"/>
                  </a:lnTo>
                  <a:lnTo>
                    <a:pt x="69" y="322"/>
                  </a:lnTo>
                  <a:lnTo>
                    <a:pt x="84" y="322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3"/>
                  </a:lnTo>
                  <a:lnTo>
                    <a:pt x="97" y="303"/>
                  </a:lnTo>
                  <a:lnTo>
                    <a:pt x="97" y="293"/>
                  </a:lnTo>
                  <a:lnTo>
                    <a:pt x="99" y="293"/>
                  </a:lnTo>
                  <a:lnTo>
                    <a:pt x="99" y="284"/>
                  </a:lnTo>
                  <a:lnTo>
                    <a:pt x="105" y="284"/>
                  </a:lnTo>
                  <a:lnTo>
                    <a:pt x="105" y="275"/>
                  </a:lnTo>
                  <a:lnTo>
                    <a:pt x="120" y="275"/>
                  </a:lnTo>
                  <a:lnTo>
                    <a:pt x="120" y="265"/>
                  </a:lnTo>
                  <a:lnTo>
                    <a:pt x="188" y="265"/>
                  </a:lnTo>
                  <a:lnTo>
                    <a:pt x="188" y="256"/>
                  </a:lnTo>
                  <a:lnTo>
                    <a:pt x="219" y="256"/>
                  </a:lnTo>
                  <a:lnTo>
                    <a:pt x="219" y="246"/>
                  </a:lnTo>
                  <a:lnTo>
                    <a:pt x="223" y="246"/>
                  </a:lnTo>
                  <a:lnTo>
                    <a:pt x="223" y="237"/>
                  </a:lnTo>
                  <a:lnTo>
                    <a:pt x="354" y="237"/>
                  </a:lnTo>
                  <a:lnTo>
                    <a:pt x="354" y="226"/>
                  </a:lnTo>
                  <a:lnTo>
                    <a:pt x="359" y="226"/>
                  </a:lnTo>
                  <a:lnTo>
                    <a:pt x="359" y="213"/>
                  </a:lnTo>
                  <a:lnTo>
                    <a:pt x="367" y="213"/>
                  </a:lnTo>
                  <a:lnTo>
                    <a:pt x="367" y="202"/>
                  </a:lnTo>
                  <a:lnTo>
                    <a:pt x="397" y="202"/>
                  </a:lnTo>
                  <a:lnTo>
                    <a:pt x="397" y="191"/>
                  </a:lnTo>
                  <a:lnTo>
                    <a:pt x="413" y="191"/>
                  </a:lnTo>
                  <a:lnTo>
                    <a:pt x="413" y="179"/>
                  </a:lnTo>
                  <a:lnTo>
                    <a:pt x="426" y="179"/>
                  </a:lnTo>
                  <a:lnTo>
                    <a:pt x="426" y="166"/>
                  </a:lnTo>
                  <a:lnTo>
                    <a:pt x="457" y="166"/>
                  </a:lnTo>
                  <a:lnTo>
                    <a:pt x="457" y="154"/>
                  </a:lnTo>
                  <a:lnTo>
                    <a:pt x="522" y="154"/>
                  </a:lnTo>
                  <a:lnTo>
                    <a:pt x="522" y="141"/>
                  </a:lnTo>
                  <a:lnTo>
                    <a:pt x="562" y="141"/>
                  </a:lnTo>
                  <a:lnTo>
                    <a:pt x="562" y="127"/>
                  </a:lnTo>
                  <a:lnTo>
                    <a:pt x="602" y="127"/>
                  </a:lnTo>
                  <a:lnTo>
                    <a:pt x="602" y="113"/>
                  </a:lnTo>
                  <a:lnTo>
                    <a:pt x="621" y="113"/>
                  </a:lnTo>
                  <a:lnTo>
                    <a:pt x="621" y="97"/>
                  </a:lnTo>
                  <a:lnTo>
                    <a:pt x="625" y="97"/>
                  </a:lnTo>
                  <a:lnTo>
                    <a:pt x="625" y="83"/>
                  </a:lnTo>
                  <a:lnTo>
                    <a:pt x="676" y="83"/>
                  </a:lnTo>
                  <a:lnTo>
                    <a:pt x="676" y="67"/>
                  </a:lnTo>
                  <a:lnTo>
                    <a:pt x="681" y="67"/>
                  </a:lnTo>
                  <a:lnTo>
                    <a:pt x="681" y="50"/>
                  </a:lnTo>
                  <a:lnTo>
                    <a:pt x="688" y="50"/>
                  </a:lnTo>
                  <a:lnTo>
                    <a:pt x="688" y="34"/>
                  </a:lnTo>
                  <a:lnTo>
                    <a:pt x="718" y="34"/>
                  </a:lnTo>
                  <a:lnTo>
                    <a:pt x="718" y="19"/>
                  </a:lnTo>
                  <a:lnTo>
                    <a:pt x="773" y="19"/>
                  </a:lnTo>
                  <a:lnTo>
                    <a:pt x="773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15950" y="495935"/>
              <a:ext cx="2722245" cy="1818005"/>
            </a:xfrm>
            <a:custGeom>
              <a:avLst/>
              <a:gdLst>
                <a:gd name="T0" fmla="*/ 0 w 818"/>
                <a:gd name="T1" fmla="*/ 546 h 546"/>
                <a:gd name="T2" fmla="*/ 2 w 818"/>
                <a:gd name="T3" fmla="*/ 537 h 546"/>
                <a:gd name="T4" fmla="*/ 3 w 818"/>
                <a:gd name="T5" fmla="*/ 520 h 546"/>
                <a:gd name="T6" fmla="*/ 4 w 818"/>
                <a:gd name="T7" fmla="*/ 511 h 546"/>
                <a:gd name="T8" fmla="*/ 7 w 818"/>
                <a:gd name="T9" fmla="*/ 503 h 546"/>
                <a:gd name="T10" fmla="*/ 8 w 818"/>
                <a:gd name="T11" fmla="*/ 494 h 546"/>
                <a:gd name="T12" fmla="*/ 9 w 818"/>
                <a:gd name="T13" fmla="*/ 485 h 546"/>
                <a:gd name="T14" fmla="*/ 10 w 818"/>
                <a:gd name="T15" fmla="*/ 477 h 546"/>
                <a:gd name="T16" fmla="*/ 10 w 818"/>
                <a:gd name="T17" fmla="*/ 468 h 546"/>
                <a:gd name="T18" fmla="*/ 11 w 818"/>
                <a:gd name="T19" fmla="*/ 459 h 546"/>
                <a:gd name="T20" fmla="*/ 13 w 818"/>
                <a:gd name="T21" fmla="*/ 450 h 546"/>
                <a:gd name="T22" fmla="*/ 15 w 818"/>
                <a:gd name="T23" fmla="*/ 442 h 546"/>
                <a:gd name="T24" fmla="*/ 16 w 818"/>
                <a:gd name="T25" fmla="*/ 433 h 546"/>
                <a:gd name="T26" fmla="*/ 18 w 818"/>
                <a:gd name="T27" fmla="*/ 424 h 546"/>
                <a:gd name="T28" fmla="*/ 19 w 818"/>
                <a:gd name="T29" fmla="*/ 415 h 546"/>
                <a:gd name="T30" fmla="*/ 23 w 818"/>
                <a:gd name="T31" fmla="*/ 406 h 546"/>
                <a:gd name="T32" fmla="*/ 30 w 818"/>
                <a:gd name="T33" fmla="*/ 398 h 546"/>
                <a:gd name="T34" fmla="*/ 41 w 818"/>
                <a:gd name="T35" fmla="*/ 389 h 546"/>
                <a:gd name="T36" fmla="*/ 50 w 818"/>
                <a:gd name="T37" fmla="*/ 380 h 546"/>
                <a:gd name="T38" fmla="*/ 61 w 818"/>
                <a:gd name="T39" fmla="*/ 370 h 546"/>
                <a:gd name="T40" fmla="*/ 73 w 818"/>
                <a:gd name="T41" fmla="*/ 362 h 546"/>
                <a:gd name="T42" fmla="*/ 109 w 818"/>
                <a:gd name="T43" fmla="*/ 353 h 546"/>
                <a:gd name="T44" fmla="*/ 130 w 818"/>
                <a:gd name="T45" fmla="*/ 344 h 546"/>
                <a:gd name="T46" fmla="*/ 138 w 818"/>
                <a:gd name="T47" fmla="*/ 334 h 546"/>
                <a:gd name="T48" fmla="*/ 148 w 818"/>
                <a:gd name="T49" fmla="*/ 325 h 546"/>
                <a:gd name="T50" fmla="*/ 198 w 818"/>
                <a:gd name="T51" fmla="*/ 315 h 546"/>
                <a:gd name="T52" fmla="*/ 202 w 818"/>
                <a:gd name="T53" fmla="*/ 306 h 546"/>
                <a:gd name="T54" fmla="*/ 219 w 818"/>
                <a:gd name="T55" fmla="*/ 295 h 546"/>
                <a:gd name="T56" fmla="*/ 252 w 818"/>
                <a:gd name="T57" fmla="*/ 285 h 546"/>
                <a:gd name="T58" fmla="*/ 282 w 818"/>
                <a:gd name="T59" fmla="*/ 274 h 546"/>
                <a:gd name="T60" fmla="*/ 342 w 818"/>
                <a:gd name="T61" fmla="*/ 265 h 546"/>
                <a:gd name="T62" fmla="*/ 352 w 818"/>
                <a:gd name="T63" fmla="*/ 254 h 546"/>
                <a:gd name="T64" fmla="*/ 373 w 818"/>
                <a:gd name="T65" fmla="*/ 243 h 546"/>
                <a:gd name="T66" fmla="*/ 404 w 818"/>
                <a:gd name="T67" fmla="*/ 230 h 546"/>
                <a:gd name="T68" fmla="*/ 435 w 818"/>
                <a:gd name="T69" fmla="*/ 219 h 546"/>
                <a:gd name="T70" fmla="*/ 439 w 818"/>
                <a:gd name="T71" fmla="*/ 207 h 546"/>
                <a:gd name="T72" fmla="*/ 456 w 818"/>
                <a:gd name="T73" fmla="*/ 194 h 546"/>
                <a:gd name="T74" fmla="*/ 459 w 818"/>
                <a:gd name="T75" fmla="*/ 182 h 546"/>
                <a:gd name="T76" fmla="*/ 523 w 818"/>
                <a:gd name="T77" fmla="*/ 169 h 546"/>
                <a:gd name="T78" fmla="*/ 532 w 818"/>
                <a:gd name="T79" fmla="*/ 157 h 546"/>
                <a:gd name="T80" fmla="*/ 536 w 818"/>
                <a:gd name="T81" fmla="*/ 142 h 546"/>
                <a:gd name="T82" fmla="*/ 590 w 818"/>
                <a:gd name="T83" fmla="*/ 130 h 546"/>
                <a:gd name="T84" fmla="*/ 622 w 818"/>
                <a:gd name="T85" fmla="*/ 114 h 546"/>
                <a:gd name="T86" fmla="*/ 641 w 818"/>
                <a:gd name="T87" fmla="*/ 100 h 546"/>
                <a:gd name="T88" fmla="*/ 656 w 818"/>
                <a:gd name="T89" fmla="*/ 84 h 546"/>
                <a:gd name="T90" fmla="*/ 677 w 818"/>
                <a:gd name="T91" fmla="*/ 69 h 546"/>
                <a:gd name="T92" fmla="*/ 735 w 818"/>
                <a:gd name="T93" fmla="*/ 53 h 546"/>
                <a:gd name="T94" fmla="*/ 798 w 818"/>
                <a:gd name="T95" fmla="*/ 37 h 546"/>
                <a:gd name="T96" fmla="*/ 798 w 818"/>
                <a:gd name="T97" fmla="*/ 18 h 546"/>
                <a:gd name="T98" fmla="*/ 818 w 818"/>
                <a:gd name="T99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18" h="546">
                  <a:moveTo>
                    <a:pt x="0" y="546"/>
                  </a:moveTo>
                  <a:lnTo>
                    <a:pt x="0" y="546"/>
                  </a:lnTo>
                  <a:lnTo>
                    <a:pt x="0" y="537"/>
                  </a:lnTo>
                  <a:lnTo>
                    <a:pt x="2" y="537"/>
                  </a:lnTo>
                  <a:lnTo>
                    <a:pt x="2" y="520"/>
                  </a:lnTo>
                  <a:lnTo>
                    <a:pt x="3" y="520"/>
                  </a:lnTo>
                  <a:lnTo>
                    <a:pt x="3" y="511"/>
                  </a:lnTo>
                  <a:lnTo>
                    <a:pt x="4" y="511"/>
                  </a:lnTo>
                  <a:lnTo>
                    <a:pt x="4" y="503"/>
                  </a:lnTo>
                  <a:lnTo>
                    <a:pt x="7" y="503"/>
                  </a:lnTo>
                  <a:lnTo>
                    <a:pt x="7" y="494"/>
                  </a:lnTo>
                  <a:lnTo>
                    <a:pt x="8" y="494"/>
                  </a:lnTo>
                  <a:lnTo>
                    <a:pt x="8" y="485"/>
                  </a:lnTo>
                  <a:lnTo>
                    <a:pt x="9" y="485"/>
                  </a:lnTo>
                  <a:lnTo>
                    <a:pt x="9" y="477"/>
                  </a:lnTo>
                  <a:lnTo>
                    <a:pt x="10" y="477"/>
                  </a:lnTo>
                  <a:lnTo>
                    <a:pt x="10" y="468"/>
                  </a:lnTo>
                  <a:lnTo>
                    <a:pt x="10" y="468"/>
                  </a:lnTo>
                  <a:lnTo>
                    <a:pt x="10" y="459"/>
                  </a:lnTo>
                  <a:lnTo>
                    <a:pt x="11" y="459"/>
                  </a:lnTo>
                  <a:lnTo>
                    <a:pt x="11" y="450"/>
                  </a:lnTo>
                  <a:lnTo>
                    <a:pt x="13" y="450"/>
                  </a:lnTo>
                  <a:lnTo>
                    <a:pt x="13" y="442"/>
                  </a:lnTo>
                  <a:lnTo>
                    <a:pt x="15" y="442"/>
                  </a:lnTo>
                  <a:lnTo>
                    <a:pt x="15" y="433"/>
                  </a:lnTo>
                  <a:lnTo>
                    <a:pt x="16" y="433"/>
                  </a:lnTo>
                  <a:lnTo>
                    <a:pt x="16" y="424"/>
                  </a:lnTo>
                  <a:lnTo>
                    <a:pt x="18" y="424"/>
                  </a:lnTo>
                  <a:lnTo>
                    <a:pt x="18" y="415"/>
                  </a:lnTo>
                  <a:lnTo>
                    <a:pt x="19" y="415"/>
                  </a:lnTo>
                  <a:lnTo>
                    <a:pt x="19" y="406"/>
                  </a:lnTo>
                  <a:lnTo>
                    <a:pt x="23" y="406"/>
                  </a:lnTo>
                  <a:lnTo>
                    <a:pt x="23" y="398"/>
                  </a:lnTo>
                  <a:lnTo>
                    <a:pt x="30" y="398"/>
                  </a:lnTo>
                  <a:lnTo>
                    <a:pt x="30" y="389"/>
                  </a:lnTo>
                  <a:lnTo>
                    <a:pt x="41" y="389"/>
                  </a:lnTo>
                  <a:lnTo>
                    <a:pt x="41" y="380"/>
                  </a:lnTo>
                  <a:lnTo>
                    <a:pt x="50" y="380"/>
                  </a:lnTo>
                  <a:lnTo>
                    <a:pt x="50" y="370"/>
                  </a:lnTo>
                  <a:lnTo>
                    <a:pt x="61" y="370"/>
                  </a:lnTo>
                  <a:lnTo>
                    <a:pt x="61" y="362"/>
                  </a:lnTo>
                  <a:lnTo>
                    <a:pt x="73" y="362"/>
                  </a:lnTo>
                  <a:lnTo>
                    <a:pt x="73" y="353"/>
                  </a:lnTo>
                  <a:lnTo>
                    <a:pt x="109" y="353"/>
                  </a:lnTo>
                  <a:lnTo>
                    <a:pt x="109" y="344"/>
                  </a:lnTo>
                  <a:lnTo>
                    <a:pt x="130" y="344"/>
                  </a:lnTo>
                  <a:lnTo>
                    <a:pt x="130" y="334"/>
                  </a:lnTo>
                  <a:lnTo>
                    <a:pt x="138" y="334"/>
                  </a:lnTo>
                  <a:lnTo>
                    <a:pt x="138" y="325"/>
                  </a:lnTo>
                  <a:lnTo>
                    <a:pt x="148" y="325"/>
                  </a:lnTo>
                  <a:lnTo>
                    <a:pt x="148" y="315"/>
                  </a:lnTo>
                  <a:lnTo>
                    <a:pt x="198" y="315"/>
                  </a:lnTo>
                  <a:lnTo>
                    <a:pt x="198" y="306"/>
                  </a:lnTo>
                  <a:lnTo>
                    <a:pt x="202" y="306"/>
                  </a:lnTo>
                  <a:lnTo>
                    <a:pt x="202" y="295"/>
                  </a:lnTo>
                  <a:lnTo>
                    <a:pt x="219" y="295"/>
                  </a:lnTo>
                  <a:lnTo>
                    <a:pt x="219" y="285"/>
                  </a:lnTo>
                  <a:lnTo>
                    <a:pt x="252" y="285"/>
                  </a:lnTo>
                  <a:lnTo>
                    <a:pt x="252" y="274"/>
                  </a:lnTo>
                  <a:lnTo>
                    <a:pt x="282" y="274"/>
                  </a:lnTo>
                  <a:lnTo>
                    <a:pt x="282" y="265"/>
                  </a:lnTo>
                  <a:lnTo>
                    <a:pt x="342" y="265"/>
                  </a:lnTo>
                  <a:lnTo>
                    <a:pt x="342" y="254"/>
                  </a:lnTo>
                  <a:lnTo>
                    <a:pt x="352" y="254"/>
                  </a:lnTo>
                  <a:lnTo>
                    <a:pt x="352" y="243"/>
                  </a:lnTo>
                  <a:lnTo>
                    <a:pt x="373" y="243"/>
                  </a:lnTo>
                  <a:lnTo>
                    <a:pt x="373" y="230"/>
                  </a:lnTo>
                  <a:lnTo>
                    <a:pt x="404" y="230"/>
                  </a:lnTo>
                  <a:lnTo>
                    <a:pt x="404" y="219"/>
                  </a:lnTo>
                  <a:lnTo>
                    <a:pt x="435" y="219"/>
                  </a:lnTo>
                  <a:lnTo>
                    <a:pt x="435" y="207"/>
                  </a:lnTo>
                  <a:lnTo>
                    <a:pt x="439" y="207"/>
                  </a:lnTo>
                  <a:lnTo>
                    <a:pt x="439" y="194"/>
                  </a:lnTo>
                  <a:lnTo>
                    <a:pt x="456" y="194"/>
                  </a:lnTo>
                  <a:lnTo>
                    <a:pt x="456" y="182"/>
                  </a:lnTo>
                  <a:lnTo>
                    <a:pt x="459" y="182"/>
                  </a:lnTo>
                  <a:lnTo>
                    <a:pt x="459" y="169"/>
                  </a:lnTo>
                  <a:lnTo>
                    <a:pt x="523" y="169"/>
                  </a:lnTo>
                  <a:lnTo>
                    <a:pt x="523" y="157"/>
                  </a:lnTo>
                  <a:lnTo>
                    <a:pt x="532" y="157"/>
                  </a:lnTo>
                  <a:lnTo>
                    <a:pt x="532" y="142"/>
                  </a:lnTo>
                  <a:lnTo>
                    <a:pt x="536" y="142"/>
                  </a:lnTo>
                  <a:lnTo>
                    <a:pt x="536" y="130"/>
                  </a:lnTo>
                  <a:lnTo>
                    <a:pt x="590" y="130"/>
                  </a:lnTo>
                  <a:lnTo>
                    <a:pt x="590" y="114"/>
                  </a:lnTo>
                  <a:lnTo>
                    <a:pt x="622" y="114"/>
                  </a:lnTo>
                  <a:lnTo>
                    <a:pt x="622" y="100"/>
                  </a:lnTo>
                  <a:lnTo>
                    <a:pt x="641" y="100"/>
                  </a:lnTo>
                  <a:lnTo>
                    <a:pt x="641" y="84"/>
                  </a:lnTo>
                  <a:lnTo>
                    <a:pt x="656" y="84"/>
                  </a:lnTo>
                  <a:lnTo>
                    <a:pt x="656" y="69"/>
                  </a:lnTo>
                  <a:lnTo>
                    <a:pt x="677" y="69"/>
                  </a:lnTo>
                  <a:lnTo>
                    <a:pt x="677" y="53"/>
                  </a:lnTo>
                  <a:lnTo>
                    <a:pt x="735" y="53"/>
                  </a:lnTo>
                  <a:lnTo>
                    <a:pt x="735" y="37"/>
                  </a:lnTo>
                  <a:lnTo>
                    <a:pt x="798" y="37"/>
                  </a:lnTo>
                  <a:lnTo>
                    <a:pt x="798" y="18"/>
                  </a:lnTo>
                  <a:lnTo>
                    <a:pt x="798" y="18"/>
                  </a:lnTo>
                  <a:lnTo>
                    <a:pt x="798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3319625" y="537239"/>
              <a:ext cx="751155" cy="20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3.4% CAS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3300438" y="322429"/>
              <a:ext cx="751155" cy="208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3.5% CEA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12313" y="2994576"/>
            <a:ext cx="316143" cy="5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%</a:t>
            </a:r>
            <a:endParaRPr lang="en-GB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63" name="Canvas 581"/>
          <p:cNvGrpSpPr/>
          <p:nvPr/>
        </p:nvGrpSpPr>
        <p:grpSpPr>
          <a:xfrm>
            <a:off x="6817174" y="2449505"/>
            <a:ext cx="13315669" cy="6533744"/>
            <a:chOff x="413189" y="132687"/>
            <a:chExt cx="9786816" cy="4288183"/>
          </a:xfrm>
        </p:grpSpPr>
        <p:sp>
          <p:nvSpPr>
            <p:cNvPr id="64" name="Rectangle 63"/>
            <p:cNvSpPr/>
            <p:nvPr/>
          </p:nvSpPr>
          <p:spPr>
            <a:xfrm>
              <a:off x="5256530" y="1224280"/>
              <a:ext cx="4943475" cy="319659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65" name="Line 67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339788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Line 68"/>
            <p:cNvCxnSpPr>
              <a:cxnSpLocks noChangeShapeType="1"/>
            </p:cNvCxnSpPr>
            <p:nvPr/>
          </p:nvCxnSpPr>
          <p:spPr bwMode="auto">
            <a:xfrm>
              <a:off x="61595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Line 69"/>
            <p:cNvCxnSpPr>
              <a:cxnSpLocks noChangeShapeType="1"/>
            </p:cNvCxnSpPr>
            <p:nvPr/>
          </p:nvCxnSpPr>
          <p:spPr bwMode="auto">
            <a:xfrm>
              <a:off x="11582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70"/>
            <p:cNvCxnSpPr>
              <a:cxnSpLocks noChangeShapeType="1"/>
            </p:cNvCxnSpPr>
            <p:nvPr/>
          </p:nvCxnSpPr>
          <p:spPr bwMode="auto">
            <a:xfrm>
              <a:off x="1704340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71"/>
            <p:cNvCxnSpPr>
              <a:cxnSpLocks noChangeShapeType="1"/>
            </p:cNvCxnSpPr>
            <p:nvPr/>
          </p:nvCxnSpPr>
          <p:spPr bwMode="auto">
            <a:xfrm>
              <a:off x="22498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Line 72"/>
            <p:cNvCxnSpPr>
              <a:cxnSpLocks noChangeShapeType="1"/>
            </p:cNvCxnSpPr>
            <p:nvPr/>
          </p:nvCxnSpPr>
          <p:spPr bwMode="auto">
            <a:xfrm>
              <a:off x="279590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Line 73"/>
            <p:cNvCxnSpPr>
              <a:cxnSpLocks noChangeShapeType="1"/>
            </p:cNvCxnSpPr>
            <p:nvPr/>
          </p:nvCxnSpPr>
          <p:spPr bwMode="auto">
            <a:xfrm>
              <a:off x="3338195" y="2313940"/>
              <a:ext cx="0" cy="33655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563684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105974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1652075" y="2370427"/>
              <a:ext cx="94049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197539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743639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285929" y="237042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5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cxnSp>
          <p:nvCxnSpPr>
            <p:cNvPr id="78" name="Line 80"/>
            <p:cNvCxnSpPr>
              <a:cxnSpLocks noChangeShapeType="1"/>
            </p:cNvCxnSpPr>
            <p:nvPr/>
          </p:nvCxnSpPr>
          <p:spPr bwMode="auto">
            <a:xfrm flipV="1">
              <a:off x="615950" y="151130"/>
              <a:ext cx="0" cy="216000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Line 81"/>
            <p:cNvCxnSpPr>
              <a:cxnSpLocks noChangeShapeType="1"/>
            </p:cNvCxnSpPr>
            <p:nvPr/>
          </p:nvCxnSpPr>
          <p:spPr bwMode="auto">
            <a:xfrm flipH="1">
              <a:off x="582295" y="231394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Line 82"/>
            <p:cNvCxnSpPr>
              <a:cxnSpLocks noChangeShapeType="1"/>
            </p:cNvCxnSpPr>
            <p:nvPr/>
          </p:nvCxnSpPr>
          <p:spPr bwMode="auto">
            <a:xfrm flipH="1">
              <a:off x="582295" y="179133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Line 83"/>
            <p:cNvCxnSpPr>
              <a:cxnSpLocks noChangeShapeType="1"/>
            </p:cNvCxnSpPr>
            <p:nvPr/>
          </p:nvCxnSpPr>
          <p:spPr bwMode="auto">
            <a:xfrm flipH="1">
              <a:off x="582295" y="1268730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Line 84"/>
            <p:cNvCxnSpPr>
              <a:cxnSpLocks noChangeShapeType="1"/>
            </p:cNvCxnSpPr>
            <p:nvPr/>
          </p:nvCxnSpPr>
          <p:spPr bwMode="auto">
            <a:xfrm flipH="1">
              <a:off x="582295" y="74612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Line 85"/>
            <p:cNvCxnSpPr>
              <a:cxnSpLocks noChangeShapeType="1"/>
            </p:cNvCxnSpPr>
            <p:nvPr/>
          </p:nvCxnSpPr>
          <p:spPr bwMode="auto">
            <a:xfrm flipH="1">
              <a:off x="582295" y="222885"/>
              <a:ext cx="33655" cy="0"/>
            </a:xfrm>
            <a:prstGeom prst="line">
              <a:avLst/>
            </a:prstGeom>
            <a:noFill/>
            <a:ln w="1651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13189" y="2223742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0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13189" y="170113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1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13189" y="1178532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413189" y="655292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3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413189" y="132687"/>
              <a:ext cx="126066" cy="246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4</a:t>
              </a:r>
              <a:endParaRPr lang="en-GB" sz="200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3641725" y="2364105"/>
              <a:ext cx="492480" cy="20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years</a:t>
              </a:r>
              <a:endParaRPr lang="en-GB" sz="11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615950" y="1028700"/>
              <a:ext cx="2722245" cy="1285240"/>
            </a:xfrm>
            <a:custGeom>
              <a:avLst/>
              <a:gdLst>
                <a:gd name="T0" fmla="*/ 2 w 818"/>
                <a:gd name="T1" fmla="*/ 386 h 386"/>
                <a:gd name="T2" fmla="*/ 5 w 818"/>
                <a:gd name="T3" fmla="*/ 377 h 386"/>
                <a:gd name="T4" fmla="*/ 13 w 818"/>
                <a:gd name="T5" fmla="*/ 369 h 386"/>
                <a:gd name="T6" fmla="*/ 20 w 818"/>
                <a:gd name="T7" fmla="*/ 360 h 386"/>
                <a:gd name="T8" fmla="*/ 49 w 818"/>
                <a:gd name="T9" fmla="*/ 351 h 386"/>
                <a:gd name="T10" fmla="*/ 53 w 818"/>
                <a:gd name="T11" fmla="*/ 342 h 386"/>
                <a:gd name="T12" fmla="*/ 69 w 818"/>
                <a:gd name="T13" fmla="*/ 333 h 386"/>
                <a:gd name="T14" fmla="*/ 84 w 818"/>
                <a:gd name="T15" fmla="*/ 324 h 386"/>
                <a:gd name="T16" fmla="*/ 90 w 818"/>
                <a:gd name="T17" fmla="*/ 314 h 386"/>
                <a:gd name="T18" fmla="*/ 97 w 818"/>
                <a:gd name="T19" fmla="*/ 305 h 386"/>
                <a:gd name="T20" fmla="*/ 99 w 818"/>
                <a:gd name="T21" fmla="*/ 296 h 386"/>
                <a:gd name="T22" fmla="*/ 105 w 818"/>
                <a:gd name="T23" fmla="*/ 286 h 386"/>
                <a:gd name="T24" fmla="*/ 120 w 818"/>
                <a:gd name="T25" fmla="*/ 277 h 386"/>
                <a:gd name="T26" fmla="*/ 188 w 818"/>
                <a:gd name="T27" fmla="*/ 268 h 386"/>
                <a:gd name="T28" fmla="*/ 219 w 818"/>
                <a:gd name="T29" fmla="*/ 258 h 386"/>
                <a:gd name="T30" fmla="*/ 223 w 818"/>
                <a:gd name="T31" fmla="*/ 248 h 386"/>
                <a:gd name="T32" fmla="*/ 354 w 818"/>
                <a:gd name="T33" fmla="*/ 238 h 386"/>
                <a:gd name="T34" fmla="*/ 359 w 818"/>
                <a:gd name="T35" fmla="*/ 227 h 386"/>
                <a:gd name="T36" fmla="*/ 367 w 818"/>
                <a:gd name="T37" fmla="*/ 215 h 386"/>
                <a:gd name="T38" fmla="*/ 397 w 818"/>
                <a:gd name="T39" fmla="*/ 204 h 386"/>
                <a:gd name="T40" fmla="*/ 413 w 818"/>
                <a:gd name="T41" fmla="*/ 191 h 386"/>
                <a:gd name="T42" fmla="*/ 426 w 818"/>
                <a:gd name="T43" fmla="*/ 180 h 386"/>
                <a:gd name="T44" fmla="*/ 457 w 818"/>
                <a:gd name="T45" fmla="*/ 168 h 386"/>
                <a:gd name="T46" fmla="*/ 522 w 818"/>
                <a:gd name="T47" fmla="*/ 155 h 386"/>
                <a:gd name="T48" fmla="*/ 562 w 818"/>
                <a:gd name="T49" fmla="*/ 141 h 386"/>
                <a:gd name="T50" fmla="*/ 602 w 818"/>
                <a:gd name="T51" fmla="*/ 127 h 386"/>
                <a:gd name="T52" fmla="*/ 621 w 818"/>
                <a:gd name="T53" fmla="*/ 113 h 386"/>
                <a:gd name="T54" fmla="*/ 625 w 818"/>
                <a:gd name="T55" fmla="*/ 97 h 386"/>
                <a:gd name="T56" fmla="*/ 676 w 818"/>
                <a:gd name="T57" fmla="*/ 83 h 386"/>
                <a:gd name="T58" fmla="*/ 681 w 818"/>
                <a:gd name="T59" fmla="*/ 67 h 386"/>
                <a:gd name="T60" fmla="*/ 688 w 818"/>
                <a:gd name="T61" fmla="*/ 50 h 386"/>
                <a:gd name="T62" fmla="*/ 718 w 818"/>
                <a:gd name="T63" fmla="*/ 34 h 386"/>
                <a:gd name="T64" fmla="*/ 773 w 818"/>
                <a:gd name="T65" fmla="*/ 17 h 386"/>
                <a:gd name="T66" fmla="*/ 818 w 818"/>
                <a:gd name="T67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8" h="386">
                  <a:moveTo>
                    <a:pt x="0" y="386"/>
                  </a:moveTo>
                  <a:lnTo>
                    <a:pt x="2" y="386"/>
                  </a:lnTo>
                  <a:lnTo>
                    <a:pt x="2" y="377"/>
                  </a:lnTo>
                  <a:lnTo>
                    <a:pt x="5" y="377"/>
                  </a:lnTo>
                  <a:lnTo>
                    <a:pt x="5" y="369"/>
                  </a:lnTo>
                  <a:lnTo>
                    <a:pt x="13" y="369"/>
                  </a:lnTo>
                  <a:lnTo>
                    <a:pt x="13" y="360"/>
                  </a:lnTo>
                  <a:lnTo>
                    <a:pt x="20" y="360"/>
                  </a:lnTo>
                  <a:lnTo>
                    <a:pt x="20" y="351"/>
                  </a:lnTo>
                  <a:lnTo>
                    <a:pt x="49" y="351"/>
                  </a:lnTo>
                  <a:lnTo>
                    <a:pt x="49" y="342"/>
                  </a:lnTo>
                  <a:lnTo>
                    <a:pt x="53" y="342"/>
                  </a:lnTo>
                  <a:lnTo>
                    <a:pt x="53" y="333"/>
                  </a:lnTo>
                  <a:lnTo>
                    <a:pt x="69" y="333"/>
                  </a:lnTo>
                  <a:lnTo>
                    <a:pt x="69" y="324"/>
                  </a:lnTo>
                  <a:lnTo>
                    <a:pt x="84" y="324"/>
                  </a:lnTo>
                  <a:lnTo>
                    <a:pt x="84" y="314"/>
                  </a:lnTo>
                  <a:lnTo>
                    <a:pt x="90" y="314"/>
                  </a:lnTo>
                  <a:lnTo>
                    <a:pt x="90" y="305"/>
                  </a:lnTo>
                  <a:lnTo>
                    <a:pt x="97" y="305"/>
                  </a:lnTo>
                  <a:lnTo>
                    <a:pt x="97" y="296"/>
                  </a:lnTo>
                  <a:lnTo>
                    <a:pt x="99" y="296"/>
                  </a:lnTo>
                  <a:lnTo>
                    <a:pt x="99" y="286"/>
                  </a:lnTo>
                  <a:lnTo>
                    <a:pt x="105" y="286"/>
                  </a:lnTo>
                  <a:lnTo>
                    <a:pt x="105" y="277"/>
                  </a:lnTo>
                  <a:lnTo>
                    <a:pt x="120" y="277"/>
                  </a:lnTo>
                  <a:lnTo>
                    <a:pt x="120" y="268"/>
                  </a:lnTo>
                  <a:lnTo>
                    <a:pt x="188" y="268"/>
                  </a:lnTo>
                  <a:lnTo>
                    <a:pt x="188" y="258"/>
                  </a:lnTo>
                  <a:lnTo>
                    <a:pt x="219" y="258"/>
                  </a:lnTo>
                  <a:lnTo>
                    <a:pt x="219" y="248"/>
                  </a:lnTo>
                  <a:lnTo>
                    <a:pt x="223" y="248"/>
                  </a:lnTo>
                  <a:lnTo>
                    <a:pt x="223" y="238"/>
                  </a:lnTo>
                  <a:lnTo>
                    <a:pt x="354" y="238"/>
                  </a:lnTo>
                  <a:lnTo>
                    <a:pt x="354" y="227"/>
                  </a:lnTo>
                  <a:lnTo>
                    <a:pt x="359" y="227"/>
                  </a:lnTo>
                  <a:lnTo>
                    <a:pt x="359" y="215"/>
                  </a:lnTo>
                  <a:lnTo>
                    <a:pt x="367" y="215"/>
                  </a:lnTo>
                  <a:lnTo>
                    <a:pt x="367" y="204"/>
                  </a:lnTo>
                  <a:lnTo>
                    <a:pt x="397" y="204"/>
                  </a:lnTo>
                  <a:lnTo>
                    <a:pt x="397" y="191"/>
                  </a:lnTo>
                  <a:lnTo>
                    <a:pt x="413" y="191"/>
                  </a:lnTo>
                  <a:lnTo>
                    <a:pt x="413" y="180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57" y="168"/>
                  </a:lnTo>
                  <a:lnTo>
                    <a:pt x="457" y="155"/>
                  </a:lnTo>
                  <a:lnTo>
                    <a:pt x="522" y="155"/>
                  </a:lnTo>
                  <a:lnTo>
                    <a:pt x="522" y="141"/>
                  </a:lnTo>
                  <a:lnTo>
                    <a:pt x="562" y="141"/>
                  </a:lnTo>
                  <a:lnTo>
                    <a:pt x="562" y="127"/>
                  </a:lnTo>
                  <a:lnTo>
                    <a:pt x="602" y="127"/>
                  </a:lnTo>
                  <a:lnTo>
                    <a:pt x="602" y="113"/>
                  </a:lnTo>
                  <a:lnTo>
                    <a:pt x="621" y="113"/>
                  </a:lnTo>
                  <a:lnTo>
                    <a:pt x="621" y="97"/>
                  </a:lnTo>
                  <a:lnTo>
                    <a:pt x="625" y="97"/>
                  </a:lnTo>
                  <a:lnTo>
                    <a:pt x="625" y="83"/>
                  </a:lnTo>
                  <a:lnTo>
                    <a:pt x="676" y="83"/>
                  </a:lnTo>
                  <a:lnTo>
                    <a:pt x="676" y="67"/>
                  </a:lnTo>
                  <a:lnTo>
                    <a:pt x="681" y="67"/>
                  </a:lnTo>
                  <a:lnTo>
                    <a:pt x="681" y="50"/>
                  </a:lnTo>
                  <a:lnTo>
                    <a:pt x="688" y="50"/>
                  </a:lnTo>
                  <a:lnTo>
                    <a:pt x="688" y="34"/>
                  </a:lnTo>
                  <a:lnTo>
                    <a:pt x="718" y="34"/>
                  </a:lnTo>
                  <a:lnTo>
                    <a:pt x="718" y="17"/>
                  </a:lnTo>
                  <a:lnTo>
                    <a:pt x="773" y="17"/>
                  </a:lnTo>
                  <a:lnTo>
                    <a:pt x="773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615950" y="1012190"/>
              <a:ext cx="2722245" cy="1301750"/>
            </a:xfrm>
            <a:custGeom>
              <a:avLst/>
              <a:gdLst>
                <a:gd name="T0" fmla="*/ 9 w 818"/>
                <a:gd name="T1" fmla="*/ 391 h 391"/>
                <a:gd name="T2" fmla="*/ 10 w 818"/>
                <a:gd name="T3" fmla="*/ 382 h 391"/>
                <a:gd name="T4" fmla="*/ 50 w 818"/>
                <a:gd name="T5" fmla="*/ 374 h 391"/>
                <a:gd name="T6" fmla="*/ 73 w 818"/>
                <a:gd name="T7" fmla="*/ 364 h 391"/>
                <a:gd name="T8" fmla="*/ 109 w 818"/>
                <a:gd name="T9" fmla="*/ 355 h 391"/>
                <a:gd name="T10" fmla="*/ 130 w 818"/>
                <a:gd name="T11" fmla="*/ 346 h 391"/>
                <a:gd name="T12" fmla="*/ 138 w 818"/>
                <a:gd name="T13" fmla="*/ 336 h 391"/>
                <a:gd name="T14" fmla="*/ 148 w 818"/>
                <a:gd name="T15" fmla="*/ 327 h 391"/>
                <a:gd name="T16" fmla="*/ 198 w 818"/>
                <a:gd name="T17" fmla="*/ 317 h 391"/>
                <a:gd name="T18" fmla="*/ 202 w 818"/>
                <a:gd name="T19" fmla="*/ 308 h 391"/>
                <a:gd name="T20" fmla="*/ 219 w 818"/>
                <a:gd name="T21" fmla="*/ 298 h 391"/>
                <a:gd name="T22" fmla="*/ 252 w 818"/>
                <a:gd name="T23" fmla="*/ 288 h 391"/>
                <a:gd name="T24" fmla="*/ 282 w 818"/>
                <a:gd name="T25" fmla="*/ 277 h 391"/>
                <a:gd name="T26" fmla="*/ 342 w 818"/>
                <a:gd name="T27" fmla="*/ 267 h 391"/>
                <a:gd name="T28" fmla="*/ 352 w 818"/>
                <a:gd name="T29" fmla="*/ 255 h 391"/>
                <a:gd name="T30" fmla="*/ 373 w 818"/>
                <a:gd name="T31" fmla="*/ 244 h 391"/>
                <a:gd name="T32" fmla="*/ 404 w 818"/>
                <a:gd name="T33" fmla="*/ 232 h 391"/>
                <a:gd name="T34" fmla="*/ 435 w 818"/>
                <a:gd name="T35" fmla="*/ 220 h 391"/>
                <a:gd name="T36" fmla="*/ 439 w 818"/>
                <a:gd name="T37" fmla="*/ 209 h 391"/>
                <a:gd name="T38" fmla="*/ 456 w 818"/>
                <a:gd name="T39" fmla="*/ 196 h 391"/>
                <a:gd name="T40" fmla="*/ 459 w 818"/>
                <a:gd name="T41" fmla="*/ 184 h 391"/>
                <a:gd name="T42" fmla="*/ 523 w 818"/>
                <a:gd name="T43" fmla="*/ 171 h 391"/>
                <a:gd name="T44" fmla="*/ 532 w 818"/>
                <a:gd name="T45" fmla="*/ 157 h 391"/>
                <a:gd name="T46" fmla="*/ 536 w 818"/>
                <a:gd name="T47" fmla="*/ 143 h 391"/>
                <a:gd name="T48" fmla="*/ 590 w 818"/>
                <a:gd name="T49" fmla="*/ 130 h 391"/>
                <a:gd name="T50" fmla="*/ 622 w 818"/>
                <a:gd name="T51" fmla="*/ 115 h 391"/>
                <a:gd name="T52" fmla="*/ 641 w 818"/>
                <a:gd name="T53" fmla="*/ 101 h 391"/>
                <a:gd name="T54" fmla="*/ 656 w 818"/>
                <a:gd name="T55" fmla="*/ 85 h 391"/>
                <a:gd name="T56" fmla="*/ 677 w 818"/>
                <a:gd name="T57" fmla="*/ 69 h 391"/>
                <a:gd name="T58" fmla="*/ 735 w 818"/>
                <a:gd name="T59" fmla="*/ 53 h 391"/>
                <a:gd name="T60" fmla="*/ 798 w 818"/>
                <a:gd name="T61" fmla="*/ 36 h 391"/>
                <a:gd name="T62" fmla="*/ 798 w 818"/>
                <a:gd name="T63" fmla="*/ 17 h 391"/>
                <a:gd name="T64" fmla="*/ 818 w 818"/>
                <a:gd name="T65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8" h="391">
                  <a:moveTo>
                    <a:pt x="0" y="391"/>
                  </a:moveTo>
                  <a:lnTo>
                    <a:pt x="9" y="391"/>
                  </a:lnTo>
                  <a:lnTo>
                    <a:pt x="9" y="382"/>
                  </a:lnTo>
                  <a:lnTo>
                    <a:pt x="10" y="382"/>
                  </a:lnTo>
                  <a:lnTo>
                    <a:pt x="10" y="374"/>
                  </a:lnTo>
                  <a:lnTo>
                    <a:pt x="50" y="374"/>
                  </a:lnTo>
                  <a:lnTo>
                    <a:pt x="50" y="364"/>
                  </a:lnTo>
                  <a:lnTo>
                    <a:pt x="73" y="364"/>
                  </a:lnTo>
                  <a:lnTo>
                    <a:pt x="73" y="355"/>
                  </a:lnTo>
                  <a:lnTo>
                    <a:pt x="109" y="355"/>
                  </a:lnTo>
                  <a:lnTo>
                    <a:pt x="109" y="346"/>
                  </a:lnTo>
                  <a:lnTo>
                    <a:pt x="130" y="346"/>
                  </a:lnTo>
                  <a:lnTo>
                    <a:pt x="130" y="336"/>
                  </a:lnTo>
                  <a:lnTo>
                    <a:pt x="138" y="336"/>
                  </a:lnTo>
                  <a:lnTo>
                    <a:pt x="138" y="327"/>
                  </a:lnTo>
                  <a:lnTo>
                    <a:pt x="148" y="327"/>
                  </a:lnTo>
                  <a:lnTo>
                    <a:pt x="148" y="317"/>
                  </a:lnTo>
                  <a:lnTo>
                    <a:pt x="198" y="317"/>
                  </a:lnTo>
                  <a:lnTo>
                    <a:pt x="198" y="308"/>
                  </a:lnTo>
                  <a:lnTo>
                    <a:pt x="202" y="308"/>
                  </a:lnTo>
                  <a:lnTo>
                    <a:pt x="202" y="298"/>
                  </a:lnTo>
                  <a:lnTo>
                    <a:pt x="219" y="298"/>
                  </a:lnTo>
                  <a:lnTo>
                    <a:pt x="219" y="288"/>
                  </a:lnTo>
                  <a:lnTo>
                    <a:pt x="252" y="288"/>
                  </a:lnTo>
                  <a:lnTo>
                    <a:pt x="252" y="277"/>
                  </a:lnTo>
                  <a:lnTo>
                    <a:pt x="282" y="277"/>
                  </a:lnTo>
                  <a:lnTo>
                    <a:pt x="282" y="267"/>
                  </a:lnTo>
                  <a:lnTo>
                    <a:pt x="342" y="267"/>
                  </a:lnTo>
                  <a:lnTo>
                    <a:pt x="342" y="255"/>
                  </a:lnTo>
                  <a:lnTo>
                    <a:pt x="352" y="255"/>
                  </a:lnTo>
                  <a:lnTo>
                    <a:pt x="352" y="244"/>
                  </a:lnTo>
                  <a:lnTo>
                    <a:pt x="373" y="244"/>
                  </a:lnTo>
                  <a:lnTo>
                    <a:pt x="373" y="232"/>
                  </a:lnTo>
                  <a:lnTo>
                    <a:pt x="404" y="232"/>
                  </a:lnTo>
                  <a:lnTo>
                    <a:pt x="404" y="220"/>
                  </a:lnTo>
                  <a:lnTo>
                    <a:pt x="435" y="220"/>
                  </a:lnTo>
                  <a:lnTo>
                    <a:pt x="435" y="209"/>
                  </a:lnTo>
                  <a:lnTo>
                    <a:pt x="439" y="209"/>
                  </a:lnTo>
                  <a:lnTo>
                    <a:pt x="439" y="196"/>
                  </a:lnTo>
                  <a:lnTo>
                    <a:pt x="456" y="196"/>
                  </a:lnTo>
                  <a:lnTo>
                    <a:pt x="456" y="184"/>
                  </a:lnTo>
                  <a:lnTo>
                    <a:pt x="459" y="184"/>
                  </a:lnTo>
                  <a:lnTo>
                    <a:pt x="459" y="171"/>
                  </a:lnTo>
                  <a:lnTo>
                    <a:pt x="523" y="171"/>
                  </a:lnTo>
                  <a:lnTo>
                    <a:pt x="523" y="157"/>
                  </a:lnTo>
                  <a:lnTo>
                    <a:pt x="532" y="157"/>
                  </a:lnTo>
                  <a:lnTo>
                    <a:pt x="532" y="143"/>
                  </a:lnTo>
                  <a:lnTo>
                    <a:pt x="536" y="143"/>
                  </a:lnTo>
                  <a:lnTo>
                    <a:pt x="536" y="130"/>
                  </a:lnTo>
                  <a:lnTo>
                    <a:pt x="590" y="130"/>
                  </a:lnTo>
                  <a:lnTo>
                    <a:pt x="590" y="115"/>
                  </a:lnTo>
                  <a:lnTo>
                    <a:pt x="622" y="115"/>
                  </a:lnTo>
                  <a:lnTo>
                    <a:pt x="622" y="101"/>
                  </a:lnTo>
                  <a:lnTo>
                    <a:pt x="641" y="101"/>
                  </a:lnTo>
                  <a:lnTo>
                    <a:pt x="641" y="85"/>
                  </a:lnTo>
                  <a:lnTo>
                    <a:pt x="656" y="85"/>
                  </a:lnTo>
                  <a:lnTo>
                    <a:pt x="656" y="69"/>
                  </a:lnTo>
                  <a:lnTo>
                    <a:pt x="677" y="69"/>
                  </a:lnTo>
                  <a:lnTo>
                    <a:pt x="677" y="53"/>
                  </a:lnTo>
                  <a:lnTo>
                    <a:pt x="735" y="53"/>
                  </a:lnTo>
                  <a:lnTo>
                    <a:pt x="735" y="36"/>
                  </a:lnTo>
                  <a:lnTo>
                    <a:pt x="798" y="36"/>
                  </a:lnTo>
                  <a:lnTo>
                    <a:pt x="798" y="17"/>
                  </a:lnTo>
                  <a:lnTo>
                    <a:pt x="798" y="17"/>
                  </a:lnTo>
                  <a:lnTo>
                    <a:pt x="798" y="0"/>
                  </a:lnTo>
                  <a:lnTo>
                    <a:pt x="818" y="0"/>
                  </a:lnTo>
                  <a:lnTo>
                    <a:pt x="818" y="0"/>
                  </a:lnTo>
                </a:path>
              </a:pathLst>
            </a:custGeom>
            <a:noFill/>
            <a:ln w="1651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3329022" y="1063650"/>
              <a:ext cx="880103" cy="20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2.5% CAS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3348962" y="846107"/>
              <a:ext cx="880103" cy="21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2.5% CEA</a:t>
              </a:r>
              <a:endParaRPr lang="en-GB" sz="2000" dirty="0">
                <a:effectLst/>
                <a:latin typeface="Calibri" panose="020F0502020204030204" pitchFamily="34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123" name="Rectangle 122"/>
            <p:cNvSpPr>
              <a:spLocks noChangeArrowheads="1"/>
            </p:cNvSpPr>
            <p:nvPr/>
          </p:nvSpPr>
          <p:spPr bwMode="auto">
            <a:xfrm>
              <a:off x="733686" y="351879"/>
              <a:ext cx="2678310" cy="40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/>
                  <a:cs typeface="Times New Roman" panose="02020603050405020304" pitchFamily="18" charset="0"/>
                </a:rPr>
                <a:t>Long-term stroke rate ratio, CAS vs CEA, 0.98 (0.64-1.48) </a:t>
              </a:r>
              <a:endParaRPr lang="en-GB" sz="2000" dirty="0">
                <a:effectLst/>
                <a:latin typeface="Times New Roman" panose="02020603050405020304" pitchFamily="18" charset="0"/>
                <a:ea typeface="DengXian"/>
              </a:endParaRPr>
            </a:p>
          </p:txBody>
        </p:sp>
      </p:grp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6501029" y="2823833"/>
            <a:ext cx="316143" cy="5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%</a:t>
            </a:r>
            <a:endParaRPr lang="en-GB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86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23428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300" b="1" dirty="0">
                <a:latin typeface="+mn-lt"/>
              </a:rPr>
              <a:t>carotid stenting (CAS) vs surgery (CEA)</a:t>
            </a:r>
          </a:p>
          <a:p>
            <a:pPr algn="ctr"/>
            <a:r>
              <a:rPr lang="en-US" sz="3900" b="1" dirty="0">
                <a:latin typeface="+mn-lt"/>
              </a:rPr>
              <a:t>5-year risk of procedural death, or of disabling or fatal stroke</a:t>
            </a:r>
          </a:p>
          <a:p>
            <a:pPr algn="ctr"/>
            <a:endParaRPr lang="en-US" sz="4000" b="1" dirty="0">
              <a:latin typeface="+mn-lt"/>
            </a:endParaRPr>
          </a:p>
          <a:p>
            <a:pPr algn="ctr"/>
            <a:r>
              <a:rPr lang="en-US" sz="3900" b="1" dirty="0">
                <a:latin typeface="+mn-lt"/>
              </a:rPr>
              <a:t>Left: </a:t>
            </a:r>
            <a:r>
              <a:rPr lang="en-US" sz="3900" u="sng" dirty="0">
                <a:latin typeface="+mn-lt"/>
              </a:rPr>
              <a:t>Including</a:t>
            </a:r>
            <a:r>
              <a:rPr lang="en-US" sz="3900" dirty="0">
                <a:latin typeface="+mn-lt"/>
              </a:rPr>
              <a:t> procedural risks, </a:t>
            </a:r>
            <a:r>
              <a:rPr lang="en-US" sz="3900" b="1" dirty="0">
                <a:latin typeface="+mn-lt"/>
              </a:rPr>
              <a:t>Right: </a:t>
            </a:r>
            <a:r>
              <a:rPr lang="en-US" sz="3900" u="sng" dirty="0">
                <a:latin typeface="+mn-lt"/>
              </a:rPr>
              <a:t>Excluding</a:t>
            </a:r>
            <a:r>
              <a:rPr lang="en-US" sz="3900" dirty="0">
                <a:latin typeface="+mn-lt"/>
              </a:rPr>
              <a:t> procedural risks</a:t>
            </a:r>
          </a:p>
        </p:txBody>
      </p:sp>
      <p:sp>
        <p:nvSpPr>
          <p:cNvPr id="89" name="Right Arrow 88"/>
          <p:cNvSpPr/>
          <p:nvPr/>
        </p:nvSpPr>
        <p:spPr>
          <a:xfrm flipH="1">
            <a:off x="1356358" y="4786343"/>
            <a:ext cx="12482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2581262" y="4839294"/>
            <a:ext cx="275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~1% procedural risk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34680" y="2609557"/>
            <a:ext cx="3081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1811 CAS </a:t>
            </a:r>
            <a:r>
              <a:rPr lang="en-GB" sz="2000" b="1" dirty="0"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vs</a:t>
            </a:r>
            <a:r>
              <a:rPr lang="en-GB" sz="2000" b="1" dirty="0">
                <a:solidFill>
                  <a:srgbClr val="0000FF"/>
                </a:solidFill>
                <a:latin typeface="Arial" panose="020B0604020202020204" pitchFamily="34" charset="0"/>
                <a:ea typeface="DengXian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1814 CEA</a:t>
            </a:r>
            <a:endParaRPr lang="en-GB" sz="2000" b="1" dirty="0">
              <a:solidFill>
                <a:srgbClr val="0000FF"/>
              </a:solidFill>
              <a:latin typeface="Arial" panose="020B0604020202020204" pitchFamily="34" charset="0"/>
              <a:ea typeface="DengXi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8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132465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300" b="1" dirty="0">
                <a:latin typeface="+mn-lt"/>
              </a:rPr>
              <a:t>carotid stenting (CAS) vs surgery (CEA)</a:t>
            </a:r>
          </a:p>
          <a:p>
            <a:pPr algn="ctr"/>
            <a:r>
              <a:rPr lang="en-US" sz="1600" b="1" dirty="0">
                <a:latin typeface="+mn-lt"/>
              </a:rPr>
              <a:t>  </a:t>
            </a:r>
          </a:p>
          <a:p>
            <a:pPr algn="ctr"/>
            <a:r>
              <a:rPr lang="en-US" sz="3800" b="1" dirty="0">
                <a:latin typeface="+mn-lt"/>
              </a:rPr>
              <a:t>Severity of worst procedural event &amp; worst non-procedural stroke</a:t>
            </a:r>
            <a:endParaRPr lang="en-US" sz="42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492286"/>
              </p:ext>
            </p:extLst>
          </p:nvPr>
        </p:nvGraphicFramePr>
        <p:xfrm>
          <a:off x="391665" y="1601844"/>
          <a:ext cx="11472936" cy="4262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4481">
                  <a:extLst>
                    <a:ext uri="{9D8B030D-6E8A-4147-A177-3AD203B41FA5}">
                      <a16:colId xmlns:a16="http://schemas.microsoft.com/office/drawing/2014/main" xmlns="" val="725923164"/>
                    </a:ext>
                  </a:extLst>
                </a:gridCol>
                <a:gridCol w="2131787">
                  <a:extLst>
                    <a:ext uri="{9D8B030D-6E8A-4147-A177-3AD203B41FA5}">
                      <a16:colId xmlns:a16="http://schemas.microsoft.com/office/drawing/2014/main" xmlns="" val="305245109"/>
                    </a:ext>
                  </a:extLst>
                </a:gridCol>
                <a:gridCol w="2098833">
                  <a:extLst>
                    <a:ext uri="{9D8B030D-6E8A-4147-A177-3AD203B41FA5}">
                      <a16:colId xmlns:a16="http://schemas.microsoft.com/office/drawing/2014/main" xmlns="" val="1023046993"/>
                    </a:ext>
                  </a:extLst>
                </a:gridCol>
                <a:gridCol w="272723">
                  <a:extLst>
                    <a:ext uri="{9D8B030D-6E8A-4147-A177-3AD203B41FA5}">
                      <a16:colId xmlns:a16="http://schemas.microsoft.com/office/drawing/2014/main" xmlns="" val="4256415676"/>
                    </a:ext>
                  </a:extLst>
                </a:gridCol>
                <a:gridCol w="2129941">
                  <a:extLst>
                    <a:ext uri="{9D8B030D-6E8A-4147-A177-3AD203B41FA5}">
                      <a16:colId xmlns:a16="http://schemas.microsoft.com/office/drawing/2014/main" xmlns="" val="2137061056"/>
                    </a:ext>
                  </a:extLst>
                </a:gridCol>
                <a:gridCol w="2065171">
                  <a:extLst>
                    <a:ext uri="{9D8B030D-6E8A-4147-A177-3AD203B41FA5}">
                      <a16:colId xmlns:a16="http://schemas.microsoft.com/office/drawing/2014/main" xmlns="" val="1035250141"/>
                    </a:ext>
                  </a:extLst>
                </a:gridCol>
              </a:tblGrid>
              <a:tr h="10712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Procedural (&lt;30 days) </a:t>
                      </a:r>
                    </a:p>
                    <a:p>
                      <a:pPr algn="ctr"/>
                      <a:r>
                        <a:rPr lang="en-GB" sz="2800" b="0" dirty="0"/>
                        <a:t>stroke or death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Non-procedural stroke</a:t>
                      </a:r>
                    </a:p>
                    <a:p>
                      <a:pPr algn="ctr"/>
                      <a:r>
                        <a:rPr lang="en-GB" sz="2800" b="0" dirty="0"/>
                        <a:t>(with mean 5-year FU)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0043226"/>
                  </a:ext>
                </a:extLst>
              </a:tr>
              <a:tr h="933013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CAS</a:t>
                      </a:r>
                    </a:p>
                    <a:p>
                      <a:pPr algn="ctr"/>
                      <a:r>
                        <a:rPr lang="en-GB" sz="2600" b="0" dirty="0"/>
                        <a:t>n=1811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CEA</a:t>
                      </a:r>
                    </a:p>
                    <a:p>
                      <a:pPr algn="ctr"/>
                      <a:r>
                        <a:rPr lang="en-GB" sz="2600" b="0" dirty="0"/>
                        <a:t>n=1814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CAS</a:t>
                      </a:r>
                    </a:p>
                    <a:p>
                      <a:pPr algn="ctr"/>
                      <a:r>
                        <a:rPr lang="en-GB" sz="2600" b="0" dirty="0"/>
                        <a:t>n=1748*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/>
                        <a:t>Allocated CEA</a:t>
                      </a:r>
                    </a:p>
                    <a:p>
                      <a:pPr algn="ctr"/>
                      <a:r>
                        <a:rPr lang="en-GB" sz="2600" b="0" dirty="0"/>
                        <a:t>n=1767*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0503935"/>
                  </a:ext>
                </a:extLst>
              </a:tr>
              <a:tr h="733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Disabling or fatal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     15 (0.9%)</a:t>
                      </a:r>
                      <a:r>
                        <a:rPr lang="en-GB" sz="2800" b="1" baseline="30000" dirty="0"/>
                        <a:t>†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18 (1.0%)</a:t>
                      </a:r>
                      <a:r>
                        <a:rPr lang="en-GB" sz="2800" b="1" baseline="30000" dirty="0"/>
                        <a:t>†</a:t>
                      </a:r>
                      <a:r>
                        <a:rPr lang="en-GB" sz="2800" b="1" dirty="0"/>
                        <a:t>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    44 (2.5%)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/>
                        <a:t>45 (2.5%)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549571"/>
                  </a:ext>
                </a:extLst>
              </a:tr>
              <a:tr h="518341">
                <a:tc>
                  <a:txBody>
                    <a:bodyPr/>
                    <a:lstStyle/>
                    <a:p>
                      <a:r>
                        <a:rPr lang="en-GB" sz="2800" b="0" u="sng" dirty="0">
                          <a:solidFill>
                            <a:srgbClr val="FF0000"/>
                          </a:solidFill>
                        </a:rPr>
                        <a:t>Non</a:t>
                      </a:r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-disabling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48 (2.7%)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29 (1.6%)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47 (2.7%)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34 (1.9%)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3401278"/>
                  </a:ext>
                </a:extLst>
              </a:tr>
              <a:tr h="725677">
                <a:tc gridSpan="6">
                  <a:txBody>
                    <a:bodyPr/>
                    <a:lstStyle/>
                    <a:p>
                      <a:r>
                        <a:rPr lang="en-GB" sz="1200" dirty="0"/>
                        <a:t>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dirty="0"/>
                        <a:t>* Excludes the 63 CAS vs 47 CEA patients who had a procedural stroke or death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  </a:t>
                      </a:r>
                    </a:p>
                    <a:p>
                      <a:r>
                        <a:rPr lang="en-GB" sz="1800" dirty="0"/>
                        <a:t>† Includes the 2</a:t>
                      </a:r>
                      <a:r>
                        <a:rPr lang="en-GB" sz="1800" baseline="0" dirty="0"/>
                        <a:t> CAS vs 6 CEA procedural deaths not involving a stroke</a:t>
                      </a:r>
                      <a:endParaRPr lang="en-GB" sz="18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13289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845049" y="2704716"/>
            <a:ext cx="4019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53676" y="3648648"/>
            <a:ext cx="112109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3676" y="4972050"/>
            <a:ext cx="11201400" cy="10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50716" y="2680617"/>
            <a:ext cx="414337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09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13246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  <a:p>
            <a:pPr algn="ctr"/>
            <a:r>
              <a:rPr lang="en-US" sz="1600" b="1" dirty="0">
                <a:latin typeface="+mn-lt"/>
              </a:rPr>
              <a:t>  </a:t>
            </a:r>
          </a:p>
          <a:p>
            <a:pPr algn="ctr"/>
            <a:r>
              <a:rPr lang="en-US" sz="3200" b="1" dirty="0">
                <a:latin typeface="+mn-lt"/>
              </a:rPr>
              <a:t>Severity of worst procedural event, and worst non-procedural stroke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783226"/>
              </p:ext>
            </p:extLst>
          </p:nvPr>
        </p:nvGraphicFramePr>
        <p:xfrm>
          <a:off x="522456" y="1636178"/>
          <a:ext cx="11483880" cy="4628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1314">
                  <a:extLst>
                    <a:ext uri="{9D8B030D-6E8A-4147-A177-3AD203B41FA5}">
                      <a16:colId xmlns:a16="http://schemas.microsoft.com/office/drawing/2014/main" xmlns="" val="725923164"/>
                    </a:ext>
                  </a:extLst>
                </a:gridCol>
                <a:gridCol w="2120298">
                  <a:extLst>
                    <a:ext uri="{9D8B030D-6E8A-4147-A177-3AD203B41FA5}">
                      <a16:colId xmlns:a16="http://schemas.microsoft.com/office/drawing/2014/main" xmlns="" val="305245109"/>
                    </a:ext>
                  </a:extLst>
                </a:gridCol>
                <a:gridCol w="2207682">
                  <a:extLst>
                    <a:ext uri="{9D8B030D-6E8A-4147-A177-3AD203B41FA5}">
                      <a16:colId xmlns:a16="http://schemas.microsoft.com/office/drawing/2014/main" xmlns="" val="1023046993"/>
                    </a:ext>
                  </a:extLst>
                </a:gridCol>
                <a:gridCol w="321541">
                  <a:extLst>
                    <a:ext uri="{9D8B030D-6E8A-4147-A177-3AD203B41FA5}">
                      <a16:colId xmlns:a16="http://schemas.microsoft.com/office/drawing/2014/main" xmlns="" val="4256415676"/>
                    </a:ext>
                  </a:extLst>
                </a:gridCol>
                <a:gridCol w="2085794">
                  <a:extLst>
                    <a:ext uri="{9D8B030D-6E8A-4147-A177-3AD203B41FA5}">
                      <a16:colId xmlns:a16="http://schemas.microsoft.com/office/drawing/2014/main" xmlns="" val="2137061056"/>
                    </a:ext>
                  </a:extLst>
                </a:gridCol>
                <a:gridCol w="2117251">
                  <a:extLst>
                    <a:ext uri="{9D8B030D-6E8A-4147-A177-3AD203B41FA5}">
                      <a16:colId xmlns:a16="http://schemas.microsoft.com/office/drawing/2014/main" xmlns="" val="1035250141"/>
                    </a:ext>
                  </a:extLst>
                </a:gridCol>
              </a:tblGrid>
              <a:tr h="9923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Procedural (&lt;30 days) </a:t>
                      </a:r>
                    </a:p>
                    <a:p>
                      <a:pPr algn="ctr"/>
                      <a:r>
                        <a:rPr lang="en-GB" sz="2800" b="0" dirty="0"/>
                        <a:t>stroke or death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/>
                    </a:p>
                  </a:txBody>
                  <a:tcPr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Non-procedural stroke</a:t>
                      </a:r>
                    </a:p>
                    <a:p>
                      <a:pPr algn="ctr"/>
                      <a:r>
                        <a:rPr lang="en-GB" sz="2800" b="0" dirty="0"/>
                        <a:t>(with mean 5-year FU)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0043226"/>
                  </a:ext>
                </a:extLst>
              </a:tr>
              <a:tr h="864321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600" b="0" dirty="0"/>
                        <a:t>Allocated CAS</a:t>
                      </a:r>
                    </a:p>
                    <a:p>
                      <a:pPr algn="r"/>
                      <a:r>
                        <a:rPr lang="en-GB" sz="2600" b="0" dirty="0"/>
                        <a:t>n=1811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/>
                        <a:t>Allocated CEA</a:t>
                      </a:r>
                    </a:p>
                    <a:p>
                      <a:pPr algn="l"/>
                      <a:r>
                        <a:rPr lang="en-GB" sz="2600" b="0" dirty="0"/>
                        <a:t>n=1814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600" b="0" dirty="0"/>
                        <a:t>Allocated CAS</a:t>
                      </a:r>
                    </a:p>
                    <a:p>
                      <a:pPr algn="r"/>
                      <a:r>
                        <a:rPr lang="en-GB" sz="2600" b="0" dirty="0"/>
                        <a:t>n=1748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600" b="0" dirty="0"/>
                        <a:t>Allocated CEA</a:t>
                      </a:r>
                    </a:p>
                    <a:p>
                      <a:pPr algn="l"/>
                      <a:r>
                        <a:rPr lang="en-GB" sz="2600" b="0" dirty="0"/>
                        <a:t>n=1767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0503935"/>
                  </a:ext>
                </a:extLst>
              </a:tr>
              <a:tr h="679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/>
                        <a:t>Disabling or fatal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      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18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      44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45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549571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r>
                        <a:rPr lang="en-GB" sz="2800" b="0" u="sng" dirty="0">
                          <a:solidFill>
                            <a:srgbClr val="FF0000"/>
                          </a:solidFill>
                        </a:rPr>
                        <a:t>Non</a:t>
                      </a:r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-disabling: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8236754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      mRS score 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  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 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2991736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      mRS score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      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7811160"/>
                  </a:ext>
                </a:extLst>
              </a:tr>
              <a:tr h="480179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FF0000"/>
                          </a:solidFill>
                        </a:rPr>
                        <a:t>      mRS score 0</a:t>
                      </a:r>
                      <a:endParaRPr lang="en-GB" sz="28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3401278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610473" y="2612195"/>
            <a:ext cx="40195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6727" y="3549202"/>
            <a:ext cx="11163298" cy="95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7968" y="6240645"/>
            <a:ext cx="11201400" cy="104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62275" y="2595071"/>
            <a:ext cx="41433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670187" y="5268036"/>
            <a:ext cx="2674961" cy="986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36336" y="5254388"/>
            <a:ext cx="2565779" cy="986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46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189823"/>
            <a:ext cx="12192000" cy="13246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 </a:t>
            </a:r>
          </a:p>
          <a:p>
            <a:pPr algn="ctr"/>
            <a:r>
              <a:rPr lang="en-US" sz="3200" b="1" dirty="0">
                <a:latin typeface="+mn-lt"/>
              </a:rPr>
              <a:t>Any procedural death or any stroke </a:t>
            </a:r>
            <a:r>
              <a:rPr lang="en-US" sz="3200" b="1" u="sng" dirty="0">
                <a:latin typeface="+mn-lt"/>
              </a:rPr>
              <a:t>at any time</a:t>
            </a:r>
            <a:r>
              <a:rPr lang="en-US" sz="3200" b="1" dirty="0">
                <a:latin typeface="+mn-lt"/>
              </a:rPr>
              <a:t>, by severity</a:t>
            </a:r>
            <a:endParaRPr lang="en-US" sz="1400" b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517034"/>
              </p:ext>
            </p:extLst>
          </p:nvPr>
        </p:nvGraphicFramePr>
        <p:xfrm>
          <a:off x="1517174" y="1471823"/>
          <a:ext cx="9157648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2818">
                  <a:extLst>
                    <a:ext uri="{9D8B030D-6E8A-4147-A177-3AD203B41FA5}">
                      <a16:colId xmlns:a16="http://schemas.microsoft.com/office/drawing/2014/main" xmlns="" val="725923164"/>
                    </a:ext>
                  </a:extLst>
                </a:gridCol>
                <a:gridCol w="2208843">
                  <a:extLst>
                    <a:ext uri="{9D8B030D-6E8A-4147-A177-3AD203B41FA5}">
                      <a16:colId xmlns:a16="http://schemas.microsoft.com/office/drawing/2014/main" xmlns="" val="305245109"/>
                    </a:ext>
                  </a:extLst>
                </a:gridCol>
                <a:gridCol w="2485987">
                  <a:extLst>
                    <a:ext uri="{9D8B030D-6E8A-4147-A177-3AD203B41FA5}">
                      <a16:colId xmlns:a16="http://schemas.microsoft.com/office/drawing/2014/main" xmlns="" val="1023046993"/>
                    </a:ext>
                  </a:extLst>
                </a:gridCol>
              </a:tblGrid>
              <a:tr h="635519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Allocated CAS</a:t>
                      </a:r>
                    </a:p>
                    <a:p>
                      <a:pPr algn="ctr"/>
                      <a:r>
                        <a:rPr lang="en-GB" sz="2800" b="0" dirty="0"/>
                        <a:t>n=1811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Allocated CEA</a:t>
                      </a:r>
                    </a:p>
                    <a:p>
                      <a:pPr algn="ctr"/>
                      <a:r>
                        <a:rPr lang="en-GB" sz="2800" b="0" dirty="0"/>
                        <a:t>n=1814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0503935"/>
                  </a:ext>
                </a:extLst>
              </a:tr>
              <a:tr h="1001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/>
                        <a:t>mRS &gt;1</a:t>
                      </a:r>
                      <a:r>
                        <a:rPr lang="en-GB" sz="2800" b="0" dirty="0"/>
                        <a:t>: Fatal, disabling, or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/>
                        <a:t>unable to carry out some previously usual  activities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/>
                        <a:t> 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77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  <a:p>
                      <a:pPr algn="ctr"/>
                      <a:r>
                        <a:rPr lang="en-GB" sz="3600" dirty="0"/>
                        <a:t>77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45549571"/>
                  </a:ext>
                </a:extLst>
              </a:tr>
              <a:tr h="991410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chemeClr val="tx1"/>
                          </a:solidFill>
                        </a:rPr>
                        <a:t>mRS 0-1: </a:t>
                      </a:r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Non-disabling, and</a:t>
                      </a:r>
                    </a:p>
                    <a:p>
                      <a:pPr algn="l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still able to carry out all </a:t>
                      </a:r>
                    </a:p>
                    <a:p>
                      <a:pPr algn="l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previously usual activities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(4.2%)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49</a:t>
                      </a:r>
                    </a:p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</a:rPr>
                        <a:t>(2.7%)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8236754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517174" y="2614857"/>
            <a:ext cx="9157648" cy="5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517174" y="5998647"/>
            <a:ext cx="9157648" cy="29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46209" y="4694830"/>
            <a:ext cx="3848669" cy="1303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6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35E6E-06CD-B241-A2B7-D6B7AAAE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81126"/>
            <a:ext cx="11687175" cy="54006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3625 patients with severe stenosis but no recent ipsilateral symptoms,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half allocated CAS, half CEA; good compliance, and good medical therapy.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000" b="1" dirty="0"/>
              <a:t> 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b="1" dirty="0"/>
              <a:t>Summary of results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1% 30-day risk, in each group, of </a:t>
            </a:r>
            <a:r>
              <a:rPr lang="en-US" i="1" dirty="0"/>
              <a:t>procedural</a:t>
            </a:r>
            <a:r>
              <a:rPr lang="en-US" dirty="0"/>
              <a:t> </a:t>
            </a:r>
            <a:r>
              <a:rPr lang="en-US" i="1" dirty="0"/>
              <a:t>death or disabling stroke</a:t>
            </a:r>
            <a:r>
              <a:rPr lang="en-US" dirty="0"/>
              <a:t>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2.5% 5-year risk, in each group, of </a:t>
            </a:r>
            <a:r>
              <a:rPr lang="en-US" i="1" dirty="0"/>
              <a:t>non-procedural disabling/fatal stroke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But, with stenting, there was a 1-2% excess risk of </a:t>
            </a:r>
            <a:r>
              <a:rPr lang="en-US" i="1" dirty="0"/>
              <a:t>non-disabling stroke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that left patients still able to carry out all their previously usual activities.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4"/>
            <a:ext cx="12192000" cy="91911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</p:spTree>
    <p:extLst>
      <p:ext uri="{BB962C8B-B14F-4D97-AF65-F5344CB8AC3E}">
        <p14:creationId xmlns:p14="http://schemas.microsoft.com/office/powerpoint/2010/main" val="22611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35E6E-06CD-B241-A2B7-D6B7AAAE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35" y="1027906"/>
            <a:ext cx="11687175" cy="54006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Procedural</a:t>
            </a:r>
            <a:r>
              <a:rPr lang="en-US" dirty="0"/>
              <a:t> strokes: An excess of non-disabling procedural strokes from stenting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is consistent with large, recent, nationally representative registry data.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/>
              <a:t>Non-procedural</a:t>
            </a:r>
            <a:r>
              <a:rPr lang="en-US" dirty="0"/>
              <a:t> strokes: To compare the effects of CAS vs CEA,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ACST-2 should be considered along with all other major trials.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8 major trials of CAS vs CEA, 4 in asymptomatic and 4 in symptomatic patients, have been reported. A </a:t>
            </a:r>
            <a:r>
              <a:rPr lang="en-US" u="sng" dirty="0"/>
              <a:t>formal meta-analysis</a:t>
            </a:r>
            <a:r>
              <a:rPr lang="en-US" dirty="0"/>
              <a:t> can combine their findings.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4480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Stenting vs surgery: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ACST-2</a:t>
            </a:r>
            <a:r>
              <a:rPr lang="en-US" sz="4000" b="1" dirty="0">
                <a:latin typeface="+mn-lt"/>
              </a:rPr>
              <a:t> results plus other evidence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331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80682" y="71718"/>
            <a:ext cx="12111318" cy="38817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+mn-lt"/>
              </a:rPr>
              <a:t>Non-procedural stroke incidence in the 8 major trials of CAS vs CEA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68576"/>
              </p:ext>
            </p:extLst>
          </p:nvPr>
        </p:nvGraphicFramePr>
        <p:xfrm>
          <a:off x="1707768" y="495867"/>
          <a:ext cx="12393613" cy="608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3" imgW="8871108" imgH="4356822" progId="Word.Document.12">
                  <p:embed/>
                </p:oleObj>
              </mc:Choice>
              <mc:Fallback>
                <p:oleObj name="Document" r:id="rId3" imgW="8871108" imgH="4356822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7768" y="495867"/>
                        <a:ext cx="12393613" cy="608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291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B0E87-79B7-D94D-ABC2-E37852E4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9" y="365125"/>
            <a:ext cx="11357810" cy="15589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Conclusions from the German national registry and from 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ACST-2</a:t>
            </a:r>
            <a:r>
              <a:rPr lang="en-US" sz="4000" b="1" dirty="0">
                <a:latin typeface="+mn-lt"/>
              </a:rPr>
              <a:t> and the other major trials of CAS vs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2C02F5-F27F-414E-B9B6-F39BCECCA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072" y="2109843"/>
            <a:ext cx="11859905" cy="422928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100" dirty="0"/>
              <a:t>Competent CAS and CEA involve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100" dirty="0"/>
              <a:t>1% procedural death or disabling stroke,</a:t>
            </a:r>
          </a:p>
          <a:p>
            <a:pPr marL="0" indent="0" algn="ctr">
              <a:buNone/>
            </a:pPr>
            <a:r>
              <a:rPr lang="en-US" sz="4100" dirty="0"/>
              <a:t>then have </a:t>
            </a:r>
            <a:r>
              <a:rPr lang="en-US" sz="4100" u="sng" dirty="0"/>
              <a:t>similar</a:t>
            </a:r>
            <a:r>
              <a:rPr lang="en-US" sz="4100" dirty="0"/>
              <a:t> effects on long-term rates of fatal or disabling stroke.</a:t>
            </a:r>
          </a:p>
          <a:p>
            <a:pPr marL="0" indent="0" algn="ctr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>For asymptomatic patients with severe stenosis, previous trials showed that, </a:t>
            </a:r>
          </a:p>
          <a:p>
            <a:pPr marL="0" indent="0" algn="ctr">
              <a:buNone/>
            </a:pPr>
            <a:r>
              <a:rPr lang="en-US" sz="4100" dirty="0"/>
              <a:t>even if good medical treatment is given, CEA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100" dirty="0"/>
              <a:t>halves long-term stroke rate.</a:t>
            </a:r>
          </a:p>
          <a:p>
            <a:pPr marL="0" indent="0" algn="ctr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>If so, then in ACST-2, where 0.5% per year had a fatal or disabling stroke with </a:t>
            </a:r>
          </a:p>
          <a:p>
            <a:pPr marL="0" indent="0" algn="ctr">
              <a:buNone/>
            </a:pPr>
            <a:r>
              <a:rPr lang="en-US" sz="4100" u="sng" dirty="0"/>
              <a:t>either</a:t>
            </a:r>
            <a:r>
              <a:rPr lang="en-US" sz="4100" dirty="0"/>
              <a:t> CAS or CEA, with </a:t>
            </a:r>
            <a:r>
              <a:rPr lang="en-US" sz="4100" u="sng" dirty="0"/>
              <a:t>neither</a:t>
            </a:r>
            <a:r>
              <a:rPr lang="en-US" sz="4100" dirty="0"/>
              <a:t> procedure </a:t>
            </a: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4100" dirty="0"/>
              <a:t>1% per year would have done so.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45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11048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300" dirty="0"/>
              <a:t/>
            </a:r>
            <a:br>
              <a:rPr lang="en-US" sz="4300" dirty="0"/>
            </a:br>
            <a:r>
              <a:rPr lang="en-US" sz="4300" b="1" dirty="0">
                <a:solidFill>
                  <a:srgbClr val="FF0000"/>
                </a:solidFill>
                <a:latin typeface="+mn-lt"/>
              </a:rPr>
              <a:t>ACST-2 </a:t>
            </a:r>
            <a:r>
              <a:rPr lang="en-US" sz="4300" dirty="0">
                <a:latin typeface="+mn-lt"/>
              </a:rPr>
              <a:t>is published online in </a:t>
            </a:r>
            <a:r>
              <a:rPr lang="en-US" sz="4300" i="1" dirty="0">
                <a:latin typeface="+mn-lt"/>
              </a:rPr>
              <a:t>The Lancet </a:t>
            </a:r>
            <a:r>
              <a:rPr lang="en-US" sz="4300" dirty="0">
                <a:latin typeface="+mn-lt"/>
              </a:rPr>
              <a:t>on</a:t>
            </a:r>
            <a:r>
              <a:rPr lang="en-US" sz="4300" i="1" dirty="0">
                <a:latin typeface="+mn-lt"/>
              </a:rPr>
              <a:t> </a:t>
            </a:r>
          </a:p>
          <a:p>
            <a:pPr algn="ctr"/>
            <a:r>
              <a:rPr lang="en-US" sz="4300" dirty="0">
                <a:latin typeface="+mn-lt"/>
              </a:rPr>
              <a:t>29 Aug 2021 with immediate open access</a:t>
            </a:r>
          </a:p>
          <a:p>
            <a:pPr algn="ctr"/>
            <a:endParaRPr lang="en-US" sz="4300" b="1" dirty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The chief acknowledgements are to the patients who agreed to participate;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the collaborating doctors at 130 hospitals in 33 countries who randomised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them from 2008-20 and are continuing follow-up until 2026, and trial staff.</a:t>
            </a:r>
            <a:r>
              <a:rPr lang="en-GB" sz="3500" u="sng" dirty="0">
                <a:latin typeface="+mn-lt"/>
              </a:rPr>
              <a:t> </a:t>
            </a:r>
            <a:endParaRPr lang="en-GB" sz="3500" dirty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3800" u="sng" dirty="0">
                <a:latin typeface="+mn-lt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ACST-2 has for some years been hosted and funded by Oxford University’s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Nuffield Department of Population Health (NDPH; Prof Rory Collins). </a:t>
            </a:r>
          </a:p>
          <a:p>
            <a:pPr algn="ctr">
              <a:lnSpc>
                <a:spcPct val="120000"/>
              </a:lnSpc>
            </a:pPr>
            <a:r>
              <a:rPr lang="en-GB" sz="1600" dirty="0">
                <a:latin typeface="+mn-lt"/>
              </a:rPr>
              <a:t> 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Current funding is from the MRC/BHF/CRUK core support for the NDPH. </a:t>
            </a:r>
          </a:p>
          <a:p>
            <a:pPr algn="ctr">
              <a:lnSpc>
                <a:spcPct val="120000"/>
              </a:lnSpc>
            </a:pPr>
            <a:r>
              <a:rPr lang="en-GB" sz="3500" dirty="0">
                <a:latin typeface="+mn-lt"/>
              </a:rPr>
              <a:t>Until 2013, funding was from the UK NIHR HTA and BUPA Foundation.</a:t>
            </a:r>
            <a:r>
              <a:rPr lang="en-US" sz="3500" dirty="0">
                <a:latin typeface="+mn-lt"/>
              </a:rPr>
              <a:t> </a:t>
            </a:r>
          </a:p>
          <a:p>
            <a:pPr algn="ctr"/>
            <a:endParaRPr lang="en-US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635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2918"/>
            <a:ext cx="10515600" cy="275920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ACST-2</a:t>
            </a:r>
            <a:r>
              <a:rPr lang="en-US" sz="3600" b="1" dirty="0">
                <a:latin typeface="+mn-lt"/>
              </a:rPr>
              <a:t> is published online in </a:t>
            </a:r>
            <a:r>
              <a:rPr lang="en-US" sz="3600" b="1" i="1" dirty="0">
                <a:latin typeface="+mn-lt"/>
              </a:rPr>
              <a:t>The Lancet </a:t>
            </a:r>
            <a:r>
              <a:rPr lang="en-US" sz="3600" b="1" dirty="0">
                <a:latin typeface="+mn-lt"/>
              </a:rPr>
              <a:t>on</a:t>
            </a:r>
            <a:r>
              <a:rPr lang="en-US" sz="3600" b="1" i="1" dirty="0">
                <a:latin typeface="+mn-lt"/>
              </a:rPr>
              <a:t> </a:t>
            </a:r>
            <a:br>
              <a:rPr lang="en-US" sz="3600" b="1" i="1" dirty="0">
                <a:latin typeface="+mn-lt"/>
              </a:rPr>
            </a:br>
            <a:r>
              <a:rPr lang="en-US" sz="3600" b="1" dirty="0">
                <a:latin typeface="+mn-lt"/>
              </a:rPr>
              <a:t>29 Aug 2021, with immediate open access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GB" sz="3600" dirty="0"/>
              <a:t>All authors declare 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266747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462013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trial in 3625 patients of carotid artery </a:t>
            </a:r>
            <a:r>
              <a:rPr lang="en-US" sz="4000" b="1" u="sng" dirty="0">
                <a:latin typeface="+mn-lt"/>
              </a:rPr>
              <a:t>stenting</a:t>
            </a:r>
            <a:r>
              <a:rPr lang="en-US" sz="4000" b="1" dirty="0">
                <a:latin typeface="+mn-lt"/>
              </a:rPr>
              <a:t> (CAS) vs carotid artery </a:t>
            </a:r>
            <a:r>
              <a:rPr lang="en-US" sz="4000" b="1" u="sng" dirty="0">
                <a:latin typeface="+mn-lt"/>
              </a:rPr>
              <a:t>surgery</a:t>
            </a:r>
            <a:r>
              <a:rPr lang="en-US" sz="4000" b="1" dirty="0">
                <a:latin typeface="+mn-lt"/>
              </a:rPr>
              <a:t> (CEA: “endarterectomy”)</a:t>
            </a:r>
          </a:p>
        </p:txBody>
      </p:sp>
      <p:pic>
        <p:nvPicPr>
          <p:cNvPr id="4" name="Picture 14" descr="acst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71" y="2329170"/>
            <a:ext cx="2061862" cy="297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CST_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94" y="2418130"/>
            <a:ext cx="1976332" cy="28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03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10" y="1905001"/>
            <a:ext cx="2687639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473804" y="49973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3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240632"/>
            <a:ext cx="12192000" cy="1126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trial of carotid stenting (CAS) vs surgery (CEA)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803709"/>
            <a:ext cx="12192000" cy="531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+mn-lt"/>
              </a:rPr>
              <a:t>Background on asymptomatic patients </a:t>
            </a:r>
          </a:p>
          <a:p>
            <a:pPr algn="ctr"/>
            <a:r>
              <a:rPr lang="en-GB" sz="4000" dirty="0">
                <a:latin typeface="+mn-lt"/>
              </a:rPr>
              <a:t>with severe carotid stenosis</a:t>
            </a:r>
          </a:p>
          <a:p>
            <a:pPr algn="ctr"/>
            <a:endParaRPr lang="en-GB" sz="3600" dirty="0">
              <a:latin typeface="+mn-lt"/>
            </a:endParaRPr>
          </a:p>
          <a:p>
            <a:pPr algn="ctr"/>
            <a:r>
              <a:rPr lang="en-GB" sz="3200" b="1" dirty="0">
                <a:latin typeface="+mn-lt"/>
              </a:rPr>
              <a:t>Surgery</a:t>
            </a:r>
            <a:r>
              <a:rPr lang="en-GB" sz="3200" dirty="0">
                <a:latin typeface="+mn-lt"/>
              </a:rPr>
              <a:t> restores patency, and trials show it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3200" b="1" dirty="0">
                <a:latin typeface="+mn-lt"/>
              </a:rPr>
              <a:t>halves </a:t>
            </a:r>
            <a:r>
              <a:rPr lang="en-GB" sz="3200" dirty="0">
                <a:latin typeface="+mn-lt"/>
              </a:rPr>
              <a:t>later stroke rates. </a:t>
            </a:r>
          </a:p>
          <a:p>
            <a:pPr algn="ctr"/>
            <a:r>
              <a:rPr lang="en-GB" sz="3200" dirty="0">
                <a:latin typeface="+mn-lt"/>
              </a:rPr>
              <a:t>But, modern medical therapy also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3200" dirty="0">
                <a:latin typeface="+mn-lt"/>
              </a:rPr>
              <a:t>halves long-term stroke rates.</a:t>
            </a:r>
          </a:p>
          <a:p>
            <a:pPr algn="ctr"/>
            <a:endParaRPr lang="en-GB" sz="3200" dirty="0">
              <a:latin typeface="+mn-lt"/>
            </a:endParaRPr>
          </a:p>
          <a:p>
            <a:pPr algn="ctr"/>
            <a:r>
              <a:rPr lang="en-GB" sz="2000" dirty="0">
                <a:latin typeface="+mn-lt"/>
              </a:rPr>
              <a:t>  </a:t>
            </a:r>
          </a:p>
          <a:p>
            <a:pPr algn="ctr"/>
            <a:r>
              <a:rPr lang="en-GB" sz="3200" b="1" dirty="0">
                <a:latin typeface="+mn-lt"/>
              </a:rPr>
              <a:t>Stenting</a:t>
            </a:r>
            <a:r>
              <a:rPr lang="en-GB" sz="3200" dirty="0">
                <a:latin typeface="+mn-lt"/>
              </a:rPr>
              <a:t> also restores patency, and in recent </a:t>
            </a:r>
            <a:r>
              <a:rPr lang="en-GB" sz="3200" u="sng" dirty="0">
                <a:latin typeface="+mn-lt"/>
              </a:rPr>
              <a:t>nationwide registry</a:t>
            </a:r>
            <a:r>
              <a:rPr lang="en-GB" sz="3200" dirty="0">
                <a:latin typeface="+mn-lt"/>
              </a:rPr>
              <a:t> data </a:t>
            </a:r>
          </a:p>
          <a:p>
            <a:pPr algn="ctr"/>
            <a:r>
              <a:rPr lang="en-GB" sz="3200" dirty="0">
                <a:latin typeface="+mn-lt"/>
              </a:rPr>
              <a:t>CAS and CEA each have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sz="3200" dirty="0">
                <a:latin typeface="+mn-lt"/>
              </a:rPr>
              <a:t>1% risk of causing disabling stroke or death.</a:t>
            </a:r>
          </a:p>
          <a:p>
            <a:pPr algn="ctr"/>
            <a:r>
              <a:rPr lang="en-GB" sz="2000" dirty="0">
                <a:latin typeface="+mn-lt"/>
              </a:rPr>
              <a:t>   </a:t>
            </a:r>
          </a:p>
          <a:p>
            <a:pPr algn="ctr"/>
            <a:r>
              <a:rPr lang="en-GB" sz="1000" dirty="0"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5452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7" y="0"/>
            <a:ext cx="11754831" cy="67573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latin typeface="+mn-lt"/>
              </a:rPr>
              <a:t>   2014-19  German mandatory </a:t>
            </a:r>
            <a:r>
              <a:rPr lang="en-GB" sz="4000" b="1" u="sng" dirty="0">
                <a:latin typeface="+mn-lt"/>
              </a:rPr>
              <a:t>nationwide registry</a:t>
            </a:r>
            <a:r>
              <a:rPr lang="en-GB" sz="4000" b="1" dirty="0">
                <a:latin typeface="+mn-lt"/>
              </a:rPr>
              <a:t> of </a:t>
            </a: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  in-hospital* CAS/CEA risks in asymptomatic patients</a:t>
            </a:r>
            <a:br>
              <a:rPr lang="en-GB" sz="4000" b="1" dirty="0">
                <a:latin typeface="+mn-lt"/>
              </a:rPr>
            </a:br>
            <a:r>
              <a:rPr lang="en-GB" sz="2000" b="1" dirty="0">
                <a:latin typeface="+mn-lt"/>
              </a:rPr>
              <a:t>   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1100" dirty="0">
                <a:latin typeface="+mn-lt"/>
              </a:rPr>
              <a:t>       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						</a:t>
            </a:r>
            <a:r>
              <a:rPr lang="en-GB" sz="3600" dirty="0">
                <a:latin typeface="+mn-lt"/>
              </a:rPr>
              <a:t>     </a:t>
            </a:r>
            <a:r>
              <a:rPr lang="en-GB" sz="3600" b="1" dirty="0">
                <a:latin typeface="+mn-lt"/>
              </a:rPr>
              <a:t>Stenting      Surgery</a:t>
            </a: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>						    18,000 CAS   86,000 CEA</a:t>
            </a: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1000" dirty="0">
                <a:latin typeface="+mn-lt"/>
              </a:rPr>
              <a:t>  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        </a:t>
            </a:r>
            <a:r>
              <a:rPr lang="en-GB" sz="3600" u="sng" dirty="0">
                <a:latin typeface="+mn-lt"/>
              </a:rPr>
              <a:t>Disabling</a:t>
            </a:r>
            <a:r>
              <a:rPr lang="en-GB" sz="3600" dirty="0">
                <a:latin typeface="+mn-lt"/>
              </a:rPr>
              <a:t> stroke or death:	0.7%		  0.7%</a:t>
            </a:r>
            <a:br>
              <a:rPr lang="en-GB" sz="3600" dirty="0">
                <a:latin typeface="+mn-lt"/>
              </a:rPr>
            </a:br>
            <a:r>
              <a:rPr lang="en-GB" sz="2000" dirty="0">
                <a:latin typeface="+mn-lt"/>
              </a:rPr>
              <a:t>  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dirty="0">
                <a:latin typeface="+mn-lt"/>
              </a:rPr>
              <a:t>                 </a:t>
            </a:r>
            <a:r>
              <a:rPr lang="en-GB" sz="3600" u="sng" dirty="0">
                <a:latin typeface="+mn-lt"/>
              </a:rPr>
              <a:t>Any</a:t>
            </a:r>
            <a:r>
              <a:rPr lang="en-GB" sz="3600" dirty="0">
                <a:latin typeface="+mn-lt"/>
              </a:rPr>
              <a:t> stroke or death:</a:t>
            </a:r>
            <a:r>
              <a:rPr lang="en-GB" sz="3600" b="1" dirty="0">
                <a:latin typeface="+mn-lt"/>
              </a:rPr>
              <a:t>	</a:t>
            </a:r>
            <a:r>
              <a:rPr lang="en-GB" sz="3600" dirty="0">
                <a:latin typeface="+mn-lt"/>
              </a:rPr>
              <a:t>1.8%		  1.4%</a:t>
            </a:r>
            <a:br>
              <a:rPr lang="en-GB" sz="3600" dirty="0">
                <a:latin typeface="+mn-lt"/>
              </a:rPr>
            </a:br>
            <a:r>
              <a:rPr lang="en-GB" sz="2000" dirty="0">
                <a:latin typeface="+mn-lt"/>
              </a:rPr>
              <a:t>   </a:t>
            </a:r>
            <a:r>
              <a:rPr lang="en-GB" sz="3600" b="1" dirty="0">
                <a:latin typeface="+mn-lt"/>
              </a:rPr>
              <a:t/>
            </a:r>
            <a:br>
              <a:rPr lang="en-GB" sz="3600" b="1" dirty="0">
                <a:latin typeface="+mn-lt"/>
              </a:rPr>
            </a:br>
            <a:r>
              <a:rPr lang="en-GB" sz="2400" b="1" dirty="0">
                <a:latin typeface="+mn-lt"/>
              </a:rPr>
              <a:t>  </a:t>
            </a:r>
            <a:r>
              <a:rPr lang="en-GB" sz="2000" b="1" dirty="0">
                <a:latin typeface="+mn-lt"/>
              </a:rPr>
              <a:t>     </a:t>
            </a:r>
            <a:r>
              <a:rPr lang="en-GB" sz="3200" b="1" dirty="0">
                <a:latin typeface="+mn-lt"/>
              </a:rPr>
              <a:t/>
            </a:r>
            <a:br>
              <a:rPr lang="en-GB" sz="3200" b="1" dirty="0">
                <a:latin typeface="+mn-lt"/>
              </a:rPr>
            </a:br>
            <a:r>
              <a:rPr lang="en-GB" sz="3200" dirty="0">
                <a:latin typeface="+mn-lt"/>
              </a:rPr>
              <a:t>NB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dirty="0">
                <a:latin typeface="+mn-lt"/>
              </a:rPr>
              <a:t>In-hospital stroke risks were </a:t>
            </a:r>
            <a:r>
              <a:rPr lang="en-GB" sz="3200" u="sng" dirty="0">
                <a:latin typeface="+mn-lt"/>
              </a:rPr>
              <a:t>not</a:t>
            </a:r>
            <a:r>
              <a:rPr lang="en-GB" sz="3200" dirty="0">
                <a:latin typeface="+mn-lt"/>
              </a:rPr>
              <a:t> affected by gender, or by age. </a:t>
            </a:r>
            <a:r>
              <a:rPr lang="en-GB" sz="3400" dirty="0">
                <a:latin typeface="+mn-lt"/>
              </a:rPr>
              <a:t/>
            </a:r>
            <a:br>
              <a:rPr lang="en-GB" sz="3400" dirty="0">
                <a:latin typeface="+mn-lt"/>
              </a:rPr>
            </a:br>
            <a:r>
              <a:rPr lang="en-GB" sz="1000" dirty="0">
                <a:latin typeface="+mn-lt"/>
              </a:rPr>
              <a:t>  </a:t>
            </a:r>
            <a:r>
              <a:rPr lang="en-GB" sz="3400" dirty="0">
                <a:latin typeface="+mn-lt"/>
              </a:rPr>
              <a:t/>
            </a:r>
            <a:br>
              <a:rPr lang="en-GB" sz="3400" dirty="0">
                <a:latin typeface="+mn-lt"/>
              </a:rPr>
            </a:br>
            <a:r>
              <a:rPr lang="en-GB" sz="3200" dirty="0">
                <a:latin typeface="+mn-lt"/>
              </a:rPr>
              <a:t>        * Median 4-5 days to discharge; 30-day risks would be higher.</a:t>
            </a:r>
            <a:br>
              <a:rPr lang="en-GB" sz="3200" dirty="0">
                <a:latin typeface="+mn-lt"/>
              </a:rPr>
            </a:br>
            <a:r>
              <a:rPr lang="en-GB" sz="1050" dirty="0">
                <a:latin typeface="Arial" panose="020B0604020202020204" pitchFamily="34" charset="0"/>
              </a:rPr>
              <a:t>		</a:t>
            </a:r>
            <a:r>
              <a:rPr lang="en-GB" sz="2400" dirty="0">
                <a:latin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</a:rPr>
              <a:t>					</a:t>
            </a:r>
            <a:r>
              <a:rPr lang="en-GB" sz="2000" dirty="0">
                <a:solidFill>
                  <a:srgbClr val="0564C0"/>
                </a:solidFill>
                <a:latin typeface="Arial" panose="020B0604020202020204" pitchFamily="34" charset="0"/>
              </a:rPr>
              <a:t>Source:  https://iqtig.org/qs-verfahren/qs-karotis 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682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240632"/>
            <a:ext cx="12192000" cy="1126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 txBox="1">
            <a:spLocks/>
          </p:cNvSpPr>
          <p:nvPr/>
        </p:nvSpPr>
        <p:spPr>
          <a:xfrm>
            <a:off x="0" y="421572"/>
            <a:ext cx="12192000" cy="5314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latin typeface="+mn-lt"/>
              </a:rPr>
              <a:t>CAS vs CEA: why do we </a:t>
            </a:r>
            <a:r>
              <a:rPr lang="en-GB" sz="4000" b="1" i="1" dirty="0">
                <a:latin typeface="+mn-lt"/>
              </a:rPr>
              <a:t>also</a:t>
            </a:r>
            <a:r>
              <a:rPr lang="en-GB" sz="4000" dirty="0">
                <a:latin typeface="+mn-lt"/>
              </a:rPr>
              <a:t> need </a:t>
            </a:r>
            <a:r>
              <a:rPr lang="en-GB" sz="4000" b="1" i="1" dirty="0">
                <a:latin typeface="+mn-lt"/>
              </a:rPr>
              <a:t>randomised</a:t>
            </a:r>
            <a:r>
              <a:rPr lang="en-GB" sz="4000" dirty="0">
                <a:latin typeface="+mn-lt"/>
              </a:rPr>
              <a:t> evidence?</a:t>
            </a:r>
          </a:p>
          <a:p>
            <a:pPr algn="ctr"/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Large, representative registries can assess </a:t>
            </a:r>
            <a:r>
              <a:rPr lang="en-GB" sz="3200" u="sng" dirty="0">
                <a:latin typeface="+mn-lt"/>
              </a:rPr>
              <a:t>procedural hazards</a:t>
            </a:r>
            <a:r>
              <a:rPr lang="en-GB" sz="3200" dirty="0">
                <a:latin typeface="+mn-lt"/>
              </a:rPr>
              <a:t>, </a:t>
            </a:r>
          </a:p>
          <a:p>
            <a:pPr algn="ctr"/>
            <a:r>
              <a:rPr lang="en-GB" sz="3200" dirty="0">
                <a:latin typeface="+mn-lt"/>
              </a:rPr>
              <a:t>and determine reliably whether they depend on gender or age.</a:t>
            </a:r>
          </a:p>
          <a:p>
            <a:pPr algn="ctr"/>
            <a:endParaRPr lang="en-GB" sz="3200" dirty="0">
              <a:latin typeface="+mn-lt"/>
            </a:endParaRPr>
          </a:p>
          <a:p>
            <a:pPr algn="ctr"/>
            <a:r>
              <a:rPr lang="en-GB" sz="3200" dirty="0">
                <a:latin typeface="+mn-lt"/>
              </a:rPr>
              <a:t>But, registries cannot reliably compare long-term </a:t>
            </a:r>
            <a:r>
              <a:rPr lang="en-GB" sz="3200" u="sng" dirty="0">
                <a:latin typeface="+mn-lt"/>
              </a:rPr>
              <a:t>non-procedural</a:t>
            </a:r>
            <a:r>
              <a:rPr lang="en-GB" sz="3200" dirty="0">
                <a:latin typeface="+mn-lt"/>
              </a:rPr>
              <a:t> </a:t>
            </a:r>
          </a:p>
          <a:p>
            <a:pPr algn="ctr"/>
            <a:r>
              <a:rPr lang="en-GB" sz="3200" dirty="0">
                <a:latin typeface="+mn-lt"/>
              </a:rPr>
              <a:t>stroke rates; for this, </a:t>
            </a:r>
            <a:r>
              <a:rPr lang="en-GB" sz="3200" i="1" dirty="0">
                <a:latin typeface="+mn-lt"/>
              </a:rPr>
              <a:t>large-scale randomised evidence </a:t>
            </a:r>
            <a:r>
              <a:rPr lang="en-GB" sz="3200" dirty="0">
                <a:latin typeface="+mn-lt"/>
              </a:rPr>
              <a:t>is required.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189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surgery (CEA)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34493-6B82-804B-9708-FAA9415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863" y="2369677"/>
            <a:ext cx="11863137" cy="6400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u="sng" dirty="0"/>
              <a:t>Randomised trial </a:t>
            </a:r>
            <a:r>
              <a:rPr lang="en-US" sz="3200" dirty="0"/>
              <a:t>in 130 hospitals (mostly European), each with a collaborating vascular surgeon, interventionist, and stroke doctor</a:t>
            </a:r>
          </a:p>
          <a:p>
            <a:pPr marL="0" indent="0">
              <a:buNone/>
            </a:pPr>
            <a:endParaRPr lang="en-US" sz="3200" dirty="0"/>
          </a:p>
          <a:p>
            <a:pPr>
              <a:buFontTx/>
              <a:buChar char="-"/>
            </a:pPr>
            <a:r>
              <a:rPr lang="en-US" sz="3200" dirty="0"/>
              <a:t>Collaborators used their normal procedures, with, for stenting,         any CE-approved devices and double anti-platelet therapy.</a:t>
            </a:r>
          </a:p>
          <a:p>
            <a:pPr>
              <a:buFontTx/>
              <a:buChar char="-"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65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A4BF5-2CA0-E448-8936-35D0228D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01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n-lt"/>
              </a:rPr>
              <a:t>ACST-2: </a:t>
            </a:r>
            <a:r>
              <a:rPr lang="en-US" sz="4000" b="1" dirty="0">
                <a:latin typeface="+mn-lt"/>
              </a:rPr>
              <a:t>carotid stenting (CAS) vs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surgery</a:t>
            </a:r>
            <a:r>
              <a:rPr lang="en-US" sz="4000" b="1" dirty="0">
                <a:latin typeface="+mn-lt"/>
              </a:rPr>
              <a:t> (CEA)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A34493-6B82-804B-9708-FAA9415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744" y="2094946"/>
            <a:ext cx="10348512" cy="64008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200" u="sng" dirty="0"/>
              <a:t>Severe</a:t>
            </a:r>
            <a:r>
              <a:rPr lang="en-US" sz="3200" dirty="0"/>
              <a:t> carotid artery stenosis (≥60% on ultrasound),       with no recent ipsilateral stroke or other symptoms from it</a:t>
            </a:r>
          </a:p>
          <a:p>
            <a:pPr marL="0" indent="0">
              <a:buNone/>
            </a:pPr>
            <a:r>
              <a:rPr lang="en-US" sz="1000" dirty="0"/>
              <a:t>   </a:t>
            </a:r>
          </a:p>
          <a:p>
            <a:pPr marL="0" indent="0">
              <a:buNone/>
            </a:pPr>
            <a:endParaRPr lang="en-US" sz="1000" dirty="0"/>
          </a:p>
          <a:p>
            <a:pPr>
              <a:buFontTx/>
              <a:buChar char="-"/>
            </a:pPr>
            <a:r>
              <a:rPr lang="en-US" sz="3200" dirty="0"/>
              <a:t>Thought to need a carotid procedure (stenting or surgery), but </a:t>
            </a:r>
            <a:r>
              <a:rPr lang="en-US" sz="3200" u="sng" dirty="0"/>
              <a:t>substantially uncertain</a:t>
            </a:r>
            <a:r>
              <a:rPr lang="en-US" sz="3200" dirty="0"/>
              <a:t> whether to prefer CAS or CEA</a:t>
            </a:r>
          </a:p>
          <a:p>
            <a:pPr marL="0" indent="0">
              <a:buNone/>
            </a:pP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5250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YIMDOI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3703</TotalTime>
  <Words>1078</Words>
  <Application>Microsoft Macintosh PowerPoint</Application>
  <PresentationFormat>Widescreen</PresentationFormat>
  <Paragraphs>214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DengXian</vt:lpstr>
      <vt:lpstr>Times New Roman</vt:lpstr>
      <vt:lpstr>Arial</vt:lpstr>
      <vt:lpstr>Office Theme</vt:lpstr>
      <vt:lpstr>Document</vt:lpstr>
      <vt:lpstr>ACST-2: Randomised trial of stenting vs surgery for asymptomatic severe carotid artery stenosis     Alison Halliday Nuffield Department of Population Health (NDPH) University of Oxford, UK   for the ACST-2 collaborators  </vt:lpstr>
      <vt:lpstr>PowerPoint Presentation</vt:lpstr>
      <vt:lpstr>ACST-2 is published online in The Lancet on  29 Aug 2021, with immediate open access   All authors declare no conflicts of interest</vt:lpstr>
      <vt:lpstr>PowerPoint Presentation</vt:lpstr>
      <vt:lpstr>PowerPoint Presentation</vt:lpstr>
      <vt:lpstr>   2014-19  German mandatory nationwide registry of    in-hospital* CAS/CEA risks in asymptomatic patients                        Stenting      Surgery           18,000 CAS   86,000 CEA            Disabling stroke or death: 0.7%    0.7%                     Any stroke or death: 1.8%    1.4%             NB In-hospital stroke risks were not affected by gender, or by age.             * Median 4-5 days to discharge; 30-day risks would be higher.         Source:  https://iqtig.org/qs-verfahren/qs-karotis </vt:lpstr>
      <vt:lpstr>PowerPoint Presentation</vt:lpstr>
      <vt:lpstr>ACST-2: carotid stenting (CAS) vs surgery (CEA)</vt:lpstr>
      <vt:lpstr>ACST-2: carotid stenting (CAS) vs surgery (CEA)</vt:lpstr>
      <vt:lpstr>ACST-2: carotid stenting (CAS) vs surgery (CEA)</vt:lpstr>
      <vt:lpstr>PowerPoint Presentation</vt:lpstr>
      <vt:lpstr>PowerPoint Presentation</vt:lpstr>
      <vt:lpstr>PowerPoint Presentation</vt:lpstr>
      <vt:lpstr>PowerPoint Presentation</vt:lpstr>
      <vt:lpstr>ACST-2: carotid stenting (CAS) vs surgery (CEA)</vt:lpstr>
      <vt:lpstr>Stenting vs surgery: ACST-2 results plus other evidence</vt:lpstr>
      <vt:lpstr>PowerPoint Presentation</vt:lpstr>
      <vt:lpstr>Conclusions from the German national registry and from ACST-2 and the other major trials of CAS vs CEA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GASSER</dc:creator>
  <cp:lastModifiedBy>Ron Waksman</cp:lastModifiedBy>
  <cp:revision>145</cp:revision>
  <dcterms:created xsi:type="dcterms:W3CDTF">2020-11-27T13:16:45Z</dcterms:created>
  <dcterms:modified xsi:type="dcterms:W3CDTF">2021-08-29T22:09:57Z</dcterms:modified>
</cp:coreProperties>
</file>