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61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293492" y="2155901"/>
            <a:ext cx="4557014" cy="8489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7542" y="1083945"/>
            <a:ext cx="7728915" cy="137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g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jpg"/><Relationship Id="rId4" Type="http://schemas.openxmlformats.org/officeDocument/2006/relationships/image" Target="../media/image7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095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56003"/>
            <a:ext cx="9144000" cy="1542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75816"/>
            <a:ext cx="9144000" cy="1456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085189" y="1890725"/>
            <a:ext cx="6971665" cy="78803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53695" marR="5080" indent="-341630">
              <a:lnSpc>
                <a:spcPct val="100000"/>
              </a:lnSpc>
              <a:spcBef>
                <a:spcPts val="95"/>
              </a:spcBef>
            </a:pPr>
            <a:r>
              <a:rPr dirty="0" sz="2500" spc="-5"/>
              <a:t>A </a:t>
            </a:r>
            <a:r>
              <a:rPr dirty="0" sz="2500" spc="-10"/>
              <a:t>multicenter prospective registry </a:t>
            </a:r>
            <a:r>
              <a:rPr dirty="0" sz="2500" spc="-5"/>
              <a:t>of a </a:t>
            </a:r>
            <a:r>
              <a:rPr dirty="0" sz="2500" spc="-10"/>
              <a:t>novel tapered  sirolimus-eluting </a:t>
            </a:r>
            <a:r>
              <a:rPr dirty="0" sz="2500" spc="-20"/>
              <a:t>stent </a:t>
            </a:r>
            <a:r>
              <a:rPr dirty="0" sz="2500" spc="-15"/>
              <a:t>for </a:t>
            </a:r>
            <a:r>
              <a:rPr dirty="0" sz="2500" spc="-5"/>
              <a:t>long </a:t>
            </a:r>
            <a:r>
              <a:rPr dirty="0" sz="2500" spc="-10"/>
              <a:t>coronary</a:t>
            </a:r>
            <a:r>
              <a:rPr dirty="0" sz="2500" spc="95"/>
              <a:t> </a:t>
            </a:r>
            <a:r>
              <a:rPr dirty="0" sz="2500" spc="-5"/>
              <a:t>lesions</a:t>
            </a:r>
            <a:endParaRPr sz="2500"/>
          </a:p>
        </p:txBody>
      </p:sp>
      <p:sp>
        <p:nvSpPr>
          <p:cNvPr id="6" name="object 6"/>
          <p:cNvSpPr txBox="1"/>
          <p:nvPr/>
        </p:nvSpPr>
        <p:spPr>
          <a:xfrm>
            <a:off x="1448561" y="3076448"/>
            <a:ext cx="6269355" cy="1200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080">
              <a:lnSpc>
                <a:spcPct val="100000"/>
              </a:lnSpc>
              <a:spcBef>
                <a:spcPts val="100"/>
              </a:spcBef>
            </a:pPr>
            <a:r>
              <a:rPr dirty="0" sz="2000" spc="-65" b="1">
                <a:solidFill>
                  <a:srgbClr val="FFFFFF"/>
                </a:solidFill>
                <a:latin typeface="Calibri"/>
                <a:cs typeface="Calibri"/>
              </a:rPr>
              <a:t>Dr. </a:t>
            </a: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Pierfrancesco </a:t>
            </a:r>
            <a:r>
              <a:rPr dirty="0" sz="2000" spc="-10" b="1">
                <a:solidFill>
                  <a:srgbClr val="FFFFFF"/>
                </a:solidFill>
                <a:latin typeface="Calibri"/>
                <a:cs typeface="Calibri"/>
              </a:rPr>
              <a:t>Agostoni, </a:t>
            </a:r>
            <a:r>
              <a:rPr dirty="0" sz="2000" spc="-20" b="1">
                <a:solidFill>
                  <a:srgbClr val="FFFFFF"/>
                </a:solidFill>
                <a:latin typeface="Calibri"/>
                <a:cs typeface="Calibri"/>
              </a:rPr>
              <a:t>MD,</a:t>
            </a:r>
            <a:r>
              <a:rPr dirty="0" sz="2000" spc="4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PhD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Interventional</a:t>
            </a:r>
            <a:r>
              <a:rPr dirty="0" sz="1600" spc="2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Cardiologist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600" spc="-10" b="1">
                <a:solidFill>
                  <a:srgbClr val="FFFFFF"/>
                </a:solidFill>
                <a:latin typeface="Calibri"/>
                <a:cs typeface="Calibri"/>
              </a:rPr>
              <a:t>HartCentrum, Ziekenhuis Netwerk Antwerpen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(ZNA) Middelheim,</a:t>
            </a:r>
            <a:r>
              <a:rPr dirty="0" sz="1600" spc="13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1600" spc="-5" b="1">
                <a:solidFill>
                  <a:srgbClr val="FFFFFF"/>
                </a:solidFill>
                <a:latin typeface="Calibri"/>
                <a:cs typeface="Calibri"/>
              </a:rPr>
              <a:t>Belgium</a:t>
            </a:r>
            <a:endParaRPr sz="1600">
              <a:latin typeface="Calibri"/>
              <a:cs typeface="Calibri"/>
            </a:endParaRPr>
          </a:p>
          <a:p>
            <a:pPr algn="ctr" marL="2540">
              <a:lnSpc>
                <a:spcPct val="100000"/>
              </a:lnSpc>
              <a:spcBef>
                <a:spcPts val="575"/>
              </a:spcBef>
            </a:pPr>
            <a:r>
              <a:rPr dirty="0" sz="2000" spc="-5" b="1">
                <a:solidFill>
                  <a:srgbClr val="FFFFFF"/>
                </a:solidFill>
                <a:latin typeface="Calibri"/>
                <a:cs typeface="Calibri"/>
              </a:rPr>
              <a:t>On </a:t>
            </a:r>
            <a:r>
              <a:rPr dirty="0" sz="2000" b="1">
                <a:solidFill>
                  <a:srgbClr val="FFFFFF"/>
                </a:solidFill>
                <a:latin typeface="Calibri"/>
                <a:cs typeface="Calibri"/>
              </a:rPr>
              <a:t>Behalf of Morpheus-Global</a:t>
            </a:r>
            <a:r>
              <a:rPr dirty="0" sz="2000" spc="-65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z="2000" spc="-15" b="1">
                <a:solidFill>
                  <a:srgbClr val="FFFFFF"/>
                </a:solidFill>
                <a:latin typeface="Calibri"/>
                <a:cs typeface="Calibri"/>
              </a:rPr>
              <a:t>Investigators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6532" y="110693"/>
            <a:ext cx="319214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</a:rPr>
              <a:t>Lesion</a:t>
            </a:r>
            <a:r>
              <a:rPr dirty="0" sz="2800" spc="-30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Characteristics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7216330" y="2369692"/>
            <a:ext cx="0" cy="1056005"/>
          </a:xfrm>
          <a:custGeom>
            <a:avLst/>
            <a:gdLst/>
            <a:ahLst/>
            <a:cxnLst/>
            <a:rect l="l" t="t" r="r" b="b"/>
            <a:pathLst>
              <a:path w="0" h="1056004">
                <a:moveTo>
                  <a:pt x="0" y="0"/>
                </a:moveTo>
                <a:lnTo>
                  <a:pt x="0" y="1056005"/>
                </a:lnTo>
              </a:path>
            </a:pathLst>
          </a:custGeom>
          <a:ln w="27304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7202678" y="2369947"/>
            <a:ext cx="1056640" cy="1929130"/>
          </a:xfrm>
          <a:custGeom>
            <a:avLst/>
            <a:gdLst/>
            <a:ahLst/>
            <a:cxnLst/>
            <a:rect l="l" t="t" r="r" b="b"/>
            <a:pathLst>
              <a:path w="1056640" h="1929129">
                <a:moveTo>
                  <a:pt x="27304" y="0"/>
                </a:moveTo>
                <a:lnTo>
                  <a:pt x="0" y="1055751"/>
                </a:lnTo>
                <a:lnTo>
                  <a:pt x="593978" y="1929028"/>
                </a:lnTo>
                <a:lnTo>
                  <a:pt x="633345" y="1900942"/>
                </a:lnTo>
                <a:lnTo>
                  <a:pt x="671044" y="1871398"/>
                </a:lnTo>
                <a:lnTo>
                  <a:pt x="707064" y="1840461"/>
                </a:lnTo>
                <a:lnTo>
                  <a:pt x="741393" y="1808196"/>
                </a:lnTo>
                <a:lnTo>
                  <a:pt x="774018" y="1774668"/>
                </a:lnTo>
                <a:lnTo>
                  <a:pt x="804927" y="1739940"/>
                </a:lnTo>
                <a:lnTo>
                  <a:pt x="834108" y="1704079"/>
                </a:lnTo>
                <a:lnTo>
                  <a:pt x="861548" y="1667149"/>
                </a:lnTo>
                <a:lnTo>
                  <a:pt x="887235" y="1629214"/>
                </a:lnTo>
                <a:lnTo>
                  <a:pt x="911157" y="1590340"/>
                </a:lnTo>
                <a:lnTo>
                  <a:pt x="933302" y="1550590"/>
                </a:lnTo>
                <a:lnTo>
                  <a:pt x="953657" y="1510030"/>
                </a:lnTo>
                <a:lnTo>
                  <a:pt x="972209" y="1468725"/>
                </a:lnTo>
                <a:lnTo>
                  <a:pt x="988947" y="1426740"/>
                </a:lnTo>
                <a:lnTo>
                  <a:pt x="1003859" y="1384138"/>
                </a:lnTo>
                <a:lnTo>
                  <a:pt x="1016931" y="1340985"/>
                </a:lnTo>
                <a:lnTo>
                  <a:pt x="1028153" y="1297346"/>
                </a:lnTo>
                <a:lnTo>
                  <a:pt x="1037510" y="1253285"/>
                </a:lnTo>
                <a:lnTo>
                  <a:pt x="1044992" y="1208867"/>
                </a:lnTo>
                <a:lnTo>
                  <a:pt x="1050585" y="1164157"/>
                </a:lnTo>
                <a:lnTo>
                  <a:pt x="1054278" y="1119219"/>
                </a:lnTo>
                <a:lnTo>
                  <a:pt x="1056059" y="1074119"/>
                </a:lnTo>
                <a:lnTo>
                  <a:pt x="1055914" y="1028921"/>
                </a:lnTo>
                <a:lnTo>
                  <a:pt x="1053831" y="983690"/>
                </a:lnTo>
                <a:lnTo>
                  <a:pt x="1049799" y="938490"/>
                </a:lnTo>
                <a:lnTo>
                  <a:pt x="1043806" y="893387"/>
                </a:lnTo>
                <a:lnTo>
                  <a:pt x="1035837" y="848445"/>
                </a:lnTo>
                <a:lnTo>
                  <a:pt x="1025883" y="803728"/>
                </a:lnTo>
                <a:lnTo>
                  <a:pt x="1013929" y="759303"/>
                </a:lnTo>
                <a:lnTo>
                  <a:pt x="999964" y="715232"/>
                </a:lnTo>
                <a:lnTo>
                  <a:pt x="983976" y="671582"/>
                </a:lnTo>
                <a:lnTo>
                  <a:pt x="965952" y="628416"/>
                </a:lnTo>
                <a:lnTo>
                  <a:pt x="945879" y="585801"/>
                </a:lnTo>
                <a:lnTo>
                  <a:pt x="923747" y="543799"/>
                </a:lnTo>
                <a:lnTo>
                  <a:pt x="899542" y="502477"/>
                </a:lnTo>
                <a:lnTo>
                  <a:pt x="873251" y="461898"/>
                </a:lnTo>
                <a:lnTo>
                  <a:pt x="843665" y="420548"/>
                </a:lnTo>
                <a:lnTo>
                  <a:pt x="812295" y="380876"/>
                </a:lnTo>
                <a:lnTo>
                  <a:pt x="779216" y="342923"/>
                </a:lnTo>
                <a:lnTo>
                  <a:pt x="744503" y="306730"/>
                </a:lnTo>
                <a:lnTo>
                  <a:pt x="708229" y="272337"/>
                </a:lnTo>
                <a:lnTo>
                  <a:pt x="670468" y="239785"/>
                </a:lnTo>
                <a:lnTo>
                  <a:pt x="631296" y="209114"/>
                </a:lnTo>
                <a:lnTo>
                  <a:pt x="590785" y="180365"/>
                </a:lnTo>
                <a:lnTo>
                  <a:pt x="549011" y="153578"/>
                </a:lnTo>
                <a:lnTo>
                  <a:pt x="506047" y="128793"/>
                </a:lnTo>
                <a:lnTo>
                  <a:pt x="461968" y="106052"/>
                </a:lnTo>
                <a:lnTo>
                  <a:pt x="416847" y="85394"/>
                </a:lnTo>
                <a:lnTo>
                  <a:pt x="370760" y="66861"/>
                </a:lnTo>
                <a:lnTo>
                  <a:pt x="323779" y="50492"/>
                </a:lnTo>
                <a:lnTo>
                  <a:pt x="275980" y="36327"/>
                </a:lnTo>
                <a:lnTo>
                  <a:pt x="227437" y="24409"/>
                </a:lnTo>
                <a:lnTo>
                  <a:pt x="178224" y="14776"/>
                </a:lnTo>
                <a:lnTo>
                  <a:pt x="128414" y="7470"/>
                </a:lnTo>
                <a:lnTo>
                  <a:pt x="78083" y="2531"/>
                </a:lnTo>
                <a:lnTo>
                  <a:pt x="27304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146656" y="2683764"/>
            <a:ext cx="1650364" cy="1798320"/>
          </a:xfrm>
          <a:custGeom>
            <a:avLst/>
            <a:gdLst/>
            <a:ahLst/>
            <a:cxnLst/>
            <a:rect l="l" t="t" r="r" b="b"/>
            <a:pathLst>
              <a:path w="1650365" h="1798320">
                <a:moveTo>
                  <a:pt x="304561" y="0"/>
                </a:moveTo>
                <a:lnTo>
                  <a:pt x="271368" y="35162"/>
                </a:lnTo>
                <a:lnTo>
                  <a:pt x="240091" y="71433"/>
                </a:lnTo>
                <a:lnTo>
                  <a:pt x="210730" y="108746"/>
                </a:lnTo>
                <a:lnTo>
                  <a:pt x="183286" y="147035"/>
                </a:lnTo>
                <a:lnTo>
                  <a:pt x="157757" y="186235"/>
                </a:lnTo>
                <a:lnTo>
                  <a:pt x="134143" y="226280"/>
                </a:lnTo>
                <a:lnTo>
                  <a:pt x="112444" y="267103"/>
                </a:lnTo>
                <a:lnTo>
                  <a:pt x="92660" y="308639"/>
                </a:lnTo>
                <a:lnTo>
                  <a:pt x="74789" y="350822"/>
                </a:lnTo>
                <a:lnTo>
                  <a:pt x="58831" y="393586"/>
                </a:lnTo>
                <a:lnTo>
                  <a:pt x="44786" y="436865"/>
                </a:lnTo>
                <a:lnTo>
                  <a:pt x="32654" y="480593"/>
                </a:lnTo>
                <a:lnTo>
                  <a:pt x="22434" y="524705"/>
                </a:lnTo>
                <a:lnTo>
                  <a:pt x="14126" y="569134"/>
                </a:lnTo>
                <a:lnTo>
                  <a:pt x="7729" y="613814"/>
                </a:lnTo>
                <a:lnTo>
                  <a:pt x="3242" y="658680"/>
                </a:lnTo>
                <a:lnTo>
                  <a:pt x="666" y="703665"/>
                </a:lnTo>
                <a:lnTo>
                  <a:pt x="0" y="748704"/>
                </a:lnTo>
                <a:lnTo>
                  <a:pt x="1243" y="793731"/>
                </a:lnTo>
                <a:lnTo>
                  <a:pt x="4395" y="838680"/>
                </a:lnTo>
                <a:lnTo>
                  <a:pt x="9455" y="883485"/>
                </a:lnTo>
                <a:lnTo>
                  <a:pt x="16424" y="928080"/>
                </a:lnTo>
                <a:lnTo>
                  <a:pt x="25300" y="972399"/>
                </a:lnTo>
                <a:lnTo>
                  <a:pt x="36083" y="1016376"/>
                </a:lnTo>
                <a:lnTo>
                  <a:pt x="48774" y="1059945"/>
                </a:lnTo>
                <a:lnTo>
                  <a:pt x="63370" y="1103041"/>
                </a:lnTo>
                <a:lnTo>
                  <a:pt x="79873" y="1145598"/>
                </a:lnTo>
                <a:lnTo>
                  <a:pt x="98280" y="1187549"/>
                </a:lnTo>
                <a:lnTo>
                  <a:pt x="118593" y="1228829"/>
                </a:lnTo>
                <a:lnTo>
                  <a:pt x="140811" y="1269372"/>
                </a:lnTo>
                <a:lnTo>
                  <a:pt x="164932" y="1309111"/>
                </a:lnTo>
                <a:lnTo>
                  <a:pt x="190958" y="1347982"/>
                </a:lnTo>
                <a:lnTo>
                  <a:pt x="218886" y="1385918"/>
                </a:lnTo>
                <a:lnTo>
                  <a:pt x="248717" y="1422853"/>
                </a:lnTo>
                <a:lnTo>
                  <a:pt x="280451" y="1458721"/>
                </a:lnTo>
                <a:lnTo>
                  <a:pt x="314086" y="1493456"/>
                </a:lnTo>
                <a:lnTo>
                  <a:pt x="349446" y="1526816"/>
                </a:lnTo>
                <a:lnTo>
                  <a:pt x="385989" y="1558274"/>
                </a:lnTo>
                <a:lnTo>
                  <a:pt x="423647" y="1587825"/>
                </a:lnTo>
                <a:lnTo>
                  <a:pt x="462351" y="1615463"/>
                </a:lnTo>
                <a:lnTo>
                  <a:pt x="502030" y="1641179"/>
                </a:lnTo>
                <a:lnTo>
                  <a:pt x="542618" y="1664970"/>
                </a:lnTo>
                <a:lnTo>
                  <a:pt x="584043" y="1686827"/>
                </a:lnTo>
                <a:lnTo>
                  <a:pt x="626237" y="1706746"/>
                </a:lnTo>
                <a:lnTo>
                  <a:pt x="669131" y="1724719"/>
                </a:lnTo>
                <a:lnTo>
                  <a:pt x="712656" y="1740741"/>
                </a:lnTo>
                <a:lnTo>
                  <a:pt x="756743" y="1754804"/>
                </a:lnTo>
                <a:lnTo>
                  <a:pt x="801322" y="1766904"/>
                </a:lnTo>
                <a:lnTo>
                  <a:pt x="846325" y="1777032"/>
                </a:lnTo>
                <a:lnTo>
                  <a:pt x="891682" y="1785184"/>
                </a:lnTo>
                <a:lnTo>
                  <a:pt x="937324" y="1791353"/>
                </a:lnTo>
                <a:lnTo>
                  <a:pt x="983183" y="1795533"/>
                </a:lnTo>
                <a:lnTo>
                  <a:pt x="1029188" y="1797716"/>
                </a:lnTo>
                <a:lnTo>
                  <a:pt x="1075271" y="1797898"/>
                </a:lnTo>
                <a:lnTo>
                  <a:pt x="1121364" y="1796071"/>
                </a:lnTo>
                <a:lnTo>
                  <a:pt x="1167395" y="1792230"/>
                </a:lnTo>
                <a:lnTo>
                  <a:pt x="1213298" y="1786368"/>
                </a:lnTo>
                <a:lnTo>
                  <a:pt x="1259002" y="1778478"/>
                </a:lnTo>
                <a:lnTo>
                  <a:pt x="1304438" y="1768555"/>
                </a:lnTo>
                <a:lnTo>
                  <a:pt x="1349538" y="1756593"/>
                </a:lnTo>
                <a:lnTo>
                  <a:pt x="1394231" y="1742584"/>
                </a:lnTo>
                <a:lnTo>
                  <a:pt x="1438450" y="1726523"/>
                </a:lnTo>
                <a:lnTo>
                  <a:pt x="1482124" y="1708403"/>
                </a:lnTo>
                <a:lnTo>
                  <a:pt x="1525186" y="1688218"/>
                </a:lnTo>
                <a:lnTo>
                  <a:pt x="1567565" y="1665962"/>
                </a:lnTo>
                <a:lnTo>
                  <a:pt x="1609192" y="1641628"/>
                </a:lnTo>
                <a:lnTo>
                  <a:pt x="1649999" y="1615211"/>
                </a:lnTo>
                <a:lnTo>
                  <a:pt x="1056020" y="741934"/>
                </a:lnTo>
                <a:lnTo>
                  <a:pt x="304561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51219" y="2369692"/>
            <a:ext cx="751840" cy="1056005"/>
          </a:xfrm>
          <a:custGeom>
            <a:avLst/>
            <a:gdLst/>
            <a:ahLst/>
            <a:cxnLst/>
            <a:rect l="l" t="t" r="r" b="b"/>
            <a:pathLst>
              <a:path w="751840" h="1056004">
                <a:moveTo>
                  <a:pt x="751458" y="0"/>
                </a:moveTo>
                <a:lnTo>
                  <a:pt x="701771" y="1168"/>
                </a:lnTo>
                <a:lnTo>
                  <a:pt x="652399" y="4652"/>
                </a:lnTo>
                <a:lnTo>
                  <a:pt x="603418" y="10422"/>
                </a:lnTo>
                <a:lnTo>
                  <a:pt x="554901" y="18447"/>
                </a:lnTo>
                <a:lnTo>
                  <a:pt x="506922" y="28696"/>
                </a:lnTo>
                <a:lnTo>
                  <a:pt x="459554" y="41139"/>
                </a:lnTo>
                <a:lnTo>
                  <a:pt x="412873" y="55746"/>
                </a:lnTo>
                <a:lnTo>
                  <a:pt x="366950" y="72485"/>
                </a:lnTo>
                <a:lnTo>
                  <a:pt x="321861" y="91326"/>
                </a:lnTo>
                <a:lnTo>
                  <a:pt x="277678" y="112239"/>
                </a:lnTo>
                <a:lnTo>
                  <a:pt x="234477" y="135193"/>
                </a:lnTo>
                <a:lnTo>
                  <a:pt x="192330" y="160158"/>
                </a:lnTo>
                <a:lnTo>
                  <a:pt x="151311" y="187103"/>
                </a:lnTo>
                <a:lnTo>
                  <a:pt x="111495" y="215997"/>
                </a:lnTo>
                <a:lnTo>
                  <a:pt x="72956" y="246810"/>
                </a:lnTo>
                <a:lnTo>
                  <a:pt x="35766" y="279511"/>
                </a:lnTo>
                <a:lnTo>
                  <a:pt x="0" y="314070"/>
                </a:lnTo>
                <a:lnTo>
                  <a:pt x="751458" y="1056005"/>
                </a:lnTo>
                <a:lnTo>
                  <a:pt x="75145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923788" y="181965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491"/>
                </a:moveTo>
                <a:lnTo>
                  <a:pt x="126491" y="126491"/>
                </a:lnTo>
                <a:lnTo>
                  <a:pt x="126491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63868" y="1819655"/>
            <a:ext cx="125095" cy="127000"/>
          </a:xfrm>
          <a:custGeom>
            <a:avLst/>
            <a:gdLst/>
            <a:ahLst/>
            <a:cxnLst/>
            <a:rect l="l" t="t" r="r" b="b"/>
            <a:pathLst>
              <a:path w="125095" h="127000">
                <a:moveTo>
                  <a:pt x="0" y="126491"/>
                </a:moveTo>
                <a:lnTo>
                  <a:pt x="124968" y="126491"/>
                </a:lnTo>
                <a:lnTo>
                  <a:pt x="124968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289292" y="1819655"/>
            <a:ext cx="125095" cy="127000"/>
          </a:xfrm>
          <a:custGeom>
            <a:avLst/>
            <a:gdLst/>
            <a:ahLst/>
            <a:cxnLst/>
            <a:rect l="l" t="t" r="r" b="b"/>
            <a:pathLst>
              <a:path w="125095" h="127000">
                <a:moveTo>
                  <a:pt x="0" y="126491"/>
                </a:moveTo>
                <a:lnTo>
                  <a:pt x="124968" y="126491"/>
                </a:lnTo>
                <a:lnTo>
                  <a:pt x="124968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005571" y="1819655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491"/>
                </a:moveTo>
                <a:lnTo>
                  <a:pt x="126492" y="126491"/>
                </a:lnTo>
                <a:lnTo>
                  <a:pt x="126492" y="0"/>
                </a:lnTo>
                <a:lnTo>
                  <a:pt x="0" y="0"/>
                </a:lnTo>
                <a:lnTo>
                  <a:pt x="0" y="126491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096127" y="1090096"/>
            <a:ext cx="2424430" cy="2799715"/>
          </a:xfrm>
          <a:prstGeom prst="rect">
            <a:avLst/>
          </a:prstGeom>
        </p:spPr>
        <p:txBody>
          <a:bodyPr wrap="square" lIns="0" tIns="167640" rIns="0" bIns="0" rtlCol="0" vert="horz">
            <a:spAutoFit/>
          </a:bodyPr>
          <a:lstStyle/>
          <a:p>
            <a:pPr marL="215900">
              <a:lnSpc>
                <a:spcPct val="100000"/>
              </a:lnSpc>
              <a:spcBef>
                <a:spcPts val="1320"/>
              </a:spcBef>
            </a:pPr>
            <a:r>
              <a:rPr dirty="0" sz="2200" spc="-5" b="1">
                <a:latin typeface="Calibri"/>
                <a:cs typeface="Calibri"/>
              </a:rPr>
              <a:t>Lesion</a:t>
            </a:r>
            <a:r>
              <a:rPr dirty="0" sz="2200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Location</a:t>
            </a:r>
            <a:endParaRPr sz="2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651510" algn="l"/>
                <a:tab pos="1377950" algn="l"/>
                <a:tab pos="2094230" algn="l"/>
              </a:tabLst>
            </a:pP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>
                <a:latin typeface="Calibri"/>
                <a:cs typeface="Calibri"/>
              </a:rPr>
              <a:t>M	RCA	</a:t>
            </a:r>
            <a:r>
              <a:rPr dirty="0" sz="1800" spc="-5">
                <a:latin typeface="Calibri"/>
                <a:cs typeface="Calibri"/>
              </a:rPr>
              <a:t>LA</a:t>
            </a:r>
            <a:r>
              <a:rPr dirty="0" sz="1800">
                <a:latin typeface="Calibri"/>
                <a:cs typeface="Calibri"/>
              </a:rPr>
              <a:t>D	</a:t>
            </a:r>
            <a:r>
              <a:rPr dirty="0" sz="1800" spc="-5">
                <a:latin typeface="Calibri"/>
                <a:cs typeface="Calibri"/>
              </a:rPr>
              <a:t>LCx</a:t>
            </a:r>
            <a:endParaRPr sz="1800">
              <a:latin typeface="Calibri"/>
              <a:cs typeface="Calibri"/>
            </a:endParaRPr>
          </a:p>
          <a:p>
            <a:pPr marL="871219">
              <a:lnSpc>
                <a:spcPct val="100000"/>
              </a:lnSpc>
              <a:spcBef>
                <a:spcPts val="905"/>
              </a:spcBef>
            </a:pPr>
            <a:r>
              <a:rPr dirty="0" sz="1400" spc="-5" b="1">
                <a:latin typeface="Calibri"/>
                <a:cs typeface="Calibri"/>
              </a:rPr>
              <a:t>0.41 </a:t>
            </a:r>
            <a:r>
              <a:rPr dirty="0" sz="1400" b="1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508000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12.60 </a:t>
            </a:r>
            <a:r>
              <a:rPr dirty="0" sz="1400" b="1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480185">
              <a:lnSpc>
                <a:spcPct val="100000"/>
              </a:lnSpc>
            </a:pPr>
            <a:r>
              <a:rPr dirty="0" sz="1400" spc="-5" b="1">
                <a:latin typeface="Calibri"/>
                <a:cs typeface="Calibri"/>
              </a:rPr>
              <a:t>40.08</a:t>
            </a:r>
            <a:r>
              <a:rPr dirty="0" sz="1400" spc="-1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222250">
              <a:lnSpc>
                <a:spcPct val="100000"/>
              </a:lnSpc>
              <a:spcBef>
                <a:spcPts val="1140"/>
              </a:spcBef>
            </a:pPr>
            <a:r>
              <a:rPr dirty="0" sz="1400" spc="-5" b="1">
                <a:latin typeface="Calibri"/>
                <a:cs typeface="Calibri"/>
              </a:rPr>
              <a:t>46.90 </a:t>
            </a:r>
            <a:r>
              <a:rPr dirty="0" sz="1400" b="1">
                <a:latin typeface="Calibri"/>
                <a:cs typeface="Calibri"/>
              </a:rPr>
              <a:t>%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12" name="object 12"/>
          <p:cNvGraphicFramePr>
            <a:graphicFrameLocks noGrp="1"/>
          </p:cNvGraphicFramePr>
          <p:nvPr/>
        </p:nvGraphicFramePr>
        <p:xfrm>
          <a:off x="296329" y="987297"/>
          <a:ext cx="4938395" cy="3811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90645"/>
                <a:gridCol w="1028700"/>
              </a:tblGrid>
              <a:tr h="311023">
                <a:tc>
                  <a:txBody>
                    <a:bodyPr/>
                    <a:lstStyle/>
                    <a:p>
                      <a:pPr marL="82550">
                        <a:lnSpc>
                          <a:spcPts val="1625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Lesion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characteristics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625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n=484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</a:tr>
              <a:tr h="290702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no. of lesion </a:t>
                      </a:r>
                      <a:r>
                        <a:rPr dirty="0" sz="1400" spc="-10" b="1">
                          <a:latin typeface="Calibri"/>
                          <a:cs typeface="Calibri"/>
                        </a:rPr>
                        <a:t>treated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with study device,</a:t>
                      </a:r>
                      <a:r>
                        <a:rPr dirty="0" sz="1400" spc="-114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484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575"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400" spc="-25" b="1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occlusion, n</a:t>
                      </a:r>
                      <a:r>
                        <a:rPr dirty="0" sz="14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198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(40.91)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1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702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Stenosis,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0576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novo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458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(94.63)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702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In-stent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19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(3.93)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575">
                <a:tc gridSpan="2"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 b="1">
                          <a:latin typeface="Calibri"/>
                          <a:cs typeface="Calibri"/>
                        </a:rPr>
                        <a:t>Lesion 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Type,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90703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Severely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calcified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116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(23.97)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575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CTO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5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169</a:t>
                      </a:r>
                      <a:r>
                        <a:rPr dirty="0" sz="14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(34.92)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476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639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Diffuse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152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(31.40)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639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Long (≥</a:t>
                      </a:r>
                      <a:r>
                        <a:rPr dirty="0" sz="1400" spc="-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46mm)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330</a:t>
                      </a:r>
                      <a:r>
                        <a:rPr dirty="0" sz="1400" spc="-2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(68.18)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639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Thrombus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41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(8.47)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0626"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Other (Critical,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Discrete,</a:t>
                      </a:r>
                      <a:r>
                        <a:rPr dirty="0" sz="14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Tandem)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17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(3.51)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540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12594" y="122300"/>
            <a:ext cx="468947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</a:rPr>
              <a:t>Lesion and </a:t>
            </a:r>
            <a:r>
              <a:rPr dirty="0" sz="2800" spc="-20">
                <a:solidFill>
                  <a:srgbClr val="FFFFFF"/>
                </a:solidFill>
              </a:rPr>
              <a:t>Stent</a:t>
            </a:r>
            <a:r>
              <a:rPr dirty="0" sz="2800" spc="15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Characteristics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6787260" y="2017522"/>
            <a:ext cx="858519" cy="1308100"/>
          </a:xfrm>
          <a:custGeom>
            <a:avLst/>
            <a:gdLst/>
            <a:ahLst/>
            <a:cxnLst/>
            <a:rect l="l" t="t" r="r" b="b"/>
            <a:pathLst>
              <a:path w="858520" h="1308100">
                <a:moveTo>
                  <a:pt x="0" y="0"/>
                </a:moveTo>
                <a:lnTo>
                  <a:pt x="0" y="1307591"/>
                </a:lnTo>
                <a:lnTo>
                  <a:pt x="858139" y="320928"/>
                </a:lnTo>
                <a:lnTo>
                  <a:pt x="820013" y="289019"/>
                </a:lnTo>
                <a:lnTo>
                  <a:pt x="780826" y="258676"/>
                </a:lnTo>
                <a:lnTo>
                  <a:pt x="740628" y="229916"/>
                </a:lnTo>
                <a:lnTo>
                  <a:pt x="699467" y="202757"/>
                </a:lnTo>
                <a:lnTo>
                  <a:pt x="657392" y="177219"/>
                </a:lnTo>
                <a:lnTo>
                  <a:pt x="614453" y="153320"/>
                </a:lnTo>
                <a:lnTo>
                  <a:pt x="570700" y="131076"/>
                </a:lnTo>
                <a:lnTo>
                  <a:pt x="526180" y="110508"/>
                </a:lnTo>
                <a:lnTo>
                  <a:pt x="480944" y="91632"/>
                </a:lnTo>
                <a:lnTo>
                  <a:pt x="435041" y="74468"/>
                </a:lnTo>
                <a:lnTo>
                  <a:pt x="388519" y="59033"/>
                </a:lnTo>
                <a:lnTo>
                  <a:pt x="341429" y="45346"/>
                </a:lnTo>
                <a:lnTo>
                  <a:pt x="293818" y="33425"/>
                </a:lnTo>
                <a:lnTo>
                  <a:pt x="245738" y="23287"/>
                </a:lnTo>
                <a:lnTo>
                  <a:pt x="197236" y="14952"/>
                </a:lnTo>
                <a:lnTo>
                  <a:pt x="148362" y="8438"/>
                </a:lnTo>
                <a:lnTo>
                  <a:pt x="99165" y="3762"/>
                </a:lnTo>
                <a:lnTo>
                  <a:pt x="49694" y="943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6787260" y="2338451"/>
            <a:ext cx="1308100" cy="1728470"/>
          </a:xfrm>
          <a:custGeom>
            <a:avLst/>
            <a:gdLst/>
            <a:ahLst/>
            <a:cxnLst/>
            <a:rect l="l" t="t" r="r" b="b"/>
            <a:pathLst>
              <a:path w="1308100" h="1728470">
                <a:moveTo>
                  <a:pt x="858139" y="0"/>
                </a:moveTo>
                <a:lnTo>
                  <a:pt x="0" y="986663"/>
                </a:lnTo>
                <a:lnTo>
                  <a:pt x="1076960" y="1728444"/>
                </a:lnTo>
                <a:lnTo>
                  <a:pt x="1103728" y="1688006"/>
                </a:lnTo>
                <a:lnTo>
                  <a:pt x="1128819" y="1646912"/>
                </a:lnTo>
                <a:lnTo>
                  <a:pt x="1152238" y="1605207"/>
                </a:lnTo>
                <a:lnTo>
                  <a:pt x="1173991" y="1562934"/>
                </a:lnTo>
                <a:lnTo>
                  <a:pt x="1194084" y="1520138"/>
                </a:lnTo>
                <a:lnTo>
                  <a:pt x="1212522" y="1476861"/>
                </a:lnTo>
                <a:lnTo>
                  <a:pt x="1229310" y="1433148"/>
                </a:lnTo>
                <a:lnTo>
                  <a:pt x="1244455" y="1389042"/>
                </a:lnTo>
                <a:lnTo>
                  <a:pt x="1257961" y="1344588"/>
                </a:lnTo>
                <a:lnTo>
                  <a:pt x="1269834" y="1299829"/>
                </a:lnTo>
                <a:lnTo>
                  <a:pt x="1280079" y="1254808"/>
                </a:lnTo>
                <a:lnTo>
                  <a:pt x="1288703" y="1209571"/>
                </a:lnTo>
                <a:lnTo>
                  <a:pt x="1295711" y="1164159"/>
                </a:lnTo>
                <a:lnTo>
                  <a:pt x="1301107" y="1118618"/>
                </a:lnTo>
                <a:lnTo>
                  <a:pt x="1304899" y="1072991"/>
                </a:lnTo>
                <a:lnTo>
                  <a:pt x="1307090" y="1027322"/>
                </a:lnTo>
                <a:lnTo>
                  <a:pt x="1307688" y="981655"/>
                </a:lnTo>
                <a:lnTo>
                  <a:pt x="1306697" y="936033"/>
                </a:lnTo>
                <a:lnTo>
                  <a:pt x="1304122" y="890500"/>
                </a:lnTo>
                <a:lnTo>
                  <a:pt x="1299970" y="845100"/>
                </a:lnTo>
                <a:lnTo>
                  <a:pt x="1294246" y="799878"/>
                </a:lnTo>
                <a:lnTo>
                  <a:pt x="1286956" y="754875"/>
                </a:lnTo>
                <a:lnTo>
                  <a:pt x="1278104" y="710138"/>
                </a:lnTo>
                <a:lnTo>
                  <a:pt x="1267697" y="665708"/>
                </a:lnTo>
                <a:lnTo>
                  <a:pt x="1255740" y="621630"/>
                </a:lnTo>
                <a:lnTo>
                  <a:pt x="1242238" y="577949"/>
                </a:lnTo>
                <a:lnTo>
                  <a:pt x="1227198" y="534706"/>
                </a:lnTo>
                <a:lnTo>
                  <a:pt x="1210624" y="491948"/>
                </a:lnTo>
                <a:lnTo>
                  <a:pt x="1192522" y="449716"/>
                </a:lnTo>
                <a:lnTo>
                  <a:pt x="1172898" y="408055"/>
                </a:lnTo>
                <a:lnTo>
                  <a:pt x="1151757" y="367010"/>
                </a:lnTo>
                <a:lnTo>
                  <a:pt x="1129104" y="326622"/>
                </a:lnTo>
                <a:lnTo>
                  <a:pt x="1104946" y="286937"/>
                </a:lnTo>
                <a:lnTo>
                  <a:pt x="1079288" y="247999"/>
                </a:lnTo>
                <a:lnTo>
                  <a:pt x="1052135" y="209850"/>
                </a:lnTo>
                <a:lnTo>
                  <a:pt x="1023493" y="172535"/>
                </a:lnTo>
                <a:lnTo>
                  <a:pt x="993367" y="136098"/>
                </a:lnTo>
                <a:lnTo>
                  <a:pt x="961764" y="100582"/>
                </a:lnTo>
                <a:lnTo>
                  <a:pt x="928687" y="66031"/>
                </a:lnTo>
                <a:lnTo>
                  <a:pt x="894144" y="32489"/>
                </a:lnTo>
                <a:lnTo>
                  <a:pt x="858139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010275" y="3325114"/>
            <a:ext cx="1854200" cy="1308100"/>
          </a:xfrm>
          <a:custGeom>
            <a:avLst/>
            <a:gdLst/>
            <a:ahLst/>
            <a:cxnLst/>
            <a:rect l="l" t="t" r="r" b="b"/>
            <a:pathLst>
              <a:path w="1854200" h="1308100">
                <a:moveTo>
                  <a:pt x="776985" y="0"/>
                </a:moveTo>
                <a:lnTo>
                  <a:pt x="0" y="1051814"/>
                </a:lnTo>
                <a:lnTo>
                  <a:pt x="39072" y="1079605"/>
                </a:lnTo>
                <a:lnTo>
                  <a:pt x="78807" y="1105768"/>
                </a:lnTo>
                <a:lnTo>
                  <a:pt x="119165" y="1130306"/>
                </a:lnTo>
                <a:lnTo>
                  <a:pt x="160103" y="1153227"/>
                </a:lnTo>
                <a:lnTo>
                  <a:pt x="201581" y="1174537"/>
                </a:lnTo>
                <a:lnTo>
                  <a:pt x="243558" y="1194242"/>
                </a:lnTo>
                <a:lnTo>
                  <a:pt x="285991" y="1212349"/>
                </a:lnTo>
                <a:lnTo>
                  <a:pt x="328840" y="1228863"/>
                </a:lnTo>
                <a:lnTo>
                  <a:pt x="372063" y="1243790"/>
                </a:lnTo>
                <a:lnTo>
                  <a:pt x="415619" y="1257137"/>
                </a:lnTo>
                <a:lnTo>
                  <a:pt x="459466" y="1268911"/>
                </a:lnTo>
                <a:lnTo>
                  <a:pt x="503564" y="1279117"/>
                </a:lnTo>
                <a:lnTo>
                  <a:pt x="547871" y="1287761"/>
                </a:lnTo>
                <a:lnTo>
                  <a:pt x="592346" y="1294850"/>
                </a:lnTo>
                <a:lnTo>
                  <a:pt x="636947" y="1300390"/>
                </a:lnTo>
                <a:lnTo>
                  <a:pt x="681633" y="1304387"/>
                </a:lnTo>
                <a:lnTo>
                  <a:pt x="726363" y="1306847"/>
                </a:lnTo>
                <a:lnTo>
                  <a:pt x="771095" y="1307777"/>
                </a:lnTo>
                <a:lnTo>
                  <a:pt x="815788" y="1307182"/>
                </a:lnTo>
                <a:lnTo>
                  <a:pt x="860401" y="1305070"/>
                </a:lnTo>
                <a:lnTo>
                  <a:pt x="904892" y="1301446"/>
                </a:lnTo>
                <a:lnTo>
                  <a:pt x="949221" y="1296316"/>
                </a:lnTo>
                <a:lnTo>
                  <a:pt x="993345" y="1289686"/>
                </a:lnTo>
                <a:lnTo>
                  <a:pt x="1037224" y="1281564"/>
                </a:lnTo>
                <a:lnTo>
                  <a:pt x="1080817" y="1271954"/>
                </a:lnTo>
                <a:lnTo>
                  <a:pt x="1124081" y="1260864"/>
                </a:lnTo>
                <a:lnTo>
                  <a:pt x="1166975" y="1248299"/>
                </a:lnTo>
                <a:lnTo>
                  <a:pt x="1209459" y="1234265"/>
                </a:lnTo>
                <a:lnTo>
                  <a:pt x="1251491" y="1218770"/>
                </a:lnTo>
                <a:lnTo>
                  <a:pt x="1293029" y="1201818"/>
                </a:lnTo>
                <a:lnTo>
                  <a:pt x="1334032" y="1183417"/>
                </a:lnTo>
                <a:lnTo>
                  <a:pt x="1374460" y="1163572"/>
                </a:lnTo>
                <a:lnTo>
                  <a:pt x="1414270" y="1142290"/>
                </a:lnTo>
                <a:lnTo>
                  <a:pt x="1453422" y="1119577"/>
                </a:lnTo>
                <a:lnTo>
                  <a:pt x="1491873" y="1095438"/>
                </a:lnTo>
                <a:lnTo>
                  <a:pt x="1529583" y="1069881"/>
                </a:lnTo>
                <a:lnTo>
                  <a:pt x="1566511" y="1042912"/>
                </a:lnTo>
                <a:lnTo>
                  <a:pt x="1602615" y="1014536"/>
                </a:lnTo>
                <a:lnTo>
                  <a:pt x="1637853" y="984760"/>
                </a:lnTo>
                <a:lnTo>
                  <a:pt x="1672185" y="953590"/>
                </a:lnTo>
                <a:lnTo>
                  <a:pt x="1705569" y="921032"/>
                </a:lnTo>
                <a:lnTo>
                  <a:pt x="1737964" y="887093"/>
                </a:lnTo>
                <a:lnTo>
                  <a:pt x="1769328" y="851779"/>
                </a:lnTo>
                <a:lnTo>
                  <a:pt x="1799620" y="815095"/>
                </a:lnTo>
                <a:lnTo>
                  <a:pt x="1828800" y="777049"/>
                </a:lnTo>
                <a:lnTo>
                  <a:pt x="1853946" y="741781"/>
                </a:lnTo>
                <a:lnTo>
                  <a:pt x="776985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479669" y="2017522"/>
            <a:ext cx="1308100" cy="2359660"/>
          </a:xfrm>
          <a:custGeom>
            <a:avLst/>
            <a:gdLst/>
            <a:ahLst/>
            <a:cxnLst/>
            <a:rect l="l" t="t" r="r" b="b"/>
            <a:pathLst>
              <a:path w="1308100" h="2359660">
                <a:moveTo>
                  <a:pt x="1307591" y="0"/>
                </a:moveTo>
                <a:lnTo>
                  <a:pt x="1259649" y="862"/>
                </a:lnTo>
                <a:lnTo>
                  <a:pt x="1212142" y="3430"/>
                </a:lnTo>
                <a:lnTo>
                  <a:pt x="1165100" y="7673"/>
                </a:lnTo>
                <a:lnTo>
                  <a:pt x="1118552" y="13562"/>
                </a:lnTo>
                <a:lnTo>
                  <a:pt x="1072528" y="21068"/>
                </a:lnTo>
                <a:lnTo>
                  <a:pt x="1027057" y="30161"/>
                </a:lnTo>
                <a:lnTo>
                  <a:pt x="982168" y="40811"/>
                </a:lnTo>
                <a:lnTo>
                  <a:pt x="937892" y="52989"/>
                </a:lnTo>
                <a:lnTo>
                  <a:pt x="894258" y="66665"/>
                </a:lnTo>
                <a:lnTo>
                  <a:pt x="851296" y="81810"/>
                </a:lnTo>
                <a:lnTo>
                  <a:pt x="809034" y="98395"/>
                </a:lnTo>
                <a:lnTo>
                  <a:pt x="767503" y="116389"/>
                </a:lnTo>
                <a:lnTo>
                  <a:pt x="726731" y="135763"/>
                </a:lnTo>
                <a:lnTo>
                  <a:pt x="686749" y="156488"/>
                </a:lnTo>
                <a:lnTo>
                  <a:pt x="647587" y="178533"/>
                </a:lnTo>
                <a:lnTo>
                  <a:pt x="609272" y="201870"/>
                </a:lnTo>
                <a:lnTo>
                  <a:pt x="571836" y="226469"/>
                </a:lnTo>
                <a:lnTo>
                  <a:pt x="535308" y="252301"/>
                </a:lnTo>
                <a:lnTo>
                  <a:pt x="499716" y="279335"/>
                </a:lnTo>
                <a:lnTo>
                  <a:pt x="465091" y="307542"/>
                </a:lnTo>
                <a:lnTo>
                  <a:pt x="431463" y="336893"/>
                </a:lnTo>
                <a:lnTo>
                  <a:pt x="398860" y="367359"/>
                </a:lnTo>
                <a:lnTo>
                  <a:pt x="367312" y="398908"/>
                </a:lnTo>
                <a:lnTo>
                  <a:pt x="336849" y="431513"/>
                </a:lnTo>
                <a:lnTo>
                  <a:pt x="307500" y="465144"/>
                </a:lnTo>
                <a:lnTo>
                  <a:pt x="279296" y="499770"/>
                </a:lnTo>
                <a:lnTo>
                  <a:pt x="252264" y="535362"/>
                </a:lnTo>
                <a:lnTo>
                  <a:pt x="226436" y="571892"/>
                </a:lnTo>
                <a:lnTo>
                  <a:pt x="201839" y="609329"/>
                </a:lnTo>
                <a:lnTo>
                  <a:pt x="178505" y="647643"/>
                </a:lnTo>
                <a:lnTo>
                  <a:pt x="156462" y="686806"/>
                </a:lnTo>
                <a:lnTo>
                  <a:pt x="135740" y="726787"/>
                </a:lnTo>
                <a:lnTo>
                  <a:pt x="116369" y="767557"/>
                </a:lnTo>
                <a:lnTo>
                  <a:pt x="98378" y="809087"/>
                </a:lnTo>
                <a:lnTo>
                  <a:pt x="81796" y="851347"/>
                </a:lnTo>
                <a:lnTo>
                  <a:pt x="66653" y="894307"/>
                </a:lnTo>
                <a:lnTo>
                  <a:pt x="52979" y="937938"/>
                </a:lnTo>
                <a:lnTo>
                  <a:pt x="40803" y="982211"/>
                </a:lnTo>
                <a:lnTo>
                  <a:pt x="30155" y="1027095"/>
                </a:lnTo>
                <a:lnTo>
                  <a:pt x="21064" y="1072561"/>
                </a:lnTo>
                <a:lnTo>
                  <a:pt x="13559" y="1118580"/>
                </a:lnTo>
                <a:lnTo>
                  <a:pt x="7671" y="1165122"/>
                </a:lnTo>
                <a:lnTo>
                  <a:pt x="3429" y="1212158"/>
                </a:lnTo>
                <a:lnTo>
                  <a:pt x="862" y="1259657"/>
                </a:lnTo>
                <a:lnTo>
                  <a:pt x="0" y="1307591"/>
                </a:lnTo>
                <a:lnTo>
                  <a:pt x="941" y="1357255"/>
                </a:lnTo>
                <a:lnTo>
                  <a:pt x="3748" y="1406637"/>
                </a:lnTo>
                <a:lnTo>
                  <a:pt x="8400" y="1455692"/>
                </a:lnTo>
                <a:lnTo>
                  <a:pt x="14872" y="1504374"/>
                </a:lnTo>
                <a:lnTo>
                  <a:pt x="23142" y="1552637"/>
                </a:lnTo>
                <a:lnTo>
                  <a:pt x="33187" y="1600435"/>
                </a:lnTo>
                <a:lnTo>
                  <a:pt x="44983" y="1647723"/>
                </a:lnTo>
                <a:lnTo>
                  <a:pt x="58508" y="1694455"/>
                </a:lnTo>
                <a:lnTo>
                  <a:pt x="73738" y="1740584"/>
                </a:lnTo>
                <a:lnTo>
                  <a:pt x="90651" y="1786066"/>
                </a:lnTo>
                <a:lnTo>
                  <a:pt x="109224" y="1830854"/>
                </a:lnTo>
                <a:lnTo>
                  <a:pt x="129433" y="1874902"/>
                </a:lnTo>
                <a:lnTo>
                  <a:pt x="151256" y="1918166"/>
                </a:lnTo>
                <a:lnTo>
                  <a:pt x="174669" y="1960598"/>
                </a:lnTo>
                <a:lnTo>
                  <a:pt x="199650" y="2002153"/>
                </a:lnTo>
                <a:lnTo>
                  <a:pt x="226175" y="2042786"/>
                </a:lnTo>
                <a:lnTo>
                  <a:pt x="254222" y="2082450"/>
                </a:lnTo>
                <a:lnTo>
                  <a:pt x="283767" y="2121100"/>
                </a:lnTo>
                <a:lnTo>
                  <a:pt x="314787" y="2158691"/>
                </a:lnTo>
                <a:lnTo>
                  <a:pt x="347260" y="2195175"/>
                </a:lnTo>
                <a:lnTo>
                  <a:pt x="381163" y="2230507"/>
                </a:lnTo>
                <a:lnTo>
                  <a:pt x="416471" y="2264643"/>
                </a:lnTo>
                <a:lnTo>
                  <a:pt x="453163" y="2297534"/>
                </a:lnTo>
                <a:lnTo>
                  <a:pt x="491216" y="2329137"/>
                </a:lnTo>
                <a:lnTo>
                  <a:pt x="530605" y="2359405"/>
                </a:lnTo>
                <a:lnTo>
                  <a:pt x="1307591" y="1307591"/>
                </a:lnTo>
                <a:lnTo>
                  <a:pt x="1307591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823709" y="2219706"/>
            <a:ext cx="7277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11.39</a:t>
            </a:r>
            <a:r>
              <a:rPr dirty="0" sz="1700" spc="-8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314438" y="3085592"/>
            <a:ext cx="7277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23.21</a:t>
            </a:r>
            <a:r>
              <a:rPr dirty="0" sz="1700" spc="-8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19113" y="4133494"/>
            <a:ext cx="7277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25.53</a:t>
            </a:r>
            <a:r>
              <a:rPr dirty="0" sz="1700" spc="-8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0634" y="2875915"/>
            <a:ext cx="727710" cy="285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700" b="1">
                <a:latin typeface="Calibri"/>
                <a:cs typeface="Calibri"/>
              </a:rPr>
              <a:t>39.87</a:t>
            </a:r>
            <a:r>
              <a:rPr dirty="0" sz="1700" spc="-85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%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959096" y="1432560"/>
            <a:ext cx="127000" cy="125095"/>
          </a:xfrm>
          <a:custGeom>
            <a:avLst/>
            <a:gdLst/>
            <a:ahLst/>
            <a:cxnLst/>
            <a:rect l="l" t="t" r="r" b="b"/>
            <a:pathLst>
              <a:path w="127000" h="125094">
                <a:moveTo>
                  <a:pt x="0" y="124967"/>
                </a:moveTo>
                <a:lnTo>
                  <a:pt x="126491" y="124967"/>
                </a:lnTo>
                <a:lnTo>
                  <a:pt x="126491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943600" y="1432560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4">
                <a:moveTo>
                  <a:pt x="0" y="124967"/>
                </a:moveTo>
                <a:lnTo>
                  <a:pt x="124967" y="124967"/>
                </a:lnTo>
                <a:lnTo>
                  <a:pt x="124967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928104" y="1432560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5" h="125094">
                <a:moveTo>
                  <a:pt x="0" y="124967"/>
                </a:moveTo>
                <a:lnTo>
                  <a:pt x="124968" y="124967"/>
                </a:lnTo>
                <a:lnTo>
                  <a:pt x="124968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911083" y="1432560"/>
            <a:ext cx="127000" cy="125095"/>
          </a:xfrm>
          <a:custGeom>
            <a:avLst/>
            <a:gdLst/>
            <a:ahLst/>
            <a:cxnLst/>
            <a:rect l="l" t="t" r="r" b="b"/>
            <a:pathLst>
              <a:path w="127000" h="125094">
                <a:moveTo>
                  <a:pt x="0" y="124967"/>
                </a:moveTo>
                <a:lnTo>
                  <a:pt x="126492" y="124967"/>
                </a:lnTo>
                <a:lnTo>
                  <a:pt x="126492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8083677" y="1319910"/>
            <a:ext cx="622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Calibri"/>
                <a:cs typeface="Calibri"/>
              </a:rPr>
              <a:t>60mm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438400" y="2017522"/>
            <a:ext cx="384810" cy="1308100"/>
          </a:xfrm>
          <a:custGeom>
            <a:avLst/>
            <a:gdLst/>
            <a:ahLst/>
            <a:cxnLst/>
            <a:rect l="l" t="t" r="r" b="b"/>
            <a:pathLst>
              <a:path w="384810" h="1308100">
                <a:moveTo>
                  <a:pt x="0" y="0"/>
                </a:moveTo>
                <a:lnTo>
                  <a:pt x="0" y="1307591"/>
                </a:lnTo>
                <a:lnTo>
                  <a:pt x="384556" y="57784"/>
                </a:lnTo>
                <a:lnTo>
                  <a:pt x="337606" y="44290"/>
                </a:lnTo>
                <a:lnTo>
                  <a:pt x="290232" y="32575"/>
                </a:lnTo>
                <a:lnTo>
                  <a:pt x="242486" y="22646"/>
                </a:lnTo>
                <a:lnTo>
                  <a:pt x="194421" y="14509"/>
                </a:lnTo>
                <a:lnTo>
                  <a:pt x="146087" y="8170"/>
                </a:lnTo>
                <a:lnTo>
                  <a:pt x="97537" y="3635"/>
                </a:lnTo>
                <a:lnTo>
                  <a:pt x="48824" y="909"/>
                </a:lnTo>
                <a:lnTo>
                  <a:pt x="0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38400" y="2075307"/>
            <a:ext cx="1167765" cy="1250315"/>
          </a:xfrm>
          <a:custGeom>
            <a:avLst/>
            <a:gdLst/>
            <a:ahLst/>
            <a:cxnLst/>
            <a:rect l="l" t="t" r="r" b="b"/>
            <a:pathLst>
              <a:path w="1167764" h="1250314">
                <a:moveTo>
                  <a:pt x="384556" y="0"/>
                </a:moveTo>
                <a:lnTo>
                  <a:pt x="0" y="1249807"/>
                </a:lnTo>
                <a:lnTo>
                  <a:pt x="1167384" y="660526"/>
                </a:lnTo>
                <a:lnTo>
                  <a:pt x="1143661" y="615729"/>
                </a:lnTo>
                <a:lnTo>
                  <a:pt x="1118316" y="572039"/>
                </a:lnTo>
                <a:lnTo>
                  <a:pt x="1091389" y="529492"/>
                </a:lnTo>
                <a:lnTo>
                  <a:pt x="1062924" y="488123"/>
                </a:lnTo>
                <a:lnTo>
                  <a:pt x="1032962" y="447970"/>
                </a:lnTo>
                <a:lnTo>
                  <a:pt x="1001546" y="409067"/>
                </a:lnTo>
                <a:lnTo>
                  <a:pt x="968718" y="371451"/>
                </a:lnTo>
                <a:lnTo>
                  <a:pt x="934520" y="335157"/>
                </a:lnTo>
                <a:lnTo>
                  <a:pt x="898995" y="300222"/>
                </a:lnTo>
                <a:lnTo>
                  <a:pt x="862185" y="266680"/>
                </a:lnTo>
                <a:lnTo>
                  <a:pt x="824132" y="234569"/>
                </a:lnTo>
                <a:lnTo>
                  <a:pt x="784879" y="203923"/>
                </a:lnTo>
                <a:lnTo>
                  <a:pt x="744467" y="174780"/>
                </a:lnTo>
                <a:lnTo>
                  <a:pt x="702940" y="147174"/>
                </a:lnTo>
                <a:lnTo>
                  <a:pt x="660339" y="121141"/>
                </a:lnTo>
                <a:lnTo>
                  <a:pt x="616706" y="96718"/>
                </a:lnTo>
                <a:lnTo>
                  <a:pt x="572085" y="73940"/>
                </a:lnTo>
                <a:lnTo>
                  <a:pt x="526517" y="52844"/>
                </a:lnTo>
                <a:lnTo>
                  <a:pt x="480045" y="33464"/>
                </a:lnTo>
                <a:lnTo>
                  <a:pt x="432710" y="15837"/>
                </a:lnTo>
                <a:lnTo>
                  <a:pt x="384556" y="0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38400" y="2735833"/>
            <a:ext cx="1308100" cy="941705"/>
          </a:xfrm>
          <a:custGeom>
            <a:avLst/>
            <a:gdLst/>
            <a:ahLst/>
            <a:cxnLst/>
            <a:rect l="l" t="t" r="r" b="b"/>
            <a:pathLst>
              <a:path w="1308100" h="941704">
                <a:moveTo>
                  <a:pt x="1167384" y="0"/>
                </a:moveTo>
                <a:lnTo>
                  <a:pt x="0" y="589280"/>
                </a:lnTo>
                <a:lnTo>
                  <a:pt x="1259332" y="941451"/>
                </a:lnTo>
                <a:lnTo>
                  <a:pt x="1272206" y="891670"/>
                </a:lnTo>
                <a:lnTo>
                  <a:pt x="1283081" y="841589"/>
                </a:lnTo>
                <a:lnTo>
                  <a:pt x="1291962" y="791265"/>
                </a:lnTo>
                <a:lnTo>
                  <a:pt x="1298854" y="740754"/>
                </a:lnTo>
                <a:lnTo>
                  <a:pt x="1303764" y="690115"/>
                </a:lnTo>
                <a:lnTo>
                  <a:pt x="1306695" y="639406"/>
                </a:lnTo>
                <a:lnTo>
                  <a:pt x="1307655" y="588684"/>
                </a:lnTo>
                <a:lnTo>
                  <a:pt x="1306648" y="538006"/>
                </a:lnTo>
                <a:lnTo>
                  <a:pt x="1303681" y="487431"/>
                </a:lnTo>
                <a:lnTo>
                  <a:pt x="1298758" y="437016"/>
                </a:lnTo>
                <a:lnTo>
                  <a:pt x="1291886" y="386819"/>
                </a:lnTo>
                <a:lnTo>
                  <a:pt x="1283069" y="336897"/>
                </a:lnTo>
                <a:lnTo>
                  <a:pt x="1272314" y="287309"/>
                </a:lnTo>
                <a:lnTo>
                  <a:pt x="1259626" y="238111"/>
                </a:lnTo>
                <a:lnTo>
                  <a:pt x="1245010" y="189361"/>
                </a:lnTo>
                <a:lnTo>
                  <a:pt x="1228473" y="141117"/>
                </a:lnTo>
                <a:lnTo>
                  <a:pt x="1210019" y="93438"/>
                </a:lnTo>
                <a:lnTo>
                  <a:pt x="1189654" y="46379"/>
                </a:lnTo>
                <a:lnTo>
                  <a:pt x="1167384" y="0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130744" y="2017522"/>
            <a:ext cx="2567305" cy="2615565"/>
          </a:xfrm>
          <a:custGeom>
            <a:avLst/>
            <a:gdLst/>
            <a:ahLst/>
            <a:cxnLst/>
            <a:rect l="l" t="t" r="r" b="b"/>
            <a:pathLst>
              <a:path w="2567304" h="2615565">
                <a:moveTo>
                  <a:pt x="1307655" y="0"/>
                </a:moveTo>
                <a:lnTo>
                  <a:pt x="1259713" y="862"/>
                </a:lnTo>
                <a:lnTo>
                  <a:pt x="1212205" y="3430"/>
                </a:lnTo>
                <a:lnTo>
                  <a:pt x="1165163" y="7673"/>
                </a:lnTo>
                <a:lnTo>
                  <a:pt x="1118614" y="13562"/>
                </a:lnTo>
                <a:lnTo>
                  <a:pt x="1072589" y="21068"/>
                </a:lnTo>
                <a:lnTo>
                  <a:pt x="1027117" y="30161"/>
                </a:lnTo>
                <a:lnTo>
                  <a:pt x="982228" y="40811"/>
                </a:lnTo>
                <a:lnTo>
                  <a:pt x="937951" y="52989"/>
                </a:lnTo>
                <a:lnTo>
                  <a:pt x="894315" y="66665"/>
                </a:lnTo>
                <a:lnTo>
                  <a:pt x="851351" y="81810"/>
                </a:lnTo>
                <a:lnTo>
                  <a:pt x="809088" y="98395"/>
                </a:lnTo>
                <a:lnTo>
                  <a:pt x="767555" y="116389"/>
                </a:lnTo>
                <a:lnTo>
                  <a:pt x="726782" y="135763"/>
                </a:lnTo>
                <a:lnTo>
                  <a:pt x="686798" y="156488"/>
                </a:lnTo>
                <a:lnTo>
                  <a:pt x="647634" y="178533"/>
                </a:lnTo>
                <a:lnTo>
                  <a:pt x="609317" y="201870"/>
                </a:lnTo>
                <a:lnTo>
                  <a:pt x="571879" y="226469"/>
                </a:lnTo>
                <a:lnTo>
                  <a:pt x="535349" y="252301"/>
                </a:lnTo>
                <a:lnTo>
                  <a:pt x="499755" y="279335"/>
                </a:lnTo>
                <a:lnTo>
                  <a:pt x="465128" y="307542"/>
                </a:lnTo>
                <a:lnTo>
                  <a:pt x="431498" y="336893"/>
                </a:lnTo>
                <a:lnTo>
                  <a:pt x="398893" y="367359"/>
                </a:lnTo>
                <a:lnTo>
                  <a:pt x="367343" y="398908"/>
                </a:lnTo>
                <a:lnTo>
                  <a:pt x="336878" y="431513"/>
                </a:lnTo>
                <a:lnTo>
                  <a:pt x="307527" y="465144"/>
                </a:lnTo>
                <a:lnTo>
                  <a:pt x="279320" y="499770"/>
                </a:lnTo>
                <a:lnTo>
                  <a:pt x="252287" y="535362"/>
                </a:lnTo>
                <a:lnTo>
                  <a:pt x="226456" y="571892"/>
                </a:lnTo>
                <a:lnTo>
                  <a:pt x="201858" y="609329"/>
                </a:lnTo>
                <a:lnTo>
                  <a:pt x="178522" y="647643"/>
                </a:lnTo>
                <a:lnTo>
                  <a:pt x="156477" y="686806"/>
                </a:lnTo>
                <a:lnTo>
                  <a:pt x="135753" y="726787"/>
                </a:lnTo>
                <a:lnTo>
                  <a:pt x="116380" y="767557"/>
                </a:lnTo>
                <a:lnTo>
                  <a:pt x="98387" y="809087"/>
                </a:lnTo>
                <a:lnTo>
                  <a:pt x="81804" y="851347"/>
                </a:lnTo>
                <a:lnTo>
                  <a:pt x="66660" y="894307"/>
                </a:lnTo>
                <a:lnTo>
                  <a:pt x="52984" y="937938"/>
                </a:lnTo>
                <a:lnTo>
                  <a:pt x="40807" y="982211"/>
                </a:lnTo>
                <a:lnTo>
                  <a:pt x="30158" y="1027095"/>
                </a:lnTo>
                <a:lnTo>
                  <a:pt x="21066" y="1072561"/>
                </a:lnTo>
                <a:lnTo>
                  <a:pt x="13561" y="1118580"/>
                </a:lnTo>
                <a:lnTo>
                  <a:pt x="7672" y="1165122"/>
                </a:lnTo>
                <a:lnTo>
                  <a:pt x="3429" y="1212158"/>
                </a:lnTo>
                <a:lnTo>
                  <a:pt x="862" y="1259657"/>
                </a:lnTo>
                <a:lnTo>
                  <a:pt x="0" y="1307591"/>
                </a:lnTo>
                <a:lnTo>
                  <a:pt x="862" y="1355534"/>
                </a:lnTo>
                <a:lnTo>
                  <a:pt x="3429" y="1403041"/>
                </a:lnTo>
                <a:lnTo>
                  <a:pt x="7672" y="1450084"/>
                </a:lnTo>
                <a:lnTo>
                  <a:pt x="13561" y="1496634"/>
                </a:lnTo>
                <a:lnTo>
                  <a:pt x="21066" y="1542659"/>
                </a:lnTo>
                <a:lnTo>
                  <a:pt x="30158" y="1588132"/>
                </a:lnTo>
                <a:lnTo>
                  <a:pt x="40807" y="1633022"/>
                </a:lnTo>
                <a:lnTo>
                  <a:pt x="52984" y="1677300"/>
                </a:lnTo>
                <a:lnTo>
                  <a:pt x="66660" y="1720937"/>
                </a:lnTo>
                <a:lnTo>
                  <a:pt x="81804" y="1763902"/>
                </a:lnTo>
                <a:lnTo>
                  <a:pt x="98387" y="1806166"/>
                </a:lnTo>
                <a:lnTo>
                  <a:pt x="116380" y="1847700"/>
                </a:lnTo>
                <a:lnTo>
                  <a:pt x="135753" y="1888475"/>
                </a:lnTo>
                <a:lnTo>
                  <a:pt x="156477" y="1928460"/>
                </a:lnTo>
                <a:lnTo>
                  <a:pt x="178522" y="1967626"/>
                </a:lnTo>
                <a:lnTo>
                  <a:pt x="201858" y="2005944"/>
                </a:lnTo>
                <a:lnTo>
                  <a:pt x="226456" y="2043383"/>
                </a:lnTo>
                <a:lnTo>
                  <a:pt x="252287" y="2079916"/>
                </a:lnTo>
                <a:lnTo>
                  <a:pt x="279320" y="2115511"/>
                </a:lnTo>
                <a:lnTo>
                  <a:pt x="307527" y="2150139"/>
                </a:lnTo>
                <a:lnTo>
                  <a:pt x="336878" y="2183772"/>
                </a:lnTo>
                <a:lnTo>
                  <a:pt x="367343" y="2216379"/>
                </a:lnTo>
                <a:lnTo>
                  <a:pt x="398893" y="2247930"/>
                </a:lnTo>
                <a:lnTo>
                  <a:pt x="431498" y="2278397"/>
                </a:lnTo>
                <a:lnTo>
                  <a:pt x="465128" y="2307749"/>
                </a:lnTo>
                <a:lnTo>
                  <a:pt x="499755" y="2335958"/>
                </a:lnTo>
                <a:lnTo>
                  <a:pt x="535349" y="2362993"/>
                </a:lnTo>
                <a:lnTo>
                  <a:pt x="571879" y="2388825"/>
                </a:lnTo>
                <a:lnTo>
                  <a:pt x="609317" y="2413425"/>
                </a:lnTo>
                <a:lnTo>
                  <a:pt x="647634" y="2436763"/>
                </a:lnTo>
                <a:lnTo>
                  <a:pt x="686798" y="2458809"/>
                </a:lnTo>
                <a:lnTo>
                  <a:pt x="726782" y="2479534"/>
                </a:lnTo>
                <a:lnTo>
                  <a:pt x="767555" y="2498908"/>
                </a:lnTo>
                <a:lnTo>
                  <a:pt x="809088" y="2516903"/>
                </a:lnTo>
                <a:lnTo>
                  <a:pt x="851351" y="2533487"/>
                </a:lnTo>
                <a:lnTo>
                  <a:pt x="894315" y="2548632"/>
                </a:lnTo>
                <a:lnTo>
                  <a:pt x="937951" y="2562309"/>
                </a:lnTo>
                <a:lnTo>
                  <a:pt x="982228" y="2574487"/>
                </a:lnTo>
                <a:lnTo>
                  <a:pt x="1027117" y="2585137"/>
                </a:lnTo>
                <a:lnTo>
                  <a:pt x="1072589" y="2594230"/>
                </a:lnTo>
                <a:lnTo>
                  <a:pt x="1118614" y="2601735"/>
                </a:lnTo>
                <a:lnTo>
                  <a:pt x="1165163" y="2607625"/>
                </a:lnTo>
                <a:lnTo>
                  <a:pt x="1212205" y="2611868"/>
                </a:lnTo>
                <a:lnTo>
                  <a:pt x="1259713" y="2614435"/>
                </a:lnTo>
                <a:lnTo>
                  <a:pt x="1307655" y="2615298"/>
                </a:lnTo>
                <a:lnTo>
                  <a:pt x="1356367" y="2614397"/>
                </a:lnTo>
                <a:lnTo>
                  <a:pt x="1404709" y="2611716"/>
                </a:lnTo>
                <a:lnTo>
                  <a:pt x="1452646" y="2607283"/>
                </a:lnTo>
                <a:lnTo>
                  <a:pt x="1500140" y="2601125"/>
                </a:lnTo>
                <a:lnTo>
                  <a:pt x="1547154" y="2593270"/>
                </a:lnTo>
                <a:lnTo>
                  <a:pt x="1593653" y="2583745"/>
                </a:lnTo>
                <a:lnTo>
                  <a:pt x="1639598" y="2572580"/>
                </a:lnTo>
                <a:lnTo>
                  <a:pt x="1684955" y="2559801"/>
                </a:lnTo>
                <a:lnTo>
                  <a:pt x="1729686" y="2545436"/>
                </a:lnTo>
                <a:lnTo>
                  <a:pt x="1773754" y="2529513"/>
                </a:lnTo>
                <a:lnTo>
                  <a:pt x="1817123" y="2512060"/>
                </a:lnTo>
                <a:lnTo>
                  <a:pt x="1859757" y="2493105"/>
                </a:lnTo>
                <a:lnTo>
                  <a:pt x="1901618" y="2472675"/>
                </a:lnTo>
                <a:lnTo>
                  <a:pt x="1942670" y="2450798"/>
                </a:lnTo>
                <a:lnTo>
                  <a:pt x="1982876" y="2427503"/>
                </a:lnTo>
                <a:lnTo>
                  <a:pt x="2022201" y="2402816"/>
                </a:lnTo>
                <a:lnTo>
                  <a:pt x="2060606" y="2376766"/>
                </a:lnTo>
                <a:lnTo>
                  <a:pt x="2098055" y="2349380"/>
                </a:lnTo>
                <a:lnTo>
                  <a:pt x="2134513" y="2320687"/>
                </a:lnTo>
                <a:lnTo>
                  <a:pt x="2169941" y="2290714"/>
                </a:lnTo>
                <a:lnTo>
                  <a:pt x="2204305" y="2259489"/>
                </a:lnTo>
                <a:lnTo>
                  <a:pt x="2237566" y="2227039"/>
                </a:lnTo>
                <a:lnTo>
                  <a:pt x="2269688" y="2193393"/>
                </a:lnTo>
                <a:lnTo>
                  <a:pt x="2300635" y="2158579"/>
                </a:lnTo>
                <a:lnTo>
                  <a:pt x="2330370" y="2122623"/>
                </a:lnTo>
                <a:lnTo>
                  <a:pt x="2358856" y="2085554"/>
                </a:lnTo>
                <a:lnTo>
                  <a:pt x="2386058" y="2047400"/>
                </a:lnTo>
                <a:lnTo>
                  <a:pt x="2411937" y="2008188"/>
                </a:lnTo>
                <a:lnTo>
                  <a:pt x="2436458" y="1967947"/>
                </a:lnTo>
                <a:lnTo>
                  <a:pt x="2459583" y="1926704"/>
                </a:lnTo>
                <a:lnTo>
                  <a:pt x="2481277" y="1884487"/>
                </a:lnTo>
                <a:lnTo>
                  <a:pt x="2501502" y="1841323"/>
                </a:lnTo>
                <a:lnTo>
                  <a:pt x="2520223" y="1797241"/>
                </a:lnTo>
                <a:lnTo>
                  <a:pt x="2537401" y="1752269"/>
                </a:lnTo>
                <a:lnTo>
                  <a:pt x="2553002" y="1706433"/>
                </a:lnTo>
                <a:lnTo>
                  <a:pt x="2566987" y="1659763"/>
                </a:lnTo>
                <a:lnTo>
                  <a:pt x="1307655" y="1307591"/>
                </a:lnTo>
                <a:lnTo>
                  <a:pt x="1307655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863088" y="2521711"/>
            <a:ext cx="685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12.81</a:t>
            </a:r>
            <a:r>
              <a:rPr dirty="0" sz="1600" spc="-6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957322" y="3147822"/>
            <a:ext cx="685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11.78</a:t>
            </a:r>
            <a:r>
              <a:rPr dirty="0" sz="1600" spc="-6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320800" y="3639692"/>
            <a:ext cx="685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 b="1">
                <a:latin typeface="Calibri"/>
                <a:cs typeface="Calibri"/>
              </a:rPr>
              <a:t>70.66</a:t>
            </a:r>
            <a:r>
              <a:rPr dirty="0" sz="1600" spc="-6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%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36191" y="1432560"/>
            <a:ext cx="127000" cy="125095"/>
          </a:xfrm>
          <a:custGeom>
            <a:avLst/>
            <a:gdLst/>
            <a:ahLst/>
            <a:cxnLst/>
            <a:rect l="l" t="t" r="r" b="b"/>
            <a:pathLst>
              <a:path w="127000" h="125094">
                <a:moveTo>
                  <a:pt x="0" y="124967"/>
                </a:moveTo>
                <a:lnTo>
                  <a:pt x="126491" y="124967"/>
                </a:lnTo>
                <a:lnTo>
                  <a:pt x="126491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90344" y="1432560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4" h="125094">
                <a:moveTo>
                  <a:pt x="0" y="124967"/>
                </a:moveTo>
                <a:lnTo>
                  <a:pt x="124968" y="124967"/>
                </a:lnTo>
                <a:lnTo>
                  <a:pt x="124968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EC7C3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551176" y="1432560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4" h="125094">
                <a:moveTo>
                  <a:pt x="0" y="124967"/>
                </a:moveTo>
                <a:lnTo>
                  <a:pt x="124968" y="124967"/>
                </a:lnTo>
                <a:lnTo>
                  <a:pt x="124968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A4A4A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112007" y="1432560"/>
            <a:ext cx="125095" cy="125095"/>
          </a:xfrm>
          <a:custGeom>
            <a:avLst/>
            <a:gdLst/>
            <a:ahLst/>
            <a:cxnLst/>
            <a:rect l="l" t="t" r="r" b="b"/>
            <a:pathLst>
              <a:path w="125094" h="125094">
                <a:moveTo>
                  <a:pt x="0" y="124967"/>
                </a:moveTo>
                <a:lnTo>
                  <a:pt x="124968" y="124967"/>
                </a:lnTo>
                <a:lnTo>
                  <a:pt x="124968" y="0"/>
                </a:lnTo>
                <a:lnTo>
                  <a:pt x="0" y="0"/>
                </a:lnTo>
                <a:lnTo>
                  <a:pt x="0" y="124967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723696" y="708253"/>
            <a:ext cx="7136130" cy="1381760"/>
          </a:xfrm>
          <a:prstGeom prst="rect">
            <a:avLst/>
          </a:prstGeom>
        </p:spPr>
        <p:txBody>
          <a:bodyPr wrap="square" lIns="0" tIns="1676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20"/>
              </a:spcBef>
              <a:tabLst>
                <a:tab pos="5007610" algn="l"/>
              </a:tabLst>
            </a:pPr>
            <a:r>
              <a:rPr dirty="0" sz="2150" spc="-15" b="1">
                <a:latin typeface="Calibri"/>
                <a:cs typeface="Calibri"/>
              </a:rPr>
              <a:t>AHA/ACC</a:t>
            </a:r>
            <a:r>
              <a:rPr dirty="0" sz="2150" spc="10" b="1">
                <a:latin typeface="Calibri"/>
                <a:cs typeface="Calibri"/>
              </a:rPr>
              <a:t> </a:t>
            </a:r>
            <a:r>
              <a:rPr dirty="0" sz="2150" b="1">
                <a:latin typeface="Calibri"/>
                <a:cs typeface="Calibri"/>
              </a:rPr>
              <a:t>Lesion</a:t>
            </a:r>
            <a:r>
              <a:rPr dirty="0" sz="2150" spc="10" b="1">
                <a:latin typeface="Calibri"/>
                <a:cs typeface="Calibri"/>
              </a:rPr>
              <a:t> </a:t>
            </a:r>
            <a:r>
              <a:rPr dirty="0" sz="2150" spc="-5" b="1">
                <a:latin typeface="Calibri"/>
                <a:cs typeface="Calibri"/>
              </a:rPr>
              <a:t>Classification	Stent </a:t>
            </a:r>
            <a:r>
              <a:rPr dirty="0" sz="2150" b="1">
                <a:latin typeface="Calibri"/>
                <a:cs typeface="Calibri"/>
              </a:rPr>
              <a:t>Length</a:t>
            </a:r>
            <a:r>
              <a:rPr dirty="0" sz="2150" spc="-70" b="1">
                <a:latin typeface="Calibri"/>
                <a:cs typeface="Calibri"/>
              </a:rPr>
              <a:t> </a:t>
            </a:r>
            <a:r>
              <a:rPr dirty="0" sz="2150" spc="5" b="1">
                <a:latin typeface="Calibri"/>
                <a:cs typeface="Calibri"/>
              </a:rPr>
              <a:t>(mm)</a:t>
            </a:r>
            <a:endParaRPr sz="2150">
              <a:latin typeface="Calibri"/>
              <a:cs typeface="Calibri"/>
            </a:endParaRPr>
          </a:p>
          <a:p>
            <a:pPr marL="996315">
              <a:lnSpc>
                <a:spcPct val="100000"/>
              </a:lnSpc>
              <a:spcBef>
                <a:spcPts val="1015"/>
              </a:spcBef>
              <a:tabLst>
                <a:tab pos="1449705" algn="l"/>
                <a:tab pos="2010410" algn="l"/>
                <a:tab pos="2571750" algn="l"/>
                <a:tab pos="4420235" algn="l"/>
                <a:tab pos="5404485" algn="l"/>
                <a:tab pos="6388100" algn="l"/>
              </a:tabLst>
            </a:pPr>
            <a:r>
              <a:rPr dirty="0" sz="1800">
                <a:latin typeface="Calibri"/>
                <a:cs typeface="Calibri"/>
              </a:rPr>
              <a:t>A	B1	B2	C	30mm	40mm	50mm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858010">
              <a:lnSpc>
                <a:spcPct val="100000"/>
              </a:lnSpc>
            </a:pPr>
            <a:r>
              <a:rPr dirty="0" sz="1600" spc="-5" b="1">
                <a:latin typeface="Calibri"/>
                <a:cs typeface="Calibri"/>
              </a:rPr>
              <a:t>4.75 %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8698" y="844296"/>
          <a:ext cx="8371205" cy="33197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880"/>
                <a:gridCol w="2087880"/>
                <a:gridCol w="2087880"/>
                <a:gridCol w="2087879"/>
              </a:tblGrid>
              <a:tr h="42671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50"/>
                        </a:spcBef>
                      </a:pP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Events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(%)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952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9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In-hospital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482)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ts val="159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1-month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ts val="167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470)*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ts val="159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6-month</a:t>
                      </a:r>
                      <a:r>
                        <a:rPr dirty="0" sz="1400" spc="-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FU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ts val="1670"/>
                        </a:lnSpc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(n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350)*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cause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(0.64)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(2.00)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Cardiac</a:t>
                      </a:r>
                      <a:r>
                        <a:rPr dirty="0" sz="1400" spc="-4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(0.43)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(1.14)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Non-cardiac</a:t>
                      </a:r>
                      <a:r>
                        <a:rPr dirty="0" sz="14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death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(0.21)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(0.86)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9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MI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(0.21)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(0.43)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(0.86)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15" b="1">
                          <a:latin typeface="Calibri"/>
                          <a:cs typeface="Calibri"/>
                        </a:rPr>
                        <a:t>Q-Wave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(0.21)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(0.29)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2451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b="1">
                          <a:latin typeface="Calibri"/>
                          <a:cs typeface="Calibri"/>
                        </a:rPr>
                        <a:t>Non</a:t>
                      </a:r>
                      <a:r>
                        <a:rPr dirty="0" sz="1400" spc="-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5" b="1">
                          <a:latin typeface="Calibri"/>
                          <a:cs typeface="Calibri"/>
                        </a:rPr>
                        <a:t>Q-Wave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(0.21)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(0.21)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2(0.57)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90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ID-TLR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(0.43)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(2.00)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Definite</a:t>
                      </a:r>
                      <a:r>
                        <a:rPr dirty="0" sz="1400" spc="-5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ST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(0.43)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(0.57)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8036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MACE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(0.21)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4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(1.28)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14 (4.00)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798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Freedom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from</a:t>
                      </a:r>
                      <a:r>
                        <a:rPr dirty="0" sz="1400" spc="-8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TLF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481 (99.79)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464 (98.72)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4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336 (96.00)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55009" y="122300"/>
            <a:ext cx="265366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Clinical</a:t>
            </a:r>
            <a:r>
              <a:rPr dirty="0" sz="2800" spc="-20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Outcomes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7341234" y="4182262"/>
            <a:ext cx="131508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Calibri"/>
                <a:cs typeface="Calibri"/>
              </a:rPr>
              <a:t>* Follow-up</a:t>
            </a:r>
            <a:r>
              <a:rPr dirty="0" sz="1200" spc="-60" b="1">
                <a:latin typeface="Calibri"/>
                <a:cs typeface="Calibri"/>
              </a:rPr>
              <a:t> </a:t>
            </a:r>
            <a:r>
              <a:rPr dirty="0" sz="1200" spc="-5" b="1">
                <a:latin typeface="Calibri"/>
                <a:cs typeface="Calibri"/>
              </a:rPr>
              <a:t>ongoing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458698" y="4344657"/>
          <a:ext cx="5756910" cy="5613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9625"/>
                <a:gridCol w="3657600"/>
              </a:tblGrid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50"/>
                        </a:lnSpc>
                      </a:pPr>
                      <a:r>
                        <a:rPr dirty="0" sz="1800" spc="-5" b="1">
                          <a:latin typeface="Calibri"/>
                          <a:cs typeface="Calibri"/>
                        </a:rPr>
                        <a:t>Device</a:t>
                      </a:r>
                      <a:r>
                        <a:rPr dirty="0" sz="18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Success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ts val="2050"/>
                        </a:lnSpc>
                      </a:pPr>
                      <a:r>
                        <a:rPr dirty="0" sz="18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98.34%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(474 out of 482</a:t>
                      </a:r>
                      <a:r>
                        <a:rPr dirty="0" sz="18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subjects)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8580">
                        <a:lnSpc>
                          <a:spcPts val="2050"/>
                        </a:lnSpc>
                      </a:pPr>
                      <a:r>
                        <a:rPr dirty="0" sz="1800" spc="-10" b="1">
                          <a:latin typeface="Calibri"/>
                          <a:cs typeface="Calibri"/>
                        </a:rPr>
                        <a:t>Procedure</a:t>
                      </a:r>
                      <a:r>
                        <a:rPr dirty="0" sz="18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Success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2230">
                        <a:lnSpc>
                          <a:spcPts val="2050"/>
                        </a:lnSpc>
                      </a:pPr>
                      <a:r>
                        <a:rPr dirty="0" sz="18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98.96% </a:t>
                      </a:r>
                      <a:r>
                        <a:rPr dirty="0" sz="1800" b="1">
                          <a:latin typeface="Calibri"/>
                          <a:cs typeface="Calibri"/>
                        </a:rPr>
                        <a:t>(477 out of 482</a:t>
                      </a:r>
                      <a:r>
                        <a:rPr dirty="0" sz="1800" spc="-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5" b="1">
                          <a:latin typeface="Calibri"/>
                          <a:cs typeface="Calibri"/>
                        </a:rPr>
                        <a:t>subjects)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7317" y="105282"/>
            <a:ext cx="1771014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Conclusions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321056" y="1017778"/>
            <a:ext cx="8395335" cy="3551554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600" spc="-5">
                <a:latin typeface="Calibri"/>
                <a:cs typeface="Calibri"/>
              </a:rPr>
              <a:t>This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study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shows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that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BioMime</a:t>
            </a:r>
            <a:r>
              <a:rPr dirty="0" sz="1600" spc="2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Morph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seems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safe</a:t>
            </a:r>
            <a:r>
              <a:rPr dirty="0" sz="1600" spc="25" b="1">
                <a:latin typeface="Calibri"/>
                <a:cs typeface="Calibri"/>
              </a:rPr>
              <a:t> </a:t>
            </a:r>
            <a:r>
              <a:rPr dirty="0" sz="1600" b="1">
                <a:latin typeface="Calibri"/>
                <a:cs typeface="Calibri"/>
              </a:rPr>
              <a:t>and</a:t>
            </a:r>
            <a:r>
              <a:rPr dirty="0" sz="1600" spc="4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effective</a:t>
            </a:r>
            <a:r>
              <a:rPr dirty="0" sz="1600" spc="25" b="1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very</a:t>
            </a:r>
            <a:r>
              <a:rPr dirty="0" sz="1600" spc="25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long</a:t>
            </a:r>
            <a:r>
              <a:rPr dirty="0" sz="1600" spc="35" b="1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(length</a:t>
            </a:r>
            <a:r>
              <a:rPr dirty="0" sz="1600" spc="3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up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1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56</a:t>
            </a:r>
            <a:r>
              <a:rPr dirty="0" sz="1600" spc="3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mm)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</a:pPr>
            <a:r>
              <a:rPr dirty="0" sz="1600" spc="-10" b="1">
                <a:latin typeface="Calibri"/>
                <a:cs typeface="Calibri"/>
              </a:rPr>
              <a:t>coronary </a:t>
            </a:r>
            <a:r>
              <a:rPr dirty="0" sz="1600" spc="-5" b="1">
                <a:latin typeface="Calibri"/>
                <a:cs typeface="Calibri"/>
              </a:rPr>
              <a:t>lesions </a:t>
            </a:r>
            <a:r>
              <a:rPr dirty="0" sz="1600">
                <a:latin typeface="Calibri"/>
                <a:cs typeface="Calibri"/>
              </a:rPr>
              <a:t>in </a:t>
            </a:r>
            <a:r>
              <a:rPr dirty="0" sz="1600" spc="-10">
                <a:latin typeface="Calibri"/>
                <a:cs typeface="Calibri"/>
              </a:rPr>
              <a:t>native coronary </a:t>
            </a:r>
            <a:r>
              <a:rPr dirty="0" sz="1600" spc="-5">
                <a:latin typeface="Calibri"/>
                <a:cs typeface="Calibri"/>
              </a:rPr>
              <a:t>arteries with </a:t>
            </a:r>
            <a:r>
              <a:rPr dirty="0" sz="1600" spc="-15">
                <a:latin typeface="Calibri"/>
                <a:cs typeface="Calibri"/>
              </a:rPr>
              <a:t>reference </a:t>
            </a:r>
            <a:r>
              <a:rPr dirty="0" sz="1600" spc="-10">
                <a:latin typeface="Calibri"/>
                <a:cs typeface="Calibri"/>
              </a:rPr>
              <a:t>vessel diameter </a:t>
            </a:r>
            <a:r>
              <a:rPr dirty="0" sz="1600" spc="-5">
                <a:latin typeface="Calibri"/>
                <a:cs typeface="Calibri"/>
              </a:rPr>
              <a:t>2.25 </a:t>
            </a:r>
            <a:r>
              <a:rPr dirty="0" sz="1600" spc="-10">
                <a:latin typeface="Calibri"/>
                <a:cs typeface="Calibri"/>
              </a:rPr>
              <a:t>mm to </a:t>
            </a:r>
            <a:r>
              <a:rPr dirty="0" sz="1600" spc="-5">
                <a:latin typeface="Calibri"/>
                <a:cs typeface="Calibri"/>
              </a:rPr>
              <a:t>3.50</a:t>
            </a:r>
            <a:r>
              <a:rPr dirty="0" sz="1600" spc="31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mm</a:t>
            </a:r>
            <a:endParaRPr sz="1600">
              <a:latin typeface="Calibri"/>
              <a:cs typeface="Calibri"/>
            </a:endParaRPr>
          </a:p>
          <a:p>
            <a:pPr algn="just" marL="241300" marR="5080" indent="-228600">
              <a:lnSpc>
                <a:spcPct val="100000"/>
              </a:lnSpc>
              <a:spcBef>
                <a:spcPts val="100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1600" spc="-5">
                <a:latin typeface="Calibri"/>
                <a:cs typeface="Calibri"/>
              </a:rPr>
              <a:t>A </a:t>
            </a:r>
            <a:r>
              <a:rPr dirty="0" sz="1600" spc="-5" b="1">
                <a:latin typeface="Calibri"/>
                <a:cs typeface="Calibri"/>
              </a:rPr>
              <a:t>single long </a:t>
            </a:r>
            <a:r>
              <a:rPr dirty="0" sz="1600" spc="-10" b="1">
                <a:latin typeface="Calibri"/>
                <a:cs typeface="Calibri"/>
              </a:rPr>
              <a:t>tapered </a:t>
            </a:r>
            <a:r>
              <a:rPr dirty="0" sz="1600" spc="-5" b="1">
                <a:latin typeface="Calibri"/>
                <a:cs typeface="Calibri"/>
              </a:rPr>
              <a:t>BioMime </a:t>
            </a:r>
            <a:r>
              <a:rPr dirty="0" sz="1600" b="1">
                <a:latin typeface="Calibri"/>
                <a:cs typeface="Calibri"/>
              </a:rPr>
              <a:t>Morph </a:t>
            </a:r>
            <a:r>
              <a:rPr dirty="0" sz="1600" spc="-15">
                <a:latin typeface="Calibri"/>
                <a:cs typeface="Calibri"/>
              </a:rPr>
              <a:t>system </a:t>
            </a:r>
            <a:r>
              <a:rPr dirty="0" sz="1600">
                <a:latin typeface="Calibri"/>
                <a:cs typeface="Calibri"/>
              </a:rPr>
              <a:t>is </a:t>
            </a:r>
            <a:r>
              <a:rPr dirty="0" sz="1600" spc="-10">
                <a:latin typeface="Calibri"/>
                <a:cs typeface="Calibri"/>
              </a:rPr>
              <a:t>often </a:t>
            </a:r>
            <a:r>
              <a:rPr dirty="0" sz="1600" spc="-5">
                <a:latin typeface="Calibri"/>
                <a:cs typeface="Calibri"/>
              </a:rPr>
              <a:t>enough </a:t>
            </a:r>
            <a:r>
              <a:rPr dirty="0" sz="1600" spc="-15">
                <a:latin typeface="Calibri"/>
                <a:cs typeface="Calibri"/>
              </a:rPr>
              <a:t>for </a:t>
            </a:r>
            <a:r>
              <a:rPr dirty="0" sz="1600" spc="-10">
                <a:latin typeface="Calibri"/>
                <a:cs typeface="Calibri"/>
              </a:rPr>
              <a:t>treating </a:t>
            </a:r>
            <a:r>
              <a:rPr dirty="0" sz="1600" spc="-5" b="1">
                <a:latin typeface="Calibri"/>
                <a:cs typeface="Calibri"/>
              </a:rPr>
              <a:t>long </a:t>
            </a:r>
            <a:r>
              <a:rPr dirty="0" sz="1600" b="1">
                <a:latin typeface="Calibri"/>
                <a:cs typeface="Calibri"/>
              </a:rPr>
              <a:t>diffused </a:t>
            </a:r>
            <a:r>
              <a:rPr dirty="0" sz="1600" spc="-5" b="1">
                <a:latin typeface="Calibri"/>
                <a:cs typeface="Calibri"/>
              </a:rPr>
              <a:t>lesions in  </a:t>
            </a:r>
            <a:r>
              <a:rPr dirty="0" sz="1600" spc="-10" b="1">
                <a:latin typeface="Calibri"/>
                <a:cs typeface="Calibri"/>
              </a:rPr>
              <a:t>tapered arteries</a:t>
            </a:r>
            <a:r>
              <a:rPr dirty="0" sz="1600" spc="-10">
                <a:latin typeface="Calibri"/>
                <a:cs typeface="Calibri"/>
              </a:rPr>
              <a:t>,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15">
                <a:latin typeface="Calibri"/>
                <a:cs typeface="Calibri"/>
              </a:rPr>
              <a:t>therefore </a:t>
            </a:r>
            <a:r>
              <a:rPr dirty="0" sz="1600" spc="-5">
                <a:latin typeface="Calibri"/>
                <a:cs typeface="Calibri"/>
              </a:rPr>
              <a:t>the arterial </a:t>
            </a:r>
            <a:r>
              <a:rPr dirty="0" sz="1600" spc="-10">
                <a:latin typeface="Calibri"/>
                <a:cs typeface="Calibri"/>
              </a:rPr>
              <a:t>wall can be </a:t>
            </a:r>
            <a:r>
              <a:rPr dirty="0" sz="1600" spc="-15">
                <a:latin typeface="Calibri"/>
                <a:cs typeface="Calibri"/>
              </a:rPr>
              <a:t>saved </a:t>
            </a:r>
            <a:r>
              <a:rPr dirty="0" sz="1600" spc="-5">
                <a:latin typeface="Calibri"/>
                <a:cs typeface="Calibri"/>
              </a:rPr>
              <a:t>from </a:t>
            </a:r>
            <a:r>
              <a:rPr dirty="0" sz="1600" spc="-10">
                <a:latin typeface="Calibri"/>
                <a:cs typeface="Calibri"/>
              </a:rPr>
              <a:t>over-exposure </a:t>
            </a:r>
            <a:r>
              <a:rPr dirty="0" sz="1600">
                <a:latin typeface="Calibri"/>
                <a:cs typeface="Calibri"/>
              </a:rPr>
              <a:t>to </a:t>
            </a:r>
            <a:r>
              <a:rPr dirty="0" sz="1600" spc="-5">
                <a:latin typeface="Calibri"/>
                <a:cs typeface="Calibri"/>
              </a:rPr>
              <a:t>drug/metal  </a:t>
            </a:r>
            <a:r>
              <a:rPr dirty="0" sz="1600" spc="-10">
                <a:latin typeface="Calibri"/>
                <a:cs typeface="Calibri"/>
              </a:rPr>
              <a:t>(due to </a:t>
            </a:r>
            <a:r>
              <a:rPr dirty="0" sz="1600" spc="-5">
                <a:latin typeface="Calibri"/>
                <a:cs typeface="Calibri"/>
              </a:rPr>
              <a:t>overlap) and </a:t>
            </a:r>
            <a:r>
              <a:rPr dirty="0" sz="1600">
                <a:latin typeface="Calibri"/>
                <a:cs typeface="Calibri"/>
              </a:rPr>
              <a:t>its </a:t>
            </a:r>
            <a:r>
              <a:rPr dirty="0" sz="1600" spc="-10">
                <a:latin typeface="Calibri"/>
                <a:cs typeface="Calibri"/>
              </a:rPr>
              <a:t>related adverse events such </a:t>
            </a:r>
            <a:r>
              <a:rPr dirty="0" sz="1600" spc="-5">
                <a:latin typeface="Calibri"/>
                <a:cs typeface="Calibri"/>
              </a:rPr>
              <a:t>as </a:t>
            </a:r>
            <a:r>
              <a:rPr dirty="0" sz="1600" spc="-15">
                <a:latin typeface="Calibri"/>
                <a:cs typeface="Calibri"/>
              </a:rPr>
              <a:t>delayed </a:t>
            </a:r>
            <a:r>
              <a:rPr dirty="0" sz="1600" spc="-5">
                <a:latin typeface="Calibri"/>
                <a:cs typeface="Calibri"/>
              </a:rPr>
              <a:t>healing, </a:t>
            </a:r>
            <a:r>
              <a:rPr dirty="0" sz="1600" spc="-10">
                <a:latin typeface="Calibri"/>
                <a:cs typeface="Calibri"/>
              </a:rPr>
              <a:t>peri-procedural  </a:t>
            </a:r>
            <a:r>
              <a:rPr dirty="0" sz="1600" spc="-15">
                <a:latin typeface="Calibri"/>
                <a:cs typeface="Calibri"/>
              </a:rPr>
              <a:t>myocardial infarction, </a:t>
            </a:r>
            <a:r>
              <a:rPr dirty="0" sz="1600" spc="-5">
                <a:latin typeface="Calibri"/>
                <a:cs typeface="Calibri"/>
              </a:rPr>
              <a:t>risk of </a:t>
            </a:r>
            <a:r>
              <a:rPr dirty="0" sz="1600" spc="-15">
                <a:latin typeface="Calibri"/>
                <a:cs typeface="Calibri"/>
              </a:rPr>
              <a:t>target </a:t>
            </a:r>
            <a:r>
              <a:rPr dirty="0" sz="1600">
                <a:latin typeface="Calibri"/>
                <a:cs typeface="Calibri"/>
              </a:rPr>
              <a:t>lesion </a:t>
            </a:r>
            <a:r>
              <a:rPr dirty="0" sz="1600" spc="-10">
                <a:latin typeface="Calibri"/>
                <a:cs typeface="Calibri"/>
              </a:rPr>
              <a:t>revascularization </a:t>
            </a:r>
            <a:r>
              <a:rPr dirty="0" sz="1600" spc="-5">
                <a:latin typeface="Calibri"/>
                <a:cs typeface="Calibri"/>
              </a:rPr>
              <a:t>and very late </a:t>
            </a:r>
            <a:r>
              <a:rPr dirty="0" sz="1600" spc="-10">
                <a:latin typeface="Calibri"/>
                <a:cs typeface="Calibri"/>
              </a:rPr>
              <a:t>stent thrombosis, </a:t>
            </a:r>
            <a:r>
              <a:rPr dirty="0" sz="1600" spc="-5">
                <a:latin typeface="Calibri"/>
                <a:cs typeface="Calibri"/>
              </a:rPr>
              <a:t>due </a:t>
            </a:r>
            <a:r>
              <a:rPr dirty="0" sz="1600" spc="-15">
                <a:latin typeface="Calibri"/>
                <a:cs typeface="Calibri"/>
              </a:rPr>
              <a:t>to  </a:t>
            </a:r>
            <a:r>
              <a:rPr dirty="0" sz="1600" spc="-5">
                <a:latin typeface="Calibri"/>
                <a:cs typeface="Calibri"/>
              </a:rPr>
              <a:t>the </a:t>
            </a:r>
            <a:r>
              <a:rPr dirty="0" sz="1600" spc="-10">
                <a:latin typeface="Calibri"/>
                <a:cs typeface="Calibri"/>
              </a:rPr>
              <a:t>use </a:t>
            </a:r>
            <a:r>
              <a:rPr dirty="0" sz="1600" spc="-5">
                <a:latin typeface="Calibri"/>
                <a:cs typeface="Calibri"/>
              </a:rPr>
              <a:t>of multiple</a:t>
            </a:r>
            <a:r>
              <a:rPr dirty="0" sz="1600" spc="1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stents</a:t>
            </a:r>
            <a:endParaRPr sz="1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dirty="0" sz="1600" spc="-5">
                <a:latin typeface="Calibri"/>
                <a:cs typeface="Calibri"/>
              </a:rPr>
              <a:t>The cumulative </a:t>
            </a:r>
            <a:r>
              <a:rPr dirty="0" sz="1600" spc="-10" b="1">
                <a:latin typeface="Calibri"/>
                <a:cs typeface="Calibri"/>
              </a:rPr>
              <a:t>MACE </a:t>
            </a:r>
            <a:r>
              <a:rPr dirty="0" sz="1600" spc="-20">
                <a:latin typeface="Calibri"/>
                <a:cs typeface="Calibri"/>
              </a:rPr>
              <a:t>rate </a:t>
            </a:r>
            <a:r>
              <a:rPr dirty="0" sz="1600" spc="-10">
                <a:latin typeface="Calibri"/>
                <a:cs typeface="Calibri"/>
              </a:rPr>
              <a:t>was </a:t>
            </a:r>
            <a:r>
              <a:rPr dirty="0" sz="1600" spc="-5" b="1">
                <a:latin typeface="Calibri"/>
                <a:cs typeface="Calibri"/>
              </a:rPr>
              <a:t>1.28% </a:t>
            </a:r>
            <a:r>
              <a:rPr dirty="0" sz="1600" spc="-10">
                <a:latin typeface="Calibri"/>
                <a:cs typeface="Calibri"/>
              </a:rPr>
              <a:t>at </a:t>
            </a:r>
            <a:r>
              <a:rPr dirty="0" sz="1600" spc="-10" b="1">
                <a:latin typeface="Calibri"/>
                <a:cs typeface="Calibri"/>
              </a:rPr>
              <a:t>1-month </a:t>
            </a:r>
            <a:r>
              <a:rPr dirty="0" sz="1600" spc="-10">
                <a:latin typeface="Calibri"/>
                <a:cs typeface="Calibri"/>
              </a:rPr>
              <a:t>follow-up </a:t>
            </a:r>
            <a:r>
              <a:rPr dirty="0" sz="1600" spc="-5">
                <a:latin typeface="Calibri"/>
                <a:cs typeface="Calibri"/>
              </a:rPr>
              <a:t>and </a:t>
            </a:r>
            <a:r>
              <a:rPr dirty="0" sz="1600" spc="-5" b="1">
                <a:latin typeface="Calibri"/>
                <a:cs typeface="Calibri"/>
              </a:rPr>
              <a:t>4% </a:t>
            </a:r>
            <a:r>
              <a:rPr dirty="0" sz="1600" spc="-10">
                <a:latin typeface="Calibri"/>
                <a:cs typeface="Calibri"/>
              </a:rPr>
              <a:t>at </a:t>
            </a:r>
            <a:r>
              <a:rPr dirty="0" sz="1600" spc="-10" b="1">
                <a:latin typeface="Calibri"/>
                <a:cs typeface="Calibri"/>
              </a:rPr>
              <a:t>6-month</a:t>
            </a:r>
            <a:r>
              <a:rPr dirty="0" sz="1600" spc="170" b="1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follow-up</a:t>
            </a:r>
            <a:endParaRPr sz="160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300" algn="l"/>
                <a:tab pos="241935" algn="l"/>
                <a:tab pos="4821555" algn="l"/>
              </a:tabLst>
            </a:pPr>
            <a:r>
              <a:rPr dirty="0" sz="1600" spc="-5">
                <a:latin typeface="Calibri"/>
                <a:cs typeface="Calibri"/>
              </a:rPr>
              <a:t>The</a:t>
            </a:r>
            <a:r>
              <a:rPr dirty="0" sz="1600" spc="215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freedom</a:t>
            </a:r>
            <a:r>
              <a:rPr dirty="0" sz="1600" spc="22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from</a:t>
            </a:r>
            <a:r>
              <a:rPr dirty="0" sz="1600" spc="22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TLF</a:t>
            </a:r>
            <a:r>
              <a:rPr dirty="0" sz="1600" spc="225" b="1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was</a:t>
            </a:r>
            <a:r>
              <a:rPr dirty="0" sz="1600" spc="240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reported</a:t>
            </a:r>
            <a:r>
              <a:rPr dirty="0" sz="1600" spc="225">
                <a:latin typeface="Calibri"/>
                <a:cs typeface="Calibri"/>
              </a:rPr>
              <a:t> </a:t>
            </a:r>
            <a:r>
              <a:rPr dirty="0" sz="1600">
                <a:latin typeface="Calibri"/>
                <a:cs typeface="Calibri"/>
              </a:rPr>
              <a:t>in</a:t>
            </a:r>
            <a:r>
              <a:rPr dirty="0" sz="1600" spc="225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98.72%</a:t>
            </a:r>
            <a:r>
              <a:rPr dirty="0" sz="1600" spc="225" b="1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and	</a:t>
            </a:r>
            <a:r>
              <a:rPr dirty="0" sz="1600" spc="-5" b="1">
                <a:latin typeface="Calibri"/>
                <a:cs typeface="Calibri"/>
              </a:rPr>
              <a:t>96% </a:t>
            </a:r>
            <a:r>
              <a:rPr dirty="0" sz="1600" spc="-5">
                <a:latin typeface="Calibri"/>
                <a:cs typeface="Calibri"/>
              </a:rPr>
              <a:t>of patients </a:t>
            </a:r>
            <a:r>
              <a:rPr dirty="0" sz="1600" spc="-10">
                <a:latin typeface="Calibri"/>
                <a:cs typeface="Calibri"/>
              </a:rPr>
              <a:t>at </a:t>
            </a:r>
            <a:r>
              <a:rPr dirty="0" sz="1600" spc="-10" b="1">
                <a:latin typeface="Calibri"/>
                <a:cs typeface="Calibri"/>
              </a:rPr>
              <a:t>1-month </a:t>
            </a:r>
            <a:r>
              <a:rPr dirty="0" sz="1600" spc="-5">
                <a:latin typeface="Calibri"/>
                <a:cs typeface="Calibri"/>
              </a:rPr>
              <a:t>and</a:t>
            </a:r>
            <a:r>
              <a:rPr dirty="0" sz="1600" spc="-140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6-month</a:t>
            </a:r>
            <a:endParaRPr sz="1600">
              <a:latin typeface="Calibri"/>
              <a:cs typeface="Calibri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600" spc="-5" b="1">
                <a:latin typeface="Calibri"/>
                <a:cs typeface="Calibri"/>
              </a:rPr>
              <a:t>follow-up</a:t>
            </a:r>
            <a:r>
              <a:rPr dirty="0" sz="1600" spc="-5">
                <a:latin typeface="Calibri"/>
                <a:cs typeface="Calibri"/>
              </a:rPr>
              <a:t>,</a:t>
            </a:r>
            <a:r>
              <a:rPr dirty="0" sz="1600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respectively</a:t>
            </a:r>
            <a:endParaRPr sz="1600">
              <a:latin typeface="Calibri"/>
              <a:cs typeface="Calibri"/>
            </a:endParaRPr>
          </a:p>
          <a:p>
            <a:pPr algn="just" marL="241300" marR="8255" indent="-22860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241935" algn="l"/>
              </a:tabLst>
            </a:pPr>
            <a:r>
              <a:rPr dirty="0" sz="1600" spc="-10">
                <a:latin typeface="Calibri"/>
                <a:cs typeface="Calibri"/>
              </a:rPr>
              <a:t>Long-tapered DES can </a:t>
            </a:r>
            <a:r>
              <a:rPr dirty="0" sz="1600" spc="-5">
                <a:latin typeface="Calibri"/>
                <a:cs typeface="Calibri"/>
              </a:rPr>
              <a:t>be considered as an </a:t>
            </a:r>
            <a:r>
              <a:rPr dirty="0" sz="1600" spc="-10" b="1">
                <a:latin typeface="Calibri"/>
                <a:cs typeface="Calibri"/>
              </a:rPr>
              <a:t>extremely interesting alternative </a:t>
            </a:r>
            <a:r>
              <a:rPr dirty="0" sz="1600" spc="-15">
                <a:latin typeface="Calibri"/>
                <a:cs typeface="Calibri"/>
              </a:rPr>
              <a:t>for </a:t>
            </a:r>
            <a:r>
              <a:rPr dirty="0" sz="1600" spc="-5" b="1">
                <a:latin typeface="Calibri"/>
                <a:cs typeface="Calibri"/>
              </a:rPr>
              <a:t>long </a:t>
            </a:r>
            <a:r>
              <a:rPr dirty="0" sz="1600" b="1">
                <a:latin typeface="Calibri"/>
                <a:cs typeface="Calibri"/>
              </a:rPr>
              <a:t>diffused </a:t>
            </a:r>
            <a:r>
              <a:rPr dirty="0" sz="1600" spc="-10" b="1">
                <a:latin typeface="Calibri"/>
                <a:cs typeface="Calibri"/>
              </a:rPr>
              <a:t>de  novo </a:t>
            </a:r>
            <a:r>
              <a:rPr dirty="0" sz="1600" spc="-5" b="1">
                <a:latin typeface="Calibri"/>
                <a:cs typeface="Calibri"/>
              </a:rPr>
              <a:t>coronary lesions </a:t>
            </a:r>
            <a:r>
              <a:rPr dirty="0" sz="1600" spc="-10" b="1">
                <a:latin typeface="Calibri"/>
                <a:cs typeface="Calibri"/>
              </a:rPr>
              <a:t>with tapered anatomy </a:t>
            </a:r>
            <a:r>
              <a:rPr dirty="0" sz="1600">
                <a:latin typeface="Calibri"/>
                <a:cs typeface="Calibri"/>
              </a:rPr>
              <a:t>in </a:t>
            </a:r>
            <a:r>
              <a:rPr dirty="0" sz="1600" spc="-10">
                <a:latin typeface="Calibri"/>
                <a:cs typeface="Calibri"/>
              </a:rPr>
              <a:t>routine clinical practice, provided these  </a:t>
            </a:r>
            <a:r>
              <a:rPr dirty="0" sz="1600" spc="-5">
                <a:latin typeface="Calibri"/>
                <a:cs typeface="Calibri"/>
              </a:rPr>
              <a:t>preliminary </a:t>
            </a:r>
            <a:r>
              <a:rPr dirty="0" sz="1600" spc="-15">
                <a:latin typeface="Calibri"/>
                <a:cs typeface="Calibri"/>
              </a:rPr>
              <a:t>data are </a:t>
            </a:r>
            <a:r>
              <a:rPr dirty="0" sz="1600" spc="-10">
                <a:latin typeface="Calibri"/>
                <a:cs typeface="Calibri"/>
              </a:rPr>
              <a:t>confirmed at completion </a:t>
            </a:r>
            <a:r>
              <a:rPr dirty="0" sz="1600" spc="-5">
                <a:latin typeface="Calibri"/>
                <a:cs typeface="Calibri"/>
              </a:rPr>
              <a:t>of the</a:t>
            </a:r>
            <a:r>
              <a:rPr dirty="0" sz="1600" spc="12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study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0958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0" y="1556003"/>
            <a:ext cx="9144000" cy="1542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0" y="1575816"/>
            <a:ext cx="9144000" cy="145694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42666" y="1897456"/>
            <a:ext cx="305816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800" spc="-10"/>
              <a:t>THANK</a:t>
            </a:r>
            <a:r>
              <a:rPr dirty="0" sz="4800" spc="-60"/>
              <a:t> </a:t>
            </a:r>
            <a:r>
              <a:rPr dirty="0" sz="4800" spc="-65"/>
              <a:t>YOU</a:t>
            </a:r>
            <a:endParaRPr sz="4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dirty="0" spc="-30"/>
              <a:t>BACK </a:t>
            </a:r>
            <a:r>
              <a:rPr dirty="0"/>
              <a:t>UP</a:t>
            </a:r>
            <a:r>
              <a:rPr dirty="0" spc="-55"/>
              <a:t> </a:t>
            </a:r>
            <a:r>
              <a:rPr dirty="0" spc="-10"/>
              <a:t>SLIDES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8014" y="105282"/>
            <a:ext cx="1863089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</a:rPr>
              <a:t>Study</a:t>
            </a:r>
            <a:r>
              <a:rPr dirty="0" sz="2800" spc="-45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Status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110489" y="2181605"/>
            <a:ext cx="2459990" cy="1260475"/>
          </a:xfrm>
          <a:custGeom>
            <a:avLst/>
            <a:gdLst/>
            <a:ahLst/>
            <a:cxnLst/>
            <a:rect l="l" t="t" r="r" b="b"/>
            <a:pathLst>
              <a:path w="2459990" h="1260475">
                <a:moveTo>
                  <a:pt x="1829562" y="0"/>
                </a:moveTo>
                <a:lnTo>
                  <a:pt x="0" y="0"/>
                </a:lnTo>
                <a:lnTo>
                  <a:pt x="0" y="1260348"/>
                </a:lnTo>
                <a:lnTo>
                  <a:pt x="1829562" y="1260348"/>
                </a:lnTo>
                <a:lnTo>
                  <a:pt x="2459736" y="630174"/>
                </a:lnTo>
                <a:lnTo>
                  <a:pt x="1829562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10489" y="2181605"/>
            <a:ext cx="2459990" cy="1260475"/>
          </a:xfrm>
          <a:custGeom>
            <a:avLst/>
            <a:gdLst/>
            <a:ahLst/>
            <a:cxnLst/>
            <a:rect l="l" t="t" r="r" b="b"/>
            <a:pathLst>
              <a:path w="2459990" h="1260475">
                <a:moveTo>
                  <a:pt x="0" y="0"/>
                </a:moveTo>
                <a:lnTo>
                  <a:pt x="1829562" y="0"/>
                </a:lnTo>
                <a:lnTo>
                  <a:pt x="2459736" y="630174"/>
                </a:lnTo>
                <a:lnTo>
                  <a:pt x="1829562" y="1260348"/>
                </a:lnTo>
                <a:lnTo>
                  <a:pt x="0" y="1260348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481685" y="2432112"/>
            <a:ext cx="1464945" cy="64516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600" spc="-10" b="1">
                <a:latin typeface="Calibri"/>
                <a:cs typeface="Calibri"/>
              </a:rPr>
              <a:t>Patients</a:t>
            </a:r>
            <a:r>
              <a:rPr dirty="0" sz="1600" spc="-2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enrolled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20"/>
              </a:spcBef>
            </a:pPr>
            <a:r>
              <a:rPr dirty="0" sz="1600" spc="-10" b="1">
                <a:latin typeface="Calibri"/>
                <a:cs typeface="Calibri"/>
              </a:rPr>
              <a:t>n=482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215133" y="2192273"/>
            <a:ext cx="2421890" cy="1239520"/>
          </a:xfrm>
          <a:custGeom>
            <a:avLst/>
            <a:gdLst/>
            <a:ahLst/>
            <a:cxnLst/>
            <a:rect l="l" t="t" r="r" b="b"/>
            <a:pathLst>
              <a:path w="2421890" h="1239520">
                <a:moveTo>
                  <a:pt x="1802130" y="0"/>
                </a:moveTo>
                <a:lnTo>
                  <a:pt x="0" y="0"/>
                </a:lnTo>
                <a:lnTo>
                  <a:pt x="619506" y="619506"/>
                </a:lnTo>
                <a:lnTo>
                  <a:pt x="0" y="1239012"/>
                </a:lnTo>
                <a:lnTo>
                  <a:pt x="1802130" y="1239012"/>
                </a:lnTo>
                <a:lnTo>
                  <a:pt x="2421636" y="619506"/>
                </a:lnTo>
                <a:lnTo>
                  <a:pt x="180213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15133" y="2192273"/>
            <a:ext cx="2421890" cy="1239520"/>
          </a:xfrm>
          <a:custGeom>
            <a:avLst/>
            <a:gdLst/>
            <a:ahLst/>
            <a:cxnLst/>
            <a:rect l="l" t="t" r="r" b="b"/>
            <a:pathLst>
              <a:path w="2421890" h="1239520">
                <a:moveTo>
                  <a:pt x="0" y="0"/>
                </a:moveTo>
                <a:lnTo>
                  <a:pt x="1802130" y="0"/>
                </a:lnTo>
                <a:lnTo>
                  <a:pt x="2421636" y="619506"/>
                </a:lnTo>
                <a:lnTo>
                  <a:pt x="1802130" y="1239012"/>
                </a:lnTo>
                <a:lnTo>
                  <a:pt x="0" y="1239012"/>
                </a:lnTo>
                <a:lnTo>
                  <a:pt x="619506" y="619506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933826" y="2432112"/>
            <a:ext cx="1024890" cy="64516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600" spc="-10" b="1">
                <a:latin typeface="Calibri"/>
                <a:cs typeface="Calibri"/>
              </a:rPr>
              <a:t>1-month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FU</a:t>
            </a:r>
            <a:endParaRPr sz="16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520"/>
              </a:spcBef>
            </a:pPr>
            <a:r>
              <a:rPr dirty="0" sz="1600" spc="-10" b="1">
                <a:latin typeface="Calibri"/>
                <a:cs typeface="Calibri"/>
              </a:rPr>
              <a:t>n=470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277105" y="2192273"/>
            <a:ext cx="2559050" cy="1239520"/>
          </a:xfrm>
          <a:custGeom>
            <a:avLst/>
            <a:gdLst/>
            <a:ahLst/>
            <a:cxnLst/>
            <a:rect l="l" t="t" r="r" b="b"/>
            <a:pathLst>
              <a:path w="2559050" h="1239520">
                <a:moveTo>
                  <a:pt x="1939290" y="0"/>
                </a:moveTo>
                <a:lnTo>
                  <a:pt x="0" y="0"/>
                </a:lnTo>
                <a:lnTo>
                  <a:pt x="619506" y="619506"/>
                </a:lnTo>
                <a:lnTo>
                  <a:pt x="0" y="1239012"/>
                </a:lnTo>
                <a:lnTo>
                  <a:pt x="1939290" y="1239012"/>
                </a:lnTo>
                <a:lnTo>
                  <a:pt x="2558796" y="619506"/>
                </a:lnTo>
                <a:lnTo>
                  <a:pt x="193929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277105" y="2192273"/>
            <a:ext cx="2559050" cy="1239520"/>
          </a:xfrm>
          <a:custGeom>
            <a:avLst/>
            <a:gdLst/>
            <a:ahLst/>
            <a:cxnLst/>
            <a:rect l="l" t="t" r="r" b="b"/>
            <a:pathLst>
              <a:path w="2559050" h="1239520">
                <a:moveTo>
                  <a:pt x="0" y="0"/>
                </a:moveTo>
                <a:lnTo>
                  <a:pt x="1939290" y="0"/>
                </a:lnTo>
                <a:lnTo>
                  <a:pt x="2558796" y="619506"/>
                </a:lnTo>
                <a:lnTo>
                  <a:pt x="1939290" y="1239012"/>
                </a:lnTo>
                <a:lnTo>
                  <a:pt x="0" y="1239012"/>
                </a:lnTo>
                <a:lnTo>
                  <a:pt x="619506" y="619506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065521" y="2432112"/>
            <a:ext cx="1024890" cy="64516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600" spc="-10" b="1">
                <a:latin typeface="Calibri"/>
                <a:cs typeface="Calibri"/>
              </a:rPr>
              <a:t>6-month</a:t>
            </a:r>
            <a:r>
              <a:rPr dirty="0" sz="1600" spc="-35" b="1">
                <a:latin typeface="Calibri"/>
                <a:cs typeface="Calibri"/>
              </a:rPr>
              <a:t> </a:t>
            </a:r>
            <a:r>
              <a:rPr dirty="0" sz="1600" spc="-5" b="1">
                <a:latin typeface="Calibri"/>
                <a:cs typeface="Calibri"/>
              </a:rPr>
              <a:t>FU</a:t>
            </a:r>
            <a:endParaRPr sz="1600">
              <a:latin typeface="Calibri"/>
              <a:cs typeface="Calibri"/>
            </a:endParaRPr>
          </a:p>
          <a:p>
            <a:pPr algn="ctr" marL="1270">
              <a:lnSpc>
                <a:spcPct val="100000"/>
              </a:lnSpc>
              <a:spcBef>
                <a:spcPts val="520"/>
              </a:spcBef>
            </a:pPr>
            <a:r>
              <a:rPr dirty="0" sz="1600" spc="-10" b="1">
                <a:latin typeface="Calibri"/>
                <a:cs typeface="Calibri"/>
              </a:rPr>
              <a:t>n=350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77761" y="2192273"/>
            <a:ext cx="2575560" cy="1239520"/>
          </a:xfrm>
          <a:custGeom>
            <a:avLst/>
            <a:gdLst/>
            <a:ahLst/>
            <a:cxnLst/>
            <a:rect l="l" t="t" r="r" b="b"/>
            <a:pathLst>
              <a:path w="2575559" h="1239520">
                <a:moveTo>
                  <a:pt x="1956054" y="0"/>
                </a:moveTo>
                <a:lnTo>
                  <a:pt x="0" y="0"/>
                </a:lnTo>
                <a:lnTo>
                  <a:pt x="619506" y="619506"/>
                </a:lnTo>
                <a:lnTo>
                  <a:pt x="0" y="1239012"/>
                </a:lnTo>
                <a:lnTo>
                  <a:pt x="1956054" y="1239012"/>
                </a:lnTo>
                <a:lnTo>
                  <a:pt x="2575560" y="619506"/>
                </a:lnTo>
                <a:lnTo>
                  <a:pt x="1956054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6477761" y="2192273"/>
            <a:ext cx="2575560" cy="1239520"/>
          </a:xfrm>
          <a:custGeom>
            <a:avLst/>
            <a:gdLst/>
            <a:ahLst/>
            <a:cxnLst/>
            <a:rect l="l" t="t" r="r" b="b"/>
            <a:pathLst>
              <a:path w="2575559" h="1239520">
                <a:moveTo>
                  <a:pt x="0" y="0"/>
                </a:moveTo>
                <a:lnTo>
                  <a:pt x="1956054" y="0"/>
                </a:lnTo>
                <a:lnTo>
                  <a:pt x="2575560" y="619506"/>
                </a:lnTo>
                <a:lnTo>
                  <a:pt x="1956054" y="1239012"/>
                </a:lnTo>
                <a:lnTo>
                  <a:pt x="0" y="1239012"/>
                </a:lnTo>
                <a:lnTo>
                  <a:pt x="619506" y="619506"/>
                </a:lnTo>
                <a:lnTo>
                  <a:pt x="0" y="0"/>
                </a:lnTo>
                <a:close/>
              </a:path>
            </a:pathLst>
          </a:custGeom>
          <a:ln w="19812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7221981" y="2432112"/>
            <a:ext cx="1129030" cy="645160"/>
          </a:xfrm>
          <a:prstGeom prst="rect">
            <a:avLst/>
          </a:prstGeom>
        </p:spPr>
        <p:txBody>
          <a:bodyPr wrap="square" lIns="0" tIns="7874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600" spc="-10" b="1">
                <a:latin typeface="Calibri"/>
                <a:cs typeface="Calibri"/>
              </a:rPr>
              <a:t>12-month</a:t>
            </a:r>
            <a:r>
              <a:rPr dirty="0" sz="1600" spc="-20" b="1">
                <a:latin typeface="Calibri"/>
                <a:cs typeface="Calibri"/>
              </a:rPr>
              <a:t> </a:t>
            </a:r>
            <a:r>
              <a:rPr dirty="0" sz="1600" spc="-10" b="1">
                <a:latin typeface="Calibri"/>
                <a:cs typeface="Calibri"/>
              </a:rPr>
              <a:t>FU</a:t>
            </a:r>
            <a:endParaRPr sz="16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  <a:spcBef>
                <a:spcPts val="520"/>
              </a:spcBef>
            </a:pPr>
            <a:r>
              <a:rPr dirty="0" sz="1600" spc="-10" b="1">
                <a:latin typeface="Calibri"/>
                <a:cs typeface="Calibri"/>
              </a:rPr>
              <a:t>n=210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269074" y="1100200"/>
          <a:ext cx="8661400" cy="3515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41715"/>
              </a:tblGrid>
              <a:tr h="402716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Site reported reasons 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device failure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600" spc="12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patients: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666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38735">
                        <a:lnSpc>
                          <a:spcPts val="1825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 Balloon of the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rupture at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 </a:t>
                      </a:r>
                      <a:r>
                        <a:rPr dirty="0" sz="1600" spc="-45">
                          <a:latin typeface="Calibri"/>
                          <a:cs typeface="Calibri"/>
                        </a:rPr>
                        <a:t>ATM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during deployment,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with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incomplete stent</a:t>
                      </a:r>
                      <a:r>
                        <a:rPr dirty="0" sz="1600" spc="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expansion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8735">
                        <a:lnSpc>
                          <a:spcPts val="1914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requiring post dilatation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(balloon 3.0 x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12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NC). Good final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result.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278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2. No BioMime Morph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Long stent could not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cross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the lesion to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distal</a:t>
                      </a:r>
                      <a:r>
                        <a:rPr dirty="0" sz="1600" spc="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RCA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98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406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3. Calcified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vessel,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BioMime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Morph couldn't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pass</a:t>
                      </a:r>
                      <a:r>
                        <a:rPr dirty="0" sz="160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lesion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98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279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34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4.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Due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calcification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not possible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 BioMime Morph</a:t>
                      </a:r>
                      <a:r>
                        <a:rPr dirty="0" sz="16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2984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80">
                <a:tc>
                  <a:txBody>
                    <a:bodyPr/>
                    <a:lstStyle/>
                    <a:p>
                      <a:pPr marL="38735">
                        <a:lnSpc>
                          <a:spcPts val="183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5. Unable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pass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lesion with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when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retrieving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 guide-wire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gets stuck, one strut was</a:t>
                      </a:r>
                      <a:r>
                        <a:rPr dirty="0" sz="16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bend,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8735">
                        <a:lnSpc>
                          <a:spcPts val="191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other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was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</a:t>
                      </a:r>
                      <a:r>
                        <a:rPr dirty="0" sz="16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instead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629">
                <a:tc>
                  <a:txBody>
                    <a:bodyPr/>
                    <a:lstStyle/>
                    <a:p>
                      <a:pPr marL="38735">
                        <a:lnSpc>
                          <a:spcPts val="183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6. Primary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attempt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with BioMime Morph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but stent does not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pass in mid-segment and</a:t>
                      </a:r>
                      <a:r>
                        <a:rPr dirty="0" sz="16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when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38735">
                        <a:lnSpc>
                          <a:spcPts val="1910"/>
                        </a:lnSpc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retrieving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also strut visible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proximally.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16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291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7.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was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subintimal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7291">
                <a:tc>
                  <a:txBody>
                    <a:bodyPr/>
                    <a:lstStyle/>
                    <a:p>
                      <a:pPr marL="387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8.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The study device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did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not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cross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the lesion; another type of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DES was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use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achieve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procedure</a:t>
                      </a:r>
                      <a:r>
                        <a:rPr dirty="0" sz="1600" spc="3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success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304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67372" y="1250569"/>
          <a:ext cx="8083550" cy="32753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064500"/>
              </a:tblGrid>
              <a:tr h="543813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Site 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reported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reasons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600" spc="-1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procedure </a:t>
                      </a: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failure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in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600" spc="16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patients: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7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</a:tr>
              <a:tr h="543686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1. No BioMime Morph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Long stent could not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cross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the lesion to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distal</a:t>
                      </a:r>
                      <a:r>
                        <a:rPr dirty="0" sz="16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RCA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7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687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8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2.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Due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calcification,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not possible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 BioMime Morph</a:t>
                      </a:r>
                      <a:r>
                        <a:rPr dirty="0" sz="16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779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687">
                <a:tc>
                  <a:txBody>
                    <a:bodyPr/>
                    <a:lstStyle/>
                    <a:p>
                      <a:pPr marL="67945" marR="99695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3. Unable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to pass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lesion with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when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retrieving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 guide-wire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gets stuck, one strut was  bend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58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77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4. Primary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attempt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with BioMime Morph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but stent does not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pass in mid-segment</a:t>
                      </a:r>
                      <a:r>
                        <a:rPr dirty="0" sz="160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and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when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retrieving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also strut visible </a:t>
                      </a:r>
                      <a:r>
                        <a:rPr dirty="0" sz="1600" spc="-20">
                          <a:latin typeface="Calibri"/>
                          <a:cs typeface="Calibri"/>
                        </a:rPr>
                        <a:t>proximally.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not</a:t>
                      </a:r>
                      <a:r>
                        <a:rPr dirty="0" sz="16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65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4372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090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5.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Stent was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placed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subintimal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38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2998" y="121666"/>
            <a:ext cx="616140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Disclosure </a:t>
            </a:r>
            <a:r>
              <a:rPr dirty="0" sz="2800" spc="-15">
                <a:solidFill>
                  <a:srgbClr val="FFFFFF"/>
                </a:solidFill>
              </a:rPr>
              <a:t>Statement </a:t>
            </a:r>
            <a:r>
              <a:rPr dirty="0" sz="2800" spc="-5">
                <a:solidFill>
                  <a:srgbClr val="FFFFFF"/>
                </a:solidFill>
              </a:rPr>
              <a:t>of Financial</a:t>
            </a:r>
            <a:r>
              <a:rPr dirty="0" sz="2800" spc="110">
                <a:solidFill>
                  <a:srgbClr val="FFFFFF"/>
                </a:solidFill>
              </a:rPr>
              <a:t> </a:t>
            </a:r>
            <a:r>
              <a:rPr dirty="0" sz="2800" spc="-20">
                <a:solidFill>
                  <a:srgbClr val="FFFFFF"/>
                </a:solidFill>
              </a:rPr>
              <a:t>Interest</a:t>
            </a:r>
            <a:endParaRPr sz="28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48895" rIns="0" bIns="0" rtlCol="0" vert="horz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85"/>
              </a:spcBef>
            </a:pPr>
            <a:r>
              <a:rPr dirty="0"/>
              <a:t>I </a:t>
            </a:r>
            <a:r>
              <a:rPr dirty="0" spc="-5"/>
              <a:t>do </a:t>
            </a:r>
            <a:r>
              <a:rPr dirty="0" spc="-20"/>
              <a:t>have </a:t>
            </a:r>
            <a:r>
              <a:rPr dirty="0"/>
              <a:t>a </a:t>
            </a:r>
            <a:r>
              <a:rPr dirty="0" spc="-5"/>
              <a:t>financial </a:t>
            </a:r>
            <a:r>
              <a:rPr dirty="0" spc="-15"/>
              <a:t>interest/arrangement </a:t>
            </a:r>
            <a:r>
              <a:rPr dirty="0" spc="-5"/>
              <a:t>or </a:t>
            </a:r>
            <a:r>
              <a:rPr dirty="0" spc="-10"/>
              <a:t>affiliation </a:t>
            </a:r>
            <a:r>
              <a:rPr dirty="0"/>
              <a:t>with  </a:t>
            </a:r>
            <a:r>
              <a:rPr dirty="0" spc="-5"/>
              <a:t>one or </a:t>
            </a:r>
            <a:r>
              <a:rPr dirty="0" spc="-10"/>
              <a:t>more </a:t>
            </a:r>
            <a:r>
              <a:rPr dirty="0" spc="-15"/>
              <a:t>organizations </a:t>
            </a:r>
            <a:r>
              <a:rPr dirty="0" spc="-10"/>
              <a:t>that could </a:t>
            </a:r>
            <a:r>
              <a:rPr dirty="0" spc="-5"/>
              <a:t>be </a:t>
            </a:r>
            <a:r>
              <a:rPr dirty="0" spc="-10"/>
              <a:t>perceived </a:t>
            </a:r>
            <a:r>
              <a:rPr dirty="0"/>
              <a:t>as a </a:t>
            </a:r>
            <a:r>
              <a:rPr dirty="0" spc="-10"/>
              <a:t>real </a:t>
            </a:r>
            <a:r>
              <a:rPr dirty="0" spc="-5"/>
              <a:t>or  </a:t>
            </a:r>
            <a:r>
              <a:rPr dirty="0" spc="-10"/>
              <a:t>apparent conflict </a:t>
            </a:r>
            <a:r>
              <a:rPr dirty="0" spc="-5"/>
              <a:t>of </a:t>
            </a:r>
            <a:r>
              <a:rPr dirty="0" spc="-15"/>
              <a:t>interest </a:t>
            </a:r>
            <a:r>
              <a:rPr dirty="0"/>
              <a:t>in the </a:t>
            </a:r>
            <a:r>
              <a:rPr dirty="0" spc="-20"/>
              <a:t>context </a:t>
            </a:r>
            <a:r>
              <a:rPr dirty="0" spc="-5"/>
              <a:t>of </a:t>
            </a:r>
            <a:r>
              <a:rPr dirty="0"/>
              <a:t>the </a:t>
            </a:r>
            <a:r>
              <a:rPr dirty="0" spc="-5"/>
              <a:t>subject of  </a:t>
            </a:r>
            <a:r>
              <a:rPr dirty="0"/>
              <a:t>this </a:t>
            </a:r>
            <a:r>
              <a:rPr dirty="0" spc="-10"/>
              <a:t>presentation, </a:t>
            </a:r>
            <a:r>
              <a:rPr dirty="0" spc="-5"/>
              <a:t>they</a:t>
            </a:r>
            <a:r>
              <a:rPr dirty="0" spc="-25"/>
              <a:t> </a:t>
            </a:r>
            <a:r>
              <a:rPr dirty="0" spc="-10"/>
              <a:t>are: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3910" y="2831464"/>
          <a:ext cx="6987540" cy="697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10610"/>
                <a:gridCol w="3376930"/>
              </a:tblGrid>
              <a:tr h="348551">
                <a:tc>
                  <a:txBody>
                    <a:bodyPr/>
                    <a:lstStyle/>
                    <a:p>
                      <a:pPr marL="127000">
                        <a:lnSpc>
                          <a:spcPts val="1905"/>
                        </a:lnSpc>
                      </a:pPr>
                      <a:r>
                        <a:rPr dirty="0" u="heavy" sz="20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Affiliation/Financial</a:t>
                      </a:r>
                      <a:r>
                        <a:rPr dirty="0" u="heavy" sz="2000" spc="-4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2000" spc="-1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Interest: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ts val="1905"/>
                        </a:lnSpc>
                      </a:pPr>
                      <a:r>
                        <a:rPr dirty="0" u="heavy" sz="2000" spc="-5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Name </a:t>
                      </a:r>
                      <a:r>
                        <a:rPr dirty="0" u="heavy"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u="heavy" sz="2000" spc="-2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u="heavy" sz="2000" spc="-1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cs typeface="Calibri"/>
                        </a:rPr>
                        <a:t>Organization: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</a:tr>
              <a:tr h="348551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10">
                          <a:latin typeface="Calibri"/>
                          <a:cs typeface="Calibri"/>
                        </a:rPr>
                        <a:t>Grant/ Research</a:t>
                      </a:r>
                      <a:r>
                        <a:rPr dirty="0" sz="2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support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/>
                </a:tc>
                <a:tc>
                  <a:txBody>
                    <a:bodyPr/>
                    <a:lstStyle/>
                    <a:p>
                      <a:pPr marL="44958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dirty="0" sz="2000" spc="-5">
                          <a:latin typeface="Calibri"/>
                          <a:cs typeface="Calibri"/>
                        </a:rPr>
                        <a:t>Meril </a:t>
                      </a:r>
                      <a:r>
                        <a:rPr dirty="0" sz="2000" spc="-15">
                          <a:latin typeface="Calibri"/>
                          <a:cs typeface="Calibri"/>
                        </a:rPr>
                        <a:t>Life </a:t>
                      </a:r>
                      <a:r>
                        <a:rPr dirty="0" sz="2000">
                          <a:latin typeface="Calibri"/>
                          <a:cs typeface="Calibri"/>
                        </a:rPr>
                        <a:t>Sciences Pvt.</a:t>
                      </a:r>
                      <a:r>
                        <a:rPr dirty="0" sz="20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2000" spc="-20">
                          <a:latin typeface="Calibri"/>
                          <a:cs typeface="Calibri"/>
                        </a:rPr>
                        <a:t>Ltd.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B="0" marT="3048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07616" y="147320"/>
            <a:ext cx="74853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solidFill>
                  <a:srgbClr val="FFFFFF"/>
                </a:solidFill>
              </a:rPr>
              <a:t>Mimic the </a:t>
            </a:r>
            <a:r>
              <a:rPr dirty="0" sz="2400" spc="-15">
                <a:solidFill>
                  <a:srgbClr val="FFFFFF"/>
                </a:solidFill>
              </a:rPr>
              <a:t>Natural </a:t>
            </a:r>
            <a:r>
              <a:rPr dirty="0" sz="2400" spc="-5">
                <a:solidFill>
                  <a:srgbClr val="FFFFFF"/>
                </a:solidFill>
              </a:rPr>
              <a:t>Artery </a:t>
            </a:r>
            <a:r>
              <a:rPr dirty="0" sz="2400" spc="-25">
                <a:solidFill>
                  <a:srgbClr val="FFFFFF"/>
                </a:solidFill>
              </a:rPr>
              <a:t>Tapering </a:t>
            </a:r>
            <a:r>
              <a:rPr dirty="0" sz="2400" spc="-5">
                <a:solidFill>
                  <a:srgbClr val="FFFFFF"/>
                </a:solidFill>
              </a:rPr>
              <a:t>and </a:t>
            </a:r>
            <a:r>
              <a:rPr dirty="0" sz="2400" spc="-20">
                <a:solidFill>
                  <a:srgbClr val="FFFFFF"/>
                </a:solidFill>
              </a:rPr>
              <a:t>Avoid </a:t>
            </a:r>
            <a:r>
              <a:rPr dirty="0" sz="2400" spc="-15">
                <a:solidFill>
                  <a:srgbClr val="FFFFFF"/>
                </a:solidFill>
              </a:rPr>
              <a:t>Stent</a:t>
            </a:r>
            <a:r>
              <a:rPr dirty="0" sz="2400" spc="50">
                <a:solidFill>
                  <a:srgbClr val="FFFFFF"/>
                </a:solidFill>
              </a:rPr>
              <a:t> </a:t>
            </a:r>
            <a:r>
              <a:rPr dirty="0" sz="2400" spc="-10">
                <a:solidFill>
                  <a:srgbClr val="FFFFFF"/>
                </a:solidFill>
              </a:rPr>
              <a:t>Overlap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53669" y="823671"/>
            <a:ext cx="8434070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35" b="1">
                <a:latin typeface="Calibri"/>
                <a:cs typeface="Calibri"/>
              </a:rPr>
              <a:t>World’s </a:t>
            </a:r>
            <a:r>
              <a:rPr dirty="0" sz="2400" spc="-15" b="1">
                <a:latin typeface="Calibri"/>
                <a:cs typeface="Calibri"/>
              </a:rPr>
              <a:t>First </a:t>
            </a:r>
            <a:r>
              <a:rPr dirty="0" sz="2400" b="1">
                <a:latin typeface="Calibri"/>
                <a:cs typeface="Calibri"/>
              </a:rPr>
              <a:t>and only </a:t>
            </a:r>
            <a:r>
              <a:rPr dirty="0" sz="2400" spc="-35" b="1">
                <a:latin typeface="Calibri"/>
                <a:cs typeface="Calibri"/>
              </a:rPr>
              <a:t>Tapered </a:t>
            </a:r>
            <a:r>
              <a:rPr dirty="0" sz="2400" spc="-5" b="1">
                <a:latin typeface="Calibri"/>
                <a:cs typeface="Calibri"/>
              </a:rPr>
              <a:t>Coronary Drug-eluting </a:t>
            </a:r>
            <a:r>
              <a:rPr dirty="0" sz="2400" spc="-15" b="1">
                <a:latin typeface="Calibri"/>
                <a:cs typeface="Calibri"/>
              </a:rPr>
              <a:t>Stent</a:t>
            </a:r>
            <a:r>
              <a:rPr dirty="0" sz="2400" spc="65" b="1">
                <a:latin typeface="Calibri"/>
                <a:cs typeface="Calibri"/>
              </a:rPr>
              <a:t> </a:t>
            </a:r>
            <a:r>
              <a:rPr dirty="0" sz="2400" spc="-20" b="1">
                <a:latin typeface="Calibri"/>
                <a:cs typeface="Calibri"/>
              </a:rPr>
              <a:t>System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55235" y="2558796"/>
            <a:ext cx="16749" cy="262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77240" y="1264919"/>
            <a:ext cx="7655052" cy="37277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528559" y="1264919"/>
            <a:ext cx="903731" cy="60502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893063" y="4081271"/>
            <a:ext cx="1752600" cy="64643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3175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50"/>
              </a:spcBef>
            </a:pPr>
            <a:r>
              <a:rPr dirty="0" sz="1800" spc="-10" b="1">
                <a:latin typeface="Calibri"/>
                <a:cs typeface="Calibri"/>
              </a:rPr>
              <a:t>Stent</a:t>
            </a:r>
            <a:r>
              <a:rPr dirty="0" sz="1800" spc="-40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lengths:</a:t>
            </a:r>
            <a:endParaRPr sz="1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800" spc="-5" b="1">
                <a:latin typeface="Calibri"/>
                <a:cs typeface="Calibri"/>
              </a:rPr>
              <a:t>30-40-50-60</a:t>
            </a:r>
            <a:r>
              <a:rPr dirty="0" sz="1800" spc="-2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mm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77240" y="3337559"/>
            <a:ext cx="1304925" cy="744220"/>
          </a:xfrm>
          <a:custGeom>
            <a:avLst/>
            <a:gdLst/>
            <a:ahLst/>
            <a:cxnLst/>
            <a:rect l="l" t="t" r="r" b="b"/>
            <a:pathLst>
              <a:path w="1304925" h="744220">
                <a:moveTo>
                  <a:pt x="0" y="371855"/>
                </a:moveTo>
                <a:lnTo>
                  <a:pt x="10509" y="305017"/>
                </a:lnTo>
                <a:lnTo>
                  <a:pt x="40808" y="242107"/>
                </a:lnTo>
                <a:lnTo>
                  <a:pt x="89055" y="184178"/>
                </a:lnTo>
                <a:lnTo>
                  <a:pt x="119333" y="157408"/>
                </a:lnTo>
                <a:lnTo>
                  <a:pt x="153407" y="132278"/>
                </a:lnTo>
                <a:lnTo>
                  <a:pt x="191047" y="108918"/>
                </a:lnTo>
                <a:lnTo>
                  <a:pt x="232023" y="87459"/>
                </a:lnTo>
                <a:lnTo>
                  <a:pt x="276104" y="68033"/>
                </a:lnTo>
                <a:lnTo>
                  <a:pt x="323059" y="50771"/>
                </a:lnTo>
                <a:lnTo>
                  <a:pt x="372660" y="35805"/>
                </a:lnTo>
                <a:lnTo>
                  <a:pt x="424674" y="23265"/>
                </a:lnTo>
                <a:lnTo>
                  <a:pt x="478873" y="13283"/>
                </a:lnTo>
                <a:lnTo>
                  <a:pt x="535026" y="5991"/>
                </a:lnTo>
                <a:lnTo>
                  <a:pt x="592902" y="1519"/>
                </a:lnTo>
                <a:lnTo>
                  <a:pt x="652272" y="0"/>
                </a:lnTo>
                <a:lnTo>
                  <a:pt x="711650" y="1519"/>
                </a:lnTo>
                <a:lnTo>
                  <a:pt x="769534" y="5991"/>
                </a:lnTo>
                <a:lnTo>
                  <a:pt x="825692" y="13283"/>
                </a:lnTo>
                <a:lnTo>
                  <a:pt x="879894" y="23265"/>
                </a:lnTo>
                <a:lnTo>
                  <a:pt x="931911" y="35805"/>
                </a:lnTo>
                <a:lnTo>
                  <a:pt x="981512" y="50771"/>
                </a:lnTo>
                <a:lnTo>
                  <a:pt x="1028467" y="68033"/>
                </a:lnTo>
                <a:lnTo>
                  <a:pt x="1072546" y="87459"/>
                </a:lnTo>
                <a:lnTo>
                  <a:pt x="1113520" y="108918"/>
                </a:lnTo>
                <a:lnTo>
                  <a:pt x="1151157" y="132278"/>
                </a:lnTo>
                <a:lnTo>
                  <a:pt x="1185228" y="157408"/>
                </a:lnTo>
                <a:lnTo>
                  <a:pt x="1215502" y="184178"/>
                </a:lnTo>
                <a:lnTo>
                  <a:pt x="1241751" y="212454"/>
                </a:lnTo>
                <a:lnTo>
                  <a:pt x="1281248" y="273005"/>
                </a:lnTo>
                <a:lnTo>
                  <a:pt x="1301878" y="338011"/>
                </a:lnTo>
                <a:lnTo>
                  <a:pt x="1304543" y="371855"/>
                </a:lnTo>
                <a:lnTo>
                  <a:pt x="1301878" y="405702"/>
                </a:lnTo>
                <a:lnTo>
                  <a:pt x="1281248" y="470710"/>
                </a:lnTo>
                <a:lnTo>
                  <a:pt x="1241751" y="531262"/>
                </a:lnTo>
                <a:lnTo>
                  <a:pt x="1215502" y="559539"/>
                </a:lnTo>
                <a:lnTo>
                  <a:pt x="1185228" y="586308"/>
                </a:lnTo>
                <a:lnTo>
                  <a:pt x="1151157" y="611438"/>
                </a:lnTo>
                <a:lnTo>
                  <a:pt x="1113520" y="634798"/>
                </a:lnTo>
                <a:lnTo>
                  <a:pt x="1072546" y="656256"/>
                </a:lnTo>
                <a:lnTo>
                  <a:pt x="1028467" y="675681"/>
                </a:lnTo>
                <a:lnTo>
                  <a:pt x="981512" y="692943"/>
                </a:lnTo>
                <a:lnTo>
                  <a:pt x="931911" y="707908"/>
                </a:lnTo>
                <a:lnTo>
                  <a:pt x="879894" y="720447"/>
                </a:lnTo>
                <a:lnTo>
                  <a:pt x="825692" y="730429"/>
                </a:lnTo>
                <a:lnTo>
                  <a:pt x="769534" y="737720"/>
                </a:lnTo>
                <a:lnTo>
                  <a:pt x="711650" y="742192"/>
                </a:lnTo>
                <a:lnTo>
                  <a:pt x="652272" y="743711"/>
                </a:lnTo>
                <a:lnTo>
                  <a:pt x="592902" y="742192"/>
                </a:lnTo>
                <a:lnTo>
                  <a:pt x="535026" y="737720"/>
                </a:lnTo>
                <a:lnTo>
                  <a:pt x="478873" y="730429"/>
                </a:lnTo>
                <a:lnTo>
                  <a:pt x="424674" y="720447"/>
                </a:lnTo>
                <a:lnTo>
                  <a:pt x="372660" y="707908"/>
                </a:lnTo>
                <a:lnTo>
                  <a:pt x="323059" y="692943"/>
                </a:lnTo>
                <a:lnTo>
                  <a:pt x="276104" y="675681"/>
                </a:lnTo>
                <a:lnTo>
                  <a:pt x="232023" y="656256"/>
                </a:lnTo>
                <a:lnTo>
                  <a:pt x="191047" y="634798"/>
                </a:lnTo>
                <a:lnTo>
                  <a:pt x="153407" y="611438"/>
                </a:lnTo>
                <a:lnTo>
                  <a:pt x="119333" y="586308"/>
                </a:lnTo>
                <a:lnTo>
                  <a:pt x="89055" y="559539"/>
                </a:lnTo>
                <a:lnTo>
                  <a:pt x="62803" y="531262"/>
                </a:lnTo>
                <a:lnTo>
                  <a:pt x="23300" y="470710"/>
                </a:lnTo>
                <a:lnTo>
                  <a:pt x="2665" y="405702"/>
                </a:lnTo>
                <a:lnTo>
                  <a:pt x="0" y="371855"/>
                </a:lnTo>
                <a:close/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19727" y="2335491"/>
            <a:ext cx="1074420" cy="678180"/>
          </a:xfrm>
          <a:custGeom>
            <a:avLst/>
            <a:gdLst/>
            <a:ahLst/>
            <a:cxnLst/>
            <a:rect l="l" t="t" r="r" b="b"/>
            <a:pathLst>
              <a:path w="1074420" h="678180">
                <a:moveTo>
                  <a:pt x="7110" y="41567"/>
                </a:moveTo>
                <a:lnTo>
                  <a:pt x="21375" y="24527"/>
                </a:lnTo>
                <a:lnTo>
                  <a:pt x="42140" y="11987"/>
                </a:lnTo>
                <a:lnTo>
                  <a:pt x="68939" y="3844"/>
                </a:lnTo>
                <a:lnTo>
                  <a:pt x="101306" y="0"/>
                </a:lnTo>
                <a:lnTo>
                  <a:pt x="138775" y="352"/>
                </a:lnTo>
                <a:lnTo>
                  <a:pt x="180880" y="4801"/>
                </a:lnTo>
                <a:lnTo>
                  <a:pt x="227154" y="13246"/>
                </a:lnTo>
                <a:lnTo>
                  <a:pt x="277131" y="25586"/>
                </a:lnTo>
                <a:lnTo>
                  <a:pt x="330345" y="41722"/>
                </a:lnTo>
                <a:lnTo>
                  <a:pt x="386330" y="61552"/>
                </a:lnTo>
                <a:lnTo>
                  <a:pt x="444618" y="84975"/>
                </a:lnTo>
                <a:lnTo>
                  <a:pt x="504745" y="111893"/>
                </a:lnTo>
                <a:lnTo>
                  <a:pt x="566244" y="142203"/>
                </a:lnTo>
                <a:lnTo>
                  <a:pt x="628648" y="175806"/>
                </a:lnTo>
                <a:lnTo>
                  <a:pt x="689820" y="211581"/>
                </a:lnTo>
                <a:lnTo>
                  <a:pt x="747712" y="248302"/>
                </a:lnTo>
                <a:lnTo>
                  <a:pt x="801994" y="285620"/>
                </a:lnTo>
                <a:lnTo>
                  <a:pt x="852339" y="323190"/>
                </a:lnTo>
                <a:lnTo>
                  <a:pt x="898416" y="360666"/>
                </a:lnTo>
                <a:lnTo>
                  <a:pt x="939898" y="397701"/>
                </a:lnTo>
                <a:lnTo>
                  <a:pt x="976454" y="433949"/>
                </a:lnTo>
                <a:lnTo>
                  <a:pt x="1007756" y="469064"/>
                </a:lnTo>
                <a:lnTo>
                  <a:pt x="1033474" y="502699"/>
                </a:lnTo>
                <a:lnTo>
                  <a:pt x="1066845" y="564146"/>
                </a:lnTo>
                <a:lnTo>
                  <a:pt x="1073933" y="615519"/>
                </a:lnTo>
                <a:lnTo>
                  <a:pt x="1066798" y="636562"/>
                </a:lnTo>
                <a:lnTo>
                  <a:pt x="1052534" y="653601"/>
                </a:lnTo>
                <a:lnTo>
                  <a:pt x="1031769" y="666142"/>
                </a:lnTo>
                <a:lnTo>
                  <a:pt x="1004970" y="674284"/>
                </a:lnTo>
                <a:lnTo>
                  <a:pt x="972603" y="678129"/>
                </a:lnTo>
                <a:lnTo>
                  <a:pt x="935134" y="677776"/>
                </a:lnTo>
                <a:lnTo>
                  <a:pt x="893029" y="673328"/>
                </a:lnTo>
                <a:lnTo>
                  <a:pt x="846755" y="664883"/>
                </a:lnTo>
                <a:lnTo>
                  <a:pt x="796778" y="652542"/>
                </a:lnTo>
                <a:lnTo>
                  <a:pt x="743564" y="636407"/>
                </a:lnTo>
                <a:lnTo>
                  <a:pt x="687579" y="616577"/>
                </a:lnTo>
                <a:lnTo>
                  <a:pt x="629291" y="593153"/>
                </a:lnTo>
                <a:lnTo>
                  <a:pt x="569164" y="566235"/>
                </a:lnTo>
                <a:lnTo>
                  <a:pt x="507665" y="535925"/>
                </a:lnTo>
                <a:lnTo>
                  <a:pt x="445260" y="502323"/>
                </a:lnTo>
                <a:lnTo>
                  <a:pt x="384091" y="466547"/>
                </a:lnTo>
                <a:lnTo>
                  <a:pt x="326204" y="429827"/>
                </a:lnTo>
                <a:lnTo>
                  <a:pt x="271929" y="392508"/>
                </a:lnTo>
                <a:lnTo>
                  <a:pt x="221592" y="354938"/>
                </a:lnTo>
                <a:lnTo>
                  <a:pt x="175524" y="317462"/>
                </a:lnTo>
                <a:lnTo>
                  <a:pt x="134051" y="280427"/>
                </a:lnTo>
                <a:lnTo>
                  <a:pt x="97503" y="244179"/>
                </a:lnTo>
                <a:lnTo>
                  <a:pt x="66207" y="209064"/>
                </a:lnTo>
                <a:lnTo>
                  <a:pt x="40491" y="175429"/>
                </a:lnTo>
                <a:lnTo>
                  <a:pt x="7115" y="113983"/>
                </a:lnTo>
                <a:lnTo>
                  <a:pt x="0" y="62610"/>
                </a:lnTo>
                <a:lnTo>
                  <a:pt x="7110" y="41567"/>
                </a:lnTo>
                <a:close/>
              </a:path>
            </a:pathLst>
          </a:custGeom>
          <a:ln w="571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29639" y="1566672"/>
            <a:ext cx="1304925" cy="744220"/>
          </a:xfrm>
          <a:custGeom>
            <a:avLst/>
            <a:gdLst/>
            <a:ahLst/>
            <a:cxnLst/>
            <a:rect l="l" t="t" r="r" b="b"/>
            <a:pathLst>
              <a:path w="1304925" h="744219">
                <a:moveTo>
                  <a:pt x="0" y="371855"/>
                </a:moveTo>
                <a:lnTo>
                  <a:pt x="10509" y="305017"/>
                </a:lnTo>
                <a:lnTo>
                  <a:pt x="40808" y="242107"/>
                </a:lnTo>
                <a:lnTo>
                  <a:pt x="89055" y="184178"/>
                </a:lnTo>
                <a:lnTo>
                  <a:pt x="119333" y="157408"/>
                </a:lnTo>
                <a:lnTo>
                  <a:pt x="153407" y="132278"/>
                </a:lnTo>
                <a:lnTo>
                  <a:pt x="191047" y="108918"/>
                </a:lnTo>
                <a:lnTo>
                  <a:pt x="232023" y="87459"/>
                </a:lnTo>
                <a:lnTo>
                  <a:pt x="276104" y="68033"/>
                </a:lnTo>
                <a:lnTo>
                  <a:pt x="323059" y="50771"/>
                </a:lnTo>
                <a:lnTo>
                  <a:pt x="372660" y="35805"/>
                </a:lnTo>
                <a:lnTo>
                  <a:pt x="424674" y="23265"/>
                </a:lnTo>
                <a:lnTo>
                  <a:pt x="478873" y="13283"/>
                </a:lnTo>
                <a:lnTo>
                  <a:pt x="535026" y="5991"/>
                </a:lnTo>
                <a:lnTo>
                  <a:pt x="592902" y="1519"/>
                </a:lnTo>
                <a:lnTo>
                  <a:pt x="652272" y="0"/>
                </a:lnTo>
                <a:lnTo>
                  <a:pt x="711650" y="1519"/>
                </a:lnTo>
                <a:lnTo>
                  <a:pt x="769534" y="5991"/>
                </a:lnTo>
                <a:lnTo>
                  <a:pt x="825692" y="13283"/>
                </a:lnTo>
                <a:lnTo>
                  <a:pt x="879894" y="23265"/>
                </a:lnTo>
                <a:lnTo>
                  <a:pt x="931911" y="35805"/>
                </a:lnTo>
                <a:lnTo>
                  <a:pt x="981512" y="50771"/>
                </a:lnTo>
                <a:lnTo>
                  <a:pt x="1028467" y="68033"/>
                </a:lnTo>
                <a:lnTo>
                  <a:pt x="1072546" y="87459"/>
                </a:lnTo>
                <a:lnTo>
                  <a:pt x="1113520" y="108918"/>
                </a:lnTo>
                <a:lnTo>
                  <a:pt x="1151157" y="132278"/>
                </a:lnTo>
                <a:lnTo>
                  <a:pt x="1185228" y="157408"/>
                </a:lnTo>
                <a:lnTo>
                  <a:pt x="1215502" y="184178"/>
                </a:lnTo>
                <a:lnTo>
                  <a:pt x="1241751" y="212454"/>
                </a:lnTo>
                <a:lnTo>
                  <a:pt x="1281248" y="273005"/>
                </a:lnTo>
                <a:lnTo>
                  <a:pt x="1301878" y="338011"/>
                </a:lnTo>
                <a:lnTo>
                  <a:pt x="1304543" y="371855"/>
                </a:lnTo>
                <a:lnTo>
                  <a:pt x="1301878" y="405700"/>
                </a:lnTo>
                <a:lnTo>
                  <a:pt x="1281248" y="470706"/>
                </a:lnTo>
                <a:lnTo>
                  <a:pt x="1241751" y="531257"/>
                </a:lnTo>
                <a:lnTo>
                  <a:pt x="1215502" y="559533"/>
                </a:lnTo>
                <a:lnTo>
                  <a:pt x="1185228" y="586303"/>
                </a:lnTo>
                <a:lnTo>
                  <a:pt x="1151157" y="611433"/>
                </a:lnTo>
                <a:lnTo>
                  <a:pt x="1113520" y="634793"/>
                </a:lnTo>
                <a:lnTo>
                  <a:pt x="1072546" y="656252"/>
                </a:lnTo>
                <a:lnTo>
                  <a:pt x="1028467" y="675678"/>
                </a:lnTo>
                <a:lnTo>
                  <a:pt x="981512" y="692940"/>
                </a:lnTo>
                <a:lnTo>
                  <a:pt x="931911" y="707906"/>
                </a:lnTo>
                <a:lnTo>
                  <a:pt x="879894" y="720446"/>
                </a:lnTo>
                <a:lnTo>
                  <a:pt x="825692" y="730428"/>
                </a:lnTo>
                <a:lnTo>
                  <a:pt x="769534" y="737720"/>
                </a:lnTo>
                <a:lnTo>
                  <a:pt x="711650" y="742192"/>
                </a:lnTo>
                <a:lnTo>
                  <a:pt x="652272" y="743711"/>
                </a:lnTo>
                <a:lnTo>
                  <a:pt x="592902" y="742192"/>
                </a:lnTo>
                <a:lnTo>
                  <a:pt x="535026" y="737720"/>
                </a:lnTo>
                <a:lnTo>
                  <a:pt x="478873" y="730428"/>
                </a:lnTo>
                <a:lnTo>
                  <a:pt x="424674" y="720446"/>
                </a:lnTo>
                <a:lnTo>
                  <a:pt x="372660" y="707906"/>
                </a:lnTo>
                <a:lnTo>
                  <a:pt x="323059" y="692940"/>
                </a:lnTo>
                <a:lnTo>
                  <a:pt x="276104" y="675678"/>
                </a:lnTo>
                <a:lnTo>
                  <a:pt x="232023" y="656252"/>
                </a:lnTo>
                <a:lnTo>
                  <a:pt x="191047" y="634793"/>
                </a:lnTo>
                <a:lnTo>
                  <a:pt x="153407" y="611433"/>
                </a:lnTo>
                <a:lnTo>
                  <a:pt x="119333" y="586303"/>
                </a:lnTo>
                <a:lnTo>
                  <a:pt x="89055" y="559533"/>
                </a:lnTo>
                <a:lnTo>
                  <a:pt x="62803" y="531257"/>
                </a:lnTo>
                <a:lnTo>
                  <a:pt x="23300" y="470706"/>
                </a:lnTo>
                <a:lnTo>
                  <a:pt x="2665" y="405700"/>
                </a:lnTo>
                <a:lnTo>
                  <a:pt x="0" y="371855"/>
                </a:lnTo>
                <a:close/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054595" y="3401567"/>
            <a:ext cx="1306195" cy="744220"/>
          </a:xfrm>
          <a:custGeom>
            <a:avLst/>
            <a:gdLst/>
            <a:ahLst/>
            <a:cxnLst/>
            <a:rect l="l" t="t" r="r" b="b"/>
            <a:pathLst>
              <a:path w="1306195" h="744220">
                <a:moveTo>
                  <a:pt x="0" y="371855"/>
                </a:moveTo>
                <a:lnTo>
                  <a:pt x="10520" y="305017"/>
                </a:lnTo>
                <a:lnTo>
                  <a:pt x="40853" y="242107"/>
                </a:lnTo>
                <a:lnTo>
                  <a:pt x="89153" y="184178"/>
                </a:lnTo>
                <a:lnTo>
                  <a:pt x="119466" y="157408"/>
                </a:lnTo>
                <a:lnTo>
                  <a:pt x="153579" y="132278"/>
                </a:lnTo>
                <a:lnTo>
                  <a:pt x="191261" y="108918"/>
                </a:lnTo>
                <a:lnTo>
                  <a:pt x="232284" y="87459"/>
                </a:lnTo>
                <a:lnTo>
                  <a:pt x="276416" y="68033"/>
                </a:lnTo>
                <a:lnTo>
                  <a:pt x="323426" y="50771"/>
                </a:lnTo>
                <a:lnTo>
                  <a:pt x="373085" y="35805"/>
                </a:lnTo>
                <a:lnTo>
                  <a:pt x="425161" y="23265"/>
                </a:lnTo>
                <a:lnTo>
                  <a:pt x="479424" y="13283"/>
                </a:lnTo>
                <a:lnTo>
                  <a:pt x="535645" y="5991"/>
                </a:lnTo>
                <a:lnTo>
                  <a:pt x="593591" y="1519"/>
                </a:lnTo>
                <a:lnTo>
                  <a:pt x="653033" y="0"/>
                </a:lnTo>
                <a:lnTo>
                  <a:pt x="712476" y="1519"/>
                </a:lnTo>
                <a:lnTo>
                  <a:pt x="770422" y="5991"/>
                </a:lnTo>
                <a:lnTo>
                  <a:pt x="826643" y="13283"/>
                </a:lnTo>
                <a:lnTo>
                  <a:pt x="880906" y="23265"/>
                </a:lnTo>
                <a:lnTo>
                  <a:pt x="932982" y="35805"/>
                </a:lnTo>
                <a:lnTo>
                  <a:pt x="982641" y="50771"/>
                </a:lnTo>
                <a:lnTo>
                  <a:pt x="1029651" y="68033"/>
                </a:lnTo>
                <a:lnTo>
                  <a:pt x="1073783" y="87459"/>
                </a:lnTo>
                <a:lnTo>
                  <a:pt x="1114805" y="108918"/>
                </a:lnTo>
                <a:lnTo>
                  <a:pt x="1152488" y="132278"/>
                </a:lnTo>
                <a:lnTo>
                  <a:pt x="1186601" y="157408"/>
                </a:lnTo>
                <a:lnTo>
                  <a:pt x="1216913" y="184178"/>
                </a:lnTo>
                <a:lnTo>
                  <a:pt x="1243195" y="212454"/>
                </a:lnTo>
                <a:lnTo>
                  <a:pt x="1282742" y="273005"/>
                </a:lnTo>
                <a:lnTo>
                  <a:pt x="1303399" y="338011"/>
                </a:lnTo>
                <a:lnTo>
                  <a:pt x="1306068" y="371855"/>
                </a:lnTo>
                <a:lnTo>
                  <a:pt x="1303399" y="405702"/>
                </a:lnTo>
                <a:lnTo>
                  <a:pt x="1282742" y="470710"/>
                </a:lnTo>
                <a:lnTo>
                  <a:pt x="1243195" y="531262"/>
                </a:lnTo>
                <a:lnTo>
                  <a:pt x="1216913" y="559539"/>
                </a:lnTo>
                <a:lnTo>
                  <a:pt x="1186601" y="586308"/>
                </a:lnTo>
                <a:lnTo>
                  <a:pt x="1152488" y="611438"/>
                </a:lnTo>
                <a:lnTo>
                  <a:pt x="1114805" y="634798"/>
                </a:lnTo>
                <a:lnTo>
                  <a:pt x="1073783" y="656256"/>
                </a:lnTo>
                <a:lnTo>
                  <a:pt x="1029651" y="675681"/>
                </a:lnTo>
                <a:lnTo>
                  <a:pt x="982641" y="692943"/>
                </a:lnTo>
                <a:lnTo>
                  <a:pt x="932982" y="707908"/>
                </a:lnTo>
                <a:lnTo>
                  <a:pt x="880906" y="720447"/>
                </a:lnTo>
                <a:lnTo>
                  <a:pt x="826643" y="730429"/>
                </a:lnTo>
                <a:lnTo>
                  <a:pt x="770422" y="737720"/>
                </a:lnTo>
                <a:lnTo>
                  <a:pt x="712476" y="742192"/>
                </a:lnTo>
                <a:lnTo>
                  <a:pt x="653033" y="743711"/>
                </a:lnTo>
                <a:lnTo>
                  <a:pt x="593591" y="742192"/>
                </a:lnTo>
                <a:lnTo>
                  <a:pt x="535645" y="737720"/>
                </a:lnTo>
                <a:lnTo>
                  <a:pt x="479424" y="730429"/>
                </a:lnTo>
                <a:lnTo>
                  <a:pt x="425161" y="720447"/>
                </a:lnTo>
                <a:lnTo>
                  <a:pt x="373085" y="707908"/>
                </a:lnTo>
                <a:lnTo>
                  <a:pt x="323426" y="692943"/>
                </a:lnTo>
                <a:lnTo>
                  <a:pt x="276416" y="675681"/>
                </a:lnTo>
                <a:lnTo>
                  <a:pt x="232284" y="656256"/>
                </a:lnTo>
                <a:lnTo>
                  <a:pt x="191261" y="634798"/>
                </a:lnTo>
                <a:lnTo>
                  <a:pt x="153579" y="611438"/>
                </a:lnTo>
                <a:lnTo>
                  <a:pt x="119466" y="586308"/>
                </a:lnTo>
                <a:lnTo>
                  <a:pt x="89153" y="559539"/>
                </a:lnTo>
                <a:lnTo>
                  <a:pt x="62872" y="531262"/>
                </a:lnTo>
                <a:lnTo>
                  <a:pt x="23325" y="470710"/>
                </a:lnTo>
                <a:lnTo>
                  <a:pt x="2668" y="405702"/>
                </a:lnTo>
                <a:lnTo>
                  <a:pt x="0" y="371855"/>
                </a:lnTo>
                <a:close/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3691" y="4027932"/>
            <a:ext cx="2380615" cy="744220"/>
          </a:xfrm>
          <a:custGeom>
            <a:avLst/>
            <a:gdLst/>
            <a:ahLst/>
            <a:cxnLst/>
            <a:rect l="l" t="t" r="r" b="b"/>
            <a:pathLst>
              <a:path w="2380615" h="744220">
                <a:moveTo>
                  <a:pt x="0" y="371856"/>
                </a:moveTo>
                <a:lnTo>
                  <a:pt x="8007" y="328489"/>
                </a:lnTo>
                <a:lnTo>
                  <a:pt x="31435" y="286592"/>
                </a:lnTo>
                <a:lnTo>
                  <a:pt x="69389" y="246443"/>
                </a:lnTo>
                <a:lnTo>
                  <a:pt x="120978" y="208322"/>
                </a:lnTo>
                <a:lnTo>
                  <a:pt x="185307" y="172507"/>
                </a:lnTo>
                <a:lnTo>
                  <a:pt x="221970" y="155552"/>
                </a:lnTo>
                <a:lnTo>
                  <a:pt x="261483" y="139278"/>
                </a:lnTo>
                <a:lnTo>
                  <a:pt x="303735" y="123720"/>
                </a:lnTo>
                <a:lnTo>
                  <a:pt x="348614" y="108913"/>
                </a:lnTo>
                <a:lnTo>
                  <a:pt x="396009" y="94892"/>
                </a:lnTo>
                <a:lnTo>
                  <a:pt x="445807" y="81692"/>
                </a:lnTo>
                <a:lnTo>
                  <a:pt x="497898" y="69347"/>
                </a:lnTo>
                <a:lnTo>
                  <a:pt x="552168" y="57893"/>
                </a:lnTo>
                <a:lnTo>
                  <a:pt x="608508" y="47364"/>
                </a:lnTo>
                <a:lnTo>
                  <a:pt x="666805" y="37795"/>
                </a:lnTo>
                <a:lnTo>
                  <a:pt x="726947" y="29222"/>
                </a:lnTo>
                <a:lnTo>
                  <a:pt x="788824" y="21678"/>
                </a:lnTo>
                <a:lnTo>
                  <a:pt x="852323" y="15199"/>
                </a:lnTo>
                <a:lnTo>
                  <a:pt x="917332" y="9820"/>
                </a:lnTo>
                <a:lnTo>
                  <a:pt x="983740" y="5576"/>
                </a:lnTo>
                <a:lnTo>
                  <a:pt x="1051436" y="2501"/>
                </a:lnTo>
                <a:lnTo>
                  <a:pt x="1120308" y="631"/>
                </a:lnTo>
                <a:lnTo>
                  <a:pt x="1190244" y="0"/>
                </a:lnTo>
                <a:lnTo>
                  <a:pt x="1260179" y="631"/>
                </a:lnTo>
                <a:lnTo>
                  <a:pt x="1329051" y="2501"/>
                </a:lnTo>
                <a:lnTo>
                  <a:pt x="1396747" y="5576"/>
                </a:lnTo>
                <a:lnTo>
                  <a:pt x="1463155" y="9820"/>
                </a:lnTo>
                <a:lnTo>
                  <a:pt x="1528164" y="15199"/>
                </a:lnTo>
                <a:lnTo>
                  <a:pt x="1591663" y="21678"/>
                </a:lnTo>
                <a:lnTo>
                  <a:pt x="1653539" y="29222"/>
                </a:lnTo>
                <a:lnTo>
                  <a:pt x="1713682" y="37795"/>
                </a:lnTo>
                <a:lnTo>
                  <a:pt x="1771979" y="47364"/>
                </a:lnTo>
                <a:lnTo>
                  <a:pt x="1828319" y="57893"/>
                </a:lnTo>
                <a:lnTo>
                  <a:pt x="1882589" y="69347"/>
                </a:lnTo>
                <a:lnTo>
                  <a:pt x="1934680" y="81692"/>
                </a:lnTo>
                <a:lnTo>
                  <a:pt x="1984478" y="94892"/>
                </a:lnTo>
                <a:lnTo>
                  <a:pt x="2031873" y="108913"/>
                </a:lnTo>
                <a:lnTo>
                  <a:pt x="2076752" y="123720"/>
                </a:lnTo>
                <a:lnTo>
                  <a:pt x="2119004" y="139278"/>
                </a:lnTo>
                <a:lnTo>
                  <a:pt x="2158517" y="155552"/>
                </a:lnTo>
                <a:lnTo>
                  <a:pt x="2195180" y="172507"/>
                </a:lnTo>
                <a:lnTo>
                  <a:pt x="2259509" y="208322"/>
                </a:lnTo>
                <a:lnTo>
                  <a:pt x="2311098" y="246443"/>
                </a:lnTo>
                <a:lnTo>
                  <a:pt x="2349052" y="286592"/>
                </a:lnTo>
                <a:lnTo>
                  <a:pt x="2372480" y="328489"/>
                </a:lnTo>
                <a:lnTo>
                  <a:pt x="2380488" y="371856"/>
                </a:lnTo>
                <a:lnTo>
                  <a:pt x="2378467" y="393705"/>
                </a:lnTo>
                <a:lnTo>
                  <a:pt x="2362638" y="436372"/>
                </a:lnTo>
                <a:lnTo>
                  <a:pt x="2331835" y="477429"/>
                </a:lnTo>
                <a:lnTo>
                  <a:pt x="2286952" y="516599"/>
                </a:lnTo>
                <a:lnTo>
                  <a:pt x="2228882" y="553602"/>
                </a:lnTo>
                <a:lnTo>
                  <a:pt x="2158517" y="588159"/>
                </a:lnTo>
                <a:lnTo>
                  <a:pt x="2119004" y="604433"/>
                </a:lnTo>
                <a:lnTo>
                  <a:pt x="2076752" y="619991"/>
                </a:lnTo>
                <a:lnTo>
                  <a:pt x="2031872" y="634798"/>
                </a:lnTo>
                <a:lnTo>
                  <a:pt x="1984478" y="648819"/>
                </a:lnTo>
                <a:lnTo>
                  <a:pt x="1934680" y="662019"/>
                </a:lnTo>
                <a:lnTo>
                  <a:pt x="1882589" y="674364"/>
                </a:lnTo>
                <a:lnTo>
                  <a:pt x="1828319" y="685818"/>
                </a:lnTo>
                <a:lnTo>
                  <a:pt x="1771979" y="696347"/>
                </a:lnTo>
                <a:lnTo>
                  <a:pt x="1713682" y="705916"/>
                </a:lnTo>
                <a:lnTo>
                  <a:pt x="1653539" y="714489"/>
                </a:lnTo>
                <a:lnTo>
                  <a:pt x="1591663" y="722033"/>
                </a:lnTo>
                <a:lnTo>
                  <a:pt x="1528164" y="728512"/>
                </a:lnTo>
                <a:lnTo>
                  <a:pt x="1463155" y="733891"/>
                </a:lnTo>
                <a:lnTo>
                  <a:pt x="1396747" y="738135"/>
                </a:lnTo>
                <a:lnTo>
                  <a:pt x="1329051" y="741210"/>
                </a:lnTo>
                <a:lnTo>
                  <a:pt x="1260179" y="743080"/>
                </a:lnTo>
                <a:lnTo>
                  <a:pt x="1190244" y="743712"/>
                </a:lnTo>
                <a:lnTo>
                  <a:pt x="1120308" y="743080"/>
                </a:lnTo>
                <a:lnTo>
                  <a:pt x="1051436" y="741210"/>
                </a:lnTo>
                <a:lnTo>
                  <a:pt x="983740" y="738135"/>
                </a:lnTo>
                <a:lnTo>
                  <a:pt x="917332" y="733891"/>
                </a:lnTo>
                <a:lnTo>
                  <a:pt x="852323" y="728512"/>
                </a:lnTo>
                <a:lnTo>
                  <a:pt x="788824" y="722033"/>
                </a:lnTo>
                <a:lnTo>
                  <a:pt x="726947" y="714489"/>
                </a:lnTo>
                <a:lnTo>
                  <a:pt x="666805" y="705916"/>
                </a:lnTo>
                <a:lnTo>
                  <a:pt x="608508" y="696347"/>
                </a:lnTo>
                <a:lnTo>
                  <a:pt x="552168" y="685818"/>
                </a:lnTo>
                <a:lnTo>
                  <a:pt x="497898" y="674364"/>
                </a:lnTo>
                <a:lnTo>
                  <a:pt x="445807" y="662019"/>
                </a:lnTo>
                <a:lnTo>
                  <a:pt x="396009" y="648819"/>
                </a:lnTo>
                <a:lnTo>
                  <a:pt x="348615" y="634798"/>
                </a:lnTo>
                <a:lnTo>
                  <a:pt x="303735" y="619991"/>
                </a:lnTo>
                <a:lnTo>
                  <a:pt x="261483" y="604433"/>
                </a:lnTo>
                <a:lnTo>
                  <a:pt x="221970" y="588159"/>
                </a:lnTo>
                <a:lnTo>
                  <a:pt x="185307" y="571204"/>
                </a:lnTo>
                <a:lnTo>
                  <a:pt x="120978" y="535389"/>
                </a:lnTo>
                <a:lnTo>
                  <a:pt x="69389" y="497268"/>
                </a:lnTo>
                <a:lnTo>
                  <a:pt x="31435" y="457119"/>
                </a:lnTo>
                <a:lnTo>
                  <a:pt x="8007" y="415222"/>
                </a:lnTo>
                <a:lnTo>
                  <a:pt x="0" y="371856"/>
                </a:lnTo>
                <a:close/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39085" y="138429"/>
            <a:ext cx="446595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Rationale </a:t>
            </a:r>
            <a:r>
              <a:rPr dirty="0" sz="2800" spc="-5">
                <a:solidFill>
                  <a:srgbClr val="FFFFFF"/>
                </a:solidFill>
              </a:rPr>
              <a:t>Behind </a:t>
            </a:r>
            <a:r>
              <a:rPr dirty="0" sz="2800" spc="-45">
                <a:solidFill>
                  <a:srgbClr val="FFFFFF"/>
                </a:solidFill>
              </a:rPr>
              <a:t>Tapered</a:t>
            </a:r>
            <a:r>
              <a:rPr dirty="0" sz="2800" spc="85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DES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2366" y="826617"/>
            <a:ext cx="8147684" cy="37534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247650" indent="-228600">
              <a:lnSpc>
                <a:spcPct val="1501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 spc="-5">
                <a:latin typeface="Calibri"/>
                <a:cs typeface="Calibri"/>
              </a:rPr>
              <a:t>Despite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5">
                <a:latin typeface="Calibri"/>
                <a:cs typeface="Calibri"/>
              </a:rPr>
              <a:t>advancement </a:t>
            </a:r>
            <a:r>
              <a:rPr dirty="0" sz="1700">
                <a:latin typeface="Calibri"/>
                <a:cs typeface="Calibri"/>
              </a:rPr>
              <a:t>in </a:t>
            </a:r>
            <a:r>
              <a:rPr dirty="0" sz="1700" spc="-10">
                <a:latin typeface="Calibri"/>
                <a:cs typeface="Calibri"/>
              </a:rPr>
              <a:t>stent </a:t>
            </a:r>
            <a:r>
              <a:rPr dirty="0" sz="1700" spc="-5">
                <a:latin typeface="Calibri"/>
                <a:cs typeface="Calibri"/>
              </a:rPr>
              <a:t>platform, polymer </a:t>
            </a:r>
            <a:r>
              <a:rPr dirty="0" sz="1700">
                <a:latin typeface="Calibri"/>
                <a:cs typeface="Calibri"/>
              </a:rPr>
              <a:t>and </a:t>
            </a:r>
            <a:r>
              <a:rPr dirty="0" sz="1700" spc="-5">
                <a:latin typeface="Calibri"/>
                <a:cs typeface="Calibri"/>
              </a:rPr>
              <a:t>techniques, treatment of </a:t>
            </a:r>
            <a:r>
              <a:rPr dirty="0" sz="1700" spc="-5" b="1">
                <a:latin typeface="Calibri"/>
                <a:cs typeface="Calibri"/>
              </a:rPr>
              <a:t>very  long </a:t>
            </a:r>
            <a:r>
              <a:rPr dirty="0" sz="1700" spc="-10" b="1">
                <a:latin typeface="Calibri"/>
                <a:cs typeface="Calibri"/>
              </a:rPr>
              <a:t>coronary </a:t>
            </a:r>
            <a:r>
              <a:rPr dirty="0" sz="1700" b="1">
                <a:latin typeface="Calibri"/>
                <a:cs typeface="Calibri"/>
              </a:rPr>
              <a:t>lesions </a:t>
            </a:r>
            <a:r>
              <a:rPr dirty="0" sz="1700" spc="-5">
                <a:latin typeface="Calibri"/>
                <a:cs typeface="Calibri"/>
              </a:rPr>
              <a:t>remains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 b="1">
                <a:latin typeface="Calibri"/>
                <a:cs typeface="Calibri"/>
              </a:rPr>
              <a:t>challenge </a:t>
            </a:r>
            <a:r>
              <a:rPr dirty="0" sz="1700" spc="-5">
                <a:latin typeface="Calibri"/>
                <a:cs typeface="Calibri"/>
              </a:rPr>
              <a:t>even </a:t>
            </a:r>
            <a:r>
              <a:rPr dirty="0" sz="1700">
                <a:latin typeface="Calibri"/>
                <a:cs typeface="Calibri"/>
              </a:rPr>
              <a:t>with</a:t>
            </a:r>
            <a:r>
              <a:rPr dirty="0" sz="1700" spc="-114">
                <a:latin typeface="Calibri"/>
                <a:cs typeface="Calibri"/>
              </a:rPr>
              <a:t> </a:t>
            </a:r>
            <a:r>
              <a:rPr dirty="0" sz="1700" spc="-10">
                <a:latin typeface="Calibri"/>
                <a:cs typeface="Calibri"/>
              </a:rPr>
              <a:t>DES</a:t>
            </a:r>
            <a:endParaRPr sz="1700">
              <a:latin typeface="Calibri"/>
              <a:cs typeface="Calibri"/>
            </a:endParaRPr>
          </a:p>
          <a:p>
            <a:pPr marL="241300" marR="188595" indent="-228600">
              <a:lnSpc>
                <a:spcPct val="150000"/>
              </a:lnSpc>
              <a:spcBef>
                <a:spcPts val="6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 spc="-5">
                <a:latin typeface="Calibri"/>
                <a:cs typeface="Calibri"/>
              </a:rPr>
              <a:t>The </a:t>
            </a:r>
            <a:r>
              <a:rPr dirty="0" sz="1700">
                <a:latin typeface="Calibri"/>
                <a:cs typeface="Calibri"/>
              </a:rPr>
              <a:t>biomechanical </a:t>
            </a:r>
            <a:r>
              <a:rPr dirty="0" sz="1700" spc="-5">
                <a:latin typeface="Calibri"/>
                <a:cs typeface="Calibri"/>
              </a:rPr>
              <a:t>interaction between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10">
                <a:latin typeface="Calibri"/>
                <a:cs typeface="Calibri"/>
              </a:rPr>
              <a:t>stent </a:t>
            </a:r>
            <a:r>
              <a:rPr dirty="0" sz="1700">
                <a:latin typeface="Calibri"/>
                <a:cs typeface="Calibri"/>
              </a:rPr>
              <a:t>and the </a:t>
            </a:r>
            <a:r>
              <a:rPr dirty="0" sz="1700" spc="-5">
                <a:latin typeface="Calibri"/>
                <a:cs typeface="Calibri"/>
              </a:rPr>
              <a:t>coronary </a:t>
            </a:r>
            <a:r>
              <a:rPr dirty="0" sz="1700">
                <a:latin typeface="Calibri"/>
                <a:cs typeface="Calibri"/>
              </a:rPr>
              <a:t>artery is a</a:t>
            </a:r>
            <a:r>
              <a:rPr dirty="0" sz="1700" spc="-170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significant  concern </a:t>
            </a:r>
            <a:r>
              <a:rPr dirty="0" sz="1700">
                <a:latin typeface="Calibri"/>
                <a:cs typeface="Calibri"/>
              </a:rPr>
              <a:t>due </a:t>
            </a:r>
            <a:r>
              <a:rPr dirty="0" sz="1700" spc="-5">
                <a:latin typeface="Calibri"/>
                <a:cs typeface="Calibri"/>
              </a:rPr>
              <a:t>to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10" b="1">
                <a:latin typeface="Calibri"/>
                <a:cs typeface="Calibri"/>
              </a:rPr>
              <a:t>complex geometric </a:t>
            </a:r>
            <a:r>
              <a:rPr dirty="0" sz="1700" spc="-15" b="1">
                <a:latin typeface="Calibri"/>
                <a:cs typeface="Calibri"/>
              </a:rPr>
              <a:t>feature </a:t>
            </a:r>
            <a:r>
              <a:rPr dirty="0" sz="1700" spc="-5" b="1">
                <a:latin typeface="Calibri"/>
                <a:cs typeface="Calibri"/>
              </a:rPr>
              <a:t>of the artery</a:t>
            </a:r>
            <a:r>
              <a:rPr dirty="0" sz="1700" spc="-5">
                <a:latin typeface="Calibri"/>
                <a:cs typeface="Calibri"/>
              </a:rPr>
              <a:t>, </a:t>
            </a:r>
            <a:r>
              <a:rPr dirty="0" sz="1700">
                <a:latin typeface="Calibri"/>
                <a:cs typeface="Calibri"/>
              </a:rPr>
              <a:t>especially when arterial  </a:t>
            </a:r>
            <a:r>
              <a:rPr dirty="0" sz="1700" spc="-5">
                <a:latin typeface="Calibri"/>
                <a:cs typeface="Calibri"/>
              </a:rPr>
              <a:t>diameter </a:t>
            </a:r>
            <a:r>
              <a:rPr dirty="0" sz="1700">
                <a:latin typeface="Calibri"/>
                <a:cs typeface="Calibri"/>
              </a:rPr>
              <a:t>changes </a:t>
            </a:r>
            <a:r>
              <a:rPr dirty="0" sz="1700" spc="-5">
                <a:latin typeface="Calibri"/>
                <a:cs typeface="Calibri"/>
              </a:rPr>
              <a:t>to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>
                <a:latin typeface="Calibri"/>
                <a:cs typeface="Calibri"/>
              </a:rPr>
              <a:t>significant degree </a:t>
            </a:r>
            <a:r>
              <a:rPr dirty="0" sz="1700" spc="-10">
                <a:latin typeface="Calibri"/>
                <a:cs typeface="Calibri"/>
              </a:rPr>
              <a:t>over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5">
                <a:latin typeface="Calibri"/>
                <a:cs typeface="Calibri"/>
              </a:rPr>
              <a:t>length of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10">
                <a:latin typeface="Calibri"/>
                <a:cs typeface="Calibri"/>
              </a:rPr>
              <a:t>stent </a:t>
            </a:r>
            <a:r>
              <a:rPr dirty="0" sz="1700">
                <a:latin typeface="Calibri"/>
                <a:cs typeface="Calibri"/>
              </a:rPr>
              <a:t>(</a:t>
            </a:r>
            <a:r>
              <a:rPr dirty="0" sz="1700" b="1">
                <a:latin typeface="Calibri"/>
                <a:cs typeface="Calibri"/>
              </a:rPr>
              <a:t>tapering</a:t>
            </a:r>
            <a:r>
              <a:rPr dirty="0" sz="1700">
                <a:latin typeface="Calibri"/>
                <a:cs typeface="Calibri"/>
              </a:rPr>
              <a:t>). </a:t>
            </a:r>
            <a:r>
              <a:rPr dirty="0" sz="1700" spc="-5">
                <a:latin typeface="Calibri"/>
                <a:cs typeface="Calibri"/>
              </a:rPr>
              <a:t>This </a:t>
            </a:r>
            <a:r>
              <a:rPr dirty="0" sz="1700">
                <a:latin typeface="Calibri"/>
                <a:cs typeface="Calibri"/>
              </a:rPr>
              <a:t>is  mainly </a:t>
            </a:r>
            <a:r>
              <a:rPr dirty="0" sz="1700" spc="-5">
                <a:latin typeface="Calibri"/>
                <a:cs typeface="Calibri"/>
              </a:rPr>
              <a:t>observed </a:t>
            </a:r>
            <a:r>
              <a:rPr dirty="0" sz="1700">
                <a:latin typeface="Calibri"/>
                <a:cs typeface="Calibri"/>
              </a:rPr>
              <a:t>in </a:t>
            </a:r>
            <a:r>
              <a:rPr dirty="0" sz="1700" spc="-5" b="1">
                <a:latin typeface="Calibri"/>
                <a:cs typeface="Calibri"/>
              </a:rPr>
              <a:t>long </a:t>
            </a:r>
            <a:r>
              <a:rPr dirty="0" sz="1700" b="1">
                <a:latin typeface="Calibri"/>
                <a:cs typeface="Calibri"/>
              </a:rPr>
              <a:t>diffused </a:t>
            </a:r>
            <a:r>
              <a:rPr dirty="0" sz="1700" spc="-10" b="1">
                <a:latin typeface="Calibri"/>
                <a:cs typeface="Calibri"/>
              </a:rPr>
              <a:t>coronary</a:t>
            </a:r>
            <a:r>
              <a:rPr dirty="0" sz="1700" spc="-85" b="1">
                <a:latin typeface="Calibri"/>
                <a:cs typeface="Calibri"/>
              </a:rPr>
              <a:t> </a:t>
            </a:r>
            <a:r>
              <a:rPr dirty="0" sz="1700" spc="-5" b="1">
                <a:latin typeface="Calibri"/>
                <a:cs typeface="Calibri"/>
              </a:rPr>
              <a:t>vessels</a:t>
            </a:r>
            <a:endParaRPr sz="1700">
              <a:latin typeface="Calibri"/>
              <a:cs typeface="Calibri"/>
            </a:endParaRPr>
          </a:p>
          <a:p>
            <a:pPr marL="241300" marR="5080" indent="-228600">
              <a:lnSpc>
                <a:spcPct val="150000"/>
              </a:lnSpc>
              <a:spcBef>
                <a:spcPts val="6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 b="1">
                <a:latin typeface="Calibri"/>
                <a:cs typeface="Calibri"/>
              </a:rPr>
              <a:t>Multiple </a:t>
            </a:r>
            <a:r>
              <a:rPr dirty="0" sz="1700" spc="-5" b="1">
                <a:latin typeface="Calibri"/>
                <a:cs typeface="Calibri"/>
              </a:rPr>
              <a:t>short </a:t>
            </a:r>
            <a:r>
              <a:rPr dirty="0" sz="1700" spc="-15" b="1">
                <a:latin typeface="Calibri"/>
                <a:cs typeface="Calibri"/>
              </a:rPr>
              <a:t>stents </a:t>
            </a:r>
            <a:r>
              <a:rPr dirty="0" sz="1700" spc="-5" b="1">
                <a:latin typeface="Calibri"/>
                <a:cs typeface="Calibri"/>
              </a:rPr>
              <a:t>with variable </a:t>
            </a:r>
            <a:r>
              <a:rPr dirty="0" sz="1700" spc="-10" b="1">
                <a:latin typeface="Calibri"/>
                <a:cs typeface="Calibri"/>
              </a:rPr>
              <a:t>diameters </a:t>
            </a:r>
            <a:r>
              <a:rPr dirty="0" sz="1700" spc="-5">
                <a:latin typeface="Calibri"/>
                <a:cs typeface="Calibri"/>
              </a:rPr>
              <a:t>are </a:t>
            </a:r>
            <a:r>
              <a:rPr dirty="0" sz="1700" spc="-10">
                <a:latin typeface="Calibri"/>
                <a:cs typeface="Calibri"/>
              </a:rPr>
              <a:t>often </a:t>
            </a:r>
            <a:r>
              <a:rPr dirty="0" sz="1700" spc="-5">
                <a:latin typeface="Calibri"/>
                <a:cs typeface="Calibri"/>
              </a:rPr>
              <a:t>implanted (</a:t>
            </a:r>
            <a:r>
              <a:rPr dirty="0" sz="1700" spc="-5" b="1">
                <a:latin typeface="Calibri"/>
                <a:cs typeface="Calibri"/>
              </a:rPr>
              <a:t>overlapping</a:t>
            </a:r>
            <a:r>
              <a:rPr dirty="0" sz="1700" spc="-5">
                <a:latin typeface="Calibri"/>
                <a:cs typeface="Calibri"/>
              </a:rPr>
              <a:t>) to </a:t>
            </a:r>
            <a:r>
              <a:rPr dirty="0" sz="1700" spc="-10">
                <a:latin typeface="Calibri"/>
                <a:cs typeface="Calibri"/>
              </a:rPr>
              <a:t>match  </a:t>
            </a:r>
            <a:r>
              <a:rPr dirty="0" sz="1700" spc="-5">
                <a:latin typeface="Calibri"/>
                <a:cs typeface="Calibri"/>
              </a:rPr>
              <a:t>adequately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10">
                <a:latin typeface="Calibri"/>
                <a:cs typeface="Calibri"/>
              </a:rPr>
              <a:t>size </a:t>
            </a:r>
            <a:r>
              <a:rPr dirty="0" sz="1700" spc="-5">
                <a:latin typeface="Calibri"/>
                <a:cs typeface="Calibri"/>
              </a:rPr>
              <a:t>of </a:t>
            </a:r>
            <a:r>
              <a:rPr dirty="0" sz="1700" spc="-5" b="1">
                <a:latin typeface="Calibri"/>
                <a:cs typeface="Calibri"/>
              </a:rPr>
              <a:t>long </a:t>
            </a:r>
            <a:r>
              <a:rPr dirty="0" sz="1700" spc="-10" b="1">
                <a:latin typeface="Calibri"/>
                <a:cs typeface="Calibri"/>
              </a:rPr>
              <a:t>tapered</a:t>
            </a:r>
            <a:r>
              <a:rPr dirty="0" sz="1700" spc="-40" b="1">
                <a:latin typeface="Calibri"/>
                <a:cs typeface="Calibri"/>
              </a:rPr>
              <a:t> </a:t>
            </a:r>
            <a:r>
              <a:rPr dirty="0" sz="1700" b="1">
                <a:latin typeface="Calibri"/>
                <a:cs typeface="Calibri"/>
              </a:rPr>
              <a:t>lesions</a:t>
            </a:r>
            <a:endParaRPr sz="17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dirty="0" sz="1700" spc="-5">
                <a:latin typeface="Calibri"/>
                <a:cs typeface="Calibri"/>
              </a:rPr>
              <a:t>The purpose of </a:t>
            </a:r>
            <a:r>
              <a:rPr dirty="0" sz="1700">
                <a:latin typeface="Calibri"/>
                <a:cs typeface="Calibri"/>
              </a:rPr>
              <a:t>a </a:t>
            </a:r>
            <a:r>
              <a:rPr dirty="0" sz="1700" spc="-5" b="1">
                <a:latin typeface="Calibri"/>
                <a:cs typeface="Calibri"/>
              </a:rPr>
              <a:t>long </a:t>
            </a:r>
            <a:r>
              <a:rPr dirty="0" sz="1700" spc="-10" b="1">
                <a:latin typeface="Calibri"/>
                <a:cs typeface="Calibri"/>
              </a:rPr>
              <a:t>tapered </a:t>
            </a:r>
            <a:r>
              <a:rPr dirty="0" sz="1700" spc="-15" b="1">
                <a:latin typeface="Calibri"/>
                <a:cs typeface="Calibri"/>
              </a:rPr>
              <a:t>stent </a:t>
            </a:r>
            <a:r>
              <a:rPr dirty="0" sz="1700" spc="-20" b="1">
                <a:latin typeface="Calibri"/>
                <a:cs typeface="Calibri"/>
              </a:rPr>
              <a:t>system </a:t>
            </a:r>
            <a:r>
              <a:rPr dirty="0" sz="1700">
                <a:latin typeface="Calibri"/>
                <a:cs typeface="Calibri"/>
              </a:rPr>
              <a:t>is </a:t>
            </a:r>
            <a:r>
              <a:rPr dirty="0" sz="1700" spc="-5">
                <a:latin typeface="Calibri"/>
                <a:cs typeface="Calibri"/>
              </a:rPr>
              <a:t>to “fill </a:t>
            </a:r>
            <a:r>
              <a:rPr dirty="0" sz="1700">
                <a:latin typeface="Calibri"/>
                <a:cs typeface="Calibri"/>
              </a:rPr>
              <a:t>the </a:t>
            </a:r>
            <a:r>
              <a:rPr dirty="0" sz="1700" spc="-10">
                <a:latin typeface="Calibri"/>
                <a:cs typeface="Calibri"/>
              </a:rPr>
              <a:t>gap” </a:t>
            </a:r>
            <a:r>
              <a:rPr dirty="0" sz="1700">
                <a:latin typeface="Calibri"/>
                <a:cs typeface="Calibri"/>
              </a:rPr>
              <a:t>in this</a:t>
            </a:r>
            <a:r>
              <a:rPr dirty="0" sz="1700" spc="-35">
                <a:latin typeface="Calibri"/>
                <a:cs typeface="Calibri"/>
              </a:rPr>
              <a:t> </a:t>
            </a:r>
            <a:r>
              <a:rPr dirty="0" sz="1700" spc="-5">
                <a:latin typeface="Calibri"/>
                <a:cs typeface="Calibri"/>
              </a:rPr>
              <a:t>setting</a:t>
            </a:r>
            <a:endParaRPr sz="1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893" y="782802"/>
            <a:ext cx="8539480" cy="4187190"/>
          </a:xfrm>
          <a:prstGeom prst="rect">
            <a:avLst/>
          </a:prstGeom>
        </p:spPr>
        <p:txBody>
          <a:bodyPr wrap="square" lIns="0" tIns="1193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0"/>
              </a:spcBef>
            </a:pPr>
            <a:r>
              <a:rPr dirty="0" sz="1400" b="1">
                <a:solidFill>
                  <a:srgbClr val="6F2F9F"/>
                </a:solidFill>
                <a:latin typeface="Calibri"/>
                <a:cs typeface="Calibri"/>
              </a:rPr>
              <a:t>Study</a:t>
            </a:r>
            <a:r>
              <a:rPr dirty="0" sz="1400" spc="-30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6F2F9F"/>
                </a:solidFill>
                <a:latin typeface="Calibri"/>
                <a:cs typeface="Calibri"/>
              </a:rPr>
              <a:t>Objective:</a:t>
            </a:r>
            <a:endParaRPr sz="1400">
              <a:latin typeface="Calibri"/>
              <a:cs typeface="Calibri"/>
            </a:endParaRPr>
          </a:p>
          <a:p>
            <a:pPr marL="277495" indent="-277495">
              <a:lnSpc>
                <a:spcPct val="100000"/>
              </a:lnSpc>
              <a:spcBef>
                <a:spcPts val="840"/>
              </a:spcBef>
              <a:buFont typeface="Arial"/>
              <a:buChar char="•"/>
              <a:tabLst>
                <a:tab pos="277495" algn="l"/>
                <a:tab pos="278130" algn="l"/>
              </a:tabLst>
            </a:pPr>
            <a:r>
              <a:rPr dirty="0" sz="1400" spc="-5">
                <a:latin typeface="Calibri"/>
                <a:cs typeface="Calibri"/>
              </a:rPr>
              <a:t>Purpose of this registry </a:t>
            </a:r>
            <a:r>
              <a:rPr dirty="0" sz="1400">
                <a:latin typeface="Calibri"/>
                <a:cs typeface="Calibri"/>
              </a:rPr>
              <a:t>is </a:t>
            </a:r>
            <a:r>
              <a:rPr dirty="0" sz="1400" spc="-10">
                <a:latin typeface="Calibri"/>
                <a:cs typeface="Calibri"/>
              </a:rPr>
              <a:t>to evaluate </a:t>
            </a:r>
            <a:r>
              <a:rPr dirty="0" sz="1400" spc="-10" b="1">
                <a:latin typeface="Calibri"/>
                <a:cs typeface="Calibri"/>
              </a:rPr>
              <a:t>safety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 spc="-5" b="1">
                <a:latin typeface="Calibri"/>
                <a:cs typeface="Calibri"/>
              </a:rPr>
              <a:t>performance </a:t>
            </a:r>
            <a:r>
              <a:rPr dirty="0" sz="1400" spc="-5">
                <a:latin typeface="Calibri"/>
                <a:cs typeface="Calibri"/>
              </a:rPr>
              <a:t>of the </a:t>
            </a:r>
            <a:r>
              <a:rPr dirty="0" sz="1400" b="1">
                <a:latin typeface="Calibri"/>
                <a:cs typeface="Calibri"/>
              </a:rPr>
              <a:t>BioMime™ Morph </a:t>
            </a:r>
            <a:r>
              <a:rPr dirty="0" sz="1400" spc="-5">
                <a:latin typeface="Calibri"/>
                <a:cs typeface="Calibri"/>
              </a:rPr>
              <a:t>sirolimus-eluting</a:t>
            </a:r>
            <a:r>
              <a:rPr dirty="0" sz="1400" spc="1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coronary</a:t>
            </a:r>
            <a:endParaRPr sz="1400">
              <a:latin typeface="Calibri"/>
              <a:cs typeface="Calibri"/>
            </a:endParaRPr>
          </a:p>
          <a:p>
            <a:pPr marL="277495" marR="182245">
              <a:lnSpc>
                <a:spcPct val="150000"/>
              </a:lnSpc>
            </a:pPr>
            <a:r>
              <a:rPr dirty="0" sz="1400" spc="-10">
                <a:latin typeface="Calibri"/>
                <a:cs typeface="Calibri"/>
              </a:rPr>
              <a:t>stent system </a:t>
            </a:r>
            <a:r>
              <a:rPr dirty="0" sz="1400">
                <a:latin typeface="Calibri"/>
                <a:cs typeface="Calibri"/>
              </a:rPr>
              <a:t>in very </a:t>
            </a:r>
            <a:r>
              <a:rPr dirty="0" sz="1400" spc="-5">
                <a:latin typeface="Calibri"/>
                <a:cs typeface="Calibri"/>
              </a:rPr>
              <a:t>long (</a:t>
            </a:r>
            <a:r>
              <a:rPr dirty="0" sz="1400" spc="-5" b="1">
                <a:latin typeface="Calibri"/>
                <a:cs typeface="Calibri"/>
              </a:rPr>
              <a:t>length </a:t>
            </a:r>
            <a:r>
              <a:rPr dirty="0" sz="1400" b="1">
                <a:latin typeface="Calibri"/>
                <a:cs typeface="Calibri"/>
              </a:rPr>
              <a:t>up </a:t>
            </a:r>
            <a:r>
              <a:rPr dirty="0" sz="1400" spc="-5" b="1">
                <a:latin typeface="Calibri"/>
                <a:cs typeface="Calibri"/>
              </a:rPr>
              <a:t>to 56mm</a:t>
            </a:r>
            <a:r>
              <a:rPr dirty="0" sz="1400" spc="-5">
                <a:latin typeface="Calibri"/>
                <a:cs typeface="Calibri"/>
              </a:rPr>
              <a:t>) coronary </a:t>
            </a:r>
            <a:r>
              <a:rPr dirty="0" sz="1400">
                <a:latin typeface="Calibri"/>
                <a:cs typeface="Calibri"/>
              </a:rPr>
              <a:t>lesions in </a:t>
            </a:r>
            <a:r>
              <a:rPr dirty="0" sz="1400" spc="-5">
                <a:latin typeface="Calibri"/>
                <a:cs typeface="Calibri"/>
              </a:rPr>
              <a:t>native coronary arteries </a:t>
            </a:r>
            <a:r>
              <a:rPr dirty="0" sz="1400">
                <a:latin typeface="Calibri"/>
                <a:cs typeface="Calibri"/>
              </a:rPr>
              <a:t>with </a:t>
            </a:r>
            <a:r>
              <a:rPr dirty="0" sz="1400" spc="-15">
                <a:latin typeface="Calibri"/>
                <a:cs typeface="Calibri"/>
              </a:rPr>
              <a:t>reference </a:t>
            </a:r>
            <a:r>
              <a:rPr dirty="0" sz="1400" spc="-5">
                <a:latin typeface="Calibri"/>
                <a:cs typeface="Calibri"/>
              </a:rPr>
              <a:t>vessel  diameter of </a:t>
            </a:r>
            <a:r>
              <a:rPr dirty="0" sz="1400" spc="-5" b="1">
                <a:latin typeface="Calibri"/>
                <a:cs typeface="Calibri"/>
              </a:rPr>
              <a:t>2.25mm </a:t>
            </a:r>
            <a:r>
              <a:rPr dirty="0" sz="1400" spc="-10">
                <a:latin typeface="Calibri"/>
                <a:cs typeface="Calibri"/>
              </a:rPr>
              <a:t>to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3.50mm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spc="-5" b="1">
                <a:solidFill>
                  <a:srgbClr val="6F2F9F"/>
                </a:solidFill>
                <a:latin typeface="Calibri"/>
                <a:cs typeface="Calibri"/>
              </a:rPr>
              <a:t>Primary Outcome</a:t>
            </a:r>
            <a:r>
              <a:rPr dirty="0" sz="1400" spc="-25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1400" spc="-5" b="1">
                <a:solidFill>
                  <a:srgbClr val="6F2F9F"/>
                </a:solidFill>
                <a:latin typeface="Calibri"/>
                <a:cs typeface="Calibri"/>
              </a:rPr>
              <a:t>Measure: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84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b="1">
                <a:latin typeface="Calibri"/>
                <a:cs typeface="Calibri"/>
              </a:rPr>
              <a:t>Freedom </a:t>
            </a:r>
            <a:r>
              <a:rPr dirty="0" sz="1400" spc="-5" b="1">
                <a:latin typeface="Calibri"/>
                <a:cs typeface="Calibri"/>
              </a:rPr>
              <a:t>from </a:t>
            </a:r>
            <a:r>
              <a:rPr dirty="0" sz="1400" spc="-10" b="1">
                <a:latin typeface="Calibri"/>
                <a:cs typeface="Calibri"/>
              </a:rPr>
              <a:t>target </a:t>
            </a:r>
            <a:r>
              <a:rPr dirty="0" sz="1400" b="1">
                <a:latin typeface="Calibri"/>
                <a:cs typeface="Calibri"/>
              </a:rPr>
              <a:t>lesion </a:t>
            </a:r>
            <a:r>
              <a:rPr dirty="0" sz="1400" spc="-5" b="1">
                <a:latin typeface="Calibri"/>
                <a:cs typeface="Calibri"/>
              </a:rPr>
              <a:t>failure (TLF: cardiac </a:t>
            </a:r>
            <a:r>
              <a:rPr dirty="0" sz="1400" b="1">
                <a:latin typeface="Calibri"/>
                <a:cs typeface="Calibri"/>
              </a:rPr>
              <a:t>death, </a:t>
            </a:r>
            <a:r>
              <a:rPr dirty="0" sz="1400" spc="-5" b="1">
                <a:latin typeface="Calibri"/>
                <a:cs typeface="Calibri"/>
              </a:rPr>
              <a:t>vessel related-MI, TLR) </a:t>
            </a:r>
            <a:r>
              <a:rPr dirty="0" sz="1400" spc="-10">
                <a:latin typeface="Calibri"/>
                <a:cs typeface="Calibri"/>
              </a:rPr>
              <a:t>at </a:t>
            </a:r>
            <a:r>
              <a:rPr dirty="0" sz="1400">
                <a:latin typeface="Calibri"/>
                <a:cs typeface="Calibri"/>
              </a:rPr>
              <a:t>6 </a:t>
            </a:r>
            <a:r>
              <a:rPr dirty="0" sz="1400" spc="-5">
                <a:latin typeface="Calibri"/>
                <a:cs typeface="Calibri"/>
              </a:rPr>
              <a:t>months and up </a:t>
            </a:r>
            <a:r>
              <a:rPr dirty="0" sz="1400" spc="-10">
                <a:latin typeface="Calibri"/>
                <a:cs typeface="Calibri"/>
              </a:rPr>
              <a:t>to </a:t>
            </a:r>
            <a:r>
              <a:rPr dirty="0" sz="1400" spc="-5">
                <a:latin typeface="Calibri"/>
                <a:cs typeface="Calibri"/>
              </a:rPr>
              <a:t>24</a:t>
            </a:r>
            <a:r>
              <a:rPr dirty="0" sz="1400" spc="-15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months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dirty="0" sz="1400" b="1">
                <a:solidFill>
                  <a:srgbClr val="6F2F9F"/>
                </a:solidFill>
                <a:latin typeface="Calibri"/>
                <a:cs typeface="Calibri"/>
              </a:rPr>
              <a:t>Secondary </a:t>
            </a:r>
            <a:r>
              <a:rPr dirty="0" sz="1400" spc="-5" b="1">
                <a:solidFill>
                  <a:srgbClr val="6F2F9F"/>
                </a:solidFill>
                <a:latin typeface="Calibri"/>
                <a:cs typeface="Calibri"/>
              </a:rPr>
              <a:t>Outcome</a:t>
            </a:r>
            <a:r>
              <a:rPr dirty="0" sz="1400" spc="-60" b="1">
                <a:solidFill>
                  <a:srgbClr val="6F2F9F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6F2F9F"/>
                </a:solidFill>
                <a:latin typeface="Calibri"/>
                <a:cs typeface="Calibri"/>
              </a:rPr>
              <a:t>Measures:</a:t>
            </a:r>
            <a:endParaRPr sz="1400">
              <a:latin typeface="Calibri"/>
              <a:cs typeface="Calibri"/>
            </a:endParaRPr>
          </a:p>
          <a:p>
            <a:pPr marL="299085" marR="5080" indent="-286385">
              <a:lnSpc>
                <a:spcPts val="2520"/>
              </a:lnSpc>
              <a:spcBef>
                <a:spcPts val="22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5" b="1">
                <a:latin typeface="Calibri"/>
                <a:cs typeface="Calibri"/>
              </a:rPr>
              <a:t>MACE (TLF) </a:t>
            </a:r>
            <a:r>
              <a:rPr dirty="0" sz="1400" spc="-10">
                <a:latin typeface="Calibri"/>
                <a:cs typeface="Calibri"/>
              </a:rPr>
              <a:t>at </a:t>
            </a:r>
            <a:r>
              <a:rPr dirty="0" sz="1400">
                <a:latin typeface="Calibri"/>
                <a:cs typeface="Calibri"/>
              </a:rPr>
              <a:t>1, 6, 12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24 </a:t>
            </a:r>
            <a:r>
              <a:rPr dirty="0" sz="1400" spc="-5">
                <a:latin typeface="Calibri"/>
                <a:cs typeface="Calibri"/>
              </a:rPr>
              <a:t>months; </a:t>
            </a:r>
            <a:r>
              <a:rPr dirty="0" sz="1400">
                <a:latin typeface="Calibri"/>
                <a:cs typeface="Calibri"/>
              </a:rPr>
              <a:t>“</a:t>
            </a:r>
            <a:r>
              <a:rPr dirty="0" sz="1400" i="1">
                <a:latin typeface="Calibri"/>
                <a:cs typeface="Calibri"/>
              </a:rPr>
              <a:t>Defined </a:t>
            </a:r>
            <a:r>
              <a:rPr dirty="0" sz="1400" spc="-5" i="1">
                <a:latin typeface="Calibri"/>
                <a:cs typeface="Calibri"/>
              </a:rPr>
              <a:t>as </a:t>
            </a:r>
            <a:r>
              <a:rPr dirty="0" sz="1400" i="1">
                <a:latin typeface="Calibri"/>
                <a:cs typeface="Calibri"/>
              </a:rPr>
              <a:t>a </a:t>
            </a:r>
            <a:r>
              <a:rPr dirty="0" sz="1400" spc="-5" i="1">
                <a:latin typeface="Calibri"/>
                <a:cs typeface="Calibri"/>
              </a:rPr>
              <a:t>composite of </a:t>
            </a:r>
            <a:r>
              <a:rPr dirty="0" sz="1400" spc="-5" b="1" i="1">
                <a:latin typeface="Calibri"/>
                <a:cs typeface="Calibri"/>
              </a:rPr>
              <a:t>cardiac </a:t>
            </a:r>
            <a:r>
              <a:rPr dirty="0" sz="1400" b="1" i="1">
                <a:latin typeface="Calibri"/>
                <a:cs typeface="Calibri"/>
              </a:rPr>
              <a:t>death</a:t>
            </a:r>
            <a:r>
              <a:rPr dirty="0" sz="1400" i="1">
                <a:latin typeface="Calibri"/>
                <a:cs typeface="Calibri"/>
              </a:rPr>
              <a:t>, </a:t>
            </a:r>
            <a:r>
              <a:rPr dirty="0" sz="1400" spc="-5" b="1" i="1">
                <a:latin typeface="Calibri"/>
                <a:cs typeface="Calibri"/>
              </a:rPr>
              <a:t>myocardial </a:t>
            </a:r>
            <a:r>
              <a:rPr dirty="0" sz="1400" b="1" i="1">
                <a:latin typeface="Calibri"/>
                <a:cs typeface="Calibri"/>
              </a:rPr>
              <a:t>infarction </a:t>
            </a:r>
            <a:r>
              <a:rPr dirty="0" sz="1400" spc="-5" b="1" i="1">
                <a:latin typeface="Calibri"/>
                <a:cs typeface="Calibri"/>
              </a:rPr>
              <a:t>attributed  </a:t>
            </a:r>
            <a:r>
              <a:rPr dirty="0" sz="1400" spc="-5" b="1" i="1">
                <a:latin typeface="Calibri"/>
                <a:cs typeface="Calibri"/>
              </a:rPr>
              <a:t>to </a:t>
            </a:r>
            <a:r>
              <a:rPr dirty="0" sz="1400" b="1" i="1">
                <a:latin typeface="Calibri"/>
                <a:cs typeface="Calibri"/>
              </a:rPr>
              <a:t>the </a:t>
            </a:r>
            <a:r>
              <a:rPr dirty="0" sz="1400" spc="-5" b="1" i="1">
                <a:latin typeface="Calibri"/>
                <a:cs typeface="Calibri"/>
              </a:rPr>
              <a:t>target vessel </a:t>
            </a:r>
            <a:r>
              <a:rPr dirty="0" sz="1400" spc="-5" i="1">
                <a:latin typeface="Calibri"/>
                <a:cs typeface="Calibri"/>
              </a:rPr>
              <a:t>or </a:t>
            </a:r>
            <a:r>
              <a:rPr dirty="0" sz="1400" b="1" i="1">
                <a:latin typeface="Calibri"/>
                <a:cs typeface="Calibri"/>
              </a:rPr>
              <a:t>ischemia-driven</a:t>
            </a:r>
            <a:r>
              <a:rPr dirty="0" sz="1400" spc="-85" b="1" i="1">
                <a:latin typeface="Calibri"/>
                <a:cs typeface="Calibri"/>
              </a:rPr>
              <a:t> </a:t>
            </a:r>
            <a:r>
              <a:rPr dirty="0" sz="1400" b="1" i="1">
                <a:latin typeface="Calibri"/>
                <a:cs typeface="Calibri"/>
              </a:rPr>
              <a:t>TLR</a:t>
            </a:r>
            <a:r>
              <a:rPr dirty="0" sz="1400">
                <a:latin typeface="Calibri"/>
                <a:cs typeface="Calibri"/>
              </a:rPr>
              <a:t>”</a:t>
            </a:r>
            <a:endParaRPr sz="1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62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25" b="1">
                <a:latin typeface="Calibri"/>
                <a:cs typeface="Calibri"/>
              </a:rPr>
              <a:t>Target </a:t>
            </a:r>
            <a:r>
              <a:rPr dirty="0" sz="1400" spc="-5" b="1">
                <a:latin typeface="Calibri"/>
                <a:cs typeface="Calibri"/>
              </a:rPr>
              <a:t>vessel failure </a:t>
            </a:r>
            <a:r>
              <a:rPr dirty="0" sz="1400" spc="-10">
                <a:latin typeface="Calibri"/>
                <a:cs typeface="Calibri"/>
              </a:rPr>
              <a:t>at </a:t>
            </a:r>
            <a:r>
              <a:rPr dirty="0" sz="1400">
                <a:latin typeface="Calibri"/>
                <a:cs typeface="Calibri"/>
              </a:rPr>
              <a:t>1, 6, 12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24 </a:t>
            </a:r>
            <a:r>
              <a:rPr dirty="0" sz="1400" spc="-5">
                <a:latin typeface="Calibri"/>
                <a:cs typeface="Calibri"/>
              </a:rPr>
              <a:t>months; </a:t>
            </a:r>
            <a:r>
              <a:rPr dirty="0" sz="1400">
                <a:latin typeface="Calibri"/>
                <a:cs typeface="Calibri"/>
              </a:rPr>
              <a:t>“</a:t>
            </a:r>
            <a:r>
              <a:rPr dirty="0" sz="1400" i="1">
                <a:latin typeface="Calibri"/>
                <a:cs typeface="Calibri"/>
              </a:rPr>
              <a:t>Defined </a:t>
            </a:r>
            <a:r>
              <a:rPr dirty="0" sz="1400" spc="-5" i="1">
                <a:latin typeface="Calibri"/>
                <a:cs typeface="Calibri"/>
              </a:rPr>
              <a:t>as cardiac death, myocardial infarction attributed </a:t>
            </a:r>
            <a:r>
              <a:rPr dirty="0" sz="1400" spc="-10" i="1">
                <a:latin typeface="Calibri"/>
                <a:cs typeface="Calibri"/>
              </a:rPr>
              <a:t>to</a:t>
            </a:r>
            <a:r>
              <a:rPr dirty="0" sz="1400" spc="20" i="1">
                <a:latin typeface="Calibri"/>
                <a:cs typeface="Calibri"/>
              </a:rPr>
              <a:t> </a:t>
            </a:r>
            <a:r>
              <a:rPr dirty="0" sz="1400" i="1">
                <a:latin typeface="Calibri"/>
                <a:cs typeface="Calibri"/>
              </a:rPr>
              <a:t>the</a:t>
            </a:r>
            <a:endParaRPr sz="14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  <a:spcBef>
                <a:spcPts val="840"/>
              </a:spcBef>
            </a:pPr>
            <a:r>
              <a:rPr dirty="0" sz="1400" spc="-10" i="1">
                <a:latin typeface="Calibri"/>
                <a:cs typeface="Calibri"/>
              </a:rPr>
              <a:t>target </a:t>
            </a:r>
            <a:r>
              <a:rPr dirty="0" sz="1400" i="1">
                <a:latin typeface="Calibri"/>
                <a:cs typeface="Calibri"/>
              </a:rPr>
              <a:t>vessel, or </a:t>
            </a:r>
            <a:r>
              <a:rPr dirty="0" sz="1400" spc="-10" i="1">
                <a:latin typeface="Calibri"/>
                <a:cs typeface="Calibri"/>
              </a:rPr>
              <a:t>target </a:t>
            </a:r>
            <a:r>
              <a:rPr dirty="0" sz="1400" i="1">
                <a:latin typeface="Calibri"/>
                <a:cs typeface="Calibri"/>
              </a:rPr>
              <a:t>vessel</a:t>
            </a:r>
            <a:r>
              <a:rPr dirty="0" sz="1400" spc="-4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revascularization</a:t>
            </a:r>
            <a:r>
              <a:rPr dirty="0" sz="1400" spc="-5">
                <a:latin typeface="Calibri"/>
                <a:cs typeface="Calibri"/>
              </a:rPr>
              <a:t>”</a:t>
            </a:r>
            <a:endParaRPr sz="1400">
              <a:latin typeface="Calibri"/>
              <a:cs typeface="Calibri"/>
            </a:endParaRPr>
          </a:p>
          <a:p>
            <a:pPr marL="299085" marR="371475" indent="-286385">
              <a:lnSpc>
                <a:spcPct val="150000"/>
              </a:lnSpc>
              <a:spcBef>
                <a:spcPts val="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dirty="0" sz="1400" spc="-5" b="1">
                <a:latin typeface="Calibri"/>
                <a:cs typeface="Calibri"/>
              </a:rPr>
              <a:t>Academic </a:t>
            </a:r>
            <a:r>
              <a:rPr dirty="0" sz="1400" spc="-10" b="1">
                <a:latin typeface="Calibri"/>
                <a:cs typeface="Calibri"/>
              </a:rPr>
              <a:t>Research </a:t>
            </a:r>
            <a:r>
              <a:rPr dirty="0" sz="1400" b="1">
                <a:latin typeface="Calibri"/>
                <a:cs typeface="Calibri"/>
              </a:rPr>
              <a:t>Consortium </a:t>
            </a:r>
            <a:r>
              <a:rPr dirty="0" sz="1400" spc="-5" b="1">
                <a:latin typeface="Calibri"/>
                <a:cs typeface="Calibri"/>
              </a:rPr>
              <a:t>defined </a:t>
            </a:r>
            <a:r>
              <a:rPr dirty="0" sz="1400" spc="-10" b="1">
                <a:latin typeface="Calibri"/>
                <a:cs typeface="Calibri"/>
              </a:rPr>
              <a:t>stent </a:t>
            </a:r>
            <a:r>
              <a:rPr dirty="0" sz="1400" b="1">
                <a:latin typeface="Calibri"/>
                <a:cs typeface="Calibri"/>
              </a:rPr>
              <a:t>thrombosis </a:t>
            </a:r>
            <a:r>
              <a:rPr dirty="0" sz="1400" spc="-10">
                <a:latin typeface="Calibri"/>
                <a:cs typeface="Calibri"/>
              </a:rPr>
              <a:t>at </a:t>
            </a:r>
            <a:r>
              <a:rPr dirty="0" sz="1400">
                <a:latin typeface="Calibri"/>
                <a:cs typeface="Calibri"/>
              </a:rPr>
              <a:t>1, 6, 12 </a:t>
            </a:r>
            <a:r>
              <a:rPr dirty="0" sz="1400" spc="-5">
                <a:latin typeface="Calibri"/>
                <a:cs typeface="Calibri"/>
              </a:rPr>
              <a:t>and </a:t>
            </a:r>
            <a:r>
              <a:rPr dirty="0" sz="1400">
                <a:latin typeface="Calibri"/>
                <a:cs typeface="Calibri"/>
              </a:rPr>
              <a:t>24 </a:t>
            </a:r>
            <a:r>
              <a:rPr dirty="0" sz="1400" spc="-5">
                <a:latin typeface="Calibri"/>
                <a:cs typeface="Calibri"/>
              </a:rPr>
              <a:t>months; “</a:t>
            </a:r>
            <a:r>
              <a:rPr dirty="0" sz="1400" spc="-5" i="1">
                <a:latin typeface="Calibri"/>
                <a:cs typeface="Calibri"/>
              </a:rPr>
              <a:t>Definite, probable and  </a:t>
            </a:r>
            <a:r>
              <a:rPr dirty="0" sz="1400" i="1">
                <a:latin typeface="Calibri"/>
                <a:cs typeface="Calibri"/>
              </a:rPr>
              <a:t>possible </a:t>
            </a:r>
            <a:r>
              <a:rPr dirty="0" sz="1400" spc="-10" i="1">
                <a:latin typeface="Calibri"/>
                <a:cs typeface="Calibri"/>
              </a:rPr>
              <a:t>stent </a:t>
            </a:r>
            <a:r>
              <a:rPr dirty="0" sz="1400" spc="-5" i="1">
                <a:latin typeface="Calibri"/>
                <a:cs typeface="Calibri"/>
              </a:rPr>
              <a:t>thrombosis during acute, subacute, late and </a:t>
            </a:r>
            <a:r>
              <a:rPr dirty="0" sz="1400" i="1">
                <a:latin typeface="Calibri"/>
                <a:cs typeface="Calibri"/>
              </a:rPr>
              <a:t>very </a:t>
            </a:r>
            <a:r>
              <a:rPr dirty="0" sz="1400" spc="-5" i="1">
                <a:latin typeface="Calibri"/>
                <a:cs typeface="Calibri"/>
              </a:rPr>
              <a:t>late</a:t>
            </a:r>
            <a:r>
              <a:rPr dirty="0" sz="1400" i="1">
                <a:latin typeface="Calibri"/>
                <a:cs typeface="Calibri"/>
              </a:rPr>
              <a:t> </a:t>
            </a:r>
            <a:r>
              <a:rPr dirty="0" sz="1400" spc="-5" i="1">
                <a:latin typeface="Calibri"/>
                <a:cs typeface="Calibri"/>
              </a:rPr>
              <a:t>phase</a:t>
            </a:r>
            <a:r>
              <a:rPr dirty="0" sz="1400" spc="-5">
                <a:latin typeface="Calibri"/>
                <a:cs typeface="Calibri"/>
              </a:rPr>
              <a:t>”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1694" y="8000"/>
            <a:ext cx="3879850" cy="706755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3285"/>
              </a:lnSpc>
              <a:spcBef>
                <a:spcPts val="95"/>
              </a:spcBef>
            </a:pPr>
            <a:r>
              <a:rPr dirty="0" sz="2800" spc="-10">
                <a:solidFill>
                  <a:srgbClr val="FFFFFF"/>
                </a:solidFill>
              </a:rPr>
              <a:t>Morpheus-Global</a:t>
            </a:r>
            <a:r>
              <a:rPr dirty="0" sz="2800" spc="15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Registry</a:t>
            </a:r>
            <a:endParaRPr sz="2800"/>
          </a:p>
          <a:p>
            <a:pPr algn="ctr" marL="635">
              <a:lnSpc>
                <a:spcPts val="2085"/>
              </a:lnSpc>
            </a:pPr>
            <a:r>
              <a:rPr dirty="0" sz="1800" spc="-5">
                <a:solidFill>
                  <a:srgbClr val="FFFFFF"/>
                </a:solidFill>
              </a:rPr>
              <a:t>NCT02901353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4386" y="111379"/>
            <a:ext cx="1936114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</a:rPr>
              <a:t>Study</a:t>
            </a:r>
            <a:r>
              <a:rPr dirty="0" sz="2800" spc="-50">
                <a:solidFill>
                  <a:srgbClr val="FFFFFF"/>
                </a:solidFill>
              </a:rPr>
              <a:t> </a:t>
            </a:r>
            <a:r>
              <a:rPr dirty="0" sz="2800" spc="-10">
                <a:solidFill>
                  <a:srgbClr val="FFFFFF"/>
                </a:solidFill>
              </a:rPr>
              <a:t>Design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800100" y="1604772"/>
            <a:ext cx="7783195" cy="559435"/>
          </a:xfrm>
          <a:custGeom>
            <a:avLst/>
            <a:gdLst/>
            <a:ahLst/>
            <a:cxnLst/>
            <a:rect l="l" t="t" r="r" b="b"/>
            <a:pathLst>
              <a:path w="7783195" h="559435">
                <a:moveTo>
                  <a:pt x="7689850" y="0"/>
                </a:moveTo>
                <a:lnTo>
                  <a:pt x="93218" y="0"/>
                </a:lnTo>
                <a:lnTo>
                  <a:pt x="56932" y="7332"/>
                </a:lnTo>
                <a:lnTo>
                  <a:pt x="27301" y="27320"/>
                </a:lnTo>
                <a:lnTo>
                  <a:pt x="7325" y="56953"/>
                </a:lnTo>
                <a:lnTo>
                  <a:pt x="0" y="93217"/>
                </a:lnTo>
                <a:lnTo>
                  <a:pt x="0" y="466089"/>
                </a:lnTo>
                <a:lnTo>
                  <a:pt x="7325" y="502354"/>
                </a:lnTo>
                <a:lnTo>
                  <a:pt x="27301" y="531987"/>
                </a:lnTo>
                <a:lnTo>
                  <a:pt x="56932" y="551975"/>
                </a:lnTo>
                <a:lnTo>
                  <a:pt x="93218" y="559307"/>
                </a:lnTo>
                <a:lnTo>
                  <a:pt x="7689850" y="559307"/>
                </a:lnTo>
                <a:lnTo>
                  <a:pt x="7726114" y="551975"/>
                </a:lnTo>
                <a:lnTo>
                  <a:pt x="7755747" y="531987"/>
                </a:lnTo>
                <a:lnTo>
                  <a:pt x="7775735" y="502354"/>
                </a:lnTo>
                <a:lnTo>
                  <a:pt x="7783068" y="466089"/>
                </a:lnTo>
                <a:lnTo>
                  <a:pt x="7783068" y="93217"/>
                </a:lnTo>
                <a:lnTo>
                  <a:pt x="7775735" y="56953"/>
                </a:lnTo>
                <a:lnTo>
                  <a:pt x="7755747" y="27320"/>
                </a:lnTo>
                <a:lnTo>
                  <a:pt x="7726114" y="7332"/>
                </a:lnTo>
                <a:lnTo>
                  <a:pt x="768985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800100" y="1604772"/>
            <a:ext cx="7783195" cy="559435"/>
          </a:xfrm>
          <a:custGeom>
            <a:avLst/>
            <a:gdLst/>
            <a:ahLst/>
            <a:cxnLst/>
            <a:rect l="l" t="t" r="r" b="b"/>
            <a:pathLst>
              <a:path w="7783195" h="559435">
                <a:moveTo>
                  <a:pt x="0" y="93217"/>
                </a:moveTo>
                <a:lnTo>
                  <a:pt x="7325" y="56953"/>
                </a:lnTo>
                <a:lnTo>
                  <a:pt x="27301" y="27320"/>
                </a:lnTo>
                <a:lnTo>
                  <a:pt x="56932" y="7332"/>
                </a:lnTo>
                <a:lnTo>
                  <a:pt x="93218" y="0"/>
                </a:lnTo>
                <a:lnTo>
                  <a:pt x="7689850" y="0"/>
                </a:lnTo>
                <a:lnTo>
                  <a:pt x="7726114" y="7332"/>
                </a:lnTo>
                <a:lnTo>
                  <a:pt x="7755747" y="27320"/>
                </a:lnTo>
                <a:lnTo>
                  <a:pt x="7775735" y="56953"/>
                </a:lnTo>
                <a:lnTo>
                  <a:pt x="7783068" y="93217"/>
                </a:lnTo>
                <a:lnTo>
                  <a:pt x="7783068" y="466089"/>
                </a:lnTo>
                <a:lnTo>
                  <a:pt x="7775735" y="502354"/>
                </a:lnTo>
                <a:lnTo>
                  <a:pt x="7755747" y="531987"/>
                </a:lnTo>
                <a:lnTo>
                  <a:pt x="7726114" y="551975"/>
                </a:lnTo>
                <a:lnTo>
                  <a:pt x="7689850" y="559307"/>
                </a:lnTo>
                <a:lnTo>
                  <a:pt x="93218" y="559307"/>
                </a:lnTo>
                <a:lnTo>
                  <a:pt x="56932" y="551975"/>
                </a:lnTo>
                <a:lnTo>
                  <a:pt x="27301" y="531987"/>
                </a:lnTo>
                <a:lnTo>
                  <a:pt x="7325" y="502354"/>
                </a:lnTo>
                <a:lnTo>
                  <a:pt x="0" y="466089"/>
                </a:lnTo>
                <a:lnTo>
                  <a:pt x="0" y="93217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228344" y="2336292"/>
            <a:ext cx="7114540" cy="330835"/>
          </a:xfrm>
          <a:custGeom>
            <a:avLst/>
            <a:gdLst/>
            <a:ahLst/>
            <a:cxnLst/>
            <a:rect l="l" t="t" r="r" b="b"/>
            <a:pathLst>
              <a:path w="7114540" h="330835">
                <a:moveTo>
                  <a:pt x="7058913" y="0"/>
                </a:moveTo>
                <a:lnTo>
                  <a:pt x="55118" y="0"/>
                </a:lnTo>
                <a:lnTo>
                  <a:pt x="33663" y="4325"/>
                </a:lnTo>
                <a:lnTo>
                  <a:pt x="16143" y="16128"/>
                </a:lnTo>
                <a:lnTo>
                  <a:pt x="4331" y="33647"/>
                </a:lnTo>
                <a:lnTo>
                  <a:pt x="0" y="55118"/>
                </a:lnTo>
                <a:lnTo>
                  <a:pt x="0" y="275589"/>
                </a:lnTo>
                <a:lnTo>
                  <a:pt x="4331" y="297060"/>
                </a:lnTo>
                <a:lnTo>
                  <a:pt x="16143" y="314579"/>
                </a:lnTo>
                <a:lnTo>
                  <a:pt x="33663" y="326382"/>
                </a:lnTo>
                <a:lnTo>
                  <a:pt x="55118" y="330707"/>
                </a:lnTo>
                <a:lnTo>
                  <a:pt x="7058913" y="330707"/>
                </a:lnTo>
                <a:lnTo>
                  <a:pt x="7080384" y="326382"/>
                </a:lnTo>
                <a:lnTo>
                  <a:pt x="7097903" y="314579"/>
                </a:lnTo>
                <a:lnTo>
                  <a:pt x="7109706" y="297060"/>
                </a:lnTo>
                <a:lnTo>
                  <a:pt x="7114032" y="275589"/>
                </a:lnTo>
                <a:lnTo>
                  <a:pt x="7114032" y="55118"/>
                </a:lnTo>
                <a:lnTo>
                  <a:pt x="7109706" y="33647"/>
                </a:lnTo>
                <a:lnTo>
                  <a:pt x="7097903" y="16128"/>
                </a:lnTo>
                <a:lnTo>
                  <a:pt x="7080384" y="4325"/>
                </a:lnTo>
                <a:lnTo>
                  <a:pt x="7058913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228344" y="2336292"/>
            <a:ext cx="7114540" cy="330835"/>
          </a:xfrm>
          <a:custGeom>
            <a:avLst/>
            <a:gdLst/>
            <a:ahLst/>
            <a:cxnLst/>
            <a:rect l="l" t="t" r="r" b="b"/>
            <a:pathLst>
              <a:path w="7114540" h="330835">
                <a:moveTo>
                  <a:pt x="0" y="55118"/>
                </a:moveTo>
                <a:lnTo>
                  <a:pt x="4331" y="33647"/>
                </a:lnTo>
                <a:lnTo>
                  <a:pt x="16143" y="16128"/>
                </a:lnTo>
                <a:lnTo>
                  <a:pt x="33663" y="4325"/>
                </a:lnTo>
                <a:lnTo>
                  <a:pt x="55118" y="0"/>
                </a:lnTo>
                <a:lnTo>
                  <a:pt x="7058913" y="0"/>
                </a:lnTo>
                <a:lnTo>
                  <a:pt x="7080384" y="4325"/>
                </a:lnTo>
                <a:lnTo>
                  <a:pt x="7097903" y="16128"/>
                </a:lnTo>
                <a:lnTo>
                  <a:pt x="7109706" y="33647"/>
                </a:lnTo>
                <a:lnTo>
                  <a:pt x="7114032" y="55118"/>
                </a:lnTo>
                <a:lnTo>
                  <a:pt x="7114032" y="275589"/>
                </a:lnTo>
                <a:lnTo>
                  <a:pt x="7109706" y="297060"/>
                </a:lnTo>
                <a:lnTo>
                  <a:pt x="7097903" y="314579"/>
                </a:lnTo>
                <a:lnTo>
                  <a:pt x="7080384" y="326382"/>
                </a:lnTo>
                <a:lnTo>
                  <a:pt x="7058913" y="330707"/>
                </a:lnTo>
                <a:lnTo>
                  <a:pt x="55118" y="330707"/>
                </a:lnTo>
                <a:lnTo>
                  <a:pt x="33663" y="326382"/>
                </a:lnTo>
                <a:lnTo>
                  <a:pt x="16143" y="314579"/>
                </a:lnTo>
                <a:lnTo>
                  <a:pt x="4331" y="297060"/>
                </a:lnTo>
                <a:lnTo>
                  <a:pt x="0" y="275589"/>
                </a:lnTo>
                <a:lnTo>
                  <a:pt x="0" y="55118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16736" y="2839211"/>
            <a:ext cx="6913245" cy="315595"/>
          </a:xfrm>
          <a:custGeom>
            <a:avLst/>
            <a:gdLst/>
            <a:ahLst/>
            <a:cxnLst/>
            <a:rect l="l" t="t" r="r" b="b"/>
            <a:pathLst>
              <a:path w="6913245" h="315594">
                <a:moveTo>
                  <a:pt x="6860286" y="0"/>
                </a:moveTo>
                <a:lnTo>
                  <a:pt x="52577" y="0"/>
                </a:lnTo>
                <a:lnTo>
                  <a:pt x="32093" y="4125"/>
                </a:lnTo>
                <a:lnTo>
                  <a:pt x="15382" y="15382"/>
                </a:lnTo>
                <a:lnTo>
                  <a:pt x="4125" y="32093"/>
                </a:lnTo>
                <a:lnTo>
                  <a:pt x="0" y="52577"/>
                </a:lnTo>
                <a:lnTo>
                  <a:pt x="0" y="262889"/>
                </a:lnTo>
                <a:lnTo>
                  <a:pt x="4125" y="283374"/>
                </a:lnTo>
                <a:lnTo>
                  <a:pt x="15382" y="300085"/>
                </a:lnTo>
                <a:lnTo>
                  <a:pt x="32093" y="311342"/>
                </a:lnTo>
                <a:lnTo>
                  <a:pt x="52577" y="315468"/>
                </a:lnTo>
                <a:lnTo>
                  <a:pt x="6860286" y="315468"/>
                </a:lnTo>
                <a:lnTo>
                  <a:pt x="6880770" y="311342"/>
                </a:lnTo>
                <a:lnTo>
                  <a:pt x="6897481" y="300085"/>
                </a:lnTo>
                <a:lnTo>
                  <a:pt x="6908738" y="283374"/>
                </a:lnTo>
                <a:lnTo>
                  <a:pt x="6912863" y="262889"/>
                </a:lnTo>
                <a:lnTo>
                  <a:pt x="6912863" y="52577"/>
                </a:lnTo>
                <a:lnTo>
                  <a:pt x="6908738" y="32093"/>
                </a:lnTo>
                <a:lnTo>
                  <a:pt x="6897481" y="15382"/>
                </a:lnTo>
                <a:lnTo>
                  <a:pt x="6880770" y="4125"/>
                </a:lnTo>
                <a:lnTo>
                  <a:pt x="6860286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16736" y="2839211"/>
            <a:ext cx="6913245" cy="315595"/>
          </a:xfrm>
          <a:custGeom>
            <a:avLst/>
            <a:gdLst/>
            <a:ahLst/>
            <a:cxnLst/>
            <a:rect l="l" t="t" r="r" b="b"/>
            <a:pathLst>
              <a:path w="6913245" h="315594">
                <a:moveTo>
                  <a:pt x="0" y="52577"/>
                </a:moveTo>
                <a:lnTo>
                  <a:pt x="4125" y="32093"/>
                </a:lnTo>
                <a:lnTo>
                  <a:pt x="15382" y="15382"/>
                </a:lnTo>
                <a:lnTo>
                  <a:pt x="32093" y="4125"/>
                </a:lnTo>
                <a:lnTo>
                  <a:pt x="52577" y="0"/>
                </a:lnTo>
                <a:lnTo>
                  <a:pt x="6860286" y="0"/>
                </a:lnTo>
                <a:lnTo>
                  <a:pt x="6880770" y="4125"/>
                </a:lnTo>
                <a:lnTo>
                  <a:pt x="6897481" y="15382"/>
                </a:lnTo>
                <a:lnTo>
                  <a:pt x="6908738" y="32093"/>
                </a:lnTo>
                <a:lnTo>
                  <a:pt x="6912863" y="52577"/>
                </a:lnTo>
                <a:lnTo>
                  <a:pt x="6912863" y="262889"/>
                </a:lnTo>
                <a:lnTo>
                  <a:pt x="6908738" y="283374"/>
                </a:lnTo>
                <a:lnTo>
                  <a:pt x="6897481" y="300085"/>
                </a:lnTo>
                <a:lnTo>
                  <a:pt x="6880770" y="311342"/>
                </a:lnTo>
                <a:lnTo>
                  <a:pt x="6860286" y="315468"/>
                </a:lnTo>
                <a:lnTo>
                  <a:pt x="52577" y="315468"/>
                </a:lnTo>
                <a:lnTo>
                  <a:pt x="32093" y="311342"/>
                </a:lnTo>
                <a:lnTo>
                  <a:pt x="15382" y="300085"/>
                </a:lnTo>
                <a:lnTo>
                  <a:pt x="4125" y="283374"/>
                </a:lnTo>
                <a:lnTo>
                  <a:pt x="0" y="262889"/>
                </a:lnTo>
                <a:lnTo>
                  <a:pt x="0" y="52577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3608" y="3355847"/>
            <a:ext cx="8087995" cy="344805"/>
          </a:xfrm>
          <a:custGeom>
            <a:avLst/>
            <a:gdLst/>
            <a:ahLst/>
            <a:cxnLst/>
            <a:rect l="l" t="t" r="r" b="b"/>
            <a:pathLst>
              <a:path w="8087995" h="344804">
                <a:moveTo>
                  <a:pt x="8030464" y="0"/>
                </a:moveTo>
                <a:lnTo>
                  <a:pt x="57404" y="0"/>
                </a:lnTo>
                <a:lnTo>
                  <a:pt x="35061" y="4504"/>
                </a:lnTo>
                <a:lnTo>
                  <a:pt x="16814" y="16795"/>
                </a:lnTo>
                <a:lnTo>
                  <a:pt x="4511" y="35040"/>
                </a:lnTo>
                <a:lnTo>
                  <a:pt x="0" y="57403"/>
                </a:lnTo>
                <a:lnTo>
                  <a:pt x="0" y="287019"/>
                </a:lnTo>
                <a:lnTo>
                  <a:pt x="4511" y="309383"/>
                </a:lnTo>
                <a:lnTo>
                  <a:pt x="16814" y="327628"/>
                </a:lnTo>
                <a:lnTo>
                  <a:pt x="35061" y="339919"/>
                </a:lnTo>
                <a:lnTo>
                  <a:pt x="57404" y="344423"/>
                </a:lnTo>
                <a:lnTo>
                  <a:pt x="8030464" y="344423"/>
                </a:lnTo>
                <a:lnTo>
                  <a:pt x="8052827" y="339919"/>
                </a:lnTo>
                <a:lnTo>
                  <a:pt x="8071072" y="327628"/>
                </a:lnTo>
                <a:lnTo>
                  <a:pt x="8083363" y="309383"/>
                </a:lnTo>
                <a:lnTo>
                  <a:pt x="8087868" y="287019"/>
                </a:lnTo>
                <a:lnTo>
                  <a:pt x="8087868" y="57403"/>
                </a:lnTo>
                <a:lnTo>
                  <a:pt x="8083363" y="35040"/>
                </a:lnTo>
                <a:lnTo>
                  <a:pt x="8071072" y="16795"/>
                </a:lnTo>
                <a:lnTo>
                  <a:pt x="8052827" y="4504"/>
                </a:lnTo>
                <a:lnTo>
                  <a:pt x="8030464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73608" y="3355847"/>
            <a:ext cx="8087995" cy="344805"/>
          </a:xfrm>
          <a:custGeom>
            <a:avLst/>
            <a:gdLst/>
            <a:ahLst/>
            <a:cxnLst/>
            <a:rect l="l" t="t" r="r" b="b"/>
            <a:pathLst>
              <a:path w="8087995" h="344804">
                <a:moveTo>
                  <a:pt x="0" y="57403"/>
                </a:moveTo>
                <a:lnTo>
                  <a:pt x="4511" y="35040"/>
                </a:lnTo>
                <a:lnTo>
                  <a:pt x="16814" y="16795"/>
                </a:lnTo>
                <a:lnTo>
                  <a:pt x="35061" y="4504"/>
                </a:lnTo>
                <a:lnTo>
                  <a:pt x="57404" y="0"/>
                </a:lnTo>
                <a:lnTo>
                  <a:pt x="8030464" y="0"/>
                </a:lnTo>
                <a:lnTo>
                  <a:pt x="8052827" y="4504"/>
                </a:lnTo>
                <a:lnTo>
                  <a:pt x="8071072" y="16795"/>
                </a:lnTo>
                <a:lnTo>
                  <a:pt x="8083363" y="35040"/>
                </a:lnTo>
                <a:lnTo>
                  <a:pt x="8087868" y="57403"/>
                </a:lnTo>
                <a:lnTo>
                  <a:pt x="8087868" y="287019"/>
                </a:lnTo>
                <a:lnTo>
                  <a:pt x="8083363" y="309383"/>
                </a:lnTo>
                <a:lnTo>
                  <a:pt x="8071072" y="327628"/>
                </a:lnTo>
                <a:lnTo>
                  <a:pt x="8052827" y="339919"/>
                </a:lnTo>
                <a:lnTo>
                  <a:pt x="8030464" y="344423"/>
                </a:lnTo>
                <a:lnTo>
                  <a:pt x="57404" y="344423"/>
                </a:lnTo>
                <a:lnTo>
                  <a:pt x="35061" y="339919"/>
                </a:lnTo>
                <a:lnTo>
                  <a:pt x="16814" y="327628"/>
                </a:lnTo>
                <a:lnTo>
                  <a:pt x="4511" y="309383"/>
                </a:lnTo>
                <a:lnTo>
                  <a:pt x="0" y="287019"/>
                </a:lnTo>
                <a:lnTo>
                  <a:pt x="0" y="57403"/>
                </a:lnTo>
                <a:close/>
              </a:path>
            </a:pathLst>
          </a:custGeom>
          <a:ln w="12191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07792" y="4290059"/>
            <a:ext cx="3263265" cy="707390"/>
          </a:xfrm>
          <a:custGeom>
            <a:avLst/>
            <a:gdLst/>
            <a:ahLst/>
            <a:cxnLst/>
            <a:rect l="l" t="t" r="r" b="b"/>
            <a:pathLst>
              <a:path w="3263265" h="707389">
                <a:moveTo>
                  <a:pt x="3145028" y="0"/>
                </a:moveTo>
                <a:lnTo>
                  <a:pt x="117856" y="0"/>
                </a:lnTo>
                <a:lnTo>
                  <a:pt x="71955" y="9262"/>
                </a:lnTo>
                <a:lnTo>
                  <a:pt x="34496" y="34520"/>
                </a:lnTo>
                <a:lnTo>
                  <a:pt x="9253" y="71982"/>
                </a:lnTo>
                <a:lnTo>
                  <a:pt x="0" y="117855"/>
                </a:lnTo>
                <a:lnTo>
                  <a:pt x="0" y="589279"/>
                </a:lnTo>
                <a:lnTo>
                  <a:pt x="9253" y="635153"/>
                </a:lnTo>
                <a:lnTo>
                  <a:pt x="34496" y="672615"/>
                </a:lnTo>
                <a:lnTo>
                  <a:pt x="71955" y="697873"/>
                </a:lnTo>
                <a:lnTo>
                  <a:pt x="117856" y="707135"/>
                </a:lnTo>
                <a:lnTo>
                  <a:pt x="3145028" y="707135"/>
                </a:lnTo>
                <a:lnTo>
                  <a:pt x="3190928" y="697873"/>
                </a:lnTo>
                <a:lnTo>
                  <a:pt x="3228387" y="672615"/>
                </a:lnTo>
                <a:lnTo>
                  <a:pt x="3253630" y="635153"/>
                </a:lnTo>
                <a:lnTo>
                  <a:pt x="3262883" y="589279"/>
                </a:lnTo>
                <a:lnTo>
                  <a:pt x="3262883" y="117855"/>
                </a:lnTo>
                <a:lnTo>
                  <a:pt x="3253630" y="71982"/>
                </a:lnTo>
                <a:lnTo>
                  <a:pt x="3228387" y="34520"/>
                </a:lnTo>
                <a:lnTo>
                  <a:pt x="3190928" y="9262"/>
                </a:lnTo>
                <a:lnTo>
                  <a:pt x="3145028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907792" y="4290059"/>
            <a:ext cx="3263265" cy="707390"/>
          </a:xfrm>
          <a:custGeom>
            <a:avLst/>
            <a:gdLst/>
            <a:ahLst/>
            <a:cxnLst/>
            <a:rect l="l" t="t" r="r" b="b"/>
            <a:pathLst>
              <a:path w="3263265" h="707389">
                <a:moveTo>
                  <a:pt x="0" y="117855"/>
                </a:moveTo>
                <a:lnTo>
                  <a:pt x="9253" y="71982"/>
                </a:lnTo>
                <a:lnTo>
                  <a:pt x="34496" y="34520"/>
                </a:lnTo>
                <a:lnTo>
                  <a:pt x="71955" y="9262"/>
                </a:lnTo>
                <a:lnTo>
                  <a:pt x="117856" y="0"/>
                </a:lnTo>
                <a:lnTo>
                  <a:pt x="3145028" y="0"/>
                </a:lnTo>
                <a:lnTo>
                  <a:pt x="3190928" y="9262"/>
                </a:lnTo>
                <a:lnTo>
                  <a:pt x="3228387" y="34520"/>
                </a:lnTo>
                <a:lnTo>
                  <a:pt x="3253630" y="71982"/>
                </a:lnTo>
                <a:lnTo>
                  <a:pt x="3262883" y="117855"/>
                </a:lnTo>
                <a:lnTo>
                  <a:pt x="3262883" y="589279"/>
                </a:lnTo>
                <a:lnTo>
                  <a:pt x="3253630" y="635153"/>
                </a:lnTo>
                <a:lnTo>
                  <a:pt x="3228387" y="672615"/>
                </a:lnTo>
                <a:lnTo>
                  <a:pt x="3190928" y="697873"/>
                </a:lnTo>
                <a:lnTo>
                  <a:pt x="3145028" y="707135"/>
                </a:lnTo>
                <a:lnTo>
                  <a:pt x="117856" y="707135"/>
                </a:lnTo>
                <a:lnTo>
                  <a:pt x="71955" y="697873"/>
                </a:lnTo>
                <a:lnTo>
                  <a:pt x="34496" y="672615"/>
                </a:lnTo>
                <a:lnTo>
                  <a:pt x="9253" y="635153"/>
                </a:lnTo>
                <a:lnTo>
                  <a:pt x="0" y="589279"/>
                </a:lnTo>
                <a:lnTo>
                  <a:pt x="0" y="117855"/>
                </a:lnTo>
                <a:close/>
              </a:path>
            </a:pathLst>
          </a:custGeom>
          <a:ln w="12191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508628" y="4324603"/>
            <a:ext cx="2061210" cy="619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635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MACE </a:t>
            </a:r>
            <a:r>
              <a:rPr dirty="0" sz="1300" spc="-5" b="1">
                <a:latin typeface="Calibri"/>
                <a:cs typeface="Calibri"/>
              </a:rPr>
              <a:t>(TLF)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and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300" spc="-10" b="1">
                <a:latin typeface="Calibri"/>
                <a:cs typeface="Calibri"/>
              </a:rPr>
              <a:t>ARC defined </a:t>
            </a:r>
            <a:r>
              <a:rPr dirty="0" sz="1300" spc="-15" b="1">
                <a:latin typeface="Calibri"/>
                <a:cs typeface="Calibri"/>
              </a:rPr>
              <a:t>stent</a:t>
            </a:r>
            <a:r>
              <a:rPr dirty="0" sz="1300" spc="10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thrombosis</a:t>
            </a:r>
            <a:endParaRPr sz="13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300" spc="-15" b="1">
                <a:latin typeface="Calibri"/>
                <a:cs typeface="Calibri"/>
              </a:rPr>
              <a:t>at </a:t>
            </a:r>
            <a:r>
              <a:rPr dirty="0" sz="1300" spc="-5" b="1">
                <a:latin typeface="Calibri"/>
                <a:cs typeface="Calibri"/>
              </a:rPr>
              <a:t>1, 6, 12, and 24</a:t>
            </a:r>
            <a:r>
              <a:rPr dirty="0" sz="1300" spc="6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months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472940" y="2157983"/>
            <a:ext cx="131064" cy="1904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191767" y="3970020"/>
            <a:ext cx="120650" cy="289560"/>
          </a:xfrm>
          <a:custGeom>
            <a:avLst/>
            <a:gdLst/>
            <a:ahLst/>
            <a:cxnLst/>
            <a:rect l="l" t="t" r="r" b="b"/>
            <a:pathLst>
              <a:path w="120650" h="289560">
                <a:moveTo>
                  <a:pt x="120395" y="229361"/>
                </a:moveTo>
                <a:lnTo>
                  <a:pt x="0" y="229361"/>
                </a:lnTo>
                <a:lnTo>
                  <a:pt x="60197" y="289559"/>
                </a:lnTo>
                <a:lnTo>
                  <a:pt x="120395" y="229361"/>
                </a:lnTo>
                <a:close/>
              </a:path>
              <a:path w="120650" h="289560">
                <a:moveTo>
                  <a:pt x="90297" y="0"/>
                </a:moveTo>
                <a:lnTo>
                  <a:pt x="30098" y="0"/>
                </a:lnTo>
                <a:lnTo>
                  <a:pt x="30098" y="229361"/>
                </a:lnTo>
                <a:lnTo>
                  <a:pt x="90297" y="229361"/>
                </a:lnTo>
                <a:lnTo>
                  <a:pt x="90297" y="0"/>
                </a:lnTo>
                <a:close/>
              </a:path>
            </a:pathLst>
          </a:custGeom>
          <a:solidFill>
            <a:srgbClr val="601F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191767" y="3970020"/>
            <a:ext cx="120650" cy="289560"/>
          </a:xfrm>
          <a:custGeom>
            <a:avLst/>
            <a:gdLst/>
            <a:ahLst/>
            <a:cxnLst/>
            <a:rect l="l" t="t" r="r" b="b"/>
            <a:pathLst>
              <a:path w="120650" h="289560">
                <a:moveTo>
                  <a:pt x="0" y="229361"/>
                </a:moveTo>
                <a:lnTo>
                  <a:pt x="30098" y="229361"/>
                </a:lnTo>
                <a:lnTo>
                  <a:pt x="30098" y="0"/>
                </a:lnTo>
                <a:lnTo>
                  <a:pt x="90297" y="0"/>
                </a:lnTo>
                <a:lnTo>
                  <a:pt x="90297" y="229361"/>
                </a:lnTo>
                <a:lnTo>
                  <a:pt x="120395" y="229361"/>
                </a:lnTo>
                <a:lnTo>
                  <a:pt x="60197" y="289559"/>
                </a:lnTo>
                <a:lnTo>
                  <a:pt x="0" y="229361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472940" y="2660904"/>
            <a:ext cx="117348" cy="1783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457700" y="3163823"/>
            <a:ext cx="132587" cy="1935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589519" y="3985259"/>
            <a:ext cx="120650" cy="289560"/>
          </a:xfrm>
          <a:custGeom>
            <a:avLst/>
            <a:gdLst/>
            <a:ahLst/>
            <a:cxnLst/>
            <a:rect l="l" t="t" r="r" b="b"/>
            <a:pathLst>
              <a:path w="120650" h="289560">
                <a:moveTo>
                  <a:pt x="120396" y="229361"/>
                </a:moveTo>
                <a:lnTo>
                  <a:pt x="0" y="229361"/>
                </a:lnTo>
                <a:lnTo>
                  <a:pt x="60198" y="289559"/>
                </a:lnTo>
                <a:lnTo>
                  <a:pt x="120396" y="229361"/>
                </a:lnTo>
                <a:close/>
              </a:path>
              <a:path w="120650" h="289560">
                <a:moveTo>
                  <a:pt x="90297" y="0"/>
                </a:moveTo>
                <a:lnTo>
                  <a:pt x="30099" y="0"/>
                </a:lnTo>
                <a:lnTo>
                  <a:pt x="30099" y="229361"/>
                </a:lnTo>
                <a:lnTo>
                  <a:pt x="90297" y="229361"/>
                </a:lnTo>
                <a:lnTo>
                  <a:pt x="90297" y="0"/>
                </a:lnTo>
                <a:close/>
              </a:path>
            </a:pathLst>
          </a:custGeom>
          <a:solidFill>
            <a:srgbClr val="601F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589519" y="3985259"/>
            <a:ext cx="120650" cy="289560"/>
          </a:xfrm>
          <a:custGeom>
            <a:avLst/>
            <a:gdLst/>
            <a:ahLst/>
            <a:cxnLst/>
            <a:rect l="l" t="t" r="r" b="b"/>
            <a:pathLst>
              <a:path w="120650" h="289560">
                <a:moveTo>
                  <a:pt x="0" y="229361"/>
                </a:moveTo>
                <a:lnTo>
                  <a:pt x="30099" y="229361"/>
                </a:lnTo>
                <a:lnTo>
                  <a:pt x="30099" y="0"/>
                </a:lnTo>
                <a:lnTo>
                  <a:pt x="90297" y="0"/>
                </a:lnTo>
                <a:lnTo>
                  <a:pt x="90297" y="229361"/>
                </a:lnTo>
                <a:lnTo>
                  <a:pt x="120396" y="229361"/>
                </a:lnTo>
                <a:lnTo>
                  <a:pt x="60198" y="289559"/>
                </a:lnTo>
                <a:lnTo>
                  <a:pt x="0" y="229361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47828" y="4290059"/>
            <a:ext cx="2484120" cy="707390"/>
          </a:xfrm>
          <a:custGeom>
            <a:avLst/>
            <a:gdLst/>
            <a:ahLst/>
            <a:cxnLst/>
            <a:rect l="l" t="t" r="r" b="b"/>
            <a:pathLst>
              <a:path w="2484120" h="707389">
                <a:moveTo>
                  <a:pt x="2366264" y="0"/>
                </a:moveTo>
                <a:lnTo>
                  <a:pt x="117856" y="0"/>
                </a:lnTo>
                <a:lnTo>
                  <a:pt x="71982" y="9262"/>
                </a:lnTo>
                <a:lnTo>
                  <a:pt x="34520" y="34520"/>
                </a:lnTo>
                <a:lnTo>
                  <a:pt x="9262" y="71982"/>
                </a:lnTo>
                <a:lnTo>
                  <a:pt x="0" y="117855"/>
                </a:lnTo>
                <a:lnTo>
                  <a:pt x="0" y="589279"/>
                </a:lnTo>
                <a:lnTo>
                  <a:pt x="9262" y="635153"/>
                </a:lnTo>
                <a:lnTo>
                  <a:pt x="34520" y="672615"/>
                </a:lnTo>
                <a:lnTo>
                  <a:pt x="71982" y="697873"/>
                </a:lnTo>
                <a:lnTo>
                  <a:pt x="117856" y="707135"/>
                </a:lnTo>
                <a:lnTo>
                  <a:pt x="2366264" y="707135"/>
                </a:lnTo>
                <a:lnTo>
                  <a:pt x="2412164" y="697873"/>
                </a:lnTo>
                <a:lnTo>
                  <a:pt x="2449623" y="672615"/>
                </a:lnTo>
                <a:lnTo>
                  <a:pt x="2474866" y="635153"/>
                </a:lnTo>
                <a:lnTo>
                  <a:pt x="2484120" y="589279"/>
                </a:lnTo>
                <a:lnTo>
                  <a:pt x="2484120" y="117855"/>
                </a:lnTo>
                <a:lnTo>
                  <a:pt x="2474866" y="71982"/>
                </a:lnTo>
                <a:lnTo>
                  <a:pt x="2449623" y="34520"/>
                </a:lnTo>
                <a:lnTo>
                  <a:pt x="2412164" y="9262"/>
                </a:lnTo>
                <a:lnTo>
                  <a:pt x="2366264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47828" y="4290059"/>
            <a:ext cx="2484120" cy="707390"/>
          </a:xfrm>
          <a:custGeom>
            <a:avLst/>
            <a:gdLst/>
            <a:ahLst/>
            <a:cxnLst/>
            <a:rect l="l" t="t" r="r" b="b"/>
            <a:pathLst>
              <a:path w="2484120" h="707389">
                <a:moveTo>
                  <a:pt x="0" y="117855"/>
                </a:moveTo>
                <a:lnTo>
                  <a:pt x="9262" y="71982"/>
                </a:lnTo>
                <a:lnTo>
                  <a:pt x="34520" y="34520"/>
                </a:lnTo>
                <a:lnTo>
                  <a:pt x="71982" y="9262"/>
                </a:lnTo>
                <a:lnTo>
                  <a:pt x="117856" y="0"/>
                </a:lnTo>
                <a:lnTo>
                  <a:pt x="2366264" y="0"/>
                </a:lnTo>
                <a:lnTo>
                  <a:pt x="2412164" y="9262"/>
                </a:lnTo>
                <a:lnTo>
                  <a:pt x="2449623" y="34520"/>
                </a:lnTo>
                <a:lnTo>
                  <a:pt x="2474866" y="71982"/>
                </a:lnTo>
                <a:lnTo>
                  <a:pt x="2484120" y="117855"/>
                </a:lnTo>
                <a:lnTo>
                  <a:pt x="2484120" y="589279"/>
                </a:lnTo>
                <a:lnTo>
                  <a:pt x="2474866" y="635153"/>
                </a:lnTo>
                <a:lnTo>
                  <a:pt x="2449623" y="672615"/>
                </a:lnTo>
                <a:lnTo>
                  <a:pt x="2412164" y="697873"/>
                </a:lnTo>
                <a:lnTo>
                  <a:pt x="2366264" y="707135"/>
                </a:lnTo>
                <a:lnTo>
                  <a:pt x="117856" y="707135"/>
                </a:lnTo>
                <a:lnTo>
                  <a:pt x="71982" y="697873"/>
                </a:lnTo>
                <a:lnTo>
                  <a:pt x="34520" y="672615"/>
                </a:lnTo>
                <a:lnTo>
                  <a:pt x="9262" y="635153"/>
                </a:lnTo>
                <a:lnTo>
                  <a:pt x="0" y="589279"/>
                </a:lnTo>
                <a:lnTo>
                  <a:pt x="0" y="117855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87832" y="4324603"/>
            <a:ext cx="2202815" cy="619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L="12065" marR="5080" indent="635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Freedom from </a:t>
            </a:r>
            <a:r>
              <a:rPr dirty="0" sz="1300" spc="-15" b="1">
                <a:latin typeface="Calibri"/>
                <a:cs typeface="Calibri"/>
              </a:rPr>
              <a:t>target </a:t>
            </a:r>
            <a:r>
              <a:rPr dirty="0" sz="1300" spc="-5" b="1">
                <a:latin typeface="Calibri"/>
                <a:cs typeface="Calibri"/>
              </a:rPr>
              <a:t>lesion  </a:t>
            </a:r>
            <a:r>
              <a:rPr dirty="0" sz="1300" spc="-10" b="1">
                <a:latin typeface="Calibri"/>
                <a:cs typeface="Calibri"/>
              </a:rPr>
              <a:t>failure </a:t>
            </a:r>
            <a:r>
              <a:rPr dirty="0" sz="1300" spc="-5" b="1">
                <a:latin typeface="Calibri"/>
                <a:cs typeface="Calibri"/>
              </a:rPr>
              <a:t>(TLF) </a:t>
            </a:r>
            <a:r>
              <a:rPr dirty="0" sz="1300" spc="-15" b="1">
                <a:latin typeface="Calibri"/>
                <a:cs typeface="Calibri"/>
              </a:rPr>
              <a:t>at </a:t>
            </a:r>
            <a:r>
              <a:rPr dirty="0" sz="1300" spc="-5" b="1">
                <a:latin typeface="Calibri"/>
                <a:cs typeface="Calibri"/>
              </a:rPr>
              <a:t>6 </a:t>
            </a:r>
            <a:r>
              <a:rPr dirty="0" sz="1300" spc="-10" b="1">
                <a:latin typeface="Calibri"/>
                <a:cs typeface="Calibri"/>
              </a:rPr>
              <a:t>months </a:t>
            </a:r>
            <a:r>
              <a:rPr dirty="0" sz="1300" spc="-5" b="1">
                <a:latin typeface="Calibri"/>
                <a:cs typeface="Calibri"/>
              </a:rPr>
              <a:t>and up  </a:t>
            </a:r>
            <a:r>
              <a:rPr dirty="0" sz="1300" spc="-15" b="1">
                <a:latin typeface="Calibri"/>
                <a:cs typeface="Calibri"/>
              </a:rPr>
              <a:t>to </a:t>
            </a:r>
            <a:r>
              <a:rPr dirty="0" sz="1300" spc="-5" b="1">
                <a:latin typeface="Calibri"/>
                <a:cs typeface="Calibri"/>
              </a:rPr>
              <a:t>24</a:t>
            </a:r>
            <a:r>
              <a:rPr dirty="0" sz="1300" spc="2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months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6434328" y="4290059"/>
            <a:ext cx="2506980" cy="707390"/>
          </a:xfrm>
          <a:custGeom>
            <a:avLst/>
            <a:gdLst/>
            <a:ahLst/>
            <a:cxnLst/>
            <a:rect l="l" t="t" r="r" b="b"/>
            <a:pathLst>
              <a:path w="2506979" h="707389">
                <a:moveTo>
                  <a:pt x="2389124" y="0"/>
                </a:moveTo>
                <a:lnTo>
                  <a:pt x="117855" y="0"/>
                </a:lnTo>
                <a:lnTo>
                  <a:pt x="71955" y="9262"/>
                </a:lnTo>
                <a:lnTo>
                  <a:pt x="34496" y="34520"/>
                </a:lnTo>
                <a:lnTo>
                  <a:pt x="9253" y="71982"/>
                </a:lnTo>
                <a:lnTo>
                  <a:pt x="0" y="117855"/>
                </a:lnTo>
                <a:lnTo>
                  <a:pt x="0" y="589279"/>
                </a:lnTo>
                <a:lnTo>
                  <a:pt x="9253" y="635153"/>
                </a:lnTo>
                <a:lnTo>
                  <a:pt x="34496" y="672615"/>
                </a:lnTo>
                <a:lnTo>
                  <a:pt x="71955" y="697873"/>
                </a:lnTo>
                <a:lnTo>
                  <a:pt x="117855" y="707135"/>
                </a:lnTo>
                <a:lnTo>
                  <a:pt x="2389124" y="707135"/>
                </a:lnTo>
                <a:lnTo>
                  <a:pt x="2435024" y="697873"/>
                </a:lnTo>
                <a:lnTo>
                  <a:pt x="2472483" y="672615"/>
                </a:lnTo>
                <a:lnTo>
                  <a:pt x="2497726" y="635153"/>
                </a:lnTo>
                <a:lnTo>
                  <a:pt x="2506979" y="589279"/>
                </a:lnTo>
                <a:lnTo>
                  <a:pt x="2506979" y="117855"/>
                </a:lnTo>
                <a:lnTo>
                  <a:pt x="2497726" y="71982"/>
                </a:lnTo>
                <a:lnTo>
                  <a:pt x="2472483" y="34520"/>
                </a:lnTo>
                <a:lnTo>
                  <a:pt x="2435024" y="9262"/>
                </a:lnTo>
                <a:lnTo>
                  <a:pt x="2389124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434328" y="4290059"/>
            <a:ext cx="2506980" cy="707390"/>
          </a:xfrm>
          <a:custGeom>
            <a:avLst/>
            <a:gdLst/>
            <a:ahLst/>
            <a:cxnLst/>
            <a:rect l="l" t="t" r="r" b="b"/>
            <a:pathLst>
              <a:path w="2506979" h="707389">
                <a:moveTo>
                  <a:pt x="0" y="117855"/>
                </a:moveTo>
                <a:lnTo>
                  <a:pt x="9253" y="71982"/>
                </a:lnTo>
                <a:lnTo>
                  <a:pt x="34496" y="34520"/>
                </a:lnTo>
                <a:lnTo>
                  <a:pt x="71955" y="9262"/>
                </a:lnTo>
                <a:lnTo>
                  <a:pt x="117855" y="0"/>
                </a:lnTo>
                <a:lnTo>
                  <a:pt x="2389124" y="0"/>
                </a:lnTo>
                <a:lnTo>
                  <a:pt x="2435024" y="9262"/>
                </a:lnTo>
                <a:lnTo>
                  <a:pt x="2472483" y="34520"/>
                </a:lnTo>
                <a:lnTo>
                  <a:pt x="2497726" y="71982"/>
                </a:lnTo>
                <a:lnTo>
                  <a:pt x="2506979" y="117855"/>
                </a:lnTo>
                <a:lnTo>
                  <a:pt x="2506979" y="589279"/>
                </a:lnTo>
                <a:lnTo>
                  <a:pt x="2497726" y="635153"/>
                </a:lnTo>
                <a:lnTo>
                  <a:pt x="2472483" y="672615"/>
                </a:lnTo>
                <a:lnTo>
                  <a:pt x="2435024" y="697873"/>
                </a:lnTo>
                <a:lnTo>
                  <a:pt x="2389124" y="707135"/>
                </a:lnTo>
                <a:lnTo>
                  <a:pt x="117855" y="707135"/>
                </a:lnTo>
                <a:lnTo>
                  <a:pt x="71955" y="697873"/>
                </a:lnTo>
                <a:lnTo>
                  <a:pt x="34496" y="672615"/>
                </a:lnTo>
                <a:lnTo>
                  <a:pt x="9253" y="635153"/>
                </a:lnTo>
                <a:lnTo>
                  <a:pt x="0" y="589279"/>
                </a:lnTo>
                <a:lnTo>
                  <a:pt x="0" y="117855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6650863" y="4423664"/>
            <a:ext cx="2076450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 indent="73025">
              <a:lnSpc>
                <a:spcPct val="100000"/>
              </a:lnSpc>
              <a:spcBef>
                <a:spcPts val="95"/>
              </a:spcBef>
            </a:pPr>
            <a:r>
              <a:rPr dirty="0" sz="1300" spc="-5" b="1">
                <a:latin typeface="Calibri"/>
                <a:cs typeface="Calibri"/>
              </a:rPr>
              <a:t>Other </a:t>
            </a:r>
            <a:r>
              <a:rPr dirty="0" sz="1300" spc="-10" b="1">
                <a:latin typeface="Calibri"/>
                <a:cs typeface="Calibri"/>
              </a:rPr>
              <a:t>Outcomes Measured:  Device </a:t>
            </a:r>
            <a:r>
              <a:rPr dirty="0" sz="1300" spc="-5" b="1">
                <a:latin typeface="Calibri"/>
                <a:cs typeface="Calibri"/>
              </a:rPr>
              <a:t>and </a:t>
            </a:r>
            <a:r>
              <a:rPr dirty="0" sz="1300" spc="-10" b="1">
                <a:latin typeface="Calibri"/>
                <a:cs typeface="Calibri"/>
              </a:rPr>
              <a:t>Procedure</a:t>
            </a:r>
            <a:r>
              <a:rPr dirty="0" sz="1300" spc="35" b="1">
                <a:latin typeface="Calibri"/>
                <a:cs typeface="Calibri"/>
              </a:rPr>
              <a:t> </a:t>
            </a:r>
            <a:r>
              <a:rPr dirty="0" sz="1300" spc="-5" b="1">
                <a:latin typeface="Calibri"/>
                <a:cs typeface="Calibri"/>
              </a:rPr>
              <a:t>Success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52727" y="3970020"/>
            <a:ext cx="6397625" cy="15875"/>
          </a:xfrm>
          <a:custGeom>
            <a:avLst/>
            <a:gdLst/>
            <a:ahLst/>
            <a:cxnLst/>
            <a:rect l="l" t="t" r="r" b="b"/>
            <a:pathLst>
              <a:path w="6397625" h="15875">
                <a:moveTo>
                  <a:pt x="0" y="0"/>
                </a:moveTo>
                <a:lnTo>
                  <a:pt x="6397244" y="15849"/>
                </a:lnTo>
              </a:path>
            </a:pathLst>
          </a:custGeom>
          <a:ln w="6096">
            <a:solidFill>
              <a:srgbClr val="4471C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437888" y="3710940"/>
            <a:ext cx="152400" cy="259079"/>
          </a:xfrm>
          <a:custGeom>
            <a:avLst/>
            <a:gdLst/>
            <a:ahLst/>
            <a:cxnLst/>
            <a:rect l="l" t="t" r="r" b="b"/>
            <a:pathLst>
              <a:path w="152400" h="259079">
                <a:moveTo>
                  <a:pt x="152400" y="182880"/>
                </a:moveTo>
                <a:lnTo>
                  <a:pt x="0" y="182880"/>
                </a:lnTo>
                <a:lnTo>
                  <a:pt x="76200" y="259080"/>
                </a:lnTo>
                <a:lnTo>
                  <a:pt x="152400" y="182880"/>
                </a:lnTo>
                <a:close/>
              </a:path>
              <a:path w="152400" h="259079">
                <a:moveTo>
                  <a:pt x="114300" y="0"/>
                </a:moveTo>
                <a:lnTo>
                  <a:pt x="38100" y="0"/>
                </a:lnTo>
                <a:lnTo>
                  <a:pt x="38100" y="182880"/>
                </a:lnTo>
                <a:lnTo>
                  <a:pt x="114300" y="182880"/>
                </a:lnTo>
                <a:lnTo>
                  <a:pt x="114300" y="0"/>
                </a:lnTo>
                <a:close/>
              </a:path>
            </a:pathLst>
          </a:custGeom>
          <a:solidFill>
            <a:srgbClr val="601F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437888" y="3710940"/>
            <a:ext cx="152400" cy="259079"/>
          </a:xfrm>
          <a:custGeom>
            <a:avLst/>
            <a:gdLst/>
            <a:ahLst/>
            <a:cxnLst/>
            <a:rect l="l" t="t" r="r" b="b"/>
            <a:pathLst>
              <a:path w="152400" h="259079">
                <a:moveTo>
                  <a:pt x="152400" y="182880"/>
                </a:moveTo>
                <a:lnTo>
                  <a:pt x="114300" y="182880"/>
                </a:lnTo>
                <a:lnTo>
                  <a:pt x="114300" y="0"/>
                </a:lnTo>
                <a:lnTo>
                  <a:pt x="38100" y="0"/>
                </a:lnTo>
                <a:lnTo>
                  <a:pt x="38100" y="182880"/>
                </a:lnTo>
                <a:lnTo>
                  <a:pt x="0" y="182880"/>
                </a:lnTo>
                <a:lnTo>
                  <a:pt x="76200" y="259080"/>
                </a:lnTo>
                <a:lnTo>
                  <a:pt x="152400" y="182880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83336" y="847344"/>
            <a:ext cx="7783195" cy="559435"/>
          </a:xfrm>
          <a:custGeom>
            <a:avLst/>
            <a:gdLst/>
            <a:ahLst/>
            <a:cxnLst/>
            <a:rect l="l" t="t" r="r" b="b"/>
            <a:pathLst>
              <a:path w="7783195" h="559435">
                <a:moveTo>
                  <a:pt x="7689850" y="0"/>
                </a:moveTo>
                <a:lnTo>
                  <a:pt x="93217" y="0"/>
                </a:lnTo>
                <a:lnTo>
                  <a:pt x="56932" y="7332"/>
                </a:lnTo>
                <a:lnTo>
                  <a:pt x="27301" y="27320"/>
                </a:lnTo>
                <a:lnTo>
                  <a:pt x="7325" y="56953"/>
                </a:lnTo>
                <a:lnTo>
                  <a:pt x="0" y="93217"/>
                </a:lnTo>
                <a:lnTo>
                  <a:pt x="0" y="466089"/>
                </a:lnTo>
                <a:lnTo>
                  <a:pt x="7325" y="502354"/>
                </a:lnTo>
                <a:lnTo>
                  <a:pt x="27301" y="531987"/>
                </a:lnTo>
                <a:lnTo>
                  <a:pt x="56932" y="551975"/>
                </a:lnTo>
                <a:lnTo>
                  <a:pt x="93217" y="559307"/>
                </a:lnTo>
                <a:lnTo>
                  <a:pt x="7689850" y="559307"/>
                </a:lnTo>
                <a:lnTo>
                  <a:pt x="7726114" y="551975"/>
                </a:lnTo>
                <a:lnTo>
                  <a:pt x="7755747" y="531987"/>
                </a:lnTo>
                <a:lnTo>
                  <a:pt x="7775735" y="502354"/>
                </a:lnTo>
                <a:lnTo>
                  <a:pt x="7783068" y="466089"/>
                </a:lnTo>
                <a:lnTo>
                  <a:pt x="7783068" y="93217"/>
                </a:lnTo>
                <a:lnTo>
                  <a:pt x="7775735" y="56953"/>
                </a:lnTo>
                <a:lnTo>
                  <a:pt x="7755747" y="27320"/>
                </a:lnTo>
                <a:lnTo>
                  <a:pt x="7726114" y="7332"/>
                </a:lnTo>
                <a:lnTo>
                  <a:pt x="7689850" y="0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83336" y="847344"/>
            <a:ext cx="7783195" cy="559435"/>
          </a:xfrm>
          <a:custGeom>
            <a:avLst/>
            <a:gdLst/>
            <a:ahLst/>
            <a:cxnLst/>
            <a:rect l="l" t="t" r="r" b="b"/>
            <a:pathLst>
              <a:path w="7783195" h="559435">
                <a:moveTo>
                  <a:pt x="0" y="93217"/>
                </a:moveTo>
                <a:lnTo>
                  <a:pt x="7325" y="56953"/>
                </a:lnTo>
                <a:lnTo>
                  <a:pt x="27301" y="27320"/>
                </a:lnTo>
                <a:lnTo>
                  <a:pt x="56932" y="7332"/>
                </a:lnTo>
                <a:lnTo>
                  <a:pt x="93217" y="0"/>
                </a:lnTo>
                <a:lnTo>
                  <a:pt x="7689850" y="0"/>
                </a:lnTo>
                <a:lnTo>
                  <a:pt x="7726114" y="7332"/>
                </a:lnTo>
                <a:lnTo>
                  <a:pt x="7755747" y="27320"/>
                </a:lnTo>
                <a:lnTo>
                  <a:pt x="7775735" y="56953"/>
                </a:lnTo>
                <a:lnTo>
                  <a:pt x="7783068" y="93217"/>
                </a:lnTo>
                <a:lnTo>
                  <a:pt x="7783068" y="466089"/>
                </a:lnTo>
                <a:lnTo>
                  <a:pt x="7775735" y="502354"/>
                </a:lnTo>
                <a:lnTo>
                  <a:pt x="7755747" y="531987"/>
                </a:lnTo>
                <a:lnTo>
                  <a:pt x="7726114" y="551975"/>
                </a:lnTo>
                <a:lnTo>
                  <a:pt x="7689850" y="559307"/>
                </a:lnTo>
                <a:lnTo>
                  <a:pt x="93217" y="559307"/>
                </a:lnTo>
                <a:lnTo>
                  <a:pt x="56932" y="551975"/>
                </a:lnTo>
                <a:lnTo>
                  <a:pt x="27301" y="531987"/>
                </a:lnTo>
                <a:lnTo>
                  <a:pt x="7325" y="502354"/>
                </a:lnTo>
                <a:lnTo>
                  <a:pt x="0" y="466089"/>
                </a:lnTo>
                <a:lnTo>
                  <a:pt x="0" y="93217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679704" y="1023619"/>
            <a:ext cx="8075930" cy="26066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546225">
              <a:lnSpc>
                <a:spcPct val="100000"/>
              </a:lnSpc>
              <a:spcBef>
                <a:spcPts val="95"/>
              </a:spcBef>
            </a:pPr>
            <a:r>
              <a:rPr dirty="0" sz="1300" spc="-10" b="1">
                <a:latin typeface="Calibri"/>
                <a:cs typeface="Calibri"/>
              </a:rPr>
              <a:t>Prospective, </a:t>
            </a:r>
            <a:r>
              <a:rPr dirty="0" sz="1300" spc="-5" b="1">
                <a:latin typeface="Calibri"/>
                <a:cs typeface="Calibri"/>
              </a:rPr>
              <a:t>single-arm, </a:t>
            </a:r>
            <a:r>
              <a:rPr dirty="0" sz="1300" spc="-10" b="1">
                <a:latin typeface="Calibri"/>
                <a:cs typeface="Calibri"/>
              </a:rPr>
              <a:t>multi-centre, observational, real-world</a:t>
            </a:r>
            <a:r>
              <a:rPr dirty="0" sz="1300" spc="26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registry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00">
              <a:latin typeface="Times New Roman"/>
              <a:cs typeface="Times New Roman"/>
            </a:endParaRPr>
          </a:p>
          <a:p>
            <a:pPr algn="ctr" marL="509270" marR="551815">
              <a:lnSpc>
                <a:spcPct val="100000"/>
              </a:lnSpc>
              <a:spcBef>
                <a:spcPts val="5"/>
              </a:spcBef>
            </a:pPr>
            <a:r>
              <a:rPr dirty="0" sz="1300" spc="-10" b="1">
                <a:latin typeface="Calibri"/>
                <a:cs typeface="Calibri"/>
              </a:rPr>
              <a:t>Approximately </a:t>
            </a:r>
            <a:r>
              <a:rPr dirty="0" sz="1300" spc="-5" b="1">
                <a:solidFill>
                  <a:srgbClr val="FF0000"/>
                </a:solidFill>
                <a:latin typeface="Calibri"/>
                <a:cs typeface="Calibri"/>
              </a:rPr>
              <a:t>500 </a:t>
            </a:r>
            <a:r>
              <a:rPr dirty="0" sz="1300" spc="-10" b="1">
                <a:solidFill>
                  <a:srgbClr val="FF0000"/>
                </a:solidFill>
                <a:latin typeface="Calibri"/>
                <a:cs typeface="Calibri"/>
              </a:rPr>
              <a:t>patients </a:t>
            </a:r>
            <a:r>
              <a:rPr dirty="0" sz="1300" spc="-15" b="1">
                <a:latin typeface="Calibri"/>
                <a:cs typeface="Calibri"/>
              </a:rPr>
              <a:t>to </a:t>
            </a:r>
            <a:r>
              <a:rPr dirty="0" sz="1300" spc="-5" b="1">
                <a:latin typeface="Calibri"/>
                <a:cs typeface="Calibri"/>
              </a:rPr>
              <a:t>be </a:t>
            </a:r>
            <a:r>
              <a:rPr dirty="0" sz="1300" spc="-10" b="1">
                <a:latin typeface="Calibri"/>
                <a:cs typeface="Calibri"/>
              </a:rPr>
              <a:t>enrolled from The Netherlands, </a:t>
            </a:r>
            <a:r>
              <a:rPr dirty="0" sz="1300" spc="-5" b="1">
                <a:latin typeface="Calibri"/>
                <a:cs typeface="Calibri"/>
              </a:rPr>
              <a:t>UK, </a:t>
            </a:r>
            <a:r>
              <a:rPr dirty="0" sz="1300" spc="-20" b="1">
                <a:latin typeface="Calibri"/>
                <a:cs typeface="Calibri"/>
              </a:rPr>
              <a:t>Italy, </a:t>
            </a:r>
            <a:r>
              <a:rPr dirty="0" sz="1300" spc="-5" b="1">
                <a:latin typeface="Calibri"/>
                <a:cs typeface="Calibri"/>
              </a:rPr>
              <a:t>Finland, </a:t>
            </a:r>
            <a:r>
              <a:rPr dirty="0" sz="1300" spc="-20" b="1">
                <a:latin typeface="Calibri"/>
                <a:cs typeface="Calibri"/>
              </a:rPr>
              <a:t>Hungary, </a:t>
            </a:r>
            <a:r>
              <a:rPr dirty="0" sz="1300" spc="-10" b="1">
                <a:latin typeface="Calibri"/>
                <a:cs typeface="Calibri"/>
              </a:rPr>
              <a:t>Bulgaria,  Slovakia, </a:t>
            </a:r>
            <a:r>
              <a:rPr dirty="0" sz="1300" spc="-5" b="1">
                <a:latin typeface="Calibri"/>
                <a:cs typeface="Calibri"/>
              </a:rPr>
              <a:t>Saudi </a:t>
            </a:r>
            <a:r>
              <a:rPr dirty="0" sz="1300" spc="-10" b="1">
                <a:latin typeface="Calibri"/>
                <a:cs typeface="Calibri"/>
              </a:rPr>
              <a:t>Arabia, Jordan, </a:t>
            </a:r>
            <a:r>
              <a:rPr dirty="0" sz="1300" spc="-5" b="1">
                <a:latin typeface="Calibri"/>
                <a:cs typeface="Calibri"/>
              </a:rPr>
              <a:t>South </a:t>
            </a:r>
            <a:r>
              <a:rPr dirty="0" sz="1300" spc="-10" b="1">
                <a:latin typeface="Calibri"/>
                <a:cs typeface="Calibri"/>
              </a:rPr>
              <a:t>Africa, </a:t>
            </a:r>
            <a:r>
              <a:rPr dirty="0" sz="1300" spc="-5" b="1">
                <a:latin typeface="Calibri"/>
                <a:cs typeface="Calibri"/>
              </a:rPr>
              <a:t>Indonesia and</a:t>
            </a:r>
            <a:r>
              <a:rPr dirty="0" sz="1300" spc="250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Malaysia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733550">
              <a:lnSpc>
                <a:spcPct val="100000"/>
              </a:lnSpc>
              <a:spcBef>
                <a:spcPts val="1025"/>
              </a:spcBef>
            </a:pPr>
            <a:r>
              <a:rPr dirty="0" sz="1300" spc="-5" b="1">
                <a:latin typeface="Calibri"/>
                <a:cs typeface="Calibri"/>
              </a:rPr>
              <a:t>Baseline </a:t>
            </a:r>
            <a:r>
              <a:rPr dirty="0" sz="1300" spc="-10" b="1">
                <a:latin typeface="Calibri"/>
                <a:cs typeface="Calibri"/>
              </a:rPr>
              <a:t>assessment, Informed Consent Process </a:t>
            </a:r>
            <a:r>
              <a:rPr dirty="0" sz="1300" spc="-5" b="1">
                <a:latin typeface="Calibri"/>
                <a:cs typeface="Calibri"/>
              </a:rPr>
              <a:t>and Eligibility</a:t>
            </a:r>
            <a:r>
              <a:rPr dirty="0" sz="1300" spc="170" b="1">
                <a:latin typeface="Calibri"/>
                <a:cs typeface="Calibri"/>
              </a:rPr>
              <a:t> </a:t>
            </a:r>
            <a:r>
              <a:rPr dirty="0" sz="1300" spc="-25" b="1">
                <a:latin typeface="Calibri"/>
                <a:cs typeface="Calibri"/>
              </a:rPr>
              <a:t>Testing</a:t>
            </a:r>
            <a:endParaRPr sz="1300">
              <a:latin typeface="Calibri"/>
              <a:cs typeface="Calibri"/>
            </a:endParaRPr>
          </a:p>
          <a:p>
            <a:pPr marL="1696720" marR="1687830" indent="554990">
              <a:lnSpc>
                <a:spcPts val="4180"/>
              </a:lnSpc>
              <a:spcBef>
                <a:spcPts val="300"/>
              </a:spcBef>
            </a:pPr>
            <a:r>
              <a:rPr dirty="0" sz="1300" spc="-10" b="1">
                <a:latin typeface="Calibri"/>
                <a:cs typeface="Calibri"/>
              </a:rPr>
              <a:t>Index Procedure </a:t>
            </a:r>
            <a:r>
              <a:rPr dirty="0" sz="1300" spc="-15" b="1">
                <a:latin typeface="Calibri"/>
                <a:cs typeface="Calibri"/>
              </a:rPr>
              <a:t>for </a:t>
            </a:r>
            <a:r>
              <a:rPr dirty="0" sz="1300" spc="-5" b="1">
                <a:latin typeface="Calibri"/>
                <a:cs typeface="Calibri"/>
              </a:rPr>
              <a:t>the </a:t>
            </a:r>
            <a:r>
              <a:rPr dirty="0" sz="1300" spc="-15" b="1">
                <a:latin typeface="Calibri"/>
                <a:cs typeface="Calibri"/>
              </a:rPr>
              <a:t>target </a:t>
            </a:r>
            <a:r>
              <a:rPr dirty="0" sz="1300" spc="-5" b="1">
                <a:latin typeface="Calibri"/>
                <a:cs typeface="Calibri"/>
              </a:rPr>
              <a:t>lesion (length ≤ 56mm)  Clinical Follow-up </a:t>
            </a:r>
            <a:r>
              <a:rPr dirty="0" sz="1300" spc="-15" b="1">
                <a:latin typeface="Calibri"/>
                <a:cs typeface="Calibri"/>
              </a:rPr>
              <a:t>at </a:t>
            </a:r>
            <a:r>
              <a:rPr dirty="0" sz="1300" spc="-5" b="1">
                <a:latin typeface="Calibri"/>
                <a:cs typeface="Calibri"/>
              </a:rPr>
              <a:t>1 </a:t>
            </a:r>
            <a:r>
              <a:rPr dirty="0" sz="1300" spc="-10" b="1">
                <a:latin typeface="Calibri"/>
                <a:cs typeface="Calibri"/>
              </a:rPr>
              <a:t>Month, </a:t>
            </a:r>
            <a:r>
              <a:rPr dirty="0" sz="1300" spc="-5" b="1">
                <a:latin typeface="Calibri"/>
                <a:cs typeface="Calibri"/>
              </a:rPr>
              <a:t>6 </a:t>
            </a:r>
            <a:r>
              <a:rPr dirty="0" sz="1300" spc="-10" b="1">
                <a:latin typeface="Calibri"/>
                <a:cs typeface="Calibri"/>
              </a:rPr>
              <a:t>Months, </a:t>
            </a:r>
            <a:r>
              <a:rPr dirty="0" sz="1300" spc="-5" b="1">
                <a:latin typeface="Calibri"/>
                <a:cs typeface="Calibri"/>
              </a:rPr>
              <a:t>12 </a:t>
            </a:r>
            <a:r>
              <a:rPr dirty="0" sz="1300" spc="-10" b="1">
                <a:latin typeface="Calibri"/>
                <a:cs typeface="Calibri"/>
              </a:rPr>
              <a:t>Months, </a:t>
            </a:r>
            <a:r>
              <a:rPr dirty="0" sz="1300" spc="-5" b="1">
                <a:latin typeface="Calibri"/>
                <a:cs typeface="Calibri"/>
              </a:rPr>
              <a:t>and 24</a:t>
            </a:r>
            <a:r>
              <a:rPr dirty="0" sz="1300" spc="15" b="1">
                <a:latin typeface="Calibri"/>
                <a:cs typeface="Calibri"/>
              </a:rPr>
              <a:t> </a:t>
            </a:r>
            <a:r>
              <a:rPr dirty="0" sz="1300" spc="-10" b="1">
                <a:latin typeface="Calibri"/>
                <a:cs typeface="Calibri"/>
              </a:rPr>
              <a:t>Months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472940" y="1409700"/>
            <a:ext cx="131064" cy="190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4465320" y="3985259"/>
            <a:ext cx="119380" cy="289560"/>
          </a:xfrm>
          <a:custGeom>
            <a:avLst/>
            <a:gdLst/>
            <a:ahLst/>
            <a:cxnLst/>
            <a:rect l="l" t="t" r="r" b="b"/>
            <a:pathLst>
              <a:path w="119379" h="289560">
                <a:moveTo>
                  <a:pt x="118871" y="230123"/>
                </a:moveTo>
                <a:lnTo>
                  <a:pt x="0" y="230123"/>
                </a:lnTo>
                <a:lnTo>
                  <a:pt x="59435" y="289559"/>
                </a:lnTo>
                <a:lnTo>
                  <a:pt x="118871" y="230123"/>
                </a:lnTo>
                <a:close/>
              </a:path>
              <a:path w="119379" h="289560">
                <a:moveTo>
                  <a:pt x="89153" y="0"/>
                </a:moveTo>
                <a:lnTo>
                  <a:pt x="29717" y="0"/>
                </a:lnTo>
                <a:lnTo>
                  <a:pt x="29717" y="230123"/>
                </a:lnTo>
                <a:lnTo>
                  <a:pt x="89153" y="230123"/>
                </a:lnTo>
                <a:lnTo>
                  <a:pt x="89153" y="0"/>
                </a:lnTo>
                <a:close/>
              </a:path>
            </a:pathLst>
          </a:custGeom>
          <a:solidFill>
            <a:srgbClr val="601F79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465320" y="3985259"/>
            <a:ext cx="119380" cy="289560"/>
          </a:xfrm>
          <a:custGeom>
            <a:avLst/>
            <a:gdLst/>
            <a:ahLst/>
            <a:cxnLst/>
            <a:rect l="l" t="t" r="r" b="b"/>
            <a:pathLst>
              <a:path w="119379" h="289560">
                <a:moveTo>
                  <a:pt x="0" y="230123"/>
                </a:moveTo>
                <a:lnTo>
                  <a:pt x="29717" y="230123"/>
                </a:lnTo>
                <a:lnTo>
                  <a:pt x="29717" y="0"/>
                </a:lnTo>
                <a:lnTo>
                  <a:pt x="89153" y="0"/>
                </a:lnTo>
                <a:lnTo>
                  <a:pt x="89153" y="230123"/>
                </a:lnTo>
                <a:lnTo>
                  <a:pt x="118871" y="230123"/>
                </a:lnTo>
                <a:lnTo>
                  <a:pt x="59435" y="289559"/>
                </a:lnTo>
                <a:lnTo>
                  <a:pt x="0" y="230123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65175" y="993647"/>
          <a:ext cx="8319770" cy="3578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11295"/>
                <a:gridCol w="4288789"/>
              </a:tblGrid>
              <a:tr h="274319">
                <a:tc>
                  <a:txBody>
                    <a:bodyPr/>
                    <a:lstStyle/>
                    <a:p>
                      <a:pPr marL="1259205">
                        <a:lnSpc>
                          <a:spcPts val="2045"/>
                        </a:lnSpc>
                      </a:pPr>
                      <a:r>
                        <a:rPr dirty="0" sz="18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Inclusion</a:t>
                      </a:r>
                      <a:r>
                        <a:rPr dirty="0" sz="18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marL="1372235">
                        <a:lnSpc>
                          <a:spcPts val="2045"/>
                        </a:lnSpc>
                      </a:pP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Exclusion</a:t>
                      </a:r>
                      <a:r>
                        <a:rPr dirty="0" sz="1800" spc="-4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8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Criteria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</a:tr>
              <a:tr h="3291814">
                <a:tc>
                  <a:txBody>
                    <a:bodyPr/>
                    <a:lstStyle/>
                    <a:p>
                      <a:pPr marL="476884" indent="-273050">
                        <a:lnSpc>
                          <a:spcPct val="100000"/>
                        </a:lnSpc>
                        <a:spcBef>
                          <a:spcPts val="380"/>
                        </a:spcBef>
                        <a:buFont typeface="Arial"/>
                        <a:buChar char="•"/>
                        <a:tabLst>
                          <a:tab pos="476884" algn="l"/>
                          <a:tab pos="477520" algn="l"/>
                        </a:tabLst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The patient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must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least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18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years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old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just" marL="476884" marR="114935" indent="-27305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77520" algn="l"/>
                        </a:tabLst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Significant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native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coronary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artery 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stenosis (&gt;50%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visual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estimate)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with  lesion length of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≤56mm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just" marL="476884" marR="114300" indent="-27305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77520" algn="l"/>
                        </a:tabLst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The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patient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guardian agrees to the  protocol requirements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and the schedule  of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follow-up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provides informed  written consent,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as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approved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by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appropriate Institutional Review  Board/Ethical Committee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of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respective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clinical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site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477520" marR="113030" indent="-273050">
                        <a:lnSpc>
                          <a:spcPct val="100000"/>
                        </a:lnSpc>
                        <a:spcBef>
                          <a:spcPts val="380"/>
                        </a:spcBef>
                        <a:buFont typeface="Arial"/>
                        <a:buChar char="•"/>
                        <a:tabLst>
                          <a:tab pos="478155" algn="l"/>
                        </a:tabLst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Patients contraindicated to any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of the 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following medications: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aspirin,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heparin, 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clopidogrel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other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antiplatelet agents,  cobalt-chromium,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contrast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agents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sirolimus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  <a:buFont typeface="Arial"/>
                        <a:buChar char="•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just" marL="477520" marR="113664" indent="-27305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78155" algn="l"/>
                        </a:tabLst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An elective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surgical procedure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is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planned  that would necessitate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interruption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of  antiplatelet drugs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during the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first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6 months 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post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enrolment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Arial"/>
                        <a:buChar char="•"/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just" marL="477520" marR="111125" indent="-27305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78155" algn="l"/>
                        </a:tabLst>
                      </a:pPr>
                      <a:r>
                        <a:rPr dirty="0" sz="1600" spc="-15">
                          <a:latin typeface="Calibri"/>
                          <a:cs typeface="Calibri"/>
                        </a:rPr>
                        <a:t>Patients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who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are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actively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participating 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in 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another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drug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or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device investigational</a:t>
                      </a:r>
                      <a:r>
                        <a:rPr dirty="0" sz="16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study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4826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93898" y="115900"/>
            <a:ext cx="315595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35">
                <a:solidFill>
                  <a:srgbClr val="FFFFFF"/>
                </a:solidFill>
              </a:rPr>
              <a:t>Key </a:t>
            </a:r>
            <a:r>
              <a:rPr dirty="0" sz="2800" spc="-5">
                <a:solidFill>
                  <a:srgbClr val="FFFFFF"/>
                </a:solidFill>
              </a:rPr>
              <a:t>Eligibility</a:t>
            </a:r>
            <a:r>
              <a:rPr dirty="0" sz="2800" spc="50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Criteria</a:t>
            </a:r>
            <a:endParaRPr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4689" y="115900"/>
            <a:ext cx="268287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20">
                <a:solidFill>
                  <a:srgbClr val="FFFFFF"/>
                </a:solidFill>
              </a:rPr>
              <a:t>Investigating</a:t>
            </a:r>
            <a:r>
              <a:rPr dirty="0" sz="2800" spc="20">
                <a:solidFill>
                  <a:srgbClr val="FFFFFF"/>
                </a:solidFill>
              </a:rPr>
              <a:t> </a:t>
            </a:r>
            <a:r>
              <a:rPr dirty="0" sz="2800" spc="-15">
                <a:solidFill>
                  <a:srgbClr val="FFFFFF"/>
                </a:solidFill>
              </a:rPr>
              <a:t>Sites</a:t>
            </a:r>
            <a:endParaRPr sz="2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93068" y="787273"/>
          <a:ext cx="4326890" cy="4328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30045"/>
                <a:gridCol w="782319"/>
                <a:gridCol w="1299844"/>
                <a:gridCol w="594995"/>
              </a:tblGrid>
              <a:tr h="373379">
                <a:tc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Investigating</a:t>
                      </a:r>
                      <a:r>
                        <a:rPr dirty="0" sz="1000" spc="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Site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2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Country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2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marL="334645">
                        <a:lnSpc>
                          <a:spcPct val="100000"/>
                        </a:lnSpc>
                        <a:spcBef>
                          <a:spcPts val="805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Investigator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2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#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Enrolled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St.Antonius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Nieuwegein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7112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rla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P.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Agostoni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193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7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VUmc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Research</a:t>
                      </a:r>
                      <a:r>
                        <a:rPr dirty="0" sz="100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BV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711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The 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rla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ds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Paul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Knaapen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72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67945" marR="6858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Specialised Hospital of</a:t>
                      </a:r>
                      <a:r>
                        <a:rPr dirty="0" sz="10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active  treatment in cardiology-  Yambol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Bulgaria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Farhat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Fouladvand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3679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71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marL="67945" marR="2584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Ospedale Maria</a:t>
                      </a:r>
                      <a:r>
                        <a:rPr dirty="0" sz="100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Paterrno  Arezzo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Italy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Antonino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Nicosia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60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Oulu University Hospital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Finland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Kari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Kervinen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5780">
                <a:tc>
                  <a:txBody>
                    <a:bodyPr/>
                    <a:lstStyle/>
                    <a:p>
                      <a:pPr marL="67945" marR="6476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Stredoslovenski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ristav  srdcovfch a ceivnych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chorôb,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a.s.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(SÚSCCH)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Slovakia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Martin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Hudec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33679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21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41">
                <a:tc>
                  <a:txBody>
                    <a:bodyPr/>
                    <a:lstStyle/>
                    <a:p>
                      <a:pPr marL="67945" marR="19304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University Malaya</a:t>
                      </a:r>
                      <a:r>
                        <a:rPr dirty="0" sz="10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Medical  Centre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(UMMC)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Malaysia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2321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Ramesh Singh 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Arjan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Singh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Queen Elizabeth Hospital-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II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7945">
                        <a:lnSpc>
                          <a:spcPct val="100000"/>
                        </a:lnSpc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(Queen-2)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Malaysia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Liew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Houng Bang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14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61137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University of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Semmelweis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Hungary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Prof. Dr. Bela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Merkely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779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Panorama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MediClinic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Africa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Clive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Corbett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85"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Vincent Pallotti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Hospital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Africa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Saleem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Dawood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367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10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54601" y="787273"/>
          <a:ext cx="4558030" cy="42887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0545"/>
                <a:gridCol w="857884"/>
                <a:gridCol w="1217295"/>
                <a:gridCol w="641985"/>
              </a:tblGrid>
              <a:tr h="373379">
                <a:tc>
                  <a:txBody>
                    <a:bodyPr/>
                    <a:lstStyle/>
                    <a:p>
                      <a:pPr marL="45656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Investigating</a:t>
                      </a:r>
                      <a:r>
                        <a:rPr dirty="0" sz="1000" spc="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Site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marL="21907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Country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Investigator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dirty="0" sz="10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#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Enrolled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034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01F79"/>
                    </a:solidFill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UHW, Cardiff Centre,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UK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UK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569595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 Anirban 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Ch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oudhury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8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7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Azienda Ospedaliera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Cannizaro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Italy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7561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</a:t>
                      </a:r>
                      <a:r>
                        <a:rPr dirty="0" sz="10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Salvatore  Tomasello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7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193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Freeman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Hospital,</a:t>
                      </a:r>
                      <a:r>
                        <a:rPr dirty="0" sz="10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Newcastle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UK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Prof. Azfar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Zaman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3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Life Flora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Hospital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Africa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Anthony</a:t>
                      </a:r>
                      <a:r>
                        <a:rPr dirty="0" sz="10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Becker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King Fehad Military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Medical</a:t>
                      </a:r>
                      <a:endParaRPr sz="1000">
                        <a:latin typeface="Calibri"/>
                        <a:cs typeface="Calibri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Complex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66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Saudi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Arabia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Khalid Al</a:t>
                      </a:r>
                      <a:r>
                        <a:rPr dirty="0" sz="10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Faraidy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1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28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7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Derriford Hospital, Plymouth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UK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40830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 Girish 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Vi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w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athan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5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University of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Debrecen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9215">
                        <a:lnSpc>
                          <a:spcPct val="100000"/>
                        </a:lnSpc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Hungary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83845">
                        <a:lnSpc>
                          <a:spcPct val="100000"/>
                        </a:lnSpc>
                        <a:spcBef>
                          <a:spcPts val="7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Szűk Tibor &amp;  Dr.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Vajda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920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20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10">
                          <a:latin typeface="Calibri"/>
                          <a:cs typeface="Calibri"/>
                        </a:rPr>
                        <a:t>Mediwest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Research Center</a:t>
                      </a:r>
                      <a:r>
                        <a:rPr dirty="0" sz="100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Oy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Finland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Jussi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Sia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167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Linksfield Park Medical</a:t>
                      </a:r>
                      <a:r>
                        <a:rPr dirty="0" sz="10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Centre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Africa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Riaz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Garda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42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2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539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4665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Netcare Union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Hospital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Africa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C.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Zambakides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3380">
                <a:tc>
                  <a:txBody>
                    <a:bodyPr/>
                    <a:lstStyle/>
                    <a:p>
                      <a:pPr marL="68580" marR="220979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Gateway Hospital, Umhlanga,  KZN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South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Africa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Daivd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Gillmer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81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1035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465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Jordan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Hospital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Jordan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 spc="-5">
                          <a:latin typeface="Calibri"/>
                          <a:cs typeface="Calibri"/>
                        </a:rPr>
                        <a:t>Dr. Imad Al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Haddad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1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393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8005" y="1075055"/>
          <a:ext cx="4366895" cy="364362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30120"/>
                <a:gridCol w="2117089"/>
              </a:tblGrid>
              <a:tr h="444119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Characteristics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38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4572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16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n =</a:t>
                      </a:r>
                      <a:r>
                        <a:rPr dirty="0" sz="16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482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38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F2F9F"/>
                    </a:solidFill>
                  </a:tcPr>
                </a:tc>
              </a:tr>
              <a:tr h="521969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Age, </a:t>
                      </a:r>
                      <a:r>
                        <a:rPr dirty="0" sz="1600" spc="-30">
                          <a:latin typeface="Calibri"/>
                          <a:cs typeface="Calibri"/>
                        </a:rPr>
                        <a:t>Years,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 (Mean</a:t>
                      </a:r>
                      <a:r>
                        <a:rPr dirty="0" sz="1600" spc="-5">
                          <a:latin typeface="Arial"/>
                          <a:cs typeface="Arial"/>
                        </a:rPr>
                        <a:t>±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SD)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65.35±</a:t>
                      </a:r>
                      <a:r>
                        <a:rPr dirty="0" sz="160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10.49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1225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4119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Male,</a:t>
                      </a:r>
                      <a:r>
                        <a:rPr dirty="0" sz="16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n(%)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365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(75.73)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3992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Diabetes </a:t>
                      </a:r>
                      <a:r>
                        <a:rPr dirty="0" sz="1600" spc="-5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mellitus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, n</a:t>
                      </a:r>
                      <a:r>
                        <a:rPr dirty="0" sz="16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153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6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31.74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4119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5" b="1">
                          <a:latin typeface="Calibri"/>
                          <a:cs typeface="Calibri"/>
                        </a:rPr>
                        <a:t>Current smokers, </a:t>
                      </a:r>
                      <a:r>
                        <a:rPr dirty="0" sz="1600" spc="-5" b="1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 spc="6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109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(22.61)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3991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Hypertension,n</a:t>
                      </a:r>
                      <a:r>
                        <a:rPr dirty="0" sz="1600" spc="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339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(70.33)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4080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5" b="1">
                          <a:latin typeface="Calibri"/>
                          <a:cs typeface="Calibri"/>
                        </a:rPr>
                        <a:t>Hyperlipidaemia, n</a:t>
                      </a:r>
                      <a:r>
                        <a:rPr dirty="0" sz="160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 b="1">
                          <a:latin typeface="Calibri"/>
                          <a:cs typeface="Calibri"/>
                        </a:rPr>
                        <a:t>322</a:t>
                      </a:r>
                      <a:r>
                        <a:rPr dirty="0" sz="16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 b="1">
                          <a:latin typeface="Calibri"/>
                          <a:cs typeface="Calibri"/>
                        </a:rPr>
                        <a:t>(66.80)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4055">
                <a:tc>
                  <a:txBody>
                    <a:bodyPr/>
                    <a:lstStyle/>
                    <a:p>
                      <a:pPr marL="41275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10">
                          <a:latin typeface="Calibri"/>
                          <a:cs typeface="Calibri"/>
                        </a:rPr>
                        <a:t>Renal </a:t>
                      </a:r>
                      <a:r>
                        <a:rPr dirty="0" sz="1600" spc="-15">
                          <a:latin typeface="Calibri"/>
                          <a:cs typeface="Calibri"/>
                        </a:rPr>
                        <a:t>insufficiency, </a:t>
                      </a:r>
                      <a:r>
                        <a:rPr dirty="0" sz="1600" spc="-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6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(%)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dirty="0" sz="1600" spc="-5">
                          <a:latin typeface="Calibri"/>
                          <a:cs typeface="Calibri"/>
                        </a:rPr>
                        <a:t>34</a:t>
                      </a:r>
                      <a:r>
                        <a:rPr dirty="0" sz="16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600" spc="-10">
                          <a:latin typeface="Calibri"/>
                          <a:cs typeface="Calibri"/>
                        </a:rPr>
                        <a:t>(7.05)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B="0" marT="8445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21051" y="94234"/>
            <a:ext cx="345186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>
                <a:solidFill>
                  <a:srgbClr val="FFFFFF"/>
                </a:solidFill>
              </a:rPr>
              <a:t>Baseline</a:t>
            </a:r>
            <a:r>
              <a:rPr dirty="0" sz="2800" spc="-35">
                <a:solidFill>
                  <a:srgbClr val="FFFFFF"/>
                </a:solidFill>
              </a:rPr>
              <a:t> </a:t>
            </a:r>
            <a:r>
              <a:rPr dirty="0" sz="2800" spc="-10">
                <a:solidFill>
                  <a:srgbClr val="FFFFFF"/>
                </a:solidFill>
              </a:rPr>
              <a:t>Demographics</a:t>
            </a:r>
            <a:endParaRPr sz="2800"/>
          </a:p>
        </p:txBody>
      </p:sp>
      <p:sp>
        <p:nvSpPr>
          <p:cNvPr id="4" name="object 4"/>
          <p:cNvSpPr/>
          <p:nvPr/>
        </p:nvSpPr>
        <p:spPr>
          <a:xfrm>
            <a:off x="5918834" y="1895601"/>
            <a:ext cx="1196975" cy="2316480"/>
          </a:xfrm>
          <a:custGeom>
            <a:avLst/>
            <a:gdLst/>
            <a:ahLst/>
            <a:cxnLst/>
            <a:rect l="l" t="t" r="r" b="b"/>
            <a:pathLst>
              <a:path w="1196975" h="2316479">
                <a:moveTo>
                  <a:pt x="0" y="0"/>
                </a:moveTo>
                <a:lnTo>
                  <a:pt x="0" y="1196340"/>
                </a:lnTo>
                <a:lnTo>
                  <a:pt x="420624" y="2316213"/>
                </a:lnTo>
                <a:lnTo>
                  <a:pt x="465330" y="2298410"/>
                </a:lnTo>
                <a:lnTo>
                  <a:pt x="508926" y="2279020"/>
                </a:lnTo>
                <a:lnTo>
                  <a:pt x="551390" y="2258090"/>
                </a:lnTo>
                <a:lnTo>
                  <a:pt x="592701" y="2235666"/>
                </a:lnTo>
                <a:lnTo>
                  <a:pt x="632838" y="2211793"/>
                </a:lnTo>
                <a:lnTo>
                  <a:pt x="671781" y="2186517"/>
                </a:lnTo>
                <a:lnTo>
                  <a:pt x="709508" y="2159886"/>
                </a:lnTo>
                <a:lnTo>
                  <a:pt x="745999" y="2131943"/>
                </a:lnTo>
                <a:lnTo>
                  <a:pt x="781233" y="2102736"/>
                </a:lnTo>
                <a:lnTo>
                  <a:pt x="815189" y="2072311"/>
                </a:lnTo>
                <a:lnTo>
                  <a:pt x="847845" y="2040713"/>
                </a:lnTo>
                <a:lnTo>
                  <a:pt x="879182" y="2007989"/>
                </a:lnTo>
                <a:lnTo>
                  <a:pt x="909179" y="1974184"/>
                </a:lnTo>
                <a:lnTo>
                  <a:pt x="937814" y="1939344"/>
                </a:lnTo>
                <a:lnTo>
                  <a:pt x="965066" y="1903516"/>
                </a:lnTo>
                <a:lnTo>
                  <a:pt x="990915" y="1866746"/>
                </a:lnTo>
                <a:lnTo>
                  <a:pt x="1015340" y="1829079"/>
                </a:lnTo>
                <a:lnTo>
                  <a:pt x="1038320" y="1790562"/>
                </a:lnTo>
                <a:lnTo>
                  <a:pt x="1059834" y="1751240"/>
                </a:lnTo>
                <a:lnTo>
                  <a:pt x="1079861" y="1711159"/>
                </a:lnTo>
                <a:lnTo>
                  <a:pt x="1098380" y="1670366"/>
                </a:lnTo>
                <a:lnTo>
                  <a:pt x="1115371" y="1628907"/>
                </a:lnTo>
                <a:lnTo>
                  <a:pt x="1130813" y="1586827"/>
                </a:lnTo>
                <a:lnTo>
                  <a:pt x="1144684" y="1544172"/>
                </a:lnTo>
                <a:lnTo>
                  <a:pt x="1156964" y="1500989"/>
                </a:lnTo>
                <a:lnTo>
                  <a:pt x="1167632" y="1457324"/>
                </a:lnTo>
                <a:lnTo>
                  <a:pt x="1176667" y="1413222"/>
                </a:lnTo>
                <a:lnTo>
                  <a:pt x="1184048" y="1368729"/>
                </a:lnTo>
                <a:lnTo>
                  <a:pt x="1189755" y="1323892"/>
                </a:lnTo>
                <a:lnTo>
                  <a:pt x="1193766" y="1278756"/>
                </a:lnTo>
                <a:lnTo>
                  <a:pt x="1196061" y="1233368"/>
                </a:lnTo>
                <a:lnTo>
                  <a:pt x="1196618" y="1187773"/>
                </a:lnTo>
                <a:lnTo>
                  <a:pt x="1195417" y="1142018"/>
                </a:lnTo>
                <a:lnTo>
                  <a:pt x="1192437" y="1096148"/>
                </a:lnTo>
                <a:lnTo>
                  <a:pt x="1187658" y="1050209"/>
                </a:lnTo>
                <a:lnTo>
                  <a:pt x="1181057" y="1004249"/>
                </a:lnTo>
                <a:lnTo>
                  <a:pt x="1172615" y="958311"/>
                </a:lnTo>
                <a:lnTo>
                  <a:pt x="1162310" y="912443"/>
                </a:lnTo>
                <a:lnTo>
                  <a:pt x="1150122" y="866690"/>
                </a:lnTo>
                <a:lnTo>
                  <a:pt x="1136030" y="821099"/>
                </a:lnTo>
                <a:lnTo>
                  <a:pt x="1120013" y="775716"/>
                </a:lnTo>
                <a:lnTo>
                  <a:pt x="1101591" y="729586"/>
                </a:lnTo>
                <a:lnTo>
                  <a:pt x="1081412" y="684541"/>
                </a:lnTo>
                <a:lnTo>
                  <a:pt x="1059523" y="640612"/>
                </a:lnTo>
                <a:lnTo>
                  <a:pt x="1035973" y="597835"/>
                </a:lnTo>
                <a:lnTo>
                  <a:pt x="1010811" y="556242"/>
                </a:lnTo>
                <a:lnTo>
                  <a:pt x="984085" y="515867"/>
                </a:lnTo>
                <a:lnTo>
                  <a:pt x="955844" y="476745"/>
                </a:lnTo>
                <a:lnTo>
                  <a:pt x="926137" y="438908"/>
                </a:lnTo>
                <a:lnTo>
                  <a:pt x="895012" y="402391"/>
                </a:lnTo>
                <a:lnTo>
                  <a:pt x="862518" y="367227"/>
                </a:lnTo>
                <a:lnTo>
                  <a:pt x="828703" y="333450"/>
                </a:lnTo>
                <a:lnTo>
                  <a:pt x="793616" y="301093"/>
                </a:lnTo>
                <a:lnTo>
                  <a:pt x="757307" y="270191"/>
                </a:lnTo>
                <a:lnTo>
                  <a:pt x="719822" y="240776"/>
                </a:lnTo>
                <a:lnTo>
                  <a:pt x="681212" y="212883"/>
                </a:lnTo>
                <a:lnTo>
                  <a:pt x="641524" y="186546"/>
                </a:lnTo>
                <a:lnTo>
                  <a:pt x="600807" y="161797"/>
                </a:lnTo>
                <a:lnTo>
                  <a:pt x="559110" y="138671"/>
                </a:lnTo>
                <a:lnTo>
                  <a:pt x="516482" y="117202"/>
                </a:lnTo>
                <a:lnTo>
                  <a:pt x="472971" y="97423"/>
                </a:lnTo>
                <a:lnTo>
                  <a:pt x="428626" y="79367"/>
                </a:lnTo>
                <a:lnTo>
                  <a:pt x="383495" y="63069"/>
                </a:lnTo>
                <a:lnTo>
                  <a:pt x="337627" y="48562"/>
                </a:lnTo>
                <a:lnTo>
                  <a:pt x="291070" y="35881"/>
                </a:lnTo>
                <a:lnTo>
                  <a:pt x="243874" y="25057"/>
                </a:lnTo>
                <a:lnTo>
                  <a:pt x="196087" y="16126"/>
                </a:lnTo>
                <a:lnTo>
                  <a:pt x="147757" y="9121"/>
                </a:lnTo>
                <a:lnTo>
                  <a:pt x="98934" y="4076"/>
                </a:lnTo>
                <a:lnTo>
                  <a:pt x="49665" y="1024"/>
                </a:lnTo>
                <a:lnTo>
                  <a:pt x="0" y="0"/>
                </a:lnTo>
                <a:close/>
              </a:path>
            </a:pathLst>
          </a:custGeom>
          <a:solidFill>
            <a:srgbClr val="3A63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97855" y="3091942"/>
            <a:ext cx="1141730" cy="1196340"/>
          </a:xfrm>
          <a:custGeom>
            <a:avLst/>
            <a:gdLst/>
            <a:ahLst/>
            <a:cxnLst/>
            <a:rect l="l" t="t" r="r" b="b"/>
            <a:pathLst>
              <a:path w="1141729" h="1196339">
                <a:moveTo>
                  <a:pt x="720979" y="0"/>
                </a:moveTo>
                <a:lnTo>
                  <a:pt x="0" y="954481"/>
                </a:lnTo>
                <a:lnTo>
                  <a:pt x="39731" y="983242"/>
                </a:lnTo>
                <a:lnTo>
                  <a:pt x="80400" y="1010223"/>
                </a:lnTo>
                <a:lnTo>
                  <a:pt x="121950" y="1035413"/>
                </a:lnTo>
                <a:lnTo>
                  <a:pt x="164323" y="1058806"/>
                </a:lnTo>
                <a:lnTo>
                  <a:pt x="207460" y="1080393"/>
                </a:lnTo>
                <a:lnTo>
                  <a:pt x="251303" y="1100164"/>
                </a:lnTo>
                <a:lnTo>
                  <a:pt x="295795" y="1118113"/>
                </a:lnTo>
                <a:lnTo>
                  <a:pt x="340879" y="1134230"/>
                </a:lnTo>
                <a:lnTo>
                  <a:pt x="386495" y="1148507"/>
                </a:lnTo>
                <a:lnTo>
                  <a:pt x="432586" y="1160936"/>
                </a:lnTo>
                <a:lnTo>
                  <a:pt x="479094" y="1171508"/>
                </a:lnTo>
                <a:lnTo>
                  <a:pt x="525962" y="1180215"/>
                </a:lnTo>
                <a:lnTo>
                  <a:pt x="573131" y="1187049"/>
                </a:lnTo>
                <a:lnTo>
                  <a:pt x="620544" y="1192000"/>
                </a:lnTo>
                <a:lnTo>
                  <a:pt x="668142" y="1195062"/>
                </a:lnTo>
                <a:lnTo>
                  <a:pt x="715869" y="1196225"/>
                </a:lnTo>
                <a:lnTo>
                  <a:pt x="763665" y="1195481"/>
                </a:lnTo>
                <a:lnTo>
                  <a:pt x="811473" y="1192822"/>
                </a:lnTo>
                <a:lnTo>
                  <a:pt x="859235" y="1188239"/>
                </a:lnTo>
                <a:lnTo>
                  <a:pt x="906893" y="1181724"/>
                </a:lnTo>
                <a:lnTo>
                  <a:pt x="954390" y="1173268"/>
                </a:lnTo>
                <a:lnTo>
                  <a:pt x="1001667" y="1162864"/>
                </a:lnTo>
                <a:lnTo>
                  <a:pt x="1048667" y="1150502"/>
                </a:lnTo>
                <a:lnTo>
                  <a:pt x="1095331" y="1136174"/>
                </a:lnTo>
                <a:lnTo>
                  <a:pt x="1141603" y="1119873"/>
                </a:lnTo>
                <a:lnTo>
                  <a:pt x="720979" y="0"/>
                </a:lnTo>
                <a:close/>
              </a:path>
            </a:pathLst>
          </a:custGeom>
          <a:solidFill>
            <a:srgbClr val="D26D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730369" y="3091942"/>
            <a:ext cx="1188720" cy="955040"/>
          </a:xfrm>
          <a:custGeom>
            <a:avLst/>
            <a:gdLst/>
            <a:ahLst/>
            <a:cxnLst/>
            <a:rect l="l" t="t" r="r" b="b"/>
            <a:pathLst>
              <a:path w="1188720" h="955039">
                <a:moveTo>
                  <a:pt x="1188465" y="0"/>
                </a:moveTo>
                <a:lnTo>
                  <a:pt x="0" y="136144"/>
                </a:lnTo>
                <a:lnTo>
                  <a:pt x="6582" y="184701"/>
                </a:lnTo>
                <a:lnTo>
                  <a:pt x="15109" y="232765"/>
                </a:lnTo>
                <a:lnTo>
                  <a:pt x="25550" y="280283"/>
                </a:lnTo>
                <a:lnTo>
                  <a:pt x="37877" y="327204"/>
                </a:lnTo>
                <a:lnTo>
                  <a:pt x="52060" y="373476"/>
                </a:lnTo>
                <a:lnTo>
                  <a:pt x="68069" y="419047"/>
                </a:lnTo>
                <a:lnTo>
                  <a:pt x="85875" y="463866"/>
                </a:lnTo>
                <a:lnTo>
                  <a:pt x="105448" y="507880"/>
                </a:lnTo>
                <a:lnTo>
                  <a:pt x="126760" y="551039"/>
                </a:lnTo>
                <a:lnTo>
                  <a:pt x="149780" y="593290"/>
                </a:lnTo>
                <a:lnTo>
                  <a:pt x="174480" y="634581"/>
                </a:lnTo>
                <a:lnTo>
                  <a:pt x="200829" y="674860"/>
                </a:lnTo>
                <a:lnTo>
                  <a:pt x="228799" y="714077"/>
                </a:lnTo>
                <a:lnTo>
                  <a:pt x="258360" y="752179"/>
                </a:lnTo>
                <a:lnTo>
                  <a:pt x="289482" y="789114"/>
                </a:lnTo>
                <a:lnTo>
                  <a:pt x="322137" y="824831"/>
                </a:lnTo>
                <a:lnTo>
                  <a:pt x="356294" y="859278"/>
                </a:lnTo>
                <a:lnTo>
                  <a:pt x="391924" y="892403"/>
                </a:lnTo>
                <a:lnTo>
                  <a:pt x="428998" y="924155"/>
                </a:lnTo>
                <a:lnTo>
                  <a:pt x="467486" y="954481"/>
                </a:lnTo>
                <a:lnTo>
                  <a:pt x="1188465" y="0"/>
                </a:lnTo>
                <a:close/>
              </a:path>
            </a:pathLst>
          </a:custGeom>
          <a:solidFill>
            <a:srgbClr val="9292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722586" y="2039873"/>
            <a:ext cx="1196340" cy="1188720"/>
          </a:xfrm>
          <a:custGeom>
            <a:avLst/>
            <a:gdLst/>
            <a:ahLst/>
            <a:cxnLst/>
            <a:rect l="l" t="t" r="r" b="b"/>
            <a:pathLst>
              <a:path w="1196339" h="1188720">
                <a:moveTo>
                  <a:pt x="626780" y="0"/>
                </a:moveTo>
                <a:lnTo>
                  <a:pt x="584447" y="24038"/>
                </a:lnTo>
                <a:lnTo>
                  <a:pt x="543370" y="49612"/>
                </a:lnTo>
                <a:lnTo>
                  <a:pt x="503574" y="76674"/>
                </a:lnTo>
                <a:lnTo>
                  <a:pt x="465085" y="105172"/>
                </a:lnTo>
                <a:lnTo>
                  <a:pt x="427928" y="135058"/>
                </a:lnTo>
                <a:lnTo>
                  <a:pt x="392130" y="166282"/>
                </a:lnTo>
                <a:lnTo>
                  <a:pt x="357717" y="198795"/>
                </a:lnTo>
                <a:lnTo>
                  <a:pt x="324714" y="232546"/>
                </a:lnTo>
                <a:lnTo>
                  <a:pt x="293147" y="267487"/>
                </a:lnTo>
                <a:lnTo>
                  <a:pt x="263042" y="303567"/>
                </a:lnTo>
                <a:lnTo>
                  <a:pt x="234425" y="340738"/>
                </a:lnTo>
                <a:lnTo>
                  <a:pt x="207322" y="378949"/>
                </a:lnTo>
                <a:lnTo>
                  <a:pt x="181758" y="418152"/>
                </a:lnTo>
                <a:lnTo>
                  <a:pt x="157760" y="458296"/>
                </a:lnTo>
                <a:lnTo>
                  <a:pt x="135353" y="499332"/>
                </a:lnTo>
                <a:lnTo>
                  <a:pt x="114563" y="541210"/>
                </a:lnTo>
                <a:lnTo>
                  <a:pt x="95416" y="583882"/>
                </a:lnTo>
                <a:lnTo>
                  <a:pt x="77938" y="627296"/>
                </a:lnTo>
                <a:lnTo>
                  <a:pt x="62155" y="671405"/>
                </a:lnTo>
                <a:lnTo>
                  <a:pt x="48092" y="716157"/>
                </a:lnTo>
                <a:lnTo>
                  <a:pt x="35776" y="761504"/>
                </a:lnTo>
                <a:lnTo>
                  <a:pt x="25232" y="807397"/>
                </a:lnTo>
                <a:lnTo>
                  <a:pt x="16486" y="853785"/>
                </a:lnTo>
                <a:lnTo>
                  <a:pt x="9564" y="900618"/>
                </a:lnTo>
                <a:lnTo>
                  <a:pt x="4491" y="947849"/>
                </a:lnTo>
                <a:lnTo>
                  <a:pt x="1295" y="995426"/>
                </a:lnTo>
                <a:lnTo>
                  <a:pt x="0" y="1043300"/>
                </a:lnTo>
                <a:lnTo>
                  <a:pt x="632" y="1091422"/>
                </a:lnTo>
                <a:lnTo>
                  <a:pt x="3217" y="1139743"/>
                </a:lnTo>
                <a:lnTo>
                  <a:pt x="7782" y="1188212"/>
                </a:lnTo>
                <a:lnTo>
                  <a:pt x="1196248" y="1052068"/>
                </a:lnTo>
                <a:lnTo>
                  <a:pt x="626780" y="0"/>
                </a:lnTo>
                <a:close/>
              </a:path>
            </a:pathLst>
          </a:custGeom>
          <a:solidFill>
            <a:srgbClr val="E1A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349366" y="1944623"/>
            <a:ext cx="569595" cy="1147445"/>
          </a:xfrm>
          <a:custGeom>
            <a:avLst/>
            <a:gdLst/>
            <a:ahLst/>
            <a:cxnLst/>
            <a:rect l="l" t="t" r="r" b="b"/>
            <a:pathLst>
              <a:path w="569595" h="1147445">
                <a:moveTo>
                  <a:pt x="230759" y="0"/>
                </a:moveTo>
                <a:lnTo>
                  <a:pt x="183083" y="15160"/>
                </a:lnTo>
                <a:lnTo>
                  <a:pt x="136108" y="32284"/>
                </a:lnTo>
                <a:lnTo>
                  <a:pt x="89895" y="51352"/>
                </a:lnTo>
                <a:lnTo>
                  <a:pt x="44505" y="72347"/>
                </a:lnTo>
                <a:lnTo>
                  <a:pt x="0" y="95250"/>
                </a:lnTo>
                <a:lnTo>
                  <a:pt x="569468" y="1147318"/>
                </a:lnTo>
                <a:lnTo>
                  <a:pt x="230759" y="0"/>
                </a:lnTo>
                <a:close/>
              </a:path>
            </a:pathLst>
          </a:custGeom>
          <a:solidFill>
            <a:srgbClr val="5088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580126" y="1895601"/>
            <a:ext cx="339090" cy="1196340"/>
          </a:xfrm>
          <a:custGeom>
            <a:avLst/>
            <a:gdLst/>
            <a:ahLst/>
            <a:cxnLst/>
            <a:rect l="l" t="t" r="r" b="b"/>
            <a:pathLst>
              <a:path w="339089" h="1196339">
                <a:moveTo>
                  <a:pt x="338709" y="0"/>
                </a:moveTo>
                <a:lnTo>
                  <a:pt x="289608" y="1009"/>
                </a:lnTo>
                <a:lnTo>
                  <a:pt x="240646" y="4031"/>
                </a:lnTo>
                <a:lnTo>
                  <a:pt x="191881" y="9057"/>
                </a:lnTo>
                <a:lnTo>
                  <a:pt x="143374" y="16078"/>
                </a:lnTo>
                <a:lnTo>
                  <a:pt x="95185" y="25085"/>
                </a:lnTo>
                <a:lnTo>
                  <a:pt x="47373" y="36069"/>
                </a:lnTo>
                <a:lnTo>
                  <a:pt x="0" y="49022"/>
                </a:lnTo>
                <a:lnTo>
                  <a:pt x="338709" y="1196340"/>
                </a:lnTo>
                <a:lnTo>
                  <a:pt x="338709" y="0"/>
                </a:lnTo>
                <a:close/>
              </a:path>
            </a:pathLst>
          </a:custGeom>
          <a:solidFill>
            <a:srgbClr val="6199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6552692" y="2671952"/>
            <a:ext cx="424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44%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71490" y="3882034"/>
            <a:ext cx="424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16%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94834" y="3338829"/>
            <a:ext cx="424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13%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76038" y="2548254"/>
            <a:ext cx="4241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19%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246878" y="1715465"/>
            <a:ext cx="30797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3%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684901" y="1627123"/>
            <a:ext cx="3079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5%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37630" y="964514"/>
            <a:ext cx="1661160" cy="3606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200" spc="-10" b="1">
                <a:latin typeface="Calibri"/>
                <a:cs typeface="Calibri"/>
              </a:rPr>
              <a:t>Cardiac</a:t>
            </a:r>
            <a:r>
              <a:rPr dirty="0" sz="2200" spc="-45" b="1">
                <a:latin typeface="Calibri"/>
                <a:cs typeface="Calibri"/>
              </a:rPr>
              <a:t> </a:t>
            </a:r>
            <a:r>
              <a:rPr dirty="0" sz="2200" spc="-15" b="1">
                <a:latin typeface="Calibri"/>
                <a:cs typeface="Calibri"/>
              </a:rPr>
              <a:t>Status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530083" y="2231135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30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3A63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7681341" y="2131313"/>
            <a:ext cx="113411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Calibri"/>
                <a:cs typeface="Calibri"/>
              </a:rPr>
              <a:t>Stable</a:t>
            </a:r>
            <a:r>
              <a:rPr dirty="0" sz="1600" spc="-5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angina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7530083" y="2552700"/>
            <a:ext cx="111760" cy="113030"/>
          </a:xfrm>
          <a:custGeom>
            <a:avLst/>
            <a:gdLst/>
            <a:ahLst/>
            <a:cxnLst/>
            <a:rect l="l" t="t" r="r" b="b"/>
            <a:pathLst>
              <a:path w="111759" h="113030">
                <a:moveTo>
                  <a:pt x="0" y="112775"/>
                </a:moveTo>
                <a:lnTo>
                  <a:pt x="111251" y="112775"/>
                </a:lnTo>
                <a:lnTo>
                  <a:pt x="111251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D26D2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530083" y="2875788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92929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530083" y="3197351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E1AA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7530083" y="3518915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5088B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530083" y="3840479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59" h="111760">
                <a:moveTo>
                  <a:pt x="0" y="111252"/>
                </a:moveTo>
                <a:lnTo>
                  <a:pt x="111251" y="111252"/>
                </a:lnTo>
                <a:lnTo>
                  <a:pt x="111251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61993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7681341" y="2374544"/>
            <a:ext cx="1357630" cy="1635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32000"/>
              </a:lnSpc>
              <a:spcBef>
                <a:spcPts val="100"/>
              </a:spcBef>
            </a:pPr>
            <a:r>
              <a:rPr dirty="0" sz="1600" spc="-5">
                <a:latin typeface="Calibri"/>
                <a:cs typeface="Calibri"/>
              </a:rPr>
              <a:t>Unstable</a:t>
            </a:r>
            <a:r>
              <a:rPr dirty="0" sz="1600" spc="-7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angina  STEMI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dirty="0" sz="1600" spc="-5">
                <a:latin typeface="Calibri"/>
                <a:cs typeface="Calibri"/>
              </a:rPr>
              <a:t>Non-STEMI</a:t>
            </a:r>
            <a:endParaRPr sz="1600">
              <a:latin typeface="Calibri"/>
              <a:cs typeface="Calibri"/>
            </a:endParaRPr>
          </a:p>
          <a:p>
            <a:pPr marL="12700" marR="99695">
              <a:lnSpc>
                <a:spcPct val="132000"/>
              </a:lnSpc>
            </a:pPr>
            <a:r>
              <a:rPr dirty="0" sz="1600" spc="-5">
                <a:latin typeface="Calibri"/>
                <a:cs typeface="Calibri"/>
              </a:rPr>
              <a:t>Silent</a:t>
            </a:r>
            <a:r>
              <a:rPr dirty="0" sz="1600" spc="-8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Ischemia  Asymptomatic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Julien</dc:creator>
  <dc:title>Présentation PowerPoint</dc:title>
  <dcterms:created xsi:type="dcterms:W3CDTF">2019-05-22T16:00:22Z</dcterms:created>
  <dcterms:modified xsi:type="dcterms:W3CDTF">2019-05-22T16:00:22Z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2019-05-21T00:00:00Z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2019-05-22T00:00:00Z</vt:filetime>
  </property>
</Properties>
</file>