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94398"/>
            <a:ext cx="12191999" cy="863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94398"/>
            <a:ext cx="12191999" cy="8635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0201275" y="104775"/>
            <a:ext cx="1814154" cy="342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575" y="441261"/>
            <a:ext cx="2148205" cy="300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5134" y="2150681"/>
            <a:ext cx="10301731" cy="219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9056" y="0"/>
            <a:ext cx="11792943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734" y="1848485"/>
            <a:ext cx="5333365" cy="986790"/>
          </a:xfrm>
          <a:prstGeom prst="rect"/>
        </p:spPr>
        <p:txBody>
          <a:bodyPr wrap="square" lIns="0" tIns="172085" rIns="0" bIns="0" rtlCol="0" vert="horz">
            <a:spAutoFit/>
          </a:bodyPr>
          <a:lstStyle/>
          <a:p>
            <a:pPr marL="12700" marR="5080">
              <a:lnSpc>
                <a:spcPct val="72000"/>
              </a:lnSpc>
              <a:spcBef>
                <a:spcPts val="1355"/>
              </a:spcBef>
            </a:pPr>
            <a:r>
              <a:rPr dirty="0" sz="3650" spc="-5" b="1">
                <a:solidFill>
                  <a:srgbClr val="002855"/>
                </a:solidFill>
                <a:latin typeface="Arial"/>
                <a:cs typeface="Arial"/>
              </a:rPr>
              <a:t>Two-year </a:t>
            </a:r>
            <a:r>
              <a:rPr dirty="0" sz="3650" spc="30" b="1">
                <a:solidFill>
                  <a:srgbClr val="002855"/>
                </a:solidFill>
                <a:latin typeface="Arial"/>
                <a:cs typeface="Arial"/>
              </a:rPr>
              <a:t>Outcomes </a:t>
            </a:r>
            <a:r>
              <a:rPr dirty="0" sz="3650" spc="15" b="1">
                <a:solidFill>
                  <a:srgbClr val="002855"/>
                </a:solidFill>
                <a:latin typeface="Arial"/>
                <a:cs typeface="Arial"/>
              </a:rPr>
              <a:t>Of  </a:t>
            </a:r>
            <a:r>
              <a:rPr dirty="0" sz="3650" spc="10" b="1">
                <a:solidFill>
                  <a:srgbClr val="002855"/>
                </a:solidFill>
                <a:latin typeface="Arial"/>
                <a:cs typeface="Arial"/>
              </a:rPr>
              <a:t>Transcatheter</a:t>
            </a:r>
            <a:r>
              <a:rPr dirty="0" sz="3650" spc="-1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650" spc="-5" b="1">
                <a:solidFill>
                  <a:srgbClr val="002855"/>
                </a:solidFill>
                <a:latin typeface="Arial"/>
                <a:cs typeface="Arial"/>
              </a:rPr>
              <a:t>Tricuspid</a:t>
            </a:r>
            <a:endParaRPr sz="3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734" y="2639949"/>
            <a:ext cx="4599305" cy="20326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3729"/>
              </a:lnSpc>
              <a:spcBef>
                <a:spcPts val="130"/>
              </a:spcBef>
            </a:pPr>
            <a:r>
              <a:rPr dirty="0" sz="3650" spc="-15" b="1">
                <a:solidFill>
                  <a:srgbClr val="002855"/>
                </a:solidFill>
                <a:latin typeface="Arial"/>
                <a:cs typeface="Arial"/>
              </a:rPr>
              <a:t>Valve</a:t>
            </a:r>
            <a:r>
              <a:rPr dirty="0" sz="3650" spc="-1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650" spc="25" b="1">
                <a:solidFill>
                  <a:srgbClr val="002855"/>
                </a:solidFill>
                <a:latin typeface="Arial"/>
                <a:cs typeface="Arial"/>
              </a:rPr>
              <a:t>Edge-to-edge</a:t>
            </a:r>
            <a:endParaRPr sz="3650">
              <a:latin typeface="Arial"/>
              <a:cs typeface="Arial"/>
            </a:endParaRPr>
          </a:p>
          <a:p>
            <a:pPr marL="12700" marR="5080">
              <a:lnSpc>
                <a:spcPct val="72000"/>
              </a:lnSpc>
              <a:spcBef>
                <a:spcPts val="575"/>
              </a:spcBef>
            </a:pPr>
            <a:r>
              <a:rPr dirty="0" sz="3650" spc="30" b="1">
                <a:solidFill>
                  <a:srgbClr val="002855"/>
                </a:solidFill>
                <a:latin typeface="Arial"/>
                <a:cs typeface="Arial"/>
              </a:rPr>
              <a:t>Repair </a:t>
            </a:r>
            <a:r>
              <a:rPr dirty="0" sz="3650" spc="35" b="1">
                <a:solidFill>
                  <a:srgbClr val="002855"/>
                </a:solidFill>
                <a:latin typeface="Arial"/>
                <a:cs typeface="Arial"/>
              </a:rPr>
              <a:t>For</a:t>
            </a:r>
            <a:r>
              <a:rPr dirty="0" sz="3650" spc="-8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650" spc="-5" b="1">
                <a:solidFill>
                  <a:srgbClr val="002855"/>
                </a:solidFill>
                <a:latin typeface="Arial"/>
                <a:cs typeface="Arial"/>
              </a:rPr>
              <a:t>Tricuspid  </a:t>
            </a:r>
            <a:r>
              <a:rPr dirty="0" sz="3650" spc="25" b="1">
                <a:solidFill>
                  <a:srgbClr val="002855"/>
                </a:solidFill>
                <a:latin typeface="Arial"/>
                <a:cs typeface="Arial"/>
              </a:rPr>
              <a:t>Regurgitation:</a:t>
            </a:r>
            <a:endParaRPr sz="3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80"/>
              </a:spcBef>
            </a:pPr>
            <a:r>
              <a:rPr dirty="0" sz="2400" spc="-5" b="1" i="1">
                <a:solidFill>
                  <a:srgbClr val="002855"/>
                </a:solidFill>
                <a:latin typeface="Arial"/>
                <a:cs typeface="Arial"/>
              </a:rPr>
              <a:t>The </a:t>
            </a:r>
            <a:r>
              <a:rPr dirty="0" sz="2400" spc="-20" b="1" i="1">
                <a:solidFill>
                  <a:srgbClr val="002855"/>
                </a:solidFill>
                <a:latin typeface="Arial"/>
                <a:cs typeface="Arial"/>
              </a:rPr>
              <a:t>TRILUMINATE </a:t>
            </a:r>
            <a:r>
              <a:rPr dirty="0" sz="2400" spc="-5" b="1" i="1">
                <a:solidFill>
                  <a:srgbClr val="002855"/>
                </a:solidFill>
                <a:latin typeface="Arial"/>
                <a:cs typeface="Arial"/>
              </a:rPr>
              <a:t>Pivotal</a:t>
            </a:r>
            <a:r>
              <a:rPr dirty="0" sz="2400" spc="15" b="1" i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400" spc="-15" b="1" i="1">
                <a:solidFill>
                  <a:srgbClr val="002855"/>
                </a:solidFill>
                <a:latin typeface="Arial"/>
                <a:cs typeface="Arial"/>
              </a:rPr>
              <a:t>Trial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734" y="4973701"/>
            <a:ext cx="4876800" cy="10350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3225"/>
              </a:lnSpc>
              <a:spcBef>
                <a:spcPts val="130"/>
              </a:spcBef>
            </a:pPr>
            <a:r>
              <a:rPr dirty="0" sz="2750" spc="25" b="1">
                <a:solidFill>
                  <a:srgbClr val="172B54"/>
                </a:solidFill>
                <a:latin typeface="Arial"/>
                <a:cs typeface="Arial"/>
              </a:rPr>
              <a:t>Saibal </a:t>
            </a:r>
            <a:r>
              <a:rPr dirty="0" sz="2750" spc="-5" b="1">
                <a:solidFill>
                  <a:srgbClr val="172B54"/>
                </a:solidFill>
                <a:latin typeface="Arial"/>
                <a:cs typeface="Arial"/>
              </a:rPr>
              <a:t>Kar, </a:t>
            </a:r>
            <a:r>
              <a:rPr dirty="0" sz="2750" spc="25" b="1">
                <a:solidFill>
                  <a:srgbClr val="172B54"/>
                </a:solidFill>
                <a:latin typeface="Arial"/>
                <a:cs typeface="Arial"/>
              </a:rPr>
              <a:t>MD,</a:t>
            </a:r>
            <a:r>
              <a:rPr dirty="0" sz="2750" spc="-65" b="1">
                <a:solidFill>
                  <a:srgbClr val="172B54"/>
                </a:solidFill>
                <a:latin typeface="Arial"/>
                <a:cs typeface="Arial"/>
              </a:rPr>
              <a:t> </a:t>
            </a:r>
            <a:r>
              <a:rPr dirty="0" sz="2750" spc="-5" b="1">
                <a:solidFill>
                  <a:srgbClr val="172B54"/>
                </a:solidFill>
                <a:latin typeface="Arial"/>
                <a:cs typeface="Arial"/>
              </a:rPr>
              <a:t>FACC</a:t>
            </a:r>
            <a:endParaRPr sz="2750">
              <a:latin typeface="Arial"/>
              <a:cs typeface="Arial"/>
            </a:endParaRPr>
          </a:p>
          <a:p>
            <a:pPr marL="12700">
              <a:lnSpc>
                <a:spcPts val="1515"/>
              </a:lnSpc>
            </a:pPr>
            <a:r>
              <a:rPr dirty="0" sz="1400">
                <a:solidFill>
                  <a:srgbClr val="172B54"/>
                </a:solidFill>
                <a:latin typeface="Arial"/>
                <a:cs typeface="Arial"/>
              </a:rPr>
              <a:t>Program </a:t>
            </a:r>
            <a:r>
              <a:rPr dirty="0" sz="1400" spc="-15">
                <a:solidFill>
                  <a:srgbClr val="172B54"/>
                </a:solidFill>
                <a:latin typeface="Arial"/>
                <a:cs typeface="Arial"/>
              </a:rPr>
              <a:t>Director, </a:t>
            </a:r>
            <a:r>
              <a:rPr dirty="0" sz="1400" spc="-5">
                <a:solidFill>
                  <a:srgbClr val="172B54"/>
                </a:solidFill>
                <a:latin typeface="Arial"/>
                <a:cs typeface="Arial"/>
              </a:rPr>
              <a:t>Cardiovascular </a:t>
            </a:r>
            <a:r>
              <a:rPr dirty="0" sz="1400">
                <a:solidFill>
                  <a:srgbClr val="172B54"/>
                </a:solidFill>
                <a:latin typeface="Arial"/>
                <a:cs typeface="Arial"/>
              </a:rPr>
              <a:t>Disease</a:t>
            </a:r>
            <a:r>
              <a:rPr dirty="0" sz="1400" spc="-45">
                <a:solidFill>
                  <a:srgbClr val="172B5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72B54"/>
                </a:solidFill>
                <a:latin typeface="Arial"/>
                <a:cs typeface="Arial"/>
              </a:rPr>
              <a:t>Fellowship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1580"/>
              </a:lnSpc>
              <a:spcBef>
                <a:spcPts val="45"/>
              </a:spcBef>
            </a:pPr>
            <a:r>
              <a:rPr dirty="0" sz="1400" spc="5">
                <a:solidFill>
                  <a:srgbClr val="172B54"/>
                </a:solidFill>
                <a:latin typeface="Arial"/>
                <a:cs typeface="Arial"/>
              </a:rPr>
              <a:t>Los </a:t>
            </a:r>
            <a:r>
              <a:rPr dirty="0" sz="1400">
                <a:solidFill>
                  <a:srgbClr val="172B54"/>
                </a:solidFill>
                <a:latin typeface="Arial"/>
                <a:cs typeface="Arial"/>
              </a:rPr>
              <a:t>Robles Regional </a:t>
            </a:r>
            <a:r>
              <a:rPr dirty="0" sz="1400" spc="-5">
                <a:solidFill>
                  <a:srgbClr val="172B54"/>
                </a:solidFill>
                <a:latin typeface="Arial"/>
                <a:cs typeface="Arial"/>
              </a:rPr>
              <a:t>Medical </a:t>
            </a:r>
            <a:r>
              <a:rPr dirty="0" sz="1400" spc="-15">
                <a:solidFill>
                  <a:srgbClr val="172B54"/>
                </a:solidFill>
                <a:latin typeface="Arial"/>
                <a:cs typeface="Arial"/>
              </a:rPr>
              <a:t>Center, </a:t>
            </a:r>
            <a:r>
              <a:rPr dirty="0" sz="1400" spc="-5">
                <a:solidFill>
                  <a:srgbClr val="172B54"/>
                </a:solidFill>
                <a:latin typeface="Arial"/>
                <a:cs typeface="Arial"/>
              </a:rPr>
              <a:t>Thousand </a:t>
            </a:r>
            <a:r>
              <a:rPr dirty="0" sz="1400" spc="-10">
                <a:solidFill>
                  <a:srgbClr val="172B54"/>
                </a:solidFill>
                <a:latin typeface="Arial"/>
                <a:cs typeface="Arial"/>
              </a:rPr>
              <a:t>Oaks, CA  </a:t>
            </a:r>
            <a:r>
              <a:rPr dirty="0" sz="1400">
                <a:solidFill>
                  <a:srgbClr val="172B54"/>
                </a:solidFill>
                <a:latin typeface="Arial"/>
                <a:cs typeface="Arial"/>
              </a:rPr>
              <a:t>Physician </a:t>
            </a:r>
            <a:r>
              <a:rPr dirty="0" sz="1400" spc="-15">
                <a:solidFill>
                  <a:srgbClr val="172B54"/>
                </a:solidFill>
                <a:latin typeface="Arial"/>
                <a:cs typeface="Arial"/>
              </a:rPr>
              <a:t>Director, </a:t>
            </a:r>
            <a:r>
              <a:rPr dirty="0" sz="1400" spc="-5">
                <a:solidFill>
                  <a:srgbClr val="172B54"/>
                </a:solidFill>
                <a:latin typeface="Arial"/>
                <a:cs typeface="Arial"/>
              </a:rPr>
              <a:t>Interventional </a:t>
            </a:r>
            <a:r>
              <a:rPr dirty="0" sz="1400" spc="-10">
                <a:solidFill>
                  <a:srgbClr val="172B54"/>
                </a:solidFill>
                <a:latin typeface="Arial"/>
                <a:cs typeface="Arial"/>
              </a:rPr>
              <a:t>Cardiology. </a:t>
            </a:r>
            <a:r>
              <a:rPr dirty="0" sz="1400" spc="5">
                <a:solidFill>
                  <a:srgbClr val="172B54"/>
                </a:solidFill>
                <a:latin typeface="Arial"/>
                <a:cs typeface="Arial"/>
              </a:rPr>
              <a:t>HCA</a:t>
            </a:r>
            <a:r>
              <a:rPr dirty="0" sz="1400" spc="-160">
                <a:solidFill>
                  <a:srgbClr val="172B5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72B54"/>
                </a:solidFill>
                <a:latin typeface="Arial"/>
                <a:cs typeface="Arial"/>
              </a:rPr>
              <a:t>Healthcare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2250" y="6381750"/>
            <a:ext cx="666750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498475">
              <a:lnSpc>
                <a:spcPct val="100000"/>
              </a:lnSpc>
              <a:spcBef>
                <a:spcPts val="405"/>
              </a:spcBef>
            </a:pPr>
            <a:r>
              <a:rPr dirty="0" sz="800" spc="30">
                <a:latin typeface="Calibri"/>
                <a:cs typeface="Calibri"/>
              </a:rPr>
              <a:t>Prespecified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secondary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endpoint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from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joint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frailty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model;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intention-to-treat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(ITT)</a:t>
            </a:r>
            <a:r>
              <a:rPr dirty="0" sz="800" spc="3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analysis </a:t>
            </a:r>
            <a:r>
              <a:rPr dirty="0" sz="800" spc="15">
                <a:latin typeface="Calibri"/>
                <a:cs typeface="Calibri"/>
              </a:rPr>
              <a:t>shown.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55" i="1">
                <a:latin typeface="Calibri"/>
                <a:cs typeface="Calibri"/>
              </a:rPr>
              <a:t>HFH</a:t>
            </a:r>
            <a:r>
              <a:rPr dirty="0" sz="800" spc="55">
                <a:latin typeface="Calibri"/>
                <a:cs typeface="Calibri"/>
              </a:rPr>
              <a:t>,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heart</a:t>
            </a:r>
            <a:r>
              <a:rPr dirty="0" sz="800" spc="5">
                <a:latin typeface="Calibri"/>
                <a:cs typeface="Calibri"/>
              </a:rPr>
              <a:t> failure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hospitalization.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38212" y="142811"/>
            <a:ext cx="214820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  <p:sp>
        <p:nvSpPr>
          <p:cNvPr id="4" name="object 4"/>
          <p:cNvSpPr/>
          <p:nvPr/>
        </p:nvSpPr>
        <p:spPr>
          <a:xfrm>
            <a:off x="2024126" y="5453062"/>
            <a:ext cx="8153400" cy="581025"/>
          </a:xfrm>
          <a:custGeom>
            <a:avLst/>
            <a:gdLst/>
            <a:ahLst/>
            <a:cxnLst/>
            <a:rect l="l" t="t" r="r" b="b"/>
            <a:pathLst>
              <a:path w="8153400" h="581025">
                <a:moveTo>
                  <a:pt x="0" y="581025"/>
                </a:moveTo>
                <a:lnTo>
                  <a:pt x="8153400" y="581025"/>
                </a:lnTo>
                <a:lnTo>
                  <a:pt x="8153400" y="0"/>
                </a:lnTo>
                <a:lnTo>
                  <a:pt x="0" y="0"/>
                </a:lnTo>
                <a:lnTo>
                  <a:pt x="0" y="581025"/>
                </a:lnTo>
                <a:close/>
              </a:path>
            </a:pathLst>
          </a:custGeom>
          <a:solidFill>
            <a:srgbClr val="172B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24126" y="5453062"/>
            <a:ext cx="8153400" cy="581025"/>
          </a:xfrm>
          <a:custGeom>
            <a:avLst/>
            <a:gdLst/>
            <a:ahLst/>
            <a:cxnLst/>
            <a:rect l="l" t="t" r="r" b="b"/>
            <a:pathLst>
              <a:path w="8153400" h="581025">
                <a:moveTo>
                  <a:pt x="0" y="581025"/>
                </a:moveTo>
                <a:lnTo>
                  <a:pt x="8153400" y="581025"/>
                </a:lnTo>
                <a:lnTo>
                  <a:pt x="8153400" y="0"/>
                </a:lnTo>
                <a:lnTo>
                  <a:pt x="0" y="0"/>
                </a:lnTo>
                <a:lnTo>
                  <a:pt x="0" y="581025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024126" y="5477192"/>
            <a:ext cx="8153400" cy="5048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51685" marR="163195" indent="-1884680">
              <a:lnSpc>
                <a:spcPct val="100899"/>
              </a:lnSpc>
              <a:spcBef>
                <a:spcPts val="110"/>
              </a:spcBef>
            </a:pPr>
            <a:r>
              <a:rPr dirty="0" sz="1550" spc="80">
                <a:solidFill>
                  <a:srgbClr val="FFFFFF"/>
                </a:solidFill>
                <a:latin typeface="Calibri"/>
                <a:cs typeface="Calibri"/>
              </a:rPr>
              <a:t>Hazard</a:t>
            </a:r>
            <a:r>
              <a:rPr dirty="0" sz="155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45">
                <a:solidFill>
                  <a:srgbClr val="FFFFFF"/>
                </a:solidFill>
                <a:latin typeface="Calibri"/>
                <a:cs typeface="Calibri"/>
              </a:rPr>
              <a:t>ratio=0.72</a:t>
            </a:r>
            <a:r>
              <a:rPr dirty="0" sz="155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70">
                <a:solidFill>
                  <a:srgbClr val="FFFFFF"/>
                </a:solidFill>
                <a:latin typeface="Calibri"/>
                <a:cs typeface="Calibri"/>
              </a:rPr>
              <a:t>(one-sided</a:t>
            </a:r>
            <a:r>
              <a:rPr dirty="0" sz="155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60">
                <a:solidFill>
                  <a:srgbClr val="FFFFFF"/>
                </a:solidFill>
                <a:latin typeface="Calibri"/>
                <a:cs typeface="Calibri"/>
              </a:rPr>
              <a:t>upper</a:t>
            </a:r>
            <a:r>
              <a:rPr dirty="0" sz="155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75">
                <a:solidFill>
                  <a:srgbClr val="FFFFFF"/>
                </a:solidFill>
                <a:latin typeface="Calibri"/>
                <a:cs typeface="Calibri"/>
              </a:rPr>
              <a:t>confidence</a:t>
            </a:r>
            <a:r>
              <a:rPr dirty="0" sz="155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45">
                <a:solidFill>
                  <a:srgbClr val="FFFFFF"/>
                </a:solidFill>
                <a:latin typeface="Calibri"/>
                <a:cs typeface="Calibri"/>
              </a:rPr>
              <a:t>limit</a:t>
            </a:r>
            <a:r>
              <a:rPr dirty="0" sz="155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4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55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60">
                <a:solidFill>
                  <a:srgbClr val="FFFFFF"/>
                </a:solidFill>
                <a:latin typeface="Calibri"/>
                <a:cs typeface="Calibri"/>
              </a:rPr>
              <a:t>0.93,</a:t>
            </a:r>
            <a:r>
              <a:rPr dirty="0" sz="155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60">
                <a:solidFill>
                  <a:srgbClr val="FFFFFF"/>
                </a:solidFill>
                <a:latin typeface="Calibri"/>
                <a:cs typeface="Calibri"/>
              </a:rPr>
              <a:t>p=0.02),</a:t>
            </a:r>
            <a:r>
              <a:rPr dirty="0" sz="1550" spc="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60">
                <a:solidFill>
                  <a:srgbClr val="FFFFFF"/>
                </a:solidFill>
                <a:latin typeface="Calibri"/>
                <a:cs typeface="Calibri"/>
              </a:rPr>
              <a:t>indicating</a:t>
            </a:r>
            <a:r>
              <a:rPr dirty="0" sz="155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9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550" spc="-11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FFFFFF"/>
                </a:solidFill>
                <a:latin typeface="Arial"/>
                <a:cs typeface="Arial"/>
              </a:rPr>
              <a:t>relative  </a:t>
            </a:r>
            <a:r>
              <a:rPr dirty="0" sz="1550" spc="-15" b="1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1550" spc="-1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-5" b="1">
                <a:solidFill>
                  <a:srgbClr val="FFFFFF"/>
                </a:solidFill>
                <a:latin typeface="Arial"/>
                <a:cs typeface="Arial"/>
              </a:rPr>
              <a:t>reduction</a:t>
            </a:r>
            <a:r>
              <a:rPr dirty="0" sz="1550" spc="-1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-2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55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-20" b="1">
                <a:solidFill>
                  <a:srgbClr val="FFFFFF"/>
                </a:solidFill>
                <a:latin typeface="Arial"/>
                <a:cs typeface="Arial"/>
              </a:rPr>
              <a:t>28%</a:t>
            </a:r>
            <a:r>
              <a:rPr dirty="0" sz="155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-1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55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-15" b="1">
                <a:solidFill>
                  <a:srgbClr val="FFFFFF"/>
                </a:solidFill>
                <a:latin typeface="Arial"/>
                <a:cs typeface="Arial"/>
              </a:rPr>
              <a:t>device</a:t>
            </a:r>
            <a:r>
              <a:rPr dirty="0" sz="155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35" b="1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r>
              <a:rPr dirty="0" sz="1550" spc="3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7575" y="305117"/>
            <a:ext cx="9097645" cy="130238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745"/>
              </a:spcBef>
            </a:pPr>
            <a:r>
              <a:rPr dirty="0" sz="4400" spc="-175" b="1">
                <a:latin typeface="Trebuchet MS"/>
                <a:cs typeface="Trebuchet MS"/>
              </a:rPr>
              <a:t>Prespecified </a:t>
            </a:r>
            <a:r>
              <a:rPr dirty="0" sz="4400" spc="-235" b="1">
                <a:latin typeface="Trebuchet MS"/>
                <a:cs typeface="Trebuchet MS"/>
              </a:rPr>
              <a:t>Endpoint: </a:t>
            </a:r>
            <a:r>
              <a:rPr dirty="0" sz="4400" spc="-30">
                <a:latin typeface="Calibri"/>
                <a:cs typeface="Calibri"/>
              </a:rPr>
              <a:t>Recurrent</a:t>
            </a:r>
            <a:r>
              <a:rPr dirty="0" sz="4400" spc="-700">
                <a:latin typeface="Calibri"/>
                <a:cs typeface="Calibri"/>
              </a:rPr>
              <a:t> </a:t>
            </a:r>
            <a:r>
              <a:rPr dirty="0" sz="4400" spc="-35">
                <a:latin typeface="Calibri"/>
                <a:cs typeface="Calibri"/>
              </a:rPr>
              <a:t>Heart  </a:t>
            </a:r>
            <a:r>
              <a:rPr dirty="0" sz="4400" spc="-15">
                <a:latin typeface="Calibri"/>
                <a:cs typeface="Calibri"/>
              </a:rPr>
              <a:t>Failure</a:t>
            </a:r>
            <a:r>
              <a:rPr dirty="0" sz="4400" spc="-195">
                <a:latin typeface="Calibri"/>
                <a:cs typeface="Calibri"/>
              </a:rPr>
              <a:t> </a:t>
            </a:r>
            <a:r>
              <a:rPr dirty="0" sz="4400" spc="10">
                <a:latin typeface="Calibri"/>
                <a:cs typeface="Calibri"/>
              </a:rPr>
              <a:t>Hospitalizations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57450" y="3467100"/>
            <a:ext cx="704850" cy="1352550"/>
          </a:xfrm>
          <a:custGeom>
            <a:avLst/>
            <a:gdLst/>
            <a:ahLst/>
            <a:cxnLst/>
            <a:rect l="l" t="t" r="r" b="b"/>
            <a:pathLst>
              <a:path w="704850" h="1352550">
                <a:moveTo>
                  <a:pt x="0" y="1352550"/>
                </a:moveTo>
                <a:lnTo>
                  <a:pt x="704850" y="1352550"/>
                </a:lnTo>
                <a:lnTo>
                  <a:pt x="704850" y="0"/>
                </a:lnTo>
                <a:lnTo>
                  <a:pt x="0" y="0"/>
                </a:lnTo>
                <a:lnTo>
                  <a:pt x="0" y="135255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252851" y="2976626"/>
            <a:ext cx="704850" cy="1847850"/>
          </a:xfrm>
          <a:custGeom>
            <a:avLst/>
            <a:gdLst/>
            <a:ahLst/>
            <a:cxnLst/>
            <a:rect l="l" t="t" r="r" b="b"/>
            <a:pathLst>
              <a:path w="704850" h="1847850">
                <a:moveTo>
                  <a:pt x="0" y="1847850"/>
                </a:moveTo>
                <a:lnTo>
                  <a:pt x="704850" y="1847850"/>
                </a:lnTo>
                <a:lnTo>
                  <a:pt x="704850" y="0"/>
                </a:lnTo>
                <a:lnTo>
                  <a:pt x="0" y="0"/>
                </a:lnTo>
                <a:lnTo>
                  <a:pt x="0" y="184785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52851" y="2976626"/>
            <a:ext cx="704850" cy="1847850"/>
          </a:xfrm>
          <a:custGeom>
            <a:avLst/>
            <a:gdLst/>
            <a:ahLst/>
            <a:cxnLst/>
            <a:rect l="l" t="t" r="r" b="b"/>
            <a:pathLst>
              <a:path w="704850" h="1847850">
                <a:moveTo>
                  <a:pt x="0" y="1847850"/>
                </a:moveTo>
                <a:lnTo>
                  <a:pt x="704850" y="1847850"/>
                </a:lnTo>
                <a:lnTo>
                  <a:pt x="704850" y="0"/>
                </a:lnTo>
                <a:lnTo>
                  <a:pt x="0" y="0"/>
                </a:lnTo>
                <a:lnTo>
                  <a:pt x="0" y="1847850"/>
                </a:lnTo>
                <a:close/>
              </a:path>
            </a:pathLst>
          </a:custGeom>
          <a:ln w="952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14701" y="3471926"/>
            <a:ext cx="0" cy="285750"/>
          </a:xfrm>
          <a:custGeom>
            <a:avLst/>
            <a:gdLst/>
            <a:ahLst/>
            <a:cxnLst/>
            <a:rect l="l" t="t" r="r" b="b"/>
            <a:pathLst>
              <a:path w="0"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14701" y="3186176"/>
            <a:ext cx="0" cy="285750"/>
          </a:xfrm>
          <a:custGeom>
            <a:avLst/>
            <a:gdLst/>
            <a:ahLst/>
            <a:cxnLst/>
            <a:rect l="l" t="t" r="r" b="b"/>
            <a:pathLst>
              <a:path w="0" h="285750">
                <a:moveTo>
                  <a:pt x="0" y="28575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86126" y="37576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86126" y="31861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05276" y="2976626"/>
            <a:ext cx="0" cy="285750"/>
          </a:xfrm>
          <a:custGeom>
            <a:avLst/>
            <a:gdLst/>
            <a:ahLst/>
            <a:cxnLst/>
            <a:rect l="l" t="t" r="r" b="b"/>
            <a:pathLst>
              <a:path w="0"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05276" y="2614676"/>
            <a:ext cx="0" cy="361950"/>
          </a:xfrm>
          <a:custGeom>
            <a:avLst/>
            <a:gdLst/>
            <a:ahLst/>
            <a:cxnLst/>
            <a:rect l="l" t="t" r="r" b="b"/>
            <a:pathLst>
              <a:path w="0" h="361950">
                <a:moveTo>
                  <a:pt x="0" y="36195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576701" y="32623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76701" y="26146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09851" y="1976501"/>
            <a:ext cx="0" cy="2847975"/>
          </a:xfrm>
          <a:custGeom>
            <a:avLst/>
            <a:gdLst/>
            <a:ahLst/>
            <a:cxnLst/>
            <a:rect l="l" t="t" r="r" b="b"/>
            <a:pathLst>
              <a:path w="0" h="2847975">
                <a:moveTo>
                  <a:pt x="0" y="2847975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71751" y="482434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71751" y="410997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1751" y="33957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071751" y="269087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71751" y="197650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09851" y="4824476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 h="0">
                <a:moveTo>
                  <a:pt x="0" y="0"/>
                </a:moveTo>
                <a:lnTo>
                  <a:pt x="220027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709420" y="4716398"/>
            <a:ext cx="29591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 spc="1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09420" y="4003675"/>
            <a:ext cx="29591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20">
                <a:latin typeface="Arial"/>
                <a:cs typeface="Arial"/>
              </a:rPr>
              <a:t>1</a:t>
            </a:r>
            <a:r>
              <a:rPr dirty="0" sz="1100" spc="1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09420" y="2481187"/>
            <a:ext cx="1281430" cy="100711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100" spc="-10">
                <a:latin typeface="Arial"/>
                <a:cs typeface="Arial"/>
              </a:rPr>
              <a:t>0.30</a:t>
            </a:r>
            <a:endParaRPr sz="11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815"/>
              </a:spcBef>
            </a:pPr>
            <a:r>
              <a:rPr dirty="0" sz="1200" b="1">
                <a:latin typeface="Arial"/>
                <a:cs typeface="Arial"/>
              </a:rPr>
              <a:t>0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1</a:t>
            </a:r>
            <a:r>
              <a:rPr dirty="0" sz="1200" spc="-5" b="1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Arial"/>
                <a:cs typeface="Arial"/>
              </a:rPr>
              <a:t>0.20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09420" y="1864931"/>
            <a:ext cx="295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5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4</a:t>
            </a:r>
            <a:r>
              <a:rPr dirty="0" sz="1100" spc="15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56496" y="2471724"/>
            <a:ext cx="367665" cy="15722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80"/>
              </a:lnSpc>
            </a:pPr>
            <a:r>
              <a:rPr dirty="0" sz="1200" b="1">
                <a:latin typeface="Arial"/>
                <a:cs typeface="Arial"/>
              </a:rPr>
              <a:t>Annualized </a:t>
            </a:r>
            <a:r>
              <a:rPr dirty="0" sz="1200" spc="-10" b="1">
                <a:latin typeface="Arial"/>
                <a:cs typeface="Arial"/>
              </a:rPr>
              <a:t>HFH</a:t>
            </a:r>
            <a:r>
              <a:rPr dirty="0" sz="1200" spc="-7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Rate</a:t>
            </a:r>
            <a:endParaRPr sz="1200">
              <a:latin typeface="Arial"/>
              <a:cs typeface="Arial"/>
            </a:endParaRPr>
          </a:p>
          <a:p>
            <a:pPr marL="88265">
              <a:lnSpc>
                <a:spcPts val="1395"/>
              </a:lnSpc>
            </a:pPr>
            <a:r>
              <a:rPr dirty="0" sz="1200">
                <a:latin typeface="Arial"/>
                <a:cs typeface="Arial"/>
              </a:rPr>
              <a:t>(events/patient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10">
                <a:latin typeface="Arial"/>
                <a:cs typeface="Arial"/>
              </a:rPr>
              <a:t>year)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57450" y="4591748"/>
            <a:ext cx="1505585" cy="488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3335">
              <a:lnSpc>
                <a:spcPct val="100000"/>
              </a:lnSpc>
              <a:spcBef>
                <a:spcPts val="100"/>
              </a:spcBef>
              <a:tabLst>
                <a:tab pos="765175" algn="l"/>
              </a:tabLst>
            </a:pPr>
            <a:r>
              <a:rPr dirty="0" baseline="4629" sz="1800" b="1">
                <a:solidFill>
                  <a:srgbClr val="FFFFFF"/>
                </a:solidFill>
                <a:latin typeface="Arial"/>
                <a:cs typeface="Arial"/>
              </a:rPr>
              <a:t>Device	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endParaRPr sz="1200">
              <a:latin typeface="Arial"/>
              <a:cs typeface="Arial"/>
            </a:endParaRPr>
          </a:p>
          <a:p>
            <a:pPr algn="ctr" marL="2540">
              <a:lnSpc>
                <a:spcPct val="100000"/>
              </a:lnSpc>
              <a:spcBef>
                <a:spcPts val="880"/>
              </a:spcBef>
            </a:pPr>
            <a:r>
              <a:rPr dirty="0" sz="1100" spc="10">
                <a:latin typeface="Arial"/>
                <a:cs typeface="Arial"/>
              </a:rPr>
              <a:t>2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Years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776601" y="2214626"/>
            <a:ext cx="819150" cy="95250"/>
          </a:xfrm>
          <a:custGeom>
            <a:avLst/>
            <a:gdLst/>
            <a:ahLst/>
            <a:cxnLst/>
            <a:rect l="l" t="t" r="r" b="b"/>
            <a:pathLst>
              <a:path w="819150" h="95250">
                <a:moveTo>
                  <a:pt x="0" y="95250"/>
                </a:moveTo>
                <a:lnTo>
                  <a:pt x="0" y="58132"/>
                </a:lnTo>
                <a:lnTo>
                  <a:pt x="0" y="27860"/>
                </a:lnTo>
                <a:lnTo>
                  <a:pt x="0" y="7471"/>
                </a:lnTo>
                <a:lnTo>
                  <a:pt x="0" y="0"/>
                </a:lnTo>
                <a:lnTo>
                  <a:pt x="819023" y="0"/>
                </a:lnTo>
                <a:lnTo>
                  <a:pt x="819096" y="7471"/>
                </a:lnTo>
                <a:lnTo>
                  <a:pt x="819134" y="27860"/>
                </a:lnTo>
                <a:lnTo>
                  <a:pt x="819148" y="58132"/>
                </a:lnTo>
                <a:lnTo>
                  <a:pt x="819150" y="952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934970" y="1992566"/>
            <a:ext cx="861694" cy="550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Arial"/>
                <a:cs typeface="Arial"/>
              </a:rPr>
              <a:t>p=0.02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554990">
              <a:lnSpc>
                <a:spcPct val="100000"/>
              </a:lnSpc>
            </a:pPr>
            <a:r>
              <a:rPr dirty="0" sz="1200" b="1">
                <a:latin typeface="Arial"/>
                <a:cs typeface="Arial"/>
              </a:rPr>
              <a:t>0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48375" y="1524000"/>
            <a:ext cx="4495800" cy="3600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800725" y="1847850"/>
            <a:ext cx="390525" cy="2628900"/>
          </a:xfrm>
          <a:custGeom>
            <a:avLst/>
            <a:gdLst/>
            <a:ahLst/>
            <a:cxnLst/>
            <a:rect l="l" t="t" r="r" b="b"/>
            <a:pathLst>
              <a:path w="390525" h="2628900">
                <a:moveTo>
                  <a:pt x="0" y="2628900"/>
                </a:moveTo>
                <a:lnTo>
                  <a:pt x="390525" y="2628900"/>
                </a:lnTo>
                <a:lnTo>
                  <a:pt x="390525" y="0"/>
                </a:lnTo>
                <a:lnTo>
                  <a:pt x="0" y="0"/>
                </a:lnTo>
                <a:lnTo>
                  <a:pt x="0" y="2628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5824601" y="4803551"/>
          <a:ext cx="4213225" cy="598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3155"/>
                <a:gridCol w="831215"/>
                <a:gridCol w="892175"/>
                <a:gridCol w="803910"/>
                <a:gridCol w="575310"/>
              </a:tblGrid>
              <a:tr h="235967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05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risk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200" spc="65">
                          <a:latin typeface="Calibri"/>
                          <a:cs typeface="Calibri"/>
                        </a:rPr>
                        <a:t>Days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2225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145">
                <a:tc>
                  <a:txBody>
                    <a:bodyPr/>
                    <a:lstStyle/>
                    <a:p>
                      <a:pPr marL="31750">
                        <a:lnSpc>
                          <a:spcPts val="1250"/>
                        </a:lnSpc>
                      </a:pPr>
                      <a:r>
                        <a:rPr dirty="0" sz="105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1050" spc="114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1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287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ts val="1250"/>
                        </a:lnSpc>
                      </a:pPr>
                      <a:r>
                        <a:rPr dirty="0" sz="1050" spc="1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261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785">
                        <a:lnSpc>
                          <a:spcPts val="1250"/>
                        </a:lnSpc>
                      </a:pPr>
                      <a:r>
                        <a:rPr dirty="0" sz="1050" spc="1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247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ts val="1250"/>
                        </a:lnSpc>
                      </a:pPr>
                      <a:r>
                        <a:rPr dirty="0" sz="1050" spc="1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226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9845">
                        <a:lnSpc>
                          <a:spcPts val="1250"/>
                        </a:lnSpc>
                      </a:pPr>
                      <a:r>
                        <a:rPr dirty="0" sz="1050" spc="1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190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1412">
                <a:tc>
                  <a:txBody>
                    <a:bodyPr/>
                    <a:lstStyle/>
                    <a:p>
                      <a:pPr marL="73660">
                        <a:lnSpc>
                          <a:spcPts val="1245"/>
                        </a:lnSpc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1050" spc="229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1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285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1245"/>
                        </a:lnSpc>
                      </a:pPr>
                      <a:r>
                        <a:rPr dirty="0" sz="1050" spc="1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265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ts val="1245"/>
                        </a:lnSpc>
                      </a:pPr>
                      <a:r>
                        <a:rPr dirty="0" sz="1050" spc="1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253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6990">
                        <a:lnSpc>
                          <a:spcPts val="1245"/>
                        </a:lnSpc>
                      </a:pPr>
                      <a:r>
                        <a:rPr dirty="0" sz="1050" spc="1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238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45"/>
                        </a:lnSpc>
                      </a:pPr>
                      <a:r>
                        <a:rPr dirty="0" sz="1050" spc="1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205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5803632" y="2003779"/>
            <a:ext cx="393700" cy="2325370"/>
          </a:xfrm>
          <a:prstGeom prst="rect">
            <a:avLst/>
          </a:prstGeom>
        </p:spPr>
        <p:txBody>
          <a:bodyPr wrap="square" lIns="0" tIns="3810" rIns="0" bIns="0" rtlCol="0" vert="vert270">
            <a:spAutoFit/>
          </a:bodyPr>
          <a:lstStyle/>
          <a:p>
            <a:pPr algn="ctr" marL="5715">
              <a:lnSpc>
                <a:spcPts val="1435"/>
              </a:lnSpc>
              <a:spcBef>
                <a:spcPts val="30"/>
              </a:spcBef>
            </a:pPr>
            <a:r>
              <a:rPr dirty="0" sz="1200" spc="-15" b="1">
                <a:latin typeface="Arial"/>
                <a:cs typeface="Arial"/>
              </a:rPr>
              <a:t>Mean </a:t>
            </a:r>
            <a:r>
              <a:rPr dirty="0" sz="1200" spc="-20" b="1">
                <a:latin typeface="Arial"/>
                <a:cs typeface="Arial"/>
              </a:rPr>
              <a:t>Cumulative</a:t>
            </a:r>
            <a:r>
              <a:rPr dirty="0" sz="1200" spc="-150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Function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435"/>
              </a:lnSpc>
            </a:pPr>
            <a:r>
              <a:rPr dirty="0" sz="1200" spc="10">
                <a:latin typeface="Calibri"/>
                <a:cs typeface="Calibri"/>
              </a:rPr>
              <a:t>(Average </a:t>
            </a:r>
            <a:r>
              <a:rPr dirty="0" sz="1200" spc="30">
                <a:latin typeface="Calibri"/>
                <a:cs typeface="Calibri"/>
              </a:rPr>
              <a:t>number</a:t>
            </a:r>
            <a:r>
              <a:rPr dirty="0" sz="1200" spc="-195">
                <a:latin typeface="Calibri"/>
                <a:cs typeface="Calibri"/>
              </a:rPr>
              <a:t> </a:t>
            </a:r>
            <a:r>
              <a:rPr dirty="0" sz="1200" spc="15">
                <a:latin typeface="Calibri"/>
                <a:cs typeface="Calibri"/>
              </a:rPr>
              <a:t>of events/patient)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5938" y="2074271"/>
            <a:ext cx="5172094" cy="3334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62250" y="6305550"/>
            <a:ext cx="6667500" cy="342900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48895" rIns="0" bIns="0" rtlCol="0" vert="horz">
            <a:spAutoFit/>
          </a:bodyPr>
          <a:lstStyle/>
          <a:p>
            <a:pPr algn="ctr" marL="7620">
              <a:lnSpc>
                <a:spcPct val="100000"/>
              </a:lnSpc>
              <a:spcBef>
                <a:spcPts val="385"/>
              </a:spcBef>
            </a:pPr>
            <a:r>
              <a:rPr dirty="0" sz="800" spc="25">
                <a:latin typeface="Calibri"/>
                <a:cs typeface="Calibri"/>
              </a:rPr>
              <a:t>Prespecified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secondary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endpoint;</a:t>
            </a:r>
            <a:r>
              <a:rPr dirty="0" sz="800" spc="4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intention-to-treat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(ITT)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analysis </a:t>
            </a:r>
            <a:r>
              <a:rPr dirty="0" sz="800" spc="20">
                <a:latin typeface="Calibri"/>
                <a:cs typeface="Calibri"/>
              </a:rPr>
              <a:t>shown.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0" i="1">
                <a:latin typeface="Calibri"/>
                <a:cs typeface="Calibri"/>
              </a:rPr>
              <a:t>TV</a:t>
            </a:r>
            <a:r>
              <a:rPr dirty="0" sz="800" spc="10">
                <a:latin typeface="Calibri"/>
                <a:cs typeface="Calibri"/>
              </a:rPr>
              <a:t>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valve;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TVS,</a:t>
            </a:r>
            <a:r>
              <a:rPr dirty="0" sz="800" spc="5" i="1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surgery;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i="1">
                <a:latin typeface="Calibri"/>
                <a:cs typeface="Calibri"/>
              </a:rPr>
              <a:t>TVI,</a:t>
            </a:r>
            <a:r>
              <a:rPr dirty="0" sz="800" spc="-10" i="1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endParaRPr sz="800">
              <a:latin typeface="Calibri"/>
              <a:cs typeface="Calibri"/>
            </a:endParaRPr>
          </a:p>
          <a:p>
            <a:pPr algn="ctr" marL="6985">
              <a:lnSpc>
                <a:spcPct val="100000"/>
              </a:lnSpc>
              <a:spcBef>
                <a:spcPts val="15"/>
              </a:spcBef>
            </a:pPr>
            <a:r>
              <a:rPr dirty="0" sz="800" spc="5">
                <a:latin typeface="Calibri"/>
                <a:cs typeface="Calibri"/>
              </a:rPr>
              <a:t>intervention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(transcatheter).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993129" y="3013455"/>
          <a:ext cx="6116320" cy="1560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8065"/>
                <a:gridCol w="1475739"/>
                <a:gridCol w="1358264"/>
                <a:gridCol w="965835"/>
              </a:tblGrid>
              <a:tr h="5129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ts val="1820"/>
                        </a:lnSpc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Component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4940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50" spc="-5" b="1">
                          <a:latin typeface="Arial"/>
                          <a:cs typeface="Arial"/>
                        </a:rPr>
                        <a:t>Device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521334">
                        <a:lnSpc>
                          <a:spcPts val="1850"/>
                        </a:lnSpc>
                        <a:spcBef>
                          <a:spcPts val="170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N=285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Control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427355">
                        <a:lnSpc>
                          <a:spcPts val="1850"/>
                        </a:lnSpc>
                        <a:spcBef>
                          <a:spcPts val="170"/>
                        </a:spcBef>
                      </a:pPr>
                      <a:r>
                        <a:rPr dirty="0" sz="1550" spc="-5" b="1">
                          <a:latin typeface="Arial"/>
                          <a:cs typeface="Arial"/>
                        </a:rPr>
                        <a:t>N=287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ts val="1820"/>
                        </a:lnSpc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p-value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</a:tr>
              <a:tr h="1034795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-5" b="1">
                          <a:latin typeface="Arial"/>
                          <a:cs typeface="Arial"/>
                        </a:rPr>
                        <a:t>Composite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219710" marR="419100">
                        <a:lnSpc>
                          <a:spcPct val="109000"/>
                        </a:lnSpc>
                      </a:pPr>
                      <a:r>
                        <a:rPr dirty="0" sz="1550" spc="90">
                          <a:latin typeface="Calibri"/>
                          <a:cs typeface="Calibri"/>
                        </a:rPr>
                        <a:t>All-cause</a:t>
                      </a:r>
                      <a:r>
                        <a:rPr dirty="0" sz="155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40">
                          <a:latin typeface="Calibri"/>
                          <a:cs typeface="Calibri"/>
                        </a:rPr>
                        <a:t>mortality  </a:t>
                      </a:r>
                      <a:r>
                        <a:rPr dirty="0" sz="1550" spc="15">
                          <a:latin typeface="Calibri"/>
                          <a:cs typeface="Calibri"/>
                        </a:rPr>
                        <a:t>TV </a:t>
                      </a:r>
                      <a:r>
                        <a:rPr dirty="0" sz="1550" spc="45">
                          <a:latin typeface="Calibri"/>
                          <a:cs typeface="Calibri"/>
                        </a:rPr>
                        <a:t>surgery</a:t>
                      </a:r>
                      <a:r>
                        <a:rPr dirty="0" sz="15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45">
                          <a:latin typeface="Calibri"/>
                          <a:cs typeface="Calibri"/>
                        </a:rPr>
                        <a:t>(TVS)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219710">
                        <a:lnSpc>
                          <a:spcPts val="1825"/>
                        </a:lnSpc>
                        <a:spcBef>
                          <a:spcPts val="240"/>
                        </a:spcBef>
                      </a:pPr>
                      <a:r>
                        <a:rPr dirty="0" sz="1550" spc="15">
                          <a:latin typeface="Calibri"/>
                          <a:cs typeface="Calibri"/>
                        </a:rPr>
                        <a:t>TV </a:t>
                      </a:r>
                      <a:r>
                        <a:rPr dirty="0" sz="1550" spc="35">
                          <a:latin typeface="Calibri"/>
                          <a:cs typeface="Calibri"/>
                        </a:rPr>
                        <a:t>intervention</a:t>
                      </a:r>
                      <a:r>
                        <a:rPr dirty="0" sz="15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(TVI)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-20" b="1">
                          <a:latin typeface="Arial"/>
                          <a:cs typeface="Arial"/>
                        </a:rPr>
                        <a:t>22.4%</a:t>
                      </a:r>
                      <a:r>
                        <a:rPr dirty="0" sz="155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(62)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34671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17.9%</a:t>
                      </a:r>
                      <a:r>
                        <a:rPr dirty="0" sz="15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30">
                          <a:latin typeface="Calibri"/>
                          <a:cs typeface="Calibri"/>
                        </a:rPr>
                        <a:t>(49)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454659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2.3%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25">
                          <a:latin typeface="Calibri"/>
                          <a:cs typeface="Calibri"/>
                        </a:rPr>
                        <a:t>(6)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400685">
                        <a:lnSpc>
                          <a:spcPts val="1825"/>
                        </a:lnSpc>
                        <a:spcBef>
                          <a:spcPts val="240"/>
                        </a:spcBef>
                      </a:pPr>
                      <a:r>
                        <a:rPr dirty="0" sz="1550" spc="100">
                          <a:latin typeface="Calibri"/>
                          <a:cs typeface="Calibri"/>
                        </a:rPr>
                        <a:t>3.8%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30">
                          <a:latin typeface="Calibri"/>
                          <a:cs typeface="Calibri"/>
                        </a:rPr>
                        <a:t>(10)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-20" b="1">
                          <a:latin typeface="Arial"/>
                          <a:cs typeface="Arial"/>
                        </a:rPr>
                        <a:t>70.7%</a:t>
                      </a:r>
                      <a:r>
                        <a:rPr dirty="0" sz="15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(185)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17.1%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25">
                          <a:latin typeface="Calibri"/>
                          <a:cs typeface="Calibri"/>
                        </a:rPr>
                        <a:t>(45)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3067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4.3%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25">
                          <a:latin typeface="Calibri"/>
                          <a:cs typeface="Calibri"/>
                        </a:rPr>
                        <a:t>(11)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198755">
                        <a:lnSpc>
                          <a:spcPts val="1825"/>
                        </a:lnSpc>
                        <a:spcBef>
                          <a:spcPts val="24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61.5%</a:t>
                      </a:r>
                      <a:r>
                        <a:rPr dirty="0" sz="15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45">
                          <a:latin typeface="Calibri"/>
                          <a:cs typeface="Calibri"/>
                        </a:rPr>
                        <a:t>(142)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-15" b="1">
                          <a:latin typeface="Arial"/>
                          <a:cs typeface="Arial"/>
                        </a:rPr>
                        <a:t>&lt;0.0001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38212" y="142811"/>
            <a:ext cx="214820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  <p:sp>
        <p:nvSpPr>
          <p:cNvPr id="6" name="object 6"/>
          <p:cNvSpPr/>
          <p:nvPr/>
        </p:nvSpPr>
        <p:spPr>
          <a:xfrm>
            <a:off x="3524250" y="2289175"/>
            <a:ext cx="2865755" cy="127000"/>
          </a:xfrm>
          <a:custGeom>
            <a:avLst/>
            <a:gdLst/>
            <a:ahLst/>
            <a:cxnLst/>
            <a:rect l="l" t="t" r="r" b="b"/>
            <a:pathLst>
              <a:path w="2865754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73025"/>
                </a:lnTo>
                <a:lnTo>
                  <a:pt x="114300" y="73025"/>
                </a:lnTo>
                <a:lnTo>
                  <a:pt x="114300" y="53975"/>
                </a:lnTo>
                <a:lnTo>
                  <a:pt x="127000" y="53975"/>
                </a:lnTo>
                <a:lnTo>
                  <a:pt x="127000" y="0"/>
                </a:lnTo>
                <a:close/>
              </a:path>
              <a:path w="2865754" h="127000">
                <a:moveTo>
                  <a:pt x="2827274" y="25400"/>
                </a:moveTo>
                <a:lnTo>
                  <a:pt x="2812480" y="28388"/>
                </a:lnTo>
                <a:lnTo>
                  <a:pt x="2800365" y="36544"/>
                </a:lnTo>
                <a:lnTo>
                  <a:pt x="2792180" y="48652"/>
                </a:lnTo>
                <a:lnTo>
                  <a:pt x="2789174" y="63500"/>
                </a:lnTo>
                <a:lnTo>
                  <a:pt x="2792180" y="78347"/>
                </a:lnTo>
                <a:lnTo>
                  <a:pt x="2800365" y="90455"/>
                </a:lnTo>
                <a:lnTo>
                  <a:pt x="2812480" y="98611"/>
                </a:lnTo>
                <a:lnTo>
                  <a:pt x="2827274" y="101600"/>
                </a:lnTo>
                <a:lnTo>
                  <a:pt x="2842121" y="98611"/>
                </a:lnTo>
                <a:lnTo>
                  <a:pt x="2854229" y="90455"/>
                </a:lnTo>
                <a:lnTo>
                  <a:pt x="2862385" y="78347"/>
                </a:lnTo>
                <a:lnTo>
                  <a:pt x="2863456" y="73025"/>
                </a:lnTo>
                <a:lnTo>
                  <a:pt x="2827274" y="73025"/>
                </a:lnTo>
                <a:lnTo>
                  <a:pt x="2827274" y="53975"/>
                </a:lnTo>
                <a:lnTo>
                  <a:pt x="2863456" y="53975"/>
                </a:lnTo>
                <a:lnTo>
                  <a:pt x="2862385" y="48652"/>
                </a:lnTo>
                <a:lnTo>
                  <a:pt x="2854229" y="36544"/>
                </a:lnTo>
                <a:lnTo>
                  <a:pt x="2842121" y="28388"/>
                </a:lnTo>
                <a:lnTo>
                  <a:pt x="2827274" y="25400"/>
                </a:lnTo>
                <a:close/>
              </a:path>
              <a:path w="2865754" h="127000">
                <a:moveTo>
                  <a:pt x="127000" y="53975"/>
                </a:moveTo>
                <a:lnTo>
                  <a:pt x="114300" y="53975"/>
                </a:lnTo>
                <a:lnTo>
                  <a:pt x="114300" y="73025"/>
                </a:lnTo>
                <a:lnTo>
                  <a:pt x="127000" y="73025"/>
                </a:lnTo>
                <a:lnTo>
                  <a:pt x="127000" y="53975"/>
                </a:lnTo>
                <a:close/>
              </a:path>
              <a:path w="2865754" h="127000">
                <a:moveTo>
                  <a:pt x="2791102" y="53975"/>
                </a:moveTo>
                <a:lnTo>
                  <a:pt x="127000" y="53975"/>
                </a:lnTo>
                <a:lnTo>
                  <a:pt x="127000" y="73025"/>
                </a:lnTo>
                <a:lnTo>
                  <a:pt x="2791102" y="73025"/>
                </a:lnTo>
                <a:lnTo>
                  <a:pt x="2789174" y="63500"/>
                </a:lnTo>
                <a:lnTo>
                  <a:pt x="2791102" y="53975"/>
                </a:lnTo>
                <a:close/>
              </a:path>
              <a:path w="2865754" h="127000">
                <a:moveTo>
                  <a:pt x="2863456" y="53975"/>
                </a:moveTo>
                <a:lnTo>
                  <a:pt x="2827274" y="53975"/>
                </a:lnTo>
                <a:lnTo>
                  <a:pt x="2827274" y="73025"/>
                </a:lnTo>
                <a:lnTo>
                  <a:pt x="2863456" y="73025"/>
                </a:lnTo>
                <a:lnTo>
                  <a:pt x="2865374" y="63500"/>
                </a:lnTo>
                <a:lnTo>
                  <a:pt x="2863456" y="53975"/>
                </a:lnTo>
                <a:close/>
              </a:path>
            </a:pathLst>
          </a:custGeom>
          <a:solidFill>
            <a:srgbClr val="EF812E">
              <a:alpha val="6392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17575" y="305117"/>
            <a:ext cx="11014710" cy="253809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 marR="1318895">
              <a:lnSpc>
                <a:spcPts val="4730"/>
              </a:lnSpc>
              <a:spcBef>
                <a:spcPts val="745"/>
              </a:spcBef>
            </a:pPr>
            <a:r>
              <a:rPr dirty="0" sz="4400" spc="-175" b="1">
                <a:latin typeface="Trebuchet MS"/>
                <a:cs typeface="Trebuchet MS"/>
              </a:rPr>
              <a:t>Prespecified </a:t>
            </a:r>
            <a:r>
              <a:rPr dirty="0" sz="4400" spc="-235" b="1">
                <a:latin typeface="Trebuchet MS"/>
                <a:cs typeface="Trebuchet MS"/>
              </a:rPr>
              <a:t>Endpoint: </a:t>
            </a:r>
            <a:r>
              <a:rPr dirty="0" sz="4400" spc="-25">
                <a:latin typeface="Calibri"/>
                <a:cs typeface="Calibri"/>
              </a:rPr>
              <a:t>Freedom </a:t>
            </a:r>
            <a:r>
              <a:rPr dirty="0" sz="4400" spc="-95">
                <a:latin typeface="Calibri"/>
                <a:cs typeface="Calibri"/>
              </a:rPr>
              <a:t>from </a:t>
            </a:r>
            <a:r>
              <a:rPr dirty="0" sz="4400" spc="80">
                <a:latin typeface="Calibri"/>
                <a:cs typeface="Calibri"/>
              </a:rPr>
              <a:t>All-  </a:t>
            </a:r>
            <a:r>
              <a:rPr dirty="0" sz="4400" spc="105">
                <a:latin typeface="Calibri"/>
                <a:cs typeface="Calibri"/>
              </a:rPr>
              <a:t>cause </a:t>
            </a:r>
            <a:r>
              <a:rPr dirty="0" sz="4400" spc="-95">
                <a:latin typeface="Calibri"/>
                <a:cs typeface="Calibri"/>
              </a:rPr>
              <a:t>mortality, </a:t>
            </a:r>
            <a:r>
              <a:rPr dirty="0" sz="4400" spc="5">
                <a:latin typeface="Calibri"/>
                <a:cs typeface="Calibri"/>
              </a:rPr>
              <a:t>TV </a:t>
            </a:r>
            <a:r>
              <a:rPr dirty="0" sz="4400" spc="-90">
                <a:latin typeface="Calibri"/>
                <a:cs typeface="Calibri"/>
              </a:rPr>
              <a:t>Surgery, </a:t>
            </a:r>
            <a:r>
              <a:rPr dirty="0" sz="4400" spc="5">
                <a:latin typeface="Calibri"/>
                <a:cs typeface="Calibri"/>
              </a:rPr>
              <a:t>TV</a:t>
            </a:r>
            <a:r>
              <a:rPr dirty="0" sz="4400" spc="-710">
                <a:latin typeface="Calibri"/>
                <a:cs typeface="Calibri"/>
              </a:rPr>
              <a:t> </a:t>
            </a:r>
            <a:r>
              <a:rPr dirty="0" sz="4400" spc="-90">
                <a:latin typeface="Calibri"/>
                <a:cs typeface="Calibri"/>
              </a:rPr>
              <a:t>Intervention</a:t>
            </a:r>
            <a:endParaRPr sz="4400">
              <a:latin typeface="Calibri"/>
              <a:cs typeface="Calibri"/>
            </a:endParaRPr>
          </a:p>
          <a:p>
            <a:pPr marL="5177790" marR="5080">
              <a:lnSpc>
                <a:spcPct val="103000"/>
              </a:lnSpc>
              <a:spcBef>
                <a:spcPts val="3925"/>
              </a:spcBef>
            </a:pPr>
            <a:r>
              <a:rPr dirty="0" sz="1550" b="1">
                <a:solidFill>
                  <a:srgbClr val="EF812E"/>
                </a:solidFill>
                <a:latin typeface="Arial"/>
                <a:cs typeface="Arial"/>
              </a:rPr>
              <a:t>Difference </a:t>
            </a:r>
            <a:r>
              <a:rPr dirty="0" sz="1550" spc="-15" b="1">
                <a:solidFill>
                  <a:srgbClr val="EF812E"/>
                </a:solidFill>
                <a:latin typeface="Arial"/>
                <a:cs typeface="Arial"/>
              </a:rPr>
              <a:t>driven </a:t>
            </a:r>
            <a:r>
              <a:rPr dirty="0" sz="1550" spc="-30" b="1">
                <a:solidFill>
                  <a:srgbClr val="EF812E"/>
                </a:solidFill>
                <a:latin typeface="Arial"/>
                <a:cs typeface="Arial"/>
              </a:rPr>
              <a:t>by </a:t>
            </a:r>
            <a:r>
              <a:rPr dirty="0" sz="1550" spc="-5" b="1">
                <a:solidFill>
                  <a:srgbClr val="EF812E"/>
                </a:solidFill>
                <a:latin typeface="Arial"/>
                <a:cs typeface="Arial"/>
              </a:rPr>
              <a:t>tricuspid </a:t>
            </a:r>
            <a:r>
              <a:rPr dirty="0" sz="1550" spc="-35" b="1">
                <a:solidFill>
                  <a:srgbClr val="EF812E"/>
                </a:solidFill>
                <a:latin typeface="Arial"/>
                <a:cs typeface="Arial"/>
              </a:rPr>
              <a:t>valve </a:t>
            </a:r>
            <a:r>
              <a:rPr dirty="0" sz="1550" spc="-5" b="1">
                <a:solidFill>
                  <a:srgbClr val="EF812E"/>
                </a:solidFill>
                <a:latin typeface="Arial"/>
                <a:cs typeface="Arial"/>
              </a:rPr>
              <a:t>intervention </a:t>
            </a:r>
            <a:r>
              <a:rPr dirty="0" sz="1550" spc="-40" b="1">
                <a:solidFill>
                  <a:srgbClr val="EF812E"/>
                </a:solidFill>
                <a:latin typeface="Arial"/>
                <a:cs typeface="Arial"/>
              </a:rPr>
              <a:t>(crossover)  </a:t>
            </a:r>
            <a:r>
              <a:rPr dirty="0" sz="1550" spc="30">
                <a:solidFill>
                  <a:srgbClr val="EF812E"/>
                </a:solidFill>
                <a:latin typeface="Calibri"/>
                <a:cs typeface="Calibri"/>
              </a:rPr>
              <a:t>after</a:t>
            </a:r>
            <a:r>
              <a:rPr dirty="0" sz="1550" spc="-55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55">
                <a:solidFill>
                  <a:srgbClr val="EF812E"/>
                </a:solidFill>
                <a:latin typeface="Calibri"/>
                <a:cs typeface="Calibri"/>
              </a:rPr>
              <a:t>1</a:t>
            </a:r>
            <a:r>
              <a:rPr dirty="0" sz="1550" spc="5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10">
                <a:solidFill>
                  <a:srgbClr val="EF812E"/>
                </a:solidFill>
                <a:latin typeface="Calibri"/>
                <a:cs typeface="Calibri"/>
              </a:rPr>
              <a:t>year.</a:t>
            </a:r>
            <a:r>
              <a:rPr dirty="0" sz="1550" spc="25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80">
                <a:solidFill>
                  <a:srgbClr val="EF812E"/>
                </a:solidFill>
                <a:latin typeface="Calibri"/>
                <a:cs typeface="Calibri"/>
              </a:rPr>
              <a:t>Rates</a:t>
            </a:r>
            <a:r>
              <a:rPr dirty="0" sz="1550" spc="5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40">
                <a:solidFill>
                  <a:srgbClr val="EF812E"/>
                </a:solidFill>
                <a:latin typeface="Calibri"/>
                <a:cs typeface="Calibri"/>
              </a:rPr>
              <a:t>of</a:t>
            </a:r>
            <a:r>
              <a:rPr dirty="0" sz="1550" spc="-75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105">
                <a:solidFill>
                  <a:srgbClr val="EF812E"/>
                </a:solidFill>
                <a:latin typeface="Calibri"/>
                <a:cs typeface="Calibri"/>
              </a:rPr>
              <a:t>all-cause</a:t>
            </a:r>
            <a:r>
              <a:rPr dirty="0" sz="1550" spc="-60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40">
                <a:solidFill>
                  <a:srgbClr val="EF812E"/>
                </a:solidFill>
                <a:latin typeface="Calibri"/>
                <a:cs typeface="Calibri"/>
              </a:rPr>
              <a:t>mortality</a:t>
            </a:r>
            <a:r>
              <a:rPr dirty="0" sz="1550" spc="-20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75">
                <a:solidFill>
                  <a:srgbClr val="EF812E"/>
                </a:solidFill>
                <a:latin typeface="Calibri"/>
                <a:cs typeface="Calibri"/>
              </a:rPr>
              <a:t>and</a:t>
            </a:r>
            <a:r>
              <a:rPr dirty="0" sz="1550" spc="-35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70">
                <a:solidFill>
                  <a:srgbClr val="EF812E"/>
                </a:solidFill>
                <a:latin typeface="Calibri"/>
                <a:cs typeface="Calibri"/>
              </a:rPr>
              <a:t>tricuspid</a:t>
            </a:r>
            <a:r>
              <a:rPr dirty="0" sz="1550" spc="30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45">
                <a:solidFill>
                  <a:srgbClr val="EF812E"/>
                </a:solidFill>
                <a:latin typeface="Calibri"/>
                <a:cs typeface="Calibri"/>
              </a:rPr>
              <a:t>valve</a:t>
            </a:r>
            <a:r>
              <a:rPr dirty="0" sz="1550" spc="-55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45">
                <a:solidFill>
                  <a:srgbClr val="EF812E"/>
                </a:solidFill>
                <a:latin typeface="Calibri"/>
                <a:cs typeface="Calibri"/>
              </a:rPr>
              <a:t>surgery  </a:t>
            </a:r>
            <a:r>
              <a:rPr dirty="0" sz="1550" spc="25">
                <a:solidFill>
                  <a:srgbClr val="EF812E"/>
                </a:solidFill>
                <a:latin typeface="Calibri"/>
                <a:cs typeface="Calibri"/>
              </a:rPr>
              <a:t>were </a:t>
            </a:r>
            <a:r>
              <a:rPr dirty="0" sz="1550" spc="60">
                <a:solidFill>
                  <a:srgbClr val="EF812E"/>
                </a:solidFill>
                <a:latin typeface="Calibri"/>
                <a:cs typeface="Calibri"/>
              </a:rPr>
              <a:t>similar </a:t>
            </a:r>
            <a:r>
              <a:rPr dirty="0" sz="1550" spc="40">
                <a:solidFill>
                  <a:srgbClr val="EF812E"/>
                </a:solidFill>
                <a:latin typeface="Calibri"/>
                <a:cs typeface="Calibri"/>
              </a:rPr>
              <a:t>between</a:t>
            </a:r>
            <a:r>
              <a:rPr dirty="0" sz="1550" spc="-90">
                <a:solidFill>
                  <a:srgbClr val="EF812E"/>
                </a:solidFill>
                <a:latin typeface="Calibri"/>
                <a:cs typeface="Calibri"/>
              </a:rPr>
              <a:t> </a:t>
            </a:r>
            <a:r>
              <a:rPr dirty="0" sz="1550" spc="70">
                <a:solidFill>
                  <a:srgbClr val="EF812E"/>
                </a:solidFill>
                <a:latin typeface="Calibri"/>
                <a:cs typeface="Calibri"/>
              </a:rPr>
              <a:t>groups.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575" y="607377"/>
            <a:ext cx="1115949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80" b="1">
                <a:latin typeface="Trebuchet MS"/>
                <a:cs typeface="Trebuchet MS"/>
              </a:rPr>
              <a:t>All-cause</a:t>
            </a:r>
            <a:r>
              <a:rPr dirty="0" sz="4400" spc="-525" b="1">
                <a:latin typeface="Trebuchet MS"/>
                <a:cs typeface="Trebuchet MS"/>
              </a:rPr>
              <a:t> </a:t>
            </a:r>
            <a:r>
              <a:rPr dirty="0" sz="4400" spc="-175" b="1">
                <a:latin typeface="Trebuchet MS"/>
                <a:cs typeface="Trebuchet MS"/>
              </a:rPr>
              <a:t>Mortality</a:t>
            </a:r>
            <a:r>
              <a:rPr dirty="0" sz="4400" spc="-500" b="1">
                <a:latin typeface="Trebuchet MS"/>
                <a:cs typeface="Trebuchet MS"/>
              </a:rPr>
              <a:t> </a:t>
            </a:r>
            <a:r>
              <a:rPr dirty="0" sz="4400" spc="-155" b="1">
                <a:latin typeface="Trebuchet MS"/>
                <a:cs typeface="Trebuchet MS"/>
              </a:rPr>
              <a:t>and</a:t>
            </a:r>
            <a:r>
              <a:rPr dirty="0" sz="4400" spc="-500" b="1">
                <a:latin typeface="Trebuchet MS"/>
                <a:cs typeface="Trebuchet MS"/>
              </a:rPr>
              <a:t> </a:t>
            </a:r>
            <a:r>
              <a:rPr dirty="0" sz="4400" spc="-220" b="1">
                <a:latin typeface="Trebuchet MS"/>
                <a:cs typeface="Trebuchet MS"/>
              </a:rPr>
              <a:t>Tricuspid</a:t>
            </a:r>
            <a:r>
              <a:rPr dirty="0" sz="4400" spc="-505" b="1">
                <a:latin typeface="Trebuchet MS"/>
                <a:cs typeface="Trebuchet MS"/>
              </a:rPr>
              <a:t> </a:t>
            </a:r>
            <a:r>
              <a:rPr dirty="0" sz="4400" spc="-204" b="1">
                <a:latin typeface="Trebuchet MS"/>
                <a:cs typeface="Trebuchet MS"/>
              </a:rPr>
              <a:t>Valve</a:t>
            </a:r>
            <a:r>
              <a:rPr dirty="0" sz="4400" spc="-525" b="1">
                <a:latin typeface="Trebuchet MS"/>
                <a:cs typeface="Trebuchet MS"/>
              </a:rPr>
              <a:t> </a:t>
            </a:r>
            <a:r>
              <a:rPr dirty="0" sz="4400" spc="-200" b="1">
                <a:latin typeface="Trebuchet MS"/>
                <a:cs typeface="Trebuchet MS"/>
              </a:rPr>
              <a:t>Surgery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4261" y="1762398"/>
            <a:ext cx="11219573" cy="38647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762250" y="6381750"/>
            <a:ext cx="666750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algn="ctr" marL="10795">
              <a:lnSpc>
                <a:spcPct val="100000"/>
              </a:lnSpc>
              <a:spcBef>
                <a:spcPts val="405"/>
              </a:spcBef>
            </a:pPr>
            <a:r>
              <a:rPr dirty="0" sz="800" spc="30">
                <a:latin typeface="Calibri"/>
                <a:cs typeface="Calibri"/>
              </a:rPr>
              <a:t>Prespecified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secondary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endpoint;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intention-to-treat </a:t>
            </a:r>
            <a:r>
              <a:rPr dirty="0" sz="800" spc="-10">
                <a:latin typeface="Calibri"/>
                <a:cs typeface="Calibri"/>
              </a:rPr>
              <a:t>(ITT)</a:t>
            </a:r>
            <a:r>
              <a:rPr dirty="0" sz="800" spc="30">
                <a:latin typeface="Calibri"/>
                <a:cs typeface="Calibri"/>
              </a:rPr>
              <a:t> analysis</a:t>
            </a:r>
            <a:r>
              <a:rPr dirty="0" sz="800" spc="1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shown.</a:t>
            </a:r>
            <a:r>
              <a:rPr dirty="0" sz="800" spc="-65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TVS,</a:t>
            </a:r>
            <a:r>
              <a:rPr dirty="0" sz="800" i="1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surgery.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7055" y="1574800"/>
            <a:ext cx="1336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All-cause</a:t>
            </a:r>
            <a:r>
              <a:rPr dirty="0" sz="1200" spc="-15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Mortality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99780" y="1574800"/>
            <a:ext cx="1623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45" b="1">
                <a:latin typeface="Arial"/>
                <a:cs typeface="Arial"/>
              </a:rPr>
              <a:t>Tricuspid </a:t>
            </a:r>
            <a:r>
              <a:rPr dirty="0" sz="1200" spc="-35" b="1">
                <a:latin typeface="Arial"/>
                <a:cs typeface="Arial"/>
              </a:rPr>
              <a:t>Valve</a:t>
            </a:r>
            <a:r>
              <a:rPr dirty="0" sz="1200" spc="-215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Surgery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38212" y="441261"/>
            <a:ext cx="214820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939546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65" b="1">
                <a:solidFill>
                  <a:srgbClr val="000000"/>
                </a:solidFill>
                <a:latin typeface="Trebuchet MS"/>
                <a:cs typeface="Trebuchet MS"/>
              </a:rPr>
              <a:t>Both</a:t>
            </a:r>
            <a:r>
              <a:rPr dirty="0" sz="4400" spc="-54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15" b="1">
                <a:solidFill>
                  <a:srgbClr val="000000"/>
                </a:solidFill>
                <a:latin typeface="Trebuchet MS"/>
                <a:cs typeface="Trebuchet MS"/>
              </a:rPr>
              <a:t>2-year</a:t>
            </a:r>
            <a:r>
              <a:rPr dirty="0" sz="4400" spc="-44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75" b="1">
                <a:solidFill>
                  <a:srgbClr val="000000"/>
                </a:solidFill>
                <a:latin typeface="Trebuchet MS"/>
                <a:cs typeface="Trebuchet MS"/>
              </a:rPr>
              <a:t>Prespecified</a:t>
            </a:r>
            <a:r>
              <a:rPr dirty="0" sz="4400" spc="-50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60" b="1">
                <a:solidFill>
                  <a:srgbClr val="000000"/>
                </a:solidFill>
                <a:latin typeface="Trebuchet MS"/>
                <a:cs typeface="Trebuchet MS"/>
              </a:rPr>
              <a:t>Endpoints</a:t>
            </a:r>
            <a:r>
              <a:rPr dirty="0" sz="4400" spc="-47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25" b="1">
                <a:solidFill>
                  <a:srgbClr val="000000"/>
                </a:solidFill>
                <a:latin typeface="Trebuchet MS"/>
                <a:cs typeface="Trebuchet MS"/>
              </a:rPr>
              <a:t>Met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62150" y="1981200"/>
            <a:ext cx="9067800" cy="1009650"/>
          </a:xfrm>
          <a:custGeom>
            <a:avLst/>
            <a:gdLst/>
            <a:ahLst/>
            <a:cxnLst/>
            <a:rect l="l" t="t" r="r" b="b"/>
            <a:pathLst>
              <a:path w="9067800" h="1009650">
                <a:moveTo>
                  <a:pt x="8899525" y="0"/>
                </a:moveTo>
                <a:lnTo>
                  <a:pt x="168275" y="0"/>
                </a:lnTo>
                <a:lnTo>
                  <a:pt x="123531" y="6008"/>
                </a:lnTo>
                <a:lnTo>
                  <a:pt x="83330" y="22968"/>
                </a:lnTo>
                <a:lnTo>
                  <a:pt x="49275" y="49275"/>
                </a:lnTo>
                <a:lnTo>
                  <a:pt x="22968" y="83330"/>
                </a:lnTo>
                <a:lnTo>
                  <a:pt x="6008" y="123531"/>
                </a:lnTo>
                <a:lnTo>
                  <a:pt x="0" y="168275"/>
                </a:lnTo>
                <a:lnTo>
                  <a:pt x="0" y="841375"/>
                </a:lnTo>
                <a:lnTo>
                  <a:pt x="6008" y="886118"/>
                </a:lnTo>
                <a:lnTo>
                  <a:pt x="22968" y="926319"/>
                </a:lnTo>
                <a:lnTo>
                  <a:pt x="49275" y="960374"/>
                </a:lnTo>
                <a:lnTo>
                  <a:pt x="83330" y="986681"/>
                </a:lnTo>
                <a:lnTo>
                  <a:pt x="123531" y="1003641"/>
                </a:lnTo>
                <a:lnTo>
                  <a:pt x="168275" y="1009650"/>
                </a:lnTo>
                <a:lnTo>
                  <a:pt x="8899525" y="1009650"/>
                </a:lnTo>
                <a:lnTo>
                  <a:pt x="8944268" y="1003641"/>
                </a:lnTo>
                <a:lnTo>
                  <a:pt x="8984469" y="986681"/>
                </a:lnTo>
                <a:lnTo>
                  <a:pt x="9018524" y="960374"/>
                </a:lnTo>
                <a:lnTo>
                  <a:pt x="9044831" y="926319"/>
                </a:lnTo>
                <a:lnTo>
                  <a:pt x="9061791" y="886118"/>
                </a:lnTo>
                <a:lnTo>
                  <a:pt x="9067800" y="841375"/>
                </a:lnTo>
                <a:lnTo>
                  <a:pt x="9067800" y="168275"/>
                </a:lnTo>
                <a:lnTo>
                  <a:pt x="9061791" y="123531"/>
                </a:lnTo>
                <a:lnTo>
                  <a:pt x="9044831" y="83330"/>
                </a:lnTo>
                <a:lnTo>
                  <a:pt x="9018524" y="49275"/>
                </a:lnTo>
                <a:lnTo>
                  <a:pt x="8984469" y="22968"/>
                </a:lnTo>
                <a:lnTo>
                  <a:pt x="8944268" y="6008"/>
                </a:lnTo>
                <a:lnTo>
                  <a:pt x="889952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62150" y="3429000"/>
            <a:ext cx="9067800" cy="1866900"/>
          </a:xfrm>
          <a:custGeom>
            <a:avLst/>
            <a:gdLst/>
            <a:ahLst/>
            <a:cxnLst/>
            <a:rect l="l" t="t" r="r" b="b"/>
            <a:pathLst>
              <a:path w="9067800" h="1866900">
                <a:moveTo>
                  <a:pt x="8756650" y="0"/>
                </a:moveTo>
                <a:lnTo>
                  <a:pt x="311150" y="0"/>
                </a:lnTo>
                <a:lnTo>
                  <a:pt x="265173" y="3373"/>
                </a:lnTo>
                <a:lnTo>
                  <a:pt x="221290" y="13174"/>
                </a:lnTo>
                <a:lnTo>
                  <a:pt x="179982" y="28921"/>
                </a:lnTo>
                <a:lnTo>
                  <a:pt x="141731" y="50131"/>
                </a:lnTo>
                <a:lnTo>
                  <a:pt x="107017" y="76324"/>
                </a:lnTo>
                <a:lnTo>
                  <a:pt x="76324" y="107017"/>
                </a:lnTo>
                <a:lnTo>
                  <a:pt x="50131" y="141731"/>
                </a:lnTo>
                <a:lnTo>
                  <a:pt x="28921" y="179982"/>
                </a:lnTo>
                <a:lnTo>
                  <a:pt x="13174" y="221290"/>
                </a:lnTo>
                <a:lnTo>
                  <a:pt x="3373" y="265173"/>
                </a:lnTo>
                <a:lnTo>
                  <a:pt x="0" y="311150"/>
                </a:lnTo>
                <a:lnTo>
                  <a:pt x="0" y="1555750"/>
                </a:lnTo>
                <a:lnTo>
                  <a:pt x="3373" y="1601726"/>
                </a:lnTo>
                <a:lnTo>
                  <a:pt x="13174" y="1645609"/>
                </a:lnTo>
                <a:lnTo>
                  <a:pt x="28921" y="1686917"/>
                </a:lnTo>
                <a:lnTo>
                  <a:pt x="50131" y="1725168"/>
                </a:lnTo>
                <a:lnTo>
                  <a:pt x="76324" y="1759882"/>
                </a:lnTo>
                <a:lnTo>
                  <a:pt x="107017" y="1790575"/>
                </a:lnTo>
                <a:lnTo>
                  <a:pt x="141731" y="1816768"/>
                </a:lnTo>
                <a:lnTo>
                  <a:pt x="179982" y="1837978"/>
                </a:lnTo>
                <a:lnTo>
                  <a:pt x="221290" y="1853725"/>
                </a:lnTo>
                <a:lnTo>
                  <a:pt x="265173" y="1863526"/>
                </a:lnTo>
                <a:lnTo>
                  <a:pt x="311150" y="1866900"/>
                </a:lnTo>
                <a:lnTo>
                  <a:pt x="8756650" y="1866900"/>
                </a:lnTo>
                <a:lnTo>
                  <a:pt x="8802626" y="1863526"/>
                </a:lnTo>
                <a:lnTo>
                  <a:pt x="8846509" y="1853725"/>
                </a:lnTo>
                <a:lnTo>
                  <a:pt x="8887817" y="1837978"/>
                </a:lnTo>
                <a:lnTo>
                  <a:pt x="8926068" y="1816768"/>
                </a:lnTo>
                <a:lnTo>
                  <a:pt x="8960782" y="1790575"/>
                </a:lnTo>
                <a:lnTo>
                  <a:pt x="8991475" y="1759882"/>
                </a:lnTo>
                <a:lnTo>
                  <a:pt x="9017668" y="1725168"/>
                </a:lnTo>
                <a:lnTo>
                  <a:pt x="9038878" y="1686917"/>
                </a:lnTo>
                <a:lnTo>
                  <a:pt x="9054625" y="1645609"/>
                </a:lnTo>
                <a:lnTo>
                  <a:pt x="9064426" y="1601726"/>
                </a:lnTo>
                <a:lnTo>
                  <a:pt x="9067800" y="1555750"/>
                </a:lnTo>
                <a:lnTo>
                  <a:pt x="9067800" y="311150"/>
                </a:lnTo>
                <a:lnTo>
                  <a:pt x="9064426" y="265173"/>
                </a:lnTo>
                <a:lnTo>
                  <a:pt x="9054625" y="221290"/>
                </a:lnTo>
                <a:lnTo>
                  <a:pt x="9038878" y="179982"/>
                </a:lnTo>
                <a:lnTo>
                  <a:pt x="9017668" y="141731"/>
                </a:lnTo>
                <a:lnTo>
                  <a:pt x="8991475" y="107017"/>
                </a:lnTo>
                <a:lnTo>
                  <a:pt x="8960782" y="76324"/>
                </a:lnTo>
                <a:lnTo>
                  <a:pt x="8926068" y="50131"/>
                </a:lnTo>
                <a:lnTo>
                  <a:pt x="8887817" y="28921"/>
                </a:lnTo>
                <a:lnTo>
                  <a:pt x="8846509" y="13174"/>
                </a:lnTo>
                <a:lnTo>
                  <a:pt x="8802626" y="3373"/>
                </a:lnTo>
                <a:lnTo>
                  <a:pt x="875665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092070" y="2020252"/>
            <a:ext cx="8722995" cy="319024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marL="12700" marR="199390">
              <a:lnSpc>
                <a:spcPct val="102400"/>
              </a:lnSpc>
              <a:spcBef>
                <a:spcPts val="45"/>
              </a:spcBef>
            </a:pPr>
            <a:r>
              <a:rPr dirty="0" sz="2750" spc="110">
                <a:latin typeface="Calibri"/>
                <a:cs typeface="Calibri"/>
              </a:rPr>
              <a:t>Reduction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 spc="25">
                <a:latin typeface="Calibri"/>
                <a:cs typeface="Calibri"/>
              </a:rPr>
              <a:t>in </a:t>
            </a:r>
            <a:r>
              <a:rPr dirty="0" sz="2750" spc="50">
                <a:latin typeface="Calibri"/>
                <a:cs typeface="Calibri"/>
              </a:rPr>
              <a:t>recurrent</a:t>
            </a:r>
            <a:r>
              <a:rPr dirty="0" sz="2750" spc="-20">
                <a:latin typeface="Calibri"/>
                <a:cs typeface="Calibri"/>
              </a:rPr>
              <a:t> </a:t>
            </a:r>
            <a:r>
              <a:rPr dirty="0" sz="2750" spc="210">
                <a:latin typeface="Calibri"/>
                <a:cs typeface="Calibri"/>
              </a:rPr>
              <a:t>HF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95">
                <a:latin typeface="Calibri"/>
                <a:cs typeface="Calibri"/>
              </a:rPr>
              <a:t>hospitalizations</a:t>
            </a:r>
            <a:r>
              <a:rPr dirty="0" sz="2750" spc="-15">
                <a:latin typeface="Calibri"/>
                <a:cs typeface="Calibri"/>
              </a:rPr>
              <a:t> </a:t>
            </a:r>
            <a:r>
              <a:rPr dirty="0" sz="2750" spc="75">
                <a:latin typeface="Calibri"/>
                <a:cs typeface="Calibri"/>
              </a:rPr>
              <a:t>at</a:t>
            </a:r>
            <a:r>
              <a:rPr dirty="0" sz="2750" spc="-95">
                <a:latin typeface="Calibri"/>
                <a:cs typeface="Calibri"/>
              </a:rPr>
              <a:t> </a:t>
            </a:r>
            <a:r>
              <a:rPr dirty="0" sz="2750" spc="90">
                <a:latin typeface="Calibri"/>
                <a:cs typeface="Calibri"/>
              </a:rPr>
              <a:t>24</a:t>
            </a:r>
            <a:r>
              <a:rPr dirty="0" sz="2750" spc="-5">
                <a:latin typeface="Calibri"/>
                <a:cs typeface="Calibri"/>
              </a:rPr>
              <a:t> </a:t>
            </a:r>
            <a:r>
              <a:rPr dirty="0" sz="2750" spc="120">
                <a:latin typeface="Calibri"/>
                <a:cs typeface="Calibri"/>
              </a:rPr>
              <a:t>months  </a:t>
            </a:r>
            <a:r>
              <a:rPr dirty="0" sz="2750" spc="60">
                <a:latin typeface="Calibri"/>
                <a:cs typeface="Calibri"/>
              </a:rPr>
              <a:t>in </a:t>
            </a:r>
            <a:r>
              <a:rPr dirty="0" sz="2750" spc="130">
                <a:latin typeface="Calibri"/>
                <a:cs typeface="Calibri"/>
              </a:rPr>
              <a:t>Device </a:t>
            </a:r>
            <a:r>
              <a:rPr dirty="0" sz="2750" spc="65">
                <a:latin typeface="Calibri"/>
                <a:cs typeface="Calibri"/>
              </a:rPr>
              <a:t>group</a:t>
            </a:r>
            <a:r>
              <a:rPr dirty="0" sz="2750" spc="-405">
                <a:latin typeface="Calibri"/>
                <a:cs typeface="Calibri"/>
              </a:rPr>
              <a:t> </a:t>
            </a:r>
            <a:r>
              <a:rPr dirty="0" sz="2750" spc="80">
                <a:latin typeface="Calibri"/>
                <a:cs typeface="Calibri"/>
              </a:rPr>
              <a:t>(p=0.02).</a:t>
            </a:r>
            <a:endParaRPr sz="27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00">
              <a:latin typeface="Calibri"/>
              <a:cs typeface="Calibri"/>
            </a:endParaRPr>
          </a:p>
          <a:p>
            <a:pPr marL="53975" marR="5080">
              <a:lnSpc>
                <a:spcPct val="102400"/>
              </a:lnSpc>
            </a:pPr>
            <a:r>
              <a:rPr dirty="0" sz="2750" spc="90">
                <a:latin typeface="Calibri"/>
                <a:cs typeface="Calibri"/>
              </a:rPr>
              <a:t>Higher </a:t>
            </a:r>
            <a:r>
              <a:rPr dirty="0" sz="2750" spc="75">
                <a:latin typeface="Calibri"/>
                <a:cs typeface="Calibri"/>
              </a:rPr>
              <a:t>freedom </a:t>
            </a:r>
            <a:r>
              <a:rPr dirty="0" sz="2750" spc="50">
                <a:latin typeface="Calibri"/>
                <a:cs typeface="Calibri"/>
              </a:rPr>
              <a:t>from </a:t>
            </a:r>
            <a:r>
              <a:rPr dirty="0" sz="2750" spc="155">
                <a:latin typeface="Calibri"/>
                <a:cs typeface="Calibri"/>
              </a:rPr>
              <a:t>all-cause </a:t>
            </a:r>
            <a:r>
              <a:rPr dirty="0" sz="2750" spc="35">
                <a:latin typeface="Calibri"/>
                <a:cs typeface="Calibri"/>
              </a:rPr>
              <a:t>mortality, </a:t>
            </a:r>
            <a:r>
              <a:rPr dirty="0" sz="2750" spc="105">
                <a:latin typeface="Calibri"/>
                <a:cs typeface="Calibri"/>
              </a:rPr>
              <a:t>tricuspid </a:t>
            </a:r>
            <a:r>
              <a:rPr dirty="0" sz="2750" spc="55">
                <a:latin typeface="Calibri"/>
                <a:cs typeface="Calibri"/>
              </a:rPr>
              <a:t>valve  </a:t>
            </a:r>
            <a:r>
              <a:rPr dirty="0" sz="2750" spc="50">
                <a:latin typeface="Calibri"/>
                <a:cs typeface="Calibri"/>
              </a:rPr>
              <a:t>surgery, </a:t>
            </a:r>
            <a:r>
              <a:rPr dirty="0" sz="2750" spc="114">
                <a:latin typeface="Calibri"/>
                <a:cs typeface="Calibri"/>
              </a:rPr>
              <a:t>and </a:t>
            </a:r>
            <a:r>
              <a:rPr dirty="0" sz="2750" spc="105">
                <a:latin typeface="Calibri"/>
                <a:cs typeface="Calibri"/>
              </a:rPr>
              <a:t>tricuspid </a:t>
            </a:r>
            <a:r>
              <a:rPr dirty="0" sz="2750" spc="70">
                <a:latin typeface="Calibri"/>
                <a:cs typeface="Calibri"/>
              </a:rPr>
              <a:t>valve </a:t>
            </a:r>
            <a:r>
              <a:rPr dirty="0" sz="2750" spc="45">
                <a:latin typeface="Calibri"/>
                <a:cs typeface="Calibri"/>
              </a:rPr>
              <a:t>intervention </a:t>
            </a:r>
            <a:r>
              <a:rPr dirty="0" sz="2750" spc="40">
                <a:latin typeface="Calibri"/>
                <a:cs typeface="Calibri"/>
              </a:rPr>
              <a:t>at </a:t>
            </a:r>
            <a:r>
              <a:rPr dirty="0" sz="2750" spc="95">
                <a:latin typeface="Calibri"/>
                <a:cs typeface="Calibri"/>
              </a:rPr>
              <a:t>24 </a:t>
            </a:r>
            <a:r>
              <a:rPr dirty="0" sz="2750" spc="120">
                <a:latin typeface="Calibri"/>
                <a:cs typeface="Calibri"/>
              </a:rPr>
              <a:t>months </a:t>
            </a:r>
            <a:r>
              <a:rPr dirty="0" sz="2750" spc="60">
                <a:latin typeface="Calibri"/>
                <a:cs typeface="Calibri"/>
              </a:rPr>
              <a:t>in  </a:t>
            </a:r>
            <a:r>
              <a:rPr dirty="0" sz="2750" spc="130">
                <a:latin typeface="Calibri"/>
                <a:cs typeface="Calibri"/>
              </a:rPr>
              <a:t>Device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50">
                <a:latin typeface="Calibri"/>
                <a:cs typeface="Calibri"/>
              </a:rPr>
              <a:t>group,</a:t>
            </a:r>
            <a:r>
              <a:rPr dirty="0" sz="2750" spc="5">
                <a:latin typeface="Calibri"/>
                <a:cs typeface="Calibri"/>
              </a:rPr>
              <a:t> </a:t>
            </a:r>
            <a:r>
              <a:rPr dirty="0" sz="2750" spc="45">
                <a:latin typeface="Calibri"/>
                <a:cs typeface="Calibri"/>
              </a:rPr>
              <a:t>driven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65">
                <a:latin typeface="Calibri"/>
                <a:cs typeface="Calibri"/>
              </a:rPr>
              <a:t>by</a:t>
            </a:r>
            <a:r>
              <a:rPr dirty="0" sz="2750" spc="-5">
                <a:latin typeface="Calibri"/>
                <a:cs typeface="Calibri"/>
              </a:rPr>
              <a:t> </a:t>
            </a:r>
            <a:r>
              <a:rPr dirty="0" sz="2750" spc="95">
                <a:latin typeface="Calibri"/>
                <a:cs typeface="Calibri"/>
              </a:rPr>
              <a:t>tricuspid</a:t>
            </a:r>
            <a:r>
              <a:rPr dirty="0" sz="2750" spc="-10">
                <a:latin typeface="Calibri"/>
                <a:cs typeface="Calibri"/>
              </a:rPr>
              <a:t> </a:t>
            </a:r>
            <a:r>
              <a:rPr dirty="0" sz="2750" spc="75">
                <a:latin typeface="Calibri"/>
                <a:cs typeface="Calibri"/>
              </a:rPr>
              <a:t>valve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45">
                <a:latin typeface="Calibri"/>
                <a:cs typeface="Calibri"/>
              </a:rPr>
              <a:t>intervention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in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65">
                <a:latin typeface="Calibri"/>
                <a:cs typeface="Calibri"/>
              </a:rPr>
              <a:t>the  </a:t>
            </a:r>
            <a:r>
              <a:rPr dirty="0" sz="2750" spc="105">
                <a:latin typeface="Calibri"/>
                <a:cs typeface="Calibri"/>
              </a:rPr>
              <a:t>Control </a:t>
            </a:r>
            <a:r>
              <a:rPr dirty="0" sz="2750" spc="65">
                <a:latin typeface="Calibri"/>
                <a:cs typeface="Calibri"/>
              </a:rPr>
              <a:t>group</a:t>
            </a:r>
            <a:r>
              <a:rPr dirty="0" sz="2750" spc="-270">
                <a:latin typeface="Calibri"/>
                <a:cs typeface="Calibri"/>
              </a:rPr>
              <a:t> </a:t>
            </a:r>
            <a:r>
              <a:rPr dirty="0" sz="2750" spc="85">
                <a:latin typeface="Calibri"/>
                <a:cs typeface="Calibri"/>
              </a:rPr>
              <a:t>(p&lt;0.0001).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0152" y="2410913"/>
            <a:ext cx="297815" cy="301625"/>
          </a:xfrm>
          <a:custGeom>
            <a:avLst/>
            <a:gdLst/>
            <a:ahLst/>
            <a:cxnLst/>
            <a:rect l="l" t="t" r="r" b="b"/>
            <a:pathLst>
              <a:path w="297815" h="301625">
                <a:moveTo>
                  <a:pt x="80116" y="0"/>
                </a:moveTo>
                <a:lnTo>
                  <a:pt x="0" y="76342"/>
                </a:lnTo>
                <a:lnTo>
                  <a:pt x="218766" y="301117"/>
                </a:lnTo>
                <a:lnTo>
                  <a:pt x="297357" y="222526"/>
                </a:lnTo>
                <a:lnTo>
                  <a:pt x="80116" y="0"/>
                </a:lnTo>
                <a:close/>
              </a:path>
            </a:pathLst>
          </a:custGeom>
          <a:solidFill>
            <a:srgbClr val="0D28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60152" y="4277813"/>
            <a:ext cx="297815" cy="301625"/>
          </a:xfrm>
          <a:custGeom>
            <a:avLst/>
            <a:gdLst/>
            <a:ahLst/>
            <a:cxnLst/>
            <a:rect l="l" t="t" r="r" b="b"/>
            <a:pathLst>
              <a:path w="297815" h="301625">
                <a:moveTo>
                  <a:pt x="80116" y="0"/>
                </a:moveTo>
                <a:lnTo>
                  <a:pt x="0" y="76342"/>
                </a:lnTo>
                <a:lnTo>
                  <a:pt x="218766" y="301117"/>
                </a:lnTo>
                <a:lnTo>
                  <a:pt x="297357" y="222526"/>
                </a:lnTo>
                <a:lnTo>
                  <a:pt x="80116" y="0"/>
                </a:lnTo>
                <a:close/>
              </a:path>
            </a:pathLst>
          </a:custGeom>
          <a:solidFill>
            <a:srgbClr val="0D28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7575" y="441261"/>
            <a:ext cx="21482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30">
                <a:solidFill>
                  <a:srgbClr val="7E7E7E"/>
                </a:solidFill>
                <a:latin typeface="Calibri"/>
                <a:cs typeface="Calibri"/>
              </a:rPr>
              <a:t>INTENTION-TO-TREAT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575" y="607377"/>
            <a:ext cx="606552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55" b="1">
                <a:latin typeface="Trebuchet MS"/>
                <a:cs typeface="Trebuchet MS"/>
              </a:rPr>
              <a:t>Safety </a:t>
            </a:r>
            <a:r>
              <a:rPr dirty="0" sz="4400" spc="-285" b="1">
                <a:latin typeface="Trebuchet MS"/>
                <a:cs typeface="Trebuchet MS"/>
              </a:rPr>
              <a:t>Through </a:t>
            </a:r>
            <a:r>
              <a:rPr dirty="0" sz="4400" spc="-350" b="1">
                <a:latin typeface="Trebuchet MS"/>
                <a:cs typeface="Trebuchet MS"/>
              </a:rPr>
              <a:t>Two</a:t>
            </a:r>
            <a:r>
              <a:rPr dirty="0" sz="4400" spc="-1015" b="1">
                <a:latin typeface="Trebuchet MS"/>
                <a:cs typeface="Trebuchet MS"/>
              </a:rPr>
              <a:t> </a:t>
            </a:r>
            <a:r>
              <a:rPr dirty="0" sz="4400" spc="-210" b="1">
                <a:latin typeface="Trebuchet MS"/>
                <a:cs typeface="Trebuchet MS"/>
              </a:rPr>
              <a:t>Years</a:t>
            </a:r>
            <a:endParaRPr sz="4400">
              <a:latin typeface="Trebuchet MS"/>
              <a:cs typeface="Trebuchet M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00732" y="1598675"/>
          <a:ext cx="7597140" cy="406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65980"/>
                <a:gridCol w="1421129"/>
                <a:gridCol w="1490979"/>
              </a:tblGrid>
              <a:tr h="683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80" b="1">
                          <a:latin typeface="Arial"/>
                          <a:cs typeface="Arial"/>
                        </a:rPr>
                        <a:t>Adverse Event </a:t>
                      </a:r>
                      <a:r>
                        <a:rPr dirty="0" sz="2000" spc="-70" b="1">
                          <a:latin typeface="Arial"/>
                          <a:cs typeface="Arial"/>
                        </a:rPr>
                        <a:t>through </a:t>
                      </a:r>
                      <a:r>
                        <a:rPr dirty="0" sz="2000" spc="-30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2000" spc="-3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90" b="1"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34645" marR="311785" indent="-35560">
                        <a:lnSpc>
                          <a:spcPct val="106500"/>
                        </a:lnSpc>
                        <a:spcBef>
                          <a:spcPts val="15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2000" spc="-2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2000" spc="1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2000" spc="-45" b="1">
                          <a:latin typeface="Arial"/>
                          <a:cs typeface="Arial"/>
                        </a:rPr>
                        <a:t>N=285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286385" indent="-75565">
                        <a:lnSpc>
                          <a:spcPct val="106500"/>
                        </a:lnSpc>
                        <a:spcBef>
                          <a:spcPts val="150"/>
                        </a:spcBef>
                      </a:pPr>
                      <a:r>
                        <a:rPr dirty="0" sz="2000" spc="-1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spc="-4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20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2000" spc="-50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l  </a:t>
                      </a:r>
                      <a:r>
                        <a:rPr dirty="0" sz="2000" spc="-45" b="1">
                          <a:latin typeface="Arial"/>
                          <a:cs typeface="Arial"/>
                        </a:rPr>
                        <a:t>N=287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34357">
                <a:tc>
                  <a:txBody>
                    <a:bodyPr/>
                    <a:lstStyle/>
                    <a:p>
                      <a:pPr marL="175260">
                        <a:lnSpc>
                          <a:spcPts val="2380"/>
                        </a:lnSpc>
                      </a:pPr>
                      <a:r>
                        <a:rPr dirty="0" sz="2000" spc="35">
                          <a:latin typeface="Calibri"/>
                          <a:cs typeface="Calibri"/>
                        </a:rPr>
                        <a:t>Stroke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8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1.9%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172B5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8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2.5%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</a:tcPr>
                </a:tc>
              </a:tr>
              <a:tr h="335788">
                <a:tc>
                  <a:txBody>
                    <a:bodyPr/>
                    <a:lstStyle/>
                    <a:p>
                      <a:pPr marL="175260">
                        <a:lnSpc>
                          <a:spcPts val="2385"/>
                        </a:lnSpc>
                      </a:pPr>
                      <a:r>
                        <a:rPr dirty="0" sz="2000" spc="30">
                          <a:latin typeface="Calibri"/>
                          <a:cs typeface="Calibri"/>
                        </a:rPr>
                        <a:t>Transient </a:t>
                      </a:r>
                      <a:r>
                        <a:rPr dirty="0" sz="2000" spc="105">
                          <a:latin typeface="Calibri"/>
                          <a:cs typeface="Calibri"/>
                        </a:rPr>
                        <a:t>ischemic</a:t>
                      </a:r>
                      <a:r>
                        <a:rPr dirty="0" sz="2000" spc="-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75">
                          <a:latin typeface="Calibri"/>
                          <a:cs typeface="Calibri"/>
                        </a:rPr>
                        <a:t>attack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1.7%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787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55">
                          <a:latin typeface="Calibri"/>
                          <a:cs typeface="Calibri"/>
                        </a:rPr>
                        <a:t>Tricuspid </a:t>
                      </a:r>
                      <a:r>
                        <a:rPr dirty="0" sz="2000" spc="25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20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20">
                          <a:latin typeface="Calibri"/>
                          <a:cs typeface="Calibri"/>
                        </a:rPr>
                        <a:t>intervention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3.8%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2390"/>
                        </a:lnSpc>
                      </a:pPr>
                      <a:r>
                        <a:rPr dirty="0" sz="2000" spc="85">
                          <a:latin typeface="Calibri"/>
                          <a:cs typeface="Calibri"/>
                        </a:rPr>
                        <a:t>61.5%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448">
                <a:tc>
                  <a:txBody>
                    <a:bodyPr/>
                    <a:lstStyle/>
                    <a:p>
                      <a:pPr marL="175260">
                        <a:lnSpc>
                          <a:spcPts val="2385"/>
                        </a:lnSpc>
                      </a:pPr>
                      <a:r>
                        <a:rPr dirty="0" sz="2000" spc="55">
                          <a:latin typeface="Calibri"/>
                          <a:cs typeface="Calibri"/>
                        </a:rPr>
                        <a:t>Tricuspid </a:t>
                      </a:r>
                      <a:r>
                        <a:rPr dirty="0" sz="2000" spc="25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20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40">
                          <a:latin typeface="Calibri"/>
                          <a:cs typeface="Calibri"/>
                        </a:rPr>
                        <a:t>surgery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2.3%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4.3%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918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75">
                          <a:latin typeface="Calibri"/>
                          <a:cs typeface="Calibri"/>
                        </a:rPr>
                        <a:t>Cardiogenic</a:t>
                      </a:r>
                      <a:r>
                        <a:rPr dirty="0" sz="2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105">
                          <a:latin typeface="Calibri"/>
                          <a:cs typeface="Calibri"/>
                        </a:rPr>
                        <a:t>shock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0.4%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1.3%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72102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70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20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70">
                          <a:latin typeface="Calibri"/>
                          <a:cs typeface="Calibri"/>
                        </a:rPr>
                        <a:t>conduction</a:t>
                      </a:r>
                      <a:r>
                        <a:rPr dirty="0" sz="20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70">
                          <a:latin typeface="Calibri"/>
                          <a:cs typeface="Calibri"/>
                        </a:rPr>
                        <a:t>disturbance</a:t>
                      </a:r>
                      <a:r>
                        <a:rPr dirty="0" sz="2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25">
                          <a:latin typeface="Calibri"/>
                          <a:cs typeface="Calibri"/>
                        </a:rPr>
                        <a:t>requiring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752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 spc="45"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20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80">
                          <a:latin typeface="Calibri"/>
                          <a:cs typeface="Calibri"/>
                        </a:rPr>
                        <a:t>pacemaker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5.5%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4.2%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47852"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spc="70">
                          <a:latin typeface="Calibri"/>
                          <a:cs typeface="Calibri"/>
                        </a:rPr>
                        <a:t>Single </a:t>
                      </a:r>
                      <a:r>
                        <a:rPr dirty="0" sz="2000" spc="40">
                          <a:latin typeface="Calibri"/>
                          <a:cs typeface="Calibri"/>
                        </a:rPr>
                        <a:t>leaflet </a:t>
                      </a:r>
                      <a:r>
                        <a:rPr dirty="0" sz="2000" spc="6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2000" spc="-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50">
                          <a:latin typeface="Calibri"/>
                          <a:cs typeface="Calibri"/>
                        </a:rPr>
                        <a:t>attachment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6.5%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016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3.9%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597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8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2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50">
                          <a:latin typeface="Calibri"/>
                          <a:cs typeface="Calibri"/>
                        </a:rPr>
                        <a:t>embolization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20955">
                        <a:lnSpc>
                          <a:spcPts val="2390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ts val="2390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2379">
                <a:tc>
                  <a:txBody>
                    <a:bodyPr/>
                    <a:lstStyle/>
                    <a:p>
                      <a:pPr marL="175260">
                        <a:lnSpc>
                          <a:spcPts val="2385"/>
                        </a:lnSpc>
                      </a:pPr>
                      <a:r>
                        <a:rPr dirty="0" sz="2000" spc="8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2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60">
                          <a:latin typeface="Calibri"/>
                          <a:cs typeface="Calibri"/>
                        </a:rPr>
                        <a:t>thrombosis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0955">
                        <a:lnSpc>
                          <a:spcPts val="2385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ts val="2385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172B54"/>
                      </a:solidFill>
                      <a:prstDash val="solid"/>
                    </a:lnR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81300" y="6315075"/>
            <a:ext cx="6629400" cy="35242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2054225" marR="204470" indent="-1837689">
              <a:lnSpc>
                <a:spcPct val="109600"/>
              </a:lnSpc>
              <a:spcBef>
                <a:spcPts val="305"/>
              </a:spcBef>
            </a:pPr>
            <a:r>
              <a:rPr dirty="0" sz="800" spc="25">
                <a:latin typeface="Calibri"/>
                <a:cs typeface="Calibri"/>
              </a:rPr>
              <a:t>Data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shown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as </a:t>
            </a:r>
            <a:r>
              <a:rPr dirty="0" sz="800" spc="30">
                <a:latin typeface="Calibri"/>
                <a:cs typeface="Calibri"/>
              </a:rPr>
              <a:t>Kaplan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Meier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time-to-event</a:t>
            </a:r>
            <a:r>
              <a:rPr dirty="0" sz="800" spc="1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(%).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Intention-to-treat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(ITT)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analysis</a:t>
            </a:r>
            <a:r>
              <a:rPr dirty="0" sz="800" spc="3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shown.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All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single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leaflet</a:t>
            </a:r>
            <a:r>
              <a:rPr dirty="0" sz="800" spc="1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device</a:t>
            </a:r>
            <a:r>
              <a:rPr dirty="0" sz="800" spc="-8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attachment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(SLDA)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events</a:t>
            </a:r>
            <a:r>
              <a:rPr dirty="0" sz="800" spc="-5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in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the  </a:t>
            </a:r>
            <a:r>
              <a:rPr dirty="0" sz="800" spc="30">
                <a:latin typeface="Calibri"/>
                <a:cs typeface="Calibri"/>
              </a:rPr>
              <a:t>Device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group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were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noted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at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discharge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or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30-day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follow-up.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575" y="607377"/>
            <a:ext cx="606552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55" b="1">
                <a:latin typeface="Trebuchet MS"/>
                <a:cs typeface="Trebuchet MS"/>
              </a:rPr>
              <a:t>Safety </a:t>
            </a:r>
            <a:r>
              <a:rPr dirty="0" sz="4400" spc="-285" b="1">
                <a:latin typeface="Trebuchet MS"/>
                <a:cs typeface="Trebuchet MS"/>
              </a:rPr>
              <a:t>Through </a:t>
            </a:r>
            <a:r>
              <a:rPr dirty="0" sz="4400" spc="-350" b="1">
                <a:latin typeface="Trebuchet MS"/>
                <a:cs typeface="Trebuchet MS"/>
              </a:rPr>
              <a:t>Two</a:t>
            </a:r>
            <a:r>
              <a:rPr dirty="0" sz="4400" spc="-1015" b="1">
                <a:latin typeface="Trebuchet MS"/>
                <a:cs typeface="Trebuchet MS"/>
              </a:rPr>
              <a:t> </a:t>
            </a:r>
            <a:r>
              <a:rPr dirty="0" sz="4400" spc="-210" b="1">
                <a:latin typeface="Trebuchet MS"/>
                <a:cs typeface="Trebuchet MS"/>
              </a:rPr>
              <a:t>Years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25000" y="3086100"/>
            <a:ext cx="528320" cy="76200"/>
          </a:xfrm>
          <a:custGeom>
            <a:avLst/>
            <a:gdLst/>
            <a:ahLst/>
            <a:cxnLst/>
            <a:rect l="l" t="t" r="r" b="b"/>
            <a:pathLst>
              <a:path w="528320" h="76200">
                <a:moveTo>
                  <a:pt x="451611" y="0"/>
                </a:moveTo>
                <a:lnTo>
                  <a:pt x="451611" y="76200"/>
                </a:lnTo>
                <a:lnTo>
                  <a:pt x="508761" y="47625"/>
                </a:lnTo>
                <a:lnTo>
                  <a:pt x="464311" y="47625"/>
                </a:lnTo>
                <a:lnTo>
                  <a:pt x="464311" y="28575"/>
                </a:lnTo>
                <a:lnTo>
                  <a:pt x="508761" y="28575"/>
                </a:lnTo>
                <a:lnTo>
                  <a:pt x="451611" y="0"/>
                </a:lnTo>
                <a:close/>
              </a:path>
              <a:path w="528320" h="76200">
                <a:moveTo>
                  <a:pt x="451611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451611" y="47625"/>
                </a:lnTo>
                <a:lnTo>
                  <a:pt x="451611" y="28575"/>
                </a:lnTo>
                <a:close/>
              </a:path>
              <a:path w="528320" h="76200">
                <a:moveTo>
                  <a:pt x="508761" y="28575"/>
                </a:moveTo>
                <a:lnTo>
                  <a:pt x="464311" y="28575"/>
                </a:lnTo>
                <a:lnTo>
                  <a:pt x="464311" y="47625"/>
                </a:lnTo>
                <a:lnTo>
                  <a:pt x="508761" y="47625"/>
                </a:lnTo>
                <a:lnTo>
                  <a:pt x="527811" y="38100"/>
                </a:lnTo>
                <a:lnTo>
                  <a:pt x="508761" y="28575"/>
                </a:lnTo>
                <a:close/>
              </a:path>
            </a:pathLst>
          </a:custGeom>
          <a:solidFill>
            <a:srgbClr val="EF8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118090" y="2705961"/>
            <a:ext cx="1844039" cy="798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100"/>
              </a:lnSpc>
              <a:spcBef>
                <a:spcPts val="95"/>
              </a:spcBef>
            </a:pPr>
            <a:r>
              <a:rPr dirty="0" sz="1550" spc="-35" b="1">
                <a:solidFill>
                  <a:srgbClr val="EF812E"/>
                </a:solidFill>
                <a:latin typeface="Arial"/>
                <a:cs typeface="Arial"/>
              </a:rPr>
              <a:t>Crossover </a:t>
            </a:r>
            <a:r>
              <a:rPr dirty="0" sz="1550" spc="15" b="1">
                <a:solidFill>
                  <a:srgbClr val="EF812E"/>
                </a:solidFill>
                <a:latin typeface="Arial"/>
                <a:cs typeface="Arial"/>
              </a:rPr>
              <a:t>to</a:t>
            </a:r>
            <a:r>
              <a:rPr dirty="0" sz="1550" spc="-260" b="1">
                <a:solidFill>
                  <a:srgbClr val="EF812E"/>
                </a:solidFill>
                <a:latin typeface="Arial"/>
                <a:cs typeface="Arial"/>
              </a:rPr>
              <a:t> </a:t>
            </a:r>
            <a:r>
              <a:rPr dirty="0" sz="1550" spc="-10" b="1">
                <a:solidFill>
                  <a:srgbClr val="EF812E"/>
                </a:solidFill>
                <a:latin typeface="Arial"/>
                <a:cs typeface="Arial"/>
              </a:rPr>
              <a:t>device  </a:t>
            </a:r>
            <a:r>
              <a:rPr dirty="0" sz="1550" spc="25" b="1">
                <a:solidFill>
                  <a:srgbClr val="EF812E"/>
                </a:solidFill>
                <a:latin typeface="Arial"/>
                <a:cs typeface="Arial"/>
              </a:rPr>
              <a:t>treatment </a:t>
            </a:r>
            <a:r>
              <a:rPr dirty="0" sz="1550" spc="10" b="1">
                <a:solidFill>
                  <a:srgbClr val="EF812E"/>
                </a:solidFill>
                <a:latin typeface="Arial"/>
                <a:cs typeface="Arial"/>
              </a:rPr>
              <a:t>after </a:t>
            </a:r>
            <a:r>
              <a:rPr dirty="0" sz="1550" spc="20" b="1">
                <a:solidFill>
                  <a:srgbClr val="EF812E"/>
                </a:solidFill>
                <a:latin typeface="Arial"/>
                <a:cs typeface="Arial"/>
              </a:rPr>
              <a:t>1-  </a:t>
            </a:r>
            <a:r>
              <a:rPr dirty="0" sz="1550" spc="-20" b="1">
                <a:solidFill>
                  <a:srgbClr val="EF812E"/>
                </a:solidFill>
                <a:latin typeface="Arial"/>
                <a:cs typeface="Arial"/>
              </a:rPr>
              <a:t>year</a:t>
            </a:r>
            <a:r>
              <a:rPr dirty="0" sz="1550" spc="-125" b="1">
                <a:solidFill>
                  <a:srgbClr val="EF812E"/>
                </a:solidFill>
                <a:latin typeface="Arial"/>
                <a:cs typeface="Arial"/>
              </a:rPr>
              <a:t> </a:t>
            </a:r>
            <a:r>
              <a:rPr dirty="0" sz="1550" spc="-5" b="1">
                <a:solidFill>
                  <a:srgbClr val="EF812E"/>
                </a:solidFill>
                <a:latin typeface="Arial"/>
                <a:cs typeface="Arial"/>
              </a:rPr>
              <a:t>follow-up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1300" y="6315075"/>
            <a:ext cx="6629400" cy="35242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2054225" marR="204470" indent="-1837689">
              <a:lnSpc>
                <a:spcPct val="109600"/>
              </a:lnSpc>
              <a:spcBef>
                <a:spcPts val="305"/>
              </a:spcBef>
            </a:pPr>
            <a:r>
              <a:rPr dirty="0" sz="800" spc="25">
                <a:latin typeface="Calibri"/>
                <a:cs typeface="Calibri"/>
              </a:rPr>
              <a:t>Data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shown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as </a:t>
            </a:r>
            <a:r>
              <a:rPr dirty="0" sz="800" spc="30">
                <a:latin typeface="Calibri"/>
                <a:cs typeface="Calibri"/>
              </a:rPr>
              <a:t>Kaplan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Meier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time-to-event</a:t>
            </a:r>
            <a:r>
              <a:rPr dirty="0" sz="800" spc="1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(%).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Intention-to-treat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(ITT)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analysis</a:t>
            </a:r>
            <a:r>
              <a:rPr dirty="0" sz="800" spc="3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shown.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All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single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leaflet</a:t>
            </a:r>
            <a:r>
              <a:rPr dirty="0" sz="800" spc="1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device</a:t>
            </a:r>
            <a:r>
              <a:rPr dirty="0" sz="800" spc="-8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attachment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(SLDA)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events</a:t>
            </a:r>
            <a:r>
              <a:rPr dirty="0" sz="800" spc="-5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in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the  </a:t>
            </a:r>
            <a:r>
              <a:rPr dirty="0" sz="800" spc="30">
                <a:latin typeface="Calibri"/>
                <a:cs typeface="Calibri"/>
              </a:rPr>
              <a:t>Device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group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were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noted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at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discharge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or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30-day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follow-up.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300732" y="1598675"/>
          <a:ext cx="7597140" cy="406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65980"/>
                <a:gridCol w="1421129"/>
                <a:gridCol w="1490979"/>
              </a:tblGrid>
              <a:tr h="683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80" b="1">
                          <a:latin typeface="Arial"/>
                          <a:cs typeface="Arial"/>
                        </a:rPr>
                        <a:t>Adverse Event </a:t>
                      </a:r>
                      <a:r>
                        <a:rPr dirty="0" sz="2000" spc="-70" b="1">
                          <a:latin typeface="Arial"/>
                          <a:cs typeface="Arial"/>
                        </a:rPr>
                        <a:t>through </a:t>
                      </a:r>
                      <a:r>
                        <a:rPr dirty="0" sz="2000" spc="-30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2000" spc="-3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90" b="1"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34645" marR="311785" indent="-35560">
                        <a:lnSpc>
                          <a:spcPct val="106500"/>
                        </a:lnSpc>
                        <a:spcBef>
                          <a:spcPts val="15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2000" spc="-2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2000" spc="1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2000" spc="-45" b="1">
                          <a:latin typeface="Arial"/>
                          <a:cs typeface="Arial"/>
                        </a:rPr>
                        <a:t>N=285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286385" indent="-75565">
                        <a:lnSpc>
                          <a:spcPct val="106500"/>
                        </a:lnSpc>
                        <a:spcBef>
                          <a:spcPts val="150"/>
                        </a:spcBef>
                      </a:pPr>
                      <a:r>
                        <a:rPr dirty="0" sz="2000" spc="-1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spc="-4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20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2000" spc="-50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l  </a:t>
                      </a:r>
                      <a:r>
                        <a:rPr dirty="0" sz="2000" spc="-45" b="1">
                          <a:latin typeface="Arial"/>
                          <a:cs typeface="Arial"/>
                        </a:rPr>
                        <a:t>N=287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34357">
                <a:tc>
                  <a:txBody>
                    <a:bodyPr/>
                    <a:lstStyle/>
                    <a:p>
                      <a:pPr marL="175260">
                        <a:lnSpc>
                          <a:spcPts val="2380"/>
                        </a:lnSpc>
                      </a:pPr>
                      <a:r>
                        <a:rPr dirty="0" sz="2000" spc="35">
                          <a:latin typeface="Calibri"/>
                          <a:cs typeface="Calibri"/>
                        </a:rPr>
                        <a:t>Stroke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8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1.9%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172B5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8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2.5%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</a:tcPr>
                </a:tc>
              </a:tr>
              <a:tr h="335788">
                <a:tc>
                  <a:txBody>
                    <a:bodyPr/>
                    <a:lstStyle/>
                    <a:p>
                      <a:pPr marL="175260">
                        <a:lnSpc>
                          <a:spcPts val="2385"/>
                        </a:lnSpc>
                      </a:pPr>
                      <a:r>
                        <a:rPr dirty="0" sz="2000" spc="30">
                          <a:latin typeface="Calibri"/>
                          <a:cs typeface="Calibri"/>
                        </a:rPr>
                        <a:t>Transient </a:t>
                      </a:r>
                      <a:r>
                        <a:rPr dirty="0" sz="2000" spc="105">
                          <a:latin typeface="Calibri"/>
                          <a:cs typeface="Calibri"/>
                        </a:rPr>
                        <a:t>ischemic</a:t>
                      </a:r>
                      <a:r>
                        <a:rPr dirty="0" sz="2000" spc="-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75">
                          <a:latin typeface="Calibri"/>
                          <a:cs typeface="Calibri"/>
                        </a:rPr>
                        <a:t>attack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1.7%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787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-70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Tricuspid </a:t>
                      </a:r>
                      <a:r>
                        <a:rPr dirty="0" sz="2000" spc="-45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dirty="0" sz="2000" spc="-295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35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intervention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3.8%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0480">
                        <a:lnSpc>
                          <a:spcPts val="2390"/>
                        </a:lnSpc>
                      </a:pPr>
                      <a:r>
                        <a:rPr dirty="0" sz="2000" spc="-30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61.5%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448">
                <a:tc>
                  <a:txBody>
                    <a:bodyPr/>
                    <a:lstStyle/>
                    <a:p>
                      <a:pPr marL="175260">
                        <a:lnSpc>
                          <a:spcPts val="2385"/>
                        </a:lnSpc>
                      </a:pPr>
                      <a:r>
                        <a:rPr dirty="0" sz="2000" spc="55">
                          <a:latin typeface="Calibri"/>
                          <a:cs typeface="Calibri"/>
                        </a:rPr>
                        <a:t>Tricuspid </a:t>
                      </a:r>
                      <a:r>
                        <a:rPr dirty="0" sz="2000" spc="25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20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40">
                          <a:latin typeface="Calibri"/>
                          <a:cs typeface="Calibri"/>
                        </a:rPr>
                        <a:t>surgery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2.3%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85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4.3%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918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75">
                          <a:latin typeface="Calibri"/>
                          <a:cs typeface="Calibri"/>
                        </a:rPr>
                        <a:t>Cardiogenic</a:t>
                      </a:r>
                      <a:r>
                        <a:rPr dirty="0" sz="2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105">
                          <a:latin typeface="Calibri"/>
                          <a:cs typeface="Calibri"/>
                        </a:rPr>
                        <a:t>shock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0.4%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1.3%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72102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70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20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70">
                          <a:latin typeface="Calibri"/>
                          <a:cs typeface="Calibri"/>
                        </a:rPr>
                        <a:t>conduction</a:t>
                      </a:r>
                      <a:r>
                        <a:rPr dirty="0" sz="20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70">
                          <a:latin typeface="Calibri"/>
                          <a:cs typeface="Calibri"/>
                        </a:rPr>
                        <a:t>disturbance</a:t>
                      </a:r>
                      <a:r>
                        <a:rPr dirty="0" sz="2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25">
                          <a:latin typeface="Calibri"/>
                          <a:cs typeface="Calibri"/>
                        </a:rPr>
                        <a:t>requiring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752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 spc="45"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20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80">
                          <a:latin typeface="Calibri"/>
                          <a:cs typeface="Calibri"/>
                        </a:rPr>
                        <a:t>pacemaker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5.5%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ts val="2390"/>
                        </a:lnSpc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4.2%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47852"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spc="70">
                          <a:latin typeface="Calibri"/>
                          <a:cs typeface="Calibri"/>
                        </a:rPr>
                        <a:t>Single </a:t>
                      </a:r>
                      <a:r>
                        <a:rPr dirty="0" sz="2000" spc="40">
                          <a:latin typeface="Calibri"/>
                          <a:cs typeface="Calibri"/>
                        </a:rPr>
                        <a:t>leaflet </a:t>
                      </a:r>
                      <a:r>
                        <a:rPr dirty="0" sz="2000" spc="6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2000" spc="-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50">
                          <a:latin typeface="Calibri"/>
                          <a:cs typeface="Calibri"/>
                        </a:rPr>
                        <a:t>attachment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6.5%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0160"/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spc="100">
                          <a:latin typeface="Calibri"/>
                          <a:cs typeface="Calibri"/>
                        </a:rPr>
                        <a:t>3.9%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5597">
                <a:tc>
                  <a:txBody>
                    <a:bodyPr/>
                    <a:lstStyle/>
                    <a:p>
                      <a:pPr marL="175260">
                        <a:lnSpc>
                          <a:spcPts val="2390"/>
                        </a:lnSpc>
                      </a:pPr>
                      <a:r>
                        <a:rPr dirty="0" sz="2000" spc="8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2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50">
                          <a:latin typeface="Calibri"/>
                          <a:cs typeface="Calibri"/>
                        </a:rPr>
                        <a:t>embolization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20955">
                        <a:lnSpc>
                          <a:spcPts val="2390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ts val="2390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2379">
                <a:tc>
                  <a:txBody>
                    <a:bodyPr/>
                    <a:lstStyle/>
                    <a:p>
                      <a:pPr marL="175260">
                        <a:lnSpc>
                          <a:spcPts val="2385"/>
                        </a:lnSpc>
                      </a:pPr>
                      <a:r>
                        <a:rPr dirty="0" sz="2000" spc="8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2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60">
                          <a:latin typeface="Calibri"/>
                          <a:cs typeface="Calibri"/>
                        </a:rPr>
                        <a:t>thrombosis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0955">
                        <a:lnSpc>
                          <a:spcPts val="2385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ts val="2385"/>
                        </a:lnSpc>
                      </a:pPr>
                      <a:r>
                        <a:rPr dirty="0" sz="2000" spc="120">
                          <a:latin typeface="Calibri"/>
                          <a:cs typeface="Calibri"/>
                        </a:rPr>
                        <a:t>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172B54"/>
                      </a:solidFill>
                      <a:prstDash val="solid"/>
                    </a:lnR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1225" y="2570162"/>
            <a:ext cx="6234430" cy="941069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000" spc="-150" b="1">
                <a:solidFill>
                  <a:srgbClr val="000000"/>
                </a:solidFill>
                <a:latin typeface="Trebuchet MS"/>
                <a:cs typeface="Trebuchet MS"/>
              </a:rPr>
              <a:t>Crossover</a:t>
            </a:r>
            <a:r>
              <a:rPr dirty="0" sz="6000" spc="-70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6000" spc="-105" b="1">
                <a:solidFill>
                  <a:srgbClr val="000000"/>
                </a:solidFill>
                <a:latin typeface="Trebuchet MS"/>
                <a:cs typeface="Trebuchet MS"/>
              </a:rPr>
              <a:t>Analysis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2350" y="3447732"/>
            <a:ext cx="962469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65">
                <a:solidFill>
                  <a:srgbClr val="7E7E7E"/>
                </a:solidFill>
                <a:latin typeface="Calibri"/>
                <a:cs typeface="Calibri"/>
              </a:rPr>
              <a:t>Crossover</a:t>
            </a:r>
            <a:r>
              <a:rPr dirty="0" sz="18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20">
                <a:solidFill>
                  <a:srgbClr val="7E7E7E"/>
                </a:solidFill>
                <a:latin typeface="Calibri"/>
                <a:cs typeface="Calibri"/>
              </a:rPr>
              <a:t>to</a:t>
            </a:r>
            <a:r>
              <a:rPr dirty="0" sz="18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7E7E7E"/>
                </a:solidFill>
                <a:latin typeface="Calibri"/>
                <a:cs typeface="Calibri"/>
              </a:rPr>
              <a:t>device</a:t>
            </a:r>
            <a:r>
              <a:rPr dirty="0" sz="18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20">
                <a:solidFill>
                  <a:srgbClr val="7E7E7E"/>
                </a:solidFill>
                <a:latin typeface="Calibri"/>
                <a:cs typeface="Calibri"/>
              </a:rPr>
              <a:t>treatment</a:t>
            </a:r>
            <a:r>
              <a:rPr dirty="0" sz="1800" spc="-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7E7E7E"/>
                </a:solidFill>
                <a:latin typeface="Calibri"/>
                <a:cs typeface="Calibri"/>
              </a:rPr>
              <a:t>permitted</a:t>
            </a:r>
            <a:r>
              <a:rPr dirty="0" sz="18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7E7E7E"/>
                </a:solidFill>
                <a:latin typeface="Calibri"/>
                <a:cs typeface="Calibri"/>
              </a:rPr>
              <a:t>after</a:t>
            </a:r>
            <a:r>
              <a:rPr dirty="0" sz="18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7E7E7E"/>
                </a:solidFill>
                <a:latin typeface="Calibri"/>
                <a:cs typeface="Calibri"/>
              </a:rPr>
              <a:t>1-year</a:t>
            </a:r>
            <a:r>
              <a:rPr dirty="0" sz="18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7E7E7E"/>
                </a:solidFill>
                <a:latin typeface="Calibri"/>
                <a:cs typeface="Calibri"/>
              </a:rPr>
              <a:t>follow-up</a:t>
            </a:r>
            <a:r>
              <a:rPr dirty="0" sz="18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7E7E7E"/>
                </a:solidFill>
                <a:latin typeface="Calibri"/>
                <a:cs typeface="Calibri"/>
              </a:rPr>
              <a:t>if</a:t>
            </a:r>
            <a:r>
              <a:rPr dirty="0" sz="18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7E7E7E"/>
                </a:solidFill>
                <a:latin typeface="Calibri"/>
                <a:cs typeface="Calibri"/>
              </a:rPr>
              <a:t>original</a:t>
            </a:r>
            <a:r>
              <a:rPr dirty="0" sz="18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7E7E7E"/>
                </a:solidFill>
                <a:latin typeface="Calibri"/>
                <a:cs typeface="Calibri"/>
              </a:rPr>
              <a:t>inclusion</a:t>
            </a:r>
            <a:r>
              <a:rPr dirty="0" sz="18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7E7E7E"/>
                </a:solidFill>
                <a:latin typeface="Calibri"/>
                <a:cs typeface="Calibri"/>
              </a:rPr>
              <a:t>criteria</a:t>
            </a:r>
            <a:r>
              <a:rPr dirty="0" sz="18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7E7E7E"/>
                </a:solidFill>
                <a:latin typeface="Calibri"/>
                <a:cs typeface="Calibri"/>
              </a:rPr>
              <a:t>still</a:t>
            </a:r>
            <a:r>
              <a:rPr dirty="0" sz="18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7E7E7E"/>
                </a:solidFill>
                <a:latin typeface="Calibri"/>
                <a:cs typeface="Calibri"/>
              </a:rPr>
              <a:t>met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90650" y="2038350"/>
            <a:ext cx="2409825" cy="2943225"/>
          </a:xfrm>
          <a:custGeom>
            <a:avLst/>
            <a:gdLst/>
            <a:ahLst/>
            <a:cxnLst/>
            <a:rect l="l" t="t" r="r" b="b"/>
            <a:pathLst>
              <a:path w="2409825" h="2943225">
                <a:moveTo>
                  <a:pt x="0" y="2943225"/>
                </a:moveTo>
                <a:lnTo>
                  <a:pt x="2409825" y="2943225"/>
                </a:lnTo>
                <a:lnTo>
                  <a:pt x="2409825" y="0"/>
                </a:lnTo>
                <a:lnTo>
                  <a:pt x="0" y="0"/>
                </a:lnTo>
                <a:lnTo>
                  <a:pt x="0" y="2943225"/>
                </a:lnTo>
                <a:close/>
              </a:path>
            </a:pathLst>
          </a:custGeom>
          <a:solidFill>
            <a:srgbClr val="D9D9D9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7293609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250" b="1">
                <a:solidFill>
                  <a:srgbClr val="000000"/>
                </a:solidFill>
                <a:latin typeface="Trebuchet MS"/>
                <a:cs typeface="Trebuchet MS"/>
              </a:rPr>
              <a:t>Timing </a:t>
            </a:r>
            <a:r>
              <a:rPr dirty="0" sz="4400" spc="-195" b="1">
                <a:solidFill>
                  <a:srgbClr val="000000"/>
                </a:solidFill>
                <a:latin typeface="Trebuchet MS"/>
                <a:cs typeface="Trebuchet MS"/>
              </a:rPr>
              <a:t>of </a:t>
            </a:r>
            <a:r>
              <a:rPr dirty="0" sz="4400" spc="-105" b="1">
                <a:solidFill>
                  <a:srgbClr val="000000"/>
                </a:solidFill>
                <a:latin typeface="Trebuchet MS"/>
                <a:cs typeface="Trebuchet MS"/>
              </a:rPr>
              <a:t>Crossover</a:t>
            </a:r>
            <a:r>
              <a:rPr dirty="0" sz="4400" spc="-994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25" b="1">
                <a:solidFill>
                  <a:srgbClr val="000000"/>
                </a:solidFill>
                <a:latin typeface="Trebuchet MS"/>
                <a:cs typeface="Trebuchet MS"/>
              </a:rPr>
              <a:t>Procedure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6001" y="1659572"/>
            <a:ext cx="5017770" cy="1993900"/>
          </a:xfrm>
          <a:prstGeom prst="rect">
            <a:avLst/>
          </a:prstGeom>
        </p:spPr>
        <p:txBody>
          <a:bodyPr wrap="square" lIns="0" tIns="48894" rIns="0" bIns="0" rtlCol="0" vert="horz">
            <a:spAutoFit/>
          </a:bodyPr>
          <a:lstStyle/>
          <a:p>
            <a:pPr marL="12700" marR="5080">
              <a:lnSpc>
                <a:spcPct val="92200"/>
              </a:lnSpc>
              <a:spcBef>
                <a:spcPts val="384"/>
              </a:spcBef>
            </a:pPr>
            <a:r>
              <a:rPr dirty="0" sz="2750" spc="100">
                <a:latin typeface="Calibri"/>
                <a:cs typeface="Calibri"/>
              </a:rPr>
              <a:t>Of </a:t>
            </a:r>
            <a:r>
              <a:rPr dirty="0" sz="2750" spc="60">
                <a:latin typeface="Calibri"/>
                <a:cs typeface="Calibri"/>
              </a:rPr>
              <a:t>the </a:t>
            </a:r>
            <a:r>
              <a:rPr dirty="0" sz="2750" spc="95">
                <a:latin typeface="Calibri"/>
                <a:cs typeface="Calibri"/>
              </a:rPr>
              <a:t>241 </a:t>
            </a:r>
            <a:r>
              <a:rPr dirty="0" sz="2750" spc="100">
                <a:latin typeface="Calibri"/>
                <a:cs typeface="Calibri"/>
              </a:rPr>
              <a:t>Control </a:t>
            </a:r>
            <a:r>
              <a:rPr dirty="0" sz="2750" spc="80">
                <a:latin typeface="Calibri"/>
                <a:cs typeface="Calibri"/>
              </a:rPr>
              <a:t>patients  </a:t>
            </a:r>
            <a:r>
              <a:rPr dirty="0" sz="2750" spc="75">
                <a:latin typeface="Calibri"/>
                <a:cs typeface="Calibri"/>
              </a:rPr>
              <a:t>eligible </a:t>
            </a:r>
            <a:r>
              <a:rPr dirty="0" sz="2750" spc="20">
                <a:latin typeface="Calibri"/>
                <a:cs typeface="Calibri"/>
              </a:rPr>
              <a:t>for </a:t>
            </a:r>
            <a:r>
              <a:rPr dirty="0" sz="2750" spc="110">
                <a:latin typeface="Calibri"/>
                <a:cs typeface="Calibri"/>
              </a:rPr>
              <a:t>crossover </a:t>
            </a:r>
            <a:r>
              <a:rPr dirty="0" sz="2750" spc="45">
                <a:latin typeface="Calibri"/>
                <a:cs typeface="Calibri"/>
              </a:rPr>
              <a:t>after</a:t>
            </a:r>
            <a:r>
              <a:rPr dirty="0" sz="2750" spc="-445">
                <a:latin typeface="Calibri"/>
                <a:cs typeface="Calibri"/>
              </a:rPr>
              <a:t> </a:t>
            </a:r>
            <a:r>
              <a:rPr dirty="0" sz="2750" spc="80">
                <a:latin typeface="Calibri"/>
                <a:cs typeface="Calibri"/>
              </a:rPr>
              <a:t>1-year  </a:t>
            </a:r>
            <a:r>
              <a:rPr dirty="0" sz="2750" spc="70">
                <a:latin typeface="Calibri"/>
                <a:cs typeface="Calibri"/>
              </a:rPr>
              <a:t>follow-up, </a:t>
            </a:r>
            <a:r>
              <a:rPr dirty="0" sz="2750" spc="-40" b="1">
                <a:latin typeface="Arial"/>
                <a:cs typeface="Arial"/>
              </a:rPr>
              <a:t>142 </a:t>
            </a:r>
            <a:r>
              <a:rPr dirty="0" sz="2750" spc="-80" b="1">
                <a:latin typeface="Arial"/>
                <a:cs typeface="Arial"/>
              </a:rPr>
              <a:t>(59%) </a:t>
            </a:r>
            <a:r>
              <a:rPr dirty="0" sz="2750" spc="-10" b="1">
                <a:latin typeface="Arial"/>
                <a:cs typeface="Arial"/>
              </a:rPr>
              <a:t>patients  </a:t>
            </a:r>
            <a:r>
              <a:rPr dirty="0" sz="2750" spc="-50" b="1">
                <a:latin typeface="Arial"/>
                <a:cs typeface="Arial"/>
              </a:rPr>
              <a:t>crossed </a:t>
            </a:r>
            <a:r>
              <a:rPr dirty="0" sz="2750" spc="-75" b="1">
                <a:latin typeface="Arial"/>
                <a:cs typeface="Arial"/>
              </a:rPr>
              <a:t>over </a:t>
            </a:r>
            <a:r>
              <a:rPr dirty="0" sz="2750" spc="-50" b="1">
                <a:latin typeface="Arial"/>
                <a:cs typeface="Arial"/>
              </a:rPr>
              <a:t>prior </a:t>
            </a:r>
            <a:r>
              <a:rPr dirty="0" sz="2750" spc="-20" b="1">
                <a:latin typeface="Arial"/>
                <a:cs typeface="Arial"/>
              </a:rPr>
              <a:t>to </a:t>
            </a:r>
            <a:r>
              <a:rPr dirty="0" sz="2750" spc="-15" b="1">
                <a:latin typeface="Arial"/>
                <a:cs typeface="Arial"/>
              </a:rPr>
              <a:t>2-year  follow-up</a:t>
            </a:r>
            <a:endParaRPr sz="27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6001" y="4091304"/>
            <a:ext cx="4507230" cy="122237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2700" marR="5080">
              <a:lnSpc>
                <a:spcPct val="92200"/>
              </a:lnSpc>
              <a:spcBef>
                <a:spcPts val="385"/>
              </a:spcBef>
            </a:pPr>
            <a:r>
              <a:rPr dirty="0" sz="2750" spc="175">
                <a:latin typeface="Calibri"/>
                <a:cs typeface="Calibri"/>
              </a:rPr>
              <a:t>92% </a:t>
            </a:r>
            <a:r>
              <a:rPr dirty="0" sz="2750" spc="45">
                <a:latin typeface="Calibri"/>
                <a:cs typeface="Calibri"/>
              </a:rPr>
              <a:t>(130/142) </a:t>
            </a:r>
            <a:r>
              <a:rPr dirty="0" sz="2750" spc="55">
                <a:latin typeface="Calibri"/>
                <a:cs typeface="Calibri"/>
              </a:rPr>
              <a:t>of </a:t>
            </a:r>
            <a:r>
              <a:rPr dirty="0" sz="2750" spc="114">
                <a:latin typeface="Calibri"/>
                <a:cs typeface="Calibri"/>
              </a:rPr>
              <a:t>crossover  </a:t>
            </a:r>
            <a:r>
              <a:rPr dirty="0" sz="2750" spc="110">
                <a:latin typeface="Calibri"/>
                <a:cs typeface="Calibri"/>
              </a:rPr>
              <a:t>procedures </a:t>
            </a:r>
            <a:r>
              <a:rPr dirty="0" sz="2750" spc="120">
                <a:latin typeface="Calibri"/>
                <a:cs typeface="Calibri"/>
              </a:rPr>
              <a:t>occurred </a:t>
            </a:r>
            <a:r>
              <a:rPr dirty="0" sz="2750" spc="40">
                <a:latin typeface="Calibri"/>
                <a:cs typeface="Calibri"/>
              </a:rPr>
              <a:t>within</a:t>
            </a:r>
            <a:r>
              <a:rPr dirty="0" sz="2750" spc="-420">
                <a:latin typeface="Calibri"/>
                <a:cs typeface="Calibri"/>
              </a:rPr>
              <a:t> </a:t>
            </a:r>
            <a:r>
              <a:rPr dirty="0" sz="2750" spc="90">
                <a:latin typeface="Calibri"/>
                <a:cs typeface="Calibri"/>
              </a:rPr>
              <a:t>6  </a:t>
            </a:r>
            <a:r>
              <a:rPr dirty="0" sz="2750" spc="120">
                <a:latin typeface="Calibri"/>
                <a:cs typeface="Calibri"/>
              </a:rPr>
              <a:t>months </a:t>
            </a:r>
            <a:r>
              <a:rPr dirty="0" sz="2750" spc="55">
                <a:latin typeface="Calibri"/>
                <a:cs typeface="Calibri"/>
              </a:rPr>
              <a:t>of </a:t>
            </a:r>
            <a:r>
              <a:rPr dirty="0" sz="2750" spc="40">
                <a:latin typeface="Calibri"/>
                <a:cs typeface="Calibri"/>
              </a:rPr>
              <a:t>the </a:t>
            </a:r>
            <a:r>
              <a:rPr dirty="0" sz="2750" spc="70">
                <a:latin typeface="Calibri"/>
                <a:cs typeface="Calibri"/>
              </a:rPr>
              <a:t>1-year</a:t>
            </a:r>
            <a:r>
              <a:rPr dirty="0" sz="2750" spc="-420">
                <a:latin typeface="Calibri"/>
                <a:cs typeface="Calibri"/>
              </a:rPr>
              <a:t> </a:t>
            </a:r>
            <a:r>
              <a:rPr dirty="0" sz="2750" spc="70">
                <a:latin typeface="Calibri"/>
                <a:cs typeface="Calibri"/>
              </a:rPr>
              <a:t>visit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50953" y="3340053"/>
            <a:ext cx="2556510" cy="1647189"/>
          </a:xfrm>
          <a:custGeom>
            <a:avLst/>
            <a:gdLst/>
            <a:ahLst/>
            <a:cxnLst/>
            <a:rect l="l" t="t" r="r" b="b"/>
            <a:pathLst>
              <a:path w="2556510" h="1647189">
                <a:moveTo>
                  <a:pt x="3042" y="1633955"/>
                </a:moveTo>
                <a:lnTo>
                  <a:pt x="0" y="1633955"/>
                </a:lnTo>
                <a:lnTo>
                  <a:pt x="0" y="1646621"/>
                </a:lnTo>
                <a:lnTo>
                  <a:pt x="1521" y="1646621"/>
                </a:lnTo>
                <a:lnTo>
                  <a:pt x="3042" y="1633955"/>
                </a:lnTo>
                <a:close/>
              </a:path>
              <a:path w="2556510" h="1647189">
                <a:moveTo>
                  <a:pt x="3042" y="1633955"/>
                </a:moveTo>
                <a:lnTo>
                  <a:pt x="1521" y="1646621"/>
                </a:lnTo>
                <a:lnTo>
                  <a:pt x="3042" y="1646621"/>
                </a:lnTo>
                <a:lnTo>
                  <a:pt x="3042" y="1633955"/>
                </a:lnTo>
                <a:close/>
              </a:path>
              <a:path w="2556510" h="1647189">
                <a:moveTo>
                  <a:pt x="55682" y="1621288"/>
                </a:moveTo>
                <a:lnTo>
                  <a:pt x="54161" y="1633955"/>
                </a:lnTo>
                <a:lnTo>
                  <a:pt x="3042" y="1633955"/>
                </a:lnTo>
                <a:lnTo>
                  <a:pt x="3042" y="1646621"/>
                </a:lnTo>
                <a:lnTo>
                  <a:pt x="55682" y="1646621"/>
                </a:lnTo>
                <a:lnTo>
                  <a:pt x="55682" y="1621288"/>
                </a:lnTo>
                <a:close/>
              </a:path>
              <a:path w="2556510" h="1647189">
                <a:moveTo>
                  <a:pt x="55682" y="1621288"/>
                </a:moveTo>
                <a:lnTo>
                  <a:pt x="52639" y="1621288"/>
                </a:lnTo>
                <a:lnTo>
                  <a:pt x="52639" y="1633955"/>
                </a:lnTo>
                <a:lnTo>
                  <a:pt x="54161" y="1633955"/>
                </a:lnTo>
                <a:lnTo>
                  <a:pt x="55682" y="1621288"/>
                </a:lnTo>
                <a:close/>
              </a:path>
              <a:path w="2556510" h="1647189">
                <a:moveTo>
                  <a:pt x="68842" y="1621288"/>
                </a:moveTo>
                <a:lnTo>
                  <a:pt x="55682" y="1621288"/>
                </a:lnTo>
                <a:lnTo>
                  <a:pt x="55682" y="1633955"/>
                </a:lnTo>
                <a:lnTo>
                  <a:pt x="68842" y="1633955"/>
                </a:lnTo>
                <a:lnTo>
                  <a:pt x="68842" y="1621288"/>
                </a:lnTo>
                <a:close/>
              </a:path>
              <a:path w="2556510" h="1647189">
                <a:moveTo>
                  <a:pt x="78959" y="1608622"/>
                </a:moveTo>
                <a:lnTo>
                  <a:pt x="65799" y="1608622"/>
                </a:lnTo>
                <a:lnTo>
                  <a:pt x="65799" y="1621288"/>
                </a:lnTo>
                <a:lnTo>
                  <a:pt x="78959" y="1621288"/>
                </a:lnTo>
                <a:lnTo>
                  <a:pt x="78959" y="1608622"/>
                </a:lnTo>
                <a:close/>
              </a:path>
              <a:path w="2556510" h="1647189">
                <a:moveTo>
                  <a:pt x="105279" y="1595956"/>
                </a:moveTo>
                <a:lnTo>
                  <a:pt x="78959" y="1595956"/>
                </a:lnTo>
                <a:lnTo>
                  <a:pt x="78959" y="1621288"/>
                </a:lnTo>
                <a:lnTo>
                  <a:pt x="80480" y="1608622"/>
                </a:lnTo>
                <a:lnTo>
                  <a:pt x="105279" y="1608622"/>
                </a:lnTo>
                <a:lnTo>
                  <a:pt x="105279" y="1595956"/>
                </a:lnTo>
                <a:close/>
              </a:path>
              <a:path w="2556510" h="1647189">
                <a:moveTo>
                  <a:pt x="82002" y="1608622"/>
                </a:moveTo>
                <a:lnTo>
                  <a:pt x="80480" y="1608622"/>
                </a:lnTo>
                <a:lnTo>
                  <a:pt x="78959" y="1621288"/>
                </a:lnTo>
                <a:lnTo>
                  <a:pt x="82002" y="1621288"/>
                </a:lnTo>
                <a:lnTo>
                  <a:pt x="82002" y="1608622"/>
                </a:lnTo>
                <a:close/>
              </a:path>
              <a:path w="2556510" h="1647189">
                <a:moveTo>
                  <a:pt x="118426" y="1583289"/>
                </a:moveTo>
                <a:lnTo>
                  <a:pt x="105279" y="1583289"/>
                </a:lnTo>
                <a:lnTo>
                  <a:pt x="105279" y="1608622"/>
                </a:lnTo>
                <a:lnTo>
                  <a:pt x="106800" y="1595956"/>
                </a:lnTo>
                <a:lnTo>
                  <a:pt x="118426" y="1595956"/>
                </a:lnTo>
                <a:lnTo>
                  <a:pt x="118426" y="1583289"/>
                </a:lnTo>
                <a:close/>
              </a:path>
              <a:path w="2556510" h="1647189">
                <a:moveTo>
                  <a:pt x="108322" y="1595956"/>
                </a:moveTo>
                <a:lnTo>
                  <a:pt x="106800" y="1595956"/>
                </a:lnTo>
                <a:lnTo>
                  <a:pt x="105279" y="1608622"/>
                </a:lnTo>
                <a:lnTo>
                  <a:pt x="108322" y="1608622"/>
                </a:lnTo>
                <a:lnTo>
                  <a:pt x="108322" y="1595956"/>
                </a:lnTo>
                <a:close/>
              </a:path>
              <a:path w="2556510" h="1647189">
                <a:moveTo>
                  <a:pt x="119948" y="1583289"/>
                </a:moveTo>
                <a:lnTo>
                  <a:pt x="118426" y="1583289"/>
                </a:lnTo>
                <a:lnTo>
                  <a:pt x="118426" y="1595956"/>
                </a:lnTo>
                <a:lnTo>
                  <a:pt x="119948" y="1583289"/>
                </a:lnTo>
                <a:close/>
              </a:path>
              <a:path w="2556510" h="1647189">
                <a:moveTo>
                  <a:pt x="121469" y="1583289"/>
                </a:moveTo>
                <a:lnTo>
                  <a:pt x="119948" y="1583289"/>
                </a:lnTo>
                <a:lnTo>
                  <a:pt x="118426" y="1595956"/>
                </a:lnTo>
                <a:lnTo>
                  <a:pt x="121469" y="1595956"/>
                </a:lnTo>
                <a:lnTo>
                  <a:pt x="121469" y="1583289"/>
                </a:lnTo>
                <a:close/>
              </a:path>
              <a:path w="2556510" h="1647189">
                <a:moveTo>
                  <a:pt x="134629" y="1557957"/>
                </a:moveTo>
                <a:lnTo>
                  <a:pt x="131586" y="1557957"/>
                </a:lnTo>
                <a:lnTo>
                  <a:pt x="131586" y="1583289"/>
                </a:lnTo>
                <a:lnTo>
                  <a:pt x="134629" y="1583289"/>
                </a:lnTo>
                <a:lnTo>
                  <a:pt x="134629" y="1557957"/>
                </a:lnTo>
                <a:close/>
              </a:path>
              <a:path w="2556510" h="1647189">
                <a:moveTo>
                  <a:pt x="147789" y="1545290"/>
                </a:moveTo>
                <a:lnTo>
                  <a:pt x="144746" y="1545290"/>
                </a:lnTo>
                <a:lnTo>
                  <a:pt x="144746" y="1557957"/>
                </a:lnTo>
                <a:lnTo>
                  <a:pt x="147789" y="1557957"/>
                </a:lnTo>
                <a:lnTo>
                  <a:pt x="147789" y="1545290"/>
                </a:lnTo>
                <a:close/>
              </a:path>
              <a:path w="2556510" h="1647189">
                <a:moveTo>
                  <a:pt x="160949" y="1532624"/>
                </a:moveTo>
                <a:lnTo>
                  <a:pt x="157906" y="1532624"/>
                </a:lnTo>
                <a:lnTo>
                  <a:pt x="157906" y="1545290"/>
                </a:lnTo>
                <a:lnTo>
                  <a:pt x="160949" y="1545290"/>
                </a:lnTo>
                <a:lnTo>
                  <a:pt x="160949" y="1532624"/>
                </a:lnTo>
                <a:close/>
              </a:path>
              <a:path w="2556510" h="1647189">
                <a:moveTo>
                  <a:pt x="213588" y="1507291"/>
                </a:moveTo>
                <a:lnTo>
                  <a:pt x="210546" y="1507291"/>
                </a:lnTo>
                <a:lnTo>
                  <a:pt x="210546" y="1532624"/>
                </a:lnTo>
                <a:lnTo>
                  <a:pt x="213588" y="1532624"/>
                </a:lnTo>
                <a:lnTo>
                  <a:pt x="213588" y="1507291"/>
                </a:lnTo>
                <a:close/>
              </a:path>
              <a:path w="2556510" h="1647189">
                <a:moveTo>
                  <a:pt x="226748" y="1494625"/>
                </a:moveTo>
                <a:lnTo>
                  <a:pt x="223706" y="1494625"/>
                </a:lnTo>
                <a:lnTo>
                  <a:pt x="223706" y="1507291"/>
                </a:lnTo>
                <a:lnTo>
                  <a:pt x="226748" y="1507291"/>
                </a:lnTo>
                <a:lnTo>
                  <a:pt x="226748" y="1494625"/>
                </a:lnTo>
                <a:close/>
              </a:path>
              <a:path w="2556510" h="1647189">
                <a:moveTo>
                  <a:pt x="239908" y="1469292"/>
                </a:moveTo>
                <a:lnTo>
                  <a:pt x="236866" y="1469292"/>
                </a:lnTo>
                <a:lnTo>
                  <a:pt x="236866" y="1494625"/>
                </a:lnTo>
                <a:lnTo>
                  <a:pt x="239908" y="1494625"/>
                </a:lnTo>
                <a:lnTo>
                  <a:pt x="239908" y="1469292"/>
                </a:lnTo>
                <a:close/>
              </a:path>
              <a:path w="2556510" h="1647189">
                <a:moveTo>
                  <a:pt x="292535" y="1443960"/>
                </a:moveTo>
                <a:lnTo>
                  <a:pt x="289493" y="1443960"/>
                </a:lnTo>
                <a:lnTo>
                  <a:pt x="289493" y="1469292"/>
                </a:lnTo>
                <a:lnTo>
                  <a:pt x="292535" y="1469292"/>
                </a:lnTo>
                <a:lnTo>
                  <a:pt x="292535" y="1443960"/>
                </a:lnTo>
                <a:close/>
              </a:path>
              <a:path w="2556510" h="1647189">
                <a:moveTo>
                  <a:pt x="305695" y="1418627"/>
                </a:moveTo>
                <a:lnTo>
                  <a:pt x="302652" y="1418627"/>
                </a:lnTo>
                <a:lnTo>
                  <a:pt x="302652" y="1443960"/>
                </a:lnTo>
                <a:lnTo>
                  <a:pt x="305695" y="1443960"/>
                </a:lnTo>
                <a:lnTo>
                  <a:pt x="305695" y="1418627"/>
                </a:lnTo>
                <a:close/>
              </a:path>
              <a:path w="2556510" h="1647189">
                <a:moveTo>
                  <a:pt x="318855" y="1393295"/>
                </a:moveTo>
                <a:lnTo>
                  <a:pt x="315812" y="1393295"/>
                </a:lnTo>
                <a:lnTo>
                  <a:pt x="315812" y="1418627"/>
                </a:lnTo>
                <a:lnTo>
                  <a:pt x="318855" y="1418627"/>
                </a:lnTo>
                <a:lnTo>
                  <a:pt x="318855" y="1393295"/>
                </a:lnTo>
                <a:close/>
              </a:path>
              <a:path w="2556510" h="1647189">
                <a:moveTo>
                  <a:pt x="332015" y="1367962"/>
                </a:moveTo>
                <a:lnTo>
                  <a:pt x="328972" y="1367962"/>
                </a:lnTo>
                <a:lnTo>
                  <a:pt x="328972" y="1393295"/>
                </a:lnTo>
                <a:lnTo>
                  <a:pt x="332015" y="1393295"/>
                </a:lnTo>
                <a:lnTo>
                  <a:pt x="332015" y="1367962"/>
                </a:lnTo>
                <a:close/>
              </a:path>
              <a:path w="2556510" h="1647189">
                <a:moveTo>
                  <a:pt x="345175" y="1342629"/>
                </a:moveTo>
                <a:lnTo>
                  <a:pt x="342132" y="1342629"/>
                </a:lnTo>
                <a:lnTo>
                  <a:pt x="342132" y="1367962"/>
                </a:lnTo>
                <a:lnTo>
                  <a:pt x="345175" y="1367962"/>
                </a:lnTo>
                <a:lnTo>
                  <a:pt x="345175" y="1355296"/>
                </a:lnTo>
                <a:lnTo>
                  <a:pt x="343654" y="1355296"/>
                </a:lnTo>
                <a:lnTo>
                  <a:pt x="345175" y="1342629"/>
                </a:lnTo>
                <a:close/>
              </a:path>
              <a:path w="2556510" h="1647189">
                <a:moveTo>
                  <a:pt x="345175" y="1342629"/>
                </a:moveTo>
                <a:lnTo>
                  <a:pt x="343654" y="1355296"/>
                </a:lnTo>
                <a:lnTo>
                  <a:pt x="345175" y="1355296"/>
                </a:lnTo>
                <a:lnTo>
                  <a:pt x="345175" y="1342629"/>
                </a:lnTo>
                <a:close/>
              </a:path>
              <a:path w="2556510" h="1647189">
                <a:moveTo>
                  <a:pt x="368452" y="1317297"/>
                </a:moveTo>
                <a:lnTo>
                  <a:pt x="355292" y="1317297"/>
                </a:lnTo>
                <a:lnTo>
                  <a:pt x="355292" y="1342629"/>
                </a:lnTo>
                <a:lnTo>
                  <a:pt x="345175" y="1342629"/>
                </a:lnTo>
                <a:lnTo>
                  <a:pt x="345175" y="1355296"/>
                </a:lnTo>
                <a:lnTo>
                  <a:pt x="358335" y="1355296"/>
                </a:lnTo>
                <a:lnTo>
                  <a:pt x="358335" y="1329963"/>
                </a:lnTo>
                <a:lnTo>
                  <a:pt x="368452" y="1329963"/>
                </a:lnTo>
                <a:lnTo>
                  <a:pt x="368452" y="1317297"/>
                </a:lnTo>
                <a:close/>
              </a:path>
              <a:path w="2556510" h="1647189">
                <a:moveTo>
                  <a:pt x="381612" y="1291964"/>
                </a:moveTo>
                <a:lnTo>
                  <a:pt x="368452" y="1291964"/>
                </a:lnTo>
                <a:lnTo>
                  <a:pt x="368452" y="1329963"/>
                </a:lnTo>
                <a:lnTo>
                  <a:pt x="369973" y="1317297"/>
                </a:lnTo>
                <a:lnTo>
                  <a:pt x="371495" y="1317297"/>
                </a:lnTo>
                <a:lnTo>
                  <a:pt x="371495" y="1304630"/>
                </a:lnTo>
                <a:lnTo>
                  <a:pt x="381612" y="1304630"/>
                </a:lnTo>
                <a:lnTo>
                  <a:pt x="381612" y="1291964"/>
                </a:lnTo>
                <a:close/>
              </a:path>
              <a:path w="2556510" h="1647189">
                <a:moveTo>
                  <a:pt x="371495" y="1317297"/>
                </a:moveTo>
                <a:lnTo>
                  <a:pt x="369973" y="1317297"/>
                </a:lnTo>
                <a:lnTo>
                  <a:pt x="368452" y="1329963"/>
                </a:lnTo>
                <a:lnTo>
                  <a:pt x="371495" y="1329963"/>
                </a:lnTo>
                <a:lnTo>
                  <a:pt x="371495" y="1317297"/>
                </a:lnTo>
                <a:close/>
              </a:path>
              <a:path w="2556510" h="1647189">
                <a:moveTo>
                  <a:pt x="383133" y="1291964"/>
                </a:moveTo>
                <a:lnTo>
                  <a:pt x="381612" y="1291964"/>
                </a:lnTo>
                <a:lnTo>
                  <a:pt x="381612" y="1304630"/>
                </a:lnTo>
                <a:lnTo>
                  <a:pt x="383133" y="1291964"/>
                </a:lnTo>
                <a:close/>
              </a:path>
              <a:path w="2556510" h="1647189">
                <a:moveTo>
                  <a:pt x="384655" y="1291964"/>
                </a:moveTo>
                <a:lnTo>
                  <a:pt x="383133" y="1291964"/>
                </a:lnTo>
                <a:lnTo>
                  <a:pt x="381612" y="1304630"/>
                </a:lnTo>
                <a:lnTo>
                  <a:pt x="384655" y="1304630"/>
                </a:lnTo>
                <a:lnTo>
                  <a:pt x="384655" y="1291964"/>
                </a:lnTo>
                <a:close/>
              </a:path>
              <a:path w="2556510" h="1647189">
                <a:moveTo>
                  <a:pt x="397815" y="1266631"/>
                </a:moveTo>
                <a:lnTo>
                  <a:pt x="394772" y="1266631"/>
                </a:lnTo>
                <a:lnTo>
                  <a:pt x="394772" y="1291964"/>
                </a:lnTo>
                <a:lnTo>
                  <a:pt x="397815" y="1291964"/>
                </a:lnTo>
                <a:lnTo>
                  <a:pt x="397815" y="1266631"/>
                </a:lnTo>
                <a:close/>
              </a:path>
              <a:path w="2556510" h="1647189">
                <a:moveTo>
                  <a:pt x="410975" y="1253965"/>
                </a:moveTo>
                <a:lnTo>
                  <a:pt x="407932" y="1253965"/>
                </a:lnTo>
                <a:lnTo>
                  <a:pt x="407932" y="1266631"/>
                </a:lnTo>
                <a:lnTo>
                  <a:pt x="410975" y="1266631"/>
                </a:lnTo>
                <a:lnTo>
                  <a:pt x="410975" y="1253965"/>
                </a:lnTo>
                <a:close/>
              </a:path>
              <a:path w="2556510" h="1647189">
                <a:moveTo>
                  <a:pt x="437294" y="1215966"/>
                </a:moveTo>
                <a:lnTo>
                  <a:pt x="434252" y="1215966"/>
                </a:lnTo>
                <a:lnTo>
                  <a:pt x="434252" y="1253965"/>
                </a:lnTo>
                <a:lnTo>
                  <a:pt x="437294" y="1253965"/>
                </a:lnTo>
                <a:lnTo>
                  <a:pt x="437294" y="1215966"/>
                </a:lnTo>
                <a:close/>
              </a:path>
              <a:path w="2556510" h="1647189">
                <a:moveTo>
                  <a:pt x="476762" y="1203300"/>
                </a:moveTo>
                <a:lnTo>
                  <a:pt x="473719" y="1203300"/>
                </a:lnTo>
                <a:lnTo>
                  <a:pt x="473719" y="1215966"/>
                </a:lnTo>
                <a:lnTo>
                  <a:pt x="476762" y="1215966"/>
                </a:lnTo>
                <a:lnTo>
                  <a:pt x="476762" y="1203300"/>
                </a:lnTo>
                <a:close/>
              </a:path>
              <a:path w="2556510" h="1647189">
                <a:moveTo>
                  <a:pt x="489922" y="1165301"/>
                </a:moveTo>
                <a:lnTo>
                  <a:pt x="486879" y="1165301"/>
                </a:lnTo>
                <a:lnTo>
                  <a:pt x="486879" y="1203300"/>
                </a:lnTo>
                <a:lnTo>
                  <a:pt x="489922" y="1203300"/>
                </a:lnTo>
                <a:lnTo>
                  <a:pt x="489922" y="1165301"/>
                </a:lnTo>
                <a:close/>
              </a:path>
              <a:path w="2556510" h="1647189">
                <a:moveTo>
                  <a:pt x="503081" y="1152634"/>
                </a:moveTo>
                <a:lnTo>
                  <a:pt x="500039" y="1152634"/>
                </a:lnTo>
                <a:lnTo>
                  <a:pt x="500039" y="1165301"/>
                </a:lnTo>
                <a:lnTo>
                  <a:pt x="503081" y="1165301"/>
                </a:lnTo>
                <a:lnTo>
                  <a:pt x="503081" y="1152634"/>
                </a:lnTo>
                <a:close/>
              </a:path>
              <a:path w="2556510" h="1647189">
                <a:moveTo>
                  <a:pt x="516241" y="1114636"/>
                </a:moveTo>
                <a:lnTo>
                  <a:pt x="513199" y="1114636"/>
                </a:lnTo>
                <a:lnTo>
                  <a:pt x="513199" y="1152634"/>
                </a:lnTo>
                <a:lnTo>
                  <a:pt x="516241" y="1152634"/>
                </a:lnTo>
                <a:lnTo>
                  <a:pt x="516241" y="1114636"/>
                </a:lnTo>
                <a:close/>
              </a:path>
              <a:path w="2556510" h="1647189">
                <a:moveTo>
                  <a:pt x="555696" y="1089303"/>
                </a:moveTo>
                <a:lnTo>
                  <a:pt x="552678" y="1089303"/>
                </a:lnTo>
                <a:lnTo>
                  <a:pt x="552678" y="1114636"/>
                </a:lnTo>
                <a:lnTo>
                  <a:pt x="555696" y="1114636"/>
                </a:lnTo>
                <a:lnTo>
                  <a:pt x="555696" y="1089303"/>
                </a:lnTo>
                <a:close/>
              </a:path>
              <a:path w="2556510" h="1647189">
                <a:moveTo>
                  <a:pt x="568881" y="1076637"/>
                </a:moveTo>
                <a:lnTo>
                  <a:pt x="565838" y="1076637"/>
                </a:lnTo>
                <a:lnTo>
                  <a:pt x="565838" y="1089303"/>
                </a:lnTo>
                <a:lnTo>
                  <a:pt x="568881" y="1089303"/>
                </a:lnTo>
                <a:lnTo>
                  <a:pt x="568881" y="1076637"/>
                </a:lnTo>
                <a:close/>
              </a:path>
              <a:path w="2556510" h="1647189">
                <a:moveTo>
                  <a:pt x="582066" y="1051304"/>
                </a:moveTo>
                <a:lnTo>
                  <a:pt x="579024" y="1051304"/>
                </a:lnTo>
                <a:lnTo>
                  <a:pt x="579024" y="1076637"/>
                </a:lnTo>
                <a:lnTo>
                  <a:pt x="582066" y="1076637"/>
                </a:lnTo>
                <a:lnTo>
                  <a:pt x="582066" y="1051304"/>
                </a:lnTo>
                <a:close/>
              </a:path>
              <a:path w="2556510" h="1647189">
                <a:moveTo>
                  <a:pt x="595252" y="1038638"/>
                </a:moveTo>
                <a:lnTo>
                  <a:pt x="592209" y="1038638"/>
                </a:lnTo>
                <a:lnTo>
                  <a:pt x="592209" y="1051304"/>
                </a:lnTo>
                <a:lnTo>
                  <a:pt x="593730" y="1051304"/>
                </a:lnTo>
                <a:lnTo>
                  <a:pt x="595252" y="1038638"/>
                </a:lnTo>
                <a:close/>
              </a:path>
              <a:path w="2556510" h="1647189">
                <a:moveTo>
                  <a:pt x="595252" y="1038638"/>
                </a:moveTo>
                <a:lnTo>
                  <a:pt x="593730" y="1051304"/>
                </a:lnTo>
                <a:lnTo>
                  <a:pt x="595252" y="1051304"/>
                </a:lnTo>
                <a:lnTo>
                  <a:pt x="595252" y="1038638"/>
                </a:lnTo>
                <a:close/>
              </a:path>
              <a:path w="2556510" h="1647189">
                <a:moveTo>
                  <a:pt x="608310" y="1025971"/>
                </a:moveTo>
                <a:lnTo>
                  <a:pt x="606789" y="1038638"/>
                </a:lnTo>
                <a:lnTo>
                  <a:pt x="595252" y="1038638"/>
                </a:lnTo>
                <a:lnTo>
                  <a:pt x="595252" y="1051304"/>
                </a:lnTo>
                <a:lnTo>
                  <a:pt x="608310" y="1051304"/>
                </a:lnTo>
                <a:lnTo>
                  <a:pt x="608310" y="1025971"/>
                </a:lnTo>
                <a:close/>
              </a:path>
              <a:path w="2556510" h="1647189">
                <a:moveTo>
                  <a:pt x="608310" y="1025971"/>
                </a:moveTo>
                <a:lnTo>
                  <a:pt x="605267" y="1025971"/>
                </a:lnTo>
                <a:lnTo>
                  <a:pt x="605267" y="1038638"/>
                </a:lnTo>
                <a:lnTo>
                  <a:pt x="606789" y="1038638"/>
                </a:lnTo>
                <a:lnTo>
                  <a:pt x="608310" y="1025971"/>
                </a:lnTo>
                <a:close/>
              </a:path>
              <a:path w="2556510" h="1647189">
                <a:moveTo>
                  <a:pt x="631638" y="975306"/>
                </a:moveTo>
                <a:lnTo>
                  <a:pt x="618453" y="975306"/>
                </a:lnTo>
                <a:lnTo>
                  <a:pt x="618453" y="1025971"/>
                </a:lnTo>
                <a:lnTo>
                  <a:pt x="608310" y="1025971"/>
                </a:lnTo>
                <a:lnTo>
                  <a:pt x="608310" y="1038638"/>
                </a:lnTo>
                <a:lnTo>
                  <a:pt x="621495" y="1038638"/>
                </a:lnTo>
                <a:lnTo>
                  <a:pt x="621495" y="987972"/>
                </a:lnTo>
                <a:lnTo>
                  <a:pt x="631638" y="987972"/>
                </a:lnTo>
                <a:lnTo>
                  <a:pt x="631638" y="975306"/>
                </a:lnTo>
                <a:close/>
              </a:path>
              <a:path w="2556510" h="1647189">
                <a:moveTo>
                  <a:pt x="634681" y="949973"/>
                </a:moveTo>
                <a:lnTo>
                  <a:pt x="631638" y="949973"/>
                </a:lnTo>
                <a:lnTo>
                  <a:pt x="631638" y="987972"/>
                </a:lnTo>
                <a:lnTo>
                  <a:pt x="633159" y="975306"/>
                </a:lnTo>
                <a:lnTo>
                  <a:pt x="634681" y="975306"/>
                </a:lnTo>
                <a:lnTo>
                  <a:pt x="634681" y="949973"/>
                </a:lnTo>
                <a:close/>
              </a:path>
              <a:path w="2556510" h="1647189">
                <a:moveTo>
                  <a:pt x="634681" y="975306"/>
                </a:moveTo>
                <a:lnTo>
                  <a:pt x="633159" y="975306"/>
                </a:lnTo>
                <a:lnTo>
                  <a:pt x="631638" y="987972"/>
                </a:lnTo>
                <a:lnTo>
                  <a:pt x="634681" y="987972"/>
                </a:lnTo>
                <a:lnTo>
                  <a:pt x="634681" y="975306"/>
                </a:lnTo>
                <a:close/>
              </a:path>
              <a:path w="2556510" h="1647189">
                <a:moveTo>
                  <a:pt x="647866" y="924641"/>
                </a:moveTo>
                <a:lnTo>
                  <a:pt x="644823" y="924641"/>
                </a:lnTo>
                <a:lnTo>
                  <a:pt x="644823" y="949973"/>
                </a:lnTo>
                <a:lnTo>
                  <a:pt x="647866" y="949973"/>
                </a:lnTo>
                <a:lnTo>
                  <a:pt x="647866" y="924641"/>
                </a:lnTo>
                <a:close/>
              </a:path>
              <a:path w="2556510" h="1647189">
                <a:moveTo>
                  <a:pt x="661051" y="911974"/>
                </a:moveTo>
                <a:lnTo>
                  <a:pt x="658009" y="911974"/>
                </a:lnTo>
                <a:lnTo>
                  <a:pt x="658009" y="924641"/>
                </a:lnTo>
                <a:lnTo>
                  <a:pt x="661051" y="924641"/>
                </a:lnTo>
                <a:lnTo>
                  <a:pt x="661051" y="911974"/>
                </a:lnTo>
                <a:close/>
              </a:path>
              <a:path w="2556510" h="1647189">
                <a:moveTo>
                  <a:pt x="674110" y="886642"/>
                </a:moveTo>
                <a:lnTo>
                  <a:pt x="671067" y="886642"/>
                </a:lnTo>
                <a:lnTo>
                  <a:pt x="671067" y="911974"/>
                </a:lnTo>
                <a:lnTo>
                  <a:pt x="674110" y="911974"/>
                </a:lnTo>
                <a:lnTo>
                  <a:pt x="674110" y="886642"/>
                </a:lnTo>
                <a:close/>
              </a:path>
              <a:path w="2556510" h="1647189">
                <a:moveTo>
                  <a:pt x="687295" y="823310"/>
                </a:moveTo>
                <a:lnTo>
                  <a:pt x="684252" y="823310"/>
                </a:lnTo>
                <a:lnTo>
                  <a:pt x="684252" y="886642"/>
                </a:lnTo>
                <a:lnTo>
                  <a:pt x="687295" y="886642"/>
                </a:lnTo>
                <a:lnTo>
                  <a:pt x="687295" y="823310"/>
                </a:lnTo>
                <a:close/>
              </a:path>
              <a:path w="2556510" h="1647189">
                <a:moveTo>
                  <a:pt x="713666" y="785311"/>
                </a:moveTo>
                <a:lnTo>
                  <a:pt x="710623" y="785311"/>
                </a:lnTo>
                <a:lnTo>
                  <a:pt x="710623" y="823310"/>
                </a:lnTo>
                <a:lnTo>
                  <a:pt x="713666" y="823310"/>
                </a:lnTo>
                <a:lnTo>
                  <a:pt x="713666" y="785311"/>
                </a:lnTo>
                <a:close/>
              </a:path>
              <a:path w="2556510" h="1647189">
                <a:moveTo>
                  <a:pt x="739909" y="747312"/>
                </a:moveTo>
                <a:lnTo>
                  <a:pt x="736867" y="747312"/>
                </a:lnTo>
                <a:lnTo>
                  <a:pt x="736867" y="785311"/>
                </a:lnTo>
                <a:lnTo>
                  <a:pt x="739909" y="785311"/>
                </a:lnTo>
                <a:lnTo>
                  <a:pt x="739909" y="747312"/>
                </a:lnTo>
                <a:close/>
              </a:path>
              <a:path w="2556510" h="1647189">
                <a:moveTo>
                  <a:pt x="753095" y="734646"/>
                </a:moveTo>
                <a:lnTo>
                  <a:pt x="750052" y="734646"/>
                </a:lnTo>
                <a:lnTo>
                  <a:pt x="750052" y="747312"/>
                </a:lnTo>
                <a:lnTo>
                  <a:pt x="753095" y="747312"/>
                </a:lnTo>
                <a:lnTo>
                  <a:pt x="753095" y="734646"/>
                </a:lnTo>
                <a:close/>
              </a:path>
              <a:path w="2556510" h="1647189">
                <a:moveTo>
                  <a:pt x="766280" y="721980"/>
                </a:moveTo>
                <a:lnTo>
                  <a:pt x="763237" y="721980"/>
                </a:lnTo>
                <a:lnTo>
                  <a:pt x="763237" y="734646"/>
                </a:lnTo>
                <a:lnTo>
                  <a:pt x="766280" y="734646"/>
                </a:lnTo>
                <a:lnTo>
                  <a:pt x="766280" y="721980"/>
                </a:lnTo>
                <a:close/>
              </a:path>
              <a:path w="2556510" h="1647189">
                <a:moveTo>
                  <a:pt x="805709" y="709313"/>
                </a:moveTo>
                <a:lnTo>
                  <a:pt x="802666" y="709313"/>
                </a:lnTo>
                <a:lnTo>
                  <a:pt x="802666" y="721980"/>
                </a:lnTo>
                <a:lnTo>
                  <a:pt x="805709" y="721980"/>
                </a:lnTo>
                <a:lnTo>
                  <a:pt x="805709" y="709313"/>
                </a:lnTo>
                <a:close/>
              </a:path>
              <a:path w="2556510" h="1647189">
                <a:moveTo>
                  <a:pt x="858323" y="696647"/>
                </a:moveTo>
                <a:lnTo>
                  <a:pt x="855281" y="696647"/>
                </a:lnTo>
                <a:lnTo>
                  <a:pt x="855281" y="709313"/>
                </a:lnTo>
                <a:lnTo>
                  <a:pt x="858323" y="709313"/>
                </a:lnTo>
                <a:lnTo>
                  <a:pt x="858323" y="696647"/>
                </a:lnTo>
                <a:close/>
              </a:path>
              <a:path w="2556510" h="1647189">
                <a:moveTo>
                  <a:pt x="884694" y="683981"/>
                </a:moveTo>
                <a:lnTo>
                  <a:pt x="881651" y="683981"/>
                </a:lnTo>
                <a:lnTo>
                  <a:pt x="881651" y="696647"/>
                </a:lnTo>
                <a:lnTo>
                  <a:pt x="884694" y="696647"/>
                </a:lnTo>
                <a:lnTo>
                  <a:pt x="884694" y="683981"/>
                </a:lnTo>
                <a:close/>
              </a:path>
              <a:path w="2556510" h="1647189">
                <a:moveTo>
                  <a:pt x="937308" y="671314"/>
                </a:moveTo>
                <a:lnTo>
                  <a:pt x="934266" y="671314"/>
                </a:lnTo>
                <a:lnTo>
                  <a:pt x="934266" y="683981"/>
                </a:lnTo>
                <a:lnTo>
                  <a:pt x="935787" y="683981"/>
                </a:lnTo>
                <a:lnTo>
                  <a:pt x="937308" y="671314"/>
                </a:lnTo>
                <a:close/>
              </a:path>
              <a:path w="2556510" h="1647189">
                <a:moveTo>
                  <a:pt x="937308" y="671314"/>
                </a:moveTo>
                <a:lnTo>
                  <a:pt x="935787" y="683981"/>
                </a:lnTo>
                <a:lnTo>
                  <a:pt x="937308" y="683981"/>
                </a:lnTo>
                <a:lnTo>
                  <a:pt x="937308" y="671314"/>
                </a:lnTo>
                <a:close/>
              </a:path>
              <a:path w="2556510" h="1647189">
                <a:moveTo>
                  <a:pt x="950494" y="645982"/>
                </a:moveTo>
                <a:lnTo>
                  <a:pt x="947451" y="645982"/>
                </a:lnTo>
                <a:lnTo>
                  <a:pt x="947451" y="671314"/>
                </a:lnTo>
                <a:lnTo>
                  <a:pt x="937308" y="671314"/>
                </a:lnTo>
                <a:lnTo>
                  <a:pt x="937308" y="683981"/>
                </a:lnTo>
                <a:lnTo>
                  <a:pt x="950494" y="683981"/>
                </a:lnTo>
                <a:lnTo>
                  <a:pt x="950494" y="658648"/>
                </a:lnTo>
                <a:lnTo>
                  <a:pt x="948972" y="658648"/>
                </a:lnTo>
                <a:lnTo>
                  <a:pt x="950494" y="645982"/>
                </a:lnTo>
                <a:close/>
              </a:path>
              <a:path w="2556510" h="1647189">
                <a:moveTo>
                  <a:pt x="950494" y="645982"/>
                </a:moveTo>
                <a:lnTo>
                  <a:pt x="948972" y="658648"/>
                </a:lnTo>
                <a:lnTo>
                  <a:pt x="950494" y="658648"/>
                </a:lnTo>
                <a:lnTo>
                  <a:pt x="950494" y="645982"/>
                </a:lnTo>
                <a:close/>
              </a:path>
              <a:path w="2556510" h="1647189">
                <a:moveTo>
                  <a:pt x="963679" y="620649"/>
                </a:moveTo>
                <a:lnTo>
                  <a:pt x="960636" y="620649"/>
                </a:lnTo>
                <a:lnTo>
                  <a:pt x="960636" y="645982"/>
                </a:lnTo>
                <a:lnTo>
                  <a:pt x="950494" y="645982"/>
                </a:lnTo>
                <a:lnTo>
                  <a:pt x="950494" y="658648"/>
                </a:lnTo>
                <a:lnTo>
                  <a:pt x="963679" y="658648"/>
                </a:lnTo>
                <a:lnTo>
                  <a:pt x="963679" y="633315"/>
                </a:lnTo>
                <a:lnTo>
                  <a:pt x="962157" y="633315"/>
                </a:lnTo>
                <a:lnTo>
                  <a:pt x="963679" y="620649"/>
                </a:lnTo>
                <a:close/>
              </a:path>
              <a:path w="2556510" h="1647189">
                <a:moveTo>
                  <a:pt x="963679" y="620649"/>
                </a:moveTo>
                <a:lnTo>
                  <a:pt x="962157" y="633315"/>
                </a:lnTo>
                <a:lnTo>
                  <a:pt x="963679" y="633315"/>
                </a:lnTo>
                <a:lnTo>
                  <a:pt x="963679" y="620649"/>
                </a:lnTo>
                <a:close/>
              </a:path>
              <a:path w="2556510" h="1647189">
                <a:moveTo>
                  <a:pt x="976864" y="595316"/>
                </a:moveTo>
                <a:lnTo>
                  <a:pt x="973821" y="595316"/>
                </a:lnTo>
                <a:lnTo>
                  <a:pt x="973821" y="620649"/>
                </a:lnTo>
                <a:lnTo>
                  <a:pt x="963679" y="620649"/>
                </a:lnTo>
                <a:lnTo>
                  <a:pt x="963679" y="633315"/>
                </a:lnTo>
                <a:lnTo>
                  <a:pt x="976864" y="633315"/>
                </a:lnTo>
                <a:lnTo>
                  <a:pt x="976864" y="607983"/>
                </a:lnTo>
                <a:lnTo>
                  <a:pt x="975343" y="607983"/>
                </a:lnTo>
                <a:lnTo>
                  <a:pt x="976864" y="595316"/>
                </a:lnTo>
                <a:close/>
              </a:path>
              <a:path w="2556510" h="1647189">
                <a:moveTo>
                  <a:pt x="976864" y="595316"/>
                </a:moveTo>
                <a:lnTo>
                  <a:pt x="975343" y="607983"/>
                </a:lnTo>
                <a:lnTo>
                  <a:pt x="976864" y="607983"/>
                </a:lnTo>
                <a:lnTo>
                  <a:pt x="976864" y="595316"/>
                </a:lnTo>
                <a:close/>
              </a:path>
              <a:path w="2556510" h="1647189">
                <a:moveTo>
                  <a:pt x="989923" y="582650"/>
                </a:moveTo>
                <a:lnTo>
                  <a:pt x="988401" y="595316"/>
                </a:lnTo>
                <a:lnTo>
                  <a:pt x="976864" y="595316"/>
                </a:lnTo>
                <a:lnTo>
                  <a:pt x="976864" y="607983"/>
                </a:lnTo>
                <a:lnTo>
                  <a:pt x="989923" y="607983"/>
                </a:lnTo>
                <a:lnTo>
                  <a:pt x="989923" y="582650"/>
                </a:lnTo>
                <a:close/>
              </a:path>
              <a:path w="2556510" h="1647189">
                <a:moveTo>
                  <a:pt x="989923" y="582650"/>
                </a:moveTo>
                <a:lnTo>
                  <a:pt x="986880" y="582650"/>
                </a:lnTo>
                <a:lnTo>
                  <a:pt x="986880" y="595316"/>
                </a:lnTo>
                <a:lnTo>
                  <a:pt x="988401" y="595316"/>
                </a:lnTo>
                <a:lnTo>
                  <a:pt x="989923" y="582650"/>
                </a:lnTo>
                <a:close/>
              </a:path>
              <a:path w="2556510" h="1647189">
                <a:moveTo>
                  <a:pt x="1003108" y="569984"/>
                </a:moveTo>
                <a:lnTo>
                  <a:pt x="1001587" y="582650"/>
                </a:lnTo>
                <a:lnTo>
                  <a:pt x="989923" y="582650"/>
                </a:lnTo>
                <a:lnTo>
                  <a:pt x="989923" y="595316"/>
                </a:lnTo>
                <a:lnTo>
                  <a:pt x="1003108" y="595316"/>
                </a:lnTo>
                <a:lnTo>
                  <a:pt x="1003108" y="569984"/>
                </a:lnTo>
                <a:close/>
              </a:path>
              <a:path w="2556510" h="1647189">
                <a:moveTo>
                  <a:pt x="1003108" y="569984"/>
                </a:moveTo>
                <a:lnTo>
                  <a:pt x="1000065" y="569984"/>
                </a:lnTo>
                <a:lnTo>
                  <a:pt x="1000065" y="582650"/>
                </a:lnTo>
                <a:lnTo>
                  <a:pt x="1001587" y="582650"/>
                </a:lnTo>
                <a:lnTo>
                  <a:pt x="1003108" y="569984"/>
                </a:lnTo>
                <a:close/>
              </a:path>
              <a:path w="2556510" h="1647189">
                <a:moveTo>
                  <a:pt x="1016293" y="557318"/>
                </a:moveTo>
                <a:lnTo>
                  <a:pt x="1014772" y="569984"/>
                </a:lnTo>
                <a:lnTo>
                  <a:pt x="1003108" y="569984"/>
                </a:lnTo>
                <a:lnTo>
                  <a:pt x="1003108" y="582650"/>
                </a:lnTo>
                <a:lnTo>
                  <a:pt x="1016293" y="582650"/>
                </a:lnTo>
                <a:lnTo>
                  <a:pt x="1016293" y="557318"/>
                </a:lnTo>
                <a:close/>
              </a:path>
              <a:path w="2556510" h="1647189">
                <a:moveTo>
                  <a:pt x="1016293" y="557318"/>
                </a:moveTo>
                <a:lnTo>
                  <a:pt x="1013250" y="557318"/>
                </a:lnTo>
                <a:lnTo>
                  <a:pt x="1013250" y="569984"/>
                </a:lnTo>
                <a:lnTo>
                  <a:pt x="1014772" y="569984"/>
                </a:lnTo>
                <a:lnTo>
                  <a:pt x="1016293" y="557318"/>
                </a:lnTo>
                <a:close/>
              </a:path>
              <a:path w="2556510" h="1647189">
                <a:moveTo>
                  <a:pt x="1065865" y="519319"/>
                </a:moveTo>
                <a:lnTo>
                  <a:pt x="1052680" y="519319"/>
                </a:lnTo>
                <a:lnTo>
                  <a:pt x="1052680" y="557318"/>
                </a:lnTo>
                <a:lnTo>
                  <a:pt x="1016293" y="557318"/>
                </a:lnTo>
                <a:lnTo>
                  <a:pt x="1016293" y="569984"/>
                </a:lnTo>
                <a:lnTo>
                  <a:pt x="1055722" y="569984"/>
                </a:lnTo>
                <a:lnTo>
                  <a:pt x="1055722" y="531985"/>
                </a:lnTo>
                <a:lnTo>
                  <a:pt x="1065865" y="531985"/>
                </a:lnTo>
                <a:lnTo>
                  <a:pt x="1065865" y="519319"/>
                </a:lnTo>
                <a:close/>
              </a:path>
              <a:path w="2556510" h="1647189">
                <a:moveTo>
                  <a:pt x="1079050" y="506652"/>
                </a:moveTo>
                <a:lnTo>
                  <a:pt x="1065865" y="506652"/>
                </a:lnTo>
                <a:lnTo>
                  <a:pt x="1065865" y="531985"/>
                </a:lnTo>
                <a:lnTo>
                  <a:pt x="1067386" y="519319"/>
                </a:lnTo>
                <a:lnTo>
                  <a:pt x="1079050" y="519319"/>
                </a:lnTo>
                <a:lnTo>
                  <a:pt x="1079050" y="506652"/>
                </a:lnTo>
                <a:close/>
              </a:path>
              <a:path w="2556510" h="1647189">
                <a:moveTo>
                  <a:pt x="1068908" y="519319"/>
                </a:moveTo>
                <a:lnTo>
                  <a:pt x="1067386" y="519319"/>
                </a:lnTo>
                <a:lnTo>
                  <a:pt x="1065865" y="531985"/>
                </a:lnTo>
                <a:lnTo>
                  <a:pt x="1068908" y="531985"/>
                </a:lnTo>
                <a:lnTo>
                  <a:pt x="1068908" y="519319"/>
                </a:lnTo>
                <a:close/>
              </a:path>
              <a:path w="2556510" h="1647189">
                <a:moveTo>
                  <a:pt x="1105294" y="481320"/>
                </a:moveTo>
                <a:lnTo>
                  <a:pt x="1079050" y="481320"/>
                </a:lnTo>
                <a:lnTo>
                  <a:pt x="1079050" y="519319"/>
                </a:lnTo>
                <a:lnTo>
                  <a:pt x="1080571" y="506652"/>
                </a:lnTo>
                <a:lnTo>
                  <a:pt x="1082093" y="506652"/>
                </a:lnTo>
                <a:lnTo>
                  <a:pt x="1082093" y="493986"/>
                </a:lnTo>
                <a:lnTo>
                  <a:pt x="1105294" y="493986"/>
                </a:lnTo>
                <a:lnTo>
                  <a:pt x="1105294" y="481320"/>
                </a:lnTo>
                <a:close/>
              </a:path>
              <a:path w="2556510" h="1647189">
                <a:moveTo>
                  <a:pt x="1082093" y="506652"/>
                </a:moveTo>
                <a:lnTo>
                  <a:pt x="1080571" y="506652"/>
                </a:lnTo>
                <a:lnTo>
                  <a:pt x="1079050" y="519319"/>
                </a:lnTo>
                <a:lnTo>
                  <a:pt x="1082093" y="519319"/>
                </a:lnTo>
                <a:lnTo>
                  <a:pt x="1082093" y="506652"/>
                </a:lnTo>
                <a:close/>
              </a:path>
              <a:path w="2556510" h="1647189">
                <a:moveTo>
                  <a:pt x="1131664" y="468653"/>
                </a:moveTo>
                <a:lnTo>
                  <a:pt x="1105294" y="468653"/>
                </a:lnTo>
                <a:lnTo>
                  <a:pt x="1105294" y="493986"/>
                </a:lnTo>
                <a:lnTo>
                  <a:pt x="1106815" y="481320"/>
                </a:lnTo>
                <a:lnTo>
                  <a:pt x="1131664" y="481320"/>
                </a:lnTo>
                <a:lnTo>
                  <a:pt x="1131664" y="468653"/>
                </a:lnTo>
                <a:close/>
              </a:path>
              <a:path w="2556510" h="1647189">
                <a:moveTo>
                  <a:pt x="1108337" y="481320"/>
                </a:moveTo>
                <a:lnTo>
                  <a:pt x="1106815" y="481320"/>
                </a:lnTo>
                <a:lnTo>
                  <a:pt x="1105294" y="493986"/>
                </a:lnTo>
                <a:lnTo>
                  <a:pt x="1108337" y="493986"/>
                </a:lnTo>
                <a:lnTo>
                  <a:pt x="1108337" y="481320"/>
                </a:lnTo>
                <a:close/>
              </a:path>
              <a:path w="2556510" h="1647189">
                <a:moveTo>
                  <a:pt x="1144850" y="455987"/>
                </a:moveTo>
                <a:lnTo>
                  <a:pt x="1131664" y="455987"/>
                </a:lnTo>
                <a:lnTo>
                  <a:pt x="1131664" y="481320"/>
                </a:lnTo>
                <a:lnTo>
                  <a:pt x="1133186" y="468653"/>
                </a:lnTo>
                <a:lnTo>
                  <a:pt x="1144850" y="468653"/>
                </a:lnTo>
                <a:lnTo>
                  <a:pt x="1144850" y="455987"/>
                </a:lnTo>
                <a:close/>
              </a:path>
              <a:path w="2556510" h="1647189">
                <a:moveTo>
                  <a:pt x="1134707" y="468653"/>
                </a:moveTo>
                <a:lnTo>
                  <a:pt x="1133186" y="468653"/>
                </a:lnTo>
                <a:lnTo>
                  <a:pt x="1131664" y="481320"/>
                </a:lnTo>
                <a:lnTo>
                  <a:pt x="1134707" y="481320"/>
                </a:lnTo>
                <a:lnTo>
                  <a:pt x="1134707" y="468653"/>
                </a:lnTo>
                <a:close/>
              </a:path>
              <a:path w="2556510" h="1647189">
                <a:moveTo>
                  <a:pt x="1171094" y="430654"/>
                </a:moveTo>
                <a:lnTo>
                  <a:pt x="1144850" y="430654"/>
                </a:lnTo>
                <a:lnTo>
                  <a:pt x="1144850" y="468653"/>
                </a:lnTo>
                <a:lnTo>
                  <a:pt x="1146371" y="455987"/>
                </a:lnTo>
                <a:lnTo>
                  <a:pt x="1147892" y="455987"/>
                </a:lnTo>
                <a:lnTo>
                  <a:pt x="1147892" y="443321"/>
                </a:lnTo>
                <a:lnTo>
                  <a:pt x="1171094" y="443321"/>
                </a:lnTo>
                <a:lnTo>
                  <a:pt x="1171094" y="430654"/>
                </a:lnTo>
                <a:close/>
              </a:path>
              <a:path w="2556510" h="1647189">
                <a:moveTo>
                  <a:pt x="1147892" y="455987"/>
                </a:moveTo>
                <a:lnTo>
                  <a:pt x="1146371" y="455987"/>
                </a:lnTo>
                <a:lnTo>
                  <a:pt x="1144850" y="468653"/>
                </a:lnTo>
                <a:lnTo>
                  <a:pt x="1147892" y="468653"/>
                </a:lnTo>
                <a:lnTo>
                  <a:pt x="1147892" y="455987"/>
                </a:lnTo>
                <a:close/>
              </a:path>
              <a:path w="2556510" h="1647189">
                <a:moveTo>
                  <a:pt x="1223835" y="417988"/>
                </a:moveTo>
                <a:lnTo>
                  <a:pt x="1171094" y="417988"/>
                </a:lnTo>
                <a:lnTo>
                  <a:pt x="1171094" y="443321"/>
                </a:lnTo>
                <a:lnTo>
                  <a:pt x="1172615" y="430654"/>
                </a:lnTo>
                <a:lnTo>
                  <a:pt x="1223835" y="430654"/>
                </a:lnTo>
                <a:lnTo>
                  <a:pt x="1223835" y="417988"/>
                </a:lnTo>
                <a:close/>
              </a:path>
              <a:path w="2556510" h="1647189">
                <a:moveTo>
                  <a:pt x="1174136" y="430654"/>
                </a:moveTo>
                <a:lnTo>
                  <a:pt x="1172615" y="430654"/>
                </a:lnTo>
                <a:lnTo>
                  <a:pt x="1171094" y="443321"/>
                </a:lnTo>
                <a:lnTo>
                  <a:pt x="1174136" y="443321"/>
                </a:lnTo>
                <a:lnTo>
                  <a:pt x="1174136" y="430654"/>
                </a:lnTo>
                <a:close/>
              </a:path>
              <a:path w="2556510" h="1647189">
                <a:moveTo>
                  <a:pt x="1276449" y="392655"/>
                </a:moveTo>
                <a:lnTo>
                  <a:pt x="1223835" y="392655"/>
                </a:lnTo>
                <a:lnTo>
                  <a:pt x="1223835" y="430654"/>
                </a:lnTo>
                <a:lnTo>
                  <a:pt x="1225356" y="417988"/>
                </a:lnTo>
                <a:lnTo>
                  <a:pt x="1226877" y="417988"/>
                </a:lnTo>
                <a:lnTo>
                  <a:pt x="1226877" y="405322"/>
                </a:lnTo>
                <a:lnTo>
                  <a:pt x="1276449" y="405322"/>
                </a:lnTo>
                <a:lnTo>
                  <a:pt x="1276449" y="392655"/>
                </a:lnTo>
                <a:close/>
              </a:path>
              <a:path w="2556510" h="1647189">
                <a:moveTo>
                  <a:pt x="1226877" y="417988"/>
                </a:moveTo>
                <a:lnTo>
                  <a:pt x="1225356" y="417988"/>
                </a:lnTo>
                <a:lnTo>
                  <a:pt x="1223835" y="430654"/>
                </a:lnTo>
                <a:lnTo>
                  <a:pt x="1226877" y="430654"/>
                </a:lnTo>
                <a:lnTo>
                  <a:pt x="1226877" y="417988"/>
                </a:lnTo>
                <a:close/>
              </a:path>
              <a:path w="2556510" h="1647189">
                <a:moveTo>
                  <a:pt x="1329063" y="379989"/>
                </a:moveTo>
                <a:lnTo>
                  <a:pt x="1276449" y="379989"/>
                </a:lnTo>
                <a:lnTo>
                  <a:pt x="1276449" y="405322"/>
                </a:lnTo>
                <a:lnTo>
                  <a:pt x="1277970" y="392655"/>
                </a:lnTo>
                <a:lnTo>
                  <a:pt x="1329063" y="392655"/>
                </a:lnTo>
                <a:lnTo>
                  <a:pt x="1329063" y="379989"/>
                </a:lnTo>
                <a:close/>
              </a:path>
              <a:path w="2556510" h="1647189">
                <a:moveTo>
                  <a:pt x="1279492" y="392655"/>
                </a:moveTo>
                <a:lnTo>
                  <a:pt x="1277970" y="392655"/>
                </a:lnTo>
                <a:lnTo>
                  <a:pt x="1276449" y="405322"/>
                </a:lnTo>
                <a:lnTo>
                  <a:pt x="1279492" y="405322"/>
                </a:lnTo>
                <a:lnTo>
                  <a:pt x="1279492" y="392655"/>
                </a:lnTo>
                <a:close/>
              </a:path>
              <a:path w="2556510" h="1647189">
                <a:moveTo>
                  <a:pt x="1342249" y="367323"/>
                </a:moveTo>
                <a:lnTo>
                  <a:pt x="1329063" y="367323"/>
                </a:lnTo>
                <a:lnTo>
                  <a:pt x="1329063" y="392655"/>
                </a:lnTo>
                <a:lnTo>
                  <a:pt x="1330585" y="379989"/>
                </a:lnTo>
                <a:lnTo>
                  <a:pt x="1342249" y="379989"/>
                </a:lnTo>
                <a:lnTo>
                  <a:pt x="1342249" y="367323"/>
                </a:lnTo>
                <a:close/>
              </a:path>
              <a:path w="2556510" h="1647189">
                <a:moveTo>
                  <a:pt x="1332106" y="379989"/>
                </a:moveTo>
                <a:lnTo>
                  <a:pt x="1330585" y="379989"/>
                </a:lnTo>
                <a:lnTo>
                  <a:pt x="1329063" y="392655"/>
                </a:lnTo>
                <a:lnTo>
                  <a:pt x="1332106" y="392655"/>
                </a:lnTo>
                <a:lnTo>
                  <a:pt x="1332106" y="379989"/>
                </a:lnTo>
                <a:close/>
              </a:path>
              <a:path w="2556510" h="1647189">
                <a:moveTo>
                  <a:pt x="1355434" y="341990"/>
                </a:moveTo>
                <a:lnTo>
                  <a:pt x="1342249" y="341990"/>
                </a:lnTo>
                <a:lnTo>
                  <a:pt x="1342249" y="379989"/>
                </a:lnTo>
                <a:lnTo>
                  <a:pt x="1343770" y="367323"/>
                </a:lnTo>
                <a:lnTo>
                  <a:pt x="1345291" y="367323"/>
                </a:lnTo>
                <a:lnTo>
                  <a:pt x="1345291" y="354656"/>
                </a:lnTo>
                <a:lnTo>
                  <a:pt x="1355434" y="354656"/>
                </a:lnTo>
                <a:lnTo>
                  <a:pt x="1355434" y="341990"/>
                </a:lnTo>
                <a:close/>
              </a:path>
              <a:path w="2556510" h="1647189">
                <a:moveTo>
                  <a:pt x="1345291" y="367323"/>
                </a:moveTo>
                <a:lnTo>
                  <a:pt x="1343770" y="367323"/>
                </a:lnTo>
                <a:lnTo>
                  <a:pt x="1342249" y="379989"/>
                </a:lnTo>
                <a:lnTo>
                  <a:pt x="1345291" y="379989"/>
                </a:lnTo>
                <a:lnTo>
                  <a:pt x="1345291" y="367323"/>
                </a:lnTo>
                <a:close/>
              </a:path>
              <a:path w="2556510" h="1647189">
                <a:moveTo>
                  <a:pt x="1368492" y="329324"/>
                </a:moveTo>
                <a:lnTo>
                  <a:pt x="1355434" y="329324"/>
                </a:lnTo>
                <a:lnTo>
                  <a:pt x="1355434" y="354656"/>
                </a:lnTo>
                <a:lnTo>
                  <a:pt x="1356955" y="341990"/>
                </a:lnTo>
                <a:lnTo>
                  <a:pt x="1368492" y="341990"/>
                </a:lnTo>
                <a:lnTo>
                  <a:pt x="1368492" y="329324"/>
                </a:lnTo>
                <a:close/>
              </a:path>
              <a:path w="2556510" h="1647189">
                <a:moveTo>
                  <a:pt x="1358477" y="341990"/>
                </a:moveTo>
                <a:lnTo>
                  <a:pt x="1356955" y="341990"/>
                </a:lnTo>
                <a:lnTo>
                  <a:pt x="1355434" y="354656"/>
                </a:lnTo>
                <a:lnTo>
                  <a:pt x="1358477" y="354656"/>
                </a:lnTo>
                <a:lnTo>
                  <a:pt x="1358477" y="341990"/>
                </a:lnTo>
                <a:close/>
              </a:path>
              <a:path w="2556510" h="1647189">
                <a:moveTo>
                  <a:pt x="1381678" y="303991"/>
                </a:moveTo>
                <a:lnTo>
                  <a:pt x="1368492" y="303991"/>
                </a:lnTo>
                <a:lnTo>
                  <a:pt x="1368492" y="341990"/>
                </a:lnTo>
                <a:lnTo>
                  <a:pt x="1370014" y="329324"/>
                </a:lnTo>
                <a:lnTo>
                  <a:pt x="1371535" y="329324"/>
                </a:lnTo>
                <a:lnTo>
                  <a:pt x="1371535" y="316657"/>
                </a:lnTo>
                <a:lnTo>
                  <a:pt x="1381678" y="316657"/>
                </a:lnTo>
                <a:lnTo>
                  <a:pt x="1381678" y="303991"/>
                </a:lnTo>
                <a:close/>
              </a:path>
              <a:path w="2556510" h="1647189">
                <a:moveTo>
                  <a:pt x="1371535" y="329324"/>
                </a:moveTo>
                <a:lnTo>
                  <a:pt x="1370014" y="329324"/>
                </a:lnTo>
                <a:lnTo>
                  <a:pt x="1368492" y="341990"/>
                </a:lnTo>
                <a:lnTo>
                  <a:pt x="1371535" y="341990"/>
                </a:lnTo>
                <a:lnTo>
                  <a:pt x="1371535" y="329324"/>
                </a:lnTo>
                <a:close/>
              </a:path>
              <a:path w="2556510" h="1647189">
                <a:moveTo>
                  <a:pt x="1394863" y="291325"/>
                </a:moveTo>
                <a:lnTo>
                  <a:pt x="1381678" y="291325"/>
                </a:lnTo>
                <a:lnTo>
                  <a:pt x="1381678" y="316657"/>
                </a:lnTo>
                <a:lnTo>
                  <a:pt x="1383199" y="303991"/>
                </a:lnTo>
                <a:lnTo>
                  <a:pt x="1394863" y="303991"/>
                </a:lnTo>
                <a:lnTo>
                  <a:pt x="1394863" y="291325"/>
                </a:lnTo>
                <a:close/>
              </a:path>
              <a:path w="2556510" h="1647189">
                <a:moveTo>
                  <a:pt x="1384720" y="303991"/>
                </a:moveTo>
                <a:lnTo>
                  <a:pt x="1383199" y="303991"/>
                </a:lnTo>
                <a:lnTo>
                  <a:pt x="1381678" y="316657"/>
                </a:lnTo>
                <a:lnTo>
                  <a:pt x="1384720" y="316657"/>
                </a:lnTo>
                <a:lnTo>
                  <a:pt x="1384720" y="303991"/>
                </a:lnTo>
                <a:close/>
              </a:path>
              <a:path w="2556510" h="1647189">
                <a:moveTo>
                  <a:pt x="1408048" y="253326"/>
                </a:moveTo>
                <a:lnTo>
                  <a:pt x="1394863" y="253326"/>
                </a:lnTo>
                <a:lnTo>
                  <a:pt x="1394863" y="303991"/>
                </a:lnTo>
                <a:lnTo>
                  <a:pt x="1396384" y="291325"/>
                </a:lnTo>
                <a:lnTo>
                  <a:pt x="1397906" y="291325"/>
                </a:lnTo>
                <a:lnTo>
                  <a:pt x="1397906" y="265992"/>
                </a:lnTo>
                <a:lnTo>
                  <a:pt x="1408048" y="265992"/>
                </a:lnTo>
                <a:lnTo>
                  <a:pt x="1408048" y="253326"/>
                </a:lnTo>
                <a:close/>
              </a:path>
              <a:path w="2556510" h="1647189">
                <a:moveTo>
                  <a:pt x="1397906" y="291325"/>
                </a:moveTo>
                <a:lnTo>
                  <a:pt x="1396384" y="291325"/>
                </a:lnTo>
                <a:lnTo>
                  <a:pt x="1394863" y="303991"/>
                </a:lnTo>
                <a:lnTo>
                  <a:pt x="1397906" y="303991"/>
                </a:lnTo>
                <a:lnTo>
                  <a:pt x="1397906" y="291325"/>
                </a:lnTo>
                <a:close/>
              </a:path>
              <a:path w="2556510" h="1647189">
                <a:moveTo>
                  <a:pt x="1447477" y="240660"/>
                </a:moveTo>
                <a:lnTo>
                  <a:pt x="1408048" y="240660"/>
                </a:lnTo>
                <a:lnTo>
                  <a:pt x="1408048" y="265992"/>
                </a:lnTo>
                <a:lnTo>
                  <a:pt x="1409570" y="253326"/>
                </a:lnTo>
                <a:lnTo>
                  <a:pt x="1447477" y="253326"/>
                </a:lnTo>
                <a:lnTo>
                  <a:pt x="1447477" y="240660"/>
                </a:lnTo>
                <a:close/>
              </a:path>
              <a:path w="2556510" h="1647189">
                <a:moveTo>
                  <a:pt x="1411091" y="253326"/>
                </a:moveTo>
                <a:lnTo>
                  <a:pt x="1409570" y="253326"/>
                </a:lnTo>
                <a:lnTo>
                  <a:pt x="1408048" y="265992"/>
                </a:lnTo>
                <a:lnTo>
                  <a:pt x="1411091" y="265992"/>
                </a:lnTo>
                <a:lnTo>
                  <a:pt x="1411091" y="253326"/>
                </a:lnTo>
                <a:close/>
              </a:path>
              <a:path w="2556510" h="1647189">
                <a:moveTo>
                  <a:pt x="1460663" y="227993"/>
                </a:moveTo>
                <a:lnTo>
                  <a:pt x="1447477" y="227993"/>
                </a:lnTo>
                <a:lnTo>
                  <a:pt x="1447477" y="253326"/>
                </a:lnTo>
                <a:lnTo>
                  <a:pt x="1448999" y="240660"/>
                </a:lnTo>
                <a:lnTo>
                  <a:pt x="1460663" y="240660"/>
                </a:lnTo>
                <a:lnTo>
                  <a:pt x="1460663" y="227993"/>
                </a:lnTo>
                <a:close/>
              </a:path>
              <a:path w="2556510" h="1647189">
                <a:moveTo>
                  <a:pt x="1450520" y="240660"/>
                </a:moveTo>
                <a:lnTo>
                  <a:pt x="1448999" y="240660"/>
                </a:lnTo>
                <a:lnTo>
                  <a:pt x="1447477" y="253326"/>
                </a:lnTo>
                <a:lnTo>
                  <a:pt x="1450520" y="253326"/>
                </a:lnTo>
                <a:lnTo>
                  <a:pt x="1450520" y="240660"/>
                </a:lnTo>
                <a:close/>
              </a:path>
              <a:path w="2556510" h="1647189">
                <a:moveTo>
                  <a:pt x="1486906" y="215327"/>
                </a:moveTo>
                <a:lnTo>
                  <a:pt x="1460663" y="215327"/>
                </a:lnTo>
                <a:lnTo>
                  <a:pt x="1460663" y="240660"/>
                </a:lnTo>
                <a:lnTo>
                  <a:pt x="1462184" y="227993"/>
                </a:lnTo>
                <a:lnTo>
                  <a:pt x="1486906" y="227993"/>
                </a:lnTo>
                <a:lnTo>
                  <a:pt x="1486906" y="215327"/>
                </a:lnTo>
                <a:close/>
              </a:path>
              <a:path w="2556510" h="1647189">
                <a:moveTo>
                  <a:pt x="1463705" y="227993"/>
                </a:moveTo>
                <a:lnTo>
                  <a:pt x="1462184" y="227993"/>
                </a:lnTo>
                <a:lnTo>
                  <a:pt x="1460663" y="240660"/>
                </a:lnTo>
                <a:lnTo>
                  <a:pt x="1463705" y="240660"/>
                </a:lnTo>
                <a:lnTo>
                  <a:pt x="1463705" y="227993"/>
                </a:lnTo>
                <a:close/>
              </a:path>
              <a:path w="2556510" h="1647189">
                <a:moveTo>
                  <a:pt x="1592262" y="202661"/>
                </a:moveTo>
                <a:lnTo>
                  <a:pt x="1486906" y="202661"/>
                </a:lnTo>
                <a:lnTo>
                  <a:pt x="1486906" y="227993"/>
                </a:lnTo>
                <a:lnTo>
                  <a:pt x="1488428" y="215327"/>
                </a:lnTo>
                <a:lnTo>
                  <a:pt x="1592262" y="215327"/>
                </a:lnTo>
                <a:lnTo>
                  <a:pt x="1592262" y="202661"/>
                </a:lnTo>
                <a:close/>
              </a:path>
              <a:path w="2556510" h="1647189">
                <a:moveTo>
                  <a:pt x="1489949" y="215327"/>
                </a:moveTo>
                <a:lnTo>
                  <a:pt x="1488428" y="215327"/>
                </a:lnTo>
                <a:lnTo>
                  <a:pt x="1486906" y="227993"/>
                </a:lnTo>
                <a:lnTo>
                  <a:pt x="1489949" y="227993"/>
                </a:lnTo>
                <a:lnTo>
                  <a:pt x="1489949" y="215327"/>
                </a:lnTo>
                <a:close/>
              </a:path>
              <a:path w="2556510" h="1647189">
                <a:moveTo>
                  <a:pt x="1605447" y="189994"/>
                </a:moveTo>
                <a:lnTo>
                  <a:pt x="1592262" y="189994"/>
                </a:lnTo>
                <a:lnTo>
                  <a:pt x="1592262" y="215327"/>
                </a:lnTo>
                <a:lnTo>
                  <a:pt x="1593783" y="202661"/>
                </a:lnTo>
                <a:lnTo>
                  <a:pt x="1605447" y="202661"/>
                </a:lnTo>
                <a:lnTo>
                  <a:pt x="1605447" y="189994"/>
                </a:lnTo>
                <a:close/>
              </a:path>
              <a:path w="2556510" h="1647189">
                <a:moveTo>
                  <a:pt x="1595305" y="202661"/>
                </a:moveTo>
                <a:lnTo>
                  <a:pt x="1593783" y="202661"/>
                </a:lnTo>
                <a:lnTo>
                  <a:pt x="1592262" y="215327"/>
                </a:lnTo>
                <a:lnTo>
                  <a:pt x="1595305" y="215327"/>
                </a:lnTo>
                <a:lnTo>
                  <a:pt x="1595305" y="202661"/>
                </a:lnTo>
                <a:close/>
              </a:path>
              <a:path w="2556510" h="1647189">
                <a:moveTo>
                  <a:pt x="1631691" y="177328"/>
                </a:moveTo>
                <a:lnTo>
                  <a:pt x="1605447" y="177328"/>
                </a:lnTo>
                <a:lnTo>
                  <a:pt x="1605447" y="202661"/>
                </a:lnTo>
                <a:lnTo>
                  <a:pt x="1606969" y="189994"/>
                </a:lnTo>
                <a:lnTo>
                  <a:pt x="1631691" y="189994"/>
                </a:lnTo>
                <a:lnTo>
                  <a:pt x="1631691" y="177328"/>
                </a:lnTo>
                <a:close/>
              </a:path>
              <a:path w="2556510" h="1647189">
                <a:moveTo>
                  <a:pt x="1608490" y="189994"/>
                </a:moveTo>
                <a:lnTo>
                  <a:pt x="1606969" y="189994"/>
                </a:lnTo>
                <a:lnTo>
                  <a:pt x="1605447" y="202661"/>
                </a:lnTo>
                <a:lnTo>
                  <a:pt x="1608490" y="202661"/>
                </a:lnTo>
                <a:lnTo>
                  <a:pt x="1608490" y="189994"/>
                </a:lnTo>
                <a:close/>
              </a:path>
              <a:path w="2556510" h="1647189">
                <a:moveTo>
                  <a:pt x="1671247" y="164662"/>
                </a:moveTo>
                <a:lnTo>
                  <a:pt x="1631691" y="164662"/>
                </a:lnTo>
                <a:lnTo>
                  <a:pt x="1631691" y="189994"/>
                </a:lnTo>
                <a:lnTo>
                  <a:pt x="1633212" y="177328"/>
                </a:lnTo>
                <a:lnTo>
                  <a:pt x="1671247" y="177328"/>
                </a:lnTo>
                <a:lnTo>
                  <a:pt x="1671247" y="164662"/>
                </a:lnTo>
                <a:close/>
              </a:path>
              <a:path w="2556510" h="1647189">
                <a:moveTo>
                  <a:pt x="1634734" y="177328"/>
                </a:moveTo>
                <a:lnTo>
                  <a:pt x="1633212" y="177328"/>
                </a:lnTo>
                <a:lnTo>
                  <a:pt x="1631691" y="189994"/>
                </a:lnTo>
                <a:lnTo>
                  <a:pt x="1634734" y="189994"/>
                </a:lnTo>
                <a:lnTo>
                  <a:pt x="1634734" y="177328"/>
                </a:lnTo>
                <a:close/>
              </a:path>
              <a:path w="2556510" h="1647189">
                <a:moveTo>
                  <a:pt x="1789661" y="151995"/>
                </a:moveTo>
                <a:lnTo>
                  <a:pt x="1671247" y="151995"/>
                </a:lnTo>
                <a:lnTo>
                  <a:pt x="1671247" y="177328"/>
                </a:lnTo>
                <a:lnTo>
                  <a:pt x="1672768" y="164662"/>
                </a:lnTo>
                <a:lnTo>
                  <a:pt x="1789661" y="164662"/>
                </a:lnTo>
                <a:lnTo>
                  <a:pt x="1789661" y="151995"/>
                </a:lnTo>
                <a:close/>
              </a:path>
              <a:path w="2556510" h="1647189">
                <a:moveTo>
                  <a:pt x="1674290" y="164662"/>
                </a:moveTo>
                <a:lnTo>
                  <a:pt x="1672768" y="164662"/>
                </a:lnTo>
                <a:lnTo>
                  <a:pt x="1671247" y="177328"/>
                </a:lnTo>
                <a:lnTo>
                  <a:pt x="1674290" y="177328"/>
                </a:lnTo>
                <a:lnTo>
                  <a:pt x="1674290" y="164662"/>
                </a:lnTo>
                <a:close/>
              </a:path>
              <a:path w="2556510" h="1647189">
                <a:moveTo>
                  <a:pt x="1802719" y="139329"/>
                </a:moveTo>
                <a:lnTo>
                  <a:pt x="1789661" y="139329"/>
                </a:lnTo>
                <a:lnTo>
                  <a:pt x="1789661" y="164662"/>
                </a:lnTo>
                <a:lnTo>
                  <a:pt x="1791182" y="151995"/>
                </a:lnTo>
                <a:lnTo>
                  <a:pt x="1802719" y="151995"/>
                </a:lnTo>
                <a:lnTo>
                  <a:pt x="1802719" y="139329"/>
                </a:lnTo>
                <a:close/>
              </a:path>
              <a:path w="2556510" h="1647189">
                <a:moveTo>
                  <a:pt x="1792704" y="151995"/>
                </a:moveTo>
                <a:lnTo>
                  <a:pt x="1791182" y="151995"/>
                </a:lnTo>
                <a:lnTo>
                  <a:pt x="1789661" y="164662"/>
                </a:lnTo>
                <a:lnTo>
                  <a:pt x="1792704" y="164662"/>
                </a:lnTo>
                <a:lnTo>
                  <a:pt x="1792704" y="151995"/>
                </a:lnTo>
                <a:close/>
              </a:path>
              <a:path w="2556510" h="1647189">
                <a:moveTo>
                  <a:pt x="1815905" y="126663"/>
                </a:moveTo>
                <a:lnTo>
                  <a:pt x="1802719" y="126663"/>
                </a:lnTo>
                <a:lnTo>
                  <a:pt x="1802719" y="151995"/>
                </a:lnTo>
                <a:lnTo>
                  <a:pt x="1804241" y="139329"/>
                </a:lnTo>
                <a:lnTo>
                  <a:pt x="1815905" y="139329"/>
                </a:lnTo>
                <a:lnTo>
                  <a:pt x="1815905" y="126663"/>
                </a:lnTo>
                <a:close/>
              </a:path>
              <a:path w="2556510" h="1647189">
                <a:moveTo>
                  <a:pt x="1805762" y="139329"/>
                </a:moveTo>
                <a:lnTo>
                  <a:pt x="1804241" y="139329"/>
                </a:lnTo>
                <a:lnTo>
                  <a:pt x="1802719" y="151995"/>
                </a:lnTo>
                <a:lnTo>
                  <a:pt x="1805762" y="151995"/>
                </a:lnTo>
                <a:lnTo>
                  <a:pt x="1805762" y="139329"/>
                </a:lnTo>
                <a:close/>
              </a:path>
              <a:path w="2556510" h="1647189">
                <a:moveTo>
                  <a:pt x="1818947" y="113996"/>
                </a:moveTo>
                <a:lnTo>
                  <a:pt x="1815905" y="113996"/>
                </a:lnTo>
                <a:lnTo>
                  <a:pt x="1815905" y="139329"/>
                </a:lnTo>
                <a:lnTo>
                  <a:pt x="1818947" y="113996"/>
                </a:lnTo>
                <a:close/>
              </a:path>
              <a:path w="2556510" h="1647189">
                <a:moveTo>
                  <a:pt x="1818947" y="113996"/>
                </a:moveTo>
                <a:lnTo>
                  <a:pt x="1815905" y="139329"/>
                </a:lnTo>
                <a:lnTo>
                  <a:pt x="1818947" y="139329"/>
                </a:lnTo>
                <a:lnTo>
                  <a:pt x="1818947" y="113996"/>
                </a:lnTo>
                <a:close/>
              </a:path>
              <a:path w="2556510" h="1647189">
                <a:moveTo>
                  <a:pt x="1832133" y="101330"/>
                </a:moveTo>
                <a:lnTo>
                  <a:pt x="1830611" y="113996"/>
                </a:lnTo>
                <a:lnTo>
                  <a:pt x="1818947" y="113996"/>
                </a:lnTo>
                <a:lnTo>
                  <a:pt x="1818947" y="126663"/>
                </a:lnTo>
                <a:lnTo>
                  <a:pt x="1832133" y="126663"/>
                </a:lnTo>
                <a:lnTo>
                  <a:pt x="1832133" y="101330"/>
                </a:lnTo>
                <a:close/>
              </a:path>
              <a:path w="2556510" h="1647189">
                <a:moveTo>
                  <a:pt x="1832133" y="101330"/>
                </a:moveTo>
                <a:lnTo>
                  <a:pt x="1829090" y="101330"/>
                </a:lnTo>
                <a:lnTo>
                  <a:pt x="1829090" y="113996"/>
                </a:lnTo>
                <a:lnTo>
                  <a:pt x="1830611" y="113996"/>
                </a:lnTo>
                <a:lnTo>
                  <a:pt x="1832133" y="101330"/>
                </a:lnTo>
                <a:close/>
              </a:path>
              <a:path w="2556510" h="1647189">
                <a:moveTo>
                  <a:pt x="1937361" y="88664"/>
                </a:moveTo>
                <a:lnTo>
                  <a:pt x="1935840" y="101330"/>
                </a:lnTo>
                <a:lnTo>
                  <a:pt x="1832133" y="101330"/>
                </a:lnTo>
                <a:lnTo>
                  <a:pt x="1832133" y="113996"/>
                </a:lnTo>
                <a:lnTo>
                  <a:pt x="1937361" y="113996"/>
                </a:lnTo>
                <a:lnTo>
                  <a:pt x="1937361" y="88664"/>
                </a:lnTo>
                <a:close/>
              </a:path>
              <a:path w="2556510" h="1647189">
                <a:moveTo>
                  <a:pt x="1937361" y="88664"/>
                </a:moveTo>
                <a:lnTo>
                  <a:pt x="1934319" y="88664"/>
                </a:lnTo>
                <a:lnTo>
                  <a:pt x="1934319" y="101330"/>
                </a:lnTo>
                <a:lnTo>
                  <a:pt x="1935840" y="101330"/>
                </a:lnTo>
                <a:lnTo>
                  <a:pt x="1937361" y="88664"/>
                </a:lnTo>
                <a:close/>
              </a:path>
              <a:path w="2556510" h="1647189">
                <a:moveTo>
                  <a:pt x="2055902" y="75997"/>
                </a:moveTo>
                <a:lnTo>
                  <a:pt x="2052859" y="75997"/>
                </a:lnTo>
                <a:lnTo>
                  <a:pt x="2052859" y="88664"/>
                </a:lnTo>
                <a:lnTo>
                  <a:pt x="1937361" y="88664"/>
                </a:lnTo>
                <a:lnTo>
                  <a:pt x="1937361" y="101330"/>
                </a:lnTo>
                <a:lnTo>
                  <a:pt x="2055902" y="101330"/>
                </a:lnTo>
                <a:lnTo>
                  <a:pt x="2055902" y="75997"/>
                </a:lnTo>
                <a:close/>
              </a:path>
              <a:path w="2556510" h="1647189">
                <a:moveTo>
                  <a:pt x="2095331" y="63331"/>
                </a:moveTo>
                <a:lnTo>
                  <a:pt x="2092288" y="63331"/>
                </a:lnTo>
                <a:lnTo>
                  <a:pt x="2092288" y="75997"/>
                </a:lnTo>
                <a:lnTo>
                  <a:pt x="2095331" y="75997"/>
                </a:lnTo>
                <a:lnTo>
                  <a:pt x="2095331" y="63331"/>
                </a:lnTo>
                <a:close/>
              </a:path>
              <a:path w="2556510" h="1647189">
                <a:moveTo>
                  <a:pt x="2121575" y="50665"/>
                </a:moveTo>
                <a:lnTo>
                  <a:pt x="2118532" y="50665"/>
                </a:lnTo>
                <a:lnTo>
                  <a:pt x="2118532" y="63331"/>
                </a:lnTo>
                <a:lnTo>
                  <a:pt x="2121575" y="63331"/>
                </a:lnTo>
                <a:lnTo>
                  <a:pt x="2121575" y="50665"/>
                </a:lnTo>
                <a:close/>
              </a:path>
              <a:path w="2556510" h="1647189">
                <a:moveTo>
                  <a:pt x="2187375" y="37998"/>
                </a:moveTo>
                <a:lnTo>
                  <a:pt x="2184332" y="37998"/>
                </a:lnTo>
                <a:lnTo>
                  <a:pt x="2184332" y="50665"/>
                </a:lnTo>
                <a:lnTo>
                  <a:pt x="2187375" y="50665"/>
                </a:lnTo>
                <a:lnTo>
                  <a:pt x="2187375" y="37998"/>
                </a:lnTo>
                <a:close/>
              </a:path>
              <a:path w="2556510" h="1647189">
                <a:moveTo>
                  <a:pt x="2305915" y="25332"/>
                </a:moveTo>
                <a:lnTo>
                  <a:pt x="2302873" y="25332"/>
                </a:lnTo>
                <a:lnTo>
                  <a:pt x="2302873" y="37998"/>
                </a:lnTo>
                <a:lnTo>
                  <a:pt x="2305915" y="37998"/>
                </a:lnTo>
                <a:lnTo>
                  <a:pt x="2305915" y="25332"/>
                </a:lnTo>
                <a:close/>
              </a:path>
              <a:path w="2556510" h="1647189">
                <a:moveTo>
                  <a:pt x="2490129" y="12666"/>
                </a:moveTo>
                <a:lnTo>
                  <a:pt x="2487086" y="12666"/>
                </a:lnTo>
                <a:lnTo>
                  <a:pt x="2487086" y="25332"/>
                </a:lnTo>
                <a:lnTo>
                  <a:pt x="2490129" y="25332"/>
                </a:lnTo>
                <a:lnTo>
                  <a:pt x="2490129" y="12666"/>
                </a:lnTo>
                <a:close/>
              </a:path>
              <a:path w="2556510" h="1647189">
                <a:moveTo>
                  <a:pt x="2555929" y="0"/>
                </a:moveTo>
                <a:lnTo>
                  <a:pt x="2552886" y="0"/>
                </a:lnTo>
                <a:lnTo>
                  <a:pt x="2552886" y="12666"/>
                </a:lnTo>
                <a:lnTo>
                  <a:pt x="2555929" y="12666"/>
                </a:lnTo>
                <a:lnTo>
                  <a:pt x="2555929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79253" y="4985155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0" y="0"/>
                </a:moveTo>
                <a:lnTo>
                  <a:pt x="33296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07728" y="4985155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61747" y="5066502"/>
            <a:ext cx="9461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10" b="1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79253" y="2076271"/>
            <a:ext cx="0" cy="2908935"/>
          </a:xfrm>
          <a:custGeom>
            <a:avLst/>
            <a:gdLst/>
            <a:ahLst/>
            <a:cxnLst/>
            <a:rect l="l" t="t" r="r" b="b"/>
            <a:pathLst>
              <a:path w="0" h="2908935">
                <a:moveTo>
                  <a:pt x="0" y="2908883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18347" y="4985155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96419" y="4891707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18347" y="469806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096419" y="4604612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1</a:t>
            </a:r>
            <a:endParaRPr sz="9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18347" y="4410965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096419" y="4317517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2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18347" y="412390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096419" y="4030397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3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18347" y="3836763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096419" y="3743378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4</a:t>
            </a:r>
            <a:endParaRPr sz="95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18347" y="3549744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096419" y="3456233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5</a:t>
            </a:r>
            <a:endParaRPr sz="9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318347" y="326259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096419" y="3169088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6</a:t>
            </a:r>
            <a:endParaRPr sz="95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18347" y="2975453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096419" y="2882069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7</a:t>
            </a:r>
            <a:endParaRPr sz="9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18347" y="2688435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096419" y="2594923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318347" y="240128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096419" y="2307905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0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318347" y="211427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609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096419" y="2020759"/>
            <a:ext cx="198755" cy="1739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 spc="-10" b="1">
                <a:latin typeface="Arial"/>
                <a:cs typeface="Arial"/>
              </a:rPr>
              <a:t>1</a:t>
            </a:r>
            <a:r>
              <a:rPr dirty="0" sz="950" spc="30" b="1">
                <a:latin typeface="Arial"/>
                <a:cs typeface="Arial"/>
              </a:rPr>
              <a:t>.</a:t>
            </a:r>
            <a:r>
              <a:rPr dirty="0" sz="950" spc="10" b="1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1631" y="3235711"/>
            <a:ext cx="138430" cy="589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95"/>
              </a:lnSpc>
            </a:pPr>
            <a:r>
              <a:rPr dirty="0" sz="950" spc="5" b="1">
                <a:latin typeface="Arial"/>
                <a:cs typeface="Arial"/>
              </a:rPr>
              <a:t>r</a:t>
            </a:r>
            <a:endParaRPr sz="950">
              <a:latin typeface="Arial"/>
              <a:cs typeface="Arial"/>
            </a:endParaRPr>
          </a:p>
          <a:p>
            <a:pPr>
              <a:lnSpc>
                <a:spcPts val="560"/>
              </a:lnSpc>
            </a:pPr>
            <a:r>
              <a:rPr dirty="0" sz="950" spc="10" b="1">
                <a:latin typeface="Arial"/>
                <a:cs typeface="Arial"/>
              </a:rPr>
              <a:t>e</a:t>
            </a:r>
            <a:endParaRPr sz="950">
              <a:latin typeface="Arial"/>
              <a:cs typeface="Arial"/>
            </a:endParaRPr>
          </a:p>
          <a:p>
            <a:pPr>
              <a:lnSpc>
                <a:spcPts val="560"/>
              </a:lnSpc>
            </a:pPr>
            <a:r>
              <a:rPr dirty="0" sz="950" spc="10" b="1">
                <a:latin typeface="Arial"/>
                <a:cs typeface="Arial"/>
              </a:rPr>
              <a:t>v</a:t>
            </a:r>
            <a:endParaRPr sz="950">
              <a:latin typeface="Arial"/>
              <a:cs typeface="Arial"/>
            </a:endParaRPr>
          </a:p>
          <a:p>
            <a:pPr>
              <a:lnSpc>
                <a:spcPts val="525"/>
              </a:lnSpc>
            </a:pPr>
            <a:r>
              <a:rPr dirty="0" sz="950" spc="10" b="1">
                <a:latin typeface="Arial"/>
                <a:cs typeface="Arial"/>
              </a:rPr>
              <a:t>o</a:t>
            </a:r>
            <a:endParaRPr sz="950">
              <a:latin typeface="Arial"/>
              <a:cs typeface="Arial"/>
            </a:endParaRPr>
          </a:p>
          <a:p>
            <a:pPr>
              <a:lnSpc>
                <a:spcPts val="450"/>
              </a:lnSpc>
            </a:pPr>
            <a:r>
              <a:rPr dirty="0" sz="950" spc="10" b="1">
                <a:latin typeface="Arial"/>
                <a:cs typeface="Arial"/>
              </a:rPr>
              <a:t>s</a:t>
            </a:r>
            <a:endParaRPr sz="950">
              <a:latin typeface="Arial"/>
              <a:cs typeface="Arial"/>
            </a:endParaRPr>
          </a:p>
          <a:p>
            <a:pPr>
              <a:lnSpc>
                <a:spcPts val="525"/>
              </a:lnSpc>
            </a:pPr>
            <a:r>
              <a:rPr dirty="0" sz="950" spc="10" b="1">
                <a:latin typeface="Arial"/>
                <a:cs typeface="Arial"/>
              </a:rPr>
              <a:t>s</a:t>
            </a:r>
            <a:endParaRPr sz="950">
              <a:latin typeface="Arial"/>
              <a:cs typeface="Arial"/>
            </a:endParaRPr>
          </a:p>
          <a:p>
            <a:pPr>
              <a:lnSpc>
                <a:spcPts val="484"/>
              </a:lnSpc>
            </a:pPr>
            <a:r>
              <a:rPr dirty="0" sz="950" spc="10" b="1">
                <a:latin typeface="Arial"/>
                <a:cs typeface="Arial"/>
              </a:rPr>
              <a:t>o</a:t>
            </a:r>
            <a:endParaRPr sz="950">
              <a:latin typeface="Arial"/>
              <a:cs typeface="Arial"/>
            </a:endParaRPr>
          </a:p>
          <a:p>
            <a:pPr>
              <a:lnSpc>
                <a:spcPts val="525"/>
              </a:lnSpc>
            </a:pPr>
            <a:r>
              <a:rPr dirty="0" sz="950" spc="5" b="1">
                <a:latin typeface="Arial"/>
                <a:cs typeface="Arial"/>
              </a:rPr>
              <a:t>r</a:t>
            </a:r>
            <a:endParaRPr sz="950">
              <a:latin typeface="Arial"/>
              <a:cs typeface="Arial"/>
            </a:endParaRPr>
          </a:p>
          <a:p>
            <a:pPr>
              <a:lnSpc>
                <a:spcPts val="715"/>
              </a:lnSpc>
            </a:pPr>
            <a:r>
              <a:rPr dirty="0" sz="950" spc="15" b="1">
                <a:latin typeface="Arial"/>
                <a:cs typeface="Arial"/>
              </a:rPr>
              <a:t>C</a:t>
            </a:r>
            <a:endParaRPr sz="9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0075" y="1857375"/>
            <a:ext cx="428625" cy="3238500"/>
          </a:xfrm>
          <a:custGeom>
            <a:avLst/>
            <a:gdLst/>
            <a:ahLst/>
            <a:cxnLst/>
            <a:rect l="l" t="t" r="r" b="b"/>
            <a:pathLst>
              <a:path w="428625" h="3238500">
                <a:moveTo>
                  <a:pt x="0" y="3238500"/>
                </a:moveTo>
                <a:lnTo>
                  <a:pt x="428625" y="3238500"/>
                </a:lnTo>
                <a:lnTo>
                  <a:pt x="428625" y="0"/>
                </a:lnTo>
                <a:lnTo>
                  <a:pt x="0" y="0"/>
                </a:lnTo>
                <a:lnTo>
                  <a:pt x="0" y="32385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41916" y="2517089"/>
            <a:ext cx="327025" cy="1931035"/>
          </a:xfrm>
          <a:prstGeom prst="rect">
            <a:avLst/>
          </a:prstGeom>
        </p:spPr>
        <p:txBody>
          <a:bodyPr wrap="square" lIns="0" tIns="11430" rIns="0" bIns="0" rtlCol="0" vert="vert270">
            <a:spAutoFit/>
          </a:bodyPr>
          <a:lstStyle/>
          <a:p>
            <a:pPr marL="12700" marR="5080" indent="93345">
              <a:lnSpc>
                <a:spcPts val="1200"/>
              </a:lnSpc>
              <a:spcBef>
                <a:spcPts val="90"/>
              </a:spcBef>
            </a:pPr>
            <a:r>
              <a:rPr dirty="0" sz="1050" spc="-5" b="1">
                <a:latin typeface="Arial"/>
                <a:cs typeface="Arial"/>
              </a:rPr>
              <a:t>Percent </a:t>
            </a:r>
            <a:r>
              <a:rPr dirty="0" sz="1050" spc="15" b="1">
                <a:latin typeface="Arial"/>
                <a:cs typeface="Arial"/>
              </a:rPr>
              <a:t>of </a:t>
            </a:r>
            <a:r>
              <a:rPr dirty="0" sz="1050" spc="-5" b="1">
                <a:latin typeface="Arial"/>
                <a:cs typeface="Arial"/>
              </a:rPr>
              <a:t>Control Patients  </a:t>
            </a:r>
            <a:r>
              <a:rPr dirty="0" sz="1050" spc="-10" b="1">
                <a:latin typeface="Arial"/>
                <a:cs typeface="Arial"/>
              </a:rPr>
              <a:t>with </a:t>
            </a:r>
            <a:r>
              <a:rPr dirty="0" sz="1050" b="1">
                <a:latin typeface="Arial"/>
                <a:cs typeface="Arial"/>
              </a:rPr>
              <a:t>Crossover Procedure</a:t>
            </a:r>
            <a:r>
              <a:rPr dirty="0" sz="1050" spc="-75" b="1">
                <a:latin typeface="Arial"/>
                <a:cs typeface="Arial"/>
              </a:rPr>
              <a:t> </a:t>
            </a:r>
            <a:r>
              <a:rPr dirty="0" sz="1050" spc="-10" b="1">
                <a:latin typeface="Arial"/>
                <a:cs typeface="Arial"/>
              </a:rPr>
              <a:t>(%)</a:t>
            </a:r>
            <a:endParaRPr sz="10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75410" y="1815147"/>
            <a:ext cx="2439035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Arial"/>
                <a:cs typeface="Arial"/>
              </a:rPr>
              <a:t>Within </a:t>
            </a:r>
            <a:r>
              <a:rPr dirty="0" sz="1050">
                <a:latin typeface="Arial"/>
                <a:cs typeface="Arial"/>
              </a:rPr>
              <a:t>6 </a:t>
            </a:r>
            <a:r>
              <a:rPr dirty="0" sz="1050" spc="-5">
                <a:latin typeface="Arial"/>
                <a:cs typeface="Arial"/>
              </a:rPr>
              <a:t>months </a:t>
            </a:r>
            <a:r>
              <a:rPr dirty="0" sz="1050" spc="5">
                <a:latin typeface="Arial"/>
                <a:cs typeface="Arial"/>
              </a:rPr>
              <a:t>of </a:t>
            </a:r>
            <a:r>
              <a:rPr dirty="0" sz="1050" spc="-5">
                <a:latin typeface="Arial"/>
                <a:cs typeface="Arial"/>
              </a:rPr>
              <a:t>eligibility </a:t>
            </a:r>
            <a:r>
              <a:rPr dirty="0" sz="1050">
                <a:latin typeface="Arial"/>
                <a:cs typeface="Arial"/>
              </a:rPr>
              <a:t>to</a:t>
            </a:r>
            <a:r>
              <a:rPr dirty="0" sz="1050" spc="20">
                <a:latin typeface="Arial"/>
                <a:cs typeface="Arial"/>
              </a:rPr>
              <a:t> </a:t>
            </a:r>
            <a:r>
              <a:rPr dirty="0" sz="1050" spc="-5">
                <a:latin typeface="Arial"/>
                <a:cs typeface="Arial"/>
              </a:rPr>
              <a:t>crossover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20339" y="5278501"/>
            <a:ext cx="216090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latin typeface="Arial"/>
                <a:cs typeface="Arial"/>
              </a:rPr>
              <a:t>Days </a:t>
            </a:r>
            <a:r>
              <a:rPr dirty="0" sz="1050" spc="-15" b="1">
                <a:latin typeface="Arial"/>
                <a:cs typeface="Arial"/>
              </a:rPr>
              <a:t>Since Eligible </a:t>
            </a:r>
            <a:r>
              <a:rPr dirty="0" sz="1050" spc="-10" b="1">
                <a:latin typeface="Arial"/>
                <a:cs typeface="Arial"/>
              </a:rPr>
              <a:t>for</a:t>
            </a:r>
            <a:r>
              <a:rPr dirty="0" sz="1050" spc="114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Crossover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804481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35" b="1">
                <a:solidFill>
                  <a:srgbClr val="000000"/>
                </a:solidFill>
                <a:latin typeface="Trebuchet MS"/>
                <a:cs typeface="Trebuchet MS"/>
              </a:rPr>
              <a:t>Characteristics</a:t>
            </a:r>
            <a:r>
              <a:rPr dirty="0" sz="4400" spc="-100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45" b="1">
                <a:solidFill>
                  <a:srgbClr val="000000"/>
                </a:solidFill>
                <a:latin typeface="Trebuchet MS"/>
                <a:cs typeface="Trebuchet MS"/>
              </a:rPr>
              <a:t>Prior </a:t>
            </a:r>
            <a:r>
              <a:rPr dirty="0" sz="4400" spc="-235" b="1">
                <a:solidFill>
                  <a:srgbClr val="000000"/>
                </a:solidFill>
                <a:latin typeface="Trebuchet MS"/>
                <a:cs typeface="Trebuchet MS"/>
              </a:rPr>
              <a:t>to </a:t>
            </a:r>
            <a:r>
              <a:rPr dirty="0" sz="4400" spc="-105" b="1">
                <a:solidFill>
                  <a:srgbClr val="000000"/>
                </a:solidFill>
                <a:latin typeface="Trebuchet MS"/>
                <a:cs typeface="Trebuchet MS"/>
              </a:rPr>
              <a:t>Crossover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77150" y="2586355"/>
            <a:ext cx="4030979" cy="21666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dirty="0" sz="2750" spc="85">
                <a:latin typeface="Calibri"/>
                <a:cs typeface="Calibri"/>
              </a:rPr>
              <a:t>Patients who </a:t>
            </a:r>
            <a:r>
              <a:rPr dirty="0" sz="2750" spc="155">
                <a:latin typeface="Calibri"/>
                <a:cs typeface="Calibri"/>
              </a:rPr>
              <a:t>crossed</a:t>
            </a:r>
            <a:r>
              <a:rPr dirty="0" sz="2750" spc="-345">
                <a:latin typeface="Calibri"/>
                <a:cs typeface="Calibri"/>
              </a:rPr>
              <a:t> </a:t>
            </a:r>
            <a:r>
              <a:rPr dirty="0" sz="2750" spc="40">
                <a:latin typeface="Calibri"/>
                <a:cs typeface="Calibri"/>
              </a:rPr>
              <a:t>over  </a:t>
            </a:r>
            <a:r>
              <a:rPr dirty="0" sz="2750" spc="35">
                <a:latin typeface="Calibri"/>
                <a:cs typeface="Calibri"/>
              </a:rPr>
              <a:t>were </a:t>
            </a:r>
            <a:r>
              <a:rPr dirty="0" sz="2750" spc="-25" b="1">
                <a:latin typeface="Arial"/>
                <a:cs typeface="Arial"/>
              </a:rPr>
              <a:t>more </a:t>
            </a:r>
            <a:r>
              <a:rPr dirty="0" sz="2750" spc="-20" b="1">
                <a:latin typeface="Arial"/>
                <a:cs typeface="Arial"/>
              </a:rPr>
              <a:t>symptomatic  </a:t>
            </a:r>
            <a:r>
              <a:rPr dirty="0" sz="2750" b="1">
                <a:latin typeface="Arial"/>
                <a:cs typeface="Arial"/>
              </a:rPr>
              <a:t>with a </a:t>
            </a:r>
            <a:r>
              <a:rPr dirty="0" sz="2750" spc="-70" b="1">
                <a:latin typeface="Arial"/>
                <a:cs typeface="Arial"/>
              </a:rPr>
              <a:t>higher </a:t>
            </a:r>
            <a:r>
              <a:rPr dirty="0" sz="2750" spc="-20" b="1">
                <a:latin typeface="Arial"/>
                <a:cs typeface="Arial"/>
              </a:rPr>
              <a:t>prevalence  </a:t>
            </a:r>
            <a:r>
              <a:rPr dirty="0" sz="2750" spc="-45" b="1">
                <a:latin typeface="Arial"/>
                <a:cs typeface="Arial"/>
              </a:rPr>
              <a:t>of </a:t>
            </a:r>
            <a:r>
              <a:rPr dirty="0" sz="2750" spc="-5" b="1">
                <a:latin typeface="Arial"/>
                <a:cs typeface="Arial"/>
              </a:rPr>
              <a:t>torrential </a:t>
            </a:r>
            <a:r>
              <a:rPr dirty="0" sz="2750" spc="-245" b="1">
                <a:latin typeface="Arial"/>
                <a:cs typeface="Arial"/>
              </a:rPr>
              <a:t>TR </a:t>
            </a:r>
            <a:r>
              <a:rPr dirty="0" sz="2750" spc="-40" b="1">
                <a:latin typeface="Arial"/>
                <a:cs typeface="Arial"/>
              </a:rPr>
              <a:t>and</a:t>
            </a:r>
            <a:r>
              <a:rPr dirty="0" sz="2750" spc="-434" b="1">
                <a:latin typeface="Arial"/>
                <a:cs typeface="Arial"/>
              </a:rPr>
              <a:t> </a:t>
            </a:r>
            <a:r>
              <a:rPr dirty="0" sz="2750" spc="-20" b="1">
                <a:latin typeface="Arial"/>
                <a:cs typeface="Arial"/>
              </a:rPr>
              <a:t>more  </a:t>
            </a:r>
            <a:r>
              <a:rPr dirty="0" sz="2750" spc="-35" b="1">
                <a:latin typeface="Arial"/>
                <a:cs typeface="Arial"/>
              </a:rPr>
              <a:t>HFH </a:t>
            </a:r>
            <a:r>
              <a:rPr dirty="0" sz="2750" spc="-45" b="1">
                <a:latin typeface="Arial"/>
                <a:cs typeface="Arial"/>
              </a:rPr>
              <a:t>prior </a:t>
            </a:r>
            <a:r>
              <a:rPr dirty="0" sz="2750" spc="-15" b="1">
                <a:latin typeface="Arial"/>
                <a:cs typeface="Arial"/>
              </a:rPr>
              <a:t>to</a:t>
            </a:r>
            <a:r>
              <a:rPr dirty="0" sz="2750" spc="-430" b="1">
                <a:latin typeface="Arial"/>
                <a:cs typeface="Arial"/>
              </a:rPr>
              <a:t> </a:t>
            </a:r>
            <a:r>
              <a:rPr dirty="0" sz="2750" spc="-55" b="1">
                <a:latin typeface="Arial"/>
                <a:cs typeface="Arial"/>
              </a:rPr>
              <a:t>crossover</a:t>
            </a:r>
            <a:r>
              <a:rPr dirty="0" sz="2750" spc="-55">
                <a:latin typeface="Calibri"/>
                <a:cs typeface="Calibri"/>
              </a:rPr>
              <a:t>.</a:t>
            </a:r>
            <a:endParaRPr sz="275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34454" y="2388107"/>
          <a:ext cx="7210425" cy="260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9825"/>
                <a:gridCol w="1659254"/>
                <a:gridCol w="1852929"/>
              </a:tblGrid>
              <a:tr h="773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825"/>
                        </a:lnSpc>
                        <a:spcBef>
                          <a:spcPts val="5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Variable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40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55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5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60" b="1">
                          <a:latin typeface="Arial"/>
                          <a:cs typeface="Arial"/>
                        </a:rPr>
                        <a:t>Year</a:t>
                      </a:r>
                      <a:r>
                        <a:rPr dirty="0" sz="15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(Prior</a:t>
                      </a:r>
                      <a:r>
                        <a:rPr dirty="0" sz="15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550" spc="-1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Crossover)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sz="15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who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546735" marR="193675" indent="-335280">
                        <a:lnSpc>
                          <a:spcPct val="109000"/>
                        </a:lnSpc>
                      </a:pPr>
                      <a:r>
                        <a:rPr dirty="0" sz="1550" spc="-20" b="1">
                          <a:latin typeface="Arial"/>
                          <a:cs typeface="Arial"/>
                        </a:rPr>
                        <a:t>Crossed</a:t>
                      </a:r>
                      <a:r>
                        <a:rPr dirty="0" sz="1550" spc="-2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Over 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N=142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Patients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1550" spc="-1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did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728980" marR="241300" indent="-408305">
                        <a:lnSpc>
                          <a:spcPct val="109000"/>
                        </a:lnSpc>
                      </a:pPr>
                      <a:r>
                        <a:rPr dirty="0" sz="1550" spc="5" b="1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550" spc="-1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45" b="1">
                          <a:latin typeface="Arial"/>
                          <a:cs typeface="Arial"/>
                        </a:rPr>
                        <a:t>Crossover 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N=94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26123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50" spc="-25" b="1">
                          <a:latin typeface="Arial"/>
                          <a:cs typeface="Arial"/>
                        </a:rPr>
                        <a:t>Torrential</a:t>
                      </a:r>
                      <a:r>
                        <a:rPr dirty="0" sz="155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125" b="1">
                          <a:latin typeface="Arial"/>
                          <a:cs typeface="Arial"/>
                        </a:rPr>
                        <a:t>TR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65.2%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23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41.5%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13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-35" b="1">
                          <a:latin typeface="Arial"/>
                          <a:cs typeface="Arial"/>
                        </a:rPr>
                        <a:t>NYHA</a:t>
                      </a:r>
                      <a:r>
                        <a:rPr dirty="0" sz="1550" spc="-1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50" b="1">
                          <a:latin typeface="Arial"/>
                          <a:cs typeface="Arial"/>
                        </a:rPr>
                        <a:t>III/IV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47.5%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23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30.4%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123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-65" b="1">
                          <a:latin typeface="Arial"/>
                          <a:cs typeface="Arial"/>
                        </a:rPr>
                        <a:t>KCCQ</a:t>
                      </a:r>
                      <a:r>
                        <a:rPr dirty="0" sz="155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Change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(baseline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5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5" b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50" spc="-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year)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55"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550" spc="65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35">
                          <a:latin typeface="Calibri"/>
                          <a:cs typeface="Calibri"/>
                        </a:rPr>
                        <a:t>18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04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50" spc="55">
                          <a:latin typeface="Calibri"/>
                          <a:cs typeface="Calibri"/>
                        </a:rPr>
                        <a:t>7 </a:t>
                      </a:r>
                      <a:r>
                        <a:rPr dirty="0" sz="1550" spc="65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35">
                          <a:latin typeface="Calibri"/>
                          <a:cs typeface="Calibri"/>
                        </a:rPr>
                        <a:t>18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123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550" spc="10" b="1">
                          <a:latin typeface="Arial"/>
                          <a:cs typeface="Arial"/>
                        </a:rPr>
                        <a:t>6MWD</a:t>
                      </a:r>
                      <a:r>
                        <a:rPr dirty="0" sz="1550" spc="-3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Change </a:t>
                      </a:r>
                      <a:r>
                        <a:rPr dirty="0" sz="1550" spc="-10" b="1">
                          <a:latin typeface="Arial"/>
                          <a:cs typeface="Arial"/>
                        </a:rPr>
                        <a:t>(baseline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to 1 year)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550" spc="55">
                          <a:latin typeface="Calibri"/>
                          <a:cs typeface="Calibri"/>
                        </a:rPr>
                        <a:t>-22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65">
                          <a:latin typeface="Calibri"/>
                          <a:cs typeface="Calibri"/>
                        </a:rPr>
                        <a:t>103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04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-1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35">
                          <a:latin typeface="Calibri"/>
                          <a:cs typeface="Calibri"/>
                        </a:rPr>
                        <a:t>90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12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-5" b="1">
                          <a:latin typeface="Arial"/>
                          <a:cs typeface="Arial"/>
                        </a:rPr>
                        <a:t>HFH</a:t>
                      </a:r>
                      <a:r>
                        <a:rPr dirty="0" sz="155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b="1">
                          <a:latin typeface="Arial"/>
                          <a:cs typeface="Arial"/>
                        </a:rPr>
                        <a:t>(events/patient-year)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0.17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0.07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512952">
                <a:tc>
                  <a:txBody>
                    <a:bodyPr/>
                    <a:lstStyle/>
                    <a:p>
                      <a:pPr marL="68580" marR="318135">
                        <a:lnSpc>
                          <a:spcPts val="2030"/>
                        </a:lnSpc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Diuretic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Dose</a:t>
                      </a:r>
                      <a:r>
                        <a:rPr dirty="0" sz="15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15" b="1">
                          <a:latin typeface="Arial"/>
                          <a:cs typeface="Arial"/>
                        </a:rPr>
                        <a:t>Change</a:t>
                      </a:r>
                      <a:r>
                        <a:rPr dirty="0" sz="15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b="1">
                          <a:latin typeface="Arial"/>
                          <a:cs typeface="Arial"/>
                        </a:rPr>
                        <a:t>(baseline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55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1  year)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03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70">
                          <a:latin typeface="Calibri"/>
                          <a:cs typeface="Calibri"/>
                        </a:rPr>
                        <a:t>+22</a:t>
                      </a:r>
                      <a:r>
                        <a:rPr dirty="0" sz="15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10">
                          <a:latin typeface="Calibri"/>
                          <a:cs typeface="Calibri"/>
                        </a:rPr>
                        <a:t>mg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30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50">
                          <a:latin typeface="Calibri"/>
                          <a:cs typeface="Calibri"/>
                        </a:rPr>
                        <a:t>+5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mg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048000" y="6248400"/>
            <a:ext cx="6096000" cy="4857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algn="ctr" marL="134620" marR="119380" indent="2540">
              <a:lnSpc>
                <a:spcPct val="109500"/>
              </a:lnSpc>
              <a:spcBef>
                <a:spcPts val="310"/>
              </a:spcBef>
            </a:pPr>
            <a:r>
              <a:rPr dirty="0" sz="800" spc="35">
                <a:latin typeface="Calibri"/>
                <a:cs typeface="Calibri"/>
              </a:rPr>
              <a:t>Includes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-5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eligible</a:t>
            </a:r>
            <a:r>
              <a:rPr dirty="0" sz="800" spc="-8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for </a:t>
            </a:r>
            <a:r>
              <a:rPr dirty="0" sz="800" spc="20">
                <a:latin typeface="Calibri"/>
                <a:cs typeface="Calibri"/>
              </a:rPr>
              <a:t>crossover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(completed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1-year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follow-up),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with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surgery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are</a:t>
            </a:r>
            <a:r>
              <a:rPr dirty="0" sz="800" spc="-8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excluded.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25" i="1">
                <a:latin typeface="Calibri"/>
                <a:cs typeface="Calibri"/>
              </a:rPr>
              <a:t>TR</a:t>
            </a:r>
            <a:r>
              <a:rPr dirty="0" sz="800" spc="25">
                <a:latin typeface="Calibri"/>
                <a:cs typeface="Calibri"/>
              </a:rPr>
              <a:t>,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  </a:t>
            </a:r>
            <a:r>
              <a:rPr dirty="0" sz="800" spc="5">
                <a:latin typeface="Calibri"/>
                <a:cs typeface="Calibri"/>
              </a:rPr>
              <a:t>regurgitation;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40" i="1">
                <a:latin typeface="Calibri"/>
                <a:cs typeface="Calibri"/>
              </a:rPr>
              <a:t>NYHA</a:t>
            </a:r>
            <a:r>
              <a:rPr dirty="0" sz="800" spc="40">
                <a:latin typeface="Calibri"/>
                <a:cs typeface="Calibri"/>
              </a:rPr>
              <a:t>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New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York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Heart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Association;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70" i="1">
                <a:latin typeface="Calibri"/>
                <a:cs typeface="Calibri"/>
              </a:rPr>
              <a:t>KCCQ</a:t>
            </a:r>
            <a:r>
              <a:rPr dirty="0" sz="800" spc="70">
                <a:latin typeface="Calibri"/>
                <a:cs typeface="Calibri"/>
              </a:rPr>
              <a:t>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40">
                <a:latin typeface="Calibri"/>
                <a:cs typeface="Calibri"/>
              </a:rPr>
              <a:t>Kansas</a:t>
            </a:r>
            <a:r>
              <a:rPr dirty="0" sz="800" spc="2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City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Cardiomyopathy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Questionnaire;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0" i="1">
                <a:latin typeface="Calibri"/>
                <a:cs typeface="Calibri"/>
              </a:rPr>
              <a:t>6MWD</a:t>
            </a:r>
            <a:r>
              <a:rPr dirty="0" sz="800" spc="10">
                <a:latin typeface="Calibri"/>
                <a:cs typeface="Calibri"/>
              </a:rPr>
              <a:t>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6-minute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walk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distance;  </a:t>
            </a:r>
            <a:r>
              <a:rPr dirty="0" sz="800" spc="55" i="1">
                <a:latin typeface="Calibri"/>
                <a:cs typeface="Calibri"/>
              </a:rPr>
              <a:t>HFH</a:t>
            </a:r>
            <a:r>
              <a:rPr dirty="0" sz="800" spc="55">
                <a:latin typeface="Calibri"/>
                <a:cs typeface="Calibri"/>
              </a:rPr>
              <a:t>, </a:t>
            </a:r>
            <a:r>
              <a:rPr dirty="0" sz="800" spc="15">
                <a:latin typeface="Calibri"/>
                <a:cs typeface="Calibri"/>
              </a:rPr>
              <a:t>heart </a:t>
            </a:r>
            <a:r>
              <a:rPr dirty="0" sz="800" spc="10">
                <a:latin typeface="Calibri"/>
                <a:cs typeface="Calibri"/>
              </a:rPr>
              <a:t>failure</a:t>
            </a:r>
            <a:r>
              <a:rPr dirty="0" sz="800" spc="-1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hospitalization.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780605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55" b="1">
                <a:solidFill>
                  <a:srgbClr val="000000"/>
                </a:solidFill>
                <a:latin typeface="Trebuchet MS"/>
                <a:cs typeface="Trebuchet MS"/>
              </a:rPr>
              <a:t>Safety</a:t>
            </a:r>
            <a:r>
              <a:rPr dirty="0" sz="4400" spc="-434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95" b="1">
                <a:solidFill>
                  <a:srgbClr val="000000"/>
                </a:solidFill>
                <a:latin typeface="Trebuchet MS"/>
                <a:cs typeface="Trebuchet MS"/>
              </a:rPr>
              <a:t>of</a:t>
            </a:r>
            <a:r>
              <a:rPr dirty="0" sz="4400" spc="-484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25" b="1">
                <a:solidFill>
                  <a:srgbClr val="000000"/>
                </a:solidFill>
                <a:latin typeface="Trebuchet MS"/>
                <a:cs typeface="Trebuchet MS"/>
              </a:rPr>
              <a:t>Procedure</a:t>
            </a:r>
            <a:r>
              <a:rPr dirty="0" sz="4400" spc="-53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85" b="1">
                <a:solidFill>
                  <a:srgbClr val="000000"/>
                </a:solidFill>
                <a:latin typeface="Trebuchet MS"/>
                <a:cs typeface="Trebuchet MS"/>
              </a:rPr>
              <a:t>at</a:t>
            </a:r>
            <a:r>
              <a:rPr dirty="0" sz="4400" spc="-47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10" b="1">
                <a:solidFill>
                  <a:srgbClr val="000000"/>
                </a:solidFill>
                <a:latin typeface="Trebuchet MS"/>
                <a:cs typeface="Trebuchet MS"/>
              </a:rPr>
              <a:t>Crossover</a:t>
            </a:r>
            <a:endParaRPr sz="4400">
              <a:latin typeface="Trebuchet MS"/>
              <a:cs typeface="Trebuchet M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40561" y="1340485"/>
          <a:ext cx="9121775" cy="4652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84215"/>
                <a:gridCol w="1734185"/>
                <a:gridCol w="1583690"/>
              </a:tblGrid>
              <a:tr h="512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835"/>
                        </a:lnSpc>
                      </a:pPr>
                      <a:r>
                        <a:rPr dirty="0" sz="1550" spc="-45" b="1">
                          <a:latin typeface="Arial"/>
                          <a:cs typeface="Arial"/>
                        </a:rPr>
                        <a:t>Adverse </a:t>
                      </a:r>
                      <a:r>
                        <a:rPr dirty="0" sz="1550" spc="-25" b="1">
                          <a:latin typeface="Arial"/>
                          <a:cs typeface="Arial"/>
                        </a:rPr>
                        <a:t>events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through </a:t>
                      </a:r>
                      <a:r>
                        <a:rPr dirty="0" sz="1550" spc="5" b="1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550" spc="-2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days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774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spc="-5" b="1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155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45" b="1">
                          <a:latin typeface="Arial"/>
                          <a:cs typeface="Arial"/>
                        </a:rPr>
                        <a:t>Group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algn="ctr" marR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550" spc="-5" b="1">
                          <a:latin typeface="Arial"/>
                          <a:cs typeface="Arial"/>
                        </a:rPr>
                        <a:t>N=281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90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spc="-35" b="1">
                          <a:latin typeface="Arial"/>
                          <a:cs typeface="Arial"/>
                        </a:rPr>
                        <a:t>Crossover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algn="ctr" marR="55244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N=142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295146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Major</a:t>
                      </a:r>
                      <a:r>
                        <a:rPr dirty="0" sz="1550" spc="-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Adverse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Event</a:t>
                      </a:r>
                      <a:r>
                        <a:rPr dirty="0" sz="155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550" spc="-1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5" b="1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550" spc="-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Days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193675" marR="3427729">
                        <a:lnSpc>
                          <a:spcPct val="109000"/>
                        </a:lnSpc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Cardiovascular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30">
                          <a:latin typeface="Calibri"/>
                          <a:cs typeface="Calibri"/>
                        </a:rPr>
                        <a:t>mortality 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New-onset </a:t>
                      </a:r>
                      <a:r>
                        <a:rPr dirty="0" sz="1550" spc="60">
                          <a:latin typeface="Calibri"/>
                          <a:cs typeface="Calibri"/>
                        </a:rPr>
                        <a:t>renal</a:t>
                      </a:r>
                      <a:r>
                        <a:rPr dirty="0" sz="1550" spc="-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40">
                          <a:latin typeface="Calibri"/>
                          <a:cs typeface="Calibri"/>
                        </a:rPr>
                        <a:t>failure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193675" marR="2969895">
                        <a:lnSpc>
                          <a:spcPct val="109000"/>
                        </a:lnSpc>
                        <a:spcBef>
                          <a:spcPts val="80"/>
                        </a:spcBef>
                      </a:pPr>
                      <a:r>
                        <a:rPr dirty="0" sz="1550" spc="60">
                          <a:latin typeface="Calibri"/>
                          <a:cs typeface="Calibri"/>
                        </a:rPr>
                        <a:t>Non-elective </a:t>
                      </a:r>
                      <a:r>
                        <a:rPr dirty="0" sz="1550" spc="90">
                          <a:latin typeface="Calibri"/>
                          <a:cs typeface="Calibri"/>
                        </a:rPr>
                        <a:t>cardiac </a:t>
                      </a:r>
                      <a:r>
                        <a:rPr dirty="0" sz="1550" spc="45">
                          <a:latin typeface="Calibri"/>
                          <a:cs typeface="Calibri"/>
                        </a:rPr>
                        <a:t>surgery 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Endocarditis </a:t>
                      </a:r>
                      <a:r>
                        <a:rPr dirty="0" sz="1550" spc="35">
                          <a:latin typeface="Calibri"/>
                          <a:cs typeface="Calibri"/>
                        </a:rPr>
                        <a:t>requiring</a:t>
                      </a:r>
                      <a:r>
                        <a:rPr dirty="0" sz="15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45">
                          <a:latin typeface="Calibri"/>
                          <a:cs typeface="Calibri"/>
                        </a:rPr>
                        <a:t>surgery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74295">
                        <a:lnSpc>
                          <a:spcPct val="100000"/>
                        </a:lnSpc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0.4%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7429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0.7%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806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59690">
                        <a:lnSpc>
                          <a:spcPct val="100000"/>
                        </a:lnSpc>
                      </a:pPr>
                      <a:r>
                        <a:rPr dirty="0" sz="1550" spc="100">
                          <a:latin typeface="Calibri"/>
                          <a:cs typeface="Calibri"/>
                        </a:rPr>
                        <a:t>0.7%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596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100">
                          <a:latin typeface="Calibri"/>
                          <a:cs typeface="Calibri"/>
                        </a:rPr>
                        <a:t>1.4%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666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6667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077846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50" spc="5" b="1"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55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45" b="1">
                          <a:latin typeface="Arial"/>
                          <a:cs typeface="Arial"/>
                        </a:rPr>
                        <a:t>Adverse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Events</a:t>
                      </a:r>
                      <a:r>
                        <a:rPr dirty="0" sz="1550" spc="-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55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55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Days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1936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550" spc="15">
                          <a:latin typeface="Calibri"/>
                          <a:cs typeface="Calibri"/>
                        </a:rPr>
                        <a:t>Major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60">
                          <a:latin typeface="Calibri"/>
                          <a:cs typeface="Calibri"/>
                        </a:rPr>
                        <a:t>bleeding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193675" marR="2776855">
                        <a:lnSpc>
                          <a:spcPts val="2100"/>
                        </a:lnSpc>
                        <a:spcBef>
                          <a:spcPts val="35"/>
                        </a:spcBef>
                      </a:pPr>
                      <a:r>
                        <a:rPr dirty="0" sz="1550" spc="75">
                          <a:latin typeface="Calibri"/>
                          <a:cs typeface="Calibri"/>
                        </a:rPr>
                        <a:t>Single</a:t>
                      </a:r>
                      <a:r>
                        <a:rPr dirty="0" sz="15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5">
                          <a:latin typeface="Calibri"/>
                          <a:cs typeface="Calibri"/>
                        </a:rPr>
                        <a:t>leaflet</a:t>
                      </a:r>
                      <a:r>
                        <a:rPr dirty="0" sz="15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5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attachment  </a:t>
                      </a:r>
                      <a:r>
                        <a:rPr dirty="0" sz="1550" spc="85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5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5">
                          <a:latin typeface="Calibri"/>
                          <a:cs typeface="Calibri"/>
                        </a:rPr>
                        <a:t>embolization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1936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5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thrombosis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193675" marR="3740150">
                        <a:lnSpc>
                          <a:spcPct val="109000"/>
                        </a:lnSpc>
                        <a:spcBef>
                          <a:spcPts val="75"/>
                        </a:spcBef>
                      </a:pPr>
                      <a:r>
                        <a:rPr dirty="0" sz="1550" spc="50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5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45">
                          <a:latin typeface="Calibri"/>
                          <a:cs typeface="Calibri"/>
                        </a:rPr>
                        <a:t>infarction  Stroke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marL="193675">
                        <a:lnSpc>
                          <a:spcPts val="1855"/>
                        </a:lnSpc>
                        <a:spcBef>
                          <a:spcPts val="170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conduction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5">
                          <a:latin typeface="Calibri"/>
                          <a:cs typeface="Calibri"/>
                        </a:rPr>
                        <a:t>disturbance</a:t>
                      </a:r>
                      <a:r>
                        <a:rPr dirty="0" sz="15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35">
                          <a:latin typeface="Calibri"/>
                          <a:cs typeface="Calibri"/>
                        </a:rPr>
                        <a:t>requiring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60"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15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pacemaker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74930">
                        <a:lnSpc>
                          <a:spcPct val="100000"/>
                        </a:lnSpc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3.2%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7429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5.7%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806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7429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0.4%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74295">
                        <a:lnSpc>
                          <a:spcPts val="1855"/>
                        </a:lnSpc>
                        <a:spcBef>
                          <a:spcPts val="170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0.9%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60325">
                        <a:lnSpc>
                          <a:spcPct val="100000"/>
                        </a:lnSpc>
                      </a:pPr>
                      <a:r>
                        <a:rPr dirty="0" sz="1550" spc="100">
                          <a:latin typeface="Calibri"/>
                          <a:cs typeface="Calibri"/>
                        </a:rPr>
                        <a:t>2.8%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596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100">
                          <a:latin typeface="Calibri"/>
                          <a:cs typeface="Calibri"/>
                        </a:rPr>
                        <a:t>5.6%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666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6667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666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6667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  <a:p>
                      <a:pPr algn="ctr" marR="66675">
                        <a:lnSpc>
                          <a:spcPts val="1855"/>
                        </a:lnSpc>
                        <a:spcBef>
                          <a:spcPts val="170"/>
                        </a:spcBef>
                      </a:pPr>
                      <a:r>
                        <a:rPr dirty="0" sz="1550" spc="105">
                          <a:latin typeface="Calibri"/>
                          <a:cs typeface="Calibri"/>
                        </a:rPr>
                        <a:t>0%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51333">
                <a:tc>
                  <a:txBody>
                    <a:bodyPr/>
                    <a:lstStyle/>
                    <a:p>
                      <a:pPr marL="69850">
                        <a:lnSpc>
                          <a:spcPts val="1795"/>
                        </a:lnSpc>
                        <a:spcBef>
                          <a:spcPts val="85"/>
                        </a:spcBef>
                      </a:pPr>
                      <a:r>
                        <a:rPr dirty="0" sz="1550" spc="-25" b="1">
                          <a:latin typeface="Arial"/>
                          <a:cs typeface="Arial"/>
                        </a:rPr>
                        <a:t>Discharge </a:t>
                      </a:r>
                      <a:r>
                        <a:rPr dirty="0" sz="1550" spc="15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550" spc="-2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0" b="1">
                          <a:latin typeface="Arial"/>
                          <a:cs typeface="Arial"/>
                        </a:rPr>
                        <a:t>Home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7470">
                        <a:lnSpc>
                          <a:spcPts val="1795"/>
                        </a:lnSpc>
                        <a:spcBef>
                          <a:spcPts val="8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97.9%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0">
                        <a:lnSpc>
                          <a:spcPts val="1795"/>
                        </a:lnSpc>
                        <a:spcBef>
                          <a:spcPts val="8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97.2%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51447">
                <a:tc>
                  <a:txBody>
                    <a:bodyPr/>
                    <a:lstStyle/>
                    <a:p>
                      <a:pPr marL="69850">
                        <a:lnSpc>
                          <a:spcPts val="1789"/>
                        </a:lnSpc>
                        <a:spcBef>
                          <a:spcPts val="85"/>
                        </a:spcBef>
                      </a:pPr>
                      <a:r>
                        <a:rPr dirty="0" sz="1550" spc="-5" b="1">
                          <a:latin typeface="Arial"/>
                          <a:cs typeface="Arial"/>
                        </a:rPr>
                        <a:t>All-cause</a:t>
                      </a:r>
                      <a:r>
                        <a:rPr dirty="0" sz="15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Mortality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4295">
                        <a:lnSpc>
                          <a:spcPts val="1789"/>
                        </a:lnSpc>
                        <a:spcBef>
                          <a:spcPts val="85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0.4%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9690">
                        <a:lnSpc>
                          <a:spcPts val="1789"/>
                        </a:lnSpc>
                        <a:spcBef>
                          <a:spcPts val="85"/>
                        </a:spcBef>
                      </a:pPr>
                      <a:r>
                        <a:rPr dirty="0" sz="1550" spc="100">
                          <a:latin typeface="Calibri"/>
                          <a:cs typeface="Calibri"/>
                        </a:rPr>
                        <a:t>1.4%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51396">
                <a:tc>
                  <a:txBody>
                    <a:bodyPr/>
                    <a:lstStyle/>
                    <a:p>
                      <a:pPr marL="69850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50" spc="20" b="1">
                          <a:latin typeface="Arial"/>
                          <a:cs typeface="Arial"/>
                        </a:rPr>
                        <a:t>Heart </a:t>
                      </a:r>
                      <a:r>
                        <a:rPr dirty="0" sz="1550" spc="-15" b="1">
                          <a:latin typeface="Arial"/>
                          <a:cs typeface="Arial"/>
                        </a:rPr>
                        <a:t>Failure</a:t>
                      </a:r>
                      <a:r>
                        <a:rPr dirty="0" sz="1550" spc="-229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Hospitalization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4295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50" spc="95">
                          <a:latin typeface="Calibri"/>
                          <a:cs typeface="Calibri"/>
                        </a:rPr>
                        <a:t>2.5%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9690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50" spc="100">
                          <a:latin typeface="Calibri"/>
                          <a:cs typeface="Calibri"/>
                        </a:rPr>
                        <a:t>3.5%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048000" y="6381750"/>
            <a:ext cx="609600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49530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390"/>
              </a:spcBef>
            </a:pPr>
            <a:r>
              <a:rPr dirty="0" sz="800" spc="25">
                <a:latin typeface="Calibri"/>
                <a:cs typeface="Calibri"/>
              </a:rPr>
              <a:t>Data </a:t>
            </a:r>
            <a:r>
              <a:rPr dirty="0" sz="800" spc="30">
                <a:latin typeface="Calibri"/>
                <a:cs typeface="Calibri"/>
              </a:rPr>
              <a:t>shown </a:t>
            </a:r>
            <a:r>
              <a:rPr dirty="0" sz="800" spc="35">
                <a:latin typeface="Calibri"/>
                <a:cs typeface="Calibri"/>
              </a:rPr>
              <a:t>as</a:t>
            </a:r>
            <a:r>
              <a:rPr dirty="0" sz="800" spc="-11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%.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286258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55" b="1">
                <a:solidFill>
                  <a:srgbClr val="000000"/>
                </a:solidFill>
                <a:latin typeface="Trebuchet MS"/>
                <a:cs typeface="Trebuchet MS"/>
              </a:rPr>
              <a:t>Disclosures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575" y="1794255"/>
            <a:ext cx="10219690" cy="313880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241300" marR="826769" indent="-229235">
              <a:lnSpc>
                <a:spcPts val="3080"/>
              </a:lnSpc>
              <a:spcBef>
                <a:spcPts val="41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-55" b="1">
                <a:latin typeface="Arial"/>
                <a:cs typeface="Arial"/>
              </a:rPr>
              <a:t>Grants</a:t>
            </a:r>
            <a:r>
              <a:rPr dirty="0" sz="2750" spc="-175" b="1">
                <a:latin typeface="Arial"/>
                <a:cs typeface="Arial"/>
              </a:rPr>
              <a:t> </a:t>
            </a:r>
            <a:r>
              <a:rPr dirty="0" sz="2750" spc="-20" b="1">
                <a:latin typeface="Arial"/>
                <a:cs typeface="Arial"/>
              </a:rPr>
              <a:t>and</a:t>
            </a:r>
            <a:r>
              <a:rPr dirty="0" sz="2750" spc="-215" b="1">
                <a:latin typeface="Arial"/>
                <a:cs typeface="Arial"/>
              </a:rPr>
              <a:t> </a:t>
            </a:r>
            <a:r>
              <a:rPr dirty="0" sz="2750" spc="-10" b="1">
                <a:latin typeface="Arial"/>
                <a:cs typeface="Arial"/>
              </a:rPr>
              <a:t>institutional</a:t>
            </a:r>
            <a:r>
              <a:rPr dirty="0" sz="2750" spc="-165" b="1">
                <a:latin typeface="Arial"/>
                <a:cs typeface="Arial"/>
              </a:rPr>
              <a:t> </a:t>
            </a:r>
            <a:r>
              <a:rPr dirty="0" sz="2750" spc="-30" b="1">
                <a:latin typeface="Arial"/>
                <a:cs typeface="Arial"/>
              </a:rPr>
              <a:t>research</a:t>
            </a:r>
            <a:r>
              <a:rPr dirty="0" sz="2750" spc="-195" b="1">
                <a:latin typeface="Arial"/>
                <a:cs typeface="Arial"/>
              </a:rPr>
              <a:t> </a:t>
            </a:r>
            <a:r>
              <a:rPr dirty="0" sz="2750" spc="-20" b="1">
                <a:latin typeface="Arial"/>
                <a:cs typeface="Arial"/>
              </a:rPr>
              <a:t>support</a:t>
            </a:r>
            <a:r>
              <a:rPr dirty="0" sz="2750" spc="-20">
                <a:latin typeface="Calibri"/>
                <a:cs typeface="Calibri"/>
              </a:rPr>
              <a:t>:</a:t>
            </a:r>
            <a:r>
              <a:rPr dirty="0" sz="2750" spc="-70">
                <a:latin typeface="Calibri"/>
                <a:cs typeface="Calibri"/>
              </a:rPr>
              <a:t> </a:t>
            </a:r>
            <a:r>
              <a:rPr dirty="0" sz="2750" spc="65">
                <a:latin typeface="Calibri"/>
                <a:cs typeface="Calibri"/>
              </a:rPr>
              <a:t>Abbott,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120">
                <a:latin typeface="Calibri"/>
                <a:cs typeface="Calibri"/>
              </a:rPr>
              <a:t>Boston  </a:t>
            </a:r>
            <a:r>
              <a:rPr dirty="0" sz="2750" spc="105">
                <a:latin typeface="Calibri"/>
                <a:cs typeface="Calibri"/>
              </a:rPr>
              <a:t>Scientific, </a:t>
            </a:r>
            <a:r>
              <a:rPr dirty="0" sz="2750" spc="114">
                <a:latin typeface="Calibri"/>
                <a:cs typeface="Calibri"/>
              </a:rPr>
              <a:t>and </a:t>
            </a:r>
            <a:r>
              <a:rPr dirty="0" sz="2750" spc="120">
                <a:latin typeface="Calibri"/>
                <a:cs typeface="Calibri"/>
              </a:rPr>
              <a:t>Edwards</a:t>
            </a:r>
            <a:r>
              <a:rPr dirty="0" sz="2750" spc="-265">
                <a:latin typeface="Calibri"/>
                <a:cs typeface="Calibri"/>
              </a:rPr>
              <a:t> </a:t>
            </a:r>
            <a:r>
              <a:rPr dirty="0" sz="2750" spc="150">
                <a:latin typeface="Calibri"/>
                <a:cs typeface="Calibri"/>
              </a:rPr>
              <a:t>Lifesciences</a:t>
            </a:r>
            <a:endParaRPr sz="2750">
              <a:latin typeface="Calibri"/>
              <a:cs typeface="Calibri"/>
            </a:endParaRPr>
          </a:p>
          <a:p>
            <a:pPr marL="241300" marR="5080" indent="-229235">
              <a:lnSpc>
                <a:spcPts val="3080"/>
              </a:lnSpc>
              <a:spcBef>
                <a:spcPts val="90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-55" b="1">
                <a:latin typeface="Arial"/>
                <a:cs typeface="Arial"/>
              </a:rPr>
              <a:t>Consulting</a:t>
            </a:r>
            <a:r>
              <a:rPr dirty="0" sz="2750" spc="-155" b="1">
                <a:latin typeface="Arial"/>
                <a:cs typeface="Arial"/>
              </a:rPr>
              <a:t> </a:t>
            </a:r>
            <a:r>
              <a:rPr dirty="0" sz="2750" spc="-5" b="1">
                <a:latin typeface="Arial"/>
                <a:cs typeface="Arial"/>
              </a:rPr>
              <a:t>fees/honoraria</a:t>
            </a:r>
            <a:r>
              <a:rPr dirty="0" sz="2750" spc="-5">
                <a:latin typeface="Calibri"/>
                <a:cs typeface="Calibri"/>
              </a:rPr>
              <a:t>: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65">
                <a:latin typeface="Calibri"/>
                <a:cs typeface="Calibri"/>
              </a:rPr>
              <a:t>Abbott,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120">
                <a:latin typeface="Calibri"/>
                <a:cs typeface="Calibri"/>
              </a:rPr>
              <a:t>Boston</a:t>
            </a:r>
            <a:r>
              <a:rPr dirty="0" sz="2750" spc="-50">
                <a:latin typeface="Calibri"/>
                <a:cs typeface="Calibri"/>
              </a:rPr>
              <a:t> </a:t>
            </a:r>
            <a:r>
              <a:rPr dirty="0" sz="2750" spc="105">
                <a:latin typeface="Calibri"/>
                <a:cs typeface="Calibri"/>
              </a:rPr>
              <a:t>Scientific,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 spc="70">
                <a:latin typeface="Calibri"/>
                <a:cs typeface="Calibri"/>
              </a:rPr>
              <a:t>W.L.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85">
                <a:latin typeface="Calibri"/>
                <a:cs typeface="Calibri"/>
              </a:rPr>
              <a:t>Gore,  </a:t>
            </a:r>
            <a:r>
              <a:rPr dirty="0" sz="2750" spc="114">
                <a:latin typeface="Calibri"/>
                <a:cs typeface="Calibri"/>
              </a:rPr>
              <a:t>and</a:t>
            </a:r>
            <a:r>
              <a:rPr dirty="0" sz="2750" spc="-15">
                <a:latin typeface="Calibri"/>
                <a:cs typeface="Calibri"/>
              </a:rPr>
              <a:t> </a:t>
            </a:r>
            <a:r>
              <a:rPr dirty="0" sz="2750" spc="55">
                <a:latin typeface="Calibri"/>
                <a:cs typeface="Calibri"/>
              </a:rPr>
              <a:t>Medtronic</a:t>
            </a:r>
            <a:endParaRPr sz="2750">
              <a:latin typeface="Calibri"/>
              <a:cs typeface="Calibri"/>
            </a:endParaRPr>
          </a:p>
          <a:p>
            <a:pPr marL="241300" marR="1050290" indent="-229235">
              <a:lnSpc>
                <a:spcPts val="3080"/>
              </a:lnSpc>
              <a:spcBef>
                <a:spcPts val="90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-50" b="1">
                <a:latin typeface="Arial"/>
                <a:cs typeface="Arial"/>
              </a:rPr>
              <a:t>Steering</a:t>
            </a:r>
            <a:r>
              <a:rPr dirty="0" sz="2750" spc="-240" b="1">
                <a:latin typeface="Arial"/>
                <a:cs typeface="Arial"/>
              </a:rPr>
              <a:t> </a:t>
            </a:r>
            <a:r>
              <a:rPr dirty="0" sz="2750" spc="20" b="1">
                <a:latin typeface="Arial"/>
                <a:cs typeface="Arial"/>
              </a:rPr>
              <a:t>committee</a:t>
            </a:r>
            <a:r>
              <a:rPr dirty="0" sz="2750" spc="-215" b="1">
                <a:latin typeface="Arial"/>
                <a:cs typeface="Arial"/>
              </a:rPr>
              <a:t> </a:t>
            </a:r>
            <a:r>
              <a:rPr dirty="0" sz="2750" spc="25" b="1">
                <a:latin typeface="Arial"/>
                <a:cs typeface="Arial"/>
              </a:rPr>
              <a:t>member</a:t>
            </a:r>
            <a:r>
              <a:rPr dirty="0" sz="2750" spc="25">
                <a:latin typeface="Calibri"/>
                <a:cs typeface="Calibri"/>
              </a:rPr>
              <a:t>: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70">
                <a:latin typeface="Calibri"/>
                <a:cs typeface="Calibri"/>
              </a:rPr>
              <a:t>TRILUMINATE</a:t>
            </a:r>
            <a:r>
              <a:rPr dirty="0" sz="2750">
                <a:latin typeface="Calibri"/>
                <a:cs typeface="Calibri"/>
              </a:rPr>
              <a:t> </a:t>
            </a:r>
            <a:r>
              <a:rPr dirty="0" sz="2750" spc="70">
                <a:latin typeface="Calibri"/>
                <a:cs typeface="Calibri"/>
              </a:rPr>
              <a:t>Pivotal</a:t>
            </a:r>
            <a:r>
              <a:rPr dirty="0" sz="2750" spc="-70">
                <a:latin typeface="Calibri"/>
                <a:cs typeface="Calibri"/>
              </a:rPr>
              <a:t> </a:t>
            </a:r>
            <a:r>
              <a:rPr dirty="0" sz="2750" spc="105">
                <a:latin typeface="Calibri"/>
                <a:cs typeface="Calibri"/>
              </a:rPr>
              <a:t>study  </a:t>
            </a:r>
            <a:r>
              <a:rPr dirty="0" sz="2750" spc="40">
                <a:latin typeface="Calibri"/>
                <a:cs typeface="Calibri"/>
              </a:rPr>
              <a:t>(Abbott)</a:t>
            </a:r>
            <a:endParaRPr sz="275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-5" b="1">
                <a:latin typeface="Arial"/>
                <a:cs typeface="Arial"/>
              </a:rPr>
              <a:t>National</a:t>
            </a:r>
            <a:r>
              <a:rPr dirty="0" sz="2750" spc="-165" b="1">
                <a:latin typeface="Arial"/>
                <a:cs typeface="Arial"/>
              </a:rPr>
              <a:t> </a:t>
            </a:r>
            <a:r>
              <a:rPr dirty="0" sz="2750" spc="-20" b="1">
                <a:latin typeface="Arial"/>
                <a:cs typeface="Arial"/>
              </a:rPr>
              <a:t>principal</a:t>
            </a:r>
            <a:r>
              <a:rPr dirty="0" sz="2750" spc="-165" b="1">
                <a:latin typeface="Arial"/>
                <a:cs typeface="Arial"/>
              </a:rPr>
              <a:t> </a:t>
            </a:r>
            <a:r>
              <a:rPr dirty="0" sz="2750" spc="-40" b="1">
                <a:latin typeface="Arial"/>
                <a:cs typeface="Arial"/>
              </a:rPr>
              <a:t>investigator</a:t>
            </a:r>
            <a:r>
              <a:rPr dirty="0" sz="2750" spc="-40">
                <a:latin typeface="Calibri"/>
                <a:cs typeface="Calibri"/>
              </a:rPr>
              <a:t>:</a:t>
            </a:r>
            <a:r>
              <a:rPr dirty="0" sz="2750" spc="-70">
                <a:latin typeface="Calibri"/>
                <a:cs typeface="Calibri"/>
              </a:rPr>
              <a:t> </a:t>
            </a:r>
            <a:r>
              <a:rPr dirty="0" sz="2750" spc="125">
                <a:latin typeface="Calibri"/>
                <a:cs typeface="Calibri"/>
              </a:rPr>
              <a:t>EXPAND,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125">
                <a:latin typeface="Calibri"/>
                <a:cs typeface="Calibri"/>
              </a:rPr>
              <a:t>REPAIR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 spc="5">
                <a:latin typeface="Calibri"/>
                <a:cs typeface="Calibri"/>
              </a:rPr>
              <a:t>MR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40">
                <a:latin typeface="Calibri"/>
                <a:cs typeface="Calibri"/>
              </a:rPr>
              <a:t>(Abbott)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0925" y="6381750"/>
            <a:ext cx="501015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442595">
              <a:lnSpc>
                <a:spcPct val="100000"/>
              </a:lnSpc>
              <a:spcBef>
                <a:spcPts val="405"/>
              </a:spcBef>
            </a:pPr>
            <a:r>
              <a:rPr dirty="0" sz="800" spc="15">
                <a:latin typeface="Calibri"/>
                <a:cs typeface="Calibri"/>
              </a:rPr>
              <a:t>The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TRILUMINATE</a:t>
            </a:r>
            <a:r>
              <a:rPr dirty="0" sz="800" spc="3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Pivotal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trial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55">
                <a:latin typeface="Calibri"/>
                <a:cs typeface="Calibri"/>
              </a:rPr>
              <a:t>was</a:t>
            </a:r>
            <a:r>
              <a:rPr dirty="0" sz="800" spc="-6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funded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by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Abbott;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ClinicalTrials.gov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number,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NCT03904147.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1084643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215" b="1">
                <a:solidFill>
                  <a:srgbClr val="000000"/>
                </a:solidFill>
                <a:latin typeface="Trebuchet MS"/>
                <a:cs typeface="Trebuchet MS"/>
              </a:rPr>
              <a:t>Tricuspid</a:t>
            </a:r>
            <a:r>
              <a:rPr dirty="0" sz="4400" spc="-50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25" b="1">
                <a:solidFill>
                  <a:srgbClr val="000000"/>
                </a:solidFill>
                <a:latin typeface="Trebuchet MS"/>
                <a:cs typeface="Trebuchet MS"/>
              </a:rPr>
              <a:t>Regurgitation</a:t>
            </a:r>
            <a:r>
              <a:rPr dirty="0" sz="4400" spc="-459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85" b="1">
                <a:solidFill>
                  <a:srgbClr val="000000"/>
                </a:solidFill>
                <a:latin typeface="Trebuchet MS"/>
                <a:cs typeface="Trebuchet MS"/>
              </a:rPr>
              <a:t>Grade</a:t>
            </a:r>
            <a:r>
              <a:rPr dirty="0" sz="4400" spc="-52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40" b="1">
                <a:solidFill>
                  <a:srgbClr val="000000"/>
                </a:solidFill>
                <a:latin typeface="Trebuchet MS"/>
                <a:cs typeface="Trebuchet MS"/>
              </a:rPr>
              <a:t>After</a:t>
            </a:r>
            <a:r>
              <a:rPr dirty="0" sz="4400" spc="-509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05" b="1">
                <a:solidFill>
                  <a:srgbClr val="000000"/>
                </a:solidFill>
                <a:latin typeface="Trebuchet MS"/>
                <a:cs typeface="Trebuchet MS"/>
              </a:rPr>
              <a:t>Crossover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19425" y="6276975"/>
            <a:ext cx="6400800" cy="342900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2705" rIns="0" bIns="0" rtlCol="0" vert="horz">
            <a:spAutoFit/>
          </a:bodyPr>
          <a:lstStyle/>
          <a:p>
            <a:pPr algn="ctr" marL="17145">
              <a:lnSpc>
                <a:spcPct val="100000"/>
              </a:lnSpc>
              <a:spcBef>
                <a:spcPts val="415"/>
              </a:spcBef>
            </a:pPr>
            <a:r>
              <a:rPr dirty="0" sz="800" spc="25">
                <a:latin typeface="Calibri"/>
                <a:cs typeface="Calibri"/>
              </a:rPr>
              <a:t>Paired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data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shown.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“Pure”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control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includes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patients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who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remain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on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medical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therapy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alone.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with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surgery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are</a:t>
            </a:r>
            <a:r>
              <a:rPr dirty="0" sz="800" spc="-8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excluded</a:t>
            </a:r>
            <a:endParaRPr sz="800">
              <a:latin typeface="Calibri"/>
              <a:cs typeface="Calibri"/>
            </a:endParaRPr>
          </a:p>
          <a:p>
            <a:pPr algn="ctr" marL="15875">
              <a:lnSpc>
                <a:spcPct val="100000"/>
              </a:lnSpc>
              <a:spcBef>
                <a:spcPts val="15"/>
              </a:spcBef>
            </a:pPr>
            <a:r>
              <a:rPr dirty="0" sz="800" spc="20">
                <a:latin typeface="Calibri"/>
                <a:cs typeface="Calibri"/>
              </a:rPr>
              <a:t>from </a:t>
            </a:r>
            <a:r>
              <a:rPr dirty="0" sz="800" spc="15">
                <a:latin typeface="Calibri"/>
                <a:cs typeface="Calibri"/>
              </a:rPr>
              <a:t>all</a:t>
            </a:r>
            <a:r>
              <a:rPr dirty="0" sz="800" spc="-114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groups.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90825" y="3752850"/>
            <a:ext cx="542925" cy="1543050"/>
          </a:xfrm>
          <a:custGeom>
            <a:avLst/>
            <a:gdLst/>
            <a:ahLst/>
            <a:cxnLst/>
            <a:rect l="l" t="t" r="r" b="b"/>
            <a:pathLst>
              <a:path w="542925" h="1543050">
                <a:moveTo>
                  <a:pt x="0" y="1543050"/>
                </a:moveTo>
                <a:lnTo>
                  <a:pt x="542925" y="1543050"/>
                </a:lnTo>
                <a:lnTo>
                  <a:pt x="542925" y="0"/>
                </a:lnTo>
                <a:lnTo>
                  <a:pt x="0" y="0"/>
                </a:lnTo>
                <a:lnTo>
                  <a:pt x="0" y="154305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19500" y="4019550"/>
            <a:ext cx="552450" cy="1276350"/>
          </a:xfrm>
          <a:custGeom>
            <a:avLst/>
            <a:gdLst/>
            <a:ahLst/>
            <a:cxnLst/>
            <a:rect l="l" t="t" r="r" b="b"/>
            <a:pathLst>
              <a:path w="552450" h="1276350">
                <a:moveTo>
                  <a:pt x="0" y="1276350"/>
                </a:moveTo>
                <a:lnTo>
                  <a:pt x="552450" y="1276350"/>
                </a:lnTo>
                <a:lnTo>
                  <a:pt x="552450" y="0"/>
                </a:lnTo>
                <a:lnTo>
                  <a:pt x="0" y="0"/>
                </a:lnTo>
                <a:lnTo>
                  <a:pt x="0" y="127635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34200" y="4057650"/>
            <a:ext cx="552450" cy="1238250"/>
          </a:xfrm>
          <a:custGeom>
            <a:avLst/>
            <a:gdLst/>
            <a:ahLst/>
            <a:cxnLst/>
            <a:rect l="l" t="t" r="r" b="b"/>
            <a:pathLst>
              <a:path w="552450" h="1238250">
                <a:moveTo>
                  <a:pt x="0" y="1238250"/>
                </a:moveTo>
                <a:lnTo>
                  <a:pt x="552450" y="1238250"/>
                </a:lnTo>
                <a:lnTo>
                  <a:pt x="552450" y="0"/>
                </a:lnTo>
                <a:lnTo>
                  <a:pt x="0" y="0"/>
                </a:lnTo>
                <a:lnTo>
                  <a:pt x="0" y="123825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429750" y="5219700"/>
            <a:ext cx="552450" cy="76200"/>
          </a:xfrm>
          <a:custGeom>
            <a:avLst/>
            <a:gdLst/>
            <a:ahLst/>
            <a:cxnLst/>
            <a:rect l="l" t="t" r="r" b="b"/>
            <a:pathLst>
              <a:path w="552450" h="76200">
                <a:moveTo>
                  <a:pt x="0" y="76200"/>
                </a:moveTo>
                <a:lnTo>
                  <a:pt x="552450" y="76200"/>
                </a:lnTo>
                <a:lnTo>
                  <a:pt x="55245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62150" y="5200650"/>
            <a:ext cx="542925" cy="95250"/>
          </a:xfrm>
          <a:custGeom>
            <a:avLst/>
            <a:gdLst/>
            <a:ahLst/>
            <a:cxnLst/>
            <a:rect l="l" t="t" r="r" b="b"/>
            <a:pathLst>
              <a:path w="542925" h="95250">
                <a:moveTo>
                  <a:pt x="0" y="95250"/>
                </a:moveTo>
                <a:lnTo>
                  <a:pt x="542925" y="95250"/>
                </a:lnTo>
                <a:lnTo>
                  <a:pt x="54292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90825" y="2600325"/>
            <a:ext cx="542925" cy="1152525"/>
          </a:xfrm>
          <a:custGeom>
            <a:avLst/>
            <a:gdLst/>
            <a:ahLst/>
            <a:cxnLst/>
            <a:rect l="l" t="t" r="r" b="b"/>
            <a:pathLst>
              <a:path w="542925" h="1152525">
                <a:moveTo>
                  <a:pt x="0" y="1152525"/>
                </a:moveTo>
                <a:lnTo>
                  <a:pt x="542925" y="1152525"/>
                </a:lnTo>
                <a:lnTo>
                  <a:pt x="542925" y="0"/>
                </a:lnTo>
                <a:lnTo>
                  <a:pt x="0" y="0"/>
                </a:lnTo>
                <a:lnTo>
                  <a:pt x="0" y="1152525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19500" y="2724150"/>
            <a:ext cx="552450" cy="1295400"/>
          </a:xfrm>
          <a:custGeom>
            <a:avLst/>
            <a:gdLst/>
            <a:ahLst/>
            <a:cxnLst/>
            <a:rect l="l" t="t" r="r" b="b"/>
            <a:pathLst>
              <a:path w="552450" h="1295400">
                <a:moveTo>
                  <a:pt x="0" y="1295400"/>
                </a:moveTo>
                <a:lnTo>
                  <a:pt x="552450" y="1295400"/>
                </a:lnTo>
                <a:lnTo>
                  <a:pt x="552450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276850" y="5238750"/>
            <a:ext cx="552450" cy="57150"/>
          </a:xfrm>
          <a:custGeom>
            <a:avLst/>
            <a:gdLst/>
            <a:ahLst/>
            <a:cxnLst/>
            <a:rect l="l" t="t" r="r" b="b"/>
            <a:pathLst>
              <a:path w="552450" h="57150">
                <a:moveTo>
                  <a:pt x="0" y="57150"/>
                </a:moveTo>
                <a:lnTo>
                  <a:pt x="552450" y="57150"/>
                </a:lnTo>
                <a:lnTo>
                  <a:pt x="552450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105525" y="5210175"/>
            <a:ext cx="552450" cy="85725"/>
          </a:xfrm>
          <a:custGeom>
            <a:avLst/>
            <a:gdLst/>
            <a:ahLst/>
            <a:cxnLst/>
            <a:rect l="l" t="t" r="r" b="b"/>
            <a:pathLst>
              <a:path w="552450" h="85725">
                <a:moveTo>
                  <a:pt x="0" y="85725"/>
                </a:moveTo>
                <a:lnTo>
                  <a:pt x="552450" y="85725"/>
                </a:lnTo>
                <a:lnTo>
                  <a:pt x="552450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934200" y="2857500"/>
            <a:ext cx="552450" cy="1200150"/>
          </a:xfrm>
          <a:custGeom>
            <a:avLst/>
            <a:gdLst/>
            <a:ahLst/>
            <a:cxnLst/>
            <a:rect l="l" t="t" r="r" b="b"/>
            <a:pathLst>
              <a:path w="552450" h="1200150">
                <a:moveTo>
                  <a:pt x="0" y="1200150"/>
                </a:moveTo>
                <a:lnTo>
                  <a:pt x="552450" y="1200150"/>
                </a:lnTo>
                <a:lnTo>
                  <a:pt x="55245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429750" y="5019675"/>
            <a:ext cx="552450" cy="200025"/>
          </a:xfrm>
          <a:custGeom>
            <a:avLst/>
            <a:gdLst/>
            <a:ahLst/>
            <a:cxnLst/>
            <a:rect l="l" t="t" r="r" b="b"/>
            <a:pathLst>
              <a:path w="552450" h="200025">
                <a:moveTo>
                  <a:pt x="0" y="200025"/>
                </a:moveTo>
                <a:lnTo>
                  <a:pt x="552450" y="200025"/>
                </a:lnTo>
                <a:lnTo>
                  <a:pt x="55245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258425" y="4667250"/>
            <a:ext cx="552450" cy="628650"/>
          </a:xfrm>
          <a:custGeom>
            <a:avLst/>
            <a:gdLst/>
            <a:ahLst/>
            <a:cxnLst/>
            <a:rect l="l" t="t" r="r" b="b"/>
            <a:pathLst>
              <a:path w="552450" h="628650">
                <a:moveTo>
                  <a:pt x="0" y="628650"/>
                </a:moveTo>
                <a:lnTo>
                  <a:pt x="552450" y="628650"/>
                </a:lnTo>
                <a:lnTo>
                  <a:pt x="552450" y="0"/>
                </a:lnTo>
                <a:lnTo>
                  <a:pt x="0" y="0"/>
                </a:lnTo>
                <a:lnTo>
                  <a:pt x="0" y="6286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62150" y="4314825"/>
            <a:ext cx="542925" cy="885825"/>
          </a:xfrm>
          <a:custGeom>
            <a:avLst/>
            <a:gdLst/>
            <a:ahLst/>
            <a:cxnLst/>
            <a:rect l="l" t="t" r="r" b="b"/>
            <a:pathLst>
              <a:path w="542925" h="885825">
                <a:moveTo>
                  <a:pt x="0" y="885825"/>
                </a:moveTo>
                <a:lnTo>
                  <a:pt x="542925" y="885825"/>
                </a:lnTo>
                <a:lnTo>
                  <a:pt x="542925" y="0"/>
                </a:lnTo>
                <a:lnTo>
                  <a:pt x="0" y="0"/>
                </a:lnTo>
                <a:lnTo>
                  <a:pt x="0" y="885825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90825" y="2343150"/>
            <a:ext cx="542925" cy="257175"/>
          </a:xfrm>
          <a:custGeom>
            <a:avLst/>
            <a:gdLst/>
            <a:ahLst/>
            <a:cxnLst/>
            <a:rect l="l" t="t" r="r" b="b"/>
            <a:pathLst>
              <a:path w="542925" h="257175">
                <a:moveTo>
                  <a:pt x="0" y="257175"/>
                </a:moveTo>
                <a:lnTo>
                  <a:pt x="542925" y="257175"/>
                </a:lnTo>
                <a:lnTo>
                  <a:pt x="542925" y="0"/>
                </a:lnTo>
                <a:lnTo>
                  <a:pt x="0" y="0"/>
                </a:lnTo>
                <a:lnTo>
                  <a:pt x="0" y="257175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19500" y="2390775"/>
            <a:ext cx="552450" cy="333375"/>
          </a:xfrm>
          <a:custGeom>
            <a:avLst/>
            <a:gdLst/>
            <a:ahLst/>
            <a:cxnLst/>
            <a:rect l="l" t="t" r="r" b="b"/>
            <a:pathLst>
              <a:path w="552450" h="333375">
                <a:moveTo>
                  <a:pt x="0" y="333375"/>
                </a:moveTo>
                <a:lnTo>
                  <a:pt x="552450" y="333375"/>
                </a:lnTo>
                <a:lnTo>
                  <a:pt x="552450" y="0"/>
                </a:lnTo>
                <a:lnTo>
                  <a:pt x="0" y="0"/>
                </a:lnTo>
                <a:lnTo>
                  <a:pt x="0" y="333375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276850" y="4333875"/>
            <a:ext cx="552450" cy="904875"/>
          </a:xfrm>
          <a:custGeom>
            <a:avLst/>
            <a:gdLst/>
            <a:ahLst/>
            <a:cxnLst/>
            <a:rect l="l" t="t" r="r" b="b"/>
            <a:pathLst>
              <a:path w="552450" h="904875">
                <a:moveTo>
                  <a:pt x="0" y="904875"/>
                </a:moveTo>
                <a:lnTo>
                  <a:pt x="552450" y="904875"/>
                </a:lnTo>
                <a:lnTo>
                  <a:pt x="552450" y="0"/>
                </a:lnTo>
                <a:lnTo>
                  <a:pt x="0" y="0"/>
                </a:lnTo>
                <a:lnTo>
                  <a:pt x="0" y="904875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105525" y="4581525"/>
            <a:ext cx="552450" cy="628650"/>
          </a:xfrm>
          <a:custGeom>
            <a:avLst/>
            <a:gdLst/>
            <a:ahLst/>
            <a:cxnLst/>
            <a:rect l="l" t="t" r="r" b="b"/>
            <a:pathLst>
              <a:path w="552450" h="628650">
                <a:moveTo>
                  <a:pt x="0" y="628650"/>
                </a:moveTo>
                <a:lnTo>
                  <a:pt x="552450" y="628650"/>
                </a:lnTo>
                <a:lnTo>
                  <a:pt x="552450" y="0"/>
                </a:lnTo>
                <a:lnTo>
                  <a:pt x="0" y="0"/>
                </a:lnTo>
                <a:lnTo>
                  <a:pt x="0" y="62865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934200" y="2362200"/>
            <a:ext cx="552450" cy="495300"/>
          </a:xfrm>
          <a:custGeom>
            <a:avLst/>
            <a:gdLst/>
            <a:ahLst/>
            <a:cxnLst/>
            <a:rect l="l" t="t" r="r" b="b"/>
            <a:pathLst>
              <a:path w="552450" h="495300">
                <a:moveTo>
                  <a:pt x="0" y="495300"/>
                </a:moveTo>
                <a:lnTo>
                  <a:pt x="552450" y="495300"/>
                </a:lnTo>
                <a:lnTo>
                  <a:pt x="552450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601075" y="3981450"/>
            <a:ext cx="542925" cy="1314450"/>
          </a:xfrm>
          <a:custGeom>
            <a:avLst/>
            <a:gdLst/>
            <a:ahLst/>
            <a:cxnLst/>
            <a:rect l="l" t="t" r="r" b="b"/>
            <a:pathLst>
              <a:path w="542925" h="1314450">
                <a:moveTo>
                  <a:pt x="0" y="1314450"/>
                </a:moveTo>
                <a:lnTo>
                  <a:pt x="542925" y="1314450"/>
                </a:lnTo>
                <a:lnTo>
                  <a:pt x="542925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258425" y="3981450"/>
            <a:ext cx="552450" cy="685800"/>
          </a:xfrm>
          <a:custGeom>
            <a:avLst/>
            <a:gdLst/>
            <a:ahLst/>
            <a:cxnLst/>
            <a:rect l="l" t="t" r="r" b="b"/>
            <a:pathLst>
              <a:path w="552450" h="685800">
                <a:moveTo>
                  <a:pt x="0" y="685800"/>
                </a:moveTo>
                <a:lnTo>
                  <a:pt x="552450" y="685800"/>
                </a:lnTo>
                <a:lnTo>
                  <a:pt x="55245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62150" y="3648075"/>
            <a:ext cx="542925" cy="666750"/>
          </a:xfrm>
          <a:custGeom>
            <a:avLst/>
            <a:gdLst/>
            <a:ahLst/>
            <a:cxnLst/>
            <a:rect l="l" t="t" r="r" b="b"/>
            <a:pathLst>
              <a:path w="542925" h="666750">
                <a:moveTo>
                  <a:pt x="0" y="666750"/>
                </a:moveTo>
                <a:lnTo>
                  <a:pt x="542925" y="666750"/>
                </a:lnTo>
                <a:lnTo>
                  <a:pt x="542925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90825" y="2286000"/>
            <a:ext cx="542925" cy="57150"/>
          </a:xfrm>
          <a:custGeom>
            <a:avLst/>
            <a:gdLst/>
            <a:ahLst/>
            <a:cxnLst/>
            <a:rect l="l" t="t" r="r" b="b"/>
            <a:pathLst>
              <a:path w="542925" h="57150">
                <a:moveTo>
                  <a:pt x="0" y="57150"/>
                </a:moveTo>
                <a:lnTo>
                  <a:pt x="542925" y="57150"/>
                </a:lnTo>
                <a:lnTo>
                  <a:pt x="542925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619500" y="2305050"/>
            <a:ext cx="552450" cy="85725"/>
          </a:xfrm>
          <a:custGeom>
            <a:avLst/>
            <a:gdLst/>
            <a:ahLst/>
            <a:cxnLst/>
            <a:rect l="l" t="t" r="r" b="b"/>
            <a:pathLst>
              <a:path w="552450" h="85725">
                <a:moveTo>
                  <a:pt x="0" y="85725"/>
                </a:moveTo>
                <a:lnTo>
                  <a:pt x="552450" y="85725"/>
                </a:lnTo>
                <a:lnTo>
                  <a:pt x="552450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105525" y="4200525"/>
            <a:ext cx="552450" cy="381000"/>
          </a:xfrm>
          <a:custGeom>
            <a:avLst/>
            <a:gdLst/>
            <a:ahLst/>
            <a:cxnLst/>
            <a:rect l="l" t="t" r="r" b="b"/>
            <a:pathLst>
              <a:path w="552450" h="381000">
                <a:moveTo>
                  <a:pt x="0" y="381000"/>
                </a:moveTo>
                <a:lnTo>
                  <a:pt x="552450" y="381000"/>
                </a:lnTo>
                <a:lnTo>
                  <a:pt x="55245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34200" y="2276475"/>
            <a:ext cx="552450" cy="85725"/>
          </a:xfrm>
          <a:custGeom>
            <a:avLst/>
            <a:gdLst/>
            <a:ahLst/>
            <a:cxnLst/>
            <a:rect l="l" t="t" r="r" b="b"/>
            <a:pathLst>
              <a:path w="552450" h="85725">
                <a:moveTo>
                  <a:pt x="0" y="85725"/>
                </a:moveTo>
                <a:lnTo>
                  <a:pt x="552450" y="85725"/>
                </a:lnTo>
                <a:lnTo>
                  <a:pt x="552450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601075" y="3562350"/>
            <a:ext cx="542925" cy="419100"/>
          </a:xfrm>
          <a:custGeom>
            <a:avLst/>
            <a:gdLst/>
            <a:ahLst/>
            <a:cxnLst/>
            <a:rect l="l" t="t" r="r" b="b"/>
            <a:pathLst>
              <a:path w="542925" h="419100">
                <a:moveTo>
                  <a:pt x="0" y="419100"/>
                </a:moveTo>
                <a:lnTo>
                  <a:pt x="542925" y="419100"/>
                </a:lnTo>
                <a:lnTo>
                  <a:pt x="542925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258425" y="3143250"/>
            <a:ext cx="552450" cy="838200"/>
          </a:xfrm>
          <a:custGeom>
            <a:avLst/>
            <a:gdLst/>
            <a:ahLst/>
            <a:cxnLst/>
            <a:rect l="l" t="t" r="r" b="b"/>
            <a:pathLst>
              <a:path w="552450" h="838200">
                <a:moveTo>
                  <a:pt x="0" y="838200"/>
                </a:moveTo>
                <a:lnTo>
                  <a:pt x="552450" y="838200"/>
                </a:lnTo>
                <a:lnTo>
                  <a:pt x="55245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962150" y="2247900"/>
            <a:ext cx="542925" cy="1400175"/>
          </a:xfrm>
          <a:custGeom>
            <a:avLst/>
            <a:gdLst/>
            <a:ahLst/>
            <a:cxnLst/>
            <a:rect l="l" t="t" r="r" b="b"/>
            <a:pathLst>
              <a:path w="542925" h="1400175">
                <a:moveTo>
                  <a:pt x="0" y="1400175"/>
                </a:moveTo>
                <a:lnTo>
                  <a:pt x="542925" y="1400175"/>
                </a:lnTo>
                <a:lnTo>
                  <a:pt x="542925" y="0"/>
                </a:lnTo>
                <a:lnTo>
                  <a:pt x="0" y="0"/>
                </a:lnTo>
                <a:lnTo>
                  <a:pt x="0" y="1400175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790825" y="2247900"/>
            <a:ext cx="542925" cy="38100"/>
          </a:xfrm>
          <a:custGeom>
            <a:avLst/>
            <a:gdLst/>
            <a:ahLst/>
            <a:cxnLst/>
            <a:rect l="l" t="t" r="r" b="b"/>
            <a:pathLst>
              <a:path w="542925" h="38100">
                <a:moveTo>
                  <a:pt x="0" y="38100"/>
                </a:moveTo>
                <a:lnTo>
                  <a:pt x="542925" y="38100"/>
                </a:lnTo>
                <a:lnTo>
                  <a:pt x="542925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19500" y="2257425"/>
            <a:ext cx="552450" cy="47625"/>
          </a:xfrm>
          <a:custGeom>
            <a:avLst/>
            <a:gdLst/>
            <a:ahLst/>
            <a:cxnLst/>
            <a:rect l="l" t="t" r="r" b="b"/>
            <a:pathLst>
              <a:path w="552450" h="47625">
                <a:moveTo>
                  <a:pt x="0" y="47625"/>
                </a:moveTo>
                <a:lnTo>
                  <a:pt x="552450" y="47625"/>
                </a:lnTo>
                <a:lnTo>
                  <a:pt x="552450" y="0"/>
                </a:lnTo>
                <a:lnTo>
                  <a:pt x="0" y="0"/>
                </a:lnTo>
                <a:lnTo>
                  <a:pt x="0" y="47625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105525" y="2247900"/>
            <a:ext cx="552450" cy="1952625"/>
          </a:xfrm>
          <a:custGeom>
            <a:avLst/>
            <a:gdLst/>
            <a:ahLst/>
            <a:cxnLst/>
            <a:rect l="l" t="t" r="r" b="b"/>
            <a:pathLst>
              <a:path w="552450" h="1952625">
                <a:moveTo>
                  <a:pt x="0" y="1952625"/>
                </a:moveTo>
                <a:lnTo>
                  <a:pt x="552450" y="1952625"/>
                </a:lnTo>
                <a:lnTo>
                  <a:pt x="552450" y="0"/>
                </a:lnTo>
                <a:lnTo>
                  <a:pt x="0" y="0"/>
                </a:lnTo>
                <a:lnTo>
                  <a:pt x="0" y="1952625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934200" y="2257425"/>
            <a:ext cx="552450" cy="19050"/>
          </a:xfrm>
          <a:custGeom>
            <a:avLst/>
            <a:gdLst/>
            <a:ahLst/>
            <a:cxnLst/>
            <a:rect l="l" t="t" r="r" b="b"/>
            <a:pathLst>
              <a:path w="552450" h="19050">
                <a:moveTo>
                  <a:pt x="0" y="19050"/>
                </a:moveTo>
                <a:lnTo>
                  <a:pt x="552450" y="19050"/>
                </a:lnTo>
                <a:lnTo>
                  <a:pt x="5524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601075" y="2247900"/>
            <a:ext cx="542925" cy="1314450"/>
          </a:xfrm>
          <a:custGeom>
            <a:avLst/>
            <a:gdLst/>
            <a:ahLst/>
            <a:cxnLst/>
            <a:rect l="l" t="t" r="r" b="b"/>
            <a:pathLst>
              <a:path w="542925" h="1314450">
                <a:moveTo>
                  <a:pt x="0" y="1314450"/>
                </a:moveTo>
                <a:lnTo>
                  <a:pt x="542925" y="1314450"/>
                </a:lnTo>
                <a:lnTo>
                  <a:pt x="542925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258425" y="2247900"/>
            <a:ext cx="552450" cy="895350"/>
          </a:xfrm>
          <a:custGeom>
            <a:avLst/>
            <a:gdLst/>
            <a:ahLst/>
            <a:cxnLst/>
            <a:rect l="l" t="t" r="r" b="b"/>
            <a:pathLst>
              <a:path w="552450" h="895350">
                <a:moveTo>
                  <a:pt x="0" y="895350"/>
                </a:moveTo>
                <a:lnTo>
                  <a:pt x="552450" y="895350"/>
                </a:lnTo>
                <a:lnTo>
                  <a:pt x="552450" y="0"/>
                </a:lnTo>
                <a:lnTo>
                  <a:pt x="0" y="0"/>
                </a:lnTo>
                <a:lnTo>
                  <a:pt x="0" y="89535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814576" y="2252726"/>
            <a:ext cx="0" cy="3038475"/>
          </a:xfrm>
          <a:custGeom>
            <a:avLst/>
            <a:gdLst/>
            <a:ahLst/>
            <a:cxnLst/>
            <a:rect l="l" t="t" r="r" b="b"/>
            <a:pathLst>
              <a:path w="0" h="3038475">
                <a:moveTo>
                  <a:pt x="0" y="303847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76476" y="529120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76476" y="468147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76476" y="407187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76476" y="34719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76476" y="28623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776476" y="22527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814576" y="5291201"/>
            <a:ext cx="9134475" cy="0"/>
          </a:xfrm>
          <a:custGeom>
            <a:avLst/>
            <a:gdLst/>
            <a:ahLst/>
            <a:cxnLst/>
            <a:rect l="l" t="t" r="r" b="b"/>
            <a:pathLst>
              <a:path w="9134475" h="0">
                <a:moveTo>
                  <a:pt x="0" y="0"/>
                </a:moveTo>
                <a:lnTo>
                  <a:pt x="91344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900045" y="4419028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51%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30625" y="4551933"/>
            <a:ext cx="3346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053580" y="4573270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41%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095754" y="5108257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00045" y="307270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730625" y="3267773"/>
            <a:ext cx="33464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447029" y="5073650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053580" y="3353434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613265" y="4977828"/>
            <a:ext cx="248285" cy="347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65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65"/>
              </a:lnSpc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376281" y="4877498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069464" y="4658042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942335" y="2364994"/>
            <a:ext cx="2482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730625" y="2454909"/>
            <a:ext cx="3346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92039" y="4682426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222619" y="4694352"/>
            <a:ext cx="334010" cy="586740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dirty="0" sz="1200" spc="5" b="1"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  <a:spcBef>
                <a:spcPts val="770"/>
              </a:spcBef>
            </a:pPr>
            <a:r>
              <a:rPr dirty="0" sz="1200" b="1"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053580" y="2503106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714740" y="453167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429750" y="4324350"/>
            <a:ext cx="552450" cy="695325"/>
          </a:xfrm>
          <a:prstGeom prst="rect">
            <a:avLst/>
          </a:prstGeom>
          <a:solidFill>
            <a:srgbClr val="FFC54F"/>
          </a:solidFill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7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</a:pPr>
            <a:r>
              <a:rPr dirty="0" sz="1200" spc="5" b="1"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376281" y="421951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069464" y="3878833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942335" y="2206307"/>
            <a:ext cx="2489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803903" y="2265997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276850" y="3790950"/>
            <a:ext cx="552450" cy="542925"/>
          </a:xfrm>
          <a:prstGeom prst="rect">
            <a:avLst/>
          </a:prstGeom>
          <a:solidFill>
            <a:srgbClr val="F1674F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635">
              <a:lnSpc>
                <a:spcPct val="100000"/>
              </a:lnSpc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222619" y="4284916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121143" y="2215769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714740" y="3667125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429750" y="3562350"/>
            <a:ext cx="552450" cy="762000"/>
          </a:xfrm>
          <a:prstGeom prst="rect">
            <a:avLst/>
          </a:prstGeom>
          <a:solidFill>
            <a:srgbClr val="F1674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795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0376281" y="3458591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069464" y="284283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46%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336290" y="2101786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AC094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232909" y="2135441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AC094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276850" y="2247900"/>
            <a:ext cx="552450" cy="1543050"/>
          </a:xfrm>
          <a:prstGeom prst="rect">
            <a:avLst/>
          </a:prstGeom>
          <a:solidFill>
            <a:srgbClr val="AC094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635">
              <a:lnSpc>
                <a:spcPct val="100000"/>
              </a:lnSpc>
              <a:spcBef>
                <a:spcPts val="85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51%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222619" y="3118548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64%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497064" y="2135187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AC094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714740" y="2801556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429750" y="2247900"/>
            <a:ext cx="552450" cy="1314450"/>
          </a:xfrm>
          <a:prstGeom prst="rect">
            <a:avLst/>
          </a:prstGeom>
          <a:solidFill>
            <a:srgbClr val="AC094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0376281" y="2593022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455419" y="5178107"/>
            <a:ext cx="2489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370964" y="456876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370964" y="3960241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370964" y="335057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60%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370964" y="2741929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80%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286510" y="2132266"/>
            <a:ext cx="41973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100%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929764" y="5359463"/>
            <a:ext cx="6064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Arial"/>
                <a:cs typeface="Arial"/>
              </a:rPr>
              <a:t>Baseline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840989" y="5359463"/>
            <a:ext cx="4476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1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671570" y="5359463"/>
            <a:ext cx="4476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2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252720" y="5359463"/>
            <a:ext cx="6051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Arial"/>
                <a:cs typeface="Arial"/>
              </a:rPr>
              <a:t>Baseline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163564" y="5359463"/>
            <a:ext cx="4476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1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994143" y="5359463"/>
            <a:ext cx="44830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2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575293" y="5359463"/>
            <a:ext cx="6051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Arial"/>
                <a:cs typeface="Arial"/>
              </a:rPr>
              <a:t>Baseline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486265" y="5359463"/>
            <a:ext cx="4476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1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0316844" y="5359463"/>
            <a:ext cx="44894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2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050953" y="3282133"/>
            <a:ext cx="227965" cy="99250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70"/>
              </a:lnSpc>
            </a:pPr>
            <a:r>
              <a:rPr dirty="0" sz="1400" spc="-5">
                <a:latin typeface="Arial"/>
                <a:cs typeface="Arial"/>
              </a:rPr>
              <a:t>Patients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(%)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257675" y="577215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4359275" y="5696902"/>
            <a:ext cx="3016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M</a:t>
            </a:r>
            <a:r>
              <a:rPr dirty="0" sz="1200" spc="25">
                <a:latin typeface="Arial"/>
                <a:cs typeface="Arial"/>
              </a:rPr>
              <a:t>i</a:t>
            </a:r>
            <a:r>
              <a:rPr dirty="0" sz="1200" spc="-45">
                <a:latin typeface="Arial"/>
                <a:cs typeface="Arial"/>
              </a:rPr>
              <a:t>l</a:t>
            </a:r>
            <a:r>
              <a:rPr dirty="0" sz="1200" spc="-5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4972050" y="577215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5070728" y="5696902"/>
            <a:ext cx="6724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ode</a:t>
            </a:r>
            <a:r>
              <a:rPr dirty="0" sz="1200" spc="-30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40">
                <a:latin typeface="Arial"/>
                <a:cs typeface="Arial"/>
              </a:rPr>
              <a:t>t</a:t>
            </a:r>
            <a:r>
              <a:rPr dirty="0" sz="1200" spc="-5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6048375" y="577215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6145784" y="5696902"/>
            <a:ext cx="51180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5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e</a:t>
            </a:r>
            <a:r>
              <a:rPr dirty="0" sz="1200" spc="-5">
                <a:latin typeface="Arial"/>
                <a:cs typeface="Arial"/>
              </a:rPr>
              <a:t>v</a:t>
            </a:r>
            <a:r>
              <a:rPr dirty="0" sz="1200" spc="-70">
                <a:latin typeface="Arial"/>
                <a:cs typeface="Arial"/>
              </a:rPr>
              <a:t>e</a:t>
            </a:r>
            <a:r>
              <a:rPr dirty="0" sz="1200" spc="50">
                <a:latin typeface="Arial"/>
                <a:cs typeface="Arial"/>
              </a:rPr>
              <a:t>r</a:t>
            </a:r>
            <a:r>
              <a:rPr dirty="0" sz="1200" spc="-5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6953250" y="5772150"/>
            <a:ext cx="85725" cy="76200"/>
          </a:xfrm>
          <a:custGeom>
            <a:avLst/>
            <a:gdLst/>
            <a:ahLst/>
            <a:cxnLst/>
            <a:rect l="l" t="t" r="r" b="b"/>
            <a:pathLst>
              <a:path w="85725" h="76200">
                <a:moveTo>
                  <a:pt x="0" y="76200"/>
                </a:moveTo>
                <a:lnTo>
                  <a:pt x="85725" y="76200"/>
                </a:lnTo>
                <a:lnTo>
                  <a:pt x="85725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7060565" y="5696902"/>
            <a:ext cx="5861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5">
                <a:latin typeface="Arial"/>
                <a:cs typeface="Arial"/>
              </a:rPr>
              <a:t>ss</a:t>
            </a:r>
            <a:r>
              <a:rPr dirty="0" sz="1200" spc="30">
                <a:latin typeface="Arial"/>
                <a:cs typeface="Arial"/>
              </a:rPr>
              <a:t>i</a:t>
            </a:r>
            <a:r>
              <a:rPr dirty="0" sz="1200" spc="-5">
                <a:latin typeface="Arial"/>
                <a:cs typeface="Arial"/>
              </a:rPr>
              <a:t>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7943850" y="577215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8050910" y="5696902"/>
            <a:ext cx="6686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Torrential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2243201" y="2100326"/>
            <a:ext cx="819150" cy="95250"/>
          </a:xfrm>
          <a:custGeom>
            <a:avLst/>
            <a:gdLst/>
            <a:ahLst/>
            <a:cxnLst/>
            <a:rect l="l" t="t" r="r" b="b"/>
            <a:pathLst>
              <a:path w="819150" h="95250">
                <a:moveTo>
                  <a:pt x="0" y="95250"/>
                </a:moveTo>
                <a:lnTo>
                  <a:pt x="0" y="58132"/>
                </a:lnTo>
                <a:lnTo>
                  <a:pt x="0" y="27860"/>
                </a:lnTo>
                <a:lnTo>
                  <a:pt x="0" y="7471"/>
                </a:lnTo>
                <a:lnTo>
                  <a:pt x="0" y="0"/>
                </a:lnTo>
                <a:lnTo>
                  <a:pt x="819023" y="0"/>
                </a:lnTo>
                <a:lnTo>
                  <a:pt x="819096" y="7471"/>
                </a:lnTo>
                <a:lnTo>
                  <a:pt x="819134" y="27860"/>
                </a:lnTo>
                <a:lnTo>
                  <a:pt x="819148" y="58132"/>
                </a:lnTo>
                <a:lnTo>
                  <a:pt x="819150" y="952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2414270" y="1915731"/>
            <a:ext cx="5080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20">
                <a:latin typeface="Arial"/>
                <a:cs typeface="Arial"/>
              </a:rPr>
              <a:t>p</a:t>
            </a:r>
            <a:r>
              <a:rPr dirty="0" sz="900">
                <a:latin typeface="Arial"/>
                <a:cs typeface="Arial"/>
              </a:rPr>
              <a:t>&lt;</a:t>
            </a:r>
            <a:r>
              <a:rPr dirty="0" sz="900" spc="-55">
                <a:latin typeface="Arial"/>
                <a:cs typeface="Arial"/>
              </a:rPr>
              <a:t>0</a:t>
            </a:r>
            <a:r>
              <a:rPr dirty="0" sz="900" spc="45">
                <a:latin typeface="Arial"/>
                <a:cs typeface="Arial"/>
              </a:rPr>
              <a:t>.</a:t>
            </a:r>
            <a:r>
              <a:rPr dirty="0" sz="900" spc="-55">
                <a:latin typeface="Arial"/>
                <a:cs typeface="Arial"/>
              </a:rPr>
              <a:t>0</a:t>
            </a:r>
            <a:r>
              <a:rPr dirty="0" sz="900" spc="20">
                <a:latin typeface="Arial"/>
                <a:cs typeface="Arial"/>
              </a:rPr>
              <a:t>00</a:t>
            </a:r>
            <a:r>
              <a:rPr dirty="0" sz="90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325876" y="1912365"/>
            <a:ext cx="3765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20">
                <a:latin typeface="Arial"/>
                <a:cs typeface="Arial"/>
              </a:rPr>
              <a:t>p</a:t>
            </a:r>
            <a:r>
              <a:rPr dirty="0" sz="900" spc="-5">
                <a:latin typeface="Arial"/>
                <a:cs typeface="Arial"/>
              </a:rPr>
              <a:t>=</a:t>
            </a:r>
            <a:r>
              <a:rPr dirty="0" sz="900" spc="-55">
                <a:latin typeface="Arial"/>
                <a:cs typeface="Arial"/>
              </a:rPr>
              <a:t>0</a:t>
            </a:r>
            <a:r>
              <a:rPr dirty="0" sz="900" spc="50">
                <a:latin typeface="Arial"/>
                <a:cs typeface="Arial"/>
              </a:rPr>
              <a:t>.</a:t>
            </a:r>
            <a:r>
              <a:rPr dirty="0" sz="900" spc="-55">
                <a:latin typeface="Arial"/>
                <a:cs typeface="Arial"/>
              </a:rPr>
              <a:t>3</a:t>
            </a:r>
            <a:r>
              <a:rPr dirty="0" sz="900" spc="-5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3109976" y="2100326"/>
            <a:ext cx="819150" cy="95250"/>
          </a:xfrm>
          <a:custGeom>
            <a:avLst/>
            <a:gdLst/>
            <a:ahLst/>
            <a:cxnLst/>
            <a:rect l="l" t="t" r="r" b="b"/>
            <a:pathLst>
              <a:path w="819150" h="95250">
                <a:moveTo>
                  <a:pt x="0" y="95250"/>
                </a:moveTo>
                <a:lnTo>
                  <a:pt x="0" y="58132"/>
                </a:lnTo>
                <a:lnTo>
                  <a:pt x="0" y="27860"/>
                </a:lnTo>
                <a:lnTo>
                  <a:pt x="0" y="7471"/>
                </a:lnTo>
                <a:lnTo>
                  <a:pt x="0" y="0"/>
                </a:lnTo>
                <a:lnTo>
                  <a:pt x="819023" y="0"/>
                </a:lnTo>
                <a:lnTo>
                  <a:pt x="819096" y="7471"/>
                </a:lnTo>
                <a:lnTo>
                  <a:pt x="819134" y="27860"/>
                </a:lnTo>
                <a:lnTo>
                  <a:pt x="819148" y="58132"/>
                </a:lnTo>
                <a:lnTo>
                  <a:pt x="819150" y="952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8706866" y="1496123"/>
            <a:ext cx="214630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20" b="1">
                <a:latin typeface="Arial"/>
                <a:cs typeface="Arial"/>
              </a:rPr>
              <a:t>“Pure” Control</a:t>
            </a:r>
            <a:r>
              <a:rPr dirty="0" sz="1550" spc="-25" b="1">
                <a:latin typeface="Arial"/>
                <a:cs typeface="Arial"/>
              </a:rPr>
              <a:t> </a:t>
            </a:r>
            <a:r>
              <a:rPr dirty="0" sz="1550" spc="25" b="1">
                <a:latin typeface="Arial"/>
                <a:cs typeface="Arial"/>
              </a:rPr>
              <a:t>(N=44)</a:t>
            </a:r>
            <a:endParaRPr sz="155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8920226" y="2109851"/>
            <a:ext cx="819150" cy="95250"/>
          </a:xfrm>
          <a:custGeom>
            <a:avLst/>
            <a:gdLst/>
            <a:ahLst/>
            <a:cxnLst/>
            <a:rect l="l" t="t" r="r" b="b"/>
            <a:pathLst>
              <a:path w="819150" h="95250">
                <a:moveTo>
                  <a:pt x="0" y="95250"/>
                </a:moveTo>
                <a:lnTo>
                  <a:pt x="0" y="58132"/>
                </a:lnTo>
                <a:lnTo>
                  <a:pt x="0" y="27860"/>
                </a:lnTo>
                <a:lnTo>
                  <a:pt x="0" y="7471"/>
                </a:lnTo>
                <a:lnTo>
                  <a:pt x="0" y="0"/>
                </a:lnTo>
                <a:lnTo>
                  <a:pt x="819023" y="0"/>
                </a:lnTo>
                <a:lnTo>
                  <a:pt x="819042" y="7471"/>
                </a:lnTo>
                <a:lnTo>
                  <a:pt x="819086" y="27860"/>
                </a:lnTo>
                <a:lnTo>
                  <a:pt x="819130" y="58132"/>
                </a:lnTo>
                <a:lnTo>
                  <a:pt x="819150" y="952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9146793" y="1711310"/>
            <a:ext cx="1265555" cy="37465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950" spc="15">
                <a:latin typeface="Arial"/>
                <a:cs typeface="Arial"/>
              </a:rPr>
              <a:t>(crossovers</a:t>
            </a:r>
            <a:r>
              <a:rPr dirty="0" sz="950" spc="45">
                <a:latin typeface="Arial"/>
                <a:cs typeface="Arial"/>
              </a:rPr>
              <a:t> </a:t>
            </a:r>
            <a:r>
              <a:rPr dirty="0" sz="950" spc="15">
                <a:latin typeface="Arial"/>
                <a:cs typeface="Arial"/>
              </a:rPr>
              <a:t>excluded)</a:t>
            </a:r>
            <a:endParaRPr sz="950">
              <a:latin typeface="Arial"/>
              <a:cs typeface="Arial"/>
            </a:endParaRPr>
          </a:p>
          <a:p>
            <a:pPr marL="23495">
              <a:lnSpc>
                <a:spcPct val="100000"/>
              </a:lnSpc>
              <a:spcBef>
                <a:spcPts val="245"/>
              </a:spcBef>
              <a:tabLst>
                <a:tab pos="871855" algn="l"/>
              </a:tabLst>
            </a:pPr>
            <a:r>
              <a:rPr dirty="0" sz="900">
                <a:latin typeface="Arial"/>
                <a:cs typeface="Arial"/>
              </a:rPr>
              <a:t>p=0.55	</a:t>
            </a:r>
            <a:r>
              <a:rPr dirty="0" baseline="3086" sz="1350">
                <a:latin typeface="Arial"/>
                <a:cs typeface="Arial"/>
              </a:rPr>
              <a:t>p=0.68</a:t>
            </a:r>
            <a:endParaRPr baseline="3086" sz="1350">
              <a:latin typeface="Arial"/>
              <a:cs typeface="Arial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9777476" y="2109851"/>
            <a:ext cx="828675" cy="95250"/>
          </a:xfrm>
          <a:custGeom>
            <a:avLst/>
            <a:gdLst/>
            <a:ahLst/>
            <a:cxnLst/>
            <a:rect l="l" t="t" r="r" b="b"/>
            <a:pathLst>
              <a:path w="828675" h="95250">
                <a:moveTo>
                  <a:pt x="0" y="95250"/>
                </a:moveTo>
                <a:lnTo>
                  <a:pt x="0" y="58132"/>
                </a:lnTo>
                <a:lnTo>
                  <a:pt x="0" y="27860"/>
                </a:lnTo>
                <a:lnTo>
                  <a:pt x="0" y="7471"/>
                </a:lnTo>
                <a:lnTo>
                  <a:pt x="0" y="0"/>
                </a:lnTo>
                <a:lnTo>
                  <a:pt x="828548" y="0"/>
                </a:lnTo>
                <a:lnTo>
                  <a:pt x="828567" y="7471"/>
                </a:lnTo>
                <a:lnTo>
                  <a:pt x="828611" y="27860"/>
                </a:lnTo>
                <a:lnTo>
                  <a:pt x="828655" y="58132"/>
                </a:lnTo>
                <a:lnTo>
                  <a:pt x="828675" y="952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2375535" y="1578927"/>
            <a:ext cx="493204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142615" algn="l"/>
              </a:tabLst>
            </a:pPr>
            <a:r>
              <a:rPr dirty="0" sz="1550" spc="20" b="1">
                <a:latin typeface="Arial"/>
                <a:cs typeface="Arial"/>
              </a:rPr>
              <a:t>Device</a:t>
            </a:r>
            <a:r>
              <a:rPr dirty="0" sz="1550" spc="25" b="1">
                <a:latin typeface="Arial"/>
                <a:cs typeface="Arial"/>
              </a:rPr>
              <a:t> (N=172)	</a:t>
            </a:r>
            <a:r>
              <a:rPr dirty="0" sz="1550" spc="20" b="1">
                <a:latin typeface="Arial"/>
                <a:cs typeface="Arial"/>
              </a:rPr>
              <a:t>Crossover</a:t>
            </a:r>
            <a:r>
              <a:rPr dirty="0" sz="1550" spc="-25" b="1">
                <a:latin typeface="Arial"/>
                <a:cs typeface="Arial"/>
              </a:rPr>
              <a:t> </a:t>
            </a:r>
            <a:r>
              <a:rPr dirty="0" sz="1550" spc="-5" b="1">
                <a:latin typeface="Arial"/>
                <a:cs typeface="Arial"/>
              </a:rPr>
              <a:t>(N=111)</a:t>
            </a:r>
            <a:endParaRPr sz="155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5548376" y="2119376"/>
            <a:ext cx="819150" cy="95250"/>
          </a:xfrm>
          <a:custGeom>
            <a:avLst/>
            <a:gdLst/>
            <a:ahLst/>
            <a:cxnLst/>
            <a:rect l="l" t="t" r="r" b="b"/>
            <a:pathLst>
              <a:path w="819150" h="95250">
                <a:moveTo>
                  <a:pt x="0" y="95250"/>
                </a:moveTo>
                <a:lnTo>
                  <a:pt x="0" y="58132"/>
                </a:lnTo>
                <a:lnTo>
                  <a:pt x="0" y="27860"/>
                </a:lnTo>
                <a:lnTo>
                  <a:pt x="0" y="7471"/>
                </a:lnTo>
                <a:lnTo>
                  <a:pt x="0" y="0"/>
                </a:lnTo>
                <a:lnTo>
                  <a:pt x="819023" y="0"/>
                </a:lnTo>
                <a:lnTo>
                  <a:pt x="819096" y="7471"/>
                </a:lnTo>
                <a:lnTo>
                  <a:pt x="819134" y="27860"/>
                </a:lnTo>
                <a:lnTo>
                  <a:pt x="819148" y="58132"/>
                </a:lnTo>
                <a:lnTo>
                  <a:pt x="819150" y="952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5781040" y="1932559"/>
            <a:ext cx="38481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p=0.65</a:t>
            </a:r>
            <a:endParaRPr sz="9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565900" y="1928177"/>
            <a:ext cx="50482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"/>
                <a:cs typeface="Arial"/>
              </a:rPr>
              <a:t>p</a:t>
            </a:r>
            <a:r>
              <a:rPr dirty="0" sz="900">
                <a:latin typeface="Arial"/>
                <a:cs typeface="Arial"/>
              </a:rPr>
              <a:t>&lt;</a:t>
            </a:r>
            <a:r>
              <a:rPr dirty="0" sz="900" spc="15">
                <a:latin typeface="Arial"/>
                <a:cs typeface="Arial"/>
              </a:rPr>
              <a:t>0</a:t>
            </a:r>
            <a:r>
              <a:rPr dirty="0" sz="900" spc="-30">
                <a:latin typeface="Arial"/>
                <a:cs typeface="Arial"/>
              </a:rPr>
              <a:t>.</a:t>
            </a:r>
            <a:r>
              <a:rPr dirty="0" sz="900" spc="20">
                <a:latin typeface="Arial"/>
                <a:cs typeface="Arial"/>
              </a:rPr>
              <a:t>0</a:t>
            </a:r>
            <a:r>
              <a:rPr dirty="0" sz="900" spc="-55">
                <a:latin typeface="Arial"/>
                <a:cs typeface="Arial"/>
              </a:rPr>
              <a:t>0</a:t>
            </a:r>
            <a:r>
              <a:rPr dirty="0" sz="900" spc="20">
                <a:latin typeface="Arial"/>
                <a:cs typeface="Arial"/>
              </a:rPr>
              <a:t>0</a:t>
            </a:r>
            <a:r>
              <a:rPr dirty="0" sz="90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6405626" y="2119376"/>
            <a:ext cx="828675" cy="95250"/>
          </a:xfrm>
          <a:custGeom>
            <a:avLst/>
            <a:gdLst/>
            <a:ahLst/>
            <a:cxnLst/>
            <a:rect l="l" t="t" r="r" b="b"/>
            <a:pathLst>
              <a:path w="828675" h="95250">
                <a:moveTo>
                  <a:pt x="0" y="95250"/>
                </a:moveTo>
                <a:lnTo>
                  <a:pt x="0" y="58132"/>
                </a:lnTo>
                <a:lnTo>
                  <a:pt x="0" y="27860"/>
                </a:lnTo>
                <a:lnTo>
                  <a:pt x="0" y="7471"/>
                </a:lnTo>
                <a:lnTo>
                  <a:pt x="0" y="0"/>
                </a:lnTo>
                <a:lnTo>
                  <a:pt x="828548" y="0"/>
                </a:lnTo>
                <a:lnTo>
                  <a:pt x="828567" y="7471"/>
                </a:lnTo>
                <a:lnTo>
                  <a:pt x="828611" y="27860"/>
                </a:lnTo>
                <a:lnTo>
                  <a:pt x="828655" y="58132"/>
                </a:lnTo>
                <a:lnTo>
                  <a:pt x="828675" y="952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181475" y="2714625"/>
            <a:ext cx="76200" cy="2571750"/>
          </a:xfrm>
          <a:custGeom>
            <a:avLst/>
            <a:gdLst/>
            <a:ahLst/>
            <a:cxnLst/>
            <a:rect l="l" t="t" r="r" b="b"/>
            <a:pathLst>
              <a:path w="76200" h="2571750">
                <a:moveTo>
                  <a:pt x="0" y="0"/>
                </a:moveTo>
                <a:lnTo>
                  <a:pt x="29640" y="0"/>
                </a:lnTo>
                <a:lnTo>
                  <a:pt x="53863" y="0"/>
                </a:lnTo>
                <a:lnTo>
                  <a:pt x="70205" y="0"/>
                </a:lnTo>
                <a:lnTo>
                  <a:pt x="76200" y="0"/>
                </a:lnTo>
                <a:lnTo>
                  <a:pt x="76200" y="2571750"/>
                </a:lnTo>
                <a:lnTo>
                  <a:pt x="70205" y="2571750"/>
                </a:lnTo>
                <a:lnTo>
                  <a:pt x="53863" y="2571750"/>
                </a:lnTo>
                <a:lnTo>
                  <a:pt x="29640" y="2571750"/>
                </a:lnTo>
                <a:lnTo>
                  <a:pt x="0" y="2571750"/>
                </a:lnTo>
              </a:path>
            </a:pathLst>
          </a:custGeom>
          <a:ln w="19050">
            <a:solidFill>
              <a:srgbClr val="172B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4316729" y="3705225"/>
            <a:ext cx="828675" cy="570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dirty="0" sz="1200" spc="-45" b="1">
                <a:latin typeface="Arial"/>
                <a:cs typeface="Arial"/>
              </a:rPr>
              <a:t>84%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430"/>
              </a:lnSpc>
              <a:spcBef>
                <a:spcPts val="45"/>
              </a:spcBef>
            </a:pPr>
            <a:r>
              <a:rPr dirty="0" sz="1200" spc="15">
                <a:latin typeface="Calibri"/>
                <a:cs typeface="Calibri"/>
              </a:rPr>
              <a:t>moderate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or  </a:t>
            </a:r>
            <a:r>
              <a:rPr dirty="0" sz="1200" spc="80">
                <a:latin typeface="Calibri"/>
                <a:cs typeface="Calibri"/>
              </a:rPr>
              <a:t>less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505700" y="2847975"/>
            <a:ext cx="76200" cy="2419350"/>
          </a:xfrm>
          <a:custGeom>
            <a:avLst/>
            <a:gdLst/>
            <a:ahLst/>
            <a:cxnLst/>
            <a:rect l="l" t="t" r="r" b="b"/>
            <a:pathLst>
              <a:path w="76200" h="2419350">
                <a:moveTo>
                  <a:pt x="0" y="0"/>
                </a:moveTo>
                <a:lnTo>
                  <a:pt x="29640" y="0"/>
                </a:lnTo>
                <a:lnTo>
                  <a:pt x="53863" y="0"/>
                </a:lnTo>
                <a:lnTo>
                  <a:pt x="70205" y="0"/>
                </a:lnTo>
                <a:lnTo>
                  <a:pt x="76200" y="0"/>
                </a:lnTo>
                <a:lnTo>
                  <a:pt x="76200" y="2419350"/>
                </a:lnTo>
                <a:lnTo>
                  <a:pt x="70205" y="2419350"/>
                </a:lnTo>
                <a:lnTo>
                  <a:pt x="53863" y="2419350"/>
                </a:lnTo>
                <a:lnTo>
                  <a:pt x="29640" y="2419350"/>
                </a:lnTo>
                <a:lnTo>
                  <a:pt x="0" y="2419350"/>
                </a:lnTo>
              </a:path>
            </a:pathLst>
          </a:custGeom>
          <a:ln w="19050">
            <a:solidFill>
              <a:srgbClr val="172B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7644765" y="3682301"/>
            <a:ext cx="828675" cy="752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dirty="0" sz="1200" spc="-45" b="1">
                <a:latin typeface="Arial"/>
                <a:cs typeface="Arial"/>
              </a:rPr>
              <a:t>81%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99000"/>
              </a:lnSpc>
              <a:spcBef>
                <a:spcPts val="10"/>
              </a:spcBef>
            </a:pPr>
            <a:r>
              <a:rPr dirty="0" sz="1200" spc="15">
                <a:latin typeface="Calibri"/>
                <a:cs typeface="Calibri"/>
              </a:rPr>
              <a:t>moderate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or  </a:t>
            </a:r>
            <a:r>
              <a:rPr dirty="0" sz="1200" spc="80">
                <a:latin typeface="Calibri"/>
                <a:cs typeface="Calibri"/>
              </a:rPr>
              <a:t>less </a:t>
            </a:r>
            <a:r>
              <a:rPr dirty="0" sz="1200" spc="10">
                <a:latin typeface="Calibri"/>
                <a:cs typeface="Calibri"/>
              </a:rPr>
              <a:t>after  </a:t>
            </a:r>
            <a:r>
              <a:rPr dirty="0" sz="1200" spc="35">
                <a:latin typeface="Calibri"/>
                <a:cs typeface="Calibri"/>
              </a:rPr>
              <a:t>crossover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0864850" y="4670488"/>
            <a:ext cx="828675" cy="571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dirty="0" sz="1200" spc="-45" b="1"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dirty="0" sz="1200" spc="15">
                <a:latin typeface="Calibri"/>
                <a:cs typeface="Calibri"/>
              </a:rPr>
              <a:t>moderate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or  </a:t>
            </a:r>
            <a:r>
              <a:rPr dirty="0" sz="1200" spc="80">
                <a:latin typeface="Calibri"/>
                <a:cs typeface="Calibri"/>
              </a:rPr>
              <a:t>less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26759" y="2744342"/>
            <a:ext cx="3507740" cy="1858010"/>
          </a:xfrm>
          <a:custGeom>
            <a:avLst/>
            <a:gdLst/>
            <a:ahLst/>
            <a:cxnLst/>
            <a:rect l="l" t="t" r="r" b="b"/>
            <a:pathLst>
              <a:path w="3507740" h="1858010">
                <a:moveTo>
                  <a:pt x="3414267" y="0"/>
                </a:moveTo>
                <a:lnTo>
                  <a:pt x="0" y="1667383"/>
                </a:lnTo>
                <a:lnTo>
                  <a:pt x="92963" y="1857756"/>
                </a:lnTo>
                <a:lnTo>
                  <a:pt x="3507232" y="190246"/>
                </a:lnTo>
                <a:lnTo>
                  <a:pt x="341426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713295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65" b="1">
                <a:solidFill>
                  <a:srgbClr val="000000"/>
                </a:solidFill>
                <a:latin typeface="Trebuchet MS"/>
                <a:cs typeface="Trebuchet MS"/>
              </a:rPr>
              <a:t>Health</a:t>
            </a:r>
            <a:r>
              <a:rPr dirty="0" sz="4400" spc="-48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80" b="1">
                <a:solidFill>
                  <a:srgbClr val="000000"/>
                </a:solidFill>
                <a:latin typeface="Trebuchet MS"/>
                <a:cs typeface="Trebuchet MS"/>
              </a:rPr>
              <a:t>Status</a:t>
            </a:r>
            <a:r>
              <a:rPr dirty="0" sz="4400" spc="-484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85" b="1">
                <a:solidFill>
                  <a:srgbClr val="000000"/>
                </a:solidFill>
                <a:latin typeface="Trebuchet MS"/>
                <a:cs typeface="Trebuchet MS"/>
              </a:rPr>
              <a:t>Through</a:t>
            </a:r>
            <a:r>
              <a:rPr dirty="0" sz="4400" spc="-47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85" b="1">
                <a:solidFill>
                  <a:srgbClr val="000000"/>
                </a:solidFill>
                <a:latin typeface="Trebuchet MS"/>
                <a:cs typeface="Trebuchet MS"/>
              </a:rPr>
              <a:t>2</a:t>
            </a:r>
            <a:r>
              <a:rPr dirty="0" sz="4400" spc="-509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04" b="1">
                <a:solidFill>
                  <a:srgbClr val="000000"/>
                </a:solidFill>
                <a:latin typeface="Trebuchet MS"/>
                <a:cs typeface="Trebuchet MS"/>
              </a:rPr>
              <a:t>Years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1296" y="2566015"/>
            <a:ext cx="466090" cy="1863725"/>
          </a:xfrm>
          <a:prstGeom prst="rect">
            <a:avLst/>
          </a:prstGeom>
        </p:spPr>
        <p:txBody>
          <a:bodyPr wrap="square" lIns="0" tIns="6985" rIns="0" bIns="0" rtlCol="0" vert="vert270">
            <a:spAutoFit/>
          </a:bodyPr>
          <a:lstStyle/>
          <a:p>
            <a:pPr marL="52705" marR="5080" indent="-40640">
              <a:lnSpc>
                <a:spcPts val="1730"/>
              </a:lnSpc>
              <a:spcBef>
                <a:spcPts val="55"/>
              </a:spcBef>
            </a:pPr>
            <a:r>
              <a:rPr dirty="0" sz="1400" spc="-50" b="1">
                <a:latin typeface="Arial"/>
                <a:cs typeface="Arial"/>
              </a:rPr>
              <a:t>Change </a:t>
            </a:r>
            <a:r>
              <a:rPr dirty="0" sz="1400" spc="-25" b="1">
                <a:latin typeface="Arial"/>
                <a:cs typeface="Arial"/>
              </a:rPr>
              <a:t>in </a:t>
            </a:r>
            <a:r>
              <a:rPr dirty="0" sz="1400" spc="-75" b="1">
                <a:latin typeface="Arial"/>
                <a:cs typeface="Arial"/>
              </a:rPr>
              <a:t>KCCQ</a:t>
            </a:r>
            <a:r>
              <a:rPr dirty="0" sz="1400" spc="-305" b="1">
                <a:latin typeface="Arial"/>
                <a:cs typeface="Arial"/>
              </a:rPr>
              <a:t> </a:t>
            </a:r>
            <a:r>
              <a:rPr dirty="0" sz="1400" spc="-40" b="1">
                <a:latin typeface="Arial"/>
                <a:cs typeface="Arial"/>
              </a:rPr>
              <a:t>Score  </a:t>
            </a:r>
            <a:r>
              <a:rPr dirty="0" sz="1400" spc="-35" b="1">
                <a:latin typeface="Arial"/>
                <a:cs typeface="Arial"/>
              </a:rPr>
              <a:t>(Follow-Up</a:t>
            </a:r>
            <a:r>
              <a:rPr dirty="0" sz="1400" spc="-125" b="1">
                <a:latin typeface="Arial"/>
                <a:cs typeface="Arial"/>
              </a:rPr>
              <a:t> </a:t>
            </a:r>
            <a:r>
              <a:rPr dirty="0" sz="1400" spc="-45" b="1">
                <a:latin typeface="Arial"/>
                <a:cs typeface="Arial"/>
              </a:rPr>
              <a:t>–Baseline)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3984" y="5259133"/>
            <a:ext cx="60642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20" b="1">
                <a:latin typeface="Arial"/>
                <a:cs typeface="Arial"/>
              </a:rPr>
              <a:t>2</a:t>
            </a:r>
            <a:r>
              <a:rPr dirty="0" sz="1400" spc="-160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Years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2250" y="6381750"/>
            <a:ext cx="666750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0165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395"/>
              </a:spcBef>
            </a:pPr>
            <a:r>
              <a:rPr dirty="0" sz="800" spc="15">
                <a:latin typeface="Calibri"/>
                <a:cs typeface="Calibri"/>
              </a:rPr>
              <a:t>Mean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and</a:t>
            </a:r>
            <a:r>
              <a:rPr dirty="0" sz="800" spc="25">
                <a:latin typeface="Calibri"/>
                <a:cs typeface="Calibri"/>
              </a:rPr>
              <a:t> </a:t>
            </a:r>
            <a:r>
              <a:rPr dirty="0" sz="800" spc="40">
                <a:latin typeface="Calibri"/>
                <a:cs typeface="Calibri"/>
              </a:rPr>
              <a:t>95%CI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40">
                <a:latin typeface="Calibri"/>
                <a:cs typeface="Calibri"/>
              </a:rPr>
              <a:t>and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paired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data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shown.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-6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with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tricuspid</a:t>
            </a:r>
            <a:r>
              <a:rPr dirty="0" sz="800" spc="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surgery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are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excluded.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90826" y="1871726"/>
            <a:ext cx="0" cy="3362325"/>
          </a:xfrm>
          <a:custGeom>
            <a:avLst/>
            <a:gdLst/>
            <a:ahLst/>
            <a:cxnLst/>
            <a:rect l="l" t="t" r="r" b="b"/>
            <a:pathLst>
              <a:path w="0" h="3362325">
                <a:moveTo>
                  <a:pt x="0" y="3362325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43201" y="52340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43201" y="455764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43201" y="389089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43201" y="32147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43201" y="254800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43201" y="187172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86000" y="45577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40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86000" y="45577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40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86101" y="2224151"/>
            <a:ext cx="0" cy="390525"/>
          </a:xfrm>
          <a:custGeom>
            <a:avLst/>
            <a:gdLst/>
            <a:ahLst/>
            <a:cxnLst/>
            <a:rect l="l" t="t" r="r" b="b"/>
            <a:pathLst>
              <a:path w="0" h="390525">
                <a:moveTo>
                  <a:pt x="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86101" y="1866900"/>
            <a:ext cx="0" cy="357505"/>
          </a:xfrm>
          <a:custGeom>
            <a:avLst/>
            <a:gdLst/>
            <a:ahLst/>
            <a:cxnLst/>
            <a:rect l="l" t="t" r="r" b="b"/>
            <a:pathLst>
              <a:path w="0" h="357505">
                <a:moveTo>
                  <a:pt x="0" y="35725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57526" y="26146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805551" y="2119376"/>
            <a:ext cx="0" cy="400050"/>
          </a:xfrm>
          <a:custGeom>
            <a:avLst/>
            <a:gdLst/>
            <a:ahLst/>
            <a:cxnLst/>
            <a:rect l="l" t="t" r="r" b="b"/>
            <a:pathLst>
              <a:path w="0" h="400050">
                <a:moveTo>
                  <a:pt x="0" y="0"/>
                </a:moveTo>
                <a:lnTo>
                  <a:pt x="0" y="4000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05551" y="1866900"/>
            <a:ext cx="0" cy="252729"/>
          </a:xfrm>
          <a:custGeom>
            <a:avLst/>
            <a:gdLst/>
            <a:ahLst/>
            <a:cxnLst/>
            <a:rect l="l" t="t" r="r" b="b"/>
            <a:pathLst>
              <a:path w="0" h="252730">
                <a:moveTo>
                  <a:pt x="0" y="252475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776976" y="251942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320276" y="2490851"/>
            <a:ext cx="0" cy="428625"/>
          </a:xfrm>
          <a:custGeom>
            <a:avLst/>
            <a:gdLst/>
            <a:ahLst/>
            <a:cxnLst/>
            <a:rect l="l" t="t" r="r" b="b"/>
            <a:pathLst>
              <a:path w="0" h="428625">
                <a:moveTo>
                  <a:pt x="0" y="0"/>
                </a:moveTo>
                <a:lnTo>
                  <a:pt x="0" y="428625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320276" y="2062226"/>
            <a:ext cx="0" cy="428625"/>
          </a:xfrm>
          <a:custGeom>
            <a:avLst/>
            <a:gdLst/>
            <a:ahLst/>
            <a:cxnLst/>
            <a:rect l="l" t="t" r="r" b="b"/>
            <a:pathLst>
              <a:path w="0" h="428625">
                <a:moveTo>
                  <a:pt x="0" y="428625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291701" y="29194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291701" y="2062226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86000" y="45577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40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86000" y="45577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40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86101" y="4024376"/>
            <a:ext cx="0" cy="438150"/>
          </a:xfrm>
          <a:custGeom>
            <a:avLst/>
            <a:gdLst/>
            <a:ahLst/>
            <a:cxnLst/>
            <a:rect l="l" t="t" r="r" b="b"/>
            <a:pathLst>
              <a:path w="0" h="438150">
                <a:moveTo>
                  <a:pt x="0" y="0"/>
                </a:moveTo>
                <a:lnTo>
                  <a:pt x="0" y="438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86101" y="3576701"/>
            <a:ext cx="0" cy="447675"/>
          </a:xfrm>
          <a:custGeom>
            <a:avLst/>
            <a:gdLst/>
            <a:ahLst/>
            <a:cxnLst/>
            <a:rect l="l" t="t" r="r" b="b"/>
            <a:pathLst>
              <a:path w="0" h="447675">
                <a:moveTo>
                  <a:pt x="0" y="447675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57526" y="446252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57526" y="357670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805551" y="4548251"/>
            <a:ext cx="0" cy="428625"/>
          </a:xfrm>
          <a:custGeom>
            <a:avLst/>
            <a:gdLst/>
            <a:ahLst/>
            <a:cxnLst/>
            <a:rect l="l" t="t" r="r" b="b"/>
            <a:pathLst>
              <a:path w="0" h="428625">
                <a:moveTo>
                  <a:pt x="0" y="0"/>
                </a:moveTo>
                <a:lnTo>
                  <a:pt x="0" y="428625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805551" y="4119626"/>
            <a:ext cx="0" cy="428625"/>
          </a:xfrm>
          <a:custGeom>
            <a:avLst/>
            <a:gdLst/>
            <a:ahLst/>
            <a:cxnLst/>
            <a:rect l="l" t="t" r="r" b="b"/>
            <a:pathLst>
              <a:path w="0" h="428625">
                <a:moveTo>
                  <a:pt x="0" y="428625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776976" y="49768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776976" y="411962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320276" y="2824226"/>
            <a:ext cx="0" cy="552450"/>
          </a:xfrm>
          <a:custGeom>
            <a:avLst/>
            <a:gdLst/>
            <a:ahLst/>
            <a:cxnLst/>
            <a:rect l="l" t="t" r="r" b="b"/>
            <a:pathLst>
              <a:path w="0" h="552450">
                <a:moveTo>
                  <a:pt x="0" y="0"/>
                </a:moveTo>
                <a:lnTo>
                  <a:pt x="0" y="5524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320276" y="2281301"/>
            <a:ext cx="0" cy="542925"/>
          </a:xfrm>
          <a:custGeom>
            <a:avLst/>
            <a:gdLst/>
            <a:ahLst/>
            <a:cxnLst/>
            <a:rect l="l" t="t" r="r" b="b"/>
            <a:pathLst>
              <a:path w="0" h="542925">
                <a:moveTo>
                  <a:pt x="0" y="542925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291701" y="33766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291701" y="22813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286000" y="45577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40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86000" y="45577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40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86101" y="3767201"/>
            <a:ext cx="0" cy="514350"/>
          </a:xfrm>
          <a:custGeom>
            <a:avLst/>
            <a:gdLst/>
            <a:ahLst/>
            <a:cxnLst/>
            <a:rect l="l" t="t" r="r" b="b"/>
            <a:pathLst>
              <a:path w="0" h="514350">
                <a:moveTo>
                  <a:pt x="0" y="0"/>
                </a:moveTo>
                <a:lnTo>
                  <a:pt x="0" y="5143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586101" y="3262376"/>
            <a:ext cx="0" cy="504825"/>
          </a:xfrm>
          <a:custGeom>
            <a:avLst/>
            <a:gdLst/>
            <a:ahLst/>
            <a:cxnLst/>
            <a:rect l="l" t="t" r="r" b="b"/>
            <a:pathLst>
              <a:path w="0" h="504825">
                <a:moveTo>
                  <a:pt x="0" y="504825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557526" y="428155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557526" y="32623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805551" y="3624326"/>
            <a:ext cx="0" cy="600075"/>
          </a:xfrm>
          <a:custGeom>
            <a:avLst/>
            <a:gdLst/>
            <a:ahLst/>
            <a:cxnLst/>
            <a:rect l="l" t="t" r="r" b="b"/>
            <a:pathLst>
              <a:path w="0" h="600075">
                <a:moveTo>
                  <a:pt x="0" y="0"/>
                </a:moveTo>
                <a:lnTo>
                  <a:pt x="0" y="600075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805551" y="3014726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60960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776976" y="422440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776976" y="301472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320276" y="3176651"/>
            <a:ext cx="0" cy="876300"/>
          </a:xfrm>
          <a:custGeom>
            <a:avLst/>
            <a:gdLst/>
            <a:ahLst/>
            <a:cxnLst/>
            <a:rect l="l" t="t" r="r" b="b"/>
            <a:pathLst>
              <a:path w="0" h="876300">
                <a:moveTo>
                  <a:pt x="0" y="0"/>
                </a:moveTo>
                <a:lnTo>
                  <a:pt x="0" y="876173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320276" y="2300351"/>
            <a:ext cx="0" cy="876300"/>
          </a:xfrm>
          <a:custGeom>
            <a:avLst/>
            <a:gdLst/>
            <a:ahLst/>
            <a:cxnLst/>
            <a:rect l="l" t="t" r="r" b="b"/>
            <a:pathLst>
              <a:path w="0" h="876300">
                <a:moveTo>
                  <a:pt x="0" y="87630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291701" y="405282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291701" y="23003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290826" y="2224151"/>
            <a:ext cx="295275" cy="2333625"/>
          </a:xfrm>
          <a:custGeom>
            <a:avLst/>
            <a:gdLst/>
            <a:ahLst/>
            <a:cxnLst/>
            <a:rect l="l" t="t" r="r" b="b"/>
            <a:pathLst>
              <a:path w="295275" h="2333625">
                <a:moveTo>
                  <a:pt x="0" y="2333625"/>
                </a:moveTo>
                <a:lnTo>
                  <a:pt x="295275" y="0"/>
                </a:lnTo>
              </a:path>
            </a:pathLst>
          </a:custGeom>
          <a:ln w="28575">
            <a:solidFill>
              <a:srgbClr val="3A6B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586101" y="2119376"/>
            <a:ext cx="3219450" cy="104775"/>
          </a:xfrm>
          <a:custGeom>
            <a:avLst/>
            <a:gdLst/>
            <a:ahLst/>
            <a:cxnLst/>
            <a:rect l="l" t="t" r="r" b="b"/>
            <a:pathLst>
              <a:path w="3219450" h="104775">
                <a:moveTo>
                  <a:pt x="0" y="104775"/>
                </a:moveTo>
                <a:lnTo>
                  <a:pt x="3219450" y="0"/>
                </a:lnTo>
              </a:path>
            </a:pathLst>
          </a:custGeom>
          <a:ln w="28575">
            <a:solidFill>
              <a:srgbClr val="3A6B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805551" y="2119376"/>
            <a:ext cx="3514725" cy="371475"/>
          </a:xfrm>
          <a:custGeom>
            <a:avLst/>
            <a:gdLst/>
            <a:ahLst/>
            <a:cxnLst/>
            <a:rect l="l" t="t" r="r" b="b"/>
            <a:pathLst>
              <a:path w="3514725" h="371475">
                <a:moveTo>
                  <a:pt x="0" y="0"/>
                </a:moveTo>
                <a:lnTo>
                  <a:pt x="3514725" y="371475"/>
                </a:lnTo>
              </a:path>
            </a:pathLst>
          </a:custGeom>
          <a:ln w="28575">
            <a:solidFill>
              <a:srgbClr val="3A6B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226564" y="4500626"/>
            <a:ext cx="114300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521839" y="2167001"/>
            <a:ext cx="114300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741289" y="2052701"/>
            <a:ext cx="114300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256014" y="2433701"/>
            <a:ext cx="114300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286000" y="4019550"/>
            <a:ext cx="295275" cy="542925"/>
          </a:xfrm>
          <a:custGeom>
            <a:avLst/>
            <a:gdLst/>
            <a:ahLst/>
            <a:cxnLst/>
            <a:rect l="l" t="t" r="r" b="b"/>
            <a:pathLst>
              <a:path w="295275" h="542925">
                <a:moveTo>
                  <a:pt x="0" y="542925"/>
                </a:moveTo>
                <a:lnTo>
                  <a:pt x="295275" y="0"/>
                </a:lnTo>
              </a:path>
            </a:pathLst>
          </a:custGeom>
          <a:ln w="19050">
            <a:solidFill>
              <a:srgbClr val="FBC65E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581275" y="4019550"/>
            <a:ext cx="3219450" cy="523875"/>
          </a:xfrm>
          <a:custGeom>
            <a:avLst/>
            <a:gdLst/>
            <a:ahLst/>
            <a:cxnLst/>
            <a:rect l="l" t="t" r="r" b="b"/>
            <a:pathLst>
              <a:path w="3219450" h="523875">
                <a:moveTo>
                  <a:pt x="0" y="0"/>
                </a:moveTo>
                <a:lnTo>
                  <a:pt x="3219450" y="523875"/>
                </a:lnTo>
              </a:path>
            </a:pathLst>
          </a:custGeom>
          <a:ln w="19050">
            <a:solidFill>
              <a:srgbClr val="FBC65E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800725" y="2828925"/>
            <a:ext cx="3514725" cy="1714500"/>
          </a:xfrm>
          <a:custGeom>
            <a:avLst/>
            <a:gdLst/>
            <a:ahLst/>
            <a:cxnLst/>
            <a:rect l="l" t="t" r="r" b="b"/>
            <a:pathLst>
              <a:path w="3514725" h="1714500">
                <a:moveTo>
                  <a:pt x="0" y="1714500"/>
                </a:moveTo>
                <a:lnTo>
                  <a:pt x="3514725" y="0"/>
                </a:lnTo>
              </a:path>
            </a:pathLst>
          </a:custGeom>
          <a:ln w="19050">
            <a:solidFill>
              <a:srgbClr val="FBC65E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226500" y="4491037"/>
            <a:ext cx="1143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521775" y="3957637"/>
            <a:ext cx="1143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741225" y="4481512"/>
            <a:ext cx="1143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255950" y="2757487"/>
            <a:ext cx="1143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286000" y="3771900"/>
            <a:ext cx="295275" cy="790575"/>
          </a:xfrm>
          <a:custGeom>
            <a:avLst/>
            <a:gdLst/>
            <a:ahLst/>
            <a:cxnLst/>
            <a:rect l="l" t="t" r="r" b="b"/>
            <a:pathLst>
              <a:path w="295275" h="790575">
                <a:moveTo>
                  <a:pt x="0" y="790575"/>
                </a:moveTo>
                <a:lnTo>
                  <a:pt x="295275" y="0"/>
                </a:lnTo>
              </a:path>
            </a:pathLst>
          </a:custGeom>
          <a:ln w="19050">
            <a:solidFill>
              <a:srgbClr val="EF812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581275" y="3619500"/>
            <a:ext cx="3219450" cy="152400"/>
          </a:xfrm>
          <a:custGeom>
            <a:avLst/>
            <a:gdLst/>
            <a:ahLst/>
            <a:cxnLst/>
            <a:rect l="l" t="t" r="r" b="b"/>
            <a:pathLst>
              <a:path w="3219450" h="152400">
                <a:moveTo>
                  <a:pt x="0" y="152400"/>
                </a:moveTo>
                <a:lnTo>
                  <a:pt x="3219450" y="0"/>
                </a:lnTo>
              </a:path>
            </a:pathLst>
          </a:custGeom>
          <a:ln w="19050">
            <a:solidFill>
              <a:srgbClr val="EF812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800725" y="3181350"/>
            <a:ext cx="3514725" cy="438150"/>
          </a:xfrm>
          <a:custGeom>
            <a:avLst/>
            <a:gdLst/>
            <a:ahLst/>
            <a:cxnLst/>
            <a:rect l="l" t="t" r="r" b="b"/>
            <a:pathLst>
              <a:path w="3514725" h="438150">
                <a:moveTo>
                  <a:pt x="0" y="438150"/>
                </a:moveTo>
                <a:lnTo>
                  <a:pt x="3514725" y="0"/>
                </a:lnTo>
              </a:path>
            </a:pathLst>
          </a:custGeom>
          <a:ln w="19050">
            <a:solidFill>
              <a:srgbClr val="EF812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226564" y="4500626"/>
            <a:ext cx="1143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521839" y="3710051"/>
            <a:ext cx="1143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741289" y="3557651"/>
            <a:ext cx="1143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9256014" y="3119501"/>
            <a:ext cx="1143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2647569" y="1927161"/>
            <a:ext cx="3200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17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928995" y="1849056"/>
            <a:ext cx="3194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18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084056" y="2108136"/>
            <a:ext cx="3200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15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609595" y="4123372"/>
            <a:ext cx="2343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4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71845" y="4559617"/>
            <a:ext cx="2343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0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950959" y="2663761"/>
            <a:ext cx="3194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12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871845" y="3368611"/>
            <a:ext cx="2343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7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9084056" y="3306127"/>
            <a:ext cx="3200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10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011426" y="5115877"/>
            <a:ext cx="1549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Arial"/>
                <a:cs typeface="Arial"/>
              </a:rPr>
              <a:t>-5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062226" y="4444047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062226" y="3444430"/>
            <a:ext cx="819785" cy="536575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597535">
              <a:lnSpc>
                <a:spcPct val="100000"/>
              </a:lnSpc>
              <a:spcBef>
                <a:spcPts val="670"/>
              </a:spcBef>
            </a:pPr>
            <a:r>
              <a:rPr dirty="0" sz="1200" spc="5" b="1">
                <a:latin typeface="Arial"/>
                <a:cs typeface="Arial"/>
              </a:rPr>
              <a:t>5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20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977389" y="3100387"/>
            <a:ext cx="19685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977389" y="2428875"/>
            <a:ext cx="196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977389" y="1757045"/>
            <a:ext cx="196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9834626" y="2195576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8575">
            <a:solidFill>
              <a:srgbClr val="3A6B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9944100" y="2143125"/>
            <a:ext cx="85725" cy="857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10182225" y="2078672"/>
            <a:ext cx="10623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Device</a:t>
            </a:r>
            <a:r>
              <a:rPr dirty="0" sz="1200" spc="-150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(N=201)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9829800" y="2686050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19050">
            <a:solidFill>
              <a:srgbClr val="FBC65E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9948862" y="2633662"/>
            <a:ext cx="85725" cy="857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9829800" y="317182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19050">
            <a:solidFill>
              <a:srgbClr val="EF812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9944100" y="3114675"/>
            <a:ext cx="85725" cy="857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10182225" y="2563431"/>
            <a:ext cx="1451610" cy="8801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114935">
              <a:lnSpc>
                <a:spcPct val="101899"/>
              </a:lnSpc>
              <a:spcBef>
                <a:spcPts val="75"/>
              </a:spcBef>
            </a:pPr>
            <a:r>
              <a:rPr dirty="0" sz="1200" spc="-20" b="1">
                <a:latin typeface="Arial"/>
                <a:cs typeface="Arial"/>
              </a:rPr>
              <a:t>Control,</a:t>
            </a:r>
            <a:r>
              <a:rPr dirty="0" sz="1200" spc="-130" b="1">
                <a:latin typeface="Arial"/>
                <a:cs typeface="Arial"/>
              </a:rPr>
              <a:t> </a:t>
            </a:r>
            <a:r>
              <a:rPr dirty="0" sz="1200" spc="-40" b="1">
                <a:latin typeface="Arial"/>
                <a:cs typeface="Arial"/>
              </a:rPr>
              <a:t>Crossover  (N=117)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200" spc="-40" b="1">
                <a:latin typeface="Arial"/>
                <a:cs typeface="Arial"/>
              </a:rPr>
              <a:t>"Pure" </a:t>
            </a:r>
            <a:r>
              <a:rPr dirty="0" sz="1200" spc="-15" b="1">
                <a:latin typeface="Arial"/>
                <a:cs typeface="Arial"/>
              </a:rPr>
              <a:t>Control</a:t>
            </a:r>
            <a:r>
              <a:rPr dirty="0" sz="1200" spc="-270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(Non-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200" spc="-35" b="1">
                <a:latin typeface="Arial"/>
                <a:cs typeface="Arial"/>
              </a:rPr>
              <a:t>crossover,</a:t>
            </a:r>
            <a:r>
              <a:rPr dirty="0" sz="1200" spc="-110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N=50)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931028" y="5211458"/>
            <a:ext cx="1766570" cy="66230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 marR="27305">
              <a:lnSpc>
                <a:spcPct val="100000"/>
              </a:lnSpc>
              <a:spcBef>
                <a:spcPts val="500"/>
              </a:spcBef>
            </a:pPr>
            <a:r>
              <a:rPr dirty="0" sz="1400" spc="-20" b="1">
                <a:latin typeface="Arial"/>
                <a:cs typeface="Arial"/>
              </a:rPr>
              <a:t>1</a:t>
            </a:r>
            <a:r>
              <a:rPr dirty="0" sz="1400" spc="-110" b="1">
                <a:latin typeface="Arial"/>
                <a:cs typeface="Arial"/>
              </a:rPr>
              <a:t> </a:t>
            </a:r>
            <a:r>
              <a:rPr dirty="0" sz="1400" spc="-70" b="1">
                <a:latin typeface="Arial"/>
                <a:cs typeface="Arial"/>
              </a:rPr>
              <a:t>Year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300"/>
              </a:lnSpc>
              <a:spcBef>
                <a:spcPts val="330"/>
              </a:spcBef>
            </a:pPr>
            <a:r>
              <a:rPr dirty="0" sz="1100" spc="45" i="1">
                <a:solidFill>
                  <a:srgbClr val="7E7E7E"/>
                </a:solidFill>
                <a:latin typeface="Calibri"/>
                <a:cs typeface="Calibri"/>
              </a:rPr>
              <a:t>Control</a:t>
            </a:r>
            <a:r>
              <a:rPr dirty="0" sz="1100" spc="-30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30" i="1">
                <a:solidFill>
                  <a:srgbClr val="7E7E7E"/>
                </a:solidFill>
                <a:latin typeface="Calibri"/>
                <a:cs typeface="Calibri"/>
              </a:rPr>
              <a:t>eligible</a:t>
            </a:r>
            <a:r>
              <a:rPr dirty="0" sz="1100" spc="-95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25" i="1">
                <a:solidFill>
                  <a:srgbClr val="7E7E7E"/>
                </a:solidFill>
                <a:latin typeface="Calibri"/>
                <a:cs typeface="Calibri"/>
              </a:rPr>
              <a:t>for</a:t>
            </a:r>
            <a:r>
              <a:rPr dirty="0" sz="1100" spc="-30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45" i="1">
                <a:solidFill>
                  <a:srgbClr val="7E7E7E"/>
                </a:solidFill>
                <a:latin typeface="Calibri"/>
                <a:cs typeface="Calibri"/>
              </a:rPr>
              <a:t>crossover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ts val="1300"/>
              </a:lnSpc>
            </a:pPr>
            <a:r>
              <a:rPr dirty="0" sz="1100" spc="10" i="1">
                <a:solidFill>
                  <a:srgbClr val="7E7E7E"/>
                </a:solidFill>
                <a:latin typeface="Calibri"/>
                <a:cs typeface="Calibri"/>
              </a:rPr>
              <a:t>after</a:t>
            </a:r>
            <a:r>
              <a:rPr dirty="0" sz="1100" spc="-100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20" i="1">
                <a:solidFill>
                  <a:srgbClr val="7E7E7E"/>
                </a:solidFill>
                <a:latin typeface="Calibri"/>
                <a:cs typeface="Calibri"/>
              </a:rPr>
              <a:t>1-year</a:t>
            </a:r>
            <a:r>
              <a:rPr dirty="0" sz="1100" spc="-30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30" i="1">
                <a:solidFill>
                  <a:srgbClr val="7E7E7E"/>
                </a:solidFill>
                <a:latin typeface="Calibri"/>
                <a:cs typeface="Calibri"/>
              </a:rPr>
              <a:t>follow-up</a:t>
            </a:r>
            <a:r>
              <a:rPr dirty="0" sz="1100" spc="-55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20" i="1">
                <a:solidFill>
                  <a:srgbClr val="7E7E7E"/>
                </a:solidFill>
                <a:latin typeface="Calibri"/>
                <a:cs typeface="Calibri"/>
              </a:rPr>
              <a:t>visit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628775" y="5258498"/>
            <a:ext cx="14478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5" b="1">
                <a:latin typeface="Arial"/>
                <a:cs typeface="Arial"/>
              </a:rPr>
              <a:t>Baseline </a:t>
            </a:r>
            <a:r>
              <a:rPr dirty="0" sz="1400" spc="-25" b="1">
                <a:latin typeface="Arial"/>
                <a:cs typeface="Arial"/>
              </a:rPr>
              <a:t>30</a:t>
            </a:r>
            <a:r>
              <a:rPr dirty="0" sz="1400" spc="-135" b="1">
                <a:latin typeface="Arial"/>
                <a:cs typeface="Arial"/>
              </a:rPr>
              <a:t> </a:t>
            </a:r>
            <a:r>
              <a:rPr dirty="0" sz="1400" spc="-55" b="1">
                <a:latin typeface="Arial"/>
                <a:cs typeface="Arial"/>
              </a:rPr>
              <a:t>Days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300609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65" b="1">
                <a:solidFill>
                  <a:srgbClr val="000000"/>
                </a:solidFill>
                <a:latin typeface="Trebuchet MS"/>
                <a:cs typeface="Trebuchet MS"/>
              </a:rPr>
              <a:t>Conclusions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575" y="1411986"/>
            <a:ext cx="10105390" cy="3987800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241300" marR="502920" indent="-229235">
              <a:lnSpc>
                <a:spcPts val="3080"/>
              </a:lnSpc>
              <a:spcBef>
                <a:spcPts val="41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85">
                <a:latin typeface="Calibri"/>
                <a:cs typeface="Calibri"/>
              </a:rPr>
              <a:t>Improvements</a:t>
            </a:r>
            <a:r>
              <a:rPr dirty="0" sz="2750" spc="-30">
                <a:latin typeface="Calibri"/>
                <a:cs typeface="Calibri"/>
              </a:rPr>
              <a:t> </a:t>
            </a:r>
            <a:r>
              <a:rPr dirty="0" sz="2750" spc="25">
                <a:latin typeface="Calibri"/>
                <a:cs typeface="Calibri"/>
              </a:rPr>
              <a:t>in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TR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 spc="55">
                <a:latin typeface="Calibri"/>
                <a:cs typeface="Calibri"/>
              </a:rPr>
              <a:t>severity</a:t>
            </a:r>
            <a:r>
              <a:rPr dirty="0" sz="2750" spc="-10">
                <a:latin typeface="Calibri"/>
                <a:cs typeface="Calibri"/>
              </a:rPr>
              <a:t> </a:t>
            </a:r>
            <a:r>
              <a:rPr dirty="0" sz="2750" spc="114">
                <a:latin typeface="Calibri"/>
                <a:cs typeface="Calibri"/>
              </a:rPr>
              <a:t>and</a:t>
            </a:r>
            <a:r>
              <a:rPr dirty="0" sz="2750" spc="-5">
                <a:latin typeface="Calibri"/>
                <a:cs typeface="Calibri"/>
              </a:rPr>
              <a:t> </a:t>
            </a:r>
            <a:r>
              <a:rPr dirty="0" sz="2750" spc="70">
                <a:latin typeface="Calibri"/>
                <a:cs typeface="Calibri"/>
              </a:rPr>
              <a:t>quality</a:t>
            </a:r>
            <a:r>
              <a:rPr dirty="0" sz="2750" spc="-85">
                <a:latin typeface="Calibri"/>
                <a:cs typeface="Calibri"/>
              </a:rPr>
              <a:t> </a:t>
            </a:r>
            <a:r>
              <a:rPr dirty="0" sz="2750" spc="55">
                <a:latin typeface="Calibri"/>
                <a:cs typeface="Calibri"/>
              </a:rPr>
              <a:t>of</a:t>
            </a:r>
            <a:r>
              <a:rPr dirty="0" sz="2750" spc="-35">
                <a:latin typeface="Calibri"/>
                <a:cs typeface="Calibri"/>
              </a:rPr>
              <a:t> </a:t>
            </a:r>
            <a:r>
              <a:rPr dirty="0" sz="2750" spc="35">
                <a:latin typeface="Calibri"/>
                <a:cs typeface="Calibri"/>
              </a:rPr>
              <a:t>life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35">
                <a:latin typeface="Calibri"/>
                <a:cs typeface="Calibri"/>
              </a:rPr>
              <a:t>were</a:t>
            </a:r>
            <a:r>
              <a:rPr dirty="0" sz="2750" spc="10">
                <a:latin typeface="Calibri"/>
                <a:cs typeface="Calibri"/>
              </a:rPr>
              <a:t> </a:t>
            </a:r>
            <a:r>
              <a:rPr dirty="0" sz="2750" spc="120">
                <a:latin typeface="Calibri"/>
                <a:cs typeface="Calibri"/>
              </a:rPr>
              <a:t>sustained  </a:t>
            </a:r>
            <a:r>
              <a:rPr dirty="0" sz="2750" spc="45">
                <a:latin typeface="Calibri"/>
                <a:cs typeface="Calibri"/>
              </a:rPr>
              <a:t>through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85">
                <a:latin typeface="Calibri"/>
                <a:cs typeface="Calibri"/>
              </a:rPr>
              <a:t>2</a:t>
            </a:r>
            <a:r>
              <a:rPr dirty="0" sz="2750" spc="-15">
                <a:latin typeface="Calibri"/>
                <a:cs typeface="Calibri"/>
              </a:rPr>
              <a:t> </a:t>
            </a:r>
            <a:r>
              <a:rPr dirty="0" sz="2750" spc="90">
                <a:latin typeface="Calibri"/>
                <a:cs typeface="Calibri"/>
              </a:rPr>
              <a:t>years</a:t>
            </a:r>
            <a:r>
              <a:rPr dirty="0" sz="2750" spc="-25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in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130">
                <a:latin typeface="Calibri"/>
                <a:cs typeface="Calibri"/>
              </a:rPr>
              <a:t>Device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80">
                <a:latin typeface="Calibri"/>
                <a:cs typeface="Calibri"/>
              </a:rPr>
              <a:t>patients.</a:t>
            </a:r>
            <a:endParaRPr sz="2750">
              <a:latin typeface="Calibri"/>
              <a:cs typeface="Calibri"/>
            </a:endParaRPr>
          </a:p>
          <a:p>
            <a:pPr marL="241300" marR="732155" indent="-229235">
              <a:lnSpc>
                <a:spcPts val="3000"/>
              </a:lnSpc>
              <a:spcBef>
                <a:spcPts val="119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40">
                <a:latin typeface="Calibri"/>
                <a:cs typeface="Calibri"/>
              </a:rPr>
              <a:t>Treatment</a:t>
            </a:r>
            <a:r>
              <a:rPr dirty="0" sz="2750" spc="-25">
                <a:latin typeface="Calibri"/>
                <a:cs typeface="Calibri"/>
              </a:rPr>
              <a:t> </a:t>
            </a:r>
            <a:r>
              <a:rPr dirty="0" sz="2750" spc="35">
                <a:latin typeface="Calibri"/>
                <a:cs typeface="Calibri"/>
              </a:rPr>
              <a:t>with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40">
                <a:latin typeface="Calibri"/>
                <a:cs typeface="Calibri"/>
              </a:rPr>
              <a:t>the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 spc="80">
                <a:latin typeface="Calibri"/>
                <a:cs typeface="Calibri"/>
              </a:rPr>
              <a:t>TriClip</a:t>
            </a:r>
            <a:r>
              <a:rPr dirty="0" sz="2750" spc="-40">
                <a:latin typeface="Calibri"/>
                <a:cs typeface="Calibri"/>
              </a:rPr>
              <a:t> </a:t>
            </a:r>
            <a:r>
              <a:rPr dirty="0" sz="2750" spc="110">
                <a:latin typeface="Calibri"/>
                <a:cs typeface="Calibri"/>
              </a:rPr>
              <a:t>device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114">
                <a:latin typeface="Calibri"/>
                <a:cs typeface="Calibri"/>
              </a:rPr>
              <a:t>reduced</a:t>
            </a:r>
            <a:r>
              <a:rPr dirty="0" sz="2750" spc="-5">
                <a:latin typeface="Calibri"/>
                <a:cs typeface="Calibri"/>
              </a:rPr>
              <a:t> </a:t>
            </a:r>
            <a:r>
              <a:rPr dirty="0" sz="2750" spc="240">
                <a:latin typeface="Calibri"/>
                <a:cs typeface="Calibri"/>
              </a:rPr>
              <a:t>HFH</a:t>
            </a:r>
            <a:r>
              <a:rPr dirty="0" sz="2750" spc="-35">
                <a:latin typeface="Calibri"/>
                <a:cs typeface="Calibri"/>
              </a:rPr>
              <a:t> </a:t>
            </a:r>
            <a:r>
              <a:rPr dirty="0" sz="2750" spc="120">
                <a:latin typeface="Calibri"/>
                <a:cs typeface="Calibri"/>
              </a:rPr>
              <a:t>compared</a:t>
            </a:r>
            <a:r>
              <a:rPr dirty="0" sz="2750" spc="-10">
                <a:latin typeface="Calibri"/>
                <a:cs typeface="Calibri"/>
              </a:rPr>
              <a:t> </a:t>
            </a:r>
            <a:r>
              <a:rPr dirty="0" sz="2750" spc="25">
                <a:latin typeface="Calibri"/>
                <a:cs typeface="Calibri"/>
              </a:rPr>
              <a:t>to  </a:t>
            </a:r>
            <a:r>
              <a:rPr dirty="0" sz="2750" spc="145">
                <a:latin typeface="Calibri"/>
                <a:cs typeface="Calibri"/>
              </a:rPr>
              <a:t>medical</a:t>
            </a:r>
            <a:r>
              <a:rPr dirty="0" sz="2750" spc="-75">
                <a:latin typeface="Calibri"/>
                <a:cs typeface="Calibri"/>
              </a:rPr>
              <a:t> </a:t>
            </a:r>
            <a:r>
              <a:rPr dirty="0" sz="2750" spc="45">
                <a:latin typeface="Calibri"/>
                <a:cs typeface="Calibri"/>
              </a:rPr>
              <a:t>therapy</a:t>
            </a:r>
            <a:r>
              <a:rPr dirty="0" sz="2750" spc="-85">
                <a:latin typeface="Calibri"/>
                <a:cs typeface="Calibri"/>
              </a:rPr>
              <a:t> </a:t>
            </a:r>
            <a:r>
              <a:rPr dirty="0" sz="2750" spc="90">
                <a:latin typeface="Calibri"/>
                <a:cs typeface="Calibri"/>
              </a:rPr>
              <a:t>(despite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135">
                <a:latin typeface="Calibri"/>
                <a:cs typeface="Calibri"/>
              </a:rPr>
              <a:t>crossovers</a:t>
            </a:r>
            <a:r>
              <a:rPr dirty="0" sz="2750" spc="-100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in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the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105">
                <a:latin typeface="Calibri"/>
                <a:cs typeface="Calibri"/>
              </a:rPr>
              <a:t>Control</a:t>
            </a:r>
            <a:r>
              <a:rPr dirty="0" sz="2750" spc="-75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group).</a:t>
            </a:r>
            <a:endParaRPr sz="2750">
              <a:latin typeface="Calibri"/>
              <a:cs typeface="Calibri"/>
            </a:endParaRPr>
          </a:p>
          <a:p>
            <a:pPr marL="241300" marR="372110" indent="-229235">
              <a:lnSpc>
                <a:spcPts val="3010"/>
              </a:lnSpc>
              <a:spcBef>
                <a:spcPts val="12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80">
                <a:latin typeface="Calibri"/>
                <a:cs typeface="Calibri"/>
              </a:rPr>
              <a:t>TriClip</a:t>
            </a:r>
            <a:r>
              <a:rPr dirty="0" sz="2750" spc="-30">
                <a:latin typeface="Calibri"/>
                <a:cs typeface="Calibri"/>
              </a:rPr>
              <a:t> </a:t>
            </a:r>
            <a:r>
              <a:rPr dirty="0" sz="2750" spc="120">
                <a:latin typeface="Calibri"/>
                <a:cs typeface="Calibri"/>
              </a:rPr>
              <a:t>continues</a:t>
            </a:r>
            <a:r>
              <a:rPr dirty="0" sz="2750" spc="-2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to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 spc="110">
                <a:latin typeface="Calibri"/>
                <a:cs typeface="Calibri"/>
              </a:rPr>
              <a:t>be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130">
                <a:latin typeface="Calibri"/>
                <a:cs typeface="Calibri"/>
              </a:rPr>
              <a:t>safe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114">
                <a:latin typeface="Calibri"/>
                <a:cs typeface="Calibri"/>
              </a:rPr>
              <a:t>and</a:t>
            </a:r>
            <a:r>
              <a:rPr dirty="0" sz="2750" spc="-5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effective,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100">
                <a:latin typeface="Calibri"/>
                <a:cs typeface="Calibri"/>
              </a:rPr>
              <a:t>including</a:t>
            </a:r>
            <a:r>
              <a:rPr dirty="0" sz="2750" spc="-20">
                <a:latin typeface="Calibri"/>
                <a:cs typeface="Calibri"/>
              </a:rPr>
              <a:t> </a:t>
            </a:r>
            <a:r>
              <a:rPr dirty="0" sz="2750" spc="-5">
                <a:latin typeface="Calibri"/>
                <a:cs typeface="Calibri"/>
              </a:rPr>
              <a:t>for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110">
                <a:latin typeface="Calibri"/>
                <a:cs typeface="Calibri"/>
              </a:rPr>
              <a:t>Control  </a:t>
            </a:r>
            <a:r>
              <a:rPr dirty="0" sz="2750" spc="80">
                <a:latin typeface="Calibri"/>
                <a:cs typeface="Calibri"/>
              </a:rPr>
              <a:t>patients</a:t>
            </a:r>
            <a:r>
              <a:rPr dirty="0" sz="2750" spc="-30">
                <a:latin typeface="Calibri"/>
                <a:cs typeface="Calibri"/>
              </a:rPr>
              <a:t> </a:t>
            </a:r>
            <a:r>
              <a:rPr dirty="0" sz="2750" spc="85">
                <a:latin typeface="Calibri"/>
                <a:cs typeface="Calibri"/>
              </a:rPr>
              <a:t>who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155">
                <a:latin typeface="Calibri"/>
                <a:cs typeface="Calibri"/>
              </a:rPr>
              <a:t>crossed</a:t>
            </a:r>
            <a:r>
              <a:rPr dirty="0" sz="2750" spc="-10">
                <a:latin typeface="Calibri"/>
                <a:cs typeface="Calibri"/>
              </a:rPr>
              <a:t> </a:t>
            </a:r>
            <a:r>
              <a:rPr dirty="0" sz="2750" spc="25">
                <a:latin typeface="Calibri"/>
                <a:cs typeface="Calibri"/>
              </a:rPr>
              <a:t>over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45">
                <a:latin typeface="Calibri"/>
                <a:cs typeface="Calibri"/>
              </a:rPr>
              <a:t>after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90">
                <a:latin typeface="Calibri"/>
                <a:cs typeface="Calibri"/>
              </a:rPr>
              <a:t>1-year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750" spc="75">
                <a:latin typeface="Calibri"/>
                <a:cs typeface="Calibri"/>
              </a:rPr>
              <a:t>follow-up.</a:t>
            </a:r>
            <a:endParaRPr sz="2750">
              <a:latin typeface="Calibri"/>
              <a:cs typeface="Calibri"/>
            </a:endParaRPr>
          </a:p>
          <a:p>
            <a:pPr marL="241300" marR="5080" indent="-229235">
              <a:lnSpc>
                <a:spcPct val="92200"/>
              </a:lnSpc>
              <a:spcBef>
                <a:spcPts val="11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40">
                <a:latin typeface="Calibri"/>
                <a:cs typeface="Calibri"/>
              </a:rPr>
              <a:t>Treatment</a:t>
            </a:r>
            <a:r>
              <a:rPr dirty="0" sz="2750" spc="-30">
                <a:latin typeface="Calibri"/>
                <a:cs typeface="Calibri"/>
              </a:rPr>
              <a:t> </a:t>
            </a:r>
            <a:r>
              <a:rPr dirty="0" sz="2750" spc="55">
                <a:latin typeface="Calibri"/>
                <a:cs typeface="Calibri"/>
              </a:rPr>
              <a:t>of</a:t>
            </a:r>
            <a:r>
              <a:rPr dirty="0" sz="2750" spc="-110">
                <a:latin typeface="Calibri"/>
                <a:cs typeface="Calibri"/>
              </a:rPr>
              <a:t> </a:t>
            </a:r>
            <a:r>
              <a:rPr dirty="0" sz="2750" spc="110">
                <a:latin typeface="Calibri"/>
                <a:cs typeface="Calibri"/>
              </a:rPr>
              <a:t>Control</a:t>
            </a:r>
            <a:r>
              <a:rPr dirty="0" sz="2750" spc="-75">
                <a:latin typeface="Calibri"/>
                <a:cs typeface="Calibri"/>
              </a:rPr>
              <a:t> </a:t>
            </a:r>
            <a:r>
              <a:rPr dirty="0" sz="2750" spc="90">
                <a:latin typeface="Calibri"/>
                <a:cs typeface="Calibri"/>
              </a:rPr>
              <a:t>patients</a:t>
            </a:r>
            <a:r>
              <a:rPr dirty="0" sz="2750" spc="-35">
                <a:latin typeface="Calibri"/>
                <a:cs typeface="Calibri"/>
              </a:rPr>
              <a:t> </a:t>
            </a:r>
            <a:r>
              <a:rPr dirty="0" sz="2750" spc="20">
                <a:latin typeface="Calibri"/>
                <a:cs typeface="Calibri"/>
              </a:rPr>
              <a:t>with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 spc="85">
                <a:latin typeface="Calibri"/>
                <a:cs typeface="Calibri"/>
              </a:rPr>
              <a:t>TriClip</a:t>
            </a:r>
            <a:r>
              <a:rPr dirty="0" sz="2750" spc="-45">
                <a:latin typeface="Calibri"/>
                <a:cs typeface="Calibri"/>
              </a:rPr>
              <a:t> </a:t>
            </a:r>
            <a:r>
              <a:rPr dirty="0" sz="2750" spc="65">
                <a:latin typeface="Calibri"/>
                <a:cs typeface="Calibri"/>
              </a:rPr>
              <a:t>improved</a:t>
            </a:r>
            <a:r>
              <a:rPr dirty="0" sz="2750" spc="-15">
                <a:latin typeface="Calibri"/>
                <a:cs typeface="Calibri"/>
              </a:rPr>
              <a:t> </a:t>
            </a:r>
            <a:r>
              <a:rPr dirty="0" sz="2750" spc="75">
                <a:latin typeface="Calibri"/>
                <a:cs typeface="Calibri"/>
              </a:rPr>
              <a:t>health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 spc="120">
                <a:latin typeface="Calibri"/>
                <a:cs typeface="Calibri"/>
              </a:rPr>
              <a:t>status  </a:t>
            </a:r>
            <a:r>
              <a:rPr dirty="0" sz="2750" spc="55">
                <a:latin typeface="Calibri"/>
                <a:cs typeface="Calibri"/>
              </a:rPr>
              <a:t>following </a:t>
            </a:r>
            <a:r>
              <a:rPr dirty="0" sz="2750" spc="110">
                <a:latin typeface="Calibri"/>
                <a:cs typeface="Calibri"/>
              </a:rPr>
              <a:t>crossover; </a:t>
            </a:r>
            <a:r>
              <a:rPr dirty="0" sz="2750" spc="20">
                <a:latin typeface="Calibri"/>
                <a:cs typeface="Calibri"/>
              </a:rPr>
              <a:t>however, </a:t>
            </a:r>
            <a:r>
              <a:rPr dirty="0" sz="2750" spc="75">
                <a:latin typeface="Calibri"/>
                <a:cs typeface="Calibri"/>
              </a:rPr>
              <a:t>delaying </a:t>
            </a:r>
            <a:r>
              <a:rPr dirty="0" sz="2750" spc="50">
                <a:latin typeface="Calibri"/>
                <a:cs typeface="Calibri"/>
              </a:rPr>
              <a:t>treatment </a:t>
            </a:r>
            <a:r>
              <a:rPr dirty="0" sz="2750" spc="85">
                <a:latin typeface="Calibri"/>
                <a:cs typeface="Calibri"/>
              </a:rPr>
              <a:t>resulted </a:t>
            </a:r>
            <a:r>
              <a:rPr dirty="0" sz="2750" spc="60">
                <a:latin typeface="Calibri"/>
                <a:cs typeface="Calibri"/>
              </a:rPr>
              <a:t>in  </a:t>
            </a:r>
            <a:r>
              <a:rPr dirty="0" sz="2750" spc="114">
                <a:latin typeface="Calibri"/>
                <a:cs typeface="Calibri"/>
              </a:rPr>
              <a:t>symptom</a:t>
            </a:r>
            <a:r>
              <a:rPr dirty="0" sz="2750" spc="-70">
                <a:latin typeface="Calibri"/>
                <a:cs typeface="Calibri"/>
              </a:rPr>
              <a:t> </a:t>
            </a:r>
            <a:r>
              <a:rPr dirty="0" sz="2750" spc="95">
                <a:latin typeface="Calibri"/>
                <a:cs typeface="Calibri"/>
              </a:rPr>
              <a:t>progression</a:t>
            </a:r>
            <a:r>
              <a:rPr dirty="0" sz="2750" spc="-60">
                <a:latin typeface="Calibri"/>
                <a:cs typeface="Calibri"/>
              </a:rPr>
              <a:t> </a:t>
            </a:r>
            <a:r>
              <a:rPr dirty="0" sz="2750" spc="114">
                <a:latin typeface="Calibri"/>
                <a:cs typeface="Calibri"/>
              </a:rPr>
              <a:t>and</a:t>
            </a:r>
            <a:r>
              <a:rPr dirty="0" sz="2750" spc="-10">
                <a:latin typeface="Calibri"/>
                <a:cs typeface="Calibri"/>
              </a:rPr>
              <a:t> </a:t>
            </a:r>
            <a:r>
              <a:rPr dirty="0" sz="2750" spc="60">
                <a:latin typeface="Calibri"/>
                <a:cs typeface="Calibri"/>
              </a:rPr>
              <a:t>recurrent</a:t>
            </a:r>
            <a:r>
              <a:rPr dirty="0" sz="2750" spc="-95">
                <a:latin typeface="Calibri"/>
                <a:cs typeface="Calibri"/>
              </a:rPr>
              <a:t> </a:t>
            </a:r>
            <a:r>
              <a:rPr dirty="0" sz="2750" spc="195">
                <a:latin typeface="Calibri"/>
                <a:cs typeface="Calibri"/>
              </a:rPr>
              <a:t>HFH.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710374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330" b="1">
                <a:solidFill>
                  <a:srgbClr val="000000"/>
                </a:solidFill>
                <a:latin typeface="Trebuchet MS"/>
                <a:cs typeface="Trebuchet MS"/>
              </a:rPr>
              <a:t>The </a:t>
            </a:r>
            <a:r>
              <a:rPr dirty="0" sz="4400" spc="-145" b="1">
                <a:solidFill>
                  <a:srgbClr val="000000"/>
                </a:solidFill>
                <a:latin typeface="Trebuchet MS"/>
                <a:cs typeface="Trebuchet MS"/>
              </a:rPr>
              <a:t>TRILUMINATE </a:t>
            </a:r>
            <a:r>
              <a:rPr dirty="0" sz="4400" spc="-170" b="1">
                <a:solidFill>
                  <a:srgbClr val="000000"/>
                </a:solidFill>
                <a:latin typeface="Trebuchet MS"/>
                <a:cs typeface="Trebuchet MS"/>
              </a:rPr>
              <a:t>Pivotal</a:t>
            </a:r>
            <a:r>
              <a:rPr dirty="0" sz="4400" spc="-106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210" b="1">
                <a:solidFill>
                  <a:srgbClr val="000000"/>
                </a:solidFill>
                <a:latin typeface="Trebuchet MS"/>
                <a:cs typeface="Trebuchet MS"/>
              </a:rPr>
              <a:t>trial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4875" y="1416367"/>
            <a:ext cx="7662545" cy="343979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54000" marR="420370" indent="-229235">
              <a:lnSpc>
                <a:spcPct val="90300"/>
              </a:lnSpc>
              <a:spcBef>
                <a:spcPts val="430"/>
              </a:spcBef>
              <a:buFont typeface="Arial"/>
              <a:buChar char="•"/>
              <a:tabLst>
                <a:tab pos="254635" algn="l"/>
              </a:tabLst>
            </a:pPr>
            <a:r>
              <a:rPr dirty="0" sz="2600" spc="45">
                <a:latin typeface="Calibri"/>
                <a:cs typeface="Calibri"/>
              </a:rPr>
              <a:t>The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 spc="-35" b="1">
                <a:latin typeface="Arial"/>
                <a:cs typeface="Arial"/>
              </a:rPr>
              <a:t>first</a:t>
            </a:r>
            <a:r>
              <a:rPr dirty="0" sz="2600" spc="-235" b="1">
                <a:latin typeface="Arial"/>
                <a:cs typeface="Arial"/>
              </a:rPr>
              <a:t> </a:t>
            </a:r>
            <a:r>
              <a:rPr dirty="0" sz="2600" spc="-55" b="1">
                <a:latin typeface="Arial"/>
                <a:cs typeface="Arial"/>
              </a:rPr>
              <a:t>randomized</a:t>
            </a:r>
            <a:r>
              <a:rPr dirty="0" sz="2600" spc="-240" b="1">
                <a:latin typeface="Arial"/>
                <a:cs typeface="Arial"/>
              </a:rPr>
              <a:t> </a:t>
            </a:r>
            <a:r>
              <a:rPr dirty="0" sz="2600" spc="-35" b="1">
                <a:latin typeface="Arial"/>
                <a:cs typeface="Arial"/>
              </a:rPr>
              <a:t>controlled</a:t>
            </a:r>
            <a:r>
              <a:rPr dirty="0" sz="2600" spc="-165" b="1">
                <a:latin typeface="Arial"/>
                <a:cs typeface="Arial"/>
              </a:rPr>
              <a:t> </a:t>
            </a:r>
            <a:r>
              <a:rPr dirty="0" sz="2600" spc="-5" b="1">
                <a:latin typeface="Arial"/>
                <a:cs typeface="Arial"/>
              </a:rPr>
              <a:t>trial</a:t>
            </a:r>
            <a:r>
              <a:rPr dirty="0" sz="2600" spc="-170" b="1">
                <a:latin typeface="Arial"/>
                <a:cs typeface="Arial"/>
              </a:rPr>
              <a:t> </a:t>
            </a:r>
            <a:r>
              <a:rPr dirty="0" sz="2600" spc="15">
                <a:latin typeface="Calibri"/>
                <a:cs typeface="Calibri"/>
              </a:rPr>
              <a:t>to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spc="65">
                <a:latin typeface="Calibri"/>
                <a:cs typeface="Calibri"/>
              </a:rPr>
              <a:t>evaluate  </a:t>
            </a:r>
            <a:r>
              <a:rPr dirty="0" sz="2600" spc="-45" b="1">
                <a:latin typeface="Arial"/>
                <a:cs typeface="Arial"/>
              </a:rPr>
              <a:t>tricuspid </a:t>
            </a:r>
            <a:r>
              <a:rPr dirty="0" sz="2600" spc="-250" b="1">
                <a:latin typeface="Arial"/>
                <a:cs typeface="Arial"/>
              </a:rPr>
              <a:t>TEER </a:t>
            </a:r>
            <a:r>
              <a:rPr dirty="0" sz="2600" spc="-60" b="1">
                <a:latin typeface="Arial"/>
                <a:cs typeface="Arial"/>
              </a:rPr>
              <a:t>in </a:t>
            </a:r>
            <a:r>
              <a:rPr dirty="0" sz="2600" spc="-50" b="1">
                <a:latin typeface="Arial"/>
                <a:cs typeface="Arial"/>
              </a:rPr>
              <a:t>subjects </a:t>
            </a:r>
            <a:r>
              <a:rPr dirty="0" sz="2600" spc="-25" b="1">
                <a:latin typeface="Arial"/>
                <a:cs typeface="Arial"/>
              </a:rPr>
              <a:t>with </a:t>
            </a:r>
            <a:r>
              <a:rPr dirty="0" sz="2600" spc="-45" b="1">
                <a:latin typeface="Arial"/>
                <a:cs typeface="Arial"/>
              </a:rPr>
              <a:t>symptomatic,  </a:t>
            </a:r>
            <a:r>
              <a:rPr dirty="0" sz="2600" spc="-60" b="1">
                <a:latin typeface="Arial"/>
                <a:cs typeface="Arial"/>
              </a:rPr>
              <a:t>severe</a:t>
            </a:r>
            <a:r>
              <a:rPr dirty="0" sz="2600" spc="-229" b="1">
                <a:latin typeface="Arial"/>
                <a:cs typeface="Arial"/>
              </a:rPr>
              <a:t> </a:t>
            </a:r>
            <a:r>
              <a:rPr dirty="0" sz="2600" spc="-265" b="1">
                <a:latin typeface="Arial"/>
                <a:cs typeface="Arial"/>
              </a:rPr>
              <a:t>TR</a:t>
            </a:r>
            <a:r>
              <a:rPr dirty="0" sz="2600" spc="-170" b="1">
                <a:latin typeface="Arial"/>
                <a:cs typeface="Arial"/>
              </a:rPr>
              <a:t> </a:t>
            </a:r>
            <a:r>
              <a:rPr dirty="0" sz="2600" spc="85">
                <a:latin typeface="Calibri"/>
                <a:cs typeface="Calibri"/>
              </a:rPr>
              <a:t>despite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spc="60">
                <a:latin typeface="Calibri"/>
                <a:cs typeface="Calibri"/>
              </a:rPr>
              <a:t>optimized</a:t>
            </a:r>
            <a:r>
              <a:rPr dirty="0" sz="2600" spc="-110">
                <a:latin typeface="Calibri"/>
                <a:cs typeface="Calibri"/>
              </a:rPr>
              <a:t> </a:t>
            </a:r>
            <a:r>
              <a:rPr dirty="0" sz="2600" spc="110">
                <a:latin typeface="Calibri"/>
                <a:cs typeface="Calibri"/>
              </a:rPr>
              <a:t>medical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spc="20">
                <a:latin typeface="Calibri"/>
                <a:cs typeface="Calibri"/>
              </a:rPr>
              <a:t>therapy.</a:t>
            </a:r>
            <a:endParaRPr sz="2600">
              <a:latin typeface="Calibri"/>
              <a:cs typeface="Calibri"/>
            </a:endParaRPr>
          </a:p>
          <a:p>
            <a:pPr marL="254000" marR="17780" indent="-229235">
              <a:lnSpc>
                <a:spcPct val="90500"/>
              </a:lnSpc>
              <a:spcBef>
                <a:spcPts val="1155"/>
              </a:spcBef>
              <a:buFont typeface="Arial"/>
              <a:buChar char="•"/>
              <a:tabLst>
                <a:tab pos="254635" algn="l"/>
              </a:tabLst>
            </a:pPr>
            <a:r>
              <a:rPr dirty="0" sz="2600" spc="45">
                <a:latin typeface="Calibri"/>
                <a:cs typeface="Calibri"/>
              </a:rPr>
              <a:t>The</a:t>
            </a:r>
            <a:r>
              <a:rPr dirty="0" sz="2600" spc="-100">
                <a:latin typeface="Calibri"/>
                <a:cs typeface="Calibri"/>
              </a:rPr>
              <a:t> </a:t>
            </a:r>
            <a:r>
              <a:rPr dirty="0" sz="2600" spc="55">
                <a:latin typeface="Calibri"/>
                <a:cs typeface="Calibri"/>
              </a:rPr>
              <a:t>primary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 spc="55">
                <a:latin typeface="Calibri"/>
                <a:cs typeface="Calibri"/>
              </a:rPr>
              <a:t>endpoint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spc="55">
                <a:latin typeface="Calibri"/>
                <a:cs typeface="Calibri"/>
              </a:rPr>
              <a:t>(evaluated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35">
                <a:latin typeface="Calibri"/>
                <a:cs typeface="Calibri"/>
              </a:rPr>
              <a:t>at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spc="85">
                <a:latin typeface="Calibri"/>
                <a:cs typeface="Calibri"/>
              </a:rPr>
              <a:t>1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35">
                <a:latin typeface="Calibri"/>
                <a:cs typeface="Calibri"/>
              </a:rPr>
              <a:t>year</a:t>
            </a:r>
            <a:r>
              <a:rPr dirty="0" sz="2600" spc="-120">
                <a:latin typeface="Calibri"/>
                <a:cs typeface="Calibri"/>
              </a:rPr>
              <a:t> </a:t>
            </a:r>
            <a:r>
              <a:rPr dirty="0" sz="2600" spc="55">
                <a:latin typeface="Calibri"/>
                <a:cs typeface="Calibri"/>
              </a:rPr>
              <a:t>follow-up)  </a:t>
            </a:r>
            <a:r>
              <a:rPr dirty="0" sz="2600" spc="20">
                <a:latin typeface="Calibri"/>
                <a:cs typeface="Calibri"/>
              </a:rPr>
              <a:t>of </a:t>
            </a:r>
            <a:r>
              <a:rPr dirty="0" sz="2600" spc="30">
                <a:latin typeface="Calibri"/>
                <a:cs typeface="Calibri"/>
              </a:rPr>
              <a:t>the </a:t>
            </a:r>
            <a:r>
              <a:rPr dirty="0" sz="2600" spc="40">
                <a:latin typeface="Calibri"/>
                <a:cs typeface="Calibri"/>
              </a:rPr>
              <a:t>TRILUMINATE </a:t>
            </a:r>
            <a:r>
              <a:rPr dirty="0" sz="2600" spc="50">
                <a:latin typeface="Calibri"/>
                <a:cs typeface="Calibri"/>
              </a:rPr>
              <a:t>Pivotal </a:t>
            </a:r>
            <a:r>
              <a:rPr dirty="0" sz="2600" spc="40">
                <a:latin typeface="Calibri"/>
                <a:cs typeface="Calibri"/>
              </a:rPr>
              <a:t>trial </a:t>
            </a:r>
            <a:r>
              <a:rPr dirty="0" sz="2600" spc="85">
                <a:latin typeface="Calibri"/>
                <a:cs typeface="Calibri"/>
              </a:rPr>
              <a:t>showed </a:t>
            </a:r>
            <a:r>
              <a:rPr dirty="0" sz="2600" spc="-45" b="1">
                <a:latin typeface="Arial"/>
                <a:cs typeface="Arial"/>
              </a:rPr>
              <a:t>tricuspid  </a:t>
            </a:r>
            <a:r>
              <a:rPr dirty="0" sz="2600" spc="-250" b="1">
                <a:latin typeface="Arial"/>
                <a:cs typeface="Arial"/>
              </a:rPr>
              <a:t>TEER </a:t>
            </a:r>
            <a:r>
              <a:rPr dirty="0" sz="2600" spc="-25" b="1">
                <a:latin typeface="Arial"/>
                <a:cs typeface="Arial"/>
              </a:rPr>
              <a:t>with </a:t>
            </a:r>
            <a:r>
              <a:rPr dirty="0" sz="2600" spc="10" b="1">
                <a:latin typeface="Arial"/>
                <a:cs typeface="Arial"/>
              </a:rPr>
              <a:t>the </a:t>
            </a:r>
            <a:r>
              <a:rPr dirty="0" sz="2600" spc="-80" b="1">
                <a:latin typeface="Arial"/>
                <a:cs typeface="Arial"/>
              </a:rPr>
              <a:t>TriClip </a:t>
            </a:r>
            <a:r>
              <a:rPr dirty="0" sz="2600" spc="-45" b="1">
                <a:latin typeface="Arial"/>
                <a:cs typeface="Arial"/>
              </a:rPr>
              <a:t>device </a:t>
            </a:r>
            <a:r>
              <a:rPr dirty="0" sz="2600" spc="-65" b="1">
                <a:latin typeface="Arial"/>
                <a:cs typeface="Arial"/>
              </a:rPr>
              <a:t>was </a:t>
            </a:r>
            <a:r>
              <a:rPr dirty="0" sz="2600" spc="-70" b="1">
                <a:latin typeface="Arial"/>
                <a:cs typeface="Arial"/>
              </a:rPr>
              <a:t>superior </a:t>
            </a:r>
            <a:r>
              <a:rPr dirty="0" sz="2600" spc="-30" b="1">
                <a:latin typeface="Arial"/>
                <a:cs typeface="Arial"/>
              </a:rPr>
              <a:t>to  </a:t>
            </a:r>
            <a:r>
              <a:rPr dirty="0" sz="2600" spc="-15" b="1">
                <a:latin typeface="Arial"/>
                <a:cs typeface="Arial"/>
              </a:rPr>
              <a:t>medical </a:t>
            </a:r>
            <a:r>
              <a:rPr dirty="0" sz="2600" spc="-60" b="1">
                <a:latin typeface="Arial"/>
                <a:cs typeface="Arial"/>
              </a:rPr>
              <a:t>therapy </a:t>
            </a:r>
            <a:r>
              <a:rPr dirty="0" sz="2600" spc="-10" b="1">
                <a:latin typeface="Arial"/>
                <a:cs typeface="Arial"/>
              </a:rPr>
              <a:t>alone</a:t>
            </a:r>
            <a:r>
              <a:rPr dirty="0" sz="2600" spc="-10">
                <a:latin typeface="Calibri"/>
                <a:cs typeface="Calibri"/>
              </a:rPr>
              <a:t>, </a:t>
            </a:r>
            <a:r>
              <a:rPr dirty="0" sz="2600" spc="30">
                <a:latin typeface="Calibri"/>
                <a:cs typeface="Calibri"/>
              </a:rPr>
              <a:t>driven by </a:t>
            </a:r>
            <a:r>
              <a:rPr dirty="0" sz="2600" spc="60">
                <a:latin typeface="Calibri"/>
                <a:cs typeface="Calibri"/>
              </a:rPr>
              <a:t>improvements </a:t>
            </a:r>
            <a:r>
              <a:rPr dirty="0" sz="2600" spc="40">
                <a:latin typeface="Calibri"/>
                <a:cs typeface="Calibri"/>
              </a:rPr>
              <a:t>in  </a:t>
            </a:r>
            <a:r>
              <a:rPr dirty="0" sz="2600" spc="65">
                <a:latin typeface="Calibri"/>
                <a:cs typeface="Calibri"/>
              </a:rPr>
              <a:t>health </a:t>
            </a:r>
            <a:r>
              <a:rPr dirty="0" sz="2600" spc="105">
                <a:latin typeface="Calibri"/>
                <a:cs typeface="Calibri"/>
              </a:rPr>
              <a:t>status </a:t>
            </a:r>
            <a:r>
              <a:rPr dirty="0" sz="2600" spc="10">
                <a:latin typeface="Calibri"/>
                <a:cs typeface="Calibri"/>
              </a:rPr>
              <a:t>with </a:t>
            </a:r>
            <a:r>
              <a:rPr dirty="0" sz="2600" spc="65">
                <a:latin typeface="Calibri"/>
                <a:cs typeface="Calibri"/>
              </a:rPr>
              <a:t>no differences </a:t>
            </a:r>
            <a:r>
              <a:rPr dirty="0" sz="2600" spc="80">
                <a:latin typeface="Calibri"/>
                <a:cs typeface="Calibri"/>
              </a:rPr>
              <a:t>in </a:t>
            </a:r>
            <a:r>
              <a:rPr dirty="0" sz="2600" spc="30">
                <a:latin typeface="Calibri"/>
                <a:cs typeface="Calibri"/>
              </a:rPr>
              <a:t>mortality </a:t>
            </a:r>
            <a:r>
              <a:rPr dirty="0" sz="2600" spc="10">
                <a:latin typeface="Calibri"/>
                <a:cs typeface="Calibri"/>
              </a:rPr>
              <a:t>or  </a:t>
            </a:r>
            <a:r>
              <a:rPr dirty="0" sz="2600" spc="45">
                <a:latin typeface="Calibri"/>
                <a:cs typeface="Calibri"/>
              </a:rPr>
              <a:t>heart </a:t>
            </a:r>
            <a:r>
              <a:rPr dirty="0" sz="2600" spc="35">
                <a:latin typeface="Calibri"/>
                <a:cs typeface="Calibri"/>
              </a:rPr>
              <a:t>failure </a:t>
            </a:r>
            <a:r>
              <a:rPr dirty="0" sz="2600" spc="70">
                <a:latin typeface="Calibri"/>
                <a:cs typeface="Calibri"/>
              </a:rPr>
              <a:t>hospitalization</a:t>
            </a:r>
            <a:r>
              <a:rPr dirty="0" sz="2600" spc="-365">
                <a:latin typeface="Calibri"/>
                <a:cs typeface="Calibri"/>
              </a:rPr>
              <a:t> </a:t>
            </a:r>
            <a:r>
              <a:rPr dirty="0" sz="2600" spc="105">
                <a:latin typeface="Calibri"/>
                <a:cs typeface="Calibri"/>
              </a:rPr>
              <a:t>(HFH).</a:t>
            </a:r>
            <a:r>
              <a:rPr dirty="0" baseline="24509" sz="2550" spc="157">
                <a:latin typeface="Calibri"/>
                <a:cs typeface="Calibri"/>
              </a:rPr>
              <a:t>1</a:t>
            </a:r>
            <a:endParaRPr baseline="24509" sz="25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2175" y="4935918"/>
            <a:ext cx="7620634" cy="77914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266700" marR="30480" indent="-229235">
              <a:lnSpc>
                <a:spcPts val="2780"/>
              </a:lnSpc>
              <a:spcBef>
                <a:spcPts val="500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600" spc="30">
                <a:latin typeface="Calibri"/>
                <a:cs typeface="Calibri"/>
              </a:rPr>
              <a:t>However,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 spc="150">
                <a:latin typeface="Calibri"/>
                <a:cs typeface="Calibri"/>
              </a:rPr>
              <a:t>a</a:t>
            </a:r>
            <a:r>
              <a:rPr dirty="0" sz="2600" spc="-110">
                <a:latin typeface="Calibri"/>
                <a:cs typeface="Calibri"/>
              </a:rPr>
              <a:t> </a:t>
            </a:r>
            <a:r>
              <a:rPr dirty="0" sz="2600" spc="75">
                <a:latin typeface="Calibri"/>
                <a:cs typeface="Calibri"/>
              </a:rPr>
              <a:t>significant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 spc="70">
                <a:latin typeface="Calibri"/>
                <a:cs typeface="Calibri"/>
              </a:rPr>
              <a:t>reduction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spc="40">
                <a:latin typeface="Calibri"/>
                <a:cs typeface="Calibri"/>
              </a:rPr>
              <a:t>in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 spc="210">
                <a:latin typeface="Calibri"/>
                <a:cs typeface="Calibri"/>
              </a:rPr>
              <a:t>HFH</a:t>
            </a:r>
            <a:r>
              <a:rPr dirty="0" sz="2600" spc="-125">
                <a:latin typeface="Calibri"/>
                <a:cs typeface="Calibri"/>
              </a:rPr>
              <a:t> </a:t>
            </a:r>
            <a:r>
              <a:rPr dirty="0" sz="2600" spc="150">
                <a:latin typeface="Calibri"/>
                <a:cs typeface="Calibri"/>
              </a:rPr>
              <a:t>was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110">
                <a:latin typeface="Calibri"/>
                <a:cs typeface="Calibri"/>
              </a:rPr>
              <a:t>seen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 spc="75">
                <a:latin typeface="Calibri"/>
                <a:cs typeface="Calibri"/>
              </a:rPr>
              <a:t>in  </a:t>
            </a:r>
            <a:r>
              <a:rPr dirty="0" sz="2600" spc="30">
                <a:latin typeface="Calibri"/>
                <a:cs typeface="Calibri"/>
              </a:rPr>
              <a:t>the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30">
                <a:latin typeface="Calibri"/>
                <a:cs typeface="Calibri"/>
              </a:rPr>
              <a:t>later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55">
                <a:latin typeface="Calibri"/>
                <a:cs typeface="Calibri"/>
              </a:rPr>
              <a:t>enrollment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for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120">
                <a:latin typeface="Calibri"/>
                <a:cs typeface="Calibri"/>
              </a:rPr>
              <a:t>TEER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 spc="35">
                <a:latin typeface="Calibri"/>
                <a:cs typeface="Calibri"/>
              </a:rPr>
              <a:t>at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 spc="85">
                <a:latin typeface="Calibri"/>
                <a:cs typeface="Calibri"/>
              </a:rPr>
              <a:t>1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20">
                <a:latin typeface="Calibri"/>
                <a:cs typeface="Calibri"/>
              </a:rPr>
              <a:t>year.</a:t>
            </a:r>
            <a:r>
              <a:rPr dirty="0" baseline="24509" sz="2550" spc="30">
                <a:latin typeface="Calibri"/>
                <a:cs typeface="Calibri"/>
              </a:rPr>
              <a:t>2</a:t>
            </a:r>
            <a:endParaRPr baseline="24509" sz="2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2725" y="6257925"/>
            <a:ext cx="6677025" cy="46672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algn="ctr" marL="13970">
              <a:lnSpc>
                <a:spcPct val="100000"/>
              </a:lnSpc>
              <a:spcBef>
                <a:spcPts val="409"/>
              </a:spcBef>
            </a:pPr>
            <a:r>
              <a:rPr dirty="0" baseline="22222" sz="750" spc="37">
                <a:latin typeface="Calibri"/>
                <a:cs typeface="Calibri"/>
              </a:rPr>
              <a:t>1</a:t>
            </a:r>
            <a:r>
              <a:rPr dirty="0" baseline="22222" sz="750" spc="7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Sorajja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P,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Whisenant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B,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Hamid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N,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et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al.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Transcatheter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Repair</a:t>
            </a:r>
            <a:r>
              <a:rPr dirty="0" sz="800" spc="-5">
                <a:latin typeface="Calibri"/>
                <a:cs typeface="Calibri"/>
              </a:rPr>
              <a:t> for</a:t>
            </a:r>
            <a:r>
              <a:rPr dirty="0" sz="800" spc="-8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with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Regurgitation.</a:t>
            </a:r>
            <a:r>
              <a:rPr dirty="0" sz="800" spc="45">
                <a:latin typeface="Calibri"/>
                <a:cs typeface="Calibri"/>
              </a:rPr>
              <a:t> </a:t>
            </a:r>
            <a:r>
              <a:rPr dirty="0" sz="800" spc="65" i="1">
                <a:latin typeface="Calibri"/>
                <a:cs typeface="Calibri"/>
              </a:rPr>
              <a:t>N</a:t>
            </a:r>
            <a:r>
              <a:rPr dirty="0" sz="800" spc="-10" i="1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Engl</a:t>
            </a:r>
            <a:r>
              <a:rPr dirty="0" sz="800" spc="-20" i="1">
                <a:latin typeface="Calibri"/>
                <a:cs typeface="Calibri"/>
              </a:rPr>
              <a:t> </a:t>
            </a:r>
            <a:r>
              <a:rPr dirty="0" sz="800" spc="15" i="1">
                <a:latin typeface="Calibri"/>
                <a:cs typeface="Calibri"/>
              </a:rPr>
              <a:t>J</a:t>
            </a:r>
            <a:r>
              <a:rPr dirty="0" sz="800" spc="-75" i="1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Med</a:t>
            </a:r>
            <a:r>
              <a:rPr dirty="0" sz="800" spc="20">
                <a:latin typeface="Calibri"/>
                <a:cs typeface="Calibri"/>
              </a:rPr>
              <a:t>.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2023;388(20):1833-1842.</a:t>
            </a:r>
            <a:endParaRPr sz="800">
              <a:latin typeface="Calibri"/>
              <a:cs typeface="Calibri"/>
            </a:endParaRPr>
          </a:p>
          <a:p>
            <a:pPr algn="ctr" marL="14604">
              <a:lnSpc>
                <a:spcPts val="930"/>
              </a:lnSpc>
              <a:spcBef>
                <a:spcPts val="15"/>
              </a:spcBef>
            </a:pPr>
            <a:r>
              <a:rPr dirty="0" baseline="22222" sz="750" spc="37">
                <a:latin typeface="Calibri"/>
                <a:cs typeface="Calibri"/>
              </a:rPr>
              <a:t>2</a:t>
            </a:r>
            <a:r>
              <a:rPr dirty="0" baseline="22222" sz="750" spc="82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Tang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45">
                <a:latin typeface="Calibri"/>
                <a:cs typeface="Calibri"/>
              </a:rPr>
              <a:t>GHL,</a:t>
            </a:r>
            <a:r>
              <a:rPr dirty="0" sz="800" spc="3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Hahn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RT,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Whisenant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50">
                <a:latin typeface="Calibri"/>
                <a:cs typeface="Calibri"/>
              </a:rPr>
              <a:t>BK,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-15">
                <a:latin typeface="Calibri"/>
                <a:cs typeface="Calibri"/>
              </a:rPr>
              <a:t>et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40">
                <a:latin typeface="Calibri"/>
                <a:cs typeface="Calibri"/>
              </a:rPr>
              <a:t>al.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Transcatheter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Edge-to-Edge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Repair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for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Severe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Tricuspid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Regurgitation: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1-Year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45">
                <a:latin typeface="Calibri"/>
                <a:cs typeface="Calibri"/>
              </a:rPr>
              <a:t>Outcomes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From</a:t>
            </a:r>
            <a:endParaRPr sz="800">
              <a:latin typeface="Calibri"/>
              <a:cs typeface="Calibri"/>
            </a:endParaRPr>
          </a:p>
          <a:p>
            <a:pPr algn="ctr" marL="10795">
              <a:lnSpc>
                <a:spcPts val="930"/>
              </a:lnSpc>
            </a:pPr>
            <a:r>
              <a:rPr dirty="0" sz="800" spc="5">
                <a:latin typeface="Calibri"/>
                <a:cs typeface="Calibri"/>
              </a:rPr>
              <a:t>the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TRILUMINATE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Randomized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Cohort.</a:t>
            </a:r>
            <a:r>
              <a:rPr dirty="0" sz="800" spc="-50">
                <a:latin typeface="Calibri"/>
                <a:cs typeface="Calibri"/>
              </a:rPr>
              <a:t> </a:t>
            </a:r>
            <a:r>
              <a:rPr dirty="0" sz="800" spc="15" i="1">
                <a:latin typeface="Calibri"/>
                <a:cs typeface="Calibri"/>
              </a:rPr>
              <a:t>J</a:t>
            </a:r>
            <a:r>
              <a:rPr dirty="0" sz="800" spc="5" i="1">
                <a:latin typeface="Calibri"/>
                <a:cs typeface="Calibri"/>
              </a:rPr>
              <a:t> </a:t>
            </a:r>
            <a:r>
              <a:rPr dirty="0" sz="800" spc="30" i="1">
                <a:latin typeface="Calibri"/>
                <a:cs typeface="Calibri"/>
              </a:rPr>
              <a:t>Am</a:t>
            </a:r>
            <a:r>
              <a:rPr dirty="0" sz="800" spc="-60" i="1">
                <a:latin typeface="Calibri"/>
                <a:cs typeface="Calibri"/>
              </a:rPr>
              <a:t> </a:t>
            </a:r>
            <a:r>
              <a:rPr dirty="0" sz="800" spc="70" i="1">
                <a:latin typeface="Calibri"/>
                <a:cs typeface="Calibri"/>
              </a:rPr>
              <a:t>Coll</a:t>
            </a:r>
            <a:r>
              <a:rPr dirty="0" sz="800" spc="-70" i="1">
                <a:latin typeface="Calibri"/>
                <a:cs typeface="Calibri"/>
              </a:rPr>
              <a:t> </a:t>
            </a:r>
            <a:r>
              <a:rPr dirty="0" sz="800" spc="30" i="1">
                <a:latin typeface="Calibri"/>
                <a:cs typeface="Calibri"/>
              </a:rPr>
              <a:t>Cardiol</a:t>
            </a:r>
            <a:r>
              <a:rPr dirty="0" sz="800" spc="30">
                <a:latin typeface="Calibri"/>
                <a:cs typeface="Calibri"/>
              </a:rPr>
              <a:t>.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2025;85(3):235-246.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38837" y="1296462"/>
            <a:ext cx="3126120" cy="370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266933" y="5270119"/>
            <a:ext cx="1456055" cy="1739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spc="40">
                <a:latin typeface="Calibri"/>
                <a:cs typeface="Calibri"/>
              </a:rPr>
              <a:t>The</a:t>
            </a:r>
            <a:r>
              <a:rPr dirty="0" sz="950" spc="-70">
                <a:latin typeface="Calibri"/>
                <a:cs typeface="Calibri"/>
              </a:rPr>
              <a:t> </a:t>
            </a:r>
            <a:r>
              <a:rPr dirty="0" sz="950" spc="45">
                <a:latin typeface="Calibri"/>
                <a:cs typeface="Calibri"/>
              </a:rPr>
              <a:t>TriClip</a:t>
            </a:r>
            <a:r>
              <a:rPr dirty="0" sz="950" spc="-30">
                <a:latin typeface="Calibri"/>
                <a:cs typeface="Calibri"/>
              </a:rPr>
              <a:t> </a:t>
            </a:r>
            <a:r>
              <a:rPr dirty="0" sz="950" spc="55">
                <a:latin typeface="Calibri"/>
                <a:cs typeface="Calibri"/>
              </a:rPr>
              <a:t>device</a:t>
            </a:r>
            <a:r>
              <a:rPr dirty="0" sz="950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(Abbott)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9162" y="607377"/>
            <a:ext cx="6645909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40" b="1">
                <a:solidFill>
                  <a:srgbClr val="000000"/>
                </a:solidFill>
                <a:latin typeface="Trebuchet MS"/>
                <a:cs typeface="Trebuchet MS"/>
              </a:rPr>
              <a:t>Study</a:t>
            </a:r>
            <a:r>
              <a:rPr dirty="0" sz="4400" spc="-45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90" b="1">
                <a:solidFill>
                  <a:srgbClr val="000000"/>
                </a:solidFill>
                <a:latin typeface="Trebuchet MS"/>
                <a:cs typeface="Trebuchet MS"/>
              </a:rPr>
              <a:t>Design</a:t>
            </a:r>
            <a:r>
              <a:rPr dirty="0" sz="4400" spc="-55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55" b="1">
                <a:solidFill>
                  <a:srgbClr val="000000"/>
                </a:solidFill>
                <a:latin typeface="Trebuchet MS"/>
                <a:cs typeface="Trebuchet MS"/>
              </a:rPr>
              <a:t>and</a:t>
            </a:r>
            <a:r>
              <a:rPr dirty="0" sz="4400" spc="-52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55" b="1">
                <a:solidFill>
                  <a:srgbClr val="000000"/>
                </a:solidFill>
                <a:latin typeface="Trebuchet MS"/>
                <a:cs typeface="Trebuchet MS"/>
              </a:rPr>
              <a:t>Endpoints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1524000"/>
            <a:ext cx="5162550" cy="476250"/>
          </a:xfrm>
          <a:prstGeom prst="rect">
            <a:avLst/>
          </a:prstGeom>
          <a:solidFill>
            <a:srgbClr val="172B54"/>
          </a:solidFill>
        </p:spPr>
        <p:txBody>
          <a:bodyPr wrap="square" lIns="0" tIns="44450" rIns="0" bIns="0" rtlCol="0" vert="horz">
            <a:spAutoFit/>
          </a:bodyPr>
          <a:lstStyle/>
          <a:p>
            <a:pPr marL="93345">
              <a:lnSpc>
                <a:spcPct val="100000"/>
              </a:lnSpc>
              <a:spcBef>
                <a:spcPts val="350"/>
              </a:spcBef>
            </a:pPr>
            <a:r>
              <a:rPr dirty="0" sz="2400" spc="-80" b="1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3762" y="2150681"/>
            <a:ext cx="5015865" cy="28238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266700" marR="269875" indent="-229235">
              <a:lnSpc>
                <a:spcPts val="2550"/>
              </a:lnSpc>
              <a:spcBef>
                <a:spcPts val="459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 spc="50">
                <a:latin typeface="Calibri"/>
                <a:cs typeface="Calibri"/>
              </a:rPr>
              <a:t>1:1 randomization </a:t>
            </a:r>
            <a:r>
              <a:rPr dirty="0" sz="2400" spc="45">
                <a:latin typeface="Calibri"/>
                <a:cs typeface="Calibri"/>
              </a:rPr>
              <a:t>between</a:t>
            </a:r>
            <a:r>
              <a:rPr dirty="0" sz="2400" spc="-270">
                <a:latin typeface="Calibri"/>
                <a:cs typeface="Calibri"/>
              </a:rPr>
              <a:t> </a:t>
            </a:r>
            <a:r>
              <a:rPr dirty="0" sz="2400" spc="50">
                <a:latin typeface="Calibri"/>
                <a:cs typeface="Calibri"/>
              </a:rPr>
              <a:t>TriClip  </a:t>
            </a:r>
            <a:r>
              <a:rPr dirty="0" sz="2400" spc="80">
                <a:latin typeface="Calibri"/>
                <a:cs typeface="Calibri"/>
              </a:rPr>
              <a:t>device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95">
                <a:latin typeface="Calibri"/>
                <a:cs typeface="Calibri"/>
              </a:rPr>
              <a:t>and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 spc="105">
                <a:latin typeface="Calibri"/>
                <a:cs typeface="Calibri"/>
              </a:rPr>
              <a:t>medical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15"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266700" indent="-229235">
              <a:lnSpc>
                <a:spcPct val="100000"/>
              </a:lnSpc>
              <a:spcBef>
                <a:spcPts val="925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>
                <a:latin typeface="Calibri"/>
                <a:cs typeface="Calibri"/>
              </a:rPr>
              <a:t>Total</a:t>
            </a:r>
            <a:r>
              <a:rPr dirty="0" sz="2400" spc="-125">
                <a:latin typeface="Calibri"/>
                <a:cs typeface="Calibri"/>
              </a:rPr>
              <a:t> </a:t>
            </a:r>
            <a:r>
              <a:rPr dirty="0" sz="2400" spc="30">
                <a:latin typeface="Calibri"/>
                <a:cs typeface="Calibri"/>
              </a:rPr>
              <a:t>of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80">
                <a:latin typeface="Calibri"/>
                <a:cs typeface="Calibri"/>
              </a:rPr>
              <a:t>572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 spc="110">
                <a:latin typeface="Calibri"/>
                <a:cs typeface="Calibri"/>
              </a:rPr>
              <a:t>subjects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60">
                <a:latin typeface="Calibri"/>
                <a:cs typeface="Calibri"/>
              </a:rPr>
              <a:t>randomized</a:t>
            </a:r>
            <a:endParaRPr sz="2400">
              <a:latin typeface="Calibri"/>
              <a:cs typeface="Calibri"/>
            </a:endParaRPr>
          </a:p>
          <a:p>
            <a:pPr marL="266700" indent="-229235">
              <a:lnSpc>
                <a:spcPct val="100000"/>
              </a:lnSpc>
              <a:spcBef>
                <a:spcPts val="950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 spc="45">
                <a:latin typeface="Calibri"/>
                <a:cs typeface="Calibri"/>
              </a:rPr>
              <a:t>Primary </a:t>
            </a:r>
            <a:r>
              <a:rPr dirty="0" sz="2400" spc="55">
                <a:latin typeface="Calibri"/>
                <a:cs typeface="Calibri"/>
              </a:rPr>
              <a:t>endpoint</a:t>
            </a:r>
            <a:r>
              <a:rPr dirty="0" sz="2400" spc="-229">
                <a:latin typeface="Calibri"/>
                <a:cs typeface="Calibri"/>
              </a:rPr>
              <a:t> </a:t>
            </a:r>
            <a:r>
              <a:rPr dirty="0" sz="2400" spc="70">
                <a:latin typeface="Calibri"/>
                <a:cs typeface="Calibri"/>
              </a:rPr>
              <a:t>met</a:t>
            </a:r>
            <a:r>
              <a:rPr dirty="0" baseline="26881" sz="2325" spc="104">
                <a:latin typeface="Calibri"/>
                <a:cs typeface="Calibri"/>
              </a:rPr>
              <a:t>1</a:t>
            </a:r>
            <a:endParaRPr baseline="26881" sz="2325">
              <a:latin typeface="Calibri"/>
              <a:cs typeface="Calibri"/>
            </a:endParaRPr>
          </a:p>
          <a:p>
            <a:pPr marL="266700" marR="30480" indent="-229235">
              <a:lnSpc>
                <a:spcPct val="90000"/>
              </a:lnSpc>
              <a:spcBef>
                <a:spcPts val="1160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 spc="85">
                <a:latin typeface="Calibri"/>
                <a:cs typeface="Calibri"/>
              </a:rPr>
              <a:t>Crossover </a:t>
            </a:r>
            <a:r>
              <a:rPr dirty="0" sz="2400">
                <a:latin typeface="Calibri"/>
                <a:cs typeface="Calibri"/>
              </a:rPr>
              <a:t>to </a:t>
            </a:r>
            <a:r>
              <a:rPr dirty="0" sz="2400" spc="80">
                <a:latin typeface="Calibri"/>
                <a:cs typeface="Calibri"/>
              </a:rPr>
              <a:t>device </a:t>
            </a:r>
            <a:r>
              <a:rPr dirty="0" sz="2400" spc="25">
                <a:latin typeface="Calibri"/>
                <a:cs typeface="Calibri"/>
              </a:rPr>
              <a:t>treatment  </a:t>
            </a:r>
            <a:r>
              <a:rPr dirty="0" sz="2400" spc="65">
                <a:latin typeface="Calibri"/>
                <a:cs typeface="Calibri"/>
              </a:rPr>
              <a:t>allowed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20">
                <a:latin typeface="Calibri"/>
                <a:cs typeface="Calibri"/>
              </a:rPr>
              <a:t>after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50">
                <a:latin typeface="Calibri"/>
                <a:cs typeface="Calibri"/>
              </a:rPr>
              <a:t>1-year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50">
                <a:latin typeface="Calibri"/>
                <a:cs typeface="Calibri"/>
              </a:rPr>
              <a:t>follow-up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15">
                <a:latin typeface="Calibri"/>
                <a:cs typeface="Calibri"/>
              </a:rPr>
              <a:t>if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30">
                <a:latin typeface="Calibri"/>
                <a:cs typeface="Calibri"/>
              </a:rPr>
              <a:t>trial  </a:t>
            </a:r>
            <a:r>
              <a:rPr dirty="0" sz="2400" spc="85">
                <a:latin typeface="Calibri"/>
                <a:cs typeface="Calibri"/>
              </a:rPr>
              <a:t>inclusion </a:t>
            </a:r>
            <a:r>
              <a:rPr dirty="0" sz="2400" spc="45">
                <a:latin typeface="Calibri"/>
                <a:cs typeface="Calibri"/>
              </a:rPr>
              <a:t>criteria </a:t>
            </a:r>
            <a:r>
              <a:rPr dirty="0" sz="2400" spc="70">
                <a:latin typeface="Calibri"/>
                <a:cs typeface="Calibri"/>
              </a:rPr>
              <a:t>still</a:t>
            </a:r>
            <a:r>
              <a:rPr dirty="0" sz="2400" spc="-360">
                <a:latin typeface="Calibri"/>
                <a:cs typeface="Calibri"/>
              </a:rPr>
              <a:t> </a:t>
            </a:r>
            <a:r>
              <a:rPr dirty="0" sz="2400" spc="50">
                <a:latin typeface="Calibri"/>
                <a:cs typeface="Calibri"/>
              </a:rPr>
              <a:t>met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2200" y="1524000"/>
            <a:ext cx="5181600" cy="4762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44450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350"/>
              </a:spcBef>
            </a:pPr>
            <a:r>
              <a:rPr dirty="0" sz="2400" spc="-50" b="1">
                <a:solidFill>
                  <a:srgbClr val="FFFFFF"/>
                </a:solidFill>
                <a:latin typeface="Arial"/>
                <a:cs typeface="Arial"/>
              </a:rPr>
              <a:t>Prespecified 2-year</a:t>
            </a:r>
            <a:r>
              <a:rPr dirty="0" sz="2400" spc="-3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80" b="1">
                <a:solidFill>
                  <a:srgbClr val="FFFFFF"/>
                </a:solidFill>
                <a:latin typeface="Arial"/>
                <a:cs typeface="Arial"/>
              </a:rPr>
              <a:t>Endpoints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8419" rIns="0" bIns="0" rtlCol="0" vert="horz">
            <a:spAutoFit/>
          </a:bodyPr>
          <a:lstStyle/>
          <a:p>
            <a:pPr marL="5837555" marR="246379" indent="-514984">
              <a:lnSpc>
                <a:spcPts val="2550"/>
              </a:lnSpc>
              <a:spcBef>
                <a:spcPts val="459"/>
              </a:spcBef>
              <a:buAutoNum type="arabicPeriod"/>
              <a:tabLst>
                <a:tab pos="5837555" algn="l"/>
                <a:tab pos="5838190" algn="l"/>
              </a:tabLst>
            </a:pPr>
            <a:r>
              <a:rPr dirty="0" spc="55">
                <a:solidFill>
                  <a:srgbClr val="F1F1F1"/>
                </a:solidFill>
              </a:rPr>
              <a:t>Recurrent </a:t>
            </a:r>
            <a:r>
              <a:rPr dirty="0" spc="190">
                <a:solidFill>
                  <a:srgbClr val="F1F1F1"/>
                </a:solidFill>
              </a:rPr>
              <a:t>HF</a:t>
            </a:r>
            <a:r>
              <a:rPr dirty="0" spc="-380">
                <a:solidFill>
                  <a:srgbClr val="F1F1F1"/>
                </a:solidFill>
              </a:rPr>
              <a:t> </a:t>
            </a:r>
            <a:r>
              <a:rPr dirty="0" spc="75">
                <a:solidFill>
                  <a:srgbClr val="F1F1F1"/>
                </a:solidFill>
              </a:rPr>
              <a:t>hospitalizations </a:t>
            </a:r>
            <a:r>
              <a:rPr dirty="0" spc="10">
                <a:solidFill>
                  <a:srgbClr val="F1F1F1"/>
                </a:solidFill>
              </a:rPr>
              <a:t>at  </a:t>
            </a:r>
            <a:r>
              <a:rPr dirty="0" spc="60">
                <a:solidFill>
                  <a:srgbClr val="F1F1F1"/>
                </a:solidFill>
              </a:rPr>
              <a:t>24</a:t>
            </a:r>
            <a:r>
              <a:rPr dirty="0" spc="-35">
                <a:solidFill>
                  <a:srgbClr val="F1F1F1"/>
                </a:solidFill>
              </a:rPr>
              <a:t> </a:t>
            </a:r>
            <a:r>
              <a:rPr dirty="0" spc="90">
                <a:solidFill>
                  <a:srgbClr val="F1F1F1"/>
                </a:solidFill>
              </a:rPr>
              <a:t>months</a:t>
            </a:r>
          </a:p>
          <a:p>
            <a:pPr marL="5837555" marR="5080" indent="-514984">
              <a:lnSpc>
                <a:spcPct val="90400"/>
              </a:lnSpc>
              <a:spcBef>
                <a:spcPts val="1200"/>
              </a:spcBef>
              <a:buAutoNum type="arabicPeriod"/>
              <a:tabLst>
                <a:tab pos="5837555" algn="l"/>
                <a:tab pos="5838190" algn="l"/>
              </a:tabLst>
            </a:pPr>
            <a:r>
              <a:rPr dirty="0" spc="65">
                <a:solidFill>
                  <a:srgbClr val="F1F1F1"/>
                </a:solidFill>
              </a:rPr>
              <a:t>Freedom </a:t>
            </a:r>
            <a:r>
              <a:rPr dirty="0" spc="35">
                <a:solidFill>
                  <a:srgbClr val="F1F1F1"/>
                </a:solidFill>
              </a:rPr>
              <a:t>from </a:t>
            </a:r>
            <a:r>
              <a:rPr dirty="0" spc="120">
                <a:solidFill>
                  <a:srgbClr val="F1F1F1"/>
                </a:solidFill>
              </a:rPr>
              <a:t>all-cause</a:t>
            </a:r>
            <a:r>
              <a:rPr dirty="0" spc="-409">
                <a:solidFill>
                  <a:srgbClr val="F1F1F1"/>
                </a:solidFill>
              </a:rPr>
              <a:t> </a:t>
            </a:r>
            <a:r>
              <a:rPr dirty="0" spc="25">
                <a:solidFill>
                  <a:srgbClr val="F1F1F1"/>
                </a:solidFill>
              </a:rPr>
              <a:t>mortality,  </a:t>
            </a:r>
            <a:r>
              <a:rPr dirty="0" spc="80">
                <a:solidFill>
                  <a:srgbClr val="F1F1F1"/>
                </a:solidFill>
              </a:rPr>
              <a:t>tricuspid </a:t>
            </a:r>
            <a:r>
              <a:rPr dirty="0" spc="50">
                <a:solidFill>
                  <a:srgbClr val="F1F1F1"/>
                </a:solidFill>
              </a:rPr>
              <a:t>valve </a:t>
            </a:r>
            <a:r>
              <a:rPr dirty="0" spc="25">
                <a:solidFill>
                  <a:srgbClr val="F1F1F1"/>
                </a:solidFill>
              </a:rPr>
              <a:t>surgery, </a:t>
            </a:r>
            <a:r>
              <a:rPr dirty="0" spc="70">
                <a:solidFill>
                  <a:srgbClr val="F1F1F1"/>
                </a:solidFill>
              </a:rPr>
              <a:t>and  </a:t>
            </a:r>
            <a:r>
              <a:rPr dirty="0" spc="80">
                <a:solidFill>
                  <a:srgbClr val="F1F1F1"/>
                </a:solidFill>
              </a:rPr>
              <a:t>tricuspid </a:t>
            </a:r>
            <a:r>
              <a:rPr dirty="0" spc="50">
                <a:solidFill>
                  <a:srgbClr val="F1F1F1"/>
                </a:solidFill>
              </a:rPr>
              <a:t>valve </a:t>
            </a:r>
            <a:r>
              <a:rPr dirty="0" spc="25">
                <a:solidFill>
                  <a:srgbClr val="F1F1F1"/>
                </a:solidFill>
              </a:rPr>
              <a:t>intervention </a:t>
            </a:r>
            <a:r>
              <a:rPr dirty="0" spc="45">
                <a:solidFill>
                  <a:srgbClr val="F1F1F1"/>
                </a:solidFill>
              </a:rPr>
              <a:t>at </a:t>
            </a:r>
            <a:r>
              <a:rPr dirty="0" spc="60">
                <a:solidFill>
                  <a:srgbClr val="F1F1F1"/>
                </a:solidFill>
              </a:rPr>
              <a:t>24  </a:t>
            </a:r>
            <a:r>
              <a:rPr dirty="0" spc="90">
                <a:solidFill>
                  <a:srgbClr val="F1F1F1"/>
                </a:solidFill>
              </a:rPr>
              <a:t>months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62250" y="6381750"/>
            <a:ext cx="666750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246379">
              <a:lnSpc>
                <a:spcPct val="100000"/>
              </a:lnSpc>
              <a:spcBef>
                <a:spcPts val="405"/>
              </a:spcBef>
            </a:pPr>
            <a:r>
              <a:rPr dirty="0" baseline="22222" sz="750" spc="37">
                <a:latin typeface="Calibri"/>
                <a:cs typeface="Calibri"/>
              </a:rPr>
              <a:t>1</a:t>
            </a:r>
            <a:r>
              <a:rPr dirty="0" baseline="22222" sz="750" spc="7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Sorajja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P,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Whisenant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B,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Hamid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N,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et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al.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Transcatheter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Repair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for</a:t>
            </a:r>
            <a:r>
              <a:rPr dirty="0" sz="800" spc="-8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with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Regurgitation.</a:t>
            </a:r>
            <a:r>
              <a:rPr dirty="0" sz="800" spc="-100">
                <a:latin typeface="Calibri"/>
                <a:cs typeface="Calibri"/>
              </a:rPr>
              <a:t> </a:t>
            </a:r>
            <a:r>
              <a:rPr dirty="0" sz="800" spc="65" i="1">
                <a:latin typeface="Calibri"/>
                <a:cs typeface="Calibri"/>
              </a:rPr>
              <a:t>N</a:t>
            </a:r>
            <a:r>
              <a:rPr dirty="0" sz="800" spc="-15" i="1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Engl</a:t>
            </a:r>
            <a:r>
              <a:rPr dirty="0" sz="800" spc="-20" i="1">
                <a:latin typeface="Calibri"/>
                <a:cs typeface="Calibri"/>
              </a:rPr>
              <a:t> </a:t>
            </a:r>
            <a:r>
              <a:rPr dirty="0" sz="800" spc="15" i="1">
                <a:latin typeface="Calibri"/>
                <a:cs typeface="Calibri"/>
              </a:rPr>
              <a:t>J</a:t>
            </a:r>
            <a:r>
              <a:rPr dirty="0" sz="800" spc="-75" i="1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Med</a:t>
            </a:r>
            <a:r>
              <a:rPr dirty="0" sz="800" spc="20">
                <a:latin typeface="Calibri"/>
                <a:cs typeface="Calibri"/>
              </a:rPr>
              <a:t>.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2023;388(20):1833-1842.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9162" y="607377"/>
            <a:ext cx="6645909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40" b="1">
                <a:solidFill>
                  <a:srgbClr val="000000"/>
                </a:solidFill>
                <a:latin typeface="Trebuchet MS"/>
                <a:cs typeface="Trebuchet MS"/>
              </a:rPr>
              <a:t>Study</a:t>
            </a:r>
            <a:r>
              <a:rPr dirty="0" sz="4400" spc="-45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90" b="1">
                <a:solidFill>
                  <a:srgbClr val="000000"/>
                </a:solidFill>
                <a:latin typeface="Trebuchet MS"/>
                <a:cs typeface="Trebuchet MS"/>
              </a:rPr>
              <a:t>Design</a:t>
            </a:r>
            <a:r>
              <a:rPr dirty="0" sz="4400" spc="-55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55" b="1">
                <a:solidFill>
                  <a:srgbClr val="000000"/>
                </a:solidFill>
                <a:latin typeface="Trebuchet MS"/>
                <a:cs typeface="Trebuchet MS"/>
              </a:rPr>
              <a:t>and</a:t>
            </a:r>
            <a:r>
              <a:rPr dirty="0" sz="4400" spc="-52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55" b="1">
                <a:solidFill>
                  <a:srgbClr val="000000"/>
                </a:solidFill>
                <a:latin typeface="Trebuchet MS"/>
                <a:cs typeface="Trebuchet MS"/>
              </a:rPr>
              <a:t>Endpoints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1524000"/>
            <a:ext cx="5162550" cy="4762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44450" rIns="0" bIns="0" rtlCol="0" vert="horz">
            <a:spAutoFit/>
          </a:bodyPr>
          <a:lstStyle/>
          <a:p>
            <a:pPr marL="93345">
              <a:lnSpc>
                <a:spcPct val="100000"/>
              </a:lnSpc>
              <a:spcBef>
                <a:spcPts val="350"/>
              </a:spcBef>
            </a:pPr>
            <a:r>
              <a:rPr dirty="0" sz="2400" spc="-80" b="1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3762" y="2150681"/>
            <a:ext cx="5015865" cy="28238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266700" marR="269875" indent="-229235">
              <a:lnSpc>
                <a:spcPts val="2550"/>
              </a:lnSpc>
              <a:spcBef>
                <a:spcPts val="459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 spc="50">
                <a:solidFill>
                  <a:srgbClr val="F1F1F1"/>
                </a:solidFill>
                <a:latin typeface="Calibri"/>
                <a:cs typeface="Calibri"/>
              </a:rPr>
              <a:t>1:1 randomization </a:t>
            </a:r>
            <a:r>
              <a:rPr dirty="0" sz="2400" spc="45">
                <a:solidFill>
                  <a:srgbClr val="F1F1F1"/>
                </a:solidFill>
                <a:latin typeface="Calibri"/>
                <a:cs typeface="Calibri"/>
              </a:rPr>
              <a:t>between</a:t>
            </a:r>
            <a:r>
              <a:rPr dirty="0" sz="2400" spc="-27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50">
                <a:solidFill>
                  <a:srgbClr val="F1F1F1"/>
                </a:solidFill>
                <a:latin typeface="Calibri"/>
                <a:cs typeface="Calibri"/>
              </a:rPr>
              <a:t>TriClip  </a:t>
            </a:r>
            <a:r>
              <a:rPr dirty="0" sz="2400" spc="80">
                <a:solidFill>
                  <a:srgbClr val="F1F1F1"/>
                </a:solidFill>
                <a:latin typeface="Calibri"/>
                <a:cs typeface="Calibri"/>
              </a:rPr>
              <a:t>device</a:t>
            </a:r>
            <a:r>
              <a:rPr dirty="0" sz="2400" spc="-95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95">
                <a:solidFill>
                  <a:srgbClr val="F1F1F1"/>
                </a:solidFill>
                <a:latin typeface="Calibri"/>
                <a:cs typeface="Calibri"/>
              </a:rPr>
              <a:t>and</a:t>
            </a:r>
            <a:r>
              <a:rPr dirty="0" sz="2400" spc="-9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105">
                <a:solidFill>
                  <a:srgbClr val="F1F1F1"/>
                </a:solidFill>
                <a:latin typeface="Calibri"/>
                <a:cs typeface="Calibri"/>
              </a:rPr>
              <a:t>medical</a:t>
            </a:r>
            <a:r>
              <a:rPr dirty="0" sz="2400" spc="-5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15">
                <a:solidFill>
                  <a:srgbClr val="F1F1F1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266700" indent="-229235">
              <a:lnSpc>
                <a:spcPct val="100000"/>
              </a:lnSpc>
              <a:spcBef>
                <a:spcPts val="925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>
                <a:solidFill>
                  <a:srgbClr val="F1F1F1"/>
                </a:solidFill>
                <a:latin typeface="Calibri"/>
                <a:cs typeface="Calibri"/>
              </a:rPr>
              <a:t>Total</a:t>
            </a:r>
            <a:r>
              <a:rPr dirty="0" sz="2400" spc="-125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30">
                <a:solidFill>
                  <a:srgbClr val="F1F1F1"/>
                </a:solidFill>
                <a:latin typeface="Calibri"/>
                <a:cs typeface="Calibri"/>
              </a:rPr>
              <a:t>of</a:t>
            </a:r>
            <a:r>
              <a:rPr dirty="0" sz="2400" spc="-7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80">
                <a:solidFill>
                  <a:srgbClr val="F1F1F1"/>
                </a:solidFill>
                <a:latin typeface="Calibri"/>
                <a:cs typeface="Calibri"/>
              </a:rPr>
              <a:t>572</a:t>
            </a:r>
            <a:r>
              <a:rPr dirty="0" sz="2400" spc="-11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110">
                <a:solidFill>
                  <a:srgbClr val="F1F1F1"/>
                </a:solidFill>
                <a:latin typeface="Calibri"/>
                <a:cs typeface="Calibri"/>
              </a:rPr>
              <a:t>subjects</a:t>
            </a:r>
            <a:r>
              <a:rPr dirty="0" sz="2400" spc="-65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60">
                <a:solidFill>
                  <a:srgbClr val="F1F1F1"/>
                </a:solidFill>
                <a:latin typeface="Calibri"/>
                <a:cs typeface="Calibri"/>
              </a:rPr>
              <a:t>randomized</a:t>
            </a:r>
            <a:endParaRPr sz="2400">
              <a:latin typeface="Calibri"/>
              <a:cs typeface="Calibri"/>
            </a:endParaRPr>
          </a:p>
          <a:p>
            <a:pPr marL="266700" indent="-229235">
              <a:lnSpc>
                <a:spcPct val="100000"/>
              </a:lnSpc>
              <a:spcBef>
                <a:spcPts val="950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 spc="45">
                <a:solidFill>
                  <a:srgbClr val="F1F1F1"/>
                </a:solidFill>
                <a:latin typeface="Calibri"/>
                <a:cs typeface="Calibri"/>
              </a:rPr>
              <a:t>Primary </a:t>
            </a:r>
            <a:r>
              <a:rPr dirty="0" sz="2400" spc="55">
                <a:solidFill>
                  <a:srgbClr val="F1F1F1"/>
                </a:solidFill>
                <a:latin typeface="Calibri"/>
                <a:cs typeface="Calibri"/>
              </a:rPr>
              <a:t>endpoint</a:t>
            </a:r>
            <a:r>
              <a:rPr dirty="0" sz="2400" spc="-229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70">
                <a:solidFill>
                  <a:srgbClr val="F1F1F1"/>
                </a:solidFill>
                <a:latin typeface="Calibri"/>
                <a:cs typeface="Calibri"/>
              </a:rPr>
              <a:t>met</a:t>
            </a:r>
            <a:r>
              <a:rPr dirty="0" baseline="26881" sz="2325" spc="104">
                <a:solidFill>
                  <a:srgbClr val="F1F1F1"/>
                </a:solidFill>
                <a:latin typeface="Calibri"/>
                <a:cs typeface="Calibri"/>
              </a:rPr>
              <a:t>1</a:t>
            </a:r>
            <a:endParaRPr baseline="26881" sz="2325">
              <a:latin typeface="Calibri"/>
              <a:cs typeface="Calibri"/>
            </a:endParaRPr>
          </a:p>
          <a:p>
            <a:pPr marL="266700" marR="30480" indent="-229235">
              <a:lnSpc>
                <a:spcPct val="90000"/>
              </a:lnSpc>
              <a:spcBef>
                <a:spcPts val="1160"/>
              </a:spcBef>
              <a:buFont typeface="Arial"/>
              <a:buChar char="•"/>
              <a:tabLst>
                <a:tab pos="267335" algn="l"/>
              </a:tabLst>
            </a:pPr>
            <a:r>
              <a:rPr dirty="0" sz="2400" spc="85">
                <a:solidFill>
                  <a:srgbClr val="F1F1F1"/>
                </a:solidFill>
                <a:latin typeface="Calibri"/>
                <a:cs typeface="Calibri"/>
              </a:rPr>
              <a:t>Crossover </a:t>
            </a:r>
            <a:r>
              <a:rPr dirty="0" sz="2400">
                <a:solidFill>
                  <a:srgbClr val="F1F1F1"/>
                </a:solidFill>
                <a:latin typeface="Calibri"/>
                <a:cs typeface="Calibri"/>
              </a:rPr>
              <a:t>to </a:t>
            </a:r>
            <a:r>
              <a:rPr dirty="0" sz="2400" spc="80">
                <a:solidFill>
                  <a:srgbClr val="F1F1F1"/>
                </a:solidFill>
                <a:latin typeface="Calibri"/>
                <a:cs typeface="Calibri"/>
              </a:rPr>
              <a:t>device </a:t>
            </a:r>
            <a:r>
              <a:rPr dirty="0" sz="2400" spc="25">
                <a:solidFill>
                  <a:srgbClr val="F1F1F1"/>
                </a:solidFill>
                <a:latin typeface="Calibri"/>
                <a:cs typeface="Calibri"/>
              </a:rPr>
              <a:t>treatment  </a:t>
            </a:r>
            <a:r>
              <a:rPr dirty="0" sz="2400" spc="65">
                <a:solidFill>
                  <a:srgbClr val="F1F1F1"/>
                </a:solidFill>
                <a:latin typeface="Calibri"/>
                <a:cs typeface="Calibri"/>
              </a:rPr>
              <a:t>allowed</a:t>
            </a:r>
            <a:r>
              <a:rPr dirty="0" sz="2400" spc="-95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20">
                <a:solidFill>
                  <a:srgbClr val="F1F1F1"/>
                </a:solidFill>
                <a:latin typeface="Calibri"/>
                <a:cs typeface="Calibri"/>
              </a:rPr>
              <a:t>after</a:t>
            </a:r>
            <a:r>
              <a:rPr dirty="0" sz="2400" spc="-85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50">
                <a:solidFill>
                  <a:srgbClr val="F1F1F1"/>
                </a:solidFill>
                <a:latin typeface="Calibri"/>
                <a:cs typeface="Calibri"/>
              </a:rPr>
              <a:t>1-year</a:t>
            </a:r>
            <a:r>
              <a:rPr dirty="0" sz="2400" spc="-8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50">
                <a:solidFill>
                  <a:srgbClr val="F1F1F1"/>
                </a:solidFill>
                <a:latin typeface="Calibri"/>
                <a:cs typeface="Calibri"/>
              </a:rPr>
              <a:t>follow-up</a:t>
            </a:r>
            <a:r>
              <a:rPr dirty="0" sz="2400" spc="-95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15">
                <a:solidFill>
                  <a:srgbClr val="F1F1F1"/>
                </a:solidFill>
                <a:latin typeface="Calibri"/>
                <a:cs typeface="Calibri"/>
              </a:rPr>
              <a:t>if</a:t>
            </a:r>
            <a:r>
              <a:rPr dirty="0" sz="2400" spc="-75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30">
                <a:solidFill>
                  <a:srgbClr val="F1F1F1"/>
                </a:solidFill>
                <a:latin typeface="Calibri"/>
                <a:cs typeface="Calibri"/>
              </a:rPr>
              <a:t>trial  </a:t>
            </a:r>
            <a:r>
              <a:rPr dirty="0" sz="2400" spc="85">
                <a:solidFill>
                  <a:srgbClr val="F1F1F1"/>
                </a:solidFill>
                <a:latin typeface="Calibri"/>
                <a:cs typeface="Calibri"/>
              </a:rPr>
              <a:t>inclusion </a:t>
            </a:r>
            <a:r>
              <a:rPr dirty="0" sz="2400" spc="45">
                <a:solidFill>
                  <a:srgbClr val="F1F1F1"/>
                </a:solidFill>
                <a:latin typeface="Calibri"/>
                <a:cs typeface="Calibri"/>
              </a:rPr>
              <a:t>criteria </a:t>
            </a:r>
            <a:r>
              <a:rPr dirty="0" sz="2400" spc="70">
                <a:solidFill>
                  <a:srgbClr val="F1F1F1"/>
                </a:solidFill>
                <a:latin typeface="Calibri"/>
                <a:cs typeface="Calibri"/>
              </a:rPr>
              <a:t>still</a:t>
            </a:r>
            <a:r>
              <a:rPr dirty="0" sz="2400" spc="-36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dirty="0" sz="2400" spc="50">
                <a:solidFill>
                  <a:srgbClr val="F1F1F1"/>
                </a:solidFill>
                <a:latin typeface="Calibri"/>
                <a:cs typeface="Calibri"/>
              </a:rPr>
              <a:t>met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2200" y="1524000"/>
            <a:ext cx="5181600" cy="476250"/>
          </a:xfrm>
          <a:prstGeom prst="rect">
            <a:avLst/>
          </a:prstGeom>
          <a:solidFill>
            <a:srgbClr val="172B54"/>
          </a:solidFill>
        </p:spPr>
        <p:txBody>
          <a:bodyPr wrap="square" lIns="0" tIns="44450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350"/>
              </a:spcBef>
            </a:pPr>
            <a:r>
              <a:rPr dirty="0" sz="2400" spc="-50" b="1">
                <a:solidFill>
                  <a:srgbClr val="FFFFFF"/>
                </a:solidFill>
                <a:latin typeface="Arial"/>
                <a:cs typeface="Arial"/>
              </a:rPr>
              <a:t>Prespecified 2-year</a:t>
            </a:r>
            <a:r>
              <a:rPr dirty="0" sz="2400" spc="-3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80" b="1">
                <a:solidFill>
                  <a:srgbClr val="FFFFFF"/>
                </a:solidFill>
                <a:latin typeface="Arial"/>
                <a:cs typeface="Arial"/>
              </a:rPr>
              <a:t>Endpoints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8419" rIns="0" bIns="0" rtlCol="0" vert="horz">
            <a:spAutoFit/>
          </a:bodyPr>
          <a:lstStyle/>
          <a:p>
            <a:pPr marL="5837555" marR="246379" indent="-514984">
              <a:lnSpc>
                <a:spcPts val="2550"/>
              </a:lnSpc>
              <a:spcBef>
                <a:spcPts val="459"/>
              </a:spcBef>
              <a:buAutoNum type="arabicPeriod"/>
              <a:tabLst>
                <a:tab pos="5837555" algn="l"/>
                <a:tab pos="5838190" algn="l"/>
              </a:tabLst>
            </a:pPr>
            <a:r>
              <a:rPr dirty="0" spc="55"/>
              <a:t>Recurrent </a:t>
            </a:r>
            <a:r>
              <a:rPr dirty="0" spc="190"/>
              <a:t>HF</a:t>
            </a:r>
            <a:r>
              <a:rPr dirty="0" spc="-380"/>
              <a:t> </a:t>
            </a:r>
            <a:r>
              <a:rPr dirty="0" spc="75"/>
              <a:t>hospitalizations </a:t>
            </a:r>
            <a:r>
              <a:rPr dirty="0" spc="10"/>
              <a:t>at  </a:t>
            </a:r>
            <a:r>
              <a:rPr dirty="0" spc="60"/>
              <a:t>24</a:t>
            </a:r>
            <a:r>
              <a:rPr dirty="0" spc="-35"/>
              <a:t> </a:t>
            </a:r>
            <a:r>
              <a:rPr dirty="0" spc="90"/>
              <a:t>months</a:t>
            </a:r>
          </a:p>
          <a:p>
            <a:pPr marL="5837555" marR="5080" indent="-514984">
              <a:lnSpc>
                <a:spcPct val="90400"/>
              </a:lnSpc>
              <a:spcBef>
                <a:spcPts val="1200"/>
              </a:spcBef>
              <a:buAutoNum type="arabicPeriod"/>
              <a:tabLst>
                <a:tab pos="5837555" algn="l"/>
                <a:tab pos="5838190" algn="l"/>
              </a:tabLst>
            </a:pPr>
            <a:r>
              <a:rPr dirty="0" spc="65"/>
              <a:t>Freedom </a:t>
            </a:r>
            <a:r>
              <a:rPr dirty="0" spc="35"/>
              <a:t>from </a:t>
            </a:r>
            <a:r>
              <a:rPr dirty="0" spc="120"/>
              <a:t>all-cause</a:t>
            </a:r>
            <a:r>
              <a:rPr dirty="0" spc="-409"/>
              <a:t> </a:t>
            </a:r>
            <a:r>
              <a:rPr dirty="0" spc="25"/>
              <a:t>mortality,  </a:t>
            </a:r>
            <a:r>
              <a:rPr dirty="0" spc="80"/>
              <a:t>tricuspid </a:t>
            </a:r>
            <a:r>
              <a:rPr dirty="0" spc="50"/>
              <a:t>valve </a:t>
            </a:r>
            <a:r>
              <a:rPr dirty="0" spc="25"/>
              <a:t>surgery, </a:t>
            </a:r>
            <a:r>
              <a:rPr dirty="0" spc="70"/>
              <a:t>and  </a:t>
            </a:r>
            <a:r>
              <a:rPr dirty="0" spc="80"/>
              <a:t>tricuspid </a:t>
            </a:r>
            <a:r>
              <a:rPr dirty="0" spc="50"/>
              <a:t>valve </a:t>
            </a:r>
            <a:r>
              <a:rPr dirty="0" spc="25"/>
              <a:t>intervention </a:t>
            </a:r>
            <a:r>
              <a:rPr dirty="0" spc="45"/>
              <a:t>at </a:t>
            </a:r>
            <a:r>
              <a:rPr dirty="0" spc="60"/>
              <a:t>24  </a:t>
            </a:r>
            <a:r>
              <a:rPr dirty="0" spc="90"/>
              <a:t>months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38200" y="5267325"/>
            <a:ext cx="10515600" cy="523875"/>
          </a:xfrm>
          <a:prstGeom prst="rect">
            <a:avLst/>
          </a:prstGeom>
          <a:ln w="19050">
            <a:solidFill>
              <a:srgbClr val="172B54"/>
            </a:solidFill>
          </a:ln>
        </p:spPr>
        <p:txBody>
          <a:bodyPr wrap="square" lIns="0" tIns="273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15"/>
              </a:spcBef>
            </a:pPr>
            <a:r>
              <a:rPr dirty="0" sz="2750" spc="-125" b="1">
                <a:latin typeface="Trebuchet MS"/>
                <a:cs typeface="Trebuchet MS"/>
              </a:rPr>
              <a:t>Aim:</a:t>
            </a:r>
            <a:r>
              <a:rPr dirty="0" sz="2750" spc="-265" b="1">
                <a:latin typeface="Trebuchet MS"/>
                <a:cs typeface="Trebuchet MS"/>
              </a:rPr>
              <a:t> </a:t>
            </a:r>
            <a:r>
              <a:rPr dirty="0" sz="2750" spc="-125">
                <a:latin typeface="Calibri"/>
                <a:cs typeface="Calibri"/>
              </a:rPr>
              <a:t>To</a:t>
            </a:r>
            <a:r>
              <a:rPr dirty="0" sz="2750" spc="-90">
                <a:latin typeface="Calibri"/>
                <a:cs typeface="Calibri"/>
              </a:rPr>
              <a:t> </a:t>
            </a:r>
            <a:r>
              <a:rPr dirty="0" sz="2750" spc="-50">
                <a:latin typeface="Calibri"/>
                <a:cs typeface="Calibri"/>
              </a:rPr>
              <a:t>report</a:t>
            </a:r>
            <a:r>
              <a:rPr dirty="0" sz="2750" spc="-114">
                <a:latin typeface="Calibri"/>
                <a:cs typeface="Calibri"/>
              </a:rPr>
              <a:t> </a:t>
            </a:r>
            <a:r>
              <a:rPr dirty="0" sz="2750" spc="25">
                <a:latin typeface="Calibri"/>
                <a:cs typeface="Calibri"/>
              </a:rPr>
              <a:t>2-year</a:t>
            </a:r>
            <a:r>
              <a:rPr dirty="0" sz="2750" spc="-125">
                <a:latin typeface="Calibri"/>
                <a:cs typeface="Calibri"/>
              </a:rPr>
              <a:t> </a:t>
            </a:r>
            <a:r>
              <a:rPr dirty="0" sz="2750" spc="40">
                <a:latin typeface="Calibri"/>
                <a:cs typeface="Calibri"/>
              </a:rPr>
              <a:t>outcomes</a:t>
            </a:r>
            <a:r>
              <a:rPr dirty="0" sz="2750" spc="-35">
                <a:latin typeface="Calibri"/>
                <a:cs typeface="Calibri"/>
              </a:rPr>
              <a:t> </a:t>
            </a:r>
            <a:r>
              <a:rPr dirty="0" sz="2750" spc="-55">
                <a:latin typeface="Calibri"/>
                <a:cs typeface="Calibri"/>
              </a:rPr>
              <a:t>from</a:t>
            </a:r>
            <a:r>
              <a:rPr dirty="0" sz="2750" spc="-65">
                <a:latin typeface="Calibri"/>
                <a:cs typeface="Calibri"/>
              </a:rPr>
              <a:t> </a:t>
            </a:r>
            <a:r>
              <a:rPr dirty="0" sz="2750" spc="-15">
                <a:latin typeface="Calibri"/>
                <a:cs typeface="Calibri"/>
              </a:rPr>
              <a:t>the</a:t>
            </a:r>
            <a:r>
              <a:rPr dirty="0" sz="2750" spc="-114">
                <a:latin typeface="Calibri"/>
                <a:cs typeface="Calibri"/>
              </a:rPr>
              <a:t> </a:t>
            </a:r>
            <a:r>
              <a:rPr dirty="0" sz="2750" spc="20">
                <a:latin typeface="Calibri"/>
                <a:cs typeface="Calibri"/>
              </a:rPr>
              <a:t>TRILUMINATE</a:t>
            </a:r>
            <a:r>
              <a:rPr dirty="0" sz="2750" spc="-10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Pivotal</a:t>
            </a:r>
            <a:r>
              <a:rPr dirty="0" sz="2750" spc="-105">
                <a:latin typeface="Calibri"/>
                <a:cs typeface="Calibri"/>
              </a:rPr>
              <a:t> </a:t>
            </a:r>
            <a:r>
              <a:rPr dirty="0" sz="2750" spc="-25">
                <a:latin typeface="Calibri"/>
                <a:cs typeface="Calibri"/>
              </a:rPr>
              <a:t>trial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2250" y="6381750"/>
            <a:ext cx="666750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246379">
              <a:lnSpc>
                <a:spcPct val="100000"/>
              </a:lnSpc>
              <a:spcBef>
                <a:spcPts val="405"/>
              </a:spcBef>
            </a:pPr>
            <a:r>
              <a:rPr dirty="0" baseline="22222" sz="750" spc="37">
                <a:latin typeface="Calibri"/>
                <a:cs typeface="Calibri"/>
              </a:rPr>
              <a:t>1</a:t>
            </a:r>
            <a:r>
              <a:rPr dirty="0" baseline="22222" sz="750" spc="7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Sorajja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P,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Whisenant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B,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Hamid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N,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et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al.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Transcatheter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Repair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for</a:t>
            </a:r>
            <a:r>
              <a:rPr dirty="0" sz="800" spc="-8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with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Regurgitation.</a:t>
            </a:r>
            <a:r>
              <a:rPr dirty="0" sz="800" spc="-100">
                <a:latin typeface="Calibri"/>
                <a:cs typeface="Calibri"/>
              </a:rPr>
              <a:t> </a:t>
            </a:r>
            <a:r>
              <a:rPr dirty="0" sz="800" spc="65" i="1">
                <a:latin typeface="Calibri"/>
                <a:cs typeface="Calibri"/>
              </a:rPr>
              <a:t>N</a:t>
            </a:r>
            <a:r>
              <a:rPr dirty="0" sz="800" spc="-15" i="1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Engl</a:t>
            </a:r>
            <a:r>
              <a:rPr dirty="0" sz="800" spc="-20" i="1">
                <a:latin typeface="Calibri"/>
                <a:cs typeface="Calibri"/>
              </a:rPr>
              <a:t> </a:t>
            </a:r>
            <a:r>
              <a:rPr dirty="0" sz="800" spc="15" i="1">
                <a:latin typeface="Calibri"/>
                <a:cs typeface="Calibri"/>
              </a:rPr>
              <a:t>J</a:t>
            </a:r>
            <a:r>
              <a:rPr dirty="0" sz="800" spc="-75" i="1">
                <a:latin typeface="Calibri"/>
                <a:cs typeface="Calibri"/>
              </a:rPr>
              <a:t> </a:t>
            </a:r>
            <a:r>
              <a:rPr dirty="0" sz="800" spc="20" i="1">
                <a:latin typeface="Calibri"/>
                <a:cs typeface="Calibri"/>
              </a:rPr>
              <a:t>Med</a:t>
            </a:r>
            <a:r>
              <a:rPr dirty="0" sz="800" spc="20">
                <a:latin typeface="Calibri"/>
                <a:cs typeface="Calibri"/>
              </a:rPr>
              <a:t>.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2023;388(20):1833-1842.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7377"/>
            <a:ext cx="583819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125" b="1">
                <a:solidFill>
                  <a:srgbClr val="000000"/>
                </a:solidFill>
                <a:latin typeface="Trebuchet MS"/>
                <a:cs typeface="Trebuchet MS"/>
              </a:rPr>
              <a:t>Baseline</a:t>
            </a:r>
            <a:r>
              <a:rPr dirty="0" sz="4400" spc="-50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400" spc="-135" b="1">
                <a:solidFill>
                  <a:srgbClr val="000000"/>
                </a:solidFill>
                <a:latin typeface="Trebuchet MS"/>
                <a:cs typeface="Trebuchet MS"/>
              </a:rPr>
              <a:t>Characteristics</a:t>
            </a:r>
            <a:endParaRPr sz="4400">
              <a:latin typeface="Trebuchet MS"/>
              <a:cs typeface="Trebuchet M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72792" y="1684401"/>
          <a:ext cx="8644255" cy="3783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76420"/>
                <a:gridCol w="2107565"/>
                <a:gridCol w="2141855"/>
              </a:tblGrid>
              <a:tr h="5295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ts val="1835"/>
                        </a:lnSpc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Characteristic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08025" marR="756285">
                        <a:lnSpc>
                          <a:spcPct val="109000"/>
                        </a:lnSpc>
                        <a:spcBef>
                          <a:spcPts val="10"/>
                        </a:spcBef>
                      </a:pPr>
                      <a:r>
                        <a:rPr dirty="0" sz="1550" spc="5" b="1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550" spc="20" b="1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550" spc="25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550" spc="3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550" b="1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N=285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793750" marR="701675" indent="-59690">
                        <a:lnSpc>
                          <a:spcPct val="109000"/>
                        </a:lnSpc>
                        <a:spcBef>
                          <a:spcPts val="10"/>
                        </a:spcBef>
                      </a:pPr>
                      <a:r>
                        <a:rPr dirty="0" sz="1550" spc="5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550" spc="55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50" spc="-40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550" spc="15" b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ol 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N=287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260223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-90" b="1">
                          <a:latin typeface="Arial"/>
                          <a:cs typeface="Arial"/>
                        </a:rPr>
                        <a:t>Age</a:t>
                      </a:r>
                      <a:r>
                        <a:rPr dirty="0" sz="15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(years)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8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78.1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7.9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78.1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7.6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172B54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3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Female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58.9%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58.9%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3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550" spc="-15" b="1">
                          <a:latin typeface="Arial"/>
                          <a:cs typeface="Arial"/>
                        </a:rPr>
                        <a:t>Atrial</a:t>
                      </a:r>
                      <a:r>
                        <a:rPr dirty="0" sz="155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10" b="1">
                          <a:latin typeface="Arial"/>
                          <a:cs typeface="Arial"/>
                        </a:rPr>
                        <a:t>Fibrillation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82.8%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92.7%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379984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550" spc="-80" b="1">
                          <a:latin typeface="Arial"/>
                          <a:cs typeface="Arial"/>
                        </a:rPr>
                        <a:t>CRT,</a:t>
                      </a:r>
                      <a:r>
                        <a:rPr dirty="0" sz="1550" spc="-1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5" b="1">
                          <a:latin typeface="Arial"/>
                          <a:cs typeface="Arial"/>
                        </a:rPr>
                        <a:t>CRT-D,</a:t>
                      </a:r>
                      <a:r>
                        <a:rPr dirty="0" sz="155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>
                          <a:latin typeface="Arial"/>
                          <a:cs typeface="Arial"/>
                        </a:rPr>
                        <a:t>ICD,</a:t>
                      </a:r>
                      <a:r>
                        <a:rPr dirty="0" sz="155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5" b="1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55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Permanent</a:t>
                      </a:r>
                      <a:r>
                        <a:rPr dirty="0" sz="155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10" b="1">
                          <a:latin typeface="Arial"/>
                          <a:cs typeface="Arial"/>
                        </a:rPr>
                        <a:t>Pacemaker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16.5%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16.4%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2">
                <a:tc>
                  <a:txBody>
                    <a:bodyPr/>
                    <a:lstStyle/>
                    <a:p>
                      <a:pPr marL="40005">
                        <a:lnSpc>
                          <a:spcPts val="1855"/>
                        </a:lnSpc>
                        <a:spcBef>
                          <a:spcPts val="95"/>
                        </a:spcBef>
                      </a:pPr>
                      <a:r>
                        <a:rPr dirty="0" sz="1550" spc="-40" b="1">
                          <a:latin typeface="Arial"/>
                          <a:cs typeface="Arial"/>
                        </a:rPr>
                        <a:t>Previous</a:t>
                      </a:r>
                      <a:r>
                        <a:rPr dirty="0" sz="1550" spc="-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Aortic</a:t>
                      </a:r>
                      <a:r>
                        <a:rPr dirty="0" sz="155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b="1"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15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0" b="1">
                          <a:latin typeface="Arial"/>
                          <a:cs typeface="Arial"/>
                        </a:rPr>
                        <a:t>Mitral</a:t>
                      </a:r>
                      <a:r>
                        <a:rPr dirty="0" sz="1550" spc="-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Intervention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ts val="1855"/>
                        </a:lnSpc>
                        <a:spcBef>
                          <a:spcPts val="9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37.9%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855"/>
                        </a:lnSpc>
                        <a:spcBef>
                          <a:spcPts val="9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34.5%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2">
                <a:tc>
                  <a:txBody>
                    <a:bodyPr/>
                    <a:lstStyle/>
                    <a:p>
                      <a:pPr marL="40005">
                        <a:lnSpc>
                          <a:spcPts val="1850"/>
                        </a:lnSpc>
                        <a:spcBef>
                          <a:spcPts val="95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HFH</a:t>
                      </a:r>
                      <a:r>
                        <a:rPr dirty="0" sz="155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Within</a:t>
                      </a:r>
                      <a:r>
                        <a:rPr dirty="0" sz="155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0" b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5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60" b="1">
                          <a:latin typeface="Arial"/>
                          <a:cs typeface="Arial"/>
                        </a:rPr>
                        <a:t>Year</a:t>
                      </a:r>
                      <a:r>
                        <a:rPr dirty="0" sz="155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25" b="1">
                          <a:latin typeface="Arial"/>
                          <a:cs typeface="Arial"/>
                        </a:rPr>
                        <a:t>Before</a:t>
                      </a:r>
                      <a:r>
                        <a:rPr dirty="0" sz="15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10" b="1">
                          <a:latin typeface="Arial"/>
                          <a:cs typeface="Arial"/>
                        </a:rPr>
                        <a:t>Enrollment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ts val="1850"/>
                        </a:lnSpc>
                        <a:spcBef>
                          <a:spcPts val="9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24.9%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850"/>
                        </a:lnSpc>
                        <a:spcBef>
                          <a:spcPts val="9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22.6%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3">
                <a:tc>
                  <a:txBody>
                    <a:bodyPr/>
                    <a:lstStyle/>
                    <a:p>
                      <a:pPr marL="40005">
                        <a:lnSpc>
                          <a:spcPts val="1845"/>
                        </a:lnSpc>
                        <a:spcBef>
                          <a:spcPts val="100"/>
                        </a:spcBef>
                      </a:pPr>
                      <a:r>
                        <a:rPr dirty="0" sz="1550" spc="-35" b="1">
                          <a:latin typeface="Arial"/>
                          <a:cs typeface="Arial"/>
                        </a:rPr>
                        <a:t>NYHA </a:t>
                      </a:r>
                      <a:r>
                        <a:rPr dirty="0" sz="1550" spc="-10" b="1">
                          <a:latin typeface="Arial"/>
                          <a:cs typeface="Arial"/>
                        </a:rPr>
                        <a:t>Class</a:t>
                      </a:r>
                      <a:r>
                        <a:rPr dirty="0" sz="1550" spc="-1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40" b="1">
                          <a:latin typeface="Arial"/>
                          <a:cs typeface="Arial"/>
                        </a:rPr>
                        <a:t>III/IV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ts val="1845"/>
                        </a:lnSpc>
                        <a:spcBef>
                          <a:spcPts val="10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56.1%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ts val="1845"/>
                        </a:lnSpc>
                        <a:spcBef>
                          <a:spcPts val="100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54.0%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3">
                <a:tc>
                  <a:txBody>
                    <a:bodyPr/>
                    <a:lstStyle/>
                    <a:p>
                      <a:pPr marL="40005">
                        <a:lnSpc>
                          <a:spcPts val="1845"/>
                        </a:lnSpc>
                        <a:spcBef>
                          <a:spcPts val="105"/>
                        </a:spcBef>
                      </a:pPr>
                      <a:r>
                        <a:rPr dirty="0" sz="1550" spc="-70" b="1">
                          <a:latin typeface="Arial"/>
                          <a:cs typeface="Arial"/>
                        </a:rPr>
                        <a:t>KCCQ</a:t>
                      </a:r>
                      <a:r>
                        <a:rPr dirty="0" sz="155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Score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7625">
                        <a:lnSpc>
                          <a:spcPts val="1845"/>
                        </a:lnSpc>
                        <a:spcBef>
                          <a:spcPts val="10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55.6 ±</a:t>
                      </a:r>
                      <a:r>
                        <a:rPr dirty="0" sz="155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65">
                          <a:latin typeface="Calibri"/>
                          <a:cs typeface="Calibri"/>
                        </a:rPr>
                        <a:t>22.9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1845"/>
                        </a:lnSpc>
                        <a:spcBef>
                          <a:spcPts val="10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54.6 ±</a:t>
                      </a:r>
                      <a:r>
                        <a:rPr dirty="0" sz="155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65">
                          <a:latin typeface="Calibri"/>
                          <a:cs typeface="Calibri"/>
                        </a:rPr>
                        <a:t>23.8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2">
                <a:tc>
                  <a:txBody>
                    <a:bodyPr/>
                    <a:lstStyle/>
                    <a:p>
                      <a:pPr marL="40005">
                        <a:lnSpc>
                          <a:spcPts val="1839"/>
                        </a:lnSpc>
                        <a:spcBef>
                          <a:spcPts val="105"/>
                        </a:spcBef>
                      </a:pPr>
                      <a:r>
                        <a:rPr dirty="0" sz="1550" spc="5" b="1">
                          <a:latin typeface="Arial"/>
                          <a:cs typeface="Arial"/>
                        </a:rPr>
                        <a:t>6-minute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Walk </a:t>
                      </a:r>
                      <a:r>
                        <a:rPr dirty="0" sz="1550" b="1">
                          <a:latin typeface="Arial"/>
                          <a:cs typeface="Arial"/>
                        </a:rPr>
                        <a:t>Distance</a:t>
                      </a:r>
                      <a:r>
                        <a:rPr dirty="0" sz="1550" spc="-3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30" b="1">
                          <a:latin typeface="Arial"/>
                          <a:cs typeface="Arial"/>
                        </a:rPr>
                        <a:t>(m)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165">
                        <a:lnSpc>
                          <a:spcPts val="1839"/>
                        </a:lnSpc>
                        <a:spcBef>
                          <a:spcPts val="105"/>
                        </a:spcBef>
                      </a:pPr>
                      <a:r>
                        <a:rPr dirty="0" sz="1550" spc="60">
                          <a:latin typeface="Calibri"/>
                          <a:cs typeface="Calibri"/>
                        </a:rPr>
                        <a:t>240.5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60">
                          <a:latin typeface="Calibri"/>
                          <a:cs typeface="Calibri"/>
                        </a:rPr>
                        <a:t>116.4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ts val="1839"/>
                        </a:lnSpc>
                        <a:spcBef>
                          <a:spcPts val="105"/>
                        </a:spcBef>
                      </a:pPr>
                      <a:r>
                        <a:rPr dirty="0" sz="1550" spc="60">
                          <a:latin typeface="Calibri"/>
                          <a:cs typeface="Calibri"/>
                        </a:rPr>
                        <a:t>249.6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60">
                          <a:latin typeface="Calibri"/>
                          <a:cs typeface="Calibri"/>
                        </a:rPr>
                        <a:t>125.5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60223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-15" b="1">
                          <a:latin typeface="Arial"/>
                          <a:cs typeface="Arial"/>
                        </a:rPr>
                        <a:t>Functional </a:t>
                      </a:r>
                      <a:r>
                        <a:rPr dirty="0" sz="1550" spc="-125" b="1">
                          <a:latin typeface="Arial"/>
                          <a:cs typeface="Arial"/>
                        </a:rPr>
                        <a:t>TR</a:t>
                      </a:r>
                      <a:r>
                        <a:rPr dirty="0" sz="1550" spc="-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45" b="1">
                          <a:latin typeface="Arial"/>
                          <a:cs typeface="Arial"/>
                        </a:rPr>
                        <a:t>Etiology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95.7%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550" spc="85">
                          <a:latin typeface="Calibri"/>
                          <a:cs typeface="Calibri"/>
                        </a:rPr>
                        <a:t>93.9%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59587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50" spc="-30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Torrential</a:t>
                      </a:r>
                      <a:r>
                        <a:rPr dirty="0" sz="1550" spc="-80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55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dirty="0" baseline="23809" sz="1575" spc="-82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1,2</a:t>
                      </a:r>
                      <a:endParaRPr baseline="23809" sz="157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39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50" spc="-20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48.7%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50" spc="-20" b="1">
                          <a:solidFill>
                            <a:srgbClr val="EF812E"/>
                          </a:solidFill>
                          <a:latin typeface="Arial"/>
                          <a:cs typeface="Arial"/>
                        </a:rPr>
                        <a:t>51.5%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E8E8E8"/>
                      </a:solidFill>
                      <a:prstDash val="solid"/>
                    </a:lnB>
                  </a:tcPr>
                </a:tc>
              </a:tr>
              <a:tr h="259588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Left </a:t>
                      </a:r>
                      <a:r>
                        <a:rPr dirty="0" sz="1550" spc="-5" b="1">
                          <a:latin typeface="Arial"/>
                          <a:cs typeface="Arial"/>
                        </a:rPr>
                        <a:t>Ventricular</a:t>
                      </a:r>
                      <a:r>
                        <a:rPr dirty="0" sz="1550" spc="-3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-15" b="1">
                          <a:latin typeface="Arial"/>
                          <a:cs typeface="Arial"/>
                        </a:rPr>
                        <a:t>Ejection </a:t>
                      </a:r>
                      <a:r>
                        <a:rPr dirty="0" sz="1550" spc="-25" b="1">
                          <a:latin typeface="Arial"/>
                          <a:cs typeface="Arial"/>
                        </a:rPr>
                        <a:t>Fraction </a:t>
                      </a:r>
                      <a:r>
                        <a:rPr dirty="0" sz="1550" spc="-55" b="1">
                          <a:latin typeface="Arial"/>
                          <a:cs typeface="Arial"/>
                        </a:rPr>
                        <a:t>(%)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172B54"/>
                      </a:solidFill>
                      <a:prstDash val="solid"/>
                    </a:lnL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8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59.4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9.0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550" spc="65">
                          <a:latin typeface="Calibri"/>
                          <a:cs typeface="Calibri"/>
                        </a:rPr>
                        <a:t>59.7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70">
                          <a:latin typeface="Calibri"/>
                          <a:cs typeface="Calibri"/>
                        </a:rPr>
                        <a:t>9.2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R w="12700">
                      <a:solidFill>
                        <a:srgbClr val="172B54"/>
                      </a:solidFill>
                      <a:prstDash val="solid"/>
                    </a:lnR>
                    <a:lnT w="12700">
                      <a:solidFill>
                        <a:srgbClr val="E8E8E8"/>
                      </a:solidFill>
                      <a:prstDash val="solid"/>
                    </a:lnT>
                    <a:lnB w="12700">
                      <a:solidFill>
                        <a:srgbClr val="172B5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81300" y="6200775"/>
            <a:ext cx="7496175" cy="58102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48895" rIns="0" bIns="0" rtlCol="0" vert="horz">
            <a:spAutoFit/>
          </a:bodyPr>
          <a:lstStyle/>
          <a:p>
            <a:pPr algn="ctr" marL="100965" marR="81280" indent="-3175">
              <a:lnSpc>
                <a:spcPct val="99000"/>
              </a:lnSpc>
              <a:spcBef>
                <a:spcPts val="385"/>
              </a:spcBef>
            </a:pPr>
            <a:r>
              <a:rPr dirty="0" sz="800" spc="45">
                <a:latin typeface="Calibri"/>
                <a:cs typeface="Calibri"/>
              </a:rPr>
              <a:t>Based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on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5-grade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60">
                <a:latin typeface="Calibri"/>
                <a:cs typeface="Calibri"/>
              </a:rPr>
              <a:t>scale</a:t>
            </a:r>
            <a:r>
              <a:rPr dirty="0" sz="800" spc="-8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from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baseline="22222" sz="750" spc="52">
                <a:latin typeface="Calibri"/>
                <a:cs typeface="Calibri"/>
              </a:rPr>
              <a:t>1</a:t>
            </a:r>
            <a:r>
              <a:rPr dirty="0" sz="800" spc="35">
                <a:latin typeface="Calibri"/>
                <a:cs typeface="Calibri"/>
              </a:rPr>
              <a:t>Hahn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RT,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Badano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55">
                <a:latin typeface="Calibri"/>
                <a:cs typeface="Calibri"/>
              </a:rPr>
              <a:t>LP,</a:t>
            </a:r>
            <a:r>
              <a:rPr dirty="0" sz="800" spc="-6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Bartko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40">
                <a:latin typeface="Calibri"/>
                <a:cs typeface="Calibri"/>
              </a:rPr>
              <a:t>PE,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et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al.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regurgitation: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recent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advances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in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understanding</a:t>
            </a:r>
            <a:r>
              <a:rPr dirty="0" sz="800" spc="2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pathophysiology,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severity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grading</a:t>
            </a:r>
            <a:r>
              <a:rPr dirty="0" sz="800" spc="-50">
                <a:latin typeface="Calibri"/>
                <a:cs typeface="Calibri"/>
              </a:rPr>
              <a:t> </a:t>
            </a:r>
            <a:r>
              <a:rPr dirty="0" sz="800" spc="40">
                <a:latin typeface="Calibri"/>
                <a:cs typeface="Calibri"/>
              </a:rPr>
              <a:t>and  </a:t>
            </a:r>
            <a:r>
              <a:rPr dirty="0" sz="800" spc="30">
                <a:latin typeface="Calibri"/>
                <a:cs typeface="Calibri"/>
              </a:rPr>
              <a:t>outcome.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30" i="1">
                <a:latin typeface="Calibri"/>
                <a:cs typeface="Calibri"/>
              </a:rPr>
              <a:t>Eur</a:t>
            </a:r>
            <a:r>
              <a:rPr dirty="0" sz="800" spc="-40" i="1">
                <a:latin typeface="Calibri"/>
                <a:cs typeface="Calibri"/>
              </a:rPr>
              <a:t> </a:t>
            </a:r>
            <a:r>
              <a:rPr dirty="0" sz="800" spc="10" i="1">
                <a:latin typeface="Calibri"/>
                <a:cs typeface="Calibri"/>
              </a:rPr>
              <a:t>Heart </a:t>
            </a:r>
            <a:r>
              <a:rPr dirty="0" sz="800" spc="15" i="1">
                <a:latin typeface="Calibri"/>
                <a:cs typeface="Calibri"/>
              </a:rPr>
              <a:t>J</a:t>
            </a:r>
            <a:r>
              <a:rPr dirty="0" sz="800" spc="-5" i="1">
                <a:latin typeface="Calibri"/>
                <a:cs typeface="Calibri"/>
              </a:rPr>
              <a:t> </a:t>
            </a:r>
            <a:r>
              <a:rPr dirty="0" sz="800" spc="30" i="1">
                <a:latin typeface="Calibri"/>
                <a:cs typeface="Calibri"/>
              </a:rPr>
              <a:t>Cardiovasc</a:t>
            </a:r>
            <a:r>
              <a:rPr dirty="0" sz="800" spc="-20" i="1">
                <a:latin typeface="Calibri"/>
                <a:cs typeface="Calibri"/>
              </a:rPr>
              <a:t> </a:t>
            </a:r>
            <a:r>
              <a:rPr dirty="0" sz="800" spc="5" i="1">
                <a:latin typeface="Calibri"/>
                <a:cs typeface="Calibri"/>
              </a:rPr>
              <a:t>Imaging </a:t>
            </a:r>
            <a:r>
              <a:rPr dirty="0" sz="800" spc="15">
                <a:latin typeface="Calibri"/>
                <a:cs typeface="Calibri"/>
              </a:rPr>
              <a:t>2022;23:913-29.</a:t>
            </a:r>
            <a:r>
              <a:rPr dirty="0" sz="800">
                <a:latin typeface="Calibri"/>
                <a:cs typeface="Calibri"/>
              </a:rPr>
              <a:t> </a:t>
            </a:r>
            <a:r>
              <a:rPr dirty="0" baseline="22222" sz="750" spc="52">
                <a:latin typeface="Calibri"/>
                <a:cs typeface="Calibri"/>
              </a:rPr>
              <a:t>2</a:t>
            </a:r>
            <a:r>
              <a:rPr dirty="0" sz="800" spc="35">
                <a:latin typeface="Calibri"/>
                <a:cs typeface="Calibri"/>
              </a:rPr>
              <a:t>Hahn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RT,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Zamorano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JL.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The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need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for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55">
                <a:latin typeface="Calibri"/>
                <a:cs typeface="Calibri"/>
              </a:rPr>
              <a:t>a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new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regurgitation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grading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 spc="40">
                <a:latin typeface="Calibri"/>
                <a:cs typeface="Calibri"/>
              </a:rPr>
              <a:t>scheme.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30" i="1">
                <a:latin typeface="Calibri"/>
                <a:cs typeface="Calibri"/>
              </a:rPr>
              <a:t>Eur</a:t>
            </a:r>
            <a:r>
              <a:rPr dirty="0" sz="800" spc="-40" i="1">
                <a:latin typeface="Calibri"/>
                <a:cs typeface="Calibri"/>
              </a:rPr>
              <a:t> </a:t>
            </a:r>
            <a:r>
              <a:rPr dirty="0" sz="800" spc="10" i="1">
                <a:latin typeface="Calibri"/>
                <a:cs typeface="Calibri"/>
              </a:rPr>
              <a:t>Heart </a:t>
            </a:r>
            <a:r>
              <a:rPr dirty="0" sz="800" spc="15" i="1">
                <a:latin typeface="Calibri"/>
                <a:cs typeface="Calibri"/>
              </a:rPr>
              <a:t>J</a:t>
            </a:r>
            <a:r>
              <a:rPr dirty="0" sz="800" spc="-5" i="1">
                <a:latin typeface="Calibri"/>
                <a:cs typeface="Calibri"/>
              </a:rPr>
              <a:t> </a:t>
            </a:r>
            <a:r>
              <a:rPr dirty="0" sz="800" spc="30" i="1">
                <a:latin typeface="Calibri"/>
                <a:cs typeface="Calibri"/>
              </a:rPr>
              <a:t>Cardiovasc  </a:t>
            </a:r>
            <a:r>
              <a:rPr dirty="0" sz="800" spc="5" i="1">
                <a:latin typeface="Calibri"/>
                <a:cs typeface="Calibri"/>
              </a:rPr>
              <a:t>Imaging</a:t>
            </a:r>
            <a:r>
              <a:rPr dirty="0" sz="800" spc="-15" i="1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2017;18:1342-3.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Data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shown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as</a:t>
            </a:r>
            <a:r>
              <a:rPr dirty="0" sz="800" spc="25">
                <a:latin typeface="Calibri"/>
                <a:cs typeface="Calibri"/>
              </a:rPr>
              <a:t> </a:t>
            </a:r>
            <a:r>
              <a:rPr dirty="0" sz="800" spc="105">
                <a:latin typeface="Calibri"/>
                <a:cs typeface="Calibri"/>
              </a:rPr>
              <a:t>%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or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mean±standard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deviation.;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55" i="1">
                <a:latin typeface="Calibri"/>
                <a:cs typeface="Calibri"/>
              </a:rPr>
              <a:t>CRT</a:t>
            </a:r>
            <a:r>
              <a:rPr dirty="0" sz="800" spc="55">
                <a:latin typeface="Calibri"/>
                <a:cs typeface="Calibri"/>
              </a:rPr>
              <a:t>,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cardiac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resynchronization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therapy;</a:t>
            </a:r>
            <a:r>
              <a:rPr dirty="0" sz="800" spc="25">
                <a:latin typeface="Calibri"/>
                <a:cs typeface="Calibri"/>
              </a:rPr>
              <a:t> </a:t>
            </a:r>
            <a:r>
              <a:rPr dirty="0" sz="800" spc="45" i="1">
                <a:latin typeface="Calibri"/>
                <a:cs typeface="Calibri"/>
              </a:rPr>
              <a:t>CRT-D</a:t>
            </a:r>
            <a:r>
              <a:rPr dirty="0" sz="800" spc="45">
                <a:latin typeface="Calibri"/>
                <a:cs typeface="Calibri"/>
              </a:rPr>
              <a:t>,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60">
                <a:latin typeface="Calibri"/>
                <a:cs typeface="Calibri"/>
              </a:rPr>
              <a:t>CRT</a:t>
            </a:r>
            <a:r>
              <a:rPr dirty="0" sz="800" spc="-5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device;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55" i="1">
                <a:latin typeface="Calibri"/>
                <a:cs typeface="Calibri"/>
              </a:rPr>
              <a:t>HFH</a:t>
            </a:r>
            <a:r>
              <a:rPr dirty="0" sz="800" spc="55">
                <a:latin typeface="Calibri"/>
                <a:cs typeface="Calibri"/>
              </a:rPr>
              <a:t>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heart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failure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hospitalization;  </a:t>
            </a:r>
            <a:r>
              <a:rPr dirty="0" sz="800" spc="60" i="1">
                <a:latin typeface="Calibri"/>
                <a:cs typeface="Calibri"/>
              </a:rPr>
              <a:t>ICD</a:t>
            </a:r>
            <a:r>
              <a:rPr dirty="0" sz="800" spc="60">
                <a:latin typeface="Calibri"/>
                <a:cs typeface="Calibri"/>
              </a:rPr>
              <a:t>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implantable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35">
                <a:latin typeface="Calibri"/>
                <a:cs typeface="Calibri"/>
              </a:rPr>
              <a:t>cardiac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5">
                <a:latin typeface="Calibri"/>
                <a:cs typeface="Calibri"/>
              </a:rPr>
              <a:t>defibrillator;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 spc="80" i="1">
                <a:latin typeface="Calibri"/>
                <a:cs typeface="Calibri"/>
              </a:rPr>
              <a:t>KCCQ</a:t>
            </a:r>
            <a:r>
              <a:rPr dirty="0" sz="800" spc="80">
                <a:latin typeface="Calibri"/>
                <a:cs typeface="Calibri"/>
              </a:rPr>
              <a:t>,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50">
                <a:latin typeface="Calibri"/>
                <a:cs typeface="Calibri"/>
              </a:rPr>
              <a:t>Kansas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City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Cardiomyopathy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Questionnaire;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 spc="35" i="1">
                <a:latin typeface="Calibri"/>
                <a:cs typeface="Calibri"/>
              </a:rPr>
              <a:t>NYHA</a:t>
            </a:r>
            <a:r>
              <a:rPr dirty="0" sz="800" spc="35">
                <a:latin typeface="Calibri"/>
                <a:cs typeface="Calibri"/>
              </a:rPr>
              <a:t>,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New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York</a:t>
            </a:r>
            <a:r>
              <a:rPr dirty="0" sz="800" spc="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Heart </a:t>
            </a:r>
            <a:r>
              <a:rPr dirty="0" sz="800" spc="30">
                <a:latin typeface="Calibri"/>
                <a:cs typeface="Calibri"/>
              </a:rPr>
              <a:t>Association;</a:t>
            </a:r>
            <a:r>
              <a:rPr dirty="0" sz="800" spc="-110">
                <a:latin typeface="Calibri"/>
                <a:cs typeface="Calibri"/>
              </a:rPr>
              <a:t> </a:t>
            </a:r>
            <a:r>
              <a:rPr dirty="0" sz="800" spc="25" i="1">
                <a:latin typeface="Calibri"/>
                <a:cs typeface="Calibri"/>
              </a:rPr>
              <a:t>TR</a:t>
            </a:r>
            <a:r>
              <a:rPr dirty="0" sz="800" spc="25">
                <a:latin typeface="Calibri"/>
                <a:cs typeface="Calibri"/>
              </a:rPr>
              <a:t>,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regurgitation.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67125" y="3733800"/>
            <a:ext cx="838200" cy="1552575"/>
          </a:xfrm>
          <a:custGeom>
            <a:avLst/>
            <a:gdLst/>
            <a:ahLst/>
            <a:cxnLst/>
            <a:rect l="l" t="t" r="r" b="b"/>
            <a:pathLst>
              <a:path w="838200" h="1552575">
                <a:moveTo>
                  <a:pt x="0" y="1552575"/>
                </a:moveTo>
                <a:lnTo>
                  <a:pt x="838200" y="1552575"/>
                </a:lnTo>
                <a:lnTo>
                  <a:pt x="838200" y="0"/>
                </a:lnTo>
                <a:lnTo>
                  <a:pt x="0" y="0"/>
                </a:lnTo>
                <a:lnTo>
                  <a:pt x="0" y="1552575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724900" y="5267325"/>
            <a:ext cx="847725" cy="19050"/>
          </a:xfrm>
          <a:custGeom>
            <a:avLst/>
            <a:gdLst/>
            <a:ahLst/>
            <a:cxnLst/>
            <a:rect l="l" t="t" r="r" b="b"/>
            <a:pathLst>
              <a:path w="847725" h="19050">
                <a:moveTo>
                  <a:pt x="0" y="19050"/>
                </a:moveTo>
                <a:lnTo>
                  <a:pt x="847725" y="19050"/>
                </a:lnTo>
                <a:lnTo>
                  <a:pt x="847725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00300" y="5191125"/>
            <a:ext cx="838200" cy="95250"/>
          </a:xfrm>
          <a:custGeom>
            <a:avLst/>
            <a:gdLst/>
            <a:ahLst/>
            <a:cxnLst/>
            <a:rect l="l" t="t" r="r" b="b"/>
            <a:pathLst>
              <a:path w="838200" h="95250">
                <a:moveTo>
                  <a:pt x="0" y="95250"/>
                </a:moveTo>
                <a:lnTo>
                  <a:pt x="838200" y="95250"/>
                </a:lnTo>
                <a:lnTo>
                  <a:pt x="838200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67125" y="2571750"/>
            <a:ext cx="838200" cy="1162050"/>
          </a:xfrm>
          <a:custGeom>
            <a:avLst/>
            <a:gdLst/>
            <a:ahLst/>
            <a:cxnLst/>
            <a:rect l="l" t="t" r="r" b="b"/>
            <a:pathLst>
              <a:path w="838200" h="1162050">
                <a:moveTo>
                  <a:pt x="0" y="1162050"/>
                </a:moveTo>
                <a:lnTo>
                  <a:pt x="838200" y="1162050"/>
                </a:lnTo>
                <a:lnTo>
                  <a:pt x="838200" y="0"/>
                </a:lnTo>
                <a:lnTo>
                  <a:pt x="0" y="0"/>
                </a:lnTo>
                <a:lnTo>
                  <a:pt x="0" y="11620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67600" y="5248275"/>
            <a:ext cx="838200" cy="38100"/>
          </a:xfrm>
          <a:custGeom>
            <a:avLst/>
            <a:gdLst/>
            <a:ahLst/>
            <a:cxnLst/>
            <a:rect l="l" t="t" r="r" b="b"/>
            <a:pathLst>
              <a:path w="838200" h="38100">
                <a:moveTo>
                  <a:pt x="0" y="38100"/>
                </a:moveTo>
                <a:lnTo>
                  <a:pt x="838200" y="38100"/>
                </a:lnTo>
                <a:lnTo>
                  <a:pt x="83820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24900" y="5143500"/>
            <a:ext cx="847725" cy="123825"/>
          </a:xfrm>
          <a:custGeom>
            <a:avLst/>
            <a:gdLst/>
            <a:ahLst/>
            <a:cxnLst/>
            <a:rect l="l" t="t" r="r" b="b"/>
            <a:pathLst>
              <a:path w="847725" h="123825">
                <a:moveTo>
                  <a:pt x="0" y="123825"/>
                </a:moveTo>
                <a:lnTo>
                  <a:pt x="847725" y="123825"/>
                </a:lnTo>
                <a:lnTo>
                  <a:pt x="847725" y="0"/>
                </a:lnTo>
                <a:lnTo>
                  <a:pt x="0" y="0"/>
                </a:lnTo>
                <a:lnTo>
                  <a:pt x="0" y="123825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00300" y="4305300"/>
            <a:ext cx="838200" cy="885825"/>
          </a:xfrm>
          <a:custGeom>
            <a:avLst/>
            <a:gdLst/>
            <a:ahLst/>
            <a:cxnLst/>
            <a:rect l="l" t="t" r="r" b="b"/>
            <a:pathLst>
              <a:path w="838200" h="885825">
                <a:moveTo>
                  <a:pt x="0" y="885825"/>
                </a:moveTo>
                <a:lnTo>
                  <a:pt x="838200" y="885825"/>
                </a:lnTo>
                <a:lnTo>
                  <a:pt x="838200" y="0"/>
                </a:lnTo>
                <a:lnTo>
                  <a:pt x="0" y="0"/>
                </a:lnTo>
                <a:lnTo>
                  <a:pt x="0" y="885825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67125" y="2305050"/>
            <a:ext cx="838200" cy="266700"/>
          </a:xfrm>
          <a:custGeom>
            <a:avLst/>
            <a:gdLst/>
            <a:ahLst/>
            <a:cxnLst/>
            <a:rect l="l" t="t" r="r" b="b"/>
            <a:pathLst>
              <a:path w="838200" h="266700">
                <a:moveTo>
                  <a:pt x="0" y="266700"/>
                </a:moveTo>
                <a:lnTo>
                  <a:pt x="838200" y="266700"/>
                </a:lnTo>
                <a:lnTo>
                  <a:pt x="838200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467600" y="4219575"/>
            <a:ext cx="838200" cy="1028700"/>
          </a:xfrm>
          <a:custGeom>
            <a:avLst/>
            <a:gdLst/>
            <a:ahLst/>
            <a:cxnLst/>
            <a:rect l="l" t="t" r="r" b="b"/>
            <a:pathLst>
              <a:path w="838200" h="1028700">
                <a:moveTo>
                  <a:pt x="0" y="1028700"/>
                </a:moveTo>
                <a:lnTo>
                  <a:pt x="838200" y="1028700"/>
                </a:lnTo>
                <a:lnTo>
                  <a:pt x="838200" y="0"/>
                </a:lnTo>
                <a:lnTo>
                  <a:pt x="0" y="0"/>
                </a:lnTo>
                <a:lnTo>
                  <a:pt x="0" y="10287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724900" y="4495800"/>
            <a:ext cx="847725" cy="647700"/>
          </a:xfrm>
          <a:custGeom>
            <a:avLst/>
            <a:gdLst/>
            <a:ahLst/>
            <a:cxnLst/>
            <a:rect l="l" t="t" r="r" b="b"/>
            <a:pathLst>
              <a:path w="847725" h="647700">
                <a:moveTo>
                  <a:pt x="0" y="647700"/>
                </a:moveTo>
                <a:lnTo>
                  <a:pt x="847725" y="647700"/>
                </a:lnTo>
                <a:lnTo>
                  <a:pt x="847725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00300" y="3629025"/>
            <a:ext cx="838200" cy="676275"/>
          </a:xfrm>
          <a:custGeom>
            <a:avLst/>
            <a:gdLst/>
            <a:ahLst/>
            <a:cxnLst/>
            <a:rect l="l" t="t" r="r" b="b"/>
            <a:pathLst>
              <a:path w="838200" h="676275">
                <a:moveTo>
                  <a:pt x="0" y="676275"/>
                </a:moveTo>
                <a:lnTo>
                  <a:pt x="838200" y="676275"/>
                </a:lnTo>
                <a:lnTo>
                  <a:pt x="838200" y="0"/>
                </a:lnTo>
                <a:lnTo>
                  <a:pt x="0" y="0"/>
                </a:lnTo>
                <a:lnTo>
                  <a:pt x="0" y="67627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67125" y="2257425"/>
            <a:ext cx="838200" cy="47625"/>
          </a:xfrm>
          <a:custGeom>
            <a:avLst/>
            <a:gdLst/>
            <a:ahLst/>
            <a:cxnLst/>
            <a:rect l="l" t="t" r="r" b="b"/>
            <a:pathLst>
              <a:path w="838200" h="47625">
                <a:moveTo>
                  <a:pt x="0" y="47625"/>
                </a:moveTo>
                <a:lnTo>
                  <a:pt x="838200" y="47625"/>
                </a:lnTo>
                <a:lnTo>
                  <a:pt x="838200" y="0"/>
                </a:lnTo>
                <a:lnTo>
                  <a:pt x="0" y="0"/>
                </a:lnTo>
                <a:lnTo>
                  <a:pt x="0" y="4762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724900" y="4000500"/>
            <a:ext cx="847725" cy="495300"/>
          </a:xfrm>
          <a:custGeom>
            <a:avLst/>
            <a:gdLst/>
            <a:ahLst/>
            <a:cxnLst/>
            <a:rect l="l" t="t" r="r" b="b"/>
            <a:pathLst>
              <a:path w="847725" h="495300">
                <a:moveTo>
                  <a:pt x="0" y="495300"/>
                </a:moveTo>
                <a:lnTo>
                  <a:pt x="847725" y="495300"/>
                </a:lnTo>
                <a:lnTo>
                  <a:pt x="847725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00300" y="2219325"/>
            <a:ext cx="838200" cy="1409700"/>
          </a:xfrm>
          <a:custGeom>
            <a:avLst/>
            <a:gdLst/>
            <a:ahLst/>
            <a:cxnLst/>
            <a:rect l="l" t="t" r="r" b="b"/>
            <a:pathLst>
              <a:path w="838200" h="1409700">
                <a:moveTo>
                  <a:pt x="0" y="1409700"/>
                </a:moveTo>
                <a:lnTo>
                  <a:pt x="838200" y="1409700"/>
                </a:lnTo>
                <a:lnTo>
                  <a:pt x="838200" y="0"/>
                </a:lnTo>
                <a:lnTo>
                  <a:pt x="0" y="0"/>
                </a:lnTo>
                <a:lnTo>
                  <a:pt x="0" y="14097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67125" y="2219325"/>
            <a:ext cx="838200" cy="38100"/>
          </a:xfrm>
          <a:custGeom>
            <a:avLst/>
            <a:gdLst/>
            <a:ahLst/>
            <a:cxnLst/>
            <a:rect l="l" t="t" r="r" b="b"/>
            <a:pathLst>
              <a:path w="838200" h="38100">
                <a:moveTo>
                  <a:pt x="0" y="38100"/>
                </a:moveTo>
                <a:lnTo>
                  <a:pt x="838200" y="38100"/>
                </a:lnTo>
                <a:lnTo>
                  <a:pt x="83820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467600" y="2219325"/>
            <a:ext cx="838200" cy="1485900"/>
          </a:xfrm>
          <a:custGeom>
            <a:avLst/>
            <a:gdLst/>
            <a:ahLst/>
            <a:cxnLst/>
            <a:rect l="l" t="t" r="r" b="b"/>
            <a:pathLst>
              <a:path w="838200" h="1485900">
                <a:moveTo>
                  <a:pt x="0" y="1485900"/>
                </a:moveTo>
                <a:lnTo>
                  <a:pt x="838200" y="1485900"/>
                </a:lnTo>
                <a:lnTo>
                  <a:pt x="838200" y="0"/>
                </a:lnTo>
                <a:lnTo>
                  <a:pt x="0" y="0"/>
                </a:lnTo>
                <a:lnTo>
                  <a:pt x="0" y="14859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724900" y="2219325"/>
            <a:ext cx="847725" cy="1781175"/>
          </a:xfrm>
          <a:custGeom>
            <a:avLst/>
            <a:gdLst/>
            <a:ahLst/>
            <a:cxnLst/>
            <a:rect l="l" t="t" r="r" b="b"/>
            <a:pathLst>
              <a:path w="847725" h="1781175">
                <a:moveTo>
                  <a:pt x="0" y="1781175"/>
                </a:moveTo>
                <a:lnTo>
                  <a:pt x="847725" y="1781175"/>
                </a:lnTo>
                <a:lnTo>
                  <a:pt x="847725" y="0"/>
                </a:lnTo>
                <a:lnTo>
                  <a:pt x="0" y="0"/>
                </a:lnTo>
                <a:lnTo>
                  <a:pt x="0" y="1781175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86051" y="2214626"/>
            <a:ext cx="0" cy="3067050"/>
          </a:xfrm>
          <a:custGeom>
            <a:avLst/>
            <a:gdLst/>
            <a:ahLst/>
            <a:cxnLst/>
            <a:rect l="l" t="t" r="r" b="b"/>
            <a:pathLst>
              <a:path w="0" h="3067050">
                <a:moveTo>
                  <a:pt x="0" y="30670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38426" y="528167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38426" y="467194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38426" y="4052823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38426" y="34433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38426" y="28337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38426" y="221462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86051" y="5281676"/>
            <a:ext cx="8858250" cy="0"/>
          </a:xfrm>
          <a:custGeom>
            <a:avLst/>
            <a:gdLst/>
            <a:ahLst/>
            <a:cxnLst/>
            <a:rect l="l" t="t" r="r" b="b"/>
            <a:pathLst>
              <a:path w="8858250" h="0">
                <a:moveTo>
                  <a:pt x="0" y="0"/>
                </a:moveTo>
                <a:lnTo>
                  <a:pt x="88582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921759" y="4404995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51%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81351" y="5099748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21759" y="304704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731759" y="5087620"/>
            <a:ext cx="235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32875" y="5103177"/>
            <a:ext cx="2489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54300" y="4645723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979025" y="5103177"/>
            <a:ext cx="90296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9635" algn="l"/>
              </a:tabLst>
            </a:pPr>
            <a:r>
              <a:rPr dirty="0" u="sng" sz="1200" b="1">
                <a:uFill>
                  <a:solidFill>
                    <a:srgbClr val="0D6244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uFill>
                  <a:solidFill>
                    <a:srgbClr val="0D6244"/>
                  </a:solidFill>
                </a:uFill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64051" y="2333053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36205" y="4627181"/>
            <a:ext cx="3213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990710" y="471608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67451" y="2319401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0" y="0"/>
                </a:moveTo>
                <a:lnTo>
                  <a:pt x="28575" y="85725"/>
                </a:lnTo>
                <a:lnTo>
                  <a:pt x="85725" y="85725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654300" y="3859910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64051" y="2173287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467600" y="3705225"/>
            <a:ext cx="838200" cy="514350"/>
          </a:xfrm>
          <a:prstGeom prst="rect">
            <a:avLst/>
          </a:prstGeom>
          <a:solidFill>
            <a:srgbClr val="F1674F"/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267970">
              <a:lnSpc>
                <a:spcPct val="100000"/>
              </a:lnSpc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990710" y="414178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54300" y="2815590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46%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35804" y="2129154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36205" y="2854071"/>
            <a:ext cx="320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48%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990710" y="3002915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58%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239756" y="2275764"/>
            <a:ext cx="339090" cy="2656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3025">
              <a:lnSpc>
                <a:spcPts val="1330"/>
              </a:lnSpc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82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5"/>
              </a:spcBef>
            </a:pPr>
            <a:r>
              <a:rPr dirty="0" sz="1200" spc="5" b="1"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200" b="1">
                <a:latin typeface="Arial"/>
                <a:cs typeface="Arial"/>
              </a:rPr>
              <a:t>34%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22195" y="5170551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37741" y="455580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37741" y="394138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737741" y="3327653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60%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37741" y="271303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80%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2904" y="2098611"/>
            <a:ext cx="4210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100%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514980" y="5351779"/>
            <a:ext cx="605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Arial"/>
                <a:cs typeface="Arial"/>
              </a:rPr>
              <a:t>Baseline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862451" y="5351779"/>
            <a:ext cx="448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1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931656" y="5351779"/>
            <a:ext cx="447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1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198734" y="5351779"/>
            <a:ext cx="447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2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417665" y="3263172"/>
            <a:ext cx="227965" cy="990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70"/>
              </a:lnSpc>
            </a:pPr>
            <a:r>
              <a:rPr dirty="0" sz="1400" spc="-5">
                <a:latin typeface="Arial"/>
                <a:cs typeface="Arial"/>
              </a:rPr>
              <a:t>Patients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(%)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44817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550664" y="5612447"/>
            <a:ext cx="300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Arial"/>
                <a:cs typeface="Arial"/>
              </a:rPr>
              <a:t>M</a:t>
            </a:r>
            <a:r>
              <a:rPr dirty="0" sz="1200" spc="25">
                <a:latin typeface="Arial"/>
                <a:cs typeface="Arial"/>
              </a:rPr>
              <a:t>i</a:t>
            </a:r>
            <a:r>
              <a:rPr dirty="0" sz="1200" spc="-50">
                <a:latin typeface="Arial"/>
                <a:cs typeface="Arial"/>
              </a:rPr>
              <a:t>l</a:t>
            </a:r>
            <a:r>
              <a:rPr dirty="0" sz="1200" spc="-5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143500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129784" y="5273992"/>
            <a:ext cx="788035" cy="546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6364" marR="5080" indent="-114300">
              <a:lnSpc>
                <a:spcPct val="1425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2 </a:t>
            </a:r>
            <a:r>
              <a:rPr dirty="0" sz="1200">
                <a:latin typeface="Arial"/>
                <a:cs typeface="Arial"/>
              </a:rPr>
              <a:t>year  </a:t>
            </a:r>
            <a:r>
              <a:rPr dirty="0" sz="1200" spc="-25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ode</a:t>
            </a:r>
            <a:r>
              <a:rPr dirty="0" sz="1200" spc="-2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40">
                <a:latin typeface="Arial"/>
                <a:cs typeface="Arial"/>
              </a:rPr>
              <a:t>t</a:t>
            </a:r>
            <a:r>
              <a:rPr dirty="0" sz="1200" spc="-5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20077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6300470" y="5612447"/>
            <a:ext cx="5099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Severe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09612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7196455" y="5273992"/>
            <a:ext cx="993140" cy="546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87350">
              <a:lnSpc>
                <a:spcPct val="142500"/>
              </a:lnSpc>
              <a:spcBef>
                <a:spcPts val="100"/>
              </a:spcBef>
            </a:pPr>
            <a:r>
              <a:rPr dirty="0" sz="1200" spc="25">
                <a:latin typeface="Arial"/>
                <a:cs typeface="Arial"/>
              </a:rPr>
              <a:t>B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5">
                <a:latin typeface="Arial"/>
                <a:cs typeface="Arial"/>
              </a:rPr>
              <a:t>s</a:t>
            </a:r>
            <a:r>
              <a:rPr dirty="0" sz="1200" spc="-75">
                <a:latin typeface="Arial"/>
                <a:cs typeface="Arial"/>
              </a:rPr>
              <a:t>e</a:t>
            </a:r>
            <a:r>
              <a:rPr dirty="0" sz="1200" spc="25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n</a:t>
            </a:r>
            <a:r>
              <a:rPr dirty="0" sz="1200" spc="-5">
                <a:latin typeface="Arial"/>
                <a:cs typeface="Arial"/>
              </a:rPr>
              <a:t>e  </a:t>
            </a:r>
            <a:r>
              <a:rPr dirty="0" sz="1200">
                <a:latin typeface="Arial"/>
                <a:cs typeface="Arial"/>
              </a:rPr>
              <a:t>Massive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806767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8168258" y="5612447"/>
            <a:ext cx="6705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Torrential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17575" y="607377"/>
            <a:ext cx="949960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215" b="1">
                <a:latin typeface="Trebuchet MS"/>
                <a:cs typeface="Trebuchet MS"/>
              </a:rPr>
              <a:t>Tricuspid </a:t>
            </a:r>
            <a:r>
              <a:rPr dirty="0" sz="4400" spc="-225" b="1">
                <a:latin typeface="Trebuchet MS"/>
                <a:cs typeface="Trebuchet MS"/>
              </a:rPr>
              <a:t>Regurgitation </a:t>
            </a:r>
            <a:r>
              <a:rPr dirty="0" sz="4400" spc="-215" b="1">
                <a:latin typeface="Trebuchet MS"/>
                <a:cs typeface="Trebuchet MS"/>
              </a:rPr>
              <a:t>Severity</a:t>
            </a:r>
            <a:r>
              <a:rPr dirty="0" sz="4400" spc="-1030" b="1">
                <a:latin typeface="Trebuchet MS"/>
                <a:cs typeface="Trebuchet MS"/>
              </a:rPr>
              <a:t> </a:t>
            </a:r>
            <a:r>
              <a:rPr dirty="0" sz="4400" spc="-200" b="1">
                <a:latin typeface="Trebuchet MS"/>
                <a:cs typeface="Trebuchet MS"/>
              </a:rPr>
              <a:t>(Paired)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62375" y="6362700"/>
            <a:ext cx="4962525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48260" rIns="0" bIns="0" rtlCol="0" vert="horz">
            <a:spAutoFit/>
          </a:bodyPr>
          <a:lstStyle/>
          <a:p>
            <a:pPr algn="ctr" marL="13335">
              <a:lnSpc>
                <a:spcPct val="100000"/>
              </a:lnSpc>
              <a:spcBef>
                <a:spcPts val="380"/>
              </a:spcBef>
            </a:pPr>
            <a:r>
              <a:rPr dirty="0" sz="800" spc="25">
                <a:latin typeface="Calibri"/>
                <a:cs typeface="Calibri"/>
              </a:rPr>
              <a:t>Paired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data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shown.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with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surgery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are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excluded.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934075" y="2667000"/>
            <a:ext cx="85725" cy="2609850"/>
          </a:xfrm>
          <a:custGeom>
            <a:avLst/>
            <a:gdLst/>
            <a:ahLst/>
            <a:cxnLst/>
            <a:rect l="l" t="t" r="r" b="b"/>
            <a:pathLst>
              <a:path w="85725" h="2609850">
                <a:moveTo>
                  <a:pt x="0" y="0"/>
                </a:moveTo>
                <a:lnTo>
                  <a:pt x="33379" y="0"/>
                </a:lnTo>
                <a:lnTo>
                  <a:pt x="60626" y="0"/>
                </a:lnTo>
                <a:lnTo>
                  <a:pt x="78992" y="0"/>
                </a:lnTo>
                <a:lnTo>
                  <a:pt x="85725" y="0"/>
                </a:lnTo>
                <a:lnTo>
                  <a:pt x="85725" y="2609850"/>
                </a:lnTo>
                <a:lnTo>
                  <a:pt x="78992" y="2609850"/>
                </a:lnTo>
                <a:lnTo>
                  <a:pt x="60626" y="2609850"/>
                </a:lnTo>
                <a:lnTo>
                  <a:pt x="33379" y="2609850"/>
                </a:lnTo>
                <a:lnTo>
                  <a:pt x="0" y="2609850"/>
                </a:lnTo>
              </a:path>
            </a:pathLst>
          </a:custGeom>
          <a:ln w="19050">
            <a:solidFill>
              <a:srgbClr val="172B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5201665" y="2129333"/>
            <a:ext cx="1628139" cy="2606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0640">
              <a:lnSpc>
                <a:spcPts val="1330"/>
              </a:lnSpc>
            </a:pPr>
            <a:r>
              <a:rPr dirty="0" sz="1200" spc="5" b="1"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  <a:p>
            <a:pPr algn="ctr" marR="9525">
              <a:lnSpc>
                <a:spcPts val="1220"/>
              </a:lnSpc>
              <a:spcBef>
                <a:spcPts val="90"/>
              </a:spcBef>
            </a:pPr>
            <a:r>
              <a:rPr dirty="0" sz="1200" spc="5" b="1"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  <a:p>
            <a:pPr algn="ctr" marR="1311910">
              <a:lnSpc>
                <a:spcPts val="1220"/>
              </a:lnSpc>
            </a:pPr>
            <a:r>
              <a:rPr dirty="0" sz="1200" spc="5" b="1"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"/>
              <a:cs typeface="Arial"/>
            </a:endParaRPr>
          </a:p>
          <a:p>
            <a:pPr algn="ctr" marR="1311910">
              <a:lnSpc>
                <a:spcPct val="100000"/>
              </a:lnSpc>
            </a:pPr>
            <a:r>
              <a:rPr dirty="0" sz="1200" spc="5" b="1"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>
              <a:latin typeface="Arial"/>
              <a:cs typeface="Arial"/>
            </a:endParaRPr>
          </a:p>
          <a:p>
            <a:pPr marL="824230">
              <a:lnSpc>
                <a:spcPts val="1435"/>
              </a:lnSpc>
            </a:pPr>
            <a:r>
              <a:rPr dirty="0" sz="1200" spc="-45" b="1">
                <a:latin typeface="Arial"/>
                <a:cs typeface="Arial"/>
              </a:rPr>
              <a:t>84%</a:t>
            </a:r>
            <a:endParaRPr sz="1200">
              <a:latin typeface="Arial"/>
              <a:cs typeface="Arial"/>
            </a:endParaRPr>
          </a:p>
          <a:p>
            <a:pPr marL="824230">
              <a:lnSpc>
                <a:spcPts val="1425"/>
              </a:lnSpc>
            </a:pPr>
            <a:r>
              <a:rPr dirty="0" sz="1200" spc="15">
                <a:latin typeface="Calibri"/>
                <a:cs typeface="Calibri"/>
              </a:rPr>
              <a:t>moderate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824230">
              <a:lnSpc>
                <a:spcPts val="1435"/>
              </a:lnSpc>
            </a:pPr>
            <a:r>
              <a:rPr dirty="0" sz="1200" spc="80">
                <a:latin typeface="Calibri"/>
                <a:cs typeface="Calibri"/>
              </a:rPr>
              <a:t>less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>
              <a:latin typeface="Calibri"/>
              <a:cs typeface="Calibri"/>
            </a:endParaRPr>
          </a:p>
          <a:p>
            <a:pPr algn="ctr" marR="1311910">
              <a:lnSpc>
                <a:spcPct val="100000"/>
              </a:lnSpc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  <p:sp>
        <p:nvSpPr>
          <p:cNvPr id="73" name="object 73"/>
          <p:cNvSpPr/>
          <p:nvPr/>
        </p:nvSpPr>
        <p:spPr>
          <a:xfrm>
            <a:off x="4791075" y="2095500"/>
            <a:ext cx="2095500" cy="3181350"/>
          </a:xfrm>
          <a:custGeom>
            <a:avLst/>
            <a:gdLst/>
            <a:ahLst/>
            <a:cxnLst/>
            <a:rect l="l" t="t" r="r" b="b"/>
            <a:pathLst>
              <a:path w="2095500" h="3181350">
                <a:moveTo>
                  <a:pt x="0" y="3181350"/>
                </a:moveTo>
                <a:lnTo>
                  <a:pt x="2095500" y="3181350"/>
                </a:lnTo>
                <a:lnTo>
                  <a:pt x="2095500" y="0"/>
                </a:lnTo>
                <a:lnTo>
                  <a:pt x="0" y="0"/>
                </a:lnTo>
                <a:lnTo>
                  <a:pt x="0" y="31813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9925050" y="2095500"/>
            <a:ext cx="1514475" cy="3181350"/>
          </a:xfrm>
          <a:custGeom>
            <a:avLst/>
            <a:gdLst/>
            <a:ahLst/>
            <a:cxnLst/>
            <a:rect l="l" t="t" r="r" b="b"/>
            <a:pathLst>
              <a:path w="1514475" h="3181350">
                <a:moveTo>
                  <a:pt x="0" y="3181350"/>
                </a:moveTo>
                <a:lnTo>
                  <a:pt x="1514475" y="3181350"/>
                </a:lnTo>
                <a:lnTo>
                  <a:pt x="1514475" y="0"/>
                </a:lnTo>
                <a:lnTo>
                  <a:pt x="0" y="0"/>
                </a:lnTo>
                <a:lnTo>
                  <a:pt x="0" y="31813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423665" y="1612963"/>
            <a:ext cx="650811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982210" algn="l"/>
              </a:tabLst>
            </a:pPr>
            <a:r>
              <a:rPr dirty="0" sz="1550" spc="20" b="1">
                <a:latin typeface="Arial"/>
                <a:cs typeface="Arial"/>
              </a:rPr>
              <a:t>Device</a:t>
            </a:r>
            <a:r>
              <a:rPr dirty="0" sz="1550" spc="25" b="1">
                <a:latin typeface="Arial"/>
                <a:cs typeface="Arial"/>
              </a:rPr>
              <a:t> (N=172)	</a:t>
            </a:r>
            <a:r>
              <a:rPr dirty="0" baseline="1792" sz="2325" spc="30" b="1">
                <a:latin typeface="Arial"/>
                <a:cs typeface="Arial"/>
              </a:rPr>
              <a:t>Control</a:t>
            </a:r>
            <a:r>
              <a:rPr dirty="0" baseline="1792" sz="2325" spc="-52" b="1">
                <a:latin typeface="Arial"/>
                <a:cs typeface="Arial"/>
              </a:rPr>
              <a:t> </a:t>
            </a:r>
            <a:r>
              <a:rPr dirty="0" baseline="1792" sz="2325" spc="22" b="1">
                <a:latin typeface="Arial"/>
                <a:cs typeface="Arial"/>
              </a:rPr>
              <a:t>(N=155)</a:t>
            </a:r>
            <a:endParaRPr baseline="1792" sz="232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575" y="607377"/>
            <a:ext cx="949960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215" b="1">
                <a:latin typeface="Trebuchet MS"/>
                <a:cs typeface="Trebuchet MS"/>
              </a:rPr>
              <a:t>Tricuspid </a:t>
            </a:r>
            <a:r>
              <a:rPr dirty="0" sz="4400" spc="-225" b="1">
                <a:latin typeface="Trebuchet MS"/>
                <a:cs typeface="Trebuchet MS"/>
              </a:rPr>
              <a:t>Regurgitation </a:t>
            </a:r>
            <a:r>
              <a:rPr dirty="0" sz="4400" spc="-215" b="1">
                <a:latin typeface="Trebuchet MS"/>
                <a:cs typeface="Trebuchet MS"/>
              </a:rPr>
              <a:t>Severity</a:t>
            </a:r>
            <a:r>
              <a:rPr dirty="0" sz="4400" spc="-1030" b="1">
                <a:latin typeface="Trebuchet MS"/>
                <a:cs typeface="Trebuchet MS"/>
              </a:rPr>
              <a:t> </a:t>
            </a:r>
            <a:r>
              <a:rPr dirty="0" sz="4400" spc="-200" b="1">
                <a:latin typeface="Trebuchet MS"/>
                <a:cs typeface="Trebuchet MS"/>
              </a:rPr>
              <a:t>(Paired)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67125" y="3733800"/>
            <a:ext cx="838200" cy="1552575"/>
          </a:xfrm>
          <a:custGeom>
            <a:avLst/>
            <a:gdLst/>
            <a:ahLst/>
            <a:cxnLst/>
            <a:rect l="l" t="t" r="r" b="b"/>
            <a:pathLst>
              <a:path w="838200" h="1552575">
                <a:moveTo>
                  <a:pt x="0" y="1552575"/>
                </a:moveTo>
                <a:lnTo>
                  <a:pt x="838200" y="1552575"/>
                </a:lnTo>
                <a:lnTo>
                  <a:pt x="838200" y="0"/>
                </a:lnTo>
                <a:lnTo>
                  <a:pt x="0" y="0"/>
                </a:lnTo>
                <a:lnTo>
                  <a:pt x="0" y="1552575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33950" y="4000500"/>
            <a:ext cx="838200" cy="1285875"/>
          </a:xfrm>
          <a:custGeom>
            <a:avLst/>
            <a:gdLst/>
            <a:ahLst/>
            <a:cxnLst/>
            <a:rect l="l" t="t" r="r" b="b"/>
            <a:pathLst>
              <a:path w="838200" h="1285875">
                <a:moveTo>
                  <a:pt x="0" y="1285875"/>
                </a:moveTo>
                <a:lnTo>
                  <a:pt x="838200" y="1285875"/>
                </a:lnTo>
                <a:lnTo>
                  <a:pt x="838200" y="0"/>
                </a:lnTo>
                <a:lnTo>
                  <a:pt x="0" y="0"/>
                </a:lnTo>
                <a:lnTo>
                  <a:pt x="0" y="1285875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24900" y="5267325"/>
            <a:ext cx="847725" cy="19050"/>
          </a:xfrm>
          <a:custGeom>
            <a:avLst/>
            <a:gdLst/>
            <a:ahLst/>
            <a:cxnLst/>
            <a:rect l="l" t="t" r="r" b="b"/>
            <a:pathLst>
              <a:path w="847725" h="19050">
                <a:moveTo>
                  <a:pt x="0" y="19050"/>
                </a:moveTo>
                <a:lnTo>
                  <a:pt x="847725" y="19050"/>
                </a:lnTo>
                <a:lnTo>
                  <a:pt x="847725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991725" y="4391025"/>
            <a:ext cx="838200" cy="895350"/>
          </a:xfrm>
          <a:custGeom>
            <a:avLst/>
            <a:gdLst/>
            <a:ahLst/>
            <a:cxnLst/>
            <a:rect l="l" t="t" r="r" b="b"/>
            <a:pathLst>
              <a:path w="838200" h="895350">
                <a:moveTo>
                  <a:pt x="0" y="895350"/>
                </a:moveTo>
                <a:lnTo>
                  <a:pt x="838200" y="895350"/>
                </a:lnTo>
                <a:lnTo>
                  <a:pt x="838200" y="0"/>
                </a:lnTo>
                <a:lnTo>
                  <a:pt x="0" y="0"/>
                </a:lnTo>
                <a:lnTo>
                  <a:pt x="0" y="89535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00300" y="5191125"/>
            <a:ext cx="838200" cy="95250"/>
          </a:xfrm>
          <a:custGeom>
            <a:avLst/>
            <a:gdLst/>
            <a:ahLst/>
            <a:cxnLst/>
            <a:rect l="l" t="t" r="r" b="b"/>
            <a:pathLst>
              <a:path w="838200" h="95250">
                <a:moveTo>
                  <a:pt x="0" y="95250"/>
                </a:moveTo>
                <a:lnTo>
                  <a:pt x="838200" y="95250"/>
                </a:lnTo>
                <a:lnTo>
                  <a:pt x="838200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67125" y="2571750"/>
            <a:ext cx="838200" cy="1162050"/>
          </a:xfrm>
          <a:custGeom>
            <a:avLst/>
            <a:gdLst/>
            <a:ahLst/>
            <a:cxnLst/>
            <a:rect l="l" t="t" r="r" b="b"/>
            <a:pathLst>
              <a:path w="838200" h="1162050">
                <a:moveTo>
                  <a:pt x="0" y="1162050"/>
                </a:moveTo>
                <a:lnTo>
                  <a:pt x="838200" y="1162050"/>
                </a:lnTo>
                <a:lnTo>
                  <a:pt x="838200" y="0"/>
                </a:lnTo>
                <a:lnTo>
                  <a:pt x="0" y="0"/>
                </a:lnTo>
                <a:lnTo>
                  <a:pt x="0" y="11620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933950" y="2695575"/>
            <a:ext cx="838200" cy="1304925"/>
          </a:xfrm>
          <a:custGeom>
            <a:avLst/>
            <a:gdLst/>
            <a:ahLst/>
            <a:cxnLst/>
            <a:rect l="l" t="t" r="r" b="b"/>
            <a:pathLst>
              <a:path w="838200" h="1304925">
                <a:moveTo>
                  <a:pt x="0" y="1304925"/>
                </a:moveTo>
                <a:lnTo>
                  <a:pt x="838200" y="1304925"/>
                </a:lnTo>
                <a:lnTo>
                  <a:pt x="838200" y="0"/>
                </a:lnTo>
                <a:lnTo>
                  <a:pt x="0" y="0"/>
                </a:lnTo>
                <a:lnTo>
                  <a:pt x="0" y="1304925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467600" y="5248275"/>
            <a:ext cx="838200" cy="38100"/>
          </a:xfrm>
          <a:custGeom>
            <a:avLst/>
            <a:gdLst/>
            <a:ahLst/>
            <a:cxnLst/>
            <a:rect l="l" t="t" r="r" b="b"/>
            <a:pathLst>
              <a:path w="838200" h="38100">
                <a:moveTo>
                  <a:pt x="0" y="38100"/>
                </a:moveTo>
                <a:lnTo>
                  <a:pt x="838200" y="38100"/>
                </a:lnTo>
                <a:lnTo>
                  <a:pt x="83820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724900" y="5143500"/>
            <a:ext cx="847725" cy="123825"/>
          </a:xfrm>
          <a:custGeom>
            <a:avLst/>
            <a:gdLst/>
            <a:ahLst/>
            <a:cxnLst/>
            <a:rect l="l" t="t" r="r" b="b"/>
            <a:pathLst>
              <a:path w="847725" h="123825">
                <a:moveTo>
                  <a:pt x="0" y="123825"/>
                </a:moveTo>
                <a:lnTo>
                  <a:pt x="847725" y="123825"/>
                </a:lnTo>
                <a:lnTo>
                  <a:pt x="847725" y="0"/>
                </a:lnTo>
                <a:lnTo>
                  <a:pt x="0" y="0"/>
                </a:lnTo>
                <a:lnTo>
                  <a:pt x="0" y="123825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991725" y="3343275"/>
            <a:ext cx="838200" cy="1047750"/>
          </a:xfrm>
          <a:custGeom>
            <a:avLst/>
            <a:gdLst/>
            <a:ahLst/>
            <a:cxnLst/>
            <a:rect l="l" t="t" r="r" b="b"/>
            <a:pathLst>
              <a:path w="838200" h="1047750">
                <a:moveTo>
                  <a:pt x="0" y="1047750"/>
                </a:moveTo>
                <a:lnTo>
                  <a:pt x="838200" y="1047750"/>
                </a:lnTo>
                <a:lnTo>
                  <a:pt x="838200" y="0"/>
                </a:lnTo>
                <a:lnTo>
                  <a:pt x="0" y="0"/>
                </a:lnTo>
                <a:lnTo>
                  <a:pt x="0" y="104775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00300" y="4305300"/>
            <a:ext cx="838200" cy="885825"/>
          </a:xfrm>
          <a:custGeom>
            <a:avLst/>
            <a:gdLst/>
            <a:ahLst/>
            <a:cxnLst/>
            <a:rect l="l" t="t" r="r" b="b"/>
            <a:pathLst>
              <a:path w="838200" h="885825">
                <a:moveTo>
                  <a:pt x="0" y="885825"/>
                </a:moveTo>
                <a:lnTo>
                  <a:pt x="838200" y="885825"/>
                </a:lnTo>
                <a:lnTo>
                  <a:pt x="838200" y="0"/>
                </a:lnTo>
                <a:lnTo>
                  <a:pt x="0" y="0"/>
                </a:lnTo>
                <a:lnTo>
                  <a:pt x="0" y="885825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67125" y="2305050"/>
            <a:ext cx="838200" cy="266700"/>
          </a:xfrm>
          <a:custGeom>
            <a:avLst/>
            <a:gdLst/>
            <a:ahLst/>
            <a:cxnLst/>
            <a:rect l="l" t="t" r="r" b="b"/>
            <a:pathLst>
              <a:path w="838200" h="266700">
                <a:moveTo>
                  <a:pt x="0" y="266700"/>
                </a:moveTo>
                <a:lnTo>
                  <a:pt x="838200" y="266700"/>
                </a:lnTo>
                <a:lnTo>
                  <a:pt x="838200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933950" y="2362200"/>
            <a:ext cx="838200" cy="333375"/>
          </a:xfrm>
          <a:custGeom>
            <a:avLst/>
            <a:gdLst/>
            <a:ahLst/>
            <a:cxnLst/>
            <a:rect l="l" t="t" r="r" b="b"/>
            <a:pathLst>
              <a:path w="838200" h="333375">
                <a:moveTo>
                  <a:pt x="0" y="333375"/>
                </a:moveTo>
                <a:lnTo>
                  <a:pt x="838200" y="333375"/>
                </a:lnTo>
                <a:lnTo>
                  <a:pt x="838200" y="0"/>
                </a:lnTo>
                <a:lnTo>
                  <a:pt x="0" y="0"/>
                </a:lnTo>
                <a:lnTo>
                  <a:pt x="0" y="333375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467600" y="4219575"/>
            <a:ext cx="838200" cy="1028700"/>
          </a:xfrm>
          <a:custGeom>
            <a:avLst/>
            <a:gdLst/>
            <a:ahLst/>
            <a:cxnLst/>
            <a:rect l="l" t="t" r="r" b="b"/>
            <a:pathLst>
              <a:path w="838200" h="1028700">
                <a:moveTo>
                  <a:pt x="0" y="1028700"/>
                </a:moveTo>
                <a:lnTo>
                  <a:pt x="838200" y="1028700"/>
                </a:lnTo>
                <a:lnTo>
                  <a:pt x="838200" y="0"/>
                </a:lnTo>
                <a:lnTo>
                  <a:pt x="0" y="0"/>
                </a:lnTo>
                <a:lnTo>
                  <a:pt x="0" y="10287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724900" y="4495800"/>
            <a:ext cx="847725" cy="647700"/>
          </a:xfrm>
          <a:custGeom>
            <a:avLst/>
            <a:gdLst/>
            <a:ahLst/>
            <a:cxnLst/>
            <a:rect l="l" t="t" r="r" b="b"/>
            <a:pathLst>
              <a:path w="847725" h="647700">
                <a:moveTo>
                  <a:pt x="0" y="647700"/>
                </a:moveTo>
                <a:lnTo>
                  <a:pt x="847725" y="647700"/>
                </a:lnTo>
                <a:lnTo>
                  <a:pt x="847725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991725" y="2790825"/>
            <a:ext cx="838200" cy="552450"/>
          </a:xfrm>
          <a:custGeom>
            <a:avLst/>
            <a:gdLst/>
            <a:ahLst/>
            <a:cxnLst/>
            <a:rect l="l" t="t" r="r" b="b"/>
            <a:pathLst>
              <a:path w="838200" h="552450">
                <a:moveTo>
                  <a:pt x="0" y="552450"/>
                </a:moveTo>
                <a:lnTo>
                  <a:pt x="838200" y="552450"/>
                </a:lnTo>
                <a:lnTo>
                  <a:pt x="838200" y="0"/>
                </a:lnTo>
                <a:lnTo>
                  <a:pt x="0" y="0"/>
                </a:lnTo>
                <a:lnTo>
                  <a:pt x="0" y="55245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00300" y="3629025"/>
            <a:ext cx="838200" cy="676275"/>
          </a:xfrm>
          <a:custGeom>
            <a:avLst/>
            <a:gdLst/>
            <a:ahLst/>
            <a:cxnLst/>
            <a:rect l="l" t="t" r="r" b="b"/>
            <a:pathLst>
              <a:path w="838200" h="676275">
                <a:moveTo>
                  <a:pt x="0" y="676275"/>
                </a:moveTo>
                <a:lnTo>
                  <a:pt x="838200" y="676275"/>
                </a:lnTo>
                <a:lnTo>
                  <a:pt x="838200" y="0"/>
                </a:lnTo>
                <a:lnTo>
                  <a:pt x="0" y="0"/>
                </a:lnTo>
                <a:lnTo>
                  <a:pt x="0" y="67627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67125" y="2257425"/>
            <a:ext cx="838200" cy="47625"/>
          </a:xfrm>
          <a:custGeom>
            <a:avLst/>
            <a:gdLst/>
            <a:ahLst/>
            <a:cxnLst/>
            <a:rect l="l" t="t" r="r" b="b"/>
            <a:pathLst>
              <a:path w="838200" h="47625">
                <a:moveTo>
                  <a:pt x="0" y="47625"/>
                </a:moveTo>
                <a:lnTo>
                  <a:pt x="838200" y="47625"/>
                </a:lnTo>
                <a:lnTo>
                  <a:pt x="838200" y="0"/>
                </a:lnTo>
                <a:lnTo>
                  <a:pt x="0" y="0"/>
                </a:lnTo>
                <a:lnTo>
                  <a:pt x="0" y="4762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33950" y="2276475"/>
            <a:ext cx="838200" cy="85725"/>
          </a:xfrm>
          <a:custGeom>
            <a:avLst/>
            <a:gdLst/>
            <a:ahLst/>
            <a:cxnLst/>
            <a:rect l="l" t="t" r="r" b="b"/>
            <a:pathLst>
              <a:path w="838200" h="85725">
                <a:moveTo>
                  <a:pt x="0" y="85725"/>
                </a:moveTo>
                <a:lnTo>
                  <a:pt x="838200" y="85725"/>
                </a:lnTo>
                <a:lnTo>
                  <a:pt x="838200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724900" y="4000500"/>
            <a:ext cx="847725" cy="495300"/>
          </a:xfrm>
          <a:custGeom>
            <a:avLst/>
            <a:gdLst/>
            <a:ahLst/>
            <a:cxnLst/>
            <a:rect l="l" t="t" r="r" b="b"/>
            <a:pathLst>
              <a:path w="847725" h="495300">
                <a:moveTo>
                  <a:pt x="0" y="495300"/>
                </a:moveTo>
                <a:lnTo>
                  <a:pt x="847725" y="495300"/>
                </a:lnTo>
                <a:lnTo>
                  <a:pt x="847725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991725" y="2495550"/>
            <a:ext cx="838200" cy="295275"/>
          </a:xfrm>
          <a:custGeom>
            <a:avLst/>
            <a:gdLst/>
            <a:ahLst/>
            <a:cxnLst/>
            <a:rect l="l" t="t" r="r" b="b"/>
            <a:pathLst>
              <a:path w="838200" h="295275">
                <a:moveTo>
                  <a:pt x="0" y="295275"/>
                </a:moveTo>
                <a:lnTo>
                  <a:pt x="838200" y="295275"/>
                </a:lnTo>
                <a:lnTo>
                  <a:pt x="838200" y="0"/>
                </a:lnTo>
                <a:lnTo>
                  <a:pt x="0" y="0"/>
                </a:lnTo>
                <a:lnTo>
                  <a:pt x="0" y="295275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00300" y="2219325"/>
            <a:ext cx="838200" cy="1409700"/>
          </a:xfrm>
          <a:custGeom>
            <a:avLst/>
            <a:gdLst/>
            <a:ahLst/>
            <a:cxnLst/>
            <a:rect l="l" t="t" r="r" b="b"/>
            <a:pathLst>
              <a:path w="838200" h="1409700">
                <a:moveTo>
                  <a:pt x="0" y="1409700"/>
                </a:moveTo>
                <a:lnTo>
                  <a:pt x="838200" y="1409700"/>
                </a:lnTo>
                <a:lnTo>
                  <a:pt x="838200" y="0"/>
                </a:lnTo>
                <a:lnTo>
                  <a:pt x="0" y="0"/>
                </a:lnTo>
                <a:lnTo>
                  <a:pt x="0" y="14097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667125" y="2219325"/>
            <a:ext cx="838200" cy="38100"/>
          </a:xfrm>
          <a:custGeom>
            <a:avLst/>
            <a:gdLst/>
            <a:ahLst/>
            <a:cxnLst/>
            <a:rect l="l" t="t" r="r" b="b"/>
            <a:pathLst>
              <a:path w="838200" h="38100">
                <a:moveTo>
                  <a:pt x="0" y="38100"/>
                </a:moveTo>
                <a:lnTo>
                  <a:pt x="838200" y="38100"/>
                </a:lnTo>
                <a:lnTo>
                  <a:pt x="83820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933950" y="2219325"/>
            <a:ext cx="838200" cy="57150"/>
          </a:xfrm>
          <a:custGeom>
            <a:avLst/>
            <a:gdLst/>
            <a:ahLst/>
            <a:cxnLst/>
            <a:rect l="l" t="t" r="r" b="b"/>
            <a:pathLst>
              <a:path w="838200" h="57150">
                <a:moveTo>
                  <a:pt x="0" y="57150"/>
                </a:moveTo>
                <a:lnTo>
                  <a:pt x="838200" y="57150"/>
                </a:lnTo>
                <a:lnTo>
                  <a:pt x="838200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467600" y="2219325"/>
            <a:ext cx="838200" cy="1485900"/>
          </a:xfrm>
          <a:custGeom>
            <a:avLst/>
            <a:gdLst/>
            <a:ahLst/>
            <a:cxnLst/>
            <a:rect l="l" t="t" r="r" b="b"/>
            <a:pathLst>
              <a:path w="838200" h="1485900">
                <a:moveTo>
                  <a:pt x="0" y="1485900"/>
                </a:moveTo>
                <a:lnTo>
                  <a:pt x="838200" y="1485900"/>
                </a:lnTo>
                <a:lnTo>
                  <a:pt x="838200" y="0"/>
                </a:lnTo>
                <a:lnTo>
                  <a:pt x="0" y="0"/>
                </a:lnTo>
                <a:lnTo>
                  <a:pt x="0" y="14859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724900" y="2219325"/>
            <a:ext cx="847725" cy="1781175"/>
          </a:xfrm>
          <a:custGeom>
            <a:avLst/>
            <a:gdLst/>
            <a:ahLst/>
            <a:cxnLst/>
            <a:rect l="l" t="t" r="r" b="b"/>
            <a:pathLst>
              <a:path w="847725" h="1781175">
                <a:moveTo>
                  <a:pt x="0" y="1781175"/>
                </a:moveTo>
                <a:lnTo>
                  <a:pt x="847725" y="1781175"/>
                </a:lnTo>
                <a:lnTo>
                  <a:pt x="847725" y="0"/>
                </a:lnTo>
                <a:lnTo>
                  <a:pt x="0" y="0"/>
                </a:lnTo>
                <a:lnTo>
                  <a:pt x="0" y="1781175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991725" y="2219325"/>
            <a:ext cx="838200" cy="276225"/>
          </a:xfrm>
          <a:custGeom>
            <a:avLst/>
            <a:gdLst/>
            <a:ahLst/>
            <a:cxnLst/>
            <a:rect l="l" t="t" r="r" b="b"/>
            <a:pathLst>
              <a:path w="838200" h="276225">
                <a:moveTo>
                  <a:pt x="0" y="276225"/>
                </a:moveTo>
                <a:lnTo>
                  <a:pt x="838200" y="276225"/>
                </a:lnTo>
                <a:lnTo>
                  <a:pt x="838200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86051" y="2214626"/>
            <a:ext cx="0" cy="3067050"/>
          </a:xfrm>
          <a:custGeom>
            <a:avLst/>
            <a:gdLst/>
            <a:ahLst/>
            <a:cxnLst/>
            <a:rect l="l" t="t" r="r" b="b"/>
            <a:pathLst>
              <a:path w="0" h="3067050">
                <a:moveTo>
                  <a:pt x="0" y="30670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38426" y="528167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138426" y="467194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138426" y="4052823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138426" y="34433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138426" y="28337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38426" y="221462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86051" y="5281676"/>
            <a:ext cx="8858250" cy="0"/>
          </a:xfrm>
          <a:custGeom>
            <a:avLst/>
            <a:gdLst/>
            <a:ahLst/>
            <a:cxnLst/>
            <a:rect l="l" t="t" r="r" b="b"/>
            <a:pathLst>
              <a:path w="8858250" h="0">
                <a:moveTo>
                  <a:pt x="0" y="0"/>
                </a:moveTo>
                <a:lnTo>
                  <a:pt x="88582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921759" y="4404995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51%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188965" y="453802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241026" y="473360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81351" y="5099748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21759" y="304704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188965" y="3243643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31759" y="5087620"/>
            <a:ext cx="235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032875" y="5103177"/>
            <a:ext cx="2489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227056" y="3796665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34%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54300" y="4645723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964051" y="2333053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188965" y="242347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736205" y="4627181"/>
            <a:ext cx="3213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990710" y="471608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258043" y="2962592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767451" y="2319401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0" y="0"/>
                </a:moveTo>
                <a:lnTo>
                  <a:pt x="28575" y="85725"/>
                </a:lnTo>
                <a:lnTo>
                  <a:pt x="85725" y="85725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2654300" y="3859910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64051" y="2173287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883021" y="2296731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467600" y="3705225"/>
            <a:ext cx="838200" cy="514350"/>
          </a:xfrm>
          <a:prstGeom prst="rect">
            <a:avLst/>
          </a:prstGeom>
          <a:solidFill>
            <a:srgbClr val="F1674F"/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267970">
              <a:lnSpc>
                <a:spcPct val="100000"/>
              </a:lnSpc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990710" y="414178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258043" y="253549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654300" y="2815590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46%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535804" y="2129154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867400" y="2102167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736205" y="2854071"/>
            <a:ext cx="320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48%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990710" y="3002915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58%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300334" y="2248598"/>
            <a:ext cx="2482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822195" y="5170551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737741" y="455580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737741" y="3941381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737741" y="3327653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60%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737741" y="2713037"/>
            <a:ext cx="3340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80%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52904" y="2098611"/>
            <a:ext cx="4210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Arial"/>
                <a:cs typeface="Arial"/>
              </a:rPr>
              <a:t>100%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514980" y="5351779"/>
            <a:ext cx="605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Arial"/>
                <a:cs typeface="Arial"/>
              </a:rPr>
              <a:t>Baseline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62451" y="5351779"/>
            <a:ext cx="448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1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931656" y="5351779"/>
            <a:ext cx="447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1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0198734" y="5351779"/>
            <a:ext cx="447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2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417665" y="3263172"/>
            <a:ext cx="227965" cy="990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70"/>
              </a:lnSpc>
            </a:pPr>
            <a:r>
              <a:rPr dirty="0" sz="1400" spc="-5">
                <a:latin typeface="Arial"/>
                <a:cs typeface="Arial"/>
              </a:rPr>
              <a:t>Patients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(%)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44817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D62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4550664" y="5612447"/>
            <a:ext cx="300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Arial"/>
                <a:cs typeface="Arial"/>
              </a:rPr>
              <a:t>M</a:t>
            </a:r>
            <a:r>
              <a:rPr dirty="0" sz="1200" spc="25">
                <a:latin typeface="Arial"/>
                <a:cs typeface="Arial"/>
              </a:rPr>
              <a:t>i</a:t>
            </a:r>
            <a:r>
              <a:rPr dirty="0" sz="1200" spc="-50">
                <a:latin typeface="Arial"/>
                <a:cs typeface="Arial"/>
              </a:rPr>
              <a:t>l</a:t>
            </a:r>
            <a:r>
              <a:rPr dirty="0" sz="1200" spc="-5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143500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68BD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5129784" y="5273992"/>
            <a:ext cx="788035" cy="546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6364" marR="5080" indent="-114300">
              <a:lnSpc>
                <a:spcPct val="1425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2 </a:t>
            </a:r>
            <a:r>
              <a:rPr dirty="0" sz="1200">
                <a:latin typeface="Arial"/>
                <a:cs typeface="Arial"/>
              </a:rPr>
              <a:t>year  </a:t>
            </a:r>
            <a:r>
              <a:rPr dirty="0" sz="1200" spc="-25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ode</a:t>
            </a:r>
            <a:r>
              <a:rPr dirty="0" sz="1200" spc="-2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40">
                <a:latin typeface="Arial"/>
                <a:cs typeface="Arial"/>
              </a:rPr>
              <a:t>t</a:t>
            </a:r>
            <a:r>
              <a:rPr dirty="0" sz="1200" spc="-5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20077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FC5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6300470" y="5612447"/>
            <a:ext cx="5099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Severe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709612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167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7196455" y="5273992"/>
            <a:ext cx="993140" cy="546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87350">
              <a:lnSpc>
                <a:spcPct val="142500"/>
              </a:lnSpc>
              <a:spcBef>
                <a:spcPts val="100"/>
              </a:spcBef>
            </a:pPr>
            <a:r>
              <a:rPr dirty="0" sz="1200" spc="25">
                <a:latin typeface="Arial"/>
                <a:cs typeface="Arial"/>
              </a:rPr>
              <a:t>B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5">
                <a:latin typeface="Arial"/>
                <a:cs typeface="Arial"/>
              </a:rPr>
              <a:t>s</a:t>
            </a:r>
            <a:r>
              <a:rPr dirty="0" sz="1200" spc="-75">
                <a:latin typeface="Arial"/>
                <a:cs typeface="Arial"/>
              </a:rPr>
              <a:t>e</a:t>
            </a:r>
            <a:r>
              <a:rPr dirty="0" sz="1200" spc="25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n</a:t>
            </a:r>
            <a:r>
              <a:rPr dirty="0" sz="1200" spc="-5">
                <a:latin typeface="Arial"/>
                <a:cs typeface="Arial"/>
              </a:rPr>
              <a:t>e  </a:t>
            </a:r>
            <a:r>
              <a:rPr dirty="0" sz="1200">
                <a:latin typeface="Arial"/>
                <a:cs typeface="Arial"/>
              </a:rPr>
              <a:t>Massive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067675" y="568642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AC09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8168258" y="5612447"/>
            <a:ext cx="6705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Torrential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423665" y="1612963"/>
            <a:ext cx="148018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20" b="1">
                <a:latin typeface="Arial"/>
                <a:cs typeface="Arial"/>
              </a:rPr>
              <a:t>Device</a:t>
            </a:r>
            <a:r>
              <a:rPr dirty="0" sz="1550" spc="-40" b="1">
                <a:latin typeface="Arial"/>
                <a:cs typeface="Arial"/>
              </a:rPr>
              <a:t> </a:t>
            </a:r>
            <a:r>
              <a:rPr dirty="0" sz="1550" spc="25" b="1">
                <a:latin typeface="Arial"/>
                <a:cs typeface="Arial"/>
              </a:rPr>
              <a:t>(N=172)</a:t>
            </a:r>
            <a:endParaRPr sz="15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572756" y="1591435"/>
            <a:ext cx="3185795" cy="58801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dirty="0" sz="1550" spc="20" b="1">
                <a:latin typeface="Arial"/>
                <a:cs typeface="Arial"/>
              </a:rPr>
              <a:t>Control</a:t>
            </a:r>
            <a:r>
              <a:rPr dirty="0" sz="1550" spc="-50" b="1">
                <a:latin typeface="Arial"/>
                <a:cs typeface="Arial"/>
              </a:rPr>
              <a:t> </a:t>
            </a:r>
            <a:r>
              <a:rPr dirty="0" sz="1550" spc="15" b="1">
                <a:latin typeface="Arial"/>
                <a:cs typeface="Arial"/>
              </a:rPr>
              <a:t>(N=155)</a:t>
            </a:r>
            <a:endParaRPr sz="1550">
              <a:latin typeface="Arial"/>
              <a:cs typeface="Arial"/>
            </a:endParaRPr>
          </a:p>
          <a:p>
            <a:pPr algn="ctr" marL="12065" marR="5080">
              <a:lnSpc>
                <a:spcPct val="105400"/>
              </a:lnSpc>
              <a:spcBef>
                <a:spcPts val="30"/>
              </a:spcBef>
            </a:pPr>
            <a:r>
              <a:rPr dirty="0" sz="950" spc="15" i="1">
                <a:latin typeface="Arial"/>
                <a:cs typeface="Arial"/>
              </a:rPr>
              <a:t>Includes patients </a:t>
            </a:r>
            <a:r>
              <a:rPr dirty="0" sz="950" spc="20" i="1">
                <a:latin typeface="Arial"/>
                <a:cs typeface="Arial"/>
              </a:rPr>
              <a:t>who </a:t>
            </a:r>
            <a:r>
              <a:rPr dirty="0" sz="950" spc="15" i="1">
                <a:latin typeface="Arial"/>
                <a:cs typeface="Arial"/>
              </a:rPr>
              <a:t>crossed </a:t>
            </a:r>
            <a:r>
              <a:rPr dirty="0" sz="950" spc="25" i="1">
                <a:latin typeface="Arial"/>
                <a:cs typeface="Arial"/>
              </a:rPr>
              <a:t>over </a:t>
            </a:r>
            <a:r>
              <a:rPr dirty="0" sz="950" spc="10" i="1">
                <a:latin typeface="Arial"/>
                <a:cs typeface="Arial"/>
              </a:rPr>
              <a:t>before </a:t>
            </a:r>
            <a:r>
              <a:rPr dirty="0" sz="950" spc="15" i="1">
                <a:latin typeface="Arial"/>
                <a:cs typeface="Arial"/>
              </a:rPr>
              <a:t>2-year </a:t>
            </a:r>
            <a:r>
              <a:rPr dirty="0" sz="950" spc="10" i="1">
                <a:latin typeface="Arial"/>
                <a:cs typeface="Arial"/>
              </a:rPr>
              <a:t>follow-  </a:t>
            </a:r>
            <a:r>
              <a:rPr dirty="0" sz="950" i="1">
                <a:latin typeface="Arial"/>
                <a:cs typeface="Arial"/>
              </a:rPr>
              <a:t>up </a:t>
            </a:r>
            <a:r>
              <a:rPr dirty="0" sz="950" spc="30" i="1">
                <a:latin typeface="Arial"/>
                <a:cs typeface="Arial"/>
              </a:rPr>
              <a:t>(60% </a:t>
            </a:r>
            <a:r>
              <a:rPr dirty="0" sz="950" i="1">
                <a:latin typeface="Arial"/>
                <a:cs typeface="Arial"/>
              </a:rPr>
              <a:t>of </a:t>
            </a:r>
            <a:r>
              <a:rPr dirty="0" sz="950" spc="15" i="1">
                <a:latin typeface="Arial"/>
                <a:cs typeface="Arial"/>
              </a:rPr>
              <a:t>control</a:t>
            </a:r>
            <a:r>
              <a:rPr dirty="0" sz="950" spc="-10" i="1">
                <a:latin typeface="Arial"/>
                <a:cs typeface="Arial"/>
              </a:rPr>
              <a:t> </a:t>
            </a:r>
            <a:r>
              <a:rPr dirty="0" sz="950" spc="20" i="1">
                <a:latin typeface="Arial"/>
                <a:cs typeface="Arial"/>
              </a:rPr>
              <a:t>patients)</a:t>
            </a:r>
            <a:endParaRPr sz="9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762375" y="6362700"/>
            <a:ext cx="4962525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48260" rIns="0" bIns="0" rtlCol="0" vert="horz">
            <a:spAutoFit/>
          </a:bodyPr>
          <a:lstStyle/>
          <a:p>
            <a:pPr algn="ctr" marL="13335">
              <a:lnSpc>
                <a:spcPct val="100000"/>
              </a:lnSpc>
              <a:spcBef>
                <a:spcPts val="380"/>
              </a:spcBef>
            </a:pPr>
            <a:r>
              <a:rPr dirty="0" sz="800" spc="25">
                <a:latin typeface="Calibri"/>
                <a:cs typeface="Calibri"/>
              </a:rPr>
              <a:t>Paired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data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shown.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Patients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with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tricuspid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valve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surgery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are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30">
                <a:latin typeface="Calibri"/>
                <a:cs typeface="Calibri"/>
              </a:rPr>
              <a:t>excluded.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5781675" y="2667000"/>
            <a:ext cx="85725" cy="2609850"/>
          </a:xfrm>
          <a:custGeom>
            <a:avLst/>
            <a:gdLst/>
            <a:ahLst/>
            <a:cxnLst/>
            <a:rect l="l" t="t" r="r" b="b"/>
            <a:pathLst>
              <a:path w="85725" h="2609850">
                <a:moveTo>
                  <a:pt x="0" y="0"/>
                </a:moveTo>
                <a:lnTo>
                  <a:pt x="33379" y="0"/>
                </a:lnTo>
                <a:lnTo>
                  <a:pt x="60626" y="0"/>
                </a:lnTo>
                <a:lnTo>
                  <a:pt x="78992" y="0"/>
                </a:lnTo>
                <a:lnTo>
                  <a:pt x="85725" y="0"/>
                </a:lnTo>
                <a:lnTo>
                  <a:pt x="85725" y="2609850"/>
                </a:lnTo>
                <a:lnTo>
                  <a:pt x="78992" y="2609850"/>
                </a:lnTo>
                <a:lnTo>
                  <a:pt x="60626" y="2609850"/>
                </a:lnTo>
                <a:lnTo>
                  <a:pt x="33379" y="2609850"/>
                </a:lnTo>
                <a:lnTo>
                  <a:pt x="0" y="2609850"/>
                </a:lnTo>
              </a:path>
            </a:pathLst>
          </a:custGeom>
          <a:ln w="19050">
            <a:solidFill>
              <a:srgbClr val="172B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5861303" y="3674173"/>
            <a:ext cx="828675" cy="570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dirty="0" sz="1200" spc="-45" b="1">
                <a:latin typeface="Arial"/>
                <a:cs typeface="Arial"/>
              </a:rPr>
              <a:t>84%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25"/>
              </a:lnSpc>
            </a:pPr>
            <a:r>
              <a:rPr dirty="0" sz="1200" spc="15">
                <a:latin typeface="Calibri"/>
                <a:cs typeface="Calibri"/>
              </a:rPr>
              <a:t>moderate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dirty="0" sz="1200" spc="80">
                <a:latin typeface="Calibri"/>
                <a:cs typeface="Calibri"/>
              </a:rPr>
              <a:t>less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57900" y="1938051"/>
            <a:ext cx="3947312" cy="3105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62250" y="6381750"/>
            <a:ext cx="6667500" cy="219075"/>
          </a:xfrm>
          <a:prstGeom prst="rect">
            <a:avLst/>
          </a:prstGeom>
          <a:solidFill>
            <a:srgbClr val="FFFFFF"/>
          </a:solidFill>
          <a:ln w="19050">
            <a:solidFill>
              <a:srgbClr val="172B54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498475">
              <a:lnSpc>
                <a:spcPct val="100000"/>
              </a:lnSpc>
              <a:spcBef>
                <a:spcPts val="405"/>
              </a:spcBef>
            </a:pPr>
            <a:r>
              <a:rPr dirty="0" sz="800" spc="30">
                <a:latin typeface="Calibri"/>
                <a:cs typeface="Calibri"/>
              </a:rPr>
              <a:t>Prespecified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secondary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endpoint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from</a:t>
            </a:r>
            <a:r>
              <a:rPr dirty="0" sz="800" spc="-55">
                <a:latin typeface="Calibri"/>
                <a:cs typeface="Calibri"/>
              </a:rPr>
              <a:t> </a:t>
            </a:r>
            <a:r>
              <a:rPr dirty="0" sz="800" spc="10">
                <a:latin typeface="Calibri"/>
                <a:cs typeface="Calibri"/>
              </a:rPr>
              <a:t>joint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frailty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model;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intention-to-treat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(ITT)</a:t>
            </a:r>
            <a:r>
              <a:rPr dirty="0" sz="800" spc="30">
                <a:latin typeface="Calibri"/>
                <a:cs typeface="Calibri"/>
              </a:rPr>
              <a:t> </a:t>
            </a:r>
            <a:r>
              <a:rPr dirty="0" sz="800" spc="25">
                <a:latin typeface="Calibri"/>
                <a:cs typeface="Calibri"/>
              </a:rPr>
              <a:t>analysis </a:t>
            </a:r>
            <a:r>
              <a:rPr dirty="0" sz="800" spc="15">
                <a:latin typeface="Calibri"/>
                <a:cs typeface="Calibri"/>
              </a:rPr>
              <a:t>shown.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55" i="1">
                <a:latin typeface="Calibri"/>
                <a:cs typeface="Calibri"/>
              </a:rPr>
              <a:t>HFH</a:t>
            </a:r>
            <a:r>
              <a:rPr dirty="0" sz="800" spc="55">
                <a:latin typeface="Calibri"/>
                <a:cs typeface="Calibri"/>
              </a:rPr>
              <a:t>,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15">
                <a:latin typeface="Calibri"/>
                <a:cs typeface="Calibri"/>
              </a:rPr>
              <a:t>heart</a:t>
            </a:r>
            <a:r>
              <a:rPr dirty="0" sz="800" spc="5">
                <a:latin typeface="Calibri"/>
                <a:cs typeface="Calibri"/>
              </a:rPr>
              <a:t> failure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20">
                <a:latin typeface="Calibri"/>
                <a:cs typeface="Calibri"/>
              </a:rPr>
              <a:t>hospitalization.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38212" y="142811"/>
            <a:ext cx="214820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"/>
              <a:t>INTENTION-TO-TREAT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7575" y="305117"/>
            <a:ext cx="9097645" cy="130238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745"/>
              </a:spcBef>
            </a:pPr>
            <a:r>
              <a:rPr dirty="0" sz="4400" spc="-175" b="1">
                <a:latin typeface="Trebuchet MS"/>
                <a:cs typeface="Trebuchet MS"/>
              </a:rPr>
              <a:t>Prespecified </a:t>
            </a:r>
            <a:r>
              <a:rPr dirty="0" sz="4400" spc="-235" b="1">
                <a:latin typeface="Trebuchet MS"/>
                <a:cs typeface="Trebuchet MS"/>
              </a:rPr>
              <a:t>Endpoint: </a:t>
            </a:r>
            <a:r>
              <a:rPr dirty="0" sz="4400" spc="-30">
                <a:latin typeface="Calibri"/>
                <a:cs typeface="Calibri"/>
              </a:rPr>
              <a:t>Recurrent</a:t>
            </a:r>
            <a:r>
              <a:rPr dirty="0" sz="4400" spc="-700">
                <a:latin typeface="Calibri"/>
                <a:cs typeface="Calibri"/>
              </a:rPr>
              <a:t> </a:t>
            </a:r>
            <a:r>
              <a:rPr dirty="0" sz="4400" spc="-35">
                <a:latin typeface="Calibri"/>
                <a:cs typeface="Calibri"/>
              </a:rPr>
              <a:t>Heart  </a:t>
            </a:r>
            <a:r>
              <a:rPr dirty="0" sz="4400" spc="-15">
                <a:latin typeface="Calibri"/>
                <a:cs typeface="Calibri"/>
              </a:rPr>
              <a:t>Failure</a:t>
            </a:r>
            <a:r>
              <a:rPr dirty="0" sz="4400" spc="-195">
                <a:latin typeface="Calibri"/>
                <a:cs typeface="Calibri"/>
              </a:rPr>
              <a:t> </a:t>
            </a:r>
            <a:r>
              <a:rPr dirty="0" sz="4400" spc="10">
                <a:latin typeface="Calibri"/>
                <a:cs typeface="Calibri"/>
              </a:rPr>
              <a:t>Hospitalizations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43651" y="4840320"/>
            <a:ext cx="819150" cy="37147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77470">
              <a:lnSpc>
                <a:spcPct val="100000"/>
              </a:lnSpc>
              <a:spcBef>
                <a:spcPts val="200"/>
              </a:spcBef>
            </a:pPr>
            <a:r>
              <a:rPr dirty="0" sz="1050" spc="-5" b="1">
                <a:latin typeface="Arial"/>
                <a:cs typeface="Arial"/>
              </a:rPr>
              <a:t>At</a:t>
            </a:r>
            <a:r>
              <a:rPr dirty="0" sz="1050" spc="15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risk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 b="1">
                <a:solidFill>
                  <a:srgbClr val="FF0000"/>
                </a:solidFill>
                <a:latin typeface="Arial"/>
                <a:cs typeface="Arial"/>
              </a:rPr>
              <a:t>Control</a:t>
            </a:r>
            <a:r>
              <a:rPr dirty="0" sz="1050" spc="7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50" spc="10">
                <a:solidFill>
                  <a:srgbClr val="FF0000"/>
                </a:solidFill>
                <a:latin typeface="Arial"/>
                <a:cs typeface="Arial"/>
              </a:rPr>
              <a:t>287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6300" y="5026025"/>
            <a:ext cx="2540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>
                <a:solidFill>
                  <a:srgbClr val="FF0000"/>
                </a:solidFill>
                <a:latin typeface="Arial"/>
                <a:cs typeface="Arial"/>
              </a:rPr>
              <a:t>261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58426" y="5026025"/>
            <a:ext cx="2540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>
                <a:solidFill>
                  <a:srgbClr val="FF0000"/>
                </a:solidFill>
                <a:latin typeface="Arial"/>
                <a:cs typeface="Arial"/>
              </a:rPr>
              <a:t>190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13241" y="5026025"/>
            <a:ext cx="2540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>
                <a:solidFill>
                  <a:srgbClr val="FF0000"/>
                </a:solidFill>
                <a:latin typeface="Arial"/>
                <a:cs typeface="Arial"/>
              </a:rPr>
              <a:t>226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00725" y="1847850"/>
            <a:ext cx="390525" cy="2628900"/>
          </a:xfrm>
          <a:custGeom>
            <a:avLst/>
            <a:gdLst/>
            <a:ahLst/>
            <a:cxnLst/>
            <a:rect l="l" t="t" r="r" b="b"/>
            <a:pathLst>
              <a:path w="390525" h="2628900">
                <a:moveTo>
                  <a:pt x="0" y="2628900"/>
                </a:moveTo>
                <a:lnTo>
                  <a:pt x="390525" y="2628900"/>
                </a:lnTo>
                <a:lnTo>
                  <a:pt x="390525" y="0"/>
                </a:lnTo>
                <a:lnTo>
                  <a:pt x="0" y="0"/>
                </a:lnTo>
                <a:lnTo>
                  <a:pt x="0" y="2628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803632" y="2003779"/>
            <a:ext cx="393700" cy="2325370"/>
          </a:xfrm>
          <a:prstGeom prst="rect">
            <a:avLst/>
          </a:prstGeom>
        </p:spPr>
        <p:txBody>
          <a:bodyPr wrap="square" lIns="0" tIns="3810" rIns="0" bIns="0" rtlCol="0" vert="vert270">
            <a:spAutoFit/>
          </a:bodyPr>
          <a:lstStyle/>
          <a:p>
            <a:pPr algn="ctr" marL="5715">
              <a:lnSpc>
                <a:spcPts val="1435"/>
              </a:lnSpc>
              <a:spcBef>
                <a:spcPts val="30"/>
              </a:spcBef>
            </a:pPr>
            <a:r>
              <a:rPr dirty="0" sz="1200" spc="-15" b="1">
                <a:latin typeface="Arial"/>
                <a:cs typeface="Arial"/>
              </a:rPr>
              <a:t>Mean </a:t>
            </a:r>
            <a:r>
              <a:rPr dirty="0" sz="1200" spc="-20" b="1">
                <a:latin typeface="Arial"/>
                <a:cs typeface="Arial"/>
              </a:rPr>
              <a:t>Cumulative</a:t>
            </a:r>
            <a:r>
              <a:rPr dirty="0" sz="1200" spc="-150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Function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435"/>
              </a:lnSpc>
            </a:pPr>
            <a:r>
              <a:rPr dirty="0" sz="1200" spc="10">
                <a:latin typeface="Calibri"/>
                <a:cs typeface="Calibri"/>
              </a:rPr>
              <a:t>(Average </a:t>
            </a:r>
            <a:r>
              <a:rPr dirty="0" sz="1200" spc="30">
                <a:latin typeface="Calibri"/>
                <a:cs typeface="Calibri"/>
              </a:rPr>
              <a:t>number</a:t>
            </a:r>
            <a:r>
              <a:rPr dirty="0" sz="1200" spc="-195">
                <a:latin typeface="Calibri"/>
                <a:cs typeface="Calibri"/>
              </a:rPr>
              <a:t> </a:t>
            </a:r>
            <a:r>
              <a:rPr dirty="0" sz="1200" spc="15">
                <a:latin typeface="Calibri"/>
                <a:cs typeface="Calibri"/>
              </a:rPr>
              <a:t>of events/patient)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56244" y="4779191"/>
            <a:ext cx="356870" cy="432434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1200" spc="80">
                <a:latin typeface="Calibri"/>
                <a:cs typeface="Calibri"/>
              </a:rPr>
              <a:t>D</a:t>
            </a:r>
            <a:r>
              <a:rPr dirty="0" sz="1200" spc="20">
                <a:latin typeface="Calibri"/>
                <a:cs typeface="Calibri"/>
              </a:rPr>
              <a:t>a</a:t>
            </a:r>
            <a:r>
              <a:rPr dirty="0" sz="1200" spc="50">
                <a:latin typeface="Calibri"/>
                <a:cs typeface="Calibri"/>
              </a:rPr>
              <a:t>y</a:t>
            </a:r>
            <a:r>
              <a:rPr dirty="0" sz="1200" spc="11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  <a:p>
            <a:pPr marL="24130">
              <a:lnSpc>
                <a:spcPct val="100000"/>
              </a:lnSpc>
              <a:spcBef>
                <a:spcPts val="235"/>
              </a:spcBef>
            </a:pPr>
            <a:r>
              <a:rPr dirty="0" sz="1050" spc="10">
                <a:solidFill>
                  <a:srgbClr val="FF0000"/>
                </a:solidFill>
                <a:latin typeface="Arial"/>
                <a:cs typeface="Arial"/>
              </a:rPr>
              <a:t>247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52851" y="2976626"/>
            <a:ext cx="704850" cy="1847850"/>
          </a:xfrm>
          <a:custGeom>
            <a:avLst/>
            <a:gdLst/>
            <a:ahLst/>
            <a:cxnLst/>
            <a:rect l="l" t="t" r="r" b="b"/>
            <a:pathLst>
              <a:path w="704850" h="1847850">
                <a:moveTo>
                  <a:pt x="0" y="1847850"/>
                </a:moveTo>
                <a:lnTo>
                  <a:pt x="704850" y="1847850"/>
                </a:lnTo>
                <a:lnTo>
                  <a:pt x="704850" y="0"/>
                </a:lnTo>
                <a:lnTo>
                  <a:pt x="0" y="0"/>
                </a:lnTo>
                <a:lnTo>
                  <a:pt x="0" y="184785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52851" y="2976626"/>
            <a:ext cx="704850" cy="1847850"/>
          </a:xfrm>
          <a:custGeom>
            <a:avLst/>
            <a:gdLst/>
            <a:ahLst/>
            <a:cxnLst/>
            <a:rect l="l" t="t" r="r" b="b"/>
            <a:pathLst>
              <a:path w="704850" h="1847850">
                <a:moveTo>
                  <a:pt x="0" y="1847850"/>
                </a:moveTo>
                <a:lnTo>
                  <a:pt x="704850" y="1847850"/>
                </a:lnTo>
                <a:lnTo>
                  <a:pt x="704850" y="0"/>
                </a:lnTo>
                <a:lnTo>
                  <a:pt x="0" y="0"/>
                </a:lnTo>
                <a:lnTo>
                  <a:pt x="0" y="1847850"/>
                </a:lnTo>
                <a:close/>
              </a:path>
            </a:pathLst>
          </a:custGeom>
          <a:ln w="952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14701" y="3471926"/>
            <a:ext cx="0" cy="285750"/>
          </a:xfrm>
          <a:custGeom>
            <a:avLst/>
            <a:gdLst/>
            <a:ahLst/>
            <a:cxnLst/>
            <a:rect l="l" t="t" r="r" b="b"/>
            <a:pathLst>
              <a:path w="0"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14701" y="3186176"/>
            <a:ext cx="0" cy="285750"/>
          </a:xfrm>
          <a:custGeom>
            <a:avLst/>
            <a:gdLst/>
            <a:ahLst/>
            <a:cxnLst/>
            <a:rect l="l" t="t" r="r" b="b"/>
            <a:pathLst>
              <a:path w="0" h="285750">
                <a:moveTo>
                  <a:pt x="0" y="28575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86126" y="37576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86126" y="31861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05276" y="2976626"/>
            <a:ext cx="0" cy="285750"/>
          </a:xfrm>
          <a:custGeom>
            <a:avLst/>
            <a:gdLst/>
            <a:ahLst/>
            <a:cxnLst/>
            <a:rect l="l" t="t" r="r" b="b"/>
            <a:pathLst>
              <a:path w="0"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05276" y="2614676"/>
            <a:ext cx="0" cy="361950"/>
          </a:xfrm>
          <a:custGeom>
            <a:avLst/>
            <a:gdLst/>
            <a:ahLst/>
            <a:cxnLst/>
            <a:rect l="l" t="t" r="r" b="b"/>
            <a:pathLst>
              <a:path w="0" h="361950">
                <a:moveTo>
                  <a:pt x="0" y="36195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76701" y="32623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76701" y="261467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 h="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09851" y="1976501"/>
            <a:ext cx="0" cy="2847975"/>
          </a:xfrm>
          <a:custGeom>
            <a:avLst/>
            <a:gdLst/>
            <a:ahLst/>
            <a:cxnLst/>
            <a:rect l="l" t="t" r="r" b="b"/>
            <a:pathLst>
              <a:path w="0" h="2847975">
                <a:moveTo>
                  <a:pt x="0" y="2847975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71751" y="482434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71751" y="410997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71751" y="33957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071751" y="269087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71751" y="197650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09851" y="4824476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 h="0">
                <a:moveTo>
                  <a:pt x="0" y="0"/>
                </a:moveTo>
                <a:lnTo>
                  <a:pt x="220027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477259" y="2333942"/>
            <a:ext cx="3194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0</a:t>
            </a:r>
            <a:r>
              <a:rPr dirty="0" sz="1200" spc="-35" b="1">
                <a:latin typeface="Arial"/>
                <a:cs typeface="Arial"/>
              </a:rPr>
              <a:t>.</a:t>
            </a:r>
            <a:r>
              <a:rPr dirty="0" sz="1200" b="1"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09420" y="4716398"/>
            <a:ext cx="29591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 spc="1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09420" y="4003675"/>
            <a:ext cx="29591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20">
                <a:latin typeface="Arial"/>
                <a:cs typeface="Arial"/>
              </a:rPr>
              <a:t>1</a:t>
            </a:r>
            <a:r>
              <a:rPr dirty="0" sz="1100" spc="1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09420" y="3290506"/>
            <a:ext cx="295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5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2</a:t>
            </a:r>
            <a:r>
              <a:rPr dirty="0" sz="1100" spc="15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09420" y="2577782"/>
            <a:ext cx="295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5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3</a:t>
            </a:r>
            <a:r>
              <a:rPr dirty="0" sz="1100" spc="15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09420" y="1864931"/>
            <a:ext cx="295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5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4</a:t>
            </a:r>
            <a:r>
              <a:rPr dirty="0" sz="1100" spc="15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58210" y="4883150"/>
            <a:ext cx="50673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Arial"/>
                <a:cs typeface="Arial"/>
              </a:rPr>
              <a:t>2</a:t>
            </a:r>
            <a:r>
              <a:rPr dirty="0" sz="1100" spc="-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Years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56496" y="2471724"/>
            <a:ext cx="367665" cy="15722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80"/>
              </a:lnSpc>
            </a:pPr>
            <a:r>
              <a:rPr dirty="0" sz="1200" b="1">
                <a:latin typeface="Arial"/>
                <a:cs typeface="Arial"/>
              </a:rPr>
              <a:t>Annualized </a:t>
            </a:r>
            <a:r>
              <a:rPr dirty="0" sz="1200" spc="-10" b="1">
                <a:latin typeface="Arial"/>
                <a:cs typeface="Arial"/>
              </a:rPr>
              <a:t>HFH</a:t>
            </a:r>
            <a:r>
              <a:rPr dirty="0" sz="1200" spc="-7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Rate</a:t>
            </a:r>
            <a:endParaRPr sz="1200">
              <a:latin typeface="Arial"/>
              <a:cs typeface="Arial"/>
            </a:endParaRPr>
          </a:p>
          <a:p>
            <a:pPr marL="88265">
              <a:lnSpc>
                <a:spcPts val="1395"/>
              </a:lnSpc>
            </a:pPr>
            <a:r>
              <a:rPr dirty="0" sz="1200">
                <a:latin typeface="Arial"/>
                <a:cs typeface="Arial"/>
              </a:rPr>
              <a:t>(events/patient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10">
                <a:latin typeface="Arial"/>
                <a:cs typeface="Arial"/>
              </a:rPr>
              <a:t>year)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48088" y="4592066"/>
            <a:ext cx="714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12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2025-03-29T23:13:10Z</dcterms:created>
  <dcterms:modified xsi:type="dcterms:W3CDTF">2025-03-29T23:13:10Z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2025-03-29T00:00:00Z</vt:filetime>
  </property>
  <property fmtid="{D5CDD505-2E9C-101B-9397-08002B2CF9AE}" pid="3" name="LastSaved">
    <vt:filetime>2025-03-29T00:00:00Z</vt:filetime>
  </property>
</Properties>
</file>