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60" r:id="rId3"/>
    <p:sldId id="262" r:id="rId4"/>
    <p:sldId id="263" r:id="rId5"/>
    <p:sldId id="269" r:id="rId6"/>
    <p:sldId id="275" r:id="rId7"/>
    <p:sldId id="276" r:id="rId8"/>
    <p:sldId id="270" r:id="rId9"/>
    <p:sldId id="271" r:id="rId10"/>
    <p:sldId id="277" r:id="rId11"/>
    <p:sldId id="273" r:id="rId12"/>
    <p:sldId id="272" r:id="rId13"/>
    <p:sldId id="279" r:id="rId14"/>
    <p:sldId id="274" r:id="rId15"/>
    <p:sldId id="278" r:id="rId1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CFDDBD-86A1-ED2F-D4F3-693E50BEBD10}" name="Schikorr, Tanya B" initials="STB" userId="S::tanya.schikorr@abbott.com::636bb82d-99d2-4dc4-88c5-ff98338937c6" providerId="AD"/>
  <p188:author id="{3DA230BE-C5F2-0BE9-43B7-8F18EB0FE0DF}" name="Bates, Nicholas" initials="BN" userId="S::nick.bates@abbott.com::1f95909f-cb14-4c0a-913a-1127ef165ef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ikh, Rahab P" initials="SRP" lastIdx="1" clrIdx="0">
    <p:extLst>
      <p:ext uri="{19B8F6BF-5375-455C-9EA6-DF929625EA0E}">
        <p15:presenceInfo xmlns:p15="http://schemas.microsoft.com/office/powerpoint/2012/main" userId="S::Rahab.P.Sheikh@medstar.net::1364a2c9-8eb1-465e-9d19-551d555810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5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jm.com\data\clinical\Studies\SH\CRD_966%20Portico%20NG\Publications\260%20at%2030%20days%20Manuscript\30d%20Outcomes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jm.com\data\clinical\Studies\SH\CRD_966%20Portico%20NG\Publications\260%20at%2030%20days%20Manuscript\30d%20Outcomes%20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945590551181102"/>
          <c:y val="0.1785194324535973"/>
          <c:w val="0.50108818897637797"/>
          <c:h val="0.69505102536760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Valve Size Distribution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76-45BC-8FCD-D6830A9800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76-45BC-8FCD-D6830A9800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76-45BC-8FCD-D6830A9800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76-45BC-8FCD-D6830A98009F}"/>
              </c:ext>
            </c:extLst>
          </c:dPt>
          <c:dLbls>
            <c:dLbl>
              <c:idx val="0"/>
              <c:layout>
                <c:manualLayout>
                  <c:x val="-3.1596587926509184E-2"/>
                  <c:y val="7.95625117638128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76-45BC-8FCD-D6830A9800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23 mm</c:v>
                </c:pt>
                <c:pt idx="1">
                  <c:v>25 mm</c:v>
                </c:pt>
                <c:pt idx="2">
                  <c:v>27 mm</c:v>
                </c:pt>
                <c:pt idx="3">
                  <c:v>29 mm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5.3999999999999999E-2</c:v>
                </c:pt>
                <c:pt idx="1">
                  <c:v>0.254</c:v>
                </c:pt>
                <c:pt idx="2">
                  <c:v>0.39600000000000002</c:v>
                </c:pt>
                <c:pt idx="3">
                  <c:v>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76-45BC-8FCD-D6830A9800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en-US" sz="1600"/>
              <a:t>Paravalvular Leak</a:t>
            </a:r>
          </a:p>
        </c:rich>
      </c:tx>
      <c:layout>
        <c:manualLayout>
          <c:xMode val="edge"/>
          <c:yMode val="edge"/>
          <c:x val="0.29750269187720019"/>
          <c:y val="7.5099669679720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05324020823629"/>
          <c:y val="0.18586547342950033"/>
          <c:w val="0.63403066402707509"/>
          <c:h val="0.6219482628322863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Sheet1!$A$36</c:f>
              <c:strCache>
                <c:ptCount val="1"/>
                <c:pt idx="0">
                  <c:v>None/Trace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Sheet1!$B$35:$C$35</c:f>
              <c:strCache>
                <c:ptCount val="2"/>
                <c:pt idx="0">
                  <c:v>Discharge
(N=251)</c:v>
                </c:pt>
                <c:pt idx="1">
                  <c:v>30 Days
(N=248)</c:v>
                </c:pt>
              </c:strCache>
            </c:strRef>
          </c:cat>
          <c:val>
            <c:numRef>
              <c:f>Sheet1!$B$36:$C$36</c:f>
              <c:numCache>
                <c:formatCode>0.0</c:formatCode>
                <c:ptCount val="2"/>
                <c:pt idx="0">
                  <c:v>83.7</c:v>
                </c:pt>
                <c:pt idx="1">
                  <c:v>79.8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5-4A06-A680-61179BC554FA}"/>
            </c:ext>
          </c:extLst>
        </c:ser>
        <c:ser>
          <c:idx val="1"/>
          <c:order val="1"/>
          <c:tx>
            <c:strRef>
              <c:f>Sheet1!$A$37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Sheet1!$B$35:$C$35</c:f>
              <c:strCache>
                <c:ptCount val="2"/>
                <c:pt idx="0">
                  <c:v>Discharge
(N=251)</c:v>
                </c:pt>
                <c:pt idx="1">
                  <c:v>30 Days
(N=248)</c:v>
                </c:pt>
              </c:strCache>
            </c:strRef>
          </c:cat>
          <c:val>
            <c:numRef>
              <c:f>Sheet1!$B$37:$C$37</c:f>
              <c:numCache>
                <c:formatCode>0.0</c:formatCode>
                <c:ptCount val="2"/>
                <c:pt idx="0">
                  <c:v>16.3</c:v>
                </c:pt>
                <c:pt idx="1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5-4A06-A680-61179BC554FA}"/>
            </c:ext>
          </c:extLst>
        </c:ser>
        <c:ser>
          <c:idx val="2"/>
          <c:order val="2"/>
          <c:tx>
            <c:strRef>
              <c:f>Sheet1!$A$38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F8A06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Sheet1!$B$35:$C$35</c:f>
              <c:strCache>
                <c:ptCount val="2"/>
                <c:pt idx="0">
                  <c:v>Discharge
(N=251)</c:v>
                </c:pt>
                <c:pt idx="1">
                  <c:v>30 Days
(N=248)</c:v>
                </c:pt>
              </c:strCache>
            </c:strRef>
          </c:cat>
          <c:val>
            <c:numRef>
              <c:f>Sheet1!$B$38:$C$38</c:f>
              <c:numCache>
                <c:formatCode>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A5-4A06-A680-61179BC554FA}"/>
            </c:ext>
          </c:extLst>
        </c:ser>
        <c:ser>
          <c:idx val="3"/>
          <c:order val="3"/>
          <c:tx>
            <c:strRef>
              <c:f>Sheet1!$A$39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EC526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Sheet1!$B$35:$C$35</c:f>
              <c:strCache>
                <c:ptCount val="2"/>
                <c:pt idx="0">
                  <c:v>Discharge
(N=251)</c:v>
                </c:pt>
                <c:pt idx="1">
                  <c:v>30 Days
(N=248)</c:v>
                </c:pt>
              </c:strCache>
            </c:strRef>
          </c:cat>
          <c:val>
            <c:numRef>
              <c:f>Sheet1!$B$39:$C$39</c:f>
              <c:numCache>
                <c:formatCode>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A5-4A06-A680-61179BC554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65618640"/>
        <c:axId val="565617984"/>
      </c:barChart>
      <c:catAx>
        <c:axId val="56561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5617984"/>
        <c:crosses val="autoZero"/>
        <c:auto val="1"/>
        <c:lblAlgn val="ctr"/>
        <c:lblOffset val="100"/>
        <c:noMultiLvlLbl val="0"/>
      </c:catAx>
      <c:valAx>
        <c:axId val="565617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 b="0"/>
                  <a:t>Percentage of Evaluable Echoes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5618640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91065287446091"/>
          <c:y val="0.92230288702052998"/>
          <c:w val="0.69093939265064364"/>
          <c:h val="7.0187146011497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  <a:latin typeface="+mj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r>
              <a:rPr lang="en-US" sz="1600"/>
              <a:t>Hemodynamics</a:t>
            </a:r>
          </a:p>
        </c:rich>
      </c:tx>
      <c:layout>
        <c:manualLayout>
          <c:xMode val="edge"/>
          <c:yMode val="edge"/>
          <c:x val="0.36005464480874316"/>
          <c:y val="3.8919401290898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Mean Gradient</c:v>
                </c:pt>
              </c:strCache>
            </c:strRef>
          </c:tx>
          <c:spPr>
            <a:ln w="28575" cap="rnd">
              <a:solidFill>
                <a:srgbClr val="003F5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F5C"/>
              </a:solidFill>
              <a:ln w="9525">
                <a:solidFill>
                  <a:srgbClr val="003F5C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3F5C"/>
                </a:solidFill>
                <a:ln w="9525">
                  <a:solidFill>
                    <a:srgbClr val="003F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3A8-4327-84A2-7C38BA74DC0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3F5C"/>
                </a:solidFill>
                <a:ln w="9525">
                  <a:solidFill>
                    <a:srgbClr val="003F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3A8-4327-84A2-7C38BA74DC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Sheet1!$B$18:$C$18</c:f>
              <c:strCache>
                <c:ptCount val="2"/>
                <c:pt idx="0">
                  <c:v>Baseline</c:v>
                </c:pt>
                <c:pt idx="1">
                  <c:v>30 Days</c:v>
                </c:pt>
              </c:strCache>
            </c:strRef>
          </c:cat>
          <c:val>
            <c:numRef>
              <c:f>Sheet1!$B$19:$C$19</c:f>
              <c:numCache>
                <c:formatCode>0.0</c:formatCode>
                <c:ptCount val="2"/>
                <c:pt idx="0">
                  <c:v>41.41</c:v>
                </c:pt>
                <c:pt idx="1">
                  <c:v>7.38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A8-4327-84A2-7C38BA74DC0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649800"/>
        <c:axId val="352650128"/>
      </c:lineChart>
      <c:lineChart>
        <c:grouping val="standard"/>
        <c:varyColors val="0"/>
        <c:ser>
          <c:idx val="1"/>
          <c:order val="1"/>
          <c:tx>
            <c:strRef>
              <c:f>Sheet1!$A$20</c:f>
              <c:strCache>
                <c:ptCount val="1"/>
                <c:pt idx="0">
                  <c:v>EOA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3A8-4327-84A2-7C38BA74DC0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3A8-4327-84A2-7C38BA74DC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Sheet1!$B$18:$C$18</c:f>
              <c:strCache>
                <c:ptCount val="2"/>
                <c:pt idx="0">
                  <c:v>Baseline</c:v>
                </c:pt>
                <c:pt idx="1">
                  <c:v>30 Days</c:v>
                </c:pt>
              </c:strCache>
            </c:strRef>
          </c:cat>
          <c:val>
            <c:numRef>
              <c:f>Sheet1!$B$20:$C$20</c:f>
              <c:numCache>
                <c:formatCode>0.00</c:formatCode>
                <c:ptCount val="2"/>
                <c:pt idx="0">
                  <c:v>0.72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3A8-4327-84A2-7C38BA74DC0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2360600"/>
        <c:axId val="672359944"/>
      </c:lineChart>
      <c:catAx>
        <c:axId val="35264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2650128"/>
        <c:crosses val="autoZero"/>
        <c:auto val="1"/>
        <c:lblAlgn val="ctr"/>
        <c:lblOffset val="100"/>
        <c:noMultiLvlLbl val="0"/>
      </c:catAx>
      <c:valAx>
        <c:axId val="352650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 b="0"/>
                  <a:t>Mean Gradient (mmHg)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2649800"/>
        <c:crosses val="autoZero"/>
        <c:crossBetween val="between"/>
      </c:valAx>
      <c:valAx>
        <c:axId val="672359944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 b="0" dirty="0"/>
                  <a:t>EOA (cm</a:t>
                </a:r>
                <a:r>
                  <a:rPr lang="en-US" b="0" baseline="30000" dirty="0"/>
                  <a:t>2</a:t>
                </a:r>
                <a:r>
                  <a:rPr lang="en-US" b="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360600"/>
        <c:crosses val="max"/>
        <c:crossBetween val="between"/>
      </c:valAx>
      <c:catAx>
        <c:axId val="672360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359944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96661073103568"/>
          <c:y val="0.88207452054055679"/>
          <c:w val="0.4480665634008863"/>
          <c:h val="7.5097589632606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  <a:latin typeface="+mj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38292983086658"/>
          <c:y val="8.8824791165633563E-2"/>
          <c:w val="0.77018830115115278"/>
          <c:h val="0.629718714685712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'30D Outcomes'!$A$2</c:f>
              <c:strCache>
                <c:ptCount val="1"/>
                <c:pt idx="0">
                  <c:v>NYHA 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44-4676-B032-E4254B0C2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'30D Outcomes'!$B$1:$C$1</c:f>
              <c:strCache>
                <c:ptCount val="2"/>
                <c:pt idx="0">
                  <c:v>Baseline
(N=260)</c:v>
                </c:pt>
                <c:pt idx="1">
                  <c:v>30 Days
(N=251)</c:v>
                </c:pt>
              </c:strCache>
            </c:strRef>
          </c:cat>
          <c:val>
            <c:numRef>
              <c:f>'30D Outcomes'!$B$2:$C$2</c:f>
              <c:numCache>
                <c:formatCode>0.0%</c:formatCode>
                <c:ptCount val="2"/>
                <c:pt idx="0">
                  <c:v>0</c:v>
                </c:pt>
                <c:pt idx="1">
                  <c:v>0.66500000000000004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4-4676-B032-E4254B0C2425}"/>
            </c:ext>
          </c:extLst>
        </c:ser>
        <c:ser>
          <c:idx val="1"/>
          <c:order val="1"/>
          <c:tx>
            <c:strRef>
              <c:f>'30D Outcomes'!$A$3</c:f>
              <c:strCache>
                <c:ptCount val="1"/>
                <c:pt idx="0">
                  <c:v>NYHA II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'30D Outcomes'!$B$1:$C$1</c:f>
              <c:strCache>
                <c:ptCount val="2"/>
                <c:pt idx="0">
                  <c:v>Baseline
(N=260)</c:v>
                </c:pt>
                <c:pt idx="1">
                  <c:v>30 Days
(N=251)</c:v>
                </c:pt>
              </c:strCache>
            </c:strRef>
          </c:cat>
          <c:val>
            <c:numRef>
              <c:f>'30D Outcomes'!$B$3:$C$3</c:f>
              <c:numCache>
                <c:formatCode>0.0%</c:formatCode>
                <c:ptCount val="2"/>
                <c:pt idx="0">
                  <c:v>0.45</c:v>
                </c:pt>
                <c:pt idx="1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4-4676-B032-E4254B0C2425}"/>
            </c:ext>
          </c:extLst>
        </c:ser>
        <c:ser>
          <c:idx val="2"/>
          <c:order val="2"/>
          <c:tx>
            <c:strRef>
              <c:f>'30D Outcomes'!$A$4</c:f>
              <c:strCache>
                <c:ptCount val="1"/>
                <c:pt idx="0">
                  <c:v>NYHA III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44-4676-B032-E4254B0C2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'30D Outcomes'!$B$1:$C$1</c:f>
              <c:strCache>
                <c:ptCount val="2"/>
                <c:pt idx="0">
                  <c:v>Baseline
(N=260)</c:v>
                </c:pt>
                <c:pt idx="1">
                  <c:v>30 Days
(N=251)</c:v>
                </c:pt>
              </c:strCache>
            </c:strRef>
          </c:cat>
          <c:val>
            <c:numRef>
              <c:f>'30D Outcomes'!$B$4:$C$4</c:f>
              <c:numCache>
                <c:formatCode>0.0%</c:formatCode>
                <c:ptCount val="2"/>
                <c:pt idx="0">
                  <c:v>0.53100000000000003</c:v>
                </c:pt>
                <c:pt idx="1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44-4676-B032-E4254B0C2425}"/>
            </c:ext>
          </c:extLst>
        </c:ser>
        <c:ser>
          <c:idx val="3"/>
          <c:order val="3"/>
          <c:tx>
            <c:strRef>
              <c:f>'30D Outcomes'!$A$5</c:f>
              <c:strCache>
                <c:ptCount val="1"/>
                <c:pt idx="0">
                  <c:v>NYHA IV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714029177175074E-17"/>
                  <c:y val="-2.92430575086678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44-4676-B032-E4254B0C2425}"/>
                </c:ext>
              </c:extLst>
            </c:dLbl>
            <c:dLbl>
              <c:idx val="1"/>
              <c:layout>
                <c:manualLayout>
                  <c:x val="0"/>
                  <c:y val="-2.77226967276960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44-4676-B032-E4254B0C2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'30D Outcomes'!$B$1:$C$1</c:f>
              <c:strCache>
                <c:ptCount val="2"/>
                <c:pt idx="0">
                  <c:v>Baseline
(N=260)</c:v>
                </c:pt>
                <c:pt idx="1">
                  <c:v>30 Days
(N=251)</c:v>
                </c:pt>
              </c:strCache>
            </c:strRef>
          </c:cat>
          <c:val>
            <c:numRef>
              <c:f>'30D Outcomes'!$B$5:$C$5</c:f>
              <c:numCache>
                <c:formatCode>0.0%</c:formatCode>
                <c:ptCount val="2"/>
                <c:pt idx="0">
                  <c:v>1.9E-2</c:v>
                </c:pt>
                <c:pt idx="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44-4676-B032-E4254B0C24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7400496"/>
        <c:axId val="687396232"/>
      </c:barChart>
      <c:catAx>
        <c:axId val="68740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396232"/>
        <c:crosses val="autoZero"/>
        <c:auto val="1"/>
        <c:lblAlgn val="ctr"/>
        <c:lblOffset val="100"/>
        <c:noMultiLvlLbl val="0"/>
      </c:catAx>
      <c:valAx>
        <c:axId val="68739623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 of Subjects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400496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26B66D6-0732-4BA4-AA51-5C1309A7D86F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D143332-19C1-488F-9E12-168CC4B3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CF6C-729E-4C6E-973B-109587630FA5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6FB86-113A-4F33-9153-F2F65521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PORTICO NG (Next-Generation) = Navitor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6FB86-113A-4F33-9153-F2F655215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6FB86-113A-4F33-9153-F2F655215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Procedural success is defined as absence of procedural mortality and correct positioning of a single prosthetic heart valve into the proper anatomical location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Pre-BAV recommended per IFU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Resheathing</a:t>
            </a:r>
            <a:r>
              <a:rPr lang="en-US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was at the discretion of the implanter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6FB86-113A-4F33-9153-F2F655215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7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Other: </a:t>
            </a:r>
            <a:r>
              <a:rPr lang="en-US" sz="1200"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Two subjects received a vascular plug to mitigate PVL during the procedure due to a deep implant</a:t>
            </a:r>
            <a:endParaRPr lang="en-US" sz="1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6FB86-113A-4F33-9153-F2F655215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9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The composite safety endpoint (7.7%) includes all-cause mortality, disabling stroke, life-threatening bleeding, stage 3 acute kidney injury, and major vascular complication.</a:t>
            </a:r>
            <a:br>
              <a:rPr lang="en-US" sz="18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6FB86-113A-4F33-9153-F2F655215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07A0-FFF5-46D8-8158-5AE39EFFC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329D7-1898-4331-A059-0913E7682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C86F-557D-4B8B-AA61-0ABC67A8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86799-1BC1-4D86-912A-067DBA31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594AC-C6ED-4C79-9314-D2B775E3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D18D-250D-45AF-8FE0-D651A9BE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26280-54F0-47D6-AA7E-682893F9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9D93-2565-49DD-B98B-E45C0FBD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4E9D-0C61-4C40-9350-0B09880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A6FB8-1404-4624-97FD-083B145C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7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C1F9-1952-4458-B505-C05294D5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D87F7-5874-45F8-A1FB-871616D9A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76575-6688-4649-8673-90C1CE0B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A9B05-581E-4BE0-B848-2158E9A1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AA546-8679-42C8-A996-F33E97E1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9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1B065-52D4-4F52-B899-C6D9BE06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3FC0-24EF-4F6B-9B23-DB28FEC4B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3D49C-C06F-47D7-9933-2E04CCC3A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EF46-B323-4B8C-A386-1B8DD9B4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21861-0D92-4A65-9CF3-A6794FE2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B01E6-0804-42B0-8EA8-F87EB234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DBD-D884-417E-82ED-DE5DE924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7FF7-826E-4112-8A3D-884166DE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4DD95-2EFF-40E7-AB79-BAD11C09C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A2F61-07EA-4D3E-8BF8-DB362E174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0C051-49F2-4F2C-9D74-BDFA0C8D0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2389C-A65D-4566-A447-E0886050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537F7-0C65-4E22-8156-8937D803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6B0F7-B6A1-4202-9E0B-87533EE3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2E1B-0675-4630-A0DC-80465F6F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E5858-292E-430C-A2E0-D375A636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63FE6-BDCB-41CF-B95B-820D7931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9367D-3293-493D-8628-64CA4285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734A3-AD23-4D2F-90C8-C90EFA3E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416D5-21B8-4D5E-A30F-4A0C1924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49185-8D63-4622-96F4-B5B654CC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1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FAE6-E144-44F7-857E-2CDA7C65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6BF0-1BEB-4639-8471-8D45F37F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4CF7D-4E50-4EB7-BF69-9E14D506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FC3F-57FC-4BD5-B524-5A3F7296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03B9C-1A5C-414D-A104-4D31A650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777DB-6184-4340-A20C-4A8B50C4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9CA5-2492-4FE0-9F58-02D16F83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6145A-7D96-46AA-B999-1A4153786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ABA8F-1930-42BD-AA78-66326664A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589C2-0293-4310-9E96-FC718663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B2B25-3848-4B48-A17E-753CAFF4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4147E-7AB9-49C8-A2D9-93B677BC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1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7B16-206C-4753-A790-220E4C16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D7DA9-B6CA-4EFD-A8A6-A7165CF6F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37EFB-264B-4306-8478-DF3471A6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ECB7-CCDA-4637-AFC0-A9A177D8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3AAF-1B31-42B7-88B0-F6057C05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4730AB-4D91-47BD-8690-3BB84B9AC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E545C-4B56-49FB-8147-88040C759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47E31-6D8B-4CFE-8C78-4E4131FD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C0A18-FB40-45A8-9265-60852983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5E804-E8ED-40AF-A80D-3267F77F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F5B07-130B-4F3E-935A-9ED12740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DA578-153B-4BD9-869F-F5BFDC70A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49A82-6CB4-407E-91D8-7D20D6076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9B523-4DBA-40C6-B1AD-637BAB69096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F244-951C-46D0-AA8A-D37196456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8E28B-13A5-4C50-AE99-0B099403B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215-58C1-4AE2-8A14-82595CA3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24050"/>
            <a:ext cx="8458200" cy="1295400"/>
          </a:xfrm>
        </p:spPr>
        <p:txBody>
          <a:bodyPr>
            <a:normAutofit fontScale="90000"/>
          </a:bodyPr>
          <a:lstStyle/>
          <a:p>
            <a:r>
              <a:rPr lang="en-US" sz="3200"/>
              <a:t>Thirty-Day Outcomes of the Navitor Self-Expanding Transcatheter Aortic Valve: </a:t>
            </a:r>
            <a:br>
              <a:rPr lang="en-US" sz="3200"/>
            </a:br>
            <a:r>
              <a:rPr lang="en-US" sz="3200"/>
              <a:t>The International PORTICO NG Study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B94215-58C1-4AE2-8A14-82595CA33BD1}"/>
              </a:ext>
            </a:extLst>
          </p:cNvPr>
          <p:cNvSpPr txBox="1">
            <a:spLocks/>
          </p:cNvSpPr>
          <p:nvPr/>
        </p:nvSpPr>
        <p:spPr>
          <a:xfrm>
            <a:off x="228600" y="3333750"/>
            <a:ext cx="85725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/>
              <a:t>Michael J. Reardon, MD</a:t>
            </a:r>
          </a:p>
          <a:p>
            <a:pPr algn="l"/>
            <a:r>
              <a:rPr lang="en-US" sz="2000"/>
              <a:t>On behalf of the PORTICO NG Study Investigators</a:t>
            </a:r>
          </a:p>
        </p:txBody>
      </p:sp>
    </p:spTree>
    <p:extLst>
      <p:ext uri="{BB962C8B-B14F-4D97-AF65-F5344CB8AC3E}">
        <p14:creationId xmlns:p14="http://schemas.microsoft.com/office/powerpoint/2010/main" val="157369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24A2-18E2-4420-A020-6C050FFF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Autofit/>
          </a:bodyPr>
          <a:lstStyle/>
          <a:p>
            <a:r>
              <a:rPr lang="en-US" sz="2800"/>
              <a:t>Low Safety Event Rates Reported Through 30 Days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CBFD62-A2FD-462C-A4C7-F525C37AB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968736"/>
              </p:ext>
            </p:extLst>
          </p:nvPr>
        </p:nvGraphicFramePr>
        <p:xfrm>
          <a:off x="1371600" y="1276350"/>
          <a:ext cx="6400800" cy="312420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375452727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650027619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30-Day Outcomes per VARC-2</a:t>
                      </a:r>
                      <a:endParaRPr lang="en-US" sz="1800" b="1" baseline="30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N=260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07467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All-cause mortality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9117524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Disabling stroke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670079365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Acute kidney injury (stage 3)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</a:rPr>
                        <a:t> 0.8%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198976409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Life-threatening bleeding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ffectLst/>
                        </a:rPr>
                        <a:t> 3.8%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 anchor="ctr"/>
                </a:tc>
                <a:extLst>
                  <a:ext uri="{0D108BD9-81ED-4DB2-BD59-A6C34878D82A}">
                    <a16:rowId xmlns:a16="http://schemas.microsoft.com/office/drawing/2014/main" val="415632631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Major vascular complication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4.2%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 anchor="ctr"/>
                </a:tc>
                <a:extLst>
                  <a:ext uri="{0D108BD9-81ED-4DB2-BD59-A6C34878D82A}">
                    <a16:rowId xmlns:a16="http://schemas.microsoft.com/office/drawing/2014/main" val="8776762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3238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Vascular access site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4058326559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3238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Non-access site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1009148230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Overall pacemaker implantation</a:t>
                      </a:r>
                      <a:endParaRPr lang="en-US" sz="1800" strike="sngStrike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16.9%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258883579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 pacemaker implantation</a:t>
                      </a:r>
                      <a:r>
                        <a:rPr lang="en-US" sz="1800" baseline="30000">
                          <a:effectLst/>
                        </a:rPr>
                        <a:t>1</a:t>
                      </a:r>
                      <a:endParaRPr lang="en-US" sz="1800" strike="sngStrike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0" marR="51800" marT="0" marB="0"/>
                </a:tc>
                <a:extLst>
                  <a:ext uri="{0D108BD9-81ED-4DB2-BD59-A6C34878D82A}">
                    <a16:rowId xmlns:a16="http://schemas.microsoft.com/office/drawing/2014/main" val="37715100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8551C9-0295-4623-AA9D-0CEE31702F34}"/>
              </a:ext>
            </a:extLst>
          </p:cNvPr>
          <p:cNvSpPr txBox="1"/>
          <p:nvPr/>
        </p:nvSpPr>
        <p:spPr>
          <a:xfrm>
            <a:off x="1281326" y="4400550"/>
            <a:ext cx="25058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1. Excludes subjects with a pacemaker at baseline</a:t>
            </a:r>
          </a:p>
        </p:txBody>
      </p:sp>
    </p:spTree>
    <p:extLst>
      <p:ext uri="{BB962C8B-B14F-4D97-AF65-F5344CB8AC3E}">
        <p14:creationId xmlns:p14="http://schemas.microsoft.com/office/powerpoint/2010/main" val="55234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9700-78B7-45C5-B324-195618B4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Autofit/>
          </a:bodyPr>
          <a:lstStyle/>
          <a:p>
            <a:r>
              <a:rPr lang="en-US" sz="3200"/>
              <a:t>Favorable Hemodynamics and </a:t>
            </a:r>
            <a:br>
              <a:rPr lang="en-US" sz="3200"/>
            </a:br>
            <a:r>
              <a:rPr lang="en-US" sz="3200"/>
              <a:t>No Moderate or Greater PVL at 30 Days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2BA5A26-8062-4B12-A727-E34BF87B1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425854"/>
              </p:ext>
            </p:extLst>
          </p:nvPr>
        </p:nvGraphicFramePr>
        <p:xfrm>
          <a:off x="4953000" y="1391758"/>
          <a:ext cx="4138376" cy="338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E3E6F2-3EC0-4F3D-8D9D-469CE8C8D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417765"/>
              </p:ext>
            </p:extLst>
          </p:nvPr>
        </p:nvGraphicFramePr>
        <p:xfrm>
          <a:off x="228600" y="1518396"/>
          <a:ext cx="4648200" cy="326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620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12D7-9083-494A-9D57-C16BE29B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2444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New York Heart Association at 30 Days</a:t>
            </a:r>
            <a:endParaRPr lang="en-US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FD1FAB-3C91-4BDC-BE21-45D5A92CE0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42629"/>
              </p:ext>
            </p:extLst>
          </p:nvPr>
        </p:nvGraphicFramePr>
        <p:xfrm>
          <a:off x="2276475" y="1771548"/>
          <a:ext cx="4591050" cy="296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1B3580-3636-4766-9FA7-AA10839034BB}"/>
              </a:ext>
            </a:extLst>
          </p:cNvPr>
          <p:cNvSpPr txBox="1"/>
          <p:nvPr/>
        </p:nvSpPr>
        <p:spPr>
          <a:xfrm>
            <a:off x="457200" y="1125217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patients (96.4%) were NYHA class I or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Symptom improvement of at least one class from Baseline in 86.5% of patients</a:t>
            </a:r>
          </a:p>
        </p:txBody>
      </p:sp>
    </p:spTree>
    <p:extLst>
      <p:ext uri="{BB962C8B-B14F-4D97-AF65-F5344CB8AC3E}">
        <p14:creationId xmlns:p14="http://schemas.microsoft.com/office/powerpoint/2010/main" val="92303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5C23-4996-45F3-94A5-C05521F0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73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9ECEB-3DAA-4C83-B67B-E4FAA27A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9519"/>
            <a:ext cx="8229600" cy="3890640"/>
          </a:xfrm>
        </p:spPr>
        <p:txBody>
          <a:bodyPr tIns="91440" bIns="0">
            <a:normAutofit/>
          </a:bodyPr>
          <a:lstStyle/>
          <a:p>
            <a:r>
              <a:rPr lang="en-US" sz="2000" dirty="0"/>
              <a:t>Low VARC-2 event rates support the safety of the Navitor™ valve</a:t>
            </a:r>
            <a:r>
              <a:rPr lang="en-US" sz="2000" dirty="0">
                <a:solidFill>
                  <a:schemeClr val="tx1"/>
                </a:solidFill>
              </a:rPr>
              <a:t> in patients with symptomatic, severe aortic stenosis at high and extreme surgical risk</a:t>
            </a:r>
            <a:endParaRPr lang="en-US" sz="2000" dirty="0"/>
          </a:p>
          <a:p>
            <a:pPr lvl="1"/>
            <a:r>
              <a:rPr lang="en-US" sz="1800" dirty="0"/>
              <a:t>All-cause mortality at 30 days: 1.9%</a:t>
            </a:r>
          </a:p>
          <a:p>
            <a:pPr lvl="1"/>
            <a:r>
              <a:rPr lang="en-US" sz="1800" dirty="0"/>
              <a:t>Disabling stroke at 30 days: 1.9%</a:t>
            </a:r>
          </a:p>
          <a:p>
            <a:r>
              <a:rPr lang="en-US" sz="2000" dirty="0"/>
              <a:t>High rate of procedural success (97.3%)</a:t>
            </a:r>
          </a:p>
          <a:p>
            <a:r>
              <a:rPr lang="en-US" sz="2000" dirty="0"/>
              <a:t>Favorable hemodynamic performance confirmed by a single-digit mean gradient (7.4 mmHg) and large effective orifice area (2.00 cm</a:t>
            </a:r>
            <a:r>
              <a:rPr lang="en-US" sz="2000" baseline="30000" dirty="0"/>
              <a:t>2</a:t>
            </a:r>
            <a:r>
              <a:rPr lang="en-US" sz="2000" dirty="0"/>
              <a:t>) at 30 days</a:t>
            </a:r>
          </a:p>
          <a:p>
            <a:r>
              <a:rPr lang="en-US" sz="2000" dirty="0"/>
              <a:t>Most patients (86.5%) had symptom improvement</a:t>
            </a:r>
          </a:p>
          <a:p>
            <a:r>
              <a:rPr lang="en-US" sz="2000" dirty="0"/>
              <a:t>No moderate or greater PVL at 30 days demonstrates the effectiveness of the </a:t>
            </a:r>
            <a:r>
              <a:rPr lang="en-US" sz="2000" dirty="0" err="1"/>
              <a:t>NaviSeal</a:t>
            </a:r>
            <a:r>
              <a:rPr lang="en-US" sz="2000" dirty="0"/>
              <a:t>™ active outer cuff</a:t>
            </a:r>
          </a:p>
        </p:txBody>
      </p:sp>
    </p:spTree>
    <p:extLst>
      <p:ext uri="{BB962C8B-B14F-4D97-AF65-F5344CB8AC3E}">
        <p14:creationId xmlns:p14="http://schemas.microsoft.com/office/powerpoint/2010/main" val="362824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0FD6-D3C3-4D33-8A4F-D10F40F00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715000" cy="33944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Navitor™ valve is FDA approved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VANTAGE low and intermediate risk study is ongoing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Navitor 30-Day outcomes manuscript in press at JACC:CI</a:t>
            </a:r>
            <a:br>
              <a:rPr lang="en-US" sz="2800" dirty="0"/>
            </a:b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“Thirty-day clinical outcomes of a self-expanding transcatheter aortic valve: the international PORTICO NG study”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 picture containing underwear&#10;&#10;Description automatically generated">
            <a:extLst>
              <a:ext uri="{FF2B5EF4-FFF2-40B4-BE49-F238E27FC236}">
                <a16:creationId xmlns:a16="http://schemas.microsoft.com/office/drawing/2014/main" id="{05C61D19-C4B5-4378-A629-EFC88FEFA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4" t="26920" r="34747" b="7599"/>
          <a:stretch/>
        </p:blipFill>
        <p:spPr>
          <a:xfrm>
            <a:off x="6297706" y="1200151"/>
            <a:ext cx="2460071" cy="272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458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2257D7-B9B2-4B25-BB11-40908BB13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81050"/>
            <a:ext cx="7543800" cy="3467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>
                <a:latin typeface="TradeGothic" pitchFamily="2" charset="0"/>
              </a:rPr>
              <a:t>Michael J. Reardon, M.D.</a:t>
            </a:r>
          </a:p>
          <a:p>
            <a:pPr>
              <a:buNone/>
            </a:pPr>
            <a:r>
              <a:rPr lang="en-US" sz="1400"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>
                <a:latin typeface="TradeGothic" pitchFamily="2" charset="0"/>
              </a:rPr>
              <a:t>Relevant financial relationships: </a:t>
            </a:r>
            <a:endParaRPr lang="en-US" sz="2000" i="1">
              <a:latin typeface="TradeGothic" pitchFamily="2" charset="0"/>
            </a:endParaRPr>
          </a:p>
          <a:p>
            <a:pPr marL="0" indent="0">
              <a:buNone/>
            </a:pPr>
            <a:r>
              <a:rPr lang="en-US" sz="1500">
                <a:latin typeface="TradeGothic" pitchFamily="2" charset="0"/>
              </a:rPr>
              <a:t>Consultant fees and/or institutional research grants for Abbott, Boston Scientific, Medtronic, and Gore Medical</a:t>
            </a:r>
          </a:p>
          <a:p>
            <a:pPr>
              <a:buNone/>
            </a:pPr>
            <a:endParaRPr lang="en-US" sz="2000">
              <a:latin typeface="Trade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3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71D7-AAC7-4818-AFE7-39F08442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4406-56B7-443A-AF22-B57FEBC22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0519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/>
              <a:t>Paravalvular leak (PVL) remains a common post-procedural complication that can have a negative impact on patient survival</a:t>
            </a:r>
          </a:p>
          <a:p>
            <a:pPr>
              <a:spcBef>
                <a:spcPts val="1200"/>
              </a:spcBef>
            </a:pPr>
            <a:r>
              <a:rPr lang="en-US"/>
              <a:t>The Navitor™ valve is a next-generation, self-expanding valve with intra-annular leaflet position that has an outer fabric cuff to actively minimize the risk of PVL</a:t>
            </a:r>
          </a:p>
          <a:p>
            <a:pPr>
              <a:spcBef>
                <a:spcPts val="1200"/>
              </a:spcBef>
            </a:pPr>
            <a:r>
              <a:rPr lang="en-US"/>
              <a:t>We report final 30-day outcomes from 260 patients enrolled in the PORTICO NG Study</a:t>
            </a:r>
          </a:p>
        </p:txBody>
      </p:sp>
    </p:spTree>
    <p:extLst>
      <p:ext uri="{BB962C8B-B14F-4D97-AF65-F5344CB8AC3E}">
        <p14:creationId xmlns:p14="http://schemas.microsoft.com/office/powerpoint/2010/main" val="147129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D562-CE16-484C-A0BD-4D6F7EEA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PORTICO NG (Navitor)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75D0-9008-472D-A96A-0E3C84F2C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712" y="4454338"/>
            <a:ext cx="2545976" cy="4226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400"/>
              <a:t>This study was funded by Abbott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D1809B-F8E9-4141-ABD7-22926A88A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472879"/>
              </p:ext>
            </p:extLst>
          </p:nvPr>
        </p:nvGraphicFramePr>
        <p:xfrm>
          <a:off x="327175" y="994410"/>
          <a:ext cx="8391001" cy="3459929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1730225">
                  <a:extLst>
                    <a:ext uri="{9D8B030D-6E8A-4147-A177-3AD203B41FA5}">
                      <a16:colId xmlns:a16="http://schemas.microsoft.com/office/drawing/2014/main" val="2015120138"/>
                    </a:ext>
                  </a:extLst>
                </a:gridCol>
                <a:gridCol w="6660776">
                  <a:extLst>
                    <a:ext uri="{9D8B030D-6E8A-4147-A177-3AD203B41FA5}">
                      <a16:colId xmlns:a16="http://schemas.microsoft.com/office/drawing/2014/main" val="1945458623"/>
                    </a:ext>
                  </a:extLst>
                </a:gridCol>
              </a:tblGrid>
              <a:tr h="618717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sz="16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/>
                        <a:t>Prospective, global, multi-center, single-arm investigational study 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+mn-lt"/>
                        </a:rPr>
                        <a:t>260 patients enrolled at 26 sites in the US, Europe, and 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04969"/>
                  </a:ext>
                </a:extLst>
              </a:tr>
              <a:tr h="622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Population</a:t>
                      </a:r>
                      <a:endParaRPr lang="en-US" sz="16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39725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Patients with severe, symptomatic aortic stenosis who are </a:t>
                      </a:r>
                      <a:r>
                        <a:rPr lang="en-US" sz="1600" b="1"/>
                        <a:t>deemed high or extreme risk </a:t>
                      </a:r>
                      <a:r>
                        <a:rPr lang="en-US" sz="1600"/>
                        <a:t>for surgical valve replacement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64266844"/>
                  </a:ext>
                </a:extLst>
              </a:tr>
              <a:tr h="6227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Primary Endpoints</a:t>
                      </a:r>
                      <a:endParaRPr lang="en-US" sz="16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All cause mortality at 30 days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Moderate or greater PVL at 30 days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906472018"/>
                  </a:ext>
                </a:extLst>
              </a:tr>
              <a:tr h="358204">
                <a:tc>
                  <a:txBody>
                    <a:bodyPr/>
                    <a:lstStyle/>
                    <a:p>
                      <a:pPr algn="l"/>
                      <a:r>
                        <a:rPr lang="en-US" sz="1600" b="1"/>
                        <a:t>Follow-up</a:t>
                      </a:r>
                      <a:endParaRPr lang="en-US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30 days, 12 months, and annually through 5 years</a:t>
                      </a:r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83386"/>
                  </a:ext>
                </a:extLst>
              </a:tr>
              <a:tr h="618717">
                <a:tc>
                  <a:txBody>
                    <a:bodyPr/>
                    <a:lstStyle/>
                    <a:p>
                      <a:pPr algn="l"/>
                      <a:r>
                        <a:rPr lang="en-US" sz="1600" b="1"/>
                        <a:t>Study PIs</a:t>
                      </a:r>
                      <a:endParaRPr lang="en-US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Dr. Michael Reardon, USA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Prof. Lars </a:t>
                      </a:r>
                      <a:r>
                        <a:rPr lang="en-US" sz="1600" err="1"/>
                        <a:t>Sondergaard</a:t>
                      </a:r>
                      <a:r>
                        <a:rPr lang="en-US" sz="1600"/>
                        <a:t>, Denmark</a:t>
                      </a:r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126517"/>
                  </a:ext>
                </a:extLst>
              </a:tr>
              <a:tr h="618717">
                <a:tc>
                  <a:txBody>
                    <a:bodyPr/>
                    <a:lstStyle/>
                    <a:p>
                      <a:pPr algn="l"/>
                      <a:r>
                        <a:rPr lang="en-US" sz="1600" b="1"/>
                        <a:t>Independent Data Oversight</a:t>
                      </a:r>
                      <a:endParaRPr lang="en-US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Clinical Events Committee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Echocardiography Core Lab</a:t>
                      </a:r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79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6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underwear&#10;&#10;Description automatically generated">
            <a:extLst>
              <a:ext uri="{FF2B5EF4-FFF2-40B4-BE49-F238E27FC236}">
                <a16:creationId xmlns:a16="http://schemas.microsoft.com/office/drawing/2014/main" id="{863C383E-7754-437A-832C-3EDAEC93AC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4" t="26920" r="34747" b="7599"/>
          <a:stretch/>
        </p:blipFill>
        <p:spPr>
          <a:xfrm>
            <a:off x="3069330" y="929540"/>
            <a:ext cx="2855535" cy="3166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6B4B60-2037-4280-8D8C-C835FF51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Navitor™ Valve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9964A1-7732-4CC2-9434-D15377C2A983}"/>
              </a:ext>
            </a:extLst>
          </p:cNvPr>
          <p:cNvGrpSpPr/>
          <p:nvPr/>
        </p:nvGrpSpPr>
        <p:grpSpPr>
          <a:xfrm>
            <a:off x="1549693" y="4160348"/>
            <a:ext cx="5732289" cy="468802"/>
            <a:chOff x="1549693" y="4095750"/>
            <a:chExt cx="5732289" cy="46880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1BD5000-59FE-4CEC-9AC7-2ED3CD89F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901"/>
            <a:stretch/>
          </p:blipFill>
          <p:spPr>
            <a:xfrm>
              <a:off x="1549693" y="4095750"/>
              <a:ext cx="5732289" cy="468802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FB911D3-193C-4869-A9EA-3FDFA4C7B5E9}"/>
                </a:ext>
              </a:extLst>
            </p:cNvPr>
            <p:cNvSpPr/>
            <p:nvPr/>
          </p:nvSpPr>
          <p:spPr>
            <a:xfrm>
              <a:off x="3297226" y="4108670"/>
              <a:ext cx="228600" cy="168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2E174A-5EAF-4D08-BCC6-134BD4ACFBA5}"/>
                </a:ext>
              </a:extLst>
            </p:cNvPr>
            <p:cNvSpPr/>
            <p:nvPr/>
          </p:nvSpPr>
          <p:spPr>
            <a:xfrm>
              <a:off x="4384652" y="4109815"/>
              <a:ext cx="228600" cy="168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8005C64-BC15-40CC-A044-9E93058798F0}"/>
                </a:ext>
              </a:extLst>
            </p:cNvPr>
            <p:cNvSpPr/>
            <p:nvPr/>
          </p:nvSpPr>
          <p:spPr>
            <a:xfrm>
              <a:off x="5437702" y="4124711"/>
              <a:ext cx="228600" cy="168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ED6ED3F-39DD-4FAD-93F7-2A44AB848408}"/>
                </a:ext>
              </a:extLst>
            </p:cNvPr>
            <p:cNvSpPr/>
            <p:nvPr/>
          </p:nvSpPr>
          <p:spPr>
            <a:xfrm>
              <a:off x="6518254" y="4108669"/>
              <a:ext cx="228600" cy="168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26607A-4AFB-4BCF-9173-87370F675197}"/>
              </a:ext>
            </a:extLst>
          </p:cNvPr>
          <p:cNvSpPr txBox="1"/>
          <p:nvPr/>
        </p:nvSpPr>
        <p:spPr>
          <a:xfrm>
            <a:off x="463764" y="1224040"/>
            <a:ext cx="2498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b="1" kern="0">
                <a:solidFill>
                  <a:srgbClr val="009CDE"/>
                </a:solidFill>
                <a:latin typeface="Calibri"/>
                <a:cs typeface="Calibri" panose="020F0502020204030204" pitchFamily="34" charset="0"/>
              </a:rPr>
              <a:t>Curved Aortic Cells</a:t>
            </a:r>
          </a:p>
          <a:p>
            <a:pPr algn="r" defTabSz="685800">
              <a:defRPr/>
            </a:pPr>
            <a:r>
              <a:rPr lang="en-US" sz="1200" kern="0">
                <a:latin typeface="Calibri"/>
              </a:rPr>
              <a:t>Reduces risk of injury to </a:t>
            </a:r>
            <a:br>
              <a:rPr lang="en-US" sz="1200" kern="0">
                <a:latin typeface="Calibri"/>
              </a:rPr>
            </a:br>
            <a:r>
              <a:rPr lang="en-US" sz="1200" kern="0">
                <a:latin typeface="Calibri"/>
              </a:rPr>
              <a:t>native structures</a:t>
            </a:r>
            <a:r>
              <a:rPr lang="en-US" sz="1200" kern="0" baseline="30000">
                <a:latin typeface="Calibri"/>
              </a:rPr>
              <a:t>1</a:t>
            </a:r>
            <a:endParaRPr lang="en-US" sz="1200" kern="0">
              <a:latin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A25E3A-C85A-4592-9653-DE45DD96C14E}"/>
              </a:ext>
            </a:extLst>
          </p:cNvPr>
          <p:cNvCxnSpPr>
            <a:cxnSpLocks/>
          </p:cNvCxnSpPr>
          <p:nvPr/>
        </p:nvCxnSpPr>
        <p:spPr>
          <a:xfrm flipH="1">
            <a:off x="2939558" y="2839655"/>
            <a:ext cx="14831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856954D-1B33-4904-9234-3A9409B7A637}"/>
              </a:ext>
            </a:extLst>
          </p:cNvPr>
          <p:cNvSpPr txBox="1"/>
          <p:nvPr/>
        </p:nvSpPr>
        <p:spPr>
          <a:xfrm>
            <a:off x="306171" y="2240468"/>
            <a:ext cx="265616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defTabSz="685800">
              <a:defRPr/>
            </a:pPr>
            <a:r>
              <a:rPr lang="en-US" b="1" kern="0">
                <a:solidFill>
                  <a:srgbClr val="00B0F0"/>
                </a:solidFill>
                <a:latin typeface="Calibri"/>
                <a:cs typeface="Calibri"/>
              </a:rPr>
              <a:t>Inner NaviSeal™ Cuff</a:t>
            </a:r>
          </a:p>
          <a:p>
            <a:pPr algn="r" defTabSz="685800">
              <a:defRPr/>
            </a:pPr>
            <a:r>
              <a:rPr lang="en-US" sz="1200" kern="0">
                <a:latin typeface="Calibri"/>
              </a:rPr>
              <a:t>Fabric material maintains low profile</a:t>
            </a:r>
            <a:endParaRPr lang="en-US" sz="1200" kern="0">
              <a:latin typeface="Calibri"/>
              <a:cs typeface="Calibri"/>
            </a:endParaRPr>
          </a:p>
          <a:p>
            <a:pPr algn="r" defTabSz="685800">
              <a:defRPr/>
            </a:pPr>
            <a:r>
              <a:rPr lang="en-US" sz="1200" kern="0">
                <a:latin typeface="Calibri"/>
              </a:rPr>
              <a:t>and improved durability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018817B-F2BA-427E-A8EA-D095B15D4FF9}"/>
              </a:ext>
            </a:extLst>
          </p:cNvPr>
          <p:cNvCxnSpPr>
            <a:cxnSpLocks/>
          </p:cNvCxnSpPr>
          <p:nvPr/>
        </p:nvCxnSpPr>
        <p:spPr>
          <a:xfrm flipH="1">
            <a:off x="2957992" y="3660081"/>
            <a:ext cx="78322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F7F6D5-9F63-4998-BC7F-77351F4AFC3B}"/>
              </a:ext>
            </a:extLst>
          </p:cNvPr>
          <p:cNvSpPr txBox="1"/>
          <p:nvPr/>
        </p:nvSpPr>
        <p:spPr>
          <a:xfrm>
            <a:off x="99655" y="3327047"/>
            <a:ext cx="285833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defTabSz="685800">
              <a:defRPr/>
            </a:pPr>
            <a:r>
              <a:rPr lang="en-US" b="1" kern="0">
                <a:solidFill>
                  <a:srgbClr val="009CDE"/>
                </a:solidFill>
                <a:latin typeface="Calibri"/>
                <a:cs typeface="Calibri"/>
              </a:rPr>
              <a:t>Outer NaviSeal™ Cuff</a:t>
            </a:r>
          </a:p>
          <a:p>
            <a:pPr algn="r" defTabSz="685800">
              <a:defRPr/>
            </a:pPr>
            <a:r>
              <a:rPr lang="en-US" sz="1200" kern="0">
                <a:latin typeface="Calibri"/>
              </a:rPr>
              <a:t>Actively synchronizes to the cardiac</a:t>
            </a:r>
            <a:br>
              <a:rPr lang="en-US" sz="1200" kern="0">
                <a:latin typeface="Calibri"/>
              </a:rPr>
            </a:br>
            <a:r>
              <a:rPr lang="en-US" sz="1200" kern="0">
                <a:latin typeface="Calibri"/>
              </a:rPr>
              <a:t>cycle to seal and mitigate PVL</a:t>
            </a:r>
            <a:r>
              <a:rPr lang="en-US" sz="1200" kern="0" baseline="30000">
                <a:latin typeface="Calibri"/>
              </a:rPr>
              <a:t>2</a:t>
            </a:r>
            <a:endParaRPr lang="en-US" sz="1200" kern="0" baseline="30000">
              <a:latin typeface="Calibri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427F45-F329-4840-B78B-F8C6E613609D}"/>
              </a:ext>
            </a:extLst>
          </p:cNvPr>
          <p:cNvSpPr txBox="1"/>
          <p:nvPr/>
        </p:nvSpPr>
        <p:spPr>
          <a:xfrm>
            <a:off x="5986571" y="2582831"/>
            <a:ext cx="2656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kern="0">
                <a:solidFill>
                  <a:srgbClr val="009CDE"/>
                </a:solidFill>
                <a:latin typeface="Calibri"/>
                <a:cs typeface="Calibri" panose="020F0502020204030204" pitchFamily="34" charset="0"/>
              </a:rPr>
              <a:t>Optimized Radial Force</a:t>
            </a:r>
          </a:p>
          <a:p>
            <a:pPr defTabSz="685800">
              <a:defRPr/>
            </a:pPr>
            <a:r>
              <a:rPr lang="en-US" sz="1200" kern="0">
                <a:latin typeface="Calibri"/>
              </a:rPr>
              <a:t>For improved opening, expansion, anchoring, stability and sealing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19299B-B45D-4786-AFCA-7B66772F4FEC}"/>
              </a:ext>
            </a:extLst>
          </p:cNvPr>
          <p:cNvSpPr txBox="1"/>
          <p:nvPr/>
        </p:nvSpPr>
        <p:spPr>
          <a:xfrm>
            <a:off x="5986571" y="3391117"/>
            <a:ext cx="2656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kern="0">
                <a:solidFill>
                  <a:srgbClr val="009CDE"/>
                </a:solidFill>
                <a:latin typeface="Calibri"/>
                <a:cs typeface="Calibri" panose="020F0502020204030204" pitchFamily="34" charset="0"/>
              </a:rPr>
              <a:t>Increased Sealing Zone </a:t>
            </a:r>
          </a:p>
          <a:p>
            <a:pPr defTabSz="685800">
              <a:defRPr/>
            </a:pPr>
            <a:r>
              <a:rPr lang="en-US" sz="1200" kern="0">
                <a:latin typeface="Calibri"/>
              </a:rPr>
              <a:t>Mitigates PVL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353767-5557-4389-8949-932B02AEC188}"/>
              </a:ext>
            </a:extLst>
          </p:cNvPr>
          <p:cNvCxnSpPr>
            <a:cxnSpLocks/>
          </p:cNvCxnSpPr>
          <p:nvPr/>
        </p:nvCxnSpPr>
        <p:spPr>
          <a:xfrm flipH="1">
            <a:off x="5222791" y="3683577"/>
            <a:ext cx="7637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F91EBE-893A-4906-B39C-6C9FAF7C2EB8}"/>
              </a:ext>
            </a:extLst>
          </p:cNvPr>
          <p:cNvCxnSpPr>
            <a:cxnSpLocks/>
          </p:cNvCxnSpPr>
          <p:nvPr/>
        </p:nvCxnSpPr>
        <p:spPr>
          <a:xfrm flipH="1">
            <a:off x="2930103" y="1539418"/>
            <a:ext cx="252154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EE5DEB3-3C0C-4AEA-82CF-57D229A894C6}"/>
              </a:ext>
            </a:extLst>
          </p:cNvPr>
          <p:cNvCxnSpPr>
            <a:cxnSpLocks/>
          </p:cNvCxnSpPr>
          <p:nvPr/>
        </p:nvCxnSpPr>
        <p:spPr>
          <a:xfrm flipH="1">
            <a:off x="5222791" y="2920970"/>
            <a:ext cx="7637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03E86D-5795-4902-80E2-2A66C43FA77E}"/>
              </a:ext>
            </a:extLst>
          </p:cNvPr>
          <p:cNvCxnSpPr>
            <a:cxnSpLocks/>
          </p:cNvCxnSpPr>
          <p:nvPr/>
        </p:nvCxnSpPr>
        <p:spPr>
          <a:xfrm flipH="1">
            <a:off x="4747385" y="2130357"/>
            <a:ext cx="126879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97000" endPos="65000" dist="50800" dir="5400000" sy="-100000" algn="bl" rotWithShape="0"/>
          </a:effec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BFD7C30-D68C-475A-AE74-F30FE88F8FD5}"/>
              </a:ext>
            </a:extLst>
          </p:cNvPr>
          <p:cNvSpPr txBox="1"/>
          <p:nvPr/>
        </p:nvSpPr>
        <p:spPr>
          <a:xfrm>
            <a:off x="5986571" y="1723314"/>
            <a:ext cx="3057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b="1" kern="0">
                <a:solidFill>
                  <a:srgbClr val="009CDE"/>
                </a:solidFill>
                <a:latin typeface="Calibri"/>
                <a:cs typeface="Calibri" panose="020F0502020204030204" pitchFamily="34" charset="0"/>
              </a:rPr>
              <a:t>Large Cell Design</a:t>
            </a:r>
          </a:p>
          <a:p>
            <a:pPr defTabSz="685800">
              <a:defRPr/>
            </a:pPr>
            <a:r>
              <a:rPr lang="en-US" sz="1200" kern="0">
                <a:latin typeface="Calibri"/>
              </a:rPr>
              <a:t>Minimizes coronary obstruction and </a:t>
            </a:r>
            <a:br>
              <a:rPr lang="en-US" sz="1200" kern="0">
                <a:latin typeface="Calibri"/>
              </a:rPr>
            </a:br>
            <a:r>
              <a:rPr lang="en-US" sz="1200" kern="0">
                <a:latin typeface="Calibri"/>
              </a:rPr>
              <a:t>improves coronary access and flow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BABEC7-C4EA-441B-BF86-51AF9B35F0B7}"/>
              </a:ext>
            </a:extLst>
          </p:cNvPr>
          <p:cNvSpPr txBox="1"/>
          <p:nvPr/>
        </p:nvSpPr>
        <p:spPr>
          <a:xfrm>
            <a:off x="192727" y="4746236"/>
            <a:ext cx="5005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00">
                <a:solidFill>
                  <a:prstClr val="black"/>
                </a:solidFill>
                <a:latin typeface="Calibri" panose="020F0502020204030204"/>
              </a:rPr>
              <a:t>1. Abbott data on file CL1007744. </a:t>
            </a:r>
          </a:p>
          <a:p>
            <a:pPr defTabSz="685800"/>
            <a:r>
              <a:rPr lang="en-US" sz="600">
                <a:solidFill>
                  <a:prstClr val="black"/>
                </a:solidFill>
                <a:latin typeface="Calibri" panose="020F0502020204030204"/>
              </a:rPr>
              <a:t>2. Sondergaard, L. 30-day outcomes from a next generation TAVI device with an active sealing cuff.  Presented at: EuroPCR conference; May 18-20, 2021.</a:t>
            </a:r>
          </a:p>
        </p:txBody>
      </p:sp>
    </p:spTree>
    <p:extLst>
      <p:ext uri="{BB962C8B-B14F-4D97-AF65-F5344CB8AC3E}">
        <p14:creationId xmlns:p14="http://schemas.microsoft.com/office/powerpoint/2010/main" val="188387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4683-59F2-46C7-A11E-09E9512B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Investigators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0C89DCA-B959-4967-BB01-6C8AA0572E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753052"/>
              </p:ext>
            </p:extLst>
          </p:nvPr>
        </p:nvGraphicFramePr>
        <p:xfrm>
          <a:off x="381000" y="1275229"/>
          <a:ext cx="4479925" cy="305816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15120138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945458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solidFill>
                            <a:schemeClr val="bg1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1">
                          <a:solidFill>
                            <a:schemeClr val="bg1"/>
                          </a:solidFill>
                          <a:latin typeface="+mn-lt"/>
                        </a:rPr>
                        <a:t>PI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204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Policlinico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San Donato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Francesco Bedogni 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646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Cardiovascular Research Institute of Kansas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Bassem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Chehab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4996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Sparrow Clinical Research Institute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 Cho 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0674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 Robles Regional Medical Center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Gregory Fontana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4479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Intermountain St. George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Blake Gardner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338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Baptist Memorial Hospital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Edward Garrett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7756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Mission Health &amp; Hospitals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Mark Groh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394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Heart Hospital Baylor Plano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Katherine Harrington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523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St. Vincent Hospital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James </a:t>
                      </a:r>
                      <a:r>
                        <a:rPr lang="en-US" sz="10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Hermiller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9611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Methodist Hospital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Neal Kleiman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063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York-Presbyterian / Columbia University Medical Center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Susheel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Kodali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0746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Montefiore Medical Center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Azeem </a:t>
                      </a:r>
                      <a:r>
                        <a:rPr lang="en-US" sz="10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Latib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486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Sentara Norfolk General Hospital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Paul Mahoney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17135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E1238D-5D64-45E3-9DE6-2E23B5BF08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912080"/>
              </p:ext>
            </p:extLst>
          </p:nvPr>
        </p:nvGraphicFramePr>
        <p:xfrm>
          <a:off x="4953000" y="1275229"/>
          <a:ext cx="3617913" cy="305816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2459038">
                  <a:extLst>
                    <a:ext uri="{9D8B030D-6E8A-4147-A177-3AD203B41FA5}">
                      <a16:colId xmlns:a16="http://schemas.microsoft.com/office/drawing/2014/main" val="2015120138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1945458623"/>
                    </a:ext>
                  </a:extLst>
                </a:gridCol>
              </a:tblGrid>
              <a:tr h="137156">
                <a:tc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solidFill>
                            <a:schemeClr val="bg1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50" b="1">
                          <a:solidFill>
                            <a:schemeClr val="bg1"/>
                          </a:solidFill>
                          <a:latin typeface="+mn-lt"/>
                        </a:rPr>
                        <a:t>PI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204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Cedars-Sinai Medical Center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Raj Makkar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220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Royal Victoria Hospital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Ganesh Manoharan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929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University Hospitals Cleveland Medical Center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 Pelletier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9889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Advocate Christ Medical Center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Ravi Ramana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5040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Albany Medical Center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Chanderdeep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Singh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826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Morriston Hospital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Dave Smith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4339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Rigshospitalet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Lars </a:t>
                      </a:r>
                      <a:r>
                        <a:rPr lang="en-US" sz="10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Sondergaard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4995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Minneapolis Heart Institute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Paul </a:t>
                      </a:r>
                      <a:r>
                        <a:rPr lang="en-US" sz="10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Sorajja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24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University of Pittsburgh Medical Center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Ibrahim Sultan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3642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Washington Hospital Center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Ron Waksman 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2051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Alfred Hospital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Tony Walton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0208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St. Andrew's Hospital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Stephen Worthley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3235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Fiona Stanley Hospital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Gerald Yong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750" marR="31750" marT="31750" marB="3175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97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2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E7C0-990C-468E-BFE7-F384FECE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Characteristics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635907-8890-4E1D-9E64-E099F3C30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825430"/>
              </p:ext>
            </p:extLst>
          </p:nvPr>
        </p:nvGraphicFramePr>
        <p:xfrm>
          <a:off x="228600" y="1063229"/>
          <a:ext cx="3984508" cy="305460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2597594">
                  <a:extLst>
                    <a:ext uri="{9D8B030D-6E8A-4147-A177-3AD203B41FA5}">
                      <a16:colId xmlns:a16="http://schemas.microsoft.com/office/drawing/2014/main" val="1031921868"/>
                    </a:ext>
                  </a:extLst>
                </a:gridCol>
                <a:gridCol w="1386914">
                  <a:extLst>
                    <a:ext uri="{9D8B030D-6E8A-4147-A177-3AD203B41FA5}">
                      <a16:colId xmlns:a16="http://schemas.microsoft.com/office/drawing/2014/main" val="1336432838"/>
                    </a:ext>
                  </a:extLst>
                </a:gridCol>
              </a:tblGrid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Characteristic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N=260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971828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Age, years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83.4 ± 5.4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83661420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2772419143"/>
                  </a:ext>
                </a:extLst>
              </a:tr>
              <a:tr h="7999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</a:rPr>
                        <a:t>Risk and frailty assessments</a:t>
                      </a:r>
                      <a:endParaRPr lang="en-US" sz="14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526801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STS-PROM Score,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 ± 2.1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3966904909"/>
                  </a:ext>
                </a:extLst>
              </a:tr>
              <a:tr h="1356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err="1">
                          <a:effectLst/>
                        </a:rPr>
                        <a:t>EuroSCORE</a:t>
                      </a:r>
                      <a:r>
                        <a:rPr lang="en-US" sz="1400">
                          <a:effectLst/>
                        </a:rPr>
                        <a:t> II,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3.4 ± 2.3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1432820514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NYHA Class III or IV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3168993296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Extreme risk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2433868097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frailty score, mean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 ± 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3058304778"/>
                  </a:ext>
                </a:extLst>
              </a:tr>
              <a:tr h="7999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</a:rPr>
                        <a:t>Echocardiographic parameters</a:t>
                      </a:r>
                      <a:endParaRPr lang="en-US" sz="14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03055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Effective orifice area, cm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 ± 0.2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181822293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 aortic valve gradient, mmHg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46.2 ± 13.0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819706418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Ejection fraction,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59.3 ± 9.4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751244859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Mitral regurgitation ≥ moderate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35291864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6CAFF5-1E3D-4B4E-A620-542647AF9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3033"/>
              </p:ext>
            </p:extLst>
          </p:nvPr>
        </p:nvGraphicFramePr>
        <p:xfrm>
          <a:off x="4648437" y="1065470"/>
          <a:ext cx="4045087" cy="3490976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2658173">
                  <a:extLst>
                    <a:ext uri="{9D8B030D-6E8A-4147-A177-3AD203B41FA5}">
                      <a16:colId xmlns:a16="http://schemas.microsoft.com/office/drawing/2014/main" val="1031921868"/>
                    </a:ext>
                  </a:extLst>
                </a:gridCol>
                <a:gridCol w="1386914">
                  <a:extLst>
                    <a:ext uri="{9D8B030D-6E8A-4147-A177-3AD203B41FA5}">
                      <a16:colId xmlns:a16="http://schemas.microsoft.com/office/drawing/2014/main" val="1336432838"/>
                    </a:ext>
                  </a:extLst>
                </a:gridCol>
              </a:tblGrid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Characteristic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N=260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971828"/>
                  </a:ext>
                </a:extLst>
              </a:tr>
              <a:tr h="7999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</a:rPr>
                        <a:t>Medical history</a:t>
                      </a:r>
                      <a:endParaRPr lang="en-US" sz="14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322852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Cancer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extLst>
                  <a:ext uri="{0D108BD9-81ED-4DB2-BD59-A6C34878D82A}">
                    <a16:rowId xmlns:a16="http://schemas.microsoft.com/office/drawing/2014/main" val="645356981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Cardiac arrhythmia (any)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extLst>
                  <a:ext uri="{0D108BD9-81ED-4DB2-BD59-A6C34878D82A}">
                    <a16:rowId xmlns:a16="http://schemas.microsoft.com/office/drawing/2014/main" val="1724044035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Atrial fibrillation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1739307097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First degree AV block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3667942984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RBBB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4279043557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Chronic lung disease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extLst>
                  <a:ext uri="{0D108BD9-81ED-4DB2-BD59-A6C34878D82A}">
                    <a16:rowId xmlns:a16="http://schemas.microsoft.com/office/drawing/2014/main" val="4254048112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CABG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extLst>
                  <a:ext uri="{0D108BD9-81ED-4DB2-BD59-A6C34878D82A}">
                    <a16:rowId xmlns:a16="http://schemas.microsoft.com/office/drawing/2014/main" val="1448457911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Coronary artery disease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59.6%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extLst>
                  <a:ext uri="{0D108BD9-81ED-4DB2-BD59-A6C34878D82A}">
                    <a16:rowId xmlns:a16="http://schemas.microsoft.com/office/drawing/2014/main" val="2547177197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Diabetes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extLst>
                  <a:ext uri="{0D108BD9-81ED-4DB2-BD59-A6C34878D82A}">
                    <a16:rowId xmlns:a16="http://schemas.microsoft.com/office/drawing/2014/main" val="3632943627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Hypertension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extLst>
                  <a:ext uri="{0D108BD9-81ED-4DB2-BD59-A6C34878D82A}">
                    <a16:rowId xmlns:a16="http://schemas.microsoft.com/office/drawing/2014/main" val="160515400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Kidney disease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 anchor="ctr"/>
                </a:tc>
                <a:extLst>
                  <a:ext uri="{0D108BD9-81ED-4DB2-BD59-A6C34878D82A}">
                    <a16:rowId xmlns:a16="http://schemas.microsoft.com/office/drawing/2014/main" val="78107740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Non-ambulatory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1610282431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Pre-existing permanent pacemaker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686986027"/>
                  </a:ext>
                </a:extLst>
              </a:tr>
              <a:tr h="799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Pulmonary hypertension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87" marR="24987" marT="0" marB="0"/>
                </a:tc>
                <a:extLst>
                  <a:ext uri="{0D108BD9-81ED-4DB2-BD59-A6C34878D82A}">
                    <a16:rowId xmlns:a16="http://schemas.microsoft.com/office/drawing/2014/main" val="3542568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28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0D0F-E796-4C41-8EF4-FD15EB07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Procedural Characteristics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868FDC-A3EA-4EE0-8CEC-111203F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10295"/>
              </p:ext>
            </p:extLst>
          </p:nvPr>
        </p:nvGraphicFramePr>
        <p:xfrm>
          <a:off x="279240" y="1226344"/>
          <a:ext cx="4978560" cy="309801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3462493">
                  <a:extLst>
                    <a:ext uri="{9D8B030D-6E8A-4147-A177-3AD203B41FA5}">
                      <a16:colId xmlns:a16="http://schemas.microsoft.com/office/drawing/2014/main" val="1206885618"/>
                    </a:ext>
                  </a:extLst>
                </a:gridCol>
                <a:gridCol w="1516067">
                  <a:extLst>
                    <a:ext uri="{9D8B030D-6E8A-4147-A177-3AD203B41FA5}">
                      <a16:colId xmlns:a16="http://schemas.microsoft.com/office/drawing/2014/main" val="453091571"/>
                    </a:ext>
                  </a:extLst>
                </a:gridCol>
              </a:tblGrid>
              <a:tr h="309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Procedural Characteristics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N=260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33597"/>
                  </a:ext>
                </a:extLst>
              </a:tr>
              <a:tr h="309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Conscious sedation 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31.9%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4970654"/>
                  </a:ext>
                </a:extLst>
              </a:tr>
              <a:tr h="309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Pre-balloon valvuloplasty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95.4%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3883597340"/>
                  </a:ext>
                </a:extLst>
              </a:tr>
              <a:tr h="309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Post-balloon valvuloplasty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28.1%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3738478912"/>
                  </a:ext>
                </a:extLst>
              </a:tr>
              <a:tr h="309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Transfemoral access</a:t>
                      </a: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99.6%</a:t>
                      </a: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2367461669"/>
                  </a:ext>
                </a:extLst>
              </a:tr>
              <a:tr h="309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j-lt"/>
                        </a:rPr>
                        <a:t>Resheathing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46.9%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1234734997"/>
                  </a:ext>
                </a:extLst>
              </a:tr>
              <a:tr h="3098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+mj-lt"/>
                        </a:rPr>
                        <a:t>Implant 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 from NCC, mm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 ± 2.2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922578055"/>
                  </a:ext>
                </a:extLst>
              </a:tr>
              <a:tr h="309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Median procedure time, min (IQR)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65 (50, 83)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2401189205"/>
                  </a:ext>
                </a:extLst>
              </a:tr>
              <a:tr h="309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Median fluoroscopy time, min (IQR)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18 (14, 23)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3394930961"/>
                  </a:ext>
                </a:extLst>
              </a:tr>
              <a:tr h="309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Median length of stay, days (IQR)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2 (1, 4)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2641999113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0D4411-E281-4ADA-8D59-9EC0CF732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795355"/>
              </p:ext>
            </p:extLst>
          </p:nvPr>
        </p:nvGraphicFramePr>
        <p:xfrm>
          <a:off x="5121995" y="1226344"/>
          <a:ext cx="4022005" cy="303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054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ECA7-99A5-456B-B5A6-D465D7DA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Procedural Outcomes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6DE432-049F-4845-B96E-E636A9A82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667406"/>
              </p:ext>
            </p:extLst>
          </p:nvPr>
        </p:nvGraphicFramePr>
        <p:xfrm>
          <a:off x="1371600" y="1325118"/>
          <a:ext cx="6400800" cy="284683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4993571">
                  <a:extLst>
                    <a:ext uri="{9D8B030D-6E8A-4147-A177-3AD203B41FA5}">
                      <a16:colId xmlns:a16="http://schemas.microsoft.com/office/drawing/2014/main" val="4256518430"/>
                    </a:ext>
                  </a:extLst>
                </a:gridCol>
                <a:gridCol w="1407229">
                  <a:extLst>
                    <a:ext uri="{9D8B030D-6E8A-4147-A177-3AD203B41FA5}">
                      <a16:colId xmlns:a16="http://schemas.microsoft.com/office/drawing/2014/main" val="344324620"/>
                    </a:ext>
                  </a:extLst>
                </a:gridCol>
              </a:tblGrid>
              <a:tr h="4066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Calibri (Headings)"/>
                        </a:rPr>
                        <a:t>Procedural Outcomes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Calibri (Headings)"/>
                        </a:rPr>
                        <a:t>N=260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83533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 (Headings)"/>
                        </a:rPr>
                        <a:t>Procedural success</a:t>
                      </a:r>
                      <a:r>
                        <a:rPr lang="en-US" sz="2000" baseline="30000" dirty="0">
                          <a:effectLst/>
                          <a:latin typeface="Calibri (Headings)"/>
                        </a:rPr>
                        <a:t>1</a:t>
                      </a:r>
                      <a:endParaRPr lang="en-US" sz="2000" baseline="30000" dirty="0">
                        <a:effectLst/>
                        <a:latin typeface="Calibri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 (Headings)"/>
                        </a:rPr>
                        <a:t>97.3%</a:t>
                      </a:r>
                      <a:endParaRPr lang="en-US" sz="2000">
                        <a:effectLst/>
                        <a:latin typeface="Calibri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0420147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 (Heading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Procedural mortality</a:t>
                      </a: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 (Heading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1106489776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 (Heading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Conversion to SAVR</a:t>
                      </a: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 (Heading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1988984790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 (Headings)"/>
                        </a:rPr>
                        <a:t>Additional TAVI device</a:t>
                      </a:r>
                      <a:endParaRPr lang="en-US" sz="2000">
                        <a:effectLst/>
                        <a:latin typeface="Calibri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 (Headings)"/>
                        </a:rPr>
                        <a:t>1.9%</a:t>
                      </a:r>
                      <a:endParaRPr lang="en-US" sz="2000">
                        <a:effectLst/>
                        <a:latin typeface="Calibri (Headings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2670772332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 (Heading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Navitor valve implanted</a:t>
                      </a: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 (Heading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0.0%</a:t>
                      </a: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170788116"/>
                  </a:ext>
                </a:extLst>
              </a:tr>
              <a:tr h="4066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 (Heading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n-US" sz="2000" strike="noStrike" baseline="30000" dirty="0">
                          <a:effectLst/>
                          <a:latin typeface="Calibri (Heading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843" marR="388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 (Headings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38843" marR="38843" marT="0" marB="0" anchor="ctr"/>
                </a:tc>
                <a:extLst>
                  <a:ext uri="{0D108BD9-81ED-4DB2-BD59-A6C34878D82A}">
                    <a16:rowId xmlns:a16="http://schemas.microsoft.com/office/drawing/2014/main" val="30952426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1A5DEE-367B-4FE5-9530-CFF7A802654E}"/>
              </a:ext>
            </a:extLst>
          </p:cNvPr>
          <p:cNvSpPr txBox="1"/>
          <p:nvPr/>
        </p:nvSpPr>
        <p:spPr>
          <a:xfrm>
            <a:off x="1295400" y="4176335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1. </a:t>
            </a:r>
            <a:r>
              <a:rPr lang="en-US" sz="900" dirty="0"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D</a:t>
            </a:r>
            <a:r>
              <a:rPr lang="en-US" sz="900" dirty="0"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efined as absence of procedural mortality and correct positioning of a single Navitor valve into the proper anatomical 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2. </a:t>
            </a:r>
            <a:r>
              <a:rPr lang="en-US" sz="900" dirty="0"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Two subjects received a vascular plug to mitigate PVL during the procedure due to a deep implant (NCC depth 13mm and 19mm)</a:t>
            </a:r>
            <a:endParaRPr lang="en-US" sz="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217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1185</Words>
  <Application>Microsoft Office PowerPoint</Application>
  <PresentationFormat>On-screen Show (16:9)</PresentationFormat>
  <Paragraphs>253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(Headings)</vt:lpstr>
      <vt:lpstr>Calibri Light</vt:lpstr>
      <vt:lpstr>Times New Roman</vt:lpstr>
      <vt:lpstr>TradeGothic</vt:lpstr>
      <vt:lpstr>Theme1</vt:lpstr>
      <vt:lpstr>Custom Design</vt:lpstr>
      <vt:lpstr>Thirty-Day Outcomes of the Navitor Self-Expanding Transcatheter Aortic Valve:  The International PORTICO NG Study</vt:lpstr>
      <vt:lpstr>PowerPoint Presentation</vt:lpstr>
      <vt:lpstr>Background</vt:lpstr>
      <vt:lpstr>PORTICO NG (Navitor) Study</vt:lpstr>
      <vt:lpstr>The Navitor™ Valve</vt:lpstr>
      <vt:lpstr>Study Investigators</vt:lpstr>
      <vt:lpstr>Baseline Characteristics</vt:lpstr>
      <vt:lpstr>Procedural Characteristics</vt:lpstr>
      <vt:lpstr>Procedural Outcomes</vt:lpstr>
      <vt:lpstr>Low Safety Event Rates Reported Through 30 Days</vt:lpstr>
      <vt:lpstr>Favorable Hemodynamics and  No Moderate or Greater PVL at 30 Days</vt:lpstr>
      <vt:lpstr>New York Heart Association at 30 Days</vt:lpstr>
      <vt:lpstr>Summary and Conclusion</vt:lpstr>
      <vt:lpstr>PowerPoint Presentation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Bates, Nicholas</cp:lastModifiedBy>
  <cp:revision>7</cp:revision>
  <cp:lastPrinted>2020-02-17T20:23:37Z</cp:lastPrinted>
  <dcterms:created xsi:type="dcterms:W3CDTF">2015-01-08T17:01:57Z</dcterms:created>
  <dcterms:modified xsi:type="dcterms:W3CDTF">2023-02-20T19:11:50Z</dcterms:modified>
</cp:coreProperties>
</file>