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6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3/30/2020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rgbClr val="F9FC0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3/30/2020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rgbClr val="F9FC0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3/30/2020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rgbClr val="F9FC0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3/30/2020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5654040" y="6400800"/>
            <a:ext cx="2400300" cy="38862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990600" y="6454140"/>
            <a:ext cx="2293620" cy="33528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4366259" y="6408420"/>
            <a:ext cx="342900" cy="449578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3810" y="6480809"/>
            <a:ext cx="9140190" cy="0"/>
          </a:xfrm>
          <a:custGeom>
            <a:avLst/>
            <a:gdLst/>
            <a:ahLst/>
            <a:cxnLst/>
            <a:rect l="l" t="t" r="r" b="b"/>
            <a:pathLst>
              <a:path w="9140190">
                <a:moveTo>
                  <a:pt x="0" y="0"/>
                </a:moveTo>
                <a:lnTo>
                  <a:pt x="9140190" y="0"/>
                </a:lnTo>
              </a:path>
            </a:pathLst>
          </a:custGeom>
          <a:ln w="2222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k object 21"/>
          <p:cNvSpPr/>
          <p:nvPr/>
        </p:nvSpPr>
        <p:spPr>
          <a:xfrm>
            <a:off x="5654040" y="6400800"/>
            <a:ext cx="2400300" cy="38862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k object 22"/>
          <p:cNvSpPr/>
          <p:nvPr/>
        </p:nvSpPr>
        <p:spPr>
          <a:xfrm>
            <a:off x="990600" y="6454140"/>
            <a:ext cx="2293620" cy="33528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k object 23"/>
          <p:cNvSpPr/>
          <p:nvPr/>
        </p:nvSpPr>
        <p:spPr>
          <a:xfrm>
            <a:off x="4366259" y="6408420"/>
            <a:ext cx="342900" cy="449578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k object 24"/>
          <p:cNvSpPr/>
          <p:nvPr/>
        </p:nvSpPr>
        <p:spPr>
          <a:xfrm>
            <a:off x="3810" y="6480809"/>
            <a:ext cx="9140190" cy="0"/>
          </a:xfrm>
          <a:custGeom>
            <a:avLst/>
            <a:gdLst/>
            <a:ahLst/>
            <a:cxnLst/>
            <a:rect l="l" t="t" r="r" b="b"/>
            <a:pathLst>
              <a:path w="9140190">
                <a:moveTo>
                  <a:pt x="0" y="0"/>
                </a:moveTo>
                <a:lnTo>
                  <a:pt x="9140190" y="0"/>
                </a:lnTo>
              </a:path>
            </a:pathLst>
          </a:custGeom>
          <a:ln w="2222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k object 25"/>
          <p:cNvSpPr/>
          <p:nvPr/>
        </p:nvSpPr>
        <p:spPr>
          <a:xfrm>
            <a:off x="152400" y="6522719"/>
            <a:ext cx="3710940" cy="31242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3/30/2020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4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5654040" y="6400800"/>
            <a:ext cx="2400300" cy="38862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990600" y="6454140"/>
            <a:ext cx="2293620" cy="335280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4366259" y="6408420"/>
            <a:ext cx="342900" cy="449578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3810" y="6480809"/>
            <a:ext cx="9140190" cy="0"/>
          </a:xfrm>
          <a:custGeom>
            <a:avLst/>
            <a:gdLst/>
            <a:ahLst/>
            <a:cxnLst/>
            <a:rect l="l" t="t" r="r" b="b"/>
            <a:pathLst>
              <a:path w="9140190">
                <a:moveTo>
                  <a:pt x="0" y="0"/>
                </a:moveTo>
                <a:lnTo>
                  <a:pt x="9140190" y="0"/>
                </a:lnTo>
              </a:path>
            </a:pathLst>
          </a:custGeom>
          <a:ln w="2222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k object 21"/>
          <p:cNvSpPr/>
          <p:nvPr/>
        </p:nvSpPr>
        <p:spPr>
          <a:xfrm>
            <a:off x="5654040" y="6400800"/>
            <a:ext cx="2400300" cy="38862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k object 22"/>
          <p:cNvSpPr/>
          <p:nvPr/>
        </p:nvSpPr>
        <p:spPr>
          <a:xfrm>
            <a:off x="990600" y="6454140"/>
            <a:ext cx="2293620" cy="335280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k object 23"/>
          <p:cNvSpPr/>
          <p:nvPr/>
        </p:nvSpPr>
        <p:spPr>
          <a:xfrm>
            <a:off x="4366259" y="6408420"/>
            <a:ext cx="342900" cy="449578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k object 24"/>
          <p:cNvSpPr/>
          <p:nvPr/>
        </p:nvSpPr>
        <p:spPr>
          <a:xfrm>
            <a:off x="3810" y="6480809"/>
            <a:ext cx="9140190" cy="0"/>
          </a:xfrm>
          <a:custGeom>
            <a:avLst/>
            <a:gdLst/>
            <a:ahLst/>
            <a:cxnLst/>
            <a:rect l="l" t="t" r="r" b="b"/>
            <a:pathLst>
              <a:path w="9140190">
                <a:moveTo>
                  <a:pt x="0" y="0"/>
                </a:moveTo>
                <a:lnTo>
                  <a:pt x="9140190" y="0"/>
                </a:lnTo>
              </a:path>
            </a:pathLst>
          </a:custGeom>
          <a:ln w="2222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899795" y="111061"/>
            <a:ext cx="7344409" cy="11239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1" i="0">
                <a:solidFill>
                  <a:srgbClr val="F9FC0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2744" y="1533102"/>
            <a:ext cx="8398510" cy="44583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3/30/2020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59434" y="542782"/>
            <a:ext cx="8171815" cy="161163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marR="5080" indent="861694">
              <a:lnSpc>
                <a:spcPct val="130100"/>
              </a:lnSpc>
              <a:spcBef>
                <a:spcPts val="90"/>
              </a:spcBef>
            </a:pPr>
            <a:r>
              <a:rPr sz="4000" spc="10" dirty="0"/>
              <a:t>Edoxaban </a:t>
            </a:r>
            <a:r>
              <a:rPr sz="4000" dirty="0"/>
              <a:t>versus </a:t>
            </a:r>
            <a:r>
              <a:rPr sz="4000" spc="15" dirty="0"/>
              <a:t>Warfarin  </a:t>
            </a:r>
            <a:r>
              <a:rPr sz="4000" spc="-10" dirty="0"/>
              <a:t>after </a:t>
            </a:r>
            <a:r>
              <a:rPr sz="4000" spc="10" dirty="0"/>
              <a:t>Surgical </a:t>
            </a:r>
            <a:r>
              <a:rPr sz="4000" spc="5" dirty="0"/>
              <a:t>Bioprosthetic</a:t>
            </a:r>
            <a:r>
              <a:rPr sz="4000" spc="-185" dirty="0"/>
              <a:t> </a:t>
            </a:r>
            <a:r>
              <a:rPr sz="4000" spc="10" dirty="0"/>
              <a:t>Valve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798512" y="2308859"/>
            <a:ext cx="7836534" cy="370014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R="133985" algn="ctr">
              <a:lnSpc>
                <a:spcPct val="100000"/>
              </a:lnSpc>
              <a:spcBef>
                <a:spcPts val="125"/>
              </a:spcBef>
            </a:pPr>
            <a:r>
              <a:rPr sz="4000" b="1" spc="10" dirty="0">
                <a:solidFill>
                  <a:srgbClr val="F9FC00"/>
                </a:solidFill>
                <a:latin typeface="Arial"/>
                <a:cs typeface="Arial"/>
              </a:rPr>
              <a:t>Implantation or </a:t>
            </a:r>
            <a:r>
              <a:rPr sz="4000" b="1" spc="5" dirty="0">
                <a:solidFill>
                  <a:srgbClr val="F9FC00"/>
                </a:solidFill>
                <a:latin typeface="Arial"/>
                <a:cs typeface="Arial"/>
              </a:rPr>
              <a:t>Valve</a:t>
            </a:r>
            <a:r>
              <a:rPr sz="4000" b="1" spc="-270" dirty="0">
                <a:solidFill>
                  <a:srgbClr val="F9FC00"/>
                </a:solidFill>
                <a:latin typeface="Arial"/>
                <a:cs typeface="Arial"/>
              </a:rPr>
              <a:t> </a:t>
            </a:r>
            <a:r>
              <a:rPr sz="4000" b="1" dirty="0">
                <a:solidFill>
                  <a:srgbClr val="F9FC00"/>
                </a:solidFill>
                <a:latin typeface="Arial"/>
                <a:cs typeface="Arial"/>
              </a:rPr>
              <a:t>Repair</a:t>
            </a:r>
            <a:endParaRPr sz="4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3900">
              <a:latin typeface="Arial"/>
              <a:cs typeface="Arial"/>
            </a:endParaRPr>
          </a:p>
          <a:p>
            <a:pPr marR="134620" algn="ctr">
              <a:lnSpc>
                <a:spcPct val="100000"/>
              </a:lnSpc>
            </a:pPr>
            <a:r>
              <a:rPr sz="2800" b="1" spc="20" dirty="0">
                <a:solidFill>
                  <a:srgbClr val="FFFFFF"/>
                </a:solidFill>
                <a:latin typeface="Arial"/>
                <a:cs typeface="Arial"/>
              </a:rPr>
              <a:t>Geu-Ru </a:t>
            </a:r>
            <a:r>
              <a:rPr sz="2800" b="1" spc="5" dirty="0">
                <a:solidFill>
                  <a:srgbClr val="FFFFFF"/>
                </a:solidFill>
                <a:latin typeface="Arial"/>
                <a:cs typeface="Arial"/>
              </a:rPr>
              <a:t>Hong, </a:t>
            </a:r>
            <a:r>
              <a:rPr sz="2800" b="1" spc="10" dirty="0">
                <a:solidFill>
                  <a:srgbClr val="FFFFFF"/>
                </a:solidFill>
                <a:latin typeface="Arial"/>
                <a:cs typeface="Arial"/>
              </a:rPr>
              <a:t>MD,</a:t>
            </a:r>
            <a:r>
              <a:rPr sz="2800" b="1" spc="-254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b="1" spc="10" dirty="0">
                <a:solidFill>
                  <a:srgbClr val="FFFFFF"/>
                </a:solidFill>
                <a:latin typeface="Arial"/>
                <a:cs typeface="Arial"/>
              </a:rPr>
              <a:t>PhD</a:t>
            </a:r>
            <a:endParaRPr sz="2800">
              <a:latin typeface="Arial"/>
              <a:cs typeface="Arial"/>
            </a:endParaRPr>
          </a:p>
          <a:p>
            <a:pPr marR="139700" algn="ctr">
              <a:lnSpc>
                <a:spcPct val="100000"/>
              </a:lnSpc>
              <a:spcBef>
                <a:spcPts val="965"/>
              </a:spcBef>
            </a:pPr>
            <a:r>
              <a:rPr sz="2800" b="1" spc="15" dirty="0">
                <a:solidFill>
                  <a:srgbClr val="FFFFFF"/>
                </a:solidFill>
                <a:latin typeface="Arial"/>
                <a:cs typeface="Arial"/>
              </a:rPr>
              <a:t>on </a:t>
            </a:r>
            <a:r>
              <a:rPr sz="2800" b="1" spc="10" dirty="0">
                <a:solidFill>
                  <a:srgbClr val="FFFFFF"/>
                </a:solidFill>
                <a:latin typeface="Arial"/>
                <a:cs typeface="Arial"/>
              </a:rPr>
              <a:t>behalf </a:t>
            </a:r>
            <a:r>
              <a:rPr sz="2800" b="1" spc="15" dirty="0">
                <a:solidFill>
                  <a:srgbClr val="FFFFFF"/>
                </a:solidFill>
                <a:latin typeface="Arial"/>
                <a:cs typeface="Arial"/>
              </a:rPr>
              <a:t>of the </a:t>
            </a:r>
            <a:r>
              <a:rPr sz="2800" b="1" spc="-10" dirty="0">
                <a:solidFill>
                  <a:srgbClr val="FFFFFF"/>
                </a:solidFill>
                <a:latin typeface="Arial"/>
                <a:cs typeface="Arial"/>
              </a:rPr>
              <a:t>ENAVLE </a:t>
            </a:r>
            <a:r>
              <a:rPr sz="2800" b="1" dirty="0">
                <a:solidFill>
                  <a:srgbClr val="FFFFFF"/>
                </a:solidFill>
                <a:latin typeface="Arial"/>
                <a:cs typeface="Arial"/>
              </a:rPr>
              <a:t>trial</a:t>
            </a:r>
            <a:r>
              <a:rPr sz="2800" b="1" spc="-29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b="1" spc="5" dirty="0">
                <a:solidFill>
                  <a:srgbClr val="FFFFFF"/>
                </a:solidFill>
                <a:latin typeface="Arial"/>
                <a:cs typeface="Arial"/>
              </a:rPr>
              <a:t>investigators</a:t>
            </a:r>
            <a:endParaRPr sz="2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3450">
              <a:latin typeface="Arial"/>
              <a:cs typeface="Arial"/>
            </a:endParaRPr>
          </a:p>
          <a:p>
            <a:pPr marL="454659" marR="5080" indent="-442595">
              <a:lnSpc>
                <a:spcPct val="150100"/>
              </a:lnSpc>
            </a:pPr>
            <a:r>
              <a:rPr sz="2200" b="1" spc="10" dirty="0">
                <a:solidFill>
                  <a:srgbClr val="FFFFFF"/>
                </a:solidFill>
                <a:latin typeface="Arial"/>
                <a:cs typeface="Arial"/>
              </a:rPr>
              <a:t>Division</a:t>
            </a:r>
            <a:r>
              <a:rPr sz="2200" b="1" spc="-1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b="1" spc="20" dirty="0">
                <a:solidFill>
                  <a:srgbClr val="FFFFFF"/>
                </a:solidFill>
                <a:latin typeface="Arial"/>
                <a:cs typeface="Arial"/>
              </a:rPr>
              <a:t>of</a:t>
            </a:r>
            <a:r>
              <a:rPr sz="2200" b="1" spc="-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b="1" spc="-5" dirty="0">
                <a:solidFill>
                  <a:srgbClr val="FFFFFF"/>
                </a:solidFill>
                <a:latin typeface="Arial"/>
                <a:cs typeface="Arial"/>
              </a:rPr>
              <a:t>Cardiology,</a:t>
            </a:r>
            <a:r>
              <a:rPr sz="2200" b="1" spc="-9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b="1" spc="15" dirty="0">
                <a:solidFill>
                  <a:srgbClr val="FFFFFF"/>
                </a:solidFill>
                <a:latin typeface="Arial"/>
                <a:cs typeface="Arial"/>
              </a:rPr>
              <a:t>Severance</a:t>
            </a:r>
            <a:r>
              <a:rPr sz="2200" b="1" spc="-204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b="1" spc="10" dirty="0">
                <a:solidFill>
                  <a:srgbClr val="FFFFFF"/>
                </a:solidFill>
                <a:latin typeface="Arial"/>
                <a:cs typeface="Arial"/>
              </a:rPr>
              <a:t>Cardiovascular</a:t>
            </a:r>
            <a:r>
              <a:rPr sz="2200" b="1" spc="-1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b="1" spc="15" dirty="0">
                <a:solidFill>
                  <a:srgbClr val="FFFFFF"/>
                </a:solidFill>
                <a:latin typeface="Arial"/>
                <a:cs typeface="Arial"/>
              </a:rPr>
              <a:t>Hospital  </a:t>
            </a:r>
            <a:r>
              <a:rPr sz="2200" b="1" spc="-5" dirty="0">
                <a:solidFill>
                  <a:srgbClr val="FFFFFF"/>
                </a:solidFill>
                <a:latin typeface="Arial"/>
                <a:cs typeface="Arial"/>
              </a:rPr>
              <a:t>Yonsei</a:t>
            </a:r>
            <a:r>
              <a:rPr sz="2200" b="1" spc="-1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b="1" spc="10" dirty="0">
                <a:solidFill>
                  <a:srgbClr val="FFFFFF"/>
                </a:solidFill>
                <a:latin typeface="Arial"/>
                <a:cs typeface="Arial"/>
              </a:rPr>
              <a:t>University</a:t>
            </a:r>
            <a:r>
              <a:rPr sz="2200" b="1" spc="-1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b="1" spc="15" dirty="0">
                <a:solidFill>
                  <a:srgbClr val="FFFFFF"/>
                </a:solidFill>
                <a:latin typeface="Arial"/>
                <a:cs typeface="Arial"/>
              </a:rPr>
              <a:t>College</a:t>
            </a:r>
            <a:r>
              <a:rPr sz="2200" b="1" spc="-1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b="1" spc="20" dirty="0">
                <a:solidFill>
                  <a:srgbClr val="FFFFFF"/>
                </a:solidFill>
                <a:latin typeface="Arial"/>
                <a:cs typeface="Arial"/>
              </a:rPr>
              <a:t>of</a:t>
            </a:r>
            <a:r>
              <a:rPr sz="2200" b="1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b="1" spc="15" dirty="0">
                <a:solidFill>
                  <a:srgbClr val="FFFFFF"/>
                </a:solidFill>
                <a:latin typeface="Arial"/>
                <a:cs typeface="Arial"/>
              </a:rPr>
              <a:t>Medicine,</a:t>
            </a:r>
            <a:r>
              <a:rPr sz="2200" b="1" spc="-2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b="1" spc="20" dirty="0">
                <a:solidFill>
                  <a:srgbClr val="FFFFFF"/>
                </a:solidFill>
                <a:latin typeface="Arial"/>
                <a:cs typeface="Arial"/>
              </a:rPr>
              <a:t>Seoul,</a:t>
            </a:r>
            <a:r>
              <a:rPr sz="2200" b="1" spc="-9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b="1" spc="15" dirty="0">
                <a:solidFill>
                  <a:srgbClr val="FFFFFF"/>
                </a:solidFill>
                <a:latin typeface="Arial"/>
                <a:cs typeface="Arial"/>
              </a:rPr>
              <a:t>Korea</a:t>
            </a:r>
            <a:endParaRPr sz="2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641980" y="410209"/>
            <a:ext cx="3794760" cy="63881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4000" spc="10" dirty="0"/>
              <a:t>Study</a:t>
            </a:r>
            <a:r>
              <a:rPr sz="4000" spc="-114" dirty="0"/>
              <a:t> </a:t>
            </a:r>
            <a:r>
              <a:rPr sz="4000" spc="10" dirty="0"/>
              <a:t>Outcome</a:t>
            </a:r>
            <a:endParaRPr sz="4000"/>
          </a:p>
        </p:txBody>
      </p:sp>
      <p:sp>
        <p:nvSpPr>
          <p:cNvPr id="3" name="object 3"/>
          <p:cNvSpPr/>
          <p:nvPr/>
        </p:nvSpPr>
        <p:spPr>
          <a:xfrm>
            <a:off x="152400" y="6522719"/>
            <a:ext cx="3710940" cy="31242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230187" y="6565900"/>
            <a:ext cx="3412490" cy="23622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350" b="1" spc="20" dirty="0">
                <a:solidFill>
                  <a:srgbClr val="FFFFFF"/>
                </a:solidFill>
                <a:latin typeface="Arial"/>
                <a:cs typeface="Arial"/>
              </a:rPr>
              <a:t>Clinicaltrial.gov </a:t>
            </a:r>
            <a:r>
              <a:rPr sz="1350" b="1" spc="15" dirty="0">
                <a:solidFill>
                  <a:srgbClr val="FFFFFF"/>
                </a:solidFill>
                <a:latin typeface="Arial"/>
                <a:cs typeface="Arial"/>
              </a:rPr>
              <a:t>Identifier:</a:t>
            </a:r>
            <a:r>
              <a:rPr sz="1350" b="1" spc="-1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350" b="1" spc="30" dirty="0">
                <a:solidFill>
                  <a:srgbClr val="FFFFFF"/>
                </a:solidFill>
                <a:latin typeface="Arial"/>
                <a:cs typeface="Arial"/>
              </a:rPr>
              <a:t>NCT03244319</a:t>
            </a:r>
            <a:endParaRPr sz="135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37502" y="1236966"/>
            <a:ext cx="8583930" cy="4569460"/>
          </a:xfrm>
          <a:prstGeom prst="rect">
            <a:avLst/>
          </a:prstGeom>
        </p:spPr>
        <p:txBody>
          <a:bodyPr vert="horz" wrap="square" lIns="0" tIns="94615" rIns="0" bIns="0" rtlCol="0">
            <a:spAutoFit/>
          </a:bodyPr>
          <a:lstStyle/>
          <a:p>
            <a:pPr marL="386080" indent="-374015">
              <a:lnSpc>
                <a:spcPct val="100000"/>
              </a:lnSpc>
              <a:spcBef>
                <a:spcPts val="745"/>
              </a:spcBef>
              <a:buSzPct val="121568"/>
              <a:buFont typeface="Wingdings"/>
              <a:buChar char=""/>
              <a:tabLst>
                <a:tab pos="386080" algn="l"/>
                <a:tab pos="386715" algn="l"/>
              </a:tabLst>
            </a:pPr>
            <a:r>
              <a:rPr sz="2550" b="1" spc="20" dirty="0">
                <a:solidFill>
                  <a:srgbClr val="FFC000"/>
                </a:solidFill>
                <a:latin typeface="Arial"/>
                <a:cs typeface="Arial"/>
              </a:rPr>
              <a:t>Primary </a:t>
            </a:r>
            <a:r>
              <a:rPr sz="2550" b="1" spc="10" dirty="0">
                <a:solidFill>
                  <a:srgbClr val="FFC000"/>
                </a:solidFill>
                <a:latin typeface="Arial"/>
                <a:cs typeface="Arial"/>
              </a:rPr>
              <a:t>efficacy</a:t>
            </a:r>
            <a:r>
              <a:rPr sz="2550" b="1" spc="114" dirty="0">
                <a:solidFill>
                  <a:srgbClr val="FFC000"/>
                </a:solidFill>
                <a:latin typeface="Arial"/>
                <a:cs typeface="Arial"/>
              </a:rPr>
              <a:t> </a:t>
            </a:r>
            <a:r>
              <a:rPr sz="2550" b="1" spc="5" dirty="0">
                <a:solidFill>
                  <a:srgbClr val="FFC000"/>
                </a:solidFill>
                <a:latin typeface="Arial"/>
                <a:cs typeface="Arial"/>
              </a:rPr>
              <a:t>outcome</a:t>
            </a:r>
            <a:endParaRPr sz="2550">
              <a:latin typeface="Arial"/>
              <a:cs typeface="Arial"/>
            </a:endParaRPr>
          </a:p>
          <a:p>
            <a:pPr marL="553720" lvl="1" indent="-366395">
              <a:lnSpc>
                <a:spcPct val="100000"/>
              </a:lnSpc>
              <a:spcBef>
                <a:spcPts val="725"/>
              </a:spcBef>
              <a:buClr>
                <a:srgbClr val="EE9100"/>
              </a:buClr>
              <a:buSzPct val="118750"/>
              <a:buFont typeface="Arial"/>
              <a:buChar char="-"/>
              <a:tabLst>
                <a:tab pos="553720" algn="l"/>
                <a:tab pos="554355" algn="l"/>
              </a:tabLst>
            </a:pPr>
            <a:r>
              <a:rPr sz="2400" b="1" spc="-10" dirty="0">
                <a:solidFill>
                  <a:srgbClr val="FFFFFF"/>
                </a:solidFill>
                <a:latin typeface="Arial"/>
                <a:cs typeface="Arial"/>
              </a:rPr>
              <a:t>Death</a:t>
            </a:r>
            <a:endParaRPr sz="2400">
              <a:latin typeface="Arial"/>
              <a:cs typeface="Arial"/>
            </a:endParaRPr>
          </a:p>
          <a:p>
            <a:pPr marL="553720" lvl="1" indent="-366395">
              <a:lnSpc>
                <a:spcPct val="100000"/>
              </a:lnSpc>
              <a:spcBef>
                <a:spcPts val="665"/>
              </a:spcBef>
              <a:buClr>
                <a:srgbClr val="EE9100"/>
              </a:buClr>
              <a:buSzPct val="118750"/>
              <a:buFont typeface="Arial"/>
              <a:buChar char="-"/>
              <a:tabLst>
                <a:tab pos="553720" algn="l"/>
                <a:tab pos="554355" algn="l"/>
              </a:tabLst>
            </a:pPr>
            <a:r>
              <a:rPr sz="2400" b="1" spc="-20" dirty="0">
                <a:solidFill>
                  <a:srgbClr val="FFFFFF"/>
                </a:solidFill>
                <a:latin typeface="Arial"/>
                <a:cs typeface="Arial"/>
              </a:rPr>
              <a:t>Clinical </a:t>
            </a:r>
            <a:r>
              <a:rPr sz="2400" b="1" spc="-15" dirty="0">
                <a:solidFill>
                  <a:srgbClr val="FFFFFF"/>
                </a:solidFill>
                <a:latin typeface="Arial"/>
                <a:cs typeface="Arial"/>
              </a:rPr>
              <a:t>thromboembolic</a:t>
            </a:r>
            <a:r>
              <a:rPr sz="2400" b="1" spc="27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b="1" spc="-35" dirty="0">
                <a:solidFill>
                  <a:srgbClr val="FFFFFF"/>
                </a:solidFill>
                <a:latin typeface="Arial"/>
                <a:cs typeface="Arial"/>
              </a:rPr>
              <a:t>events</a:t>
            </a:r>
            <a:endParaRPr sz="2400">
              <a:latin typeface="Arial"/>
              <a:cs typeface="Arial"/>
            </a:endParaRPr>
          </a:p>
          <a:p>
            <a:pPr marL="927735" marR="5080" indent="6985">
              <a:lnSpc>
                <a:spcPct val="149000"/>
              </a:lnSpc>
              <a:spcBef>
                <a:spcPts val="20"/>
              </a:spcBef>
            </a:pPr>
            <a:r>
              <a:rPr sz="2200" b="1" spc="10" dirty="0">
                <a:solidFill>
                  <a:srgbClr val="FFFFFF"/>
                </a:solidFill>
                <a:latin typeface="Arial"/>
                <a:cs typeface="Arial"/>
              </a:rPr>
              <a:t>Stroke, myocardial </a:t>
            </a:r>
            <a:r>
              <a:rPr sz="2200" b="1" spc="5" dirty="0">
                <a:solidFill>
                  <a:srgbClr val="FFFFFF"/>
                </a:solidFill>
                <a:latin typeface="Arial"/>
                <a:cs typeface="Arial"/>
              </a:rPr>
              <a:t>infarction, </a:t>
            </a:r>
            <a:r>
              <a:rPr sz="2200" b="1" spc="10" dirty="0">
                <a:solidFill>
                  <a:srgbClr val="FFFFFF"/>
                </a:solidFill>
                <a:latin typeface="Arial"/>
                <a:cs typeface="Arial"/>
              </a:rPr>
              <a:t>symptomatic </a:t>
            </a:r>
            <a:r>
              <a:rPr sz="2200" b="1" spc="15" dirty="0">
                <a:solidFill>
                  <a:srgbClr val="FFFFFF"/>
                </a:solidFill>
                <a:latin typeface="Arial"/>
                <a:cs typeface="Arial"/>
              </a:rPr>
              <a:t>valve  thrombosis,</a:t>
            </a:r>
            <a:r>
              <a:rPr sz="2200" b="1" spc="-1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b="1" spc="15" dirty="0">
                <a:solidFill>
                  <a:srgbClr val="FFFFFF"/>
                </a:solidFill>
                <a:latin typeface="Arial"/>
                <a:cs typeface="Arial"/>
              </a:rPr>
              <a:t>pulmonary</a:t>
            </a:r>
            <a:r>
              <a:rPr sz="2200" b="1" spc="-17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b="1" spc="15" dirty="0">
                <a:solidFill>
                  <a:srgbClr val="FFFFFF"/>
                </a:solidFill>
                <a:latin typeface="Arial"/>
                <a:cs typeface="Arial"/>
              </a:rPr>
              <a:t>embolism,</a:t>
            </a:r>
            <a:r>
              <a:rPr sz="2200" b="1" spc="-2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b="1" spc="25" dirty="0">
                <a:solidFill>
                  <a:srgbClr val="FFFFFF"/>
                </a:solidFill>
                <a:latin typeface="Arial"/>
                <a:cs typeface="Arial"/>
              </a:rPr>
              <a:t>deep</a:t>
            </a:r>
            <a:r>
              <a:rPr sz="2200" b="1" spc="-10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b="1" spc="15" dirty="0">
                <a:solidFill>
                  <a:srgbClr val="FFFFFF"/>
                </a:solidFill>
                <a:latin typeface="Arial"/>
                <a:cs typeface="Arial"/>
              </a:rPr>
              <a:t>vein</a:t>
            </a:r>
            <a:r>
              <a:rPr sz="2200" b="1" spc="-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b="1" spc="15" dirty="0">
                <a:solidFill>
                  <a:srgbClr val="FFFFFF"/>
                </a:solidFill>
                <a:latin typeface="Arial"/>
                <a:cs typeface="Arial"/>
              </a:rPr>
              <a:t>thrombosis,  </a:t>
            </a:r>
            <a:r>
              <a:rPr sz="2200" b="1" spc="20" dirty="0">
                <a:solidFill>
                  <a:srgbClr val="FFFFFF"/>
                </a:solidFill>
                <a:latin typeface="Arial"/>
                <a:cs typeface="Arial"/>
              </a:rPr>
              <a:t>or </a:t>
            </a:r>
            <a:r>
              <a:rPr sz="2200" b="1" spc="5" dirty="0">
                <a:solidFill>
                  <a:srgbClr val="FFFFFF"/>
                </a:solidFill>
                <a:latin typeface="Arial"/>
                <a:cs typeface="Arial"/>
              </a:rPr>
              <a:t>systemic </a:t>
            </a:r>
            <a:r>
              <a:rPr sz="2200" b="1" spc="15" dirty="0">
                <a:solidFill>
                  <a:srgbClr val="FFFFFF"/>
                </a:solidFill>
                <a:latin typeface="Arial"/>
                <a:cs typeface="Arial"/>
              </a:rPr>
              <a:t>embolism</a:t>
            </a:r>
            <a:r>
              <a:rPr sz="2200" b="1" spc="-3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b="1" spc="25" dirty="0">
                <a:solidFill>
                  <a:srgbClr val="FFFFFF"/>
                </a:solidFill>
                <a:latin typeface="Arial"/>
                <a:cs typeface="Arial"/>
              </a:rPr>
              <a:t>non-CNS</a:t>
            </a:r>
            <a:endParaRPr sz="2200">
              <a:latin typeface="Arial"/>
              <a:cs typeface="Arial"/>
            </a:endParaRPr>
          </a:p>
          <a:p>
            <a:pPr marL="553720" lvl="1" indent="-366395">
              <a:lnSpc>
                <a:spcPct val="100000"/>
              </a:lnSpc>
              <a:spcBef>
                <a:spcPts val="1245"/>
              </a:spcBef>
              <a:buClr>
                <a:srgbClr val="EE9100"/>
              </a:buClr>
              <a:buFont typeface="Arial"/>
              <a:buChar char="-"/>
              <a:tabLst>
                <a:tab pos="553720" algn="l"/>
                <a:tab pos="554355" algn="l"/>
              </a:tabLst>
            </a:pPr>
            <a:r>
              <a:rPr sz="2400" b="1" spc="-20" dirty="0">
                <a:solidFill>
                  <a:srgbClr val="FFFFFF"/>
                </a:solidFill>
                <a:latin typeface="Arial"/>
                <a:cs typeface="Arial"/>
              </a:rPr>
              <a:t>Asymptomatic intracardiac</a:t>
            </a:r>
            <a:r>
              <a:rPr sz="2400" b="1" spc="-2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b="1" spc="-20" dirty="0">
                <a:solidFill>
                  <a:srgbClr val="FFFFFF"/>
                </a:solidFill>
                <a:latin typeface="Arial"/>
                <a:cs typeface="Arial"/>
              </a:rPr>
              <a:t>thrombosis</a:t>
            </a:r>
            <a:endParaRPr sz="2400">
              <a:latin typeface="Arial"/>
              <a:cs typeface="Arial"/>
            </a:endParaRPr>
          </a:p>
          <a:p>
            <a:pPr marL="927735" marR="552450" indent="6985">
              <a:lnSpc>
                <a:spcPct val="145500"/>
              </a:lnSpc>
              <a:spcBef>
                <a:spcPts val="204"/>
              </a:spcBef>
            </a:pPr>
            <a:r>
              <a:rPr sz="2200" b="1" spc="15" dirty="0">
                <a:solidFill>
                  <a:srgbClr val="FFFFFF"/>
                </a:solidFill>
                <a:latin typeface="Arial"/>
                <a:cs typeface="Arial"/>
              </a:rPr>
              <a:t>Subclinical</a:t>
            </a:r>
            <a:r>
              <a:rPr sz="2200" b="1" spc="-2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b="1" spc="5" dirty="0">
                <a:solidFill>
                  <a:srgbClr val="FFFFFF"/>
                </a:solidFill>
                <a:latin typeface="Arial"/>
                <a:cs typeface="Arial"/>
              </a:rPr>
              <a:t>leaflet</a:t>
            </a:r>
            <a:r>
              <a:rPr sz="2200" b="1" spc="-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b="1" spc="15" dirty="0">
                <a:solidFill>
                  <a:srgbClr val="FFFFFF"/>
                </a:solidFill>
                <a:latin typeface="Arial"/>
                <a:cs typeface="Arial"/>
              </a:rPr>
              <a:t>thrombosis</a:t>
            </a:r>
            <a:r>
              <a:rPr sz="2200" b="1" spc="-17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b="1" spc="20" dirty="0">
                <a:solidFill>
                  <a:srgbClr val="FFFFFF"/>
                </a:solidFill>
                <a:latin typeface="Arial"/>
                <a:cs typeface="Arial"/>
              </a:rPr>
              <a:t>or</a:t>
            </a:r>
            <a:r>
              <a:rPr sz="2200" b="1" spc="-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b="1" spc="15" dirty="0">
                <a:solidFill>
                  <a:srgbClr val="FFFFFF"/>
                </a:solidFill>
                <a:latin typeface="Arial"/>
                <a:cs typeface="Arial"/>
              </a:rPr>
              <a:t>thrombus</a:t>
            </a:r>
            <a:r>
              <a:rPr sz="2200" b="1" spc="-1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b="1" spc="5" dirty="0">
                <a:solidFill>
                  <a:srgbClr val="FFFFFF"/>
                </a:solidFill>
                <a:latin typeface="Arial"/>
                <a:cs typeface="Arial"/>
              </a:rPr>
              <a:t>within </a:t>
            </a:r>
            <a:r>
              <a:rPr sz="2200" b="1" spc="10" dirty="0">
                <a:solidFill>
                  <a:srgbClr val="FFFFFF"/>
                </a:solidFill>
                <a:latin typeface="Arial"/>
                <a:cs typeface="Arial"/>
              </a:rPr>
              <a:t>the  </a:t>
            </a:r>
            <a:r>
              <a:rPr sz="2200" b="1" spc="15" dirty="0">
                <a:solidFill>
                  <a:srgbClr val="FFFFFF"/>
                </a:solidFill>
                <a:latin typeface="Arial"/>
                <a:cs typeface="Arial"/>
              </a:rPr>
              <a:t>cardiac</a:t>
            </a:r>
            <a:r>
              <a:rPr sz="2200" b="1" spc="-114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b="1" spc="10" dirty="0">
                <a:solidFill>
                  <a:srgbClr val="FFFFFF"/>
                </a:solidFill>
                <a:latin typeface="Arial"/>
                <a:cs typeface="Arial"/>
              </a:rPr>
              <a:t>cavities</a:t>
            </a:r>
            <a:r>
              <a:rPr sz="2200" b="1" spc="-8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b="1" spc="15" dirty="0">
                <a:solidFill>
                  <a:srgbClr val="FFFFFF"/>
                </a:solidFill>
                <a:latin typeface="Arial"/>
                <a:cs typeface="Arial"/>
              </a:rPr>
              <a:t>detected</a:t>
            </a:r>
            <a:r>
              <a:rPr sz="2200" b="1" spc="-17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b="1" spc="20" dirty="0">
                <a:solidFill>
                  <a:srgbClr val="FFFFFF"/>
                </a:solidFill>
                <a:latin typeface="Arial"/>
                <a:cs typeface="Arial"/>
              </a:rPr>
              <a:t>by</a:t>
            </a:r>
            <a:r>
              <a:rPr sz="2200" b="1" spc="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b="1" spc="20" dirty="0">
                <a:solidFill>
                  <a:srgbClr val="FFFFFF"/>
                </a:solidFill>
                <a:latin typeface="Arial"/>
                <a:cs typeface="Arial"/>
              </a:rPr>
              <a:t>CT</a:t>
            </a:r>
            <a:r>
              <a:rPr sz="2200" b="1" spc="-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b="1" spc="25" dirty="0">
                <a:solidFill>
                  <a:srgbClr val="FFFFFF"/>
                </a:solidFill>
                <a:latin typeface="Arial"/>
                <a:cs typeface="Arial"/>
              </a:rPr>
              <a:t>scan</a:t>
            </a:r>
            <a:r>
              <a:rPr sz="2200" b="1" spc="-1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b="1" spc="20" dirty="0">
                <a:solidFill>
                  <a:srgbClr val="FFFFFF"/>
                </a:solidFill>
                <a:latin typeface="Arial"/>
                <a:cs typeface="Arial"/>
              </a:rPr>
              <a:t>or</a:t>
            </a:r>
            <a:r>
              <a:rPr sz="2200" b="1" spc="-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b="1" spc="25" dirty="0">
                <a:solidFill>
                  <a:srgbClr val="FFFFFF"/>
                </a:solidFill>
                <a:latin typeface="Arial"/>
                <a:cs typeface="Arial"/>
              </a:rPr>
              <a:t>echo</a:t>
            </a:r>
            <a:endParaRPr sz="2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641980" y="410209"/>
            <a:ext cx="3794760" cy="63881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4000" spc="10" dirty="0"/>
              <a:t>Study</a:t>
            </a:r>
            <a:r>
              <a:rPr sz="4000" spc="-114" dirty="0"/>
              <a:t> </a:t>
            </a:r>
            <a:r>
              <a:rPr sz="4000" spc="10" dirty="0"/>
              <a:t>Outcome</a:t>
            </a:r>
            <a:endParaRPr sz="4000"/>
          </a:p>
        </p:txBody>
      </p:sp>
      <p:sp>
        <p:nvSpPr>
          <p:cNvPr id="3" name="object 3"/>
          <p:cNvSpPr/>
          <p:nvPr/>
        </p:nvSpPr>
        <p:spPr>
          <a:xfrm>
            <a:off x="152400" y="6522719"/>
            <a:ext cx="3710940" cy="31242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230187" y="6565900"/>
            <a:ext cx="3412490" cy="23622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350" b="1" spc="20" dirty="0">
                <a:solidFill>
                  <a:srgbClr val="FFFFFF"/>
                </a:solidFill>
                <a:latin typeface="Arial"/>
                <a:cs typeface="Arial"/>
              </a:rPr>
              <a:t>Clinicaltrial.gov </a:t>
            </a:r>
            <a:r>
              <a:rPr sz="1350" b="1" spc="15" dirty="0">
                <a:solidFill>
                  <a:srgbClr val="FFFFFF"/>
                </a:solidFill>
                <a:latin typeface="Arial"/>
                <a:cs typeface="Arial"/>
              </a:rPr>
              <a:t>Identifier:</a:t>
            </a:r>
            <a:r>
              <a:rPr sz="1350" b="1" spc="-1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350" b="1" spc="30" dirty="0">
                <a:solidFill>
                  <a:srgbClr val="FFFFFF"/>
                </a:solidFill>
                <a:latin typeface="Arial"/>
                <a:cs typeface="Arial"/>
              </a:rPr>
              <a:t>NCT03244319</a:t>
            </a:r>
            <a:endParaRPr sz="135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40690" y="1096811"/>
            <a:ext cx="8380730" cy="4758690"/>
          </a:xfrm>
          <a:prstGeom prst="rect">
            <a:avLst/>
          </a:prstGeom>
        </p:spPr>
        <p:txBody>
          <a:bodyPr vert="horz" wrap="square" lIns="0" tIns="172720" rIns="0" bIns="0" rtlCol="0">
            <a:spAutoFit/>
          </a:bodyPr>
          <a:lstStyle/>
          <a:p>
            <a:pPr marL="370840" indent="-358775">
              <a:lnSpc>
                <a:spcPct val="100000"/>
              </a:lnSpc>
              <a:spcBef>
                <a:spcPts val="1360"/>
              </a:spcBef>
              <a:buSzPct val="121568"/>
              <a:buFont typeface="Wingdings"/>
              <a:buChar char=""/>
              <a:tabLst>
                <a:tab pos="370840" algn="l"/>
                <a:tab pos="371475" algn="l"/>
              </a:tabLst>
            </a:pPr>
            <a:r>
              <a:rPr sz="2550" b="1" spc="20" dirty="0">
                <a:solidFill>
                  <a:srgbClr val="FFC000"/>
                </a:solidFill>
                <a:latin typeface="Arial"/>
                <a:cs typeface="Arial"/>
              </a:rPr>
              <a:t>Primary </a:t>
            </a:r>
            <a:r>
              <a:rPr sz="2550" b="1" spc="5" dirty="0">
                <a:solidFill>
                  <a:srgbClr val="FFC000"/>
                </a:solidFill>
                <a:latin typeface="Arial"/>
                <a:cs typeface="Arial"/>
              </a:rPr>
              <a:t>safety</a:t>
            </a:r>
            <a:r>
              <a:rPr sz="2550" b="1" spc="114" dirty="0">
                <a:solidFill>
                  <a:srgbClr val="FFC000"/>
                </a:solidFill>
                <a:latin typeface="Arial"/>
                <a:cs typeface="Arial"/>
              </a:rPr>
              <a:t> </a:t>
            </a:r>
            <a:r>
              <a:rPr sz="2550" b="1" spc="5" dirty="0">
                <a:solidFill>
                  <a:srgbClr val="FFC000"/>
                </a:solidFill>
                <a:latin typeface="Arial"/>
                <a:cs typeface="Arial"/>
              </a:rPr>
              <a:t>outcome</a:t>
            </a:r>
            <a:endParaRPr sz="2550">
              <a:latin typeface="Arial"/>
              <a:cs typeface="Arial"/>
            </a:endParaRPr>
          </a:p>
          <a:p>
            <a:pPr marL="645160">
              <a:lnSpc>
                <a:spcPct val="100000"/>
              </a:lnSpc>
              <a:spcBef>
                <a:spcPts val="1265"/>
              </a:spcBef>
            </a:pPr>
            <a:r>
              <a:rPr sz="2550" b="1" spc="10" dirty="0">
                <a:solidFill>
                  <a:srgbClr val="FFFFFF"/>
                </a:solidFill>
                <a:latin typeface="Arial"/>
                <a:cs typeface="Arial"/>
              </a:rPr>
              <a:t>Occurrence </a:t>
            </a:r>
            <a:r>
              <a:rPr sz="2550" b="1" spc="5" dirty="0">
                <a:solidFill>
                  <a:srgbClr val="FFFFFF"/>
                </a:solidFill>
                <a:latin typeface="Arial"/>
                <a:cs typeface="Arial"/>
              </a:rPr>
              <a:t>of </a:t>
            </a:r>
            <a:r>
              <a:rPr sz="2400" b="1" spc="-10" dirty="0">
                <a:solidFill>
                  <a:srgbClr val="FFFFFF"/>
                </a:solidFill>
                <a:latin typeface="Arial"/>
                <a:cs typeface="Arial"/>
              </a:rPr>
              <a:t>major </a:t>
            </a:r>
            <a:r>
              <a:rPr sz="2400" b="1" spc="-25" dirty="0">
                <a:solidFill>
                  <a:srgbClr val="FFFFFF"/>
                </a:solidFill>
                <a:latin typeface="Arial"/>
                <a:cs typeface="Arial"/>
              </a:rPr>
              <a:t>bleeding (ISTH</a:t>
            </a:r>
            <a:r>
              <a:rPr sz="2400" b="1" spc="50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b="1" spc="-10" dirty="0">
                <a:solidFill>
                  <a:srgbClr val="FFFFFF"/>
                </a:solidFill>
                <a:latin typeface="Arial"/>
                <a:cs typeface="Arial"/>
              </a:rPr>
              <a:t>criteria)</a:t>
            </a:r>
            <a:endParaRPr sz="2400">
              <a:latin typeface="Arial"/>
              <a:cs typeface="Arial"/>
            </a:endParaRPr>
          </a:p>
          <a:p>
            <a:pPr marL="1009015" lvl="1" indent="-343535">
              <a:lnSpc>
                <a:spcPct val="100000"/>
              </a:lnSpc>
              <a:spcBef>
                <a:spcPts val="1150"/>
              </a:spcBef>
              <a:buFont typeface="Arial"/>
              <a:buChar char="-"/>
              <a:tabLst>
                <a:tab pos="1008380" algn="l"/>
                <a:tab pos="1009015" algn="l"/>
                <a:tab pos="4009390" algn="l"/>
              </a:tabLst>
            </a:pPr>
            <a:r>
              <a:rPr sz="1950" b="1" spc="20" dirty="0">
                <a:solidFill>
                  <a:srgbClr val="FFFFFF"/>
                </a:solidFill>
                <a:latin typeface="Arial"/>
                <a:cs typeface="Arial"/>
              </a:rPr>
              <a:t>A </a:t>
            </a:r>
            <a:r>
              <a:rPr sz="1950" b="1" dirty="0">
                <a:solidFill>
                  <a:srgbClr val="FFFFFF"/>
                </a:solidFill>
                <a:latin typeface="Arial"/>
                <a:cs typeface="Arial"/>
              </a:rPr>
              <a:t>fall </a:t>
            </a:r>
            <a:r>
              <a:rPr sz="1950" b="1" spc="5" dirty="0">
                <a:solidFill>
                  <a:srgbClr val="FFFFFF"/>
                </a:solidFill>
                <a:latin typeface="Arial"/>
                <a:cs typeface="Arial"/>
              </a:rPr>
              <a:t>in</a:t>
            </a:r>
            <a:r>
              <a:rPr sz="1950" b="1" spc="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950" b="1" dirty="0">
                <a:solidFill>
                  <a:srgbClr val="FFFFFF"/>
                </a:solidFill>
                <a:latin typeface="Arial"/>
                <a:cs typeface="Arial"/>
              </a:rPr>
              <a:t>haemoglobin</a:t>
            </a:r>
            <a:r>
              <a:rPr sz="1950" b="1" spc="29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950" b="1" spc="5" dirty="0">
                <a:solidFill>
                  <a:srgbClr val="FFFFFF"/>
                </a:solidFill>
                <a:latin typeface="Arial"/>
                <a:cs typeface="Arial"/>
              </a:rPr>
              <a:t>of	</a:t>
            </a:r>
            <a:r>
              <a:rPr sz="1950" b="1" spc="15" dirty="0">
                <a:solidFill>
                  <a:srgbClr val="FFFFFF"/>
                </a:solidFill>
                <a:latin typeface="Arial"/>
                <a:cs typeface="Arial"/>
              </a:rPr>
              <a:t>2 </a:t>
            </a:r>
            <a:r>
              <a:rPr sz="1950" b="1" dirty="0">
                <a:solidFill>
                  <a:srgbClr val="FFFFFF"/>
                </a:solidFill>
                <a:latin typeface="Arial"/>
                <a:cs typeface="Arial"/>
              </a:rPr>
              <a:t>g/dl </a:t>
            </a:r>
            <a:r>
              <a:rPr sz="1950" b="1" spc="5" dirty="0">
                <a:solidFill>
                  <a:srgbClr val="FFFFFF"/>
                </a:solidFill>
                <a:latin typeface="Arial"/>
                <a:cs typeface="Arial"/>
              </a:rPr>
              <a:t>or more,</a:t>
            </a:r>
            <a:r>
              <a:rPr sz="1950" b="1" spc="2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950" b="1" spc="5" dirty="0">
                <a:solidFill>
                  <a:srgbClr val="FFFFFF"/>
                </a:solidFill>
                <a:latin typeface="Arial"/>
                <a:cs typeface="Arial"/>
              </a:rPr>
              <a:t>or</a:t>
            </a:r>
            <a:endParaRPr sz="1950">
              <a:latin typeface="Arial"/>
              <a:cs typeface="Arial"/>
            </a:endParaRPr>
          </a:p>
          <a:p>
            <a:pPr marL="1009015" marR="5080" lvl="1" indent="-343535">
              <a:lnSpc>
                <a:spcPct val="133400"/>
              </a:lnSpc>
              <a:buFont typeface="Arial"/>
              <a:buChar char="-"/>
              <a:tabLst>
                <a:tab pos="1008380" algn="l"/>
                <a:tab pos="1009015" algn="l"/>
                <a:tab pos="3090545" algn="l"/>
              </a:tabLst>
            </a:pPr>
            <a:r>
              <a:rPr sz="1950" b="1" spc="2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950" b="1" spc="-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950" b="1" dirty="0">
                <a:solidFill>
                  <a:srgbClr val="FFFFFF"/>
                </a:solidFill>
                <a:latin typeface="Arial"/>
                <a:cs typeface="Arial"/>
              </a:rPr>
              <a:t>transfusion</a:t>
            </a:r>
            <a:r>
              <a:rPr sz="1950" b="1" spc="2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950" b="1" spc="10" dirty="0">
                <a:solidFill>
                  <a:srgbClr val="FFFFFF"/>
                </a:solidFill>
                <a:latin typeface="Arial"/>
                <a:cs typeface="Arial"/>
              </a:rPr>
              <a:t>of	</a:t>
            </a:r>
            <a:r>
              <a:rPr sz="1950" b="1" spc="15" dirty="0">
                <a:solidFill>
                  <a:srgbClr val="FFFFFF"/>
                </a:solidFill>
                <a:latin typeface="Arial"/>
                <a:cs typeface="Arial"/>
              </a:rPr>
              <a:t>2 </a:t>
            </a:r>
            <a:r>
              <a:rPr sz="1950" b="1" spc="10" dirty="0">
                <a:solidFill>
                  <a:srgbClr val="FFFFFF"/>
                </a:solidFill>
                <a:latin typeface="Arial"/>
                <a:cs typeface="Arial"/>
              </a:rPr>
              <a:t>or more </a:t>
            </a:r>
            <a:r>
              <a:rPr sz="1950" b="1" spc="5" dirty="0">
                <a:solidFill>
                  <a:srgbClr val="FFFFFF"/>
                </a:solidFill>
                <a:latin typeface="Arial"/>
                <a:cs typeface="Arial"/>
              </a:rPr>
              <a:t>units </a:t>
            </a:r>
            <a:r>
              <a:rPr sz="1950" b="1" spc="10" dirty="0">
                <a:solidFill>
                  <a:srgbClr val="FFFFFF"/>
                </a:solidFill>
                <a:latin typeface="Arial"/>
                <a:cs typeface="Arial"/>
              </a:rPr>
              <a:t>of </a:t>
            </a:r>
            <a:r>
              <a:rPr sz="1950" b="1" dirty="0">
                <a:solidFill>
                  <a:srgbClr val="FFFFFF"/>
                </a:solidFill>
                <a:latin typeface="Arial"/>
                <a:cs typeface="Arial"/>
              </a:rPr>
              <a:t>packed </a:t>
            </a:r>
            <a:r>
              <a:rPr sz="1950" b="1" spc="10" dirty="0">
                <a:solidFill>
                  <a:srgbClr val="FFFFFF"/>
                </a:solidFill>
                <a:latin typeface="Arial"/>
                <a:cs typeface="Arial"/>
              </a:rPr>
              <a:t>red blood </a:t>
            </a:r>
            <a:r>
              <a:rPr sz="1950" b="1" dirty="0">
                <a:solidFill>
                  <a:srgbClr val="FFFFFF"/>
                </a:solidFill>
                <a:latin typeface="Arial"/>
                <a:cs typeface="Arial"/>
              </a:rPr>
              <a:t>cells </a:t>
            </a:r>
            <a:r>
              <a:rPr sz="1950" b="1" spc="10" dirty="0">
                <a:solidFill>
                  <a:srgbClr val="FFFFFF"/>
                </a:solidFill>
                <a:latin typeface="Arial"/>
                <a:cs typeface="Arial"/>
              </a:rPr>
              <a:t>or  </a:t>
            </a:r>
            <a:r>
              <a:rPr sz="1950" b="1" dirty="0">
                <a:solidFill>
                  <a:srgbClr val="FFFFFF"/>
                </a:solidFill>
                <a:latin typeface="Arial"/>
                <a:cs typeface="Arial"/>
              </a:rPr>
              <a:t>whole blood,</a:t>
            </a:r>
            <a:r>
              <a:rPr sz="1950" b="1" spc="2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950" b="1" spc="5" dirty="0">
                <a:solidFill>
                  <a:srgbClr val="FFFFFF"/>
                </a:solidFill>
                <a:latin typeface="Arial"/>
                <a:cs typeface="Arial"/>
              </a:rPr>
              <a:t>or</a:t>
            </a:r>
            <a:endParaRPr sz="1950">
              <a:latin typeface="Arial"/>
              <a:cs typeface="Arial"/>
            </a:endParaRPr>
          </a:p>
          <a:p>
            <a:pPr marL="1009015" lvl="1" indent="-343535">
              <a:lnSpc>
                <a:spcPct val="100000"/>
              </a:lnSpc>
              <a:spcBef>
                <a:spcPts val="785"/>
              </a:spcBef>
              <a:buFont typeface="Arial"/>
              <a:buChar char="-"/>
              <a:tabLst>
                <a:tab pos="1008380" algn="l"/>
                <a:tab pos="1009015" algn="l"/>
              </a:tabLst>
            </a:pPr>
            <a:r>
              <a:rPr sz="1950" b="1" spc="20" dirty="0">
                <a:solidFill>
                  <a:srgbClr val="FFFFFF"/>
                </a:solidFill>
                <a:latin typeface="Arial"/>
                <a:cs typeface="Arial"/>
              </a:rPr>
              <a:t>A </a:t>
            </a:r>
            <a:r>
              <a:rPr sz="1950" b="1" dirty="0">
                <a:solidFill>
                  <a:srgbClr val="FFFFFF"/>
                </a:solidFill>
                <a:latin typeface="Arial"/>
                <a:cs typeface="Arial"/>
              </a:rPr>
              <a:t>critical site* bleeding,</a:t>
            </a:r>
            <a:r>
              <a:rPr sz="1950" b="1" spc="29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950" b="1" spc="5" dirty="0">
                <a:solidFill>
                  <a:srgbClr val="FFFFFF"/>
                </a:solidFill>
                <a:latin typeface="Arial"/>
                <a:cs typeface="Arial"/>
              </a:rPr>
              <a:t>or</a:t>
            </a:r>
            <a:endParaRPr sz="1950">
              <a:latin typeface="Arial"/>
              <a:cs typeface="Arial"/>
            </a:endParaRPr>
          </a:p>
          <a:p>
            <a:pPr marL="1009015" lvl="1" indent="-343535">
              <a:lnSpc>
                <a:spcPct val="100000"/>
              </a:lnSpc>
              <a:spcBef>
                <a:spcPts val="785"/>
              </a:spcBef>
              <a:buFont typeface="Arial"/>
              <a:buChar char="-"/>
              <a:tabLst>
                <a:tab pos="1008380" algn="l"/>
                <a:tab pos="1009015" algn="l"/>
              </a:tabLst>
            </a:pPr>
            <a:r>
              <a:rPr sz="1950" b="1" spc="20" dirty="0">
                <a:solidFill>
                  <a:srgbClr val="FFFFFF"/>
                </a:solidFill>
                <a:latin typeface="Arial"/>
                <a:cs typeface="Arial"/>
              </a:rPr>
              <a:t>A </a:t>
            </a:r>
            <a:r>
              <a:rPr sz="1950" b="1" dirty="0">
                <a:solidFill>
                  <a:srgbClr val="FFFFFF"/>
                </a:solidFill>
                <a:latin typeface="Arial"/>
                <a:cs typeface="Arial"/>
              </a:rPr>
              <a:t>fatal</a:t>
            </a:r>
            <a:r>
              <a:rPr sz="1950" b="1" spc="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950" b="1" spc="5" dirty="0">
                <a:solidFill>
                  <a:srgbClr val="FFFFFF"/>
                </a:solidFill>
                <a:latin typeface="Arial"/>
                <a:cs typeface="Arial"/>
              </a:rPr>
              <a:t>outcome</a:t>
            </a:r>
            <a:endParaRPr sz="1950">
              <a:latin typeface="Arial"/>
              <a:cs typeface="Arial"/>
            </a:endParaRPr>
          </a:p>
          <a:p>
            <a:pPr marL="355600" indent="-343535">
              <a:lnSpc>
                <a:spcPct val="100000"/>
              </a:lnSpc>
              <a:spcBef>
                <a:spcPts val="1440"/>
              </a:spcBef>
              <a:buSzPct val="121568"/>
              <a:buFont typeface="Wingdings"/>
              <a:buChar char=""/>
              <a:tabLst>
                <a:tab pos="355600" algn="l"/>
                <a:tab pos="356235" algn="l"/>
              </a:tabLst>
            </a:pPr>
            <a:r>
              <a:rPr sz="2550" b="1" spc="15" dirty="0">
                <a:solidFill>
                  <a:srgbClr val="FFC000"/>
                </a:solidFill>
                <a:latin typeface="Arial"/>
                <a:cs typeface="Arial"/>
              </a:rPr>
              <a:t>Secondary </a:t>
            </a:r>
            <a:r>
              <a:rPr sz="2550" b="1" spc="5" dirty="0">
                <a:solidFill>
                  <a:srgbClr val="FFC000"/>
                </a:solidFill>
                <a:latin typeface="Arial"/>
                <a:cs typeface="Arial"/>
              </a:rPr>
              <a:t>safety</a:t>
            </a:r>
            <a:r>
              <a:rPr sz="2550" b="1" spc="180" dirty="0">
                <a:solidFill>
                  <a:srgbClr val="FFC000"/>
                </a:solidFill>
                <a:latin typeface="Arial"/>
                <a:cs typeface="Arial"/>
              </a:rPr>
              <a:t> </a:t>
            </a:r>
            <a:r>
              <a:rPr sz="2550" b="1" dirty="0">
                <a:solidFill>
                  <a:srgbClr val="FFC000"/>
                </a:solidFill>
                <a:latin typeface="Arial"/>
                <a:cs typeface="Arial"/>
              </a:rPr>
              <a:t>outcome</a:t>
            </a:r>
            <a:endParaRPr sz="2550">
              <a:latin typeface="Arial"/>
              <a:cs typeface="Arial"/>
            </a:endParaRPr>
          </a:p>
          <a:p>
            <a:pPr marL="752475" marR="294640">
              <a:lnSpc>
                <a:spcPts val="4079"/>
              </a:lnSpc>
              <a:spcBef>
                <a:spcPts val="310"/>
              </a:spcBef>
            </a:pPr>
            <a:r>
              <a:rPr sz="2400" b="1" spc="-15" dirty="0">
                <a:solidFill>
                  <a:srgbClr val="FFFFFF"/>
                </a:solidFill>
                <a:latin typeface="Arial"/>
                <a:cs typeface="Arial"/>
              </a:rPr>
              <a:t>Composite of </a:t>
            </a:r>
            <a:r>
              <a:rPr sz="2400" b="1" spc="-10" dirty="0">
                <a:solidFill>
                  <a:srgbClr val="FFFFFF"/>
                </a:solidFill>
                <a:latin typeface="Arial"/>
                <a:cs typeface="Arial"/>
              </a:rPr>
              <a:t>major </a:t>
            </a:r>
            <a:r>
              <a:rPr sz="2400" b="1" spc="-15" dirty="0">
                <a:solidFill>
                  <a:srgbClr val="FFFFFF"/>
                </a:solidFill>
                <a:latin typeface="Arial"/>
                <a:cs typeface="Arial"/>
              </a:rPr>
              <a:t>or </a:t>
            </a:r>
            <a:r>
              <a:rPr sz="2400" b="1" spc="-20" dirty="0">
                <a:solidFill>
                  <a:srgbClr val="FFFFFF"/>
                </a:solidFill>
                <a:latin typeface="Arial"/>
                <a:cs typeface="Arial"/>
              </a:rPr>
              <a:t>clinically </a:t>
            </a:r>
            <a:r>
              <a:rPr sz="2400" b="1" spc="-30" dirty="0">
                <a:solidFill>
                  <a:srgbClr val="FFFFFF"/>
                </a:solidFill>
                <a:latin typeface="Arial"/>
                <a:cs typeface="Arial"/>
              </a:rPr>
              <a:t>relevant nonmajor  </a:t>
            </a:r>
            <a:r>
              <a:rPr sz="2400" b="1" spc="-10" dirty="0">
                <a:solidFill>
                  <a:srgbClr val="FFFFFF"/>
                </a:solidFill>
                <a:latin typeface="Arial"/>
                <a:cs typeface="Arial"/>
              </a:rPr>
              <a:t>(CRNM)</a:t>
            </a:r>
            <a:r>
              <a:rPr sz="2400" b="1" spc="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b="1" spc="-25" dirty="0">
                <a:solidFill>
                  <a:srgbClr val="FFFFFF"/>
                </a:solidFill>
                <a:latin typeface="Arial"/>
                <a:cs typeface="Arial"/>
              </a:rPr>
              <a:t>bleeding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67994" y="235584"/>
            <a:ext cx="8101965" cy="5111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3150" dirty="0"/>
              <a:t>Screening, </a:t>
            </a:r>
            <a:r>
              <a:rPr sz="3150" spc="5" dirty="0"/>
              <a:t>Randomization, </a:t>
            </a:r>
            <a:r>
              <a:rPr sz="3150" dirty="0"/>
              <a:t>and</a:t>
            </a:r>
            <a:r>
              <a:rPr sz="3150" spc="540" dirty="0"/>
              <a:t> </a:t>
            </a:r>
            <a:r>
              <a:rPr sz="3150" spc="15" dirty="0"/>
              <a:t>Follow-up</a:t>
            </a:r>
            <a:endParaRPr sz="3150"/>
          </a:p>
        </p:txBody>
      </p:sp>
      <p:sp>
        <p:nvSpPr>
          <p:cNvPr id="3" name="object 3"/>
          <p:cNvSpPr/>
          <p:nvPr/>
        </p:nvSpPr>
        <p:spPr>
          <a:xfrm>
            <a:off x="4712970" y="2350770"/>
            <a:ext cx="2070735" cy="405765"/>
          </a:xfrm>
          <a:custGeom>
            <a:avLst/>
            <a:gdLst/>
            <a:ahLst/>
            <a:cxnLst/>
            <a:rect l="l" t="t" r="r" b="b"/>
            <a:pathLst>
              <a:path w="2070734" h="405764">
                <a:moveTo>
                  <a:pt x="0" y="0"/>
                </a:moveTo>
                <a:lnTo>
                  <a:pt x="2070734" y="405638"/>
                </a:lnTo>
              </a:path>
            </a:pathLst>
          </a:custGeom>
          <a:ln w="381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373629" y="2350770"/>
            <a:ext cx="2122805" cy="405765"/>
          </a:xfrm>
          <a:custGeom>
            <a:avLst/>
            <a:gdLst/>
            <a:ahLst/>
            <a:cxnLst/>
            <a:rect l="l" t="t" r="r" b="b"/>
            <a:pathLst>
              <a:path w="2122804" h="405764">
                <a:moveTo>
                  <a:pt x="2122423" y="0"/>
                </a:moveTo>
                <a:lnTo>
                  <a:pt x="0" y="405638"/>
                </a:lnTo>
              </a:path>
            </a:pathLst>
          </a:custGeom>
          <a:ln w="381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058670" y="3074670"/>
            <a:ext cx="50800" cy="144145"/>
          </a:xfrm>
          <a:custGeom>
            <a:avLst/>
            <a:gdLst/>
            <a:ahLst/>
            <a:cxnLst/>
            <a:rect l="l" t="t" r="r" b="b"/>
            <a:pathLst>
              <a:path w="50800" h="144144">
                <a:moveTo>
                  <a:pt x="19050" y="67817"/>
                </a:moveTo>
                <a:lnTo>
                  <a:pt x="0" y="67817"/>
                </a:lnTo>
                <a:lnTo>
                  <a:pt x="25400" y="144017"/>
                </a:lnTo>
                <a:lnTo>
                  <a:pt x="46566" y="80517"/>
                </a:lnTo>
                <a:lnTo>
                  <a:pt x="19050" y="80517"/>
                </a:lnTo>
                <a:lnTo>
                  <a:pt x="19050" y="67817"/>
                </a:lnTo>
                <a:close/>
              </a:path>
              <a:path w="50800" h="144144">
                <a:moveTo>
                  <a:pt x="31750" y="0"/>
                </a:moveTo>
                <a:lnTo>
                  <a:pt x="19050" y="0"/>
                </a:lnTo>
                <a:lnTo>
                  <a:pt x="19050" y="80517"/>
                </a:lnTo>
                <a:lnTo>
                  <a:pt x="31750" y="80517"/>
                </a:lnTo>
                <a:lnTo>
                  <a:pt x="31750" y="0"/>
                </a:lnTo>
                <a:close/>
              </a:path>
              <a:path w="50800" h="144144">
                <a:moveTo>
                  <a:pt x="50800" y="67817"/>
                </a:moveTo>
                <a:lnTo>
                  <a:pt x="31750" y="67817"/>
                </a:lnTo>
                <a:lnTo>
                  <a:pt x="31750" y="80517"/>
                </a:lnTo>
                <a:lnTo>
                  <a:pt x="46566" y="80517"/>
                </a:lnTo>
                <a:lnTo>
                  <a:pt x="50800" y="6781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6844030" y="3074670"/>
            <a:ext cx="50800" cy="144145"/>
          </a:xfrm>
          <a:custGeom>
            <a:avLst/>
            <a:gdLst/>
            <a:ahLst/>
            <a:cxnLst/>
            <a:rect l="l" t="t" r="r" b="b"/>
            <a:pathLst>
              <a:path w="50800" h="144144">
                <a:moveTo>
                  <a:pt x="19050" y="67817"/>
                </a:moveTo>
                <a:lnTo>
                  <a:pt x="0" y="67817"/>
                </a:lnTo>
                <a:lnTo>
                  <a:pt x="25400" y="144017"/>
                </a:lnTo>
                <a:lnTo>
                  <a:pt x="46566" y="80517"/>
                </a:lnTo>
                <a:lnTo>
                  <a:pt x="19050" y="80517"/>
                </a:lnTo>
                <a:lnTo>
                  <a:pt x="19050" y="67817"/>
                </a:lnTo>
                <a:close/>
              </a:path>
              <a:path w="50800" h="144144">
                <a:moveTo>
                  <a:pt x="31750" y="0"/>
                </a:moveTo>
                <a:lnTo>
                  <a:pt x="19050" y="0"/>
                </a:lnTo>
                <a:lnTo>
                  <a:pt x="19050" y="80517"/>
                </a:lnTo>
                <a:lnTo>
                  <a:pt x="31750" y="80517"/>
                </a:lnTo>
                <a:lnTo>
                  <a:pt x="31750" y="0"/>
                </a:lnTo>
                <a:close/>
              </a:path>
              <a:path w="50800" h="144144">
                <a:moveTo>
                  <a:pt x="50800" y="67817"/>
                </a:moveTo>
                <a:lnTo>
                  <a:pt x="31750" y="67817"/>
                </a:lnTo>
                <a:lnTo>
                  <a:pt x="31750" y="80517"/>
                </a:lnTo>
                <a:lnTo>
                  <a:pt x="46566" y="80517"/>
                </a:lnTo>
                <a:lnTo>
                  <a:pt x="50800" y="6781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537709" y="1428750"/>
            <a:ext cx="76200" cy="492125"/>
          </a:xfrm>
          <a:custGeom>
            <a:avLst/>
            <a:gdLst/>
            <a:ahLst/>
            <a:cxnLst/>
            <a:rect l="l" t="t" r="r" b="b"/>
            <a:pathLst>
              <a:path w="76200" h="492125">
                <a:moveTo>
                  <a:pt x="19050" y="377698"/>
                </a:moveTo>
                <a:lnTo>
                  <a:pt x="0" y="377698"/>
                </a:lnTo>
                <a:lnTo>
                  <a:pt x="38100" y="491998"/>
                </a:lnTo>
                <a:lnTo>
                  <a:pt x="69850" y="396748"/>
                </a:lnTo>
                <a:lnTo>
                  <a:pt x="19050" y="396748"/>
                </a:lnTo>
                <a:lnTo>
                  <a:pt x="19050" y="377698"/>
                </a:lnTo>
                <a:close/>
              </a:path>
              <a:path w="76200" h="492125">
                <a:moveTo>
                  <a:pt x="57150" y="0"/>
                </a:moveTo>
                <a:lnTo>
                  <a:pt x="19050" y="0"/>
                </a:lnTo>
                <a:lnTo>
                  <a:pt x="19050" y="396748"/>
                </a:lnTo>
                <a:lnTo>
                  <a:pt x="57150" y="396748"/>
                </a:lnTo>
                <a:lnTo>
                  <a:pt x="57150" y="0"/>
                </a:lnTo>
                <a:close/>
              </a:path>
              <a:path w="76200" h="492125">
                <a:moveTo>
                  <a:pt x="76200" y="377698"/>
                </a:moveTo>
                <a:lnTo>
                  <a:pt x="57150" y="377698"/>
                </a:lnTo>
                <a:lnTo>
                  <a:pt x="57150" y="396748"/>
                </a:lnTo>
                <a:lnTo>
                  <a:pt x="69850" y="396748"/>
                </a:lnTo>
                <a:lnTo>
                  <a:pt x="76200" y="377698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918460" y="1912620"/>
            <a:ext cx="3307079" cy="434340"/>
          </a:xfrm>
          <a:custGeom>
            <a:avLst/>
            <a:gdLst/>
            <a:ahLst/>
            <a:cxnLst/>
            <a:rect l="l" t="t" r="r" b="b"/>
            <a:pathLst>
              <a:path w="3307079" h="434339">
                <a:moveTo>
                  <a:pt x="1653539" y="0"/>
                </a:moveTo>
                <a:lnTo>
                  <a:pt x="1575697" y="236"/>
                </a:lnTo>
                <a:lnTo>
                  <a:pt x="1498781" y="939"/>
                </a:lnTo>
                <a:lnTo>
                  <a:pt x="1422872" y="2097"/>
                </a:lnTo>
                <a:lnTo>
                  <a:pt x="1348047" y="3700"/>
                </a:lnTo>
                <a:lnTo>
                  <a:pt x="1274388" y="5738"/>
                </a:lnTo>
                <a:lnTo>
                  <a:pt x="1061192" y="14355"/>
                </a:lnTo>
                <a:lnTo>
                  <a:pt x="926340" y="22082"/>
                </a:lnTo>
                <a:lnTo>
                  <a:pt x="798054" y="31297"/>
                </a:lnTo>
                <a:lnTo>
                  <a:pt x="676966" y="41916"/>
                </a:lnTo>
                <a:lnTo>
                  <a:pt x="563714" y="53855"/>
                </a:lnTo>
                <a:lnTo>
                  <a:pt x="510224" y="60294"/>
                </a:lnTo>
                <a:lnTo>
                  <a:pt x="458931" y="67032"/>
                </a:lnTo>
                <a:lnTo>
                  <a:pt x="409915" y="74058"/>
                </a:lnTo>
                <a:lnTo>
                  <a:pt x="363254" y="81362"/>
                </a:lnTo>
                <a:lnTo>
                  <a:pt x="319028" y="88934"/>
                </a:lnTo>
                <a:lnTo>
                  <a:pt x="277316" y="96763"/>
                </a:lnTo>
                <a:lnTo>
                  <a:pt x="238198" y="104838"/>
                </a:lnTo>
                <a:lnTo>
                  <a:pt x="168062" y="121686"/>
                </a:lnTo>
                <a:lnTo>
                  <a:pt x="109253" y="139395"/>
                </a:lnTo>
                <a:lnTo>
                  <a:pt x="62407" y="157882"/>
                </a:lnTo>
                <a:lnTo>
                  <a:pt x="28160" y="177062"/>
                </a:lnTo>
                <a:lnTo>
                  <a:pt x="1799" y="206950"/>
                </a:lnTo>
                <a:lnTo>
                  <a:pt x="0" y="217169"/>
                </a:lnTo>
                <a:lnTo>
                  <a:pt x="1799" y="227389"/>
                </a:lnTo>
                <a:lnTo>
                  <a:pt x="28160" y="257277"/>
                </a:lnTo>
                <a:lnTo>
                  <a:pt x="62407" y="276457"/>
                </a:lnTo>
                <a:lnTo>
                  <a:pt x="109253" y="294944"/>
                </a:lnTo>
                <a:lnTo>
                  <a:pt x="168062" y="312653"/>
                </a:lnTo>
                <a:lnTo>
                  <a:pt x="238198" y="329501"/>
                </a:lnTo>
                <a:lnTo>
                  <a:pt x="277316" y="337576"/>
                </a:lnTo>
                <a:lnTo>
                  <a:pt x="319028" y="345405"/>
                </a:lnTo>
                <a:lnTo>
                  <a:pt x="363254" y="352977"/>
                </a:lnTo>
                <a:lnTo>
                  <a:pt x="409915" y="360281"/>
                </a:lnTo>
                <a:lnTo>
                  <a:pt x="458931" y="367307"/>
                </a:lnTo>
                <a:lnTo>
                  <a:pt x="510224" y="374045"/>
                </a:lnTo>
                <a:lnTo>
                  <a:pt x="563714" y="380484"/>
                </a:lnTo>
                <a:lnTo>
                  <a:pt x="619321" y="386613"/>
                </a:lnTo>
                <a:lnTo>
                  <a:pt x="736570" y="397903"/>
                </a:lnTo>
                <a:lnTo>
                  <a:pt x="861337" y="407830"/>
                </a:lnTo>
                <a:lnTo>
                  <a:pt x="992985" y="416312"/>
                </a:lnTo>
                <a:lnTo>
                  <a:pt x="1130881" y="423263"/>
                </a:lnTo>
                <a:lnTo>
                  <a:pt x="1348047" y="430639"/>
                </a:lnTo>
                <a:lnTo>
                  <a:pt x="1422872" y="432242"/>
                </a:lnTo>
                <a:lnTo>
                  <a:pt x="1498781" y="433400"/>
                </a:lnTo>
                <a:lnTo>
                  <a:pt x="1575697" y="434103"/>
                </a:lnTo>
                <a:lnTo>
                  <a:pt x="1653539" y="434339"/>
                </a:lnTo>
                <a:lnTo>
                  <a:pt x="1884207" y="432242"/>
                </a:lnTo>
                <a:lnTo>
                  <a:pt x="2105107" y="426139"/>
                </a:lnTo>
                <a:lnTo>
                  <a:pt x="2245887" y="419984"/>
                </a:lnTo>
                <a:lnTo>
                  <a:pt x="2380739" y="412257"/>
                </a:lnTo>
                <a:lnTo>
                  <a:pt x="2509025" y="403042"/>
                </a:lnTo>
                <a:lnTo>
                  <a:pt x="2630113" y="392423"/>
                </a:lnTo>
                <a:lnTo>
                  <a:pt x="2743365" y="380484"/>
                </a:lnTo>
                <a:lnTo>
                  <a:pt x="2796855" y="374045"/>
                </a:lnTo>
                <a:lnTo>
                  <a:pt x="2848148" y="367307"/>
                </a:lnTo>
                <a:lnTo>
                  <a:pt x="2897164" y="360281"/>
                </a:lnTo>
                <a:lnTo>
                  <a:pt x="2943825" y="352977"/>
                </a:lnTo>
                <a:lnTo>
                  <a:pt x="2988051" y="345405"/>
                </a:lnTo>
                <a:lnTo>
                  <a:pt x="3029763" y="337576"/>
                </a:lnTo>
                <a:lnTo>
                  <a:pt x="3068881" y="329501"/>
                </a:lnTo>
                <a:lnTo>
                  <a:pt x="3139017" y="312653"/>
                </a:lnTo>
                <a:lnTo>
                  <a:pt x="3197826" y="294944"/>
                </a:lnTo>
                <a:lnTo>
                  <a:pt x="3244672" y="276457"/>
                </a:lnTo>
                <a:lnTo>
                  <a:pt x="3278919" y="257277"/>
                </a:lnTo>
                <a:lnTo>
                  <a:pt x="3305280" y="227389"/>
                </a:lnTo>
                <a:lnTo>
                  <a:pt x="3307079" y="217169"/>
                </a:lnTo>
                <a:lnTo>
                  <a:pt x="3305280" y="206950"/>
                </a:lnTo>
                <a:lnTo>
                  <a:pt x="3278919" y="177062"/>
                </a:lnTo>
                <a:lnTo>
                  <a:pt x="3244672" y="157882"/>
                </a:lnTo>
                <a:lnTo>
                  <a:pt x="3197826" y="139395"/>
                </a:lnTo>
                <a:lnTo>
                  <a:pt x="3139017" y="121686"/>
                </a:lnTo>
                <a:lnTo>
                  <a:pt x="3068881" y="104838"/>
                </a:lnTo>
                <a:lnTo>
                  <a:pt x="3029763" y="96763"/>
                </a:lnTo>
                <a:lnTo>
                  <a:pt x="2988051" y="88934"/>
                </a:lnTo>
                <a:lnTo>
                  <a:pt x="2943825" y="81362"/>
                </a:lnTo>
                <a:lnTo>
                  <a:pt x="2897164" y="74058"/>
                </a:lnTo>
                <a:lnTo>
                  <a:pt x="2848148" y="67032"/>
                </a:lnTo>
                <a:lnTo>
                  <a:pt x="2796855" y="60294"/>
                </a:lnTo>
                <a:lnTo>
                  <a:pt x="2743365" y="53855"/>
                </a:lnTo>
                <a:lnTo>
                  <a:pt x="2630113" y="41916"/>
                </a:lnTo>
                <a:lnTo>
                  <a:pt x="2509025" y="31297"/>
                </a:lnTo>
                <a:lnTo>
                  <a:pt x="2380739" y="22082"/>
                </a:lnTo>
                <a:lnTo>
                  <a:pt x="2245887" y="14355"/>
                </a:lnTo>
                <a:lnTo>
                  <a:pt x="2032691" y="5738"/>
                </a:lnTo>
                <a:lnTo>
                  <a:pt x="1808298" y="939"/>
                </a:lnTo>
                <a:lnTo>
                  <a:pt x="1653539" y="0"/>
                </a:lnTo>
                <a:close/>
              </a:path>
            </a:pathLst>
          </a:custGeom>
          <a:solidFill>
            <a:srgbClr val="001F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568190" y="1634489"/>
            <a:ext cx="288290" cy="76200"/>
          </a:xfrm>
          <a:custGeom>
            <a:avLst/>
            <a:gdLst/>
            <a:ahLst/>
            <a:cxnLst/>
            <a:rect l="l" t="t" r="r" b="b"/>
            <a:pathLst>
              <a:path w="288289" h="76200">
                <a:moveTo>
                  <a:pt x="173736" y="0"/>
                </a:moveTo>
                <a:lnTo>
                  <a:pt x="173736" y="76200"/>
                </a:lnTo>
                <a:lnTo>
                  <a:pt x="230886" y="57150"/>
                </a:lnTo>
                <a:lnTo>
                  <a:pt x="192786" y="57150"/>
                </a:lnTo>
                <a:lnTo>
                  <a:pt x="192786" y="19050"/>
                </a:lnTo>
                <a:lnTo>
                  <a:pt x="230886" y="19050"/>
                </a:lnTo>
                <a:lnTo>
                  <a:pt x="173736" y="0"/>
                </a:lnTo>
                <a:close/>
              </a:path>
              <a:path w="288289" h="76200">
                <a:moveTo>
                  <a:pt x="173736" y="19050"/>
                </a:moveTo>
                <a:lnTo>
                  <a:pt x="0" y="19050"/>
                </a:lnTo>
                <a:lnTo>
                  <a:pt x="0" y="57150"/>
                </a:lnTo>
                <a:lnTo>
                  <a:pt x="173736" y="57150"/>
                </a:lnTo>
                <a:lnTo>
                  <a:pt x="173736" y="19050"/>
                </a:lnTo>
                <a:close/>
              </a:path>
              <a:path w="288289" h="76200">
                <a:moveTo>
                  <a:pt x="230886" y="19050"/>
                </a:moveTo>
                <a:lnTo>
                  <a:pt x="192786" y="19050"/>
                </a:lnTo>
                <a:lnTo>
                  <a:pt x="192786" y="57150"/>
                </a:lnTo>
                <a:lnTo>
                  <a:pt x="230886" y="57150"/>
                </a:lnTo>
                <a:lnTo>
                  <a:pt x="288036" y="38100"/>
                </a:lnTo>
                <a:lnTo>
                  <a:pt x="230886" y="1905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449541" y="980681"/>
            <a:ext cx="751205" cy="444500"/>
          </a:xfrm>
          <a:custGeom>
            <a:avLst/>
            <a:gdLst/>
            <a:ahLst/>
            <a:cxnLst/>
            <a:rect l="l" t="t" r="r" b="b"/>
            <a:pathLst>
              <a:path w="751205" h="444500">
                <a:moveTo>
                  <a:pt x="0" y="444131"/>
                </a:moveTo>
                <a:lnTo>
                  <a:pt x="750722" y="444131"/>
                </a:lnTo>
                <a:lnTo>
                  <a:pt x="750722" y="0"/>
                </a:lnTo>
                <a:lnTo>
                  <a:pt x="0" y="0"/>
                </a:lnTo>
                <a:lnTo>
                  <a:pt x="0" y="444131"/>
                </a:lnTo>
                <a:close/>
              </a:path>
            </a:pathLst>
          </a:custGeom>
          <a:solidFill>
            <a:srgbClr val="001F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200264" y="980681"/>
            <a:ext cx="7494270" cy="444500"/>
          </a:xfrm>
          <a:custGeom>
            <a:avLst/>
            <a:gdLst/>
            <a:ahLst/>
            <a:cxnLst/>
            <a:rect l="l" t="t" r="r" b="b"/>
            <a:pathLst>
              <a:path w="7494270" h="444500">
                <a:moveTo>
                  <a:pt x="0" y="444131"/>
                </a:moveTo>
                <a:lnTo>
                  <a:pt x="7494143" y="444131"/>
                </a:lnTo>
                <a:lnTo>
                  <a:pt x="7494143" y="0"/>
                </a:lnTo>
                <a:lnTo>
                  <a:pt x="0" y="0"/>
                </a:lnTo>
                <a:lnTo>
                  <a:pt x="0" y="444131"/>
                </a:lnTo>
                <a:close/>
              </a:path>
            </a:pathLst>
          </a:custGeom>
          <a:solidFill>
            <a:srgbClr val="001F5F"/>
          </a:solid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12" name="object 12"/>
          <p:cNvGraphicFramePr>
            <a:graphicFrameLocks noGrp="1"/>
          </p:cNvGraphicFramePr>
          <p:nvPr/>
        </p:nvGraphicFramePr>
        <p:xfrm>
          <a:off x="694690" y="980681"/>
          <a:ext cx="7188834" cy="4445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060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821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44131">
                <a:tc>
                  <a:txBody>
                    <a:bodyPr/>
                    <a:lstStyle/>
                    <a:p>
                      <a:pPr marL="127000">
                        <a:lnSpc>
                          <a:spcPct val="100000"/>
                        </a:lnSpc>
                        <a:spcBef>
                          <a:spcPts val="760"/>
                        </a:spcBef>
                      </a:pPr>
                      <a:r>
                        <a:rPr sz="1600" b="1" spc="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285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96520" marB="0">
                    <a:solidFill>
                      <a:srgbClr val="001F5F"/>
                    </a:solidFill>
                  </a:tcPr>
                </a:tc>
                <a:tc>
                  <a:txBody>
                    <a:bodyPr/>
                    <a:lstStyle/>
                    <a:p>
                      <a:pPr marL="36195">
                        <a:lnSpc>
                          <a:spcPct val="100000"/>
                        </a:lnSpc>
                        <a:spcBef>
                          <a:spcPts val="760"/>
                        </a:spcBef>
                      </a:pPr>
                      <a:r>
                        <a:rPr sz="1600" b="1" spc="1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Patients</a:t>
                      </a:r>
                      <a:r>
                        <a:rPr sz="1600" b="1" spc="-14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spc="1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underwent</a:t>
                      </a:r>
                      <a:r>
                        <a:rPr sz="1600" b="1" spc="-114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spc="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bioprosthetic</a:t>
                      </a:r>
                      <a:r>
                        <a:rPr sz="1600" b="1" spc="-20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spc="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valve</a:t>
                      </a:r>
                      <a:r>
                        <a:rPr sz="1600" b="1" spc="-8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spc="1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implantation</a:t>
                      </a:r>
                      <a:r>
                        <a:rPr sz="1600" b="1" spc="-16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spc="2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or</a:t>
                      </a:r>
                      <a:r>
                        <a:rPr sz="1600" b="1" spc="-5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spc="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valve</a:t>
                      </a:r>
                      <a:r>
                        <a:rPr sz="1600" b="1" spc="-8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spc="2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repair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96520" marB="0">
                    <a:solidFill>
                      <a:srgbClr val="001F5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3" name="object 13"/>
          <p:cNvSpPr txBox="1"/>
          <p:nvPr/>
        </p:nvSpPr>
        <p:spPr>
          <a:xfrm>
            <a:off x="3472434" y="1390163"/>
            <a:ext cx="3108325" cy="914400"/>
          </a:xfrm>
          <a:prstGeom prst="rect">
            <a:avLst/>
          </a:prstGeom>
        </p:spPr>
        <p:txBody>
          <a:bodyPr vert="horz" wrap="square" lIns="0" tIns="161290" rIns="0" bIns="0" rtlCol="0">
            <a:spAutoFit/>
          </a:bodyPr>
          <a:lstStyle/>
          <a:p>
            <a:pPr marL="1635760">
              <a:lnSpc>
                <a:spcPct val="100000"/>
              </a:lnSpc>
              <a:spcBef>
                <a:spcPts val="1270"/>
              </a:spcBef>
              <a:tabLst>
                <a:tab pos="2077720" algn="l"/>
              </a:tabLst>
            </a:pPr>
            <a:r>
              <a:rPr sz="1800" b="1" spc="5" dirty="0">
                <a:solidFill>
                  <a:srgbClr val="FFFFFF"/>
                </a:solidFill>
                <a:latin typeface="Arial"/>
                <a:cs typeface="Arial"/>
              </a:rPr>
              <a:t>65	</a:t>
            </a:r>
            <a:r>
              <a:rPr sz="1800" b="1" spc="-5" dirty="0">
                <a:solidFill>
                  <a:srgbClr val="FFFFFF"/>
                </a:solidFill>
                <a:latin typeface="Arial"/>
                <a:cs typeface="Arial"/>
              </a:rPr>
              <a:t>Excluded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315"/>
              </a:spcBef>
            </a:pPr>
            <a:r>
              <a:rPr sz="1950" b="1" dirty="0">
                <a:solidFill>
                  <a:srgbClr val="FFFFFF"/>
                </a:solidFill>
                <a:latin typeface="Arial"/>
                <a:cs typeface="Arial"/>
              </a:rPr>
              <a:t>220</a:t>
            </a:r>
            <a:r>
              <a:rPr sz="1950" b="1" spc="8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950" b="1" spc="5" dirty="0">
                <a:solidFill>
                  <a:srgbClr val="FFFFFF"/>
                </a:solidFill>
                <a:latin typeface="Arial"/>
                <a:cs typeface="Arial"/>
              </a:rPr>
              <a:t>Randomized</a:t>
            </a:r>
            <a:endParaRPr sz="1950">
              <a:latin typeface="Arial"/>
              <a:cs typeface="Arial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5580126" y="6093294"/>
            <a:ext cx="666750" cy="335280"/>
          </a:xfrm>
          <a:custGeom>
            <a:avLst/>
            <a:gdLst/>
            <a:ahLst/>
            <a:cxnLst/>
            <a:rect l="l" t="t" r="r" b="b"/>
            <a:pathLst>
              <a:path w="666750" h="335279">
                <a:moveTo>
                  <a:pt x="0" y="335280"/>
                </a:moveTo>
                <a:lnTo>
                  <a:pt x="666711" y="335280"/>
                </a:lnTo>
                <a:lnTo>
                  <a:pt x="666711" y="0"/>
                </a:lnTo>
                <a:lnTo>
                  <a:pt x="0" y="0"/>
                </a:lnTo>
                <a:lnTo>
                  <a:pt x="0" y="335280"/>
                </a:lnTo>
                <a:close/>
              </a:path>
            </a:pathLst>
          </a:custGeom>
          <a:solidFill>
            <a:srgbClr val="001F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6246876" y="6093294"/>
            <a:ext cx="1743075" cy="335280"/>
          </a:xfrm>
          <a:custGeom>
            <a:avLst/>
            <a:gdLst/>
            <a:ahLst/>
            <a:cxnLst/>
            <a:rect l="l" t="t" r="r" b="b"/>
            <a:pathLst>
              <a:path w="1743075" h="335279">
                <a:moveTo>
                  <a:pt x="0" y="335280"/>
                </a:moveTo>
                <a:lnTo>
                  <a:pt x="1742821" y="335280"/>
                </a:lnTo>
                <a:lnTo>
                  <a:pt x="1742821" y="0"/>
                </a:lnTo>
                <a:lnTo>
                  <a:pt x="0" y="0"/>
                </a:lnTo>
                <a:lnTo>
                  <a:pt x="0" y="335280"/>
                </a:lnTo>
                <a:close/>
              </a:path>
            </a:pathLst>
          </a:custGeom>
          <a:solidFill>
            <a:srgbClr val="001F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187627" y="6093294"/>
            <a:ext cx="655320" cy="335280"/>
          </a:xfrm>
          <a:custGeom>
            <a:avLst/>
            <a:gdLst/>
            <a:ahLst/>
            <a:cxnLst/>
            <a:rect l="l" t="t" r="r" b="b"/>
            <a:pathLst>
              <a:path w="655319" h="335279">
                <a:moveTo>
                  <a:pt x="0" y="335280"/>
                </a:moveTo>
                <a:lnTo>
                  <a:pt x="654850" y="335280"/>
                </a:lnTo>
                <a:lnTo>
                  <a:pt x="654850" y="0"/>
                </a:lnTo>
                <a:lnTo>
                  <a:pt x="0" y="0"/>
                </a:lnTo>
                <a:lnTo>
                  <a:pt x="0" y="335280"/>
                </a:lnTo>
                <a:close/>
              </a:path>
            </a:pathLst>
          </a:custGeom>
          <a:solidFill>
            <a:srgbClr val="001F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842516" y="6093294"/>
            <a:ext cx="1711960" cy="335280"/>
          </a:xfrm>
          <a:custGeom>
            <a:avLst/>
            <a:gdLst/>
            <a:ahLst/>
            <a:cxnLst/>
            <a:rect l="l" t="t" r="r" b="b"/>
            <a:pathLst>
              <a:path w="1711960" h="335279">
                <a:moveTo>
                  <a:pt x="0" y="335280"/>
                </a:moveTo>
                <a:lnTo>
                  <a:pt x="1711833" y="335280"/>
                </a:lnTo>
                <a:lnTo>
                  <a:pt x="1711833" y="0"/>
                </a:lnTo>
                <a:lnTo>
                  <a:pt x="0" y="0"/>
                </a:lnTo>
                <a:lnTo>
                  <a:pt x="0" y="335280"/>
                </a:lnTo>
                <a:close/>
              </a:path>
            </a:pathLst>
          </a:custGeom>
          <a:solidFill>
            <a:srgbClr val="001F5F"/>
          </a:solid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18" name="object 18"/>
          <p:cNvGraphicFramePr>
            <a:graphicFrameLocks noGrp="1"/>
          </p:cNvGraphicFramePr>
          <p:nvPr/>
        </p:nvGraphicFramePr>
        <p:xfrm>
          <a:off x="-123189" y="6093294"/>
          <a:ext cx="9394190" cy="3987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4173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762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8627">
                <a:tc>
                  <a:txBody>
                    <a:bodyPr/>
                    <a:lstStyle/>
                    <a:p>
                      <a:pPr marL="1584325">
                        <a:lnSpc>
                          <a:spcPct val="100000"/>
                        </a:lnSpc>
                        <a:spcBef>
                          <a:spcPts val="375"/>
                        </a:spcBef>
                        <a:tabLst>
                          <a:tab pos="2072005" algn="l"/>
                          <a:tab pos="5995035" algn="l"/>
                        </a:tabLst>
                      </a:pPr>
                      <a:r>
                        <a:rPr sz="1600" b="1" spc="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102	</a:t>
                      </a:r>
                      <a:r>
                        <a:rPr sz="1600" b="1" spc="1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Completed</a:t>
                      </a:r>
                      <a:r>
                        <a:rPr sz="1600" b="1" spc="-114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spc="1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trial	</a:t>
                      </a:r>
                      <a:r>
                        <a:rPr sz="1600" b="1" spc="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107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47625" marB="0"/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1600" b="1" spc="1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Completed</a:t>
                      </a:r>
                      <a:r>
                        <a:rPr sz="1600" b="1" spc="-12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spc="1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trial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47625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9" name="object 19"/>
          <p:cNvSpPr/>
          <p:nvPr/>
        </p:nvSpPr>
        <p:spPr>
          <a:xfrm>
            <a:off x="6784085" y="5661659"/>
            <a:ext cx="132715" cy="432434"/>
          </a:xfrm>
          <a:custGeom>
            <a:avLst/>
            <a:gdLst/>
            <a:ahLst/>
            <a:cxnLst/>
            <a:rect l="l" t="t" r="r" b="b"/>
            <a:pathLst>
              <a:path w="132715" h="432435">
                <a:moveTo>
                  <a:pt x="15875" y="301713"/>
                </a:moveTo>
                <a:lnTo>
                  <a:pt x="9144" y="305688"/>
                </a:lnTo>
                <a:lnTo>
                  <a:pt x="2286" y="309664"/>
                </a:lnTo>
                <a:lnTo>
                  <a:pt x="0" y="318414"/>
                </a:lnTo>
                <a:lnTo>
                  <a:pt x="3937" y="325234"/>
                </a:lnTo>
                <a:lnTo>
                  <a:pt x="66294" y="432117"/>
                </a:lnTo>
                <a:lnTo>
                  <a:pt x="82839" y="403758"/>
                </a:lnTo>
                <a:lnTo>
                  <a:pt x="51943" y="403758"/>
                </a:lnTo>
                <a:lnTo>
                  <a:pt x="51943" y="350866"/>
                </a:lnTo>
                <a:lnTo>
                  <a:pt x="28575" y="310832"/>
                </a:lnTo>
                <a:lnTo>
                  <a:pt x="24638" y="304012"/>
                </a:lnTo>
                <a:lnTo>
                  <a:pt x="15875" y="301713"/>
                </a:lnTo>
                <a:close/>
              </a:path>
              <a:path w="132715" h="432435">
                <a:moveTo>
                  <a:pt x="51943" y="350866"/>
                </a:moveTo>
                <a:lnTo>
                  <a:pt x="51943" y="403758"/>
                </a:lnTo>
                <a:lnTo>
                  <a:pt x="80518" y="403758"/>
                </a:lnTo>
                <a:lnTo>
                  <a:pt x="80518" y="396557"/>
                </a:lnTo>
                <a:lnTo>
                  <a:pt x="53975" y="396557"/>
                </a:lnTo>
                <a:lnTo>
                  <a:pt x="66294" y="375452"/>
                </a:lnTo>
                <a:lnTo>
                  <a:pt x="51943" y="350866"/>
                </a:lnTo>
                <a:close/>
              </a:path>
              <a:path w="132715" h="432435">
                <a:moveTo>
                  <a:pt x="116713" y="301713"/>
                </a:moveTo>
                <a:lnTo>
                  <a:pt x="107950" y="304012"/>
                </a:lnTo>
                <a:lnTo>
                  <a:pt x="104013" y="310832"/>
                </a:lnTo>
                <a:lnTo>
                  <a:pt x="80645" y="350866"/>
                </a:lnTo>
                <a:lnTo>
                  <a:pt x="80518" y="403758"/>
                </a:lnTo>
                <a:lnTo>
                  <a:pt x="82839" y="403758"/>
                </a:lnTo>
                <a:lnTo>
                  <a:pt x="128650" y="325234"/>
                </a:lnTo>
                <a:lnTo>
                  <a:pt x="132588" y="318414"/>
                </a:lnTo>
                <a:lnTo>
                  <a:pt x="130302" y="309664"/>
                </a:lnTo>
                <a:lnTo>
                  <a:pt x="123444" y="305688"/>
                </a:lnTo>
                <a:lnTo>
                  <a:pt x="116713" y="301713"/>
                </a:lnTo>
                <a:close/>
              </a:path>
              <a:path w="132715" h="432435">
                <a:moveTo>
                  <a:pt x="66294" y="375452"/>
                </a:moveTo>
                <a:lnTo>
                  <a:pt x="53975" y="396557"/>
                </a:lnTo>
                <a:lnTo>
                  <a:pt x="78613" y="396557"/>
                </a:lnTo>
                <a:lnTo>
                  <a:pt x="66294" y="375452"/>
                </a:lnTo>
                <a:close/>
              </a:path>
              <a:path w="132715" h="432435">
                <a:moveTo>
                  <a:pt x="80518" y="351084"/>
                </a:moveTo>
                <a:lnTo>
                  <a:pt x="66294" y="375452"/>
                </a:lnTo>
                <a:lnTo>
                  <a:pt x="78613" y="396557"/>
                </a:lnTo>
                <a:lnTo>
                  <a:pt x="80518" y="396557"/>
                </a:lnTo>
                <a:lnTo>
                  <a:pt x="80518" y="351084"/>
                </a:lnTo>
                <a:close/>
              </a:path>
              <a:path w="132715" h="432435">
                <a:moveTo>
                  <a:pt x="80518" y="0"/>
                </a:moveTo>
                <a:lnTo>
                  <a:pt x="51943" y="0"/>
                </a:lnTo>
                <a:lnTo>
                  <a:pt x="52070" y="351084"/>
                </a:lnTo>
                <a:lnTo>
                  <a:pt x="66294" y="375452"/>
                </a:lnTo>
                <a:lnTo>
                  <a:pt x="80518" y="351084"/>
                </a:lnTo>
                <a:lnTo>
                  <a:pt x="8051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4708144" y="3717035"/>
            <a:ext cx="4097654" cy="2113280"/>
          </a:xfrm>
          <a:prstGeom prst="rect">
            <a:avLst/>
          </a:prstGeom>
          <a:solidFill>
            <a:srgbClr val="000033"/>
          </a:solidFill>
          <a:ln w="9525">
            <a:solidFill>
              <a:srgbClr val="FFFFFF"/>
            </a:solidFill>
          </a:ln>
        </p:spPr>
        <p:txBody>
          <a:bodyPr vert="horz" wrap="square" lIns="0" tIns="67945" rIns="0" bIns="0" rtlCol="0">
            <a:spAutoFit/>
          </a:bodyPr>
          <a:lstStyle/>
          <a:p>
            <a:pPr marL="168910">
              <a:lnSpc>
                <a:spcPct val="100000"/>
              </a:lnSpc>
              <a:spcBef>
                <a:spcPts val="535"/>
              </a:spcBef>
            </a:pPr>
            <a:r>
              <a:rPr sz="1600" spc="10" dirty="0">
                <a:solidFill>
                  <a:srgbClr val="FFFFFF"/>
                </a:solidFill>
                <a:latin typeface="Arial"/>
                <a:cs typeface="Arial"/>
              </a:rPr>
              <a:t>109 Received</a:t>
            </a:r>
            <a:r>
              <a:rPr sz="1600" spc="-18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FFFFFF"/>
                </a:solidFill>
                <a:latin typeface="Arial"/>
                <a:cs typeface="Arial"/>
              </a:rPr>
              <a:t>warfarin</a:t>
            </a:r>
            <a:endParaRPr sz="1600">
              <a:latin typeface="Arial"/>
              <a:cs typeface="Arial"/>
            </a:endParaRPr>
          </a:p>
          <a:p>
            <a:pPr marL="855344" marR="1390015" indent="-457834">
              <a:lnSpc>
                <a:spcPts val="2340"/>
              </a:lnSpc>
              <a:spcBef>
                <a:spcPts val="90"/>
              </a:spcBef>
              <a:buAutoNum type="arabicPlain"/>
              <a:tabLst>
                <a:tab pos="566420" algn="l"/>
              </a:tabLst>
            </a:pPr>
            <a:r>
              <a:rPr sz="1600" spc="15" dirty="0">
                <a:solidFill>
                  <a:srgbClr val="FFFFFF"/>
                </a:solidFill>
                <a:latin typeface="Arial"/>
                <a:cs typeface="Arial"/>
              </a:rPr>
              <a:t>Did </a:t>
            </a:r>
            <a:r>
              <a:rPr sz="1600" spc="10" dirty="0">
                <a:solidFill>
                  <a:srgbClr val="FFFFFF"/>
                </a:solidFill>
                <a:latin typeface="Arial"/>
                <a:cs typeface="Arial"/>
              </a:rPr>
              <a:t>not </a:t>
            </a:r>
            <a:r>
              <a:rPr sz="1600" spc="5" dirty="0">
                <a:solidFill>
                  <a:srgbClr val="FFFFFF"/>
                </a:solidFill>
                <a:latin typeface="Arial"/>
                <a:cs typeface="Arial"/>
              </a:rPr>
              <a:t>receive</a:t>
            </a:r>
            <a:r>
              <a:rPr sz="1600" spc="-26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FFFFFF"/>
                </a:solidFill>
                <a:latin typeface="Arial"/>
                <a:cs typeface="Arial"/>
              </a:rPr>
              <a:t>warfarin  </a:t>
            </a:r>
            <a:r>
              <a:rPr sz="1600" spc="10" dirty="0">
                <a:solidFill>
                  <a:srgbClr val="FFFFFF"/>
                </a:solidFill>
                <a:latin typeface="Arial"/>
                <a:cs typeface="Arial"/>
              </a:rPr>
              <a:t>1</a:t>
            </a:r>
            <a:r>
              <a:rPr sz="1600" spc="-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spc="20" dirty="0">
                <a:solidFill>
                  <a:srgbClr val="FFFFFF"/>
                </a:solidFill>
                <a:latin typeface="Arial"/>
                <a:cs typeface="Arial"/>
              </a:rPr>
              <a:t>W</a:t>
            </a:r>
            <a:r>
              <a:rPr sz="1600" spc="-30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FFFFFF"/>
                </a:solidFill>
                <a:latin typeface="Arial"/>
                <a:cs typeface="Arial"/>
              </a:rPr>
              <a:t>ithdraw</a:t>
            </a:r>
            <a:r>
              <a:rPr sz="1600" spc="-19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spc="15" dirty="0">
                <a:solidFill>
                  <a:srgbClr val="FFFFFF"/>
                </a:solidFill>
                <a:latin typeface="Arial"/>
                <a:cs typeface="Arial"/>
              </a:rPr>
              <a:t>consent</a:t>
            </a:r>
            <a:endParaRPr sz="1600">
              <a:latin typeface="Arial"/>
              <a:cs typeface="Arial"/>
            </a:endParaRPr>
          </a:p>
          <a:p>
            <a:pPr marL="565785" indent="-168910">
              <a:lnSpc>
                <a:spcPct val="100000"/>
              </a:lnSpc>
              <a:spcBef>
                <a:spcPts val="215"/>
              </a:spcBef>
              <a:buAutoNum type="arabicPlain"/>
              <a:tabLst>
                <a:tab pos="566420" algn="l"/>
              </a:tabLst>
            </a:pPr>
            <a:r>
              <a:rPr sz="1600" spc="15" dirty="0">
                <a:solidFill>
                  <a:srgbClr val="FFFFFF"/>
                </a:solidFill>
                <a:latin typeface="Arial"/>
                <a:cs typeface="Arial"/>
              </a:rPr>
              <a:t>Did </a:t>
            </a:r>
            <a:r>
              <a:rPr sz="1600" spc="10" dirty="0">
                <a:solidFill>
                  <a:srgbClr val="FFFFFF"/>
                </a:solidFill>
                <a:latin typeface="Arial"/>
                <a:cs typeface="Arial"/>
              </a:rPr>
              <a:t>not complete</a:t>
            </a:r>
            <a:r>
              <a:rPr sz="1600" spc="-2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spc="10" dirty="0">
                <a:solidFill>
                  <a:srgbClr val="FFFFFF"/>
                </a:solidFill>
                <a:latin typeface="Arial"/>
                <a:cs typeface="Arial"/>
              </a:rPr>
              <a:t>trial</a:t>
            </a:r>
            <a:endParaRPr sz="1600">
              <a:latin typeface="Arial"/>
              <a:cs typeface="Arial"/>
            </a:endParaRPr>
          </a:p>
          <a:p>
            <a:pPr marL="855344" marR="985519">
              <a:lnSpc>
                <a:spcPts val="2340"/>
              </a:lnSpc>
              <a:spcBef>
                <a:spcPts val="90"/>
              </a:spcBef>
            </a:pPr>
            <a:r>
              <a:rPr sz="1600" spc="10" dirty="0">
                <a:solidFill>
                  <a:srgbClr val="FFFFFF"/>
                </a:solidFill>
                <a:latin typeface="Arial"/>
                <a:cs typeface="Arial"/>
              </a:rPr>
              <a:t>1 </a:t>
            </a:r>
            <a:r>
              <a:rPr sz="1600" spc="15" dirty="0">
                <a:solidFill>
                  <a:srgbClr val="FFFFFF"/>
                </a:solidFill>
                <a:latin typeface="Arial"/>
                <a:cs typeface="Arial"/>
              </a:rPr>
              <a:t>Declined </a:t>
            </a:r>
            <a:r>
              <a:rPr sz="1600" spc="5" dirty="0">
                <a:solidFill>
                  <a:srgbClr val="FFFFFF"/>
                </a:solidFill>
                <a:latin typeface="Arial"/>
                <a:cs typeface="Arial"/>
              </a:rPr>
              <a:t>renal</a:t>
            </a:r>
            <a:r>
              <a:rPr sz="1600" spc="-3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spc="10" dirty="0">
                <a:solidFill>
                  <a:srgbClr val="FFFFFF"/>
                </a:solidFill>
                <a:latin typeface="Arial"/>
                <a:cs typeface="Arial"/>
              </a:rPr>
              <a:t>function  1</a:t>
            </a:r>
            <a:r>
              <a:rPr sz="1600" spc="-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spc="20" dirty="0">
                <a:solidFill>
                  <a:srgbClr val="FFFFFF"/>
                </a:solidFill>
                <a:latin typeface="Arial"/>
                <a:cs typeface="Arial"/>
              </a:rPr>
              <a:t>W</a:t>
            </a:r>
            <a:r>
              <a:rPr sz="1600" spc="-30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spc="10" dirty="0">
                <a:solidFill>
                  <a:srgbClr val="FFFFFF"/>
                </a:solidFill>
                <a:latin typeface="Arial"/>
                <a:cs typeface="Arial"/>
              </a:rPr>
              <a:t>ere</a:t>
            </a:r>
            <a:r>
              <a:rPr sz="1600" spc="-1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spc="10" dirty="0">
                <a:solidFill>
                  <a:srgbClr val="FFFFFF"/>
                </a:solidFill>
                <a:latin typeface="Arial"/>
                <a:cs typeface="Arial"/>
              </a:rPr>
              <a:t>lost</a:t>
            </a:r>
            <a:r>
              <a:rPr sz="1600" spc="-1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spc="20" dirty="0">
                <a:solidFill>
                  <a:srgbClr val="FFFFFF"/>
                </a:solidFill>
                <a:latin typeface="Arial"/>
                <a:cs typeface="Arial"/>
              </a:rPr>
              <a:t>to</a:t>
            </a:r>
            <a:r>
              <a:rPr sz="1600" spc="-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FFFFFF"/>
                </a:solidFill>
                <a:latin typeface="Arial"/>
                <a:cs typeface="Arial"/>
              </a:rPr>
              <a:t>follow-up</a:t>
            </a:r>
            <a:endParaRPr sz="1600">
              <a:latin typeface="Arial"/>
              <a:cs typeface="Arial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2303526" y="5661659"/>
            <a:ext cx="132715" cy="432434"/>
          </a:xfrm>
          <a:custGeom>
            <a:avLst/>
            <a:gdLst/>
            <a:ahLst/>
            <a:cxnLst/>
            <a:rect l="l" t="t" r="r" b="b"/>
            <a:pathLst>
              <a:path w="132714" h="432435">
                <a:moveTo>
                  <a:pt x="15875" y="301713"/>
                </a:moveTo>
                <a:lnTo>
                  <a:pt x="9143" y="305688"/>
                </a:lnTo>
                <a:lnTo>
                  <a:pt x="2286" y="309664"/>
                </a:lnTo>
                <a:lnTo>
                  <a:pt x="0" y="318414"/>
                </a:lnTo>
                <a:lnTo>
                  <a:pt x="3937" y="325234"/>
                </a:lnTo>
                <a:lnTo>
                  <a:pt x="66293" y="432117"/>
                </a:lnTo>
                <a:lnTo>
                  <a:pt x="82839" y="403758"/>
                </a:lnTo>
                <a:lnTo>
                  <a:pt x="52069" y="403758"/>
                </a:lnTo>
                <a:lnTo>
                  <a:pt x="51959" y="350894"/>
                </a:lnTo>
                <a:lnTo>
                  <a:pt x="28575" y="310832"/>
                </a:lnTo>
                <a:lnTo>
                  <a:pt x="24637" y="304012"/>
                </a:lnTo>
                <a:lnTo>
                  <a:pt x="15875" y="301713"/>
                </a:lnTo>
                <a:close/>
              </a:path>
              <a:path w="132714" h="432435">
                <a:moveTo>
                  <a:pt x="52053" y="351055"/>
                </a:moveTo>
                <a:lnTo>
                  <a:pt x="52069" y="403758"/>
                </a:lnTo>
                <a:lnTo>
                  <a:pt x="80644" y="403758"/>
                </a:lnTo>
                <a:lnTo>
                  <a:pt x="80642" y="396557"/>
                </a:lnTo>
                <a:lnTo>
                  <a:pt x="53975" y="396557"/>
                </a:lnTo>
                <a:lnTo>
                  <a:pt x="66293" y="375452"/>
                </a:lnTo>
                <a:lnTo>
                  <a:pt x="52053" y="351055"/>
                </a:lnTo>
                <a:close/>
              </a:path>
              <a:path w="132714" h="432435">
                <a:moveTo>
                  <a:pt x="116712" y="301713"/>
                </a:moveTo>
                <a:lnTo>
                  <a:pt x="107950" y="304012"/>
                </a:lnTo>
                <a:lnTo>
                  <a:pt x="104012" y="310832"/>
                </a:lnTo>
                <a:lnTo>
                  <a:pt x="80628" y="350894"/>
                </a:lnTo>
                <a:lnTo>
                  <a:pt x="80644" y="403758"/>
                </a:lnTo>
                <a:lnTo>
                  <a:pt x="82839" y="403758"/>
                </a:lnTo>
                <a:lnTo>
                  <a:pt x="128650" y="325234"/>
                </a:lnTo>
                <a:lnTo>
                  <a:pt x="132587" y="318414"/>
                </a:lnTo>
                <a:lnTo>
                  <a:pt x="130301" y="309664"/>
                </a:lnTo>
                <a:lnTo>
                  <a:pt x="123443" y="305688"/>
                </a:lnTo>
                <a:lnTo>
                  <a:pt x="116712" y="301713"/>
                </a:lnTo>
                <a:close/>
              </a:path>
              <a:path w="132714" h="432435">
                <a:moveTo>
                  <a:pt x="66293" y="375452"/>
                </a:moveTo>
                <a:lnTo>
                  <a:pt x="53975" y="396557"/>
                </a:lnTo>
                <a:lnTo>
                  <a:pt x="78612" y="396557"/>
                </a:lnTo>
                <a:lnTo>
                  <a:pt x="66293" y="375452"/>
                </a:lnTo>
                <a:close/>
              </a:path>
              <a:path w="132714" h="432435">
                <a:moveTo>
                  <a:pt x="80628" y="350894"/>
                </a:moveTo>
                <a:lnTo>
                  <a:pt x="66293" y="375452"/>
                </a:lnTo>
                <a:lnTo>
                  <a:pt x="78612" y="396557"/>
                </a:lnTo>
                <a:lnTo>
                  <a:pt x="80642" y="396557"/>
                </a:lnTo>
                <a:lnTo>
                  <a:pt x="80628" y="350894"/>
                </a:lnTo>
                <a:close/>
              </a:path>
              <a:path w="132714" h="432435">
                <a:moveTo>
                  <a:pt x="80518" y="0"/>
                </a:moveTo>
                <a:lnTo>
                  <a:pt x="51943" y="0"/>
                </a:lnTo>
                <a:lnTo>
                  <a:pt x="52053" y="351055"/>
                </a:lnTo>
                <a:lnTo>
                  <a:pt x="66293" y="375452"/>
                </a:lnTo>
                <a:lnTo>
                  <a:pt x="80534" y="351055"/>
                </a:lnTo>
                <a:lnTo>
                  <a:pt x="8051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 txBox="1"/>
          <p:nvPr/>
        </p:nvSpPr>
        <p:spPr>
          <a:xfrm>
            <a:off x="324434" y="3717035"/>
            <a:ext cx="4097654" cy="2113280"/>
          </a:xfrm>
          <a:prstGeom prst="rect">
            <a:avLst/>
          </a:prstGeom>
          <a:solidFill>
            <a:srgbClr val="000033"/>
          </a:solidFill>
          <a:ln w="9525">
            <a:solidFill>
              <a:srgbClr val="FFFFFF"/>
            </a:solidFill>
          </a:ln>
        </p:spPr>
        <p:txBody>
          <a:bodyPr vert="horz" wrap="square" lIns="0" tIns="67945" rIns="0" bIns="0" rtlCol="0">
            <a:spAutoFit/>
          </a:bodyPr>
          <a:lstStyle/>
          <a:p>
            <a:pPr marL="165100">
              <a:lnSpc>
                <a:spcPct val="100000"/>
              </a:lnSpc>
              <a:spcBef>
                <a:spcPts val="535"/>
              </a:spcBef>
            </a:pPr>
            <a:r>
              <a:rPr sz="1600" spc="10" dirty="0">
                <a:solidFill>
                  <a:srgbClr val="FFFFFF"/>
                </a:solidFill>
                <a:latin typeface="Arial"/>
                <a:cs typeface="Arial"/>
              </a:rPr>
              <a:t>109 Received</a:t>
            </a:r>
            <a:r>
              <a:rPr sz="1600" spc="-2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Arial"/>
                <a:cs typeface="Arial"/>
              </a:rPr>
              <a:t>edoxaban</a:t>
            </a:r>
            <a:endParaRPr sz="1600">
              <a:latin typeface="Arial"/>
              <a:cs typeface="Arial"/>
            </a:endParaRPr>
          </a:p>
          <a:p>
            <a:pPr marL="851535" marR="1224280" indent="-457834">
              <a:lnSpc>
                <a:spcPts val="2340"/>
              </a:lnSpc>
              <a:spcBef>
                <a:spcPts val="90"/>
              </a:spcBef>
            </a:pPr>
            <a:r>
              <a:rPr sz="1600" spc="10" dirty="0">
                <a:solidFill>
                  <a:srgbClr val="FFFFFF"/>
                </a:solidFill>
                <a:latin typeface="Arial"/>
                <a:cs typeface="Arial"/>
              </a:rPr>
              <a:t>1 </a:t>
            </a:r>
            <a:r>
              <a:rPr sz="1600" spc="15" dirty="0">
                <a:solidFill>
                  <a:srgbClr val="FFFFFF"/>
                </a:solidFill>
                <a:latin typeface="Arial"/>
                <a:cs typeface="Arial"/>
              </a:rPr>
              <a:t>Did </a:t>
            </a:r>
            <a:r>
              <a:rPr sz="1600" spc="10" dirty="0">
                <a:solidFill>
                  <a:srgbClr val="FFFFFF"/>
                </a:solidFill>
                <a:latin typeface="Arial"/>
                <a:cs typeface="Arial"/>
              </a:rPr>
              <a:t>not </a:t>
            </a:r>
            <a:r>
              <a:rPr sz="1600" spc="5" dirty="0">
                <a:solidFill>
                  <a:srgbClr val="FFFFFF"/>
                </a:solidFill>
                <a:latin typeface="Arial"/>
                <a:cs typeface="Arial"/>
              </a:rPr>
              <a:t>receive</a:t>
            </a:r>
            <a:r>
              <a:rPr sz="1600" spc="-27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Arial"/>
                <a:cs typeface="Arial"/>
              </a:rPr>
              <a:t>edoxaban  </a:t>
            </a:r>
            <a:r>
              <a:rPr sz="1600" spc="10" dirty="0">
                <a:solidFill>
                  <a:srgbClr val="FFFFFF"/>
                </a:solidFill>
                <a:latin typeface="Arial"/>
                <a:cs typeface="Arial"/>
              </a:rPr>
              <a:t>1</a:t>
            </a:r>
            <a:r>
              <a:rPr sz="1600" spc="-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spc="20" dirty="0">
                <a:solidFill>
                  <a:srgbClr val="FFFFFF"/>
                </a:solidFill>
                <a:latin typeface="Arial"/>
                <a:cs typeface="Arial"/>
              </a:rPr>
              <a:t>W</a:t>
            </a:r>
            <a:r>
              <a:rPr sz="1600" spc="-30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FFFFFF"/>
                </a:solidFill>
                <a:latin typeface="Arial"/>
                <a:cs typeface="Arial"/>
              </a:rPr>
              <a:t>ithdraw</a:t>
            </a:r>
            <a:r>
              <a:rPr sz="1600" spc="-18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spc="15" dirty="0">
                <a:solidFill>
                  <a:srgbClr val="FFFFFF"/>
                </a:solidFill>
                <a:latin typeface="Arial"/>
                <a:cs typeface="Arial"/>
              </a:rPr>
              <a:t>consent</a:t>
            </a:r>
            <a:endParaRPr sz="1600">
              <a:latin typeface="Arial"/>
              <a:cs typeface="Arial"/>
            </a:endParaRPr>
          </a:p>
          <a:p>
            <a:pPr marL="394335">
              <a:lnSpc>
                <a:spcPct val="100000"/>
              </a:lnSpc>
              <a:spcBef>
                <a:spcPts val="215"/>
              </a:spcBef>
            </a:pPr>
            <a:r>
              <a:rPr sz="1600" spc="10" dirty="0">
                <a:solidFill>
                  <a:srgbClr val="FFFFFF"/>
                </a:solidFill>
                <a:latin typeface="Arial"/>
                <a:cs typeface="Arial"/>
              </a:rPr>
              <a:t>7 </a:t>
            </a:r>
            <a:r>
              <a:rPr sz="1600" spc="15" dirty="0">
                <a:solidFill>
                  <a:srgbClr val="FFFFFF"/>
                </a:solidFill>
                <a:latin typeface="Arial"/>
                <a:cs typeface="Arial"/>
              </a:rPr>
              <a:t>Did </a:t>
            </a:r>
            <a:r>
              <a:rPr sz="1600" spc="10" dirty="0">
                <a:solidFill>
                  <a:srgbClr val="FFFFFF"/>
                </a:solidFill>
                <a:latin typeface="Arial"/>
                <a:cs typeface="Arial"/>
              </a:rPr>
              <a:t>not complete</a:t>
            </a:r>
            <a:r>
              <a:rPr sz="1600" spc="-26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spc="10" dirty="0">
                <a:solidFill>
                  <a:srgbClr val="FFFFFF"/>
                </a:solidFill>
                <a:latin typeface="Arial"/>
                <a:cs typeface="Arial"/>
              </a:rPr>
              <a:t>trial</a:t>
            </a:r>
            <a:endParaRPr sz="1600">
              <a:latin typeface="Arial"/>
              <a:cs typeface="Arial"/>
            </a:endParaRPr>
          </a:p>
          <a:p>
            <a:pPr marL="851535" marR="989330">
              <a:lnSpc>
                <a:spcPts val="2340"/>
              </a:lnSpc>
              <a:spcBef>
                <a:spcPts val="90"/>
              </a:spcBef>
            </a:pPr>
            <a:r>
              <a:rPr sz="1600" spc="10" dirty="0">
                <a:solidFill>
                  <a:srgbClr val="FFFFFF"/>
                </a:solidFill>
                <a:latin typeface="Arial"/>
                <a:cs typeface="Arial"/>
              </a:rPr>
              <a:t>4 </a:t>
            </a:r>
            <a:r>
              <a:rPr sz="1600" spc="15" dirty="0">
                <a:solidFill>
                  <a:srgbClr val="FFFFFF"/>
                </a:solidFill>
                <a:latin typeface="Arial"/>
                <a:cs typeface="Arial"/>
              </a:rPr>
              <a:t>Declined </a:t>
            </a:r>
            <a:r>
              <a:rPr sz="1600" spc="5" dirty="0">
                <a:solidFill>
                  <a:srgbClr val="FFFFFF"/>
                </a:solidFill>
                <a:latin typeface="Arial"/>
                <a:cs typeface="Arial"/>
              </a:rPr>
              <a:t>renal</a:t>
            </a:r>
            <a:r>
              <a:rPr sz="1600" spc="-3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spc="10" dirty="0">
                <a:solidFill>
                  <a:srgbClr val="FFFFFF"/>
                </a:solidFill>
                <a:latin typeface="Arial"/>
                <a:cs typeface="Arial"/>
              </a:rPr>
              <a:t>function  2 </a:t>
            </a:r>
            <a:r>
              <a:rPr sz="1600" dirty="0">
                <a:solidFill>
                  <a:srgbClr val="FFFFFF"/>
                </a:solidFill>
                <a:latin typeface="Arial"/>
                <a:cs typeface="Arial"/>
              </a:rPr>
              <a:t>Had </a:t>
            </a:r>
            <a:r>
              <a:rPr sz="1600" spc="5" dirty="0">
                <a:solidFill>
                  <a:srgbClr val="FFFFFF"/>
                </a:solidFill>
                <a:latin typeface="Arial"/>
                <a:cs typeface="Arial"/>
              </a:rPr>
              <a:t>adverse</a:t>
            </a:r>
            <a:r>
              <a:rPr sz="1600" spc="-10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FFFFFF"/>
                </a:solidFill>
                <a:latin typeface="Arial"/>
                <a:cs typeface="Arial"/>
              </a:rPr>
              <a:t>event</a:t>
            </a:r>
            <a:endParaRPr sz="1600">
              <a:latin typeface="Arial"/>
              <a:cs typeface="Arial"/>
            </a:endParaRPr>
          </a:p>
          <a:p>
            <a:pPr marL="851535">
              <a:lnSpc>
                <a:spcPct val="100000"/>
              </a:lnSpc>
              <a:spcBef>
                <a:spcPts val="219"/>
              </a:spcBef>
            </a:pPr>
            <a:r>
              <a:rPr sz="1600" spc="10" dirty="0">
                <a:solidFill>
                  <a:srgbClr val="FFFFFF"/>
                </a:solidFill>
                <a:latin typeface="Arial"/>
                <a:cs typeface="Arial"/>
              </a:rPr>
              <a:t>1 </a:t>
            </a:r>
            <a:r>
              <a:rPr sz="1600" spc="5" dirty="0">
                <a:solidFill>
                  <a:srgbClr val="FFFFFF"/>
                </a:solidFill>
                <a:latin typeface="Arial"/>
                <a:cs typeface="Arial"/>
              </a:rPr>
              <a:t>Violated</a:t>
            </a:r>
            <a:r>
              <a:rPr sz="1600" spc="-1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spc="10" dirty="0">
                <a:solidFill>
                  <a:srgbClr val="FFFFFF"/>
                </a:solidFill>
                <a:latin typeface="Arial"/>
                <a:cs typeface="Arial"/>
              </a:rPr>
              <a:t>protocol</a:t>
            </a:r>
            <a:endParaRPr sz="1600">
              <a:latin typeface="Arial"/>
              <a:cs typeface="Arial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2303526" y="3284220"/>
            <a:ext cx="132715" cy="432434"/>
          </a:xfrm>
          <a:custGeom>
            <a:avLst/>
            <a:gdLst/>
            <a:ahLst/>
            <a:cxnLst/>
            <a:rect l="l" t="t" r="r" b="b"/>
            <a:pathLst>
              <a:path w="132714" h="432435">
                <a:moveTo>
                  <a:pt x="15875" y="301751"/>
                </a:moveTo>
                <a:lnTo>
                  <a:pt x="9143" y="305688"/>
                </a:lnTo>
                <a:lnTo>
                  <a:pt x="2286" y="309625"/>
                </a:lnTo>
                <a:lnTo>
                  <a:pt x="0" y="318388"/>
                </a:lnTo>
                <a:lnTo>
                  <a:pt x="3937" y="325246"/>
                </a:lnTo>
                <a:lnTo>
                  <a:pt x="66293" y="432053"/>
                </a:lnTo>
                <a:lnTo>
                  <a:pt x="82828" y="403732"/>
                </a:lnTo>
                <a:lnTo>
                  <a:pt x="52069" y="403732"/>
                </a:lnTo>
                <a:lnTo>
                  <a:pt x="51959" y="350958"/>
                </a:lnTo>
                <a:lnTo>
                  <a:pt x="28575" y="310895"/>
                </a:lnTo>
                <a:lnTo>
                  <a:pt x="24637" y="304038"/>
                </a:lnTo>
                <a:lnTo>
                  <a:pt x="15875" y="301751"/>
                </a:lnTo>
                <a:close/>
              </a:path>
              <a:path w="132714" h="432435">
                <a:moveTo>
                  <a:pt x="52053" y="351119"/>
                </a:moveTo>
                <a:lnTo>
                  <a:pt x="52069" y="403732"/>
                </a:lnTo>
                <a:lnTo>
                  <a:pt x="80644" y="403732"/>
                </a:lnTo>
                <a:lnTo>
                  <a:pt x="80642" y="396620"/>
                </a:lnTo>
                <a:lnTo>
                  <a:pt x="53975" y="396620"/>
                </a:lnTo>
                <a:lnTo>
                  <a:pt x="66293" y="375516"/>
                </a:lnTo>
                <a:lnTo>
                  <a:pt x="52053" y="351119"/>
                </a:lnTo>
                <a:close/>
              </a:path>
              <a:path w="132714" h="432435">
                <a:moveTo>
                  <a:pt x="116712" y="301751"/>
                </a:moveTo>
                <a:lnTo>
                  <a:pt x="107950" y="304038"/>
                </a:lnTo>
                <a:lnTo>
                  <a:pt x="104012" y="310895"/>
                </a:lnTo>
                <a:lnTo>
                  <a:pt x="80628" y="350958"/>
                </a:lnTo>
                <a:lnTo>
                  <a:pt x="80644" y="403732"/>
                </a:lnTo>
                <a:lnTo>
                  <a:pt x="82828" y="403732"/>
                </a:lnTo>
                <a:lnTo>
                  <a:pt x="128650" y="325246"/>
                </a:lnTo>
                <a:lnTo>
                  <a:pt x="132587" y="318388"/>
                </a:lnTo>
                <a:lnTo>
                  <a:pt x="130301" y="309625"/>
                </a:lnTo>
                <a:lnTo>
                  <a:pt x="123443" y="305688"/>
                </a:lnTo>
                <a:lnTo>
                  <a:pt x="116712" y="301751"/>
                </a:lnTo>
                <a:close/>
              </a:path>
              <a:path w="132714" h="432435">
                <a:moveTo>
                  <a:pt x="66293" y="375516"/>
                </a:moveTo>
                <a:lnTo>
                  <a:pt x="53975" y="396620"/>
                </a:lnTo>
                <a:lnTo>
                  <a:pt x="78612" y="396620"/>
                </a:lnTo>
                <a:lnTo>
                  <a:pt x="66293" y="375516"/>
                </a:lnTo>
                <a:close/>
              </a:path>
              <a:path w="132714" h="432435">
                <a:moveTo>
                  <a:pt x="80628" y="350958"/>
                </a:moveTo>
                <a:lnTo>
                  <a:pt x="66293" y="375516"/>
                </a:lnTo>
                <a:lnTo>
                  <a:pt x="78612" y="396620"/>
                </a:lnTo>
                <a:lnTo>
                  <a:pt x="80642" y="396620"/>
                </a:lnTo>
                <a:lnTo>
                  <a:pt x="80628" y="350958"/>
                </a:lnTo>
                <a:close/>
              </a:path>
              <a:path w="132714" h="432435">
                <a:moveTo>
                  <a:pt x="80518" y="0"/>
                </a:moveTo>
                <a:lnTo>
                  <a:pt x="51943" y="0"/>
                </a:lnTo>
                <a:lnTo>
                  <a:pt x="52053" y="351119"/>
                </a:lnTo>
                <a:lnTo>
                  <a:pt x="66293" y="375516"/>
                </a:lnTo>
                <a:lnTo>
                  <a:pt x="80534" y="351119"/>
                </a:lnTo>
                <a:lnTo>
                  <a:pt x="8051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320776" y="2753614"/>
            <a:ext cx="617855" cy="767715"/>
          </a:xfrm>
          <a:custGeom>
            <a:avLst/>
            <a:gdLst/>
            <a:ahLst/>
            <a:cxnLst/>
            <a:rect l="l" t="t" r="r" b="b"/>
            <a:pathLst>
              <a:path w="617855" h="767714">
                <a:moveTo>
                  <a:pt x="0" y="767588"/>
                </a:moveTo>
                <a:lnTo>
                  <a:pt x="617232" y="767588"/>
                </a:lnTo>
                <a:lnTo>
                  <a:pt x="617232" y="0"/>
                </a:lnTo>
                <a:lnTo>
                  <a:pt x="0" y="0"/>
                </a:lnTo>
                <a:lnTo>
                  <a:pt x="0" y="767588"/>
                </a:lnTo>
                <a:close/>
              </a:path>
            </a:pathLst>
          </a:custGeom>
          <a:solidFill>
            <a:srgbClr val="006D6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938009" y="2753614"/>
            <a:ext cx="3487420" cy="767715"/>
          </a:xfrm>
          <a:custGeom>
            <a:avLst/>
            <a:gdLst/>
            <a:ahLst/>
            <a:cxnLst/>
            <a:rect l="l" t="t" r="r" b="b"/>
            <a:pathLst>
              <a:path w="3487420" h="767714">
                <a:moveTo>
                  <a:pt x="0" y="767588"/>
                </a:moveTo>
                <a:lnTo>
                  <a:pt x="3487166" y="767588"/>
                </a:lnTo>
                <a:lnTo>
                  <a:pt x="3487166" y="0"/>
                </a:lnTo>
                <a:lnTo>
                  <a:pt x="0" y="0"/>
                </a:lnTo>
                <a:lnTo>
                  <a:pt x="0" y="767588"/>
                </a:lnTo>
                <a:close/>
              </a:path>
            </a:pathLst>
          </a:custGeom>
          <a:solidFill>
            <a:srgbClr val="006D6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 txBox="1"/>
          <p:nvPr/>
        </p:nvSpPr>
        <p:spPr>
          <a:xfrm>
            <a:off x="524827" y="2743082"/>
            <a:ext cx="3596640" cy="743585"/>
          </a:xfrm>
          <a:prstGeom prst="rect">
            <a:avLst/>
          </a:prstGeom>
        </p:spPr>
        <p:txBody>
          <a:bodyPr vert="horz" wrap="square" lIns="0" tIns="9715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765"/>
              </a:spcBef>
            </a:pPr>
            <a:r>
              <a:rPr sz="2400" b="1" spc="-15" baseline="8680" dirty="0">
                <a:solidFill>
                  <a:srgbClr val="FFFFFF"/>
                </a:solidFill>
                <a:latin typeface="Arial"/>
                <a:cs typeface="Arial"/>
              </a:rPr>
              <a:t>110 </a:t>
            </a:r>
            <a:r>
              <a:rPr sz="1800" b="1" spc="-10" dirty="0">
                <a:solidFill>
                  <a:srgbClr val="FFFFFF"/>
                </a:solidFill>
                <a:latin typeface="Arial"/>
                <a:cs typeface="Arial"/>
              </a:rPr>
              <a:t>Randomized </a:t>
            </a:r>
            <a:r>
              <a:rPr sz="1800" b="1" dirty="0">
                <a:solidFill>
                  <a:srgbClr val="FFFFFF"/>
                </a:solidFill>
                <a:latin typeface="Arial"/>
                <a:cs typeface="Arial"/>
              </a:rPr>
              <a:t>to</a:t>
            </a:r>
            <a:r>
              <a:rPr sz="1800" b="1" spc="-229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5" dirty="0">
                <a:solidFill>
                  <a:srgbClr val="FFFFFF"/>
                </a:solidFill>
                <a:latin typeface="Arial"/>
                <a:cs typeface="Arial"/>
              </a:rPr>
              <a:t>receive</a:t>
            </a:r>
            <a:endParaRPr sz="1800">
              <a:latin typeface="Arial"/>
              <a:cs typeface="Arial"/>
            </a:endParaRPr>
          </a:p>
          <a:p>
            <a:pPr marL="701675">
              <a:lnSpc>
                <a:spcPct val="100000"/>
              </a:lnSpc>
              <a:spcBef>
                <a:spcPts val="665"/>
              </a:spcBef>
            </a:pPr>
            <a:r>
              <a:rPr sz="1800" b="1" spc="-5" dirty="0">
                <a:solidFill>
                  <a:srgbClr val="FFFFFF"/>
                </a:solidFill>
                <a:latin typeface="Arial"/>
                <a:cs typeface="Arial"/>
              </a:rPr>
              <a:t>Edoxaban (60mg </a:t>
            </a:r>
            <a:r>
              <a:rPr sz="1800" b="1" spc="-10" dirty="0">
                <a:solidFill>
                  <a:srgbClr val="FFFFFF"/>
                </a:solidFill>
                <a:latin typeface="Arial"/>
                <a:cs typeface="Arial"/>
              </a:rPr>
              <a:t>or</a:t>
            </a:r>
            <a:r>
              <a:rPr sz="1800" b="1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FFFFFF"/>
                </a:solidFill>
                <a:latin typeface="Arial"/>
                <a:cs typeface="Arial"/>
              </a:rPr>
              <a:t>30mg)</a:t>
            </a:r>
            <a:endParaRPr sz="1800">
              <a:latin typeface="Arial"/>
              <a:cs typeface="Arial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6784085" y="3307079"/>
            <a:ext cx="132715" cy="432434"/>
          </a:xfrm>
          <a:custGeom>
            <a:avLst/>
            <a:gdLst/>
            <a:ahLst/>
            <a:cxnLst/>
            <a:rect l="l" t="t" r="r" b="b"/>
            <a:pathLst>
              <a:path w="132715" h="432435">
                <a:moveTo>
                  <a:pt x="15875" y="301752"/>
                </a:moveTo>
                <a:lnTo>
                  <a:pt x="9144" y="305689"/>
                </a:lnTo>
                <a:lnTo>
                  <a:pt x="2286" y="309626"/>
                </a:lnTo>
                <a:lnTo>
                  <a:pt x="0" y="318389"/>
                </a:lnTo>
                <a:lnTo>
                  <a:pt x="3937" y="325247"/>
                </a:lnTo>
                <a:lnTo>
                  <a:pt x="66294" y="432054"/>
                </a:lnTo>
                <a:lnTo>
                  <a:pt x="82828" y="403733"/>
                </a:lnTo>
                <a:lnTo>
                  <a:pt x="51943" y="403733"/>
                </a:lnTo>
                <a:lnTo>
                  <a:pt x="51943" y="350930"/>
                </a:lnTo>
                <a:lnTo>
                  <a:pt x="28575" y="310896"/>
                </a:lnTo>
                <a:lnTo>
                  <a:pt x="24638" y="304038"/>
                </a:lnTo>
                <a:lnTo>
                  <a:pt x="15875" y="301752"/>
                </a:lnTo>
                <a:close/>
              </a:path>
              <a:path w="132715" h="432435">
                <a:moveTo>
                  <a:pt x="51943" y="350930"/>
                </a:moveTo>
                <a:lnTo>
                  <a:pt x="51943" y="403733"/>
                </a:lnTo>
                <a:lnTo>
                  <a:pt x="80518" y="403733"/>
                </a:lnTo>
                <a:lnTo>
                  <a:pt x="80518" y="396621"/>
                </a:lnTo>
                <a:lnTo>
                  <a:pt x="53975" y="396621"/>
                </a:lnTo>
                <a:lnTo>
                  <a:pt x="66294" y="375516"/>
                </a:lnTo>
                <a:lnTo>
                  <a:pt x="51943" y="350930"/>
                </a:lnTo>
                <a:close/>
              </a:path>
              <a:path w="132715" h="432435">
                <a:moveTo>
                  <a:pt x="116713" y="301752"/>
                </a:moveTo>
                <a:lnTo>
                  <a:pt x="107950" y="304038"/>
                </a:lnTo>
                <a:lnTo>
                  <a:pt x="104013" y="310896"/>
                </a:lnTo>
                <a:lnTo>
                  <a:pt x="80645" y="350930"/>
                </a:lnTo>
                <a:lnTo>
                  <a:pt x="80518" y="403733"/>
                </a:lnTo>
                <a:lnTo>
                  <a:pt x="82828" y="403733"/>
                </a:lnTo>
                <a:lnTo>
                  <a:pt x="128650" y="325247"/>
                </a:lnTo>
                <a:lnTo>
                  <a:pt x="132588" y="318389"/>
                </a:lnTo>
                <a:lnTo>
                  <a:pt x="130302" y="309626"/>
                </a:lnTo>
                <a:lnTo>
                  <a:pt x="123444" y="305689"/>
                </a:lnTo>
                <a:lnTo>
                  <a:pt x="116713" y="301752"/>
                </a:lnTo>
                <a:close/>
              </a:path>
              <a:path w="132715" h="432435">
                <a:moveTo>
                  <a:pt x="66294" y="375516"/>
                </a:moveTo>
                <a:lnTo>
                  <a:pt x="53975" y="396621"/>
                </a:lnTo>
                <a:lnTo>
                  <a:pt x="78613" y="396621"/>
                </a:lnTo>
                <a:lnTo>
                  <a:pt x="66294" y="375516"/>
                </a:lnTo>
                <a:close/>
              </a:path>
              <a:path w="132715" h="432435">
                <a:moveTo>
                  <a:pt x="80518" y="351147"/>
                </a:moveTo>
                <a:lnTo>
                  <a:pt x="66294" y="375516"/>
                </a:lnTo>
                <a:lnTo>
                  <a:pt x="78613" y="396621"/>
                </a:lnTo>
                <a:lnTo>
                  <a:pt x="80518" y="396621"/>
                </a:lnTo>
                <a:lnTo>
                  <a:pt x="80518" y="351147"/>
                </a:lnTo>
                <a:close/>
              </a:path>
              <a:path w="132715" h="432435">
                <a:moveTo>
                  <a:pt x="80518" y="0"/>
                </a:moveTo>
                <a:lnTo>
                  <a:pt x="51943" y="0"/>
                </a:lnTo>
                <a:lnTo>
                  <a:pt x="52070" y="351147"/>
                </a:lnTo>
                <a:lnTo>
                  <a:pt x="66294" y="375516"/>
                </a:lnTo>
                <a:lnTo>
                  <a:pt x="80518" y="351147"/>
                </a:lnTo>
                <a:lnTo>
                  <a:pt x="8051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4737353" y="2753614"/>
            <a:ext cx="614045" cy="767715"/>
          </a:xfrm>
          <a:custGeom>
            <a:avLst/>
            <a:gdLst/>
            <a:ahLst/>
            <a:cxnLst/>
            <a:rect l="l" t="t" r="r" b="b"/>
            <a:pathLst>
              <a:path w="614045" h="767714">
                <a:moveTo>
                  <a:pt x="0" y="767588"/>
                </a:moveTo>
                <a:lnTo>
                  <a:pt x="614019" y="767588"/>
                </a:lnTo>
                <a:lnTo>
                  <a:pt x="614019" y="0"/>
                </a:lnTo>
                <a:lnTo>
                  <a:pt x="0" y="0"/>
                </a:lnTo>
                <a:lnTo>
                  <a:pt x="0" y="767588"/>
                </a:lnTo>
                <a:close/>
              </a:path>
            </a:pathLst>
          </a:custGeom>
          <a:solidFill>
            <a:srgbClr val="BABD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5351398" y="2753614"/>
            <a:ext cx="3469640" cy="767715"/>
          </a:xfrm>
          <a:custGeom>
            <a:avLst/>
            <a:gdLst/>
            <a:ahLst/>
            <a:cxnLst/>
            <a:rect l="l" t="t" r="r" b="b"/>
            <a:pathLst>
              <a:path w="3469640" h="767714">
                <a:moveTo>
                  <a:pt x="0" y="767588"/>
                </a:moveTo>
                <a:lnTo>
                  <a:pt x="3469131" y="767588"/>
                </a:lnTo>
                <a:lnTo>
                  <a:pt x="3469131" y="0"/>
                </a:lnTo>
                <a:lnTo>
                  <a:pt x="0" y="0"/>
                </a:lnTo>
                <a:lnTo>
                  <a:pt x="0" y="767588"/>
                </a:lnTo>
                <a:close/>
              </a:path>
            </a:pathLst>
          </a:custGeom>
          <a:solidFill>
            <a:srgbClr val="BABD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 txBox="1"/>
          <p:nvPr/>
        </p:nvSpPr>
        <p:spPr>
          <a:xfrm>
            <a:off x="4932679" y="2743082"/>
            <a:ext cx="2966720" cy="743585"/>
          </a:xfrm>
          <a:prstGeom prst="rect">
            <a:avLst/>
          </a:prstGeom>
        </p:spPr>
        <p:txBody>
          <a:bodyPr vert="horz" wrap="square" lIns="0" tIns="9715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65"/>
              </a:spcBef>
            </a:pPr>
            <a:r>
              <a:rPr sz="1800" b="1" spc="-30" dirty="0">
                <a:latin typeface="Arial"/>
                <a:cs typeface="Arial"/>
              </a:rPr>
              <a:t>110 </a:t>
            </a:r>
            <a:r>
              <a:rPr sz="1800" b="1" spc="-10" dirty="0">
                <a:latin typeface="Arial"/>
                <a:cs typeface="Arial"/>
              </a:rPr>
              <a:t>Randomized </a:t>
            </a:r>
            <a:r>
              <a:rPr sz="1800" b="1" dirty="0">
                <a:latin typeface="Arial"/>
                <a:cs typeface="Arial"/>
              </a:rPr>
              <a:t>to</a:t>
            </a:r>
            <a:r>
              <a:rPr sz="1800" b="1" spc="105" dirty="0">
                <a:latin typeface="Arial"/>
                <a:cs typeface="Arial"/>
              </a:rPr>
              <a:t> </a:t>
            </a:r>
            <a:r>
              <a:rPr sz="1800" b="1" spc="5" dirty="0">
                <a:latin typeface="Arial"/>
                <a:cs typeface="Arial"/>
              </a:rPr>
              <a:t>receive</a:t>
            </a:r>
            <a:endParaRPr sz="1800">
              <a:latin typeface="Arial"/>
              <a:cs typeface="Arial"/>
            </a:endParaRPr>
          </a:p>
          <a:p>
            <a:pPr marL="710565">
              <a:lnSpc>
                <a:spcPct val="100000"/>
              </a:lnSpc>
              <a:spcBef>
                <a:spcPts val="665"/>
              </a:spcBef>
            </a:pPr>
            <a:r>
              <a:rPr sz="1800" b="1" dirty="0">
                <a:latin typeface="Arial"/>
                <a:cs typeface="Arial"/>
              </a:rPr>
              <a:t>Warfarin </a:t>
            </a:r>
            <a:r>
              <a:rPr sz="1800" b="1" spc="-5" dirty="0">
                <a:latin typeface="Arial"/>
                <a:cs typeface="Arial"/>
              </a:rPr>
              <a:t>(INR</a:t>
            </a:r>
            <a:r>
              <a:rPr sz="1800" b="1" spc="-114" dirty="0">
                <a:latin typeface="Arial"/>
                <a:cs typeface="Arial"/>
              </a:rPr>
              <a:t> </a:t>
            </a:r>
            <a:r>
              <a:rPr sz="1800" b="1" spc="10" dirty="0">
                <a:latin typeface="Arial"/>
                <a:cs typeface="Arial"/>
              </a:rPr>
              <a:t>2-3)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30120" y="437832"/>
            <a:ext cx="4627245" cy="63881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4000" dirty="0"/>
              <a:t>Statistical</a:t>
            </a:r>
            <a:r>
              <a:rPr sz="4000" spc="-45" dirty="0"/>
              <a:t> </a:t>
            </a:r>
            <a:r>
              <a:rPr sz="4000" spc="-40" dirty="0"/>
              <a:t>Analysis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302577" y="4678966"/>
            <a:ext cx="8254365" cy="1351915"/>
          </a:xfrm>
          <a:prstGeom prst="rect">
            <a:avLst/>
          </a:prstGeom>
        </p:spPr>
        <p:txBody>
          <a:bodyPr vert="horz" wrap="square" lIns="0" tIns="109855" rIns="0" bIns="0" rtlCol="0">
            <a:spAutoFit/>
          </a:bodyPr>
          <a:lstStyle/>
          <a:p>
            <a:pPr marL="469900" indent="-457834">
              <a:lnSpc>
                <a:spcPct val="100000"/>
              </a:lnSpc>
              <a:spcBef>
                <a:spcPts val="865"/>
              </a:spcBef>
              <a:buSzPct val="121568"/>
              <a:buFont typeface="Wingdings"/>
              <a:buChar char=""/>
              <a:tabLst>
                <a:tab pos="469900" algn="l"/>
                <a:tab pos="470534" algn="l"/>
              </a:tabLst>
            </a:pPr>
            <a:r>
              <a:rPr sz="2550" b="1" spc="20" dirty="0">
                <a:solidFill>
                  <a:srgbClr val="FFC000"/>
                </a:solidFill>
                <a:latin typeface="Arial"/>
                <a:cs typeface="Arial"/>
              </a:rPr>
              <a:t>Primary</a:t>
            </a:r>
            <a:r>
              <a:rPr sz="2550" b="1" spc="70" dirty="0">
                <a:solidFill>
                  <a:srgbClr val="FFC000"/>
                </a:solidFill>
                <a:latin typeface="Arial"/>
                <a:cs typeface="Arial"/>
              </a:rPr>
              <a:t> </a:t>
            </a:r>
            <a:r>
              <a:rPr sz="2550" b="1" spc="15" dirty="0">
                <a:solidFill>
                  <a:srgbClr val="FFC000"/>
                </a:solidFill>
                <a:latin typeface="Arial"/>
                <a:cs typeface="Arial"/>
              </a:rPr>
              <a:t>analysis</a:t>
            </a:r>
            <a:endParaRPr sz="2550">
              <a:latin typeface="Arial"/>
              <a:cs typeface="Arial"/>
            </a:endParaRPr>
          </a:p>
          <a:p>
            <a:pPr marL="645160" marR="5080" lvl="1" indent="-366395">
              <a:lnSpc>
                <a:spcPts val="3120"/>
              </a:lnSpc>
              <a:spcBef>
                <a:spcPts val="600"/>
              </a:spcBef>
              <a:buClr>
                <a:srgbClr val="EE9100"/>
              </a:buClr>
              <a:buSzPct val="123076"/>
              <a:buFont typeface="Symbol"/>
              <a:buChar char=""/>
              <a:tabLst>
                <a:tab pos="645160" algn="l"/>
                <a:tab pos="645795" algn="l"/>
              </a:tabLst>
            </a:pPr>
            <a:r>
              <a:rPr sz="1950" b="1" spc="5" dirty="0">
                <a:solidFill>
                  <a:srgbClr val="FFFFFF"/>
                </a:solidFill>
                <a:latin typeface="Arial"/>
                <a:cs typeface="Arial"/>
              </a:rPr>
              <a:t>Intention-to-treat analysis </a:t>
            </a:r>
            <a:r>
              <a:rPr sz="1950" b="1" dirty="0">
                <a:solidFill>
                  <a:srgbClr val="FFFFFF"/>
                </a:solidFill>
                <a:latin typeface="Arial"/>
                <a:cs typeface="Arial"/>
              </a:rPr>
              <a:t>with absolute </a:t>
            </a:r>
            <a:r>
              <a:rPr sz="1950" b="1" spc="5" dirty="0">
                <a:solidFill>
                  <a:srgbClr val="FFFFFF"/>
                </a:solidFill>
                <a:latin typeface="Arial"/>
                <a:cs typeface="Arial"/>
              </a:rPr>
              <a:t>risk </a:t>
            </a:r>
            <a:r>
              <a:rPr sz="1950" b="1" dirty="0">
                <a:solidFill>
                  <a:srgbClr val="FFFFFF"/>
                </a:solidFill>
                <a:latin typeface="Arial"/>
                <a:cs typeface="Arial"/>
              </a:rPr>
              <a:t>difference </a:t>
            </a:r>
            <a:r>
              <a:rPr sz="1950" b="1" spc="5" dirty="0">
                <a:solidFill>
                  <a:srgbClr val="FFFFFF"/>
                </a:solidFill>
                <a:latin typeface="Arial"/>
                <a:cs typeface="Arial"/>
              </a:rPr>
              <a:t>of </a:t>
            </a:r>
            <a:r>
              <a:rPr sz="1950" b="1" spc="10" dirty="0">
                <a:solidFill>
                  <a:srgbClr val="FFFFFF"/>
                </a:solidFill>
                <a:latin typeface="Arial"/>
                <a:cs typeface="Arial"/>
              </a:rPr>
              <a:t>the  </a:t>
            </a:r>
            <a:r>
              <a:rPr sz="1950" b="1" spc="5" dirty="0">
                <a:solidFill>
                  <a:srgbClr val="FFFFFF"/>
                </a:solidFill>
                <a:latin typeface="Arial"/>
                <a:cs typeface="Arial"/>
              </a:rPr>
              <a:t>primary outcome </a:t>
            </a:r>
            <a:r>
              <a:rPr sz="1950" b="1" dirty="0">
                <a:solidFill>
                  <a:srgbClr val="FFFFFF"/>
                </a:solidFill>
                <a:latin typeface="Arial"/>
                <a:cs typeface="Arial"/>
              </a:rPr>
              <a:t>at </a:t>
            </a:r>
            <a:r>
              <a:rPr sz="1950" b="1" spc="15" dirty="0">
                <a:solidFill>
                  <a:srgbClr val="FFFFFF"/>
                </a:solidFill>
                <a:latin typeface="Arial"/>
                <a:cs typeface="Arial"/>
              </a:rPr>
              <a:t>3 </a:t>
            </a:r>
            <a:r>
              <a:rPr sz="1950" b="1" spc="5" dirty="0">
                <a:solidFill>
                  <a:srgbClr val="FFFFFF"/>
                </a:solidFill>
                <a:latin typeface="Arial"/>
                <a:cs typeface="Arial"/>
              </a:rPr>
              <a:t>month </a:t>
            </a:r>
            <a:r>
              <a:rPr sz="1950" b="1" dirty="0">
                <a:solidFill>
                  <a:srgbClr val="FFFFFF"/>
                </a:solidFill>
                <a:latin typeface="Arial"/>
                <a:cs typeface="Arial"/>
              </a:rPr>
              <a:t>using </a:t>
            </a:r>
            <a:r>
              <a:rPr sz="1950" b="1" spc="10" dirty="0">
                <a:solidFill>
                  <a:srgbClr val="FFFFFF"/>
                </a:solidFill>
                <a:latin typeface="Arial"/>
                <a:cs typeface="Arial"/>
              </a:rPr>
              <a:t>the Farrington-Manning</a:t>
            </a:r>
            <a:r>
              <a:rPr sz="1950" b="1" spc="27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950" b="1" dirty="0">
                <a:solidFill>
                  <a:srgbClr val="FFFFFF"/>
                </a:solidFill>
                <a:latin typeface="Arial"/>
                <a:cs typeface="Arial"/>
              </a:rPr>
              <a:t>test</a:t>
            </a:r>
            <a:endParaRPr sz="195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02577" y="1268743"/>
            <a:ext cx="8689975" cy="3355340"/>
          </a:xfrm>
          <a:prstGeom prst="rect">
            <a:avLst/>
          </a:prstGeom>
        </p:spPr>
        <p:txBody>
          <a:bodyPr vert="horz" wrap="square" lIns="0" tIns="110490" rIns="0" bIns="0" rtlCol="0">
            <a:spAutoFit/>
          </a:bodyPr>
          <a:lstStyle/>
          <a:p>
            <a:pPr marL="469900" indent="-457834">
              <a:lnSpc>
                <a:spcPct val="100000"/>
              </a:lnSpc>
              <a:spcBef>
                <a:spcPts val="870"/>
              </a:spcBef>
              <a:buClr>
                <a:srgbClr val="FFCC00"/>
              </a:buClr>
              <a:buSzPct val="121568"/>
              <a:buFont typeface="Wingdings"/>
              <a:buChar char=""/>
              <a:tabLst>
                <a:tab pos="469900" algn="l"/>
                <a:tab pos="470534" algn="l"/>
              </a:tabLst>
            </a:pPr>
            <a:r>
              <a:rPr sz="2550" b="1" spc="15" dirty="0">
                <a:solidFill>
                  <a:srgbClr val="FFC000"/>
                </a:solidFill>
                <a:latin typeface="Arial"/>
                <a:cs typeface="Arial"/>
              </a:rPr>
              <a:t>Sample </a:t>
            </a:r>
            <a:r>
              <a:rPr sz="2550" b="1" spc="20" dirty="0">
                <a:solidFill>
                  <a:srgbClr val="FFC000"/>
                </a:solidFill>
                <a:latin typeface="Arial"/>
                <a:cs typeface="Arial"/>
              </a:rPr>
              <a:t>size</a:t>
            </a:r>
            <a:r>
              <a:rPr sz="2550" b="1" spc="125" dirty="0">
                <a:solidFill>
                  <a:srgbClr val="FFC000"/>
                </a:solidFill>
                <a:latin typeface="Arial"/>
                <a:cs typeface="Arial"/>
              </a:rPr>
              <a:t> </a:t>
            </a:r>
            <a:r>
              <a:rPr sz="2550" b="1" spc="10" dirty="0">
                <a:solidFill>
                  <a:srgbClr val="FFC000"/>
                </a:solidFill>
                <a:latin typeface="Arial"/>
                <a:cs typeface="Arial"/>
              </a:rPr>
              <a:t>calculation</a:t>
            </a:r>
            <a:endParaRPr sz="2550">
              <a:latin typeface="Arial"/>
              <a:cs typeface="Arial"/>
            </a:endParaRPr>
          </a:p>
          <a:p>
            <a:pPr marL="622935" lvl="1" indent="-343535">
              <a:lnSpc>
                <a:spcPct val="100000"/>
              </a:lnSpc>
              <a:spcBef>
                <a:spcPts val="695"/>
              </a:spcBef>
              <a:buClr>
                <a:srgbClr val="EE9100"/>
              </a:buClr>
              <a:buSzPct val="123076"/>
              <a:buFont typeface="Arial"/>
              <a:buChar char="–"/>
              <a:tabLst>
                <a:tab pos="622300" algn="l"/>
                <a:tab pos="622935" algn="l"/>
              </a:tabLst>
            </a:pPr>
            <a:r>
              <a:rPr sz="1950" b="1" dirty="0">
                <a:solidFill>
                  <a:srgbClr val="FFFFFF"/>
                </a:solidFill>
                <a:latin typeface="Arial"/>
                <a:cs typeface="Arial"/>
              </a:rPr>
              <a:t>Assumption </a:t>
            </a:r>
            <a:r>
              <a:rPr sz="1950" b="1" spc="10" dirty="0">
                <a:solidFill>
                  <a:srgbClr val="FFFFFF"/>
                </a:solidFill>
                <a:latin typeface="Arial"/>
                <a:cs typeface="Arial"/>
              </a:rPr>
              <a:t>the </a:t>
            </a:r>
            <a:r>
              <a:rPr sz="1950" b="1" spc="5" dirty="0">
                <a:solidFill>
                  <a:srgbClr val="FFFFFF"/>
                </a:solidFill>
                <a:latin typeface="Arial"/>
                <a:cs typeface="Arial"/>
              </a:rPr>
              <a:t>overall </a:t>
            </a:r>
            <a:r>
              <a:rPr sz="1950" b="1" dirty="0">
                <a:solidFill>
                  <a:srgbClr val="FFFFFF"/>
                </a:solidFill>
                <a:latin typeface="Arial"/>
                <a:cs typeface="Arial"/>
              </a:rPr>
              <a:t>incidence </a:t>
            </a:r>
            <a:r>
              <a:rPr sz="1950" b="1" spc="5" dirty="0">
                <a:solidFill>
                  <a:srgbClr val="FFFFFF"/>
                </a:solidFill>
                <a:latin typeface="Arial"/>
                <a:cs typeface="Arial"/>
              </a:rPr>
              <a:t>of primary outcome </a:t>
            </a:r>
            <a:r>
              <a:rPr sz="1950" b="1" spc="10" dirty="0">
                <a:solidFill>
                  <a:srgbClr val="FFFFFF"/>
                </a:solidFill>
                <a:latin typeface="Arial"/>
                <a:cs typeface="Arial"/>
              </a:rPr>
              <a:t>to be</a:t>
            </a:r>
            <a:r>
              <a:rPr sz="1950" b="1" spc="-9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950" b="1" u="heavy" spc="1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11.7%</a:t>
            </a:r>
            <a:endParaRPr sz="1950">
              <a:latin typeface="Arial"/>
              <a:cs typeface="Arial"/>
            </a:endParaRPr>
          </a:p>
          <a:p>
            <a:pPr marL="622935">
              <a:lnSpc>
                <a:spcPct val="100000"/>
              </a:lnSpc>
              <a:spcBef>
                <a:spcPts val="690"/>
              </a:spcBef>
            </a:pPr>
            <a:r>
              <a:rPr sz="1950" b="1" u="heavy" spc="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in </a:t>
            </a:r>
            <a:r>
              <a:rPr sz="1950" b="1" u="heavy" spc="1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the </a:t>
            </a:r>
            <a:r>
              <a:rPr sz="1950" b="1" u="heavy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warfarin</a:t>
            </a:r>
            <a:r>
              <a:rPr sz="1950" b="1" u="heavy" spc="16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 </a:t>
            </a:r>
            <a:r>
              <a:rPr sz="1950" b="1" u="heavy" spc="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group.</a:t>
            </a:r>
            <a:endParaRPr sz="1950">
              <a:latin typeface="Arial"/>
              <a:cs typeface="Arial"/>
            </a:endParaRPr>
          </a:p>
          <a:p>
            <a:pPr marL="622935" lvl="1" indent="-343535">
              <a:lnSpc>
                <a:spcPct val="100000"/>
              </a:lnSpc>
              <a:spcBef>
                <a:spcPts val="575"/>
              </a:spcBef>
              <a:buClr>
                <a:srgbClr val="EE9100"/>
              </a:buClr>
              <a:buSzPct val="123076"/>
              <a:buFont typeface="Arial"/>
              <a:buChar char="–"/>
              <a:tabLst>
                <a:tab pos="622300" algn="l"/>
                <a:tab pos="622935" algn="l"/>
              </a:tabLst>
            </a:pPr>
            <a:r>
              <a:rPr sz="1950" b="1" spc="20" dirty="0">
                <a:solidFill>
                  <a:srgbClr val="FFFFFF"/>
                </a:solidFill>
                <a:latin typeface="Arial"/>
                <a:cs typeface="Arial"/>
              </a:rPr>
              <a:t>A </a:t>
            </a:r>
            <a:r>
              <a:rPr sz="1950" b="1" spc="5" dirty="0">
                <a:solidFill>
                  <a:srgbClr val="FFFFFF"/>
                </a:solidFill>
                <a:latin typeface="Arial"/>
                <a:cs typeface="Arial"/>
              </a:rPr>
              <a:t>total of </a:t>
            </a:r>
            <a:r>
              <a:rPr sz="1950" b="1" dirty="0">
                <a:solidFill>
                  <a:srgbClr val="FFFFFF"/>
                </a:solidFill>
                <a:latin typeface="Arial"/>
                <a:cs typeface="Arial"/>
              </a:rPr>
              <a:t>100 patients per </a:t>
            </a:r>
            <a:r>
              <a:rPr sz="1950" b="1" spc="10" dirty="0">
                <a:solidFill>
                  <a:srgbClr val="FFFFFF"/>
                </a:solidFill>
                <a:latin typeface="Arial"/>
                <a:cs typeface="Arial"/>
              </a:rPr>
              <a:t>group provided </a:t>
            </a:r>
            <a:r>
              <a:rPr sz="1950" b="1" dirty="0">
                <a:solidFill>
                  <a:srgbClr val="FFFFFF"/>
                </a:solidFill>
                <a:latin typeface="Arial"/>
                <a:cs typeface="Arial"/>
              </a:rPr>
              <a:t>90% </a:t>
            </a:r>
            <a:r>
              <a:rPr sz="1950" b="1" spc="-5" dirty="0">
                <a:solidFill>
                  <a:srgbClr val="FFFFFF"/>
                </a:solidFill>
                <a:latin typeface="Arial"/>
                <a:cs typeface="Arial"/>
              </a:rPr>
              <a:t>power</a:t>
            </a:r>
            <a:r>
              <a:rPr sz="1950" b="1" spc="2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950" b="1" spc="15" dirty="0">
                <a:solidFill>
                  <a:srgbClr val="FFFFFF"/>
                </a:solidFill>
                <a:latin typeface="Arial"/>
                <a:cs typeface="Arial"/>
              </a:rPr>
              <a:t>to</a:t>
            </a:r>
            <a:endParaRPr sz="1950">
              <a:latin typeface="Arial"/>
              <a:cs typeface="Arial"/>
            </a:endParaRPr>
          </a:p>
          <a:p>
            <a:pPr marL="622935" marR="188595">
              <a:lnSpc>
                <a:spcPts val="3120"/>
              </a:lnSpc>
              <a:spcBef>
                <a:spcPts val="145"/>
              </a:spcBef>
            </a:pPr>
            <a:r>
              <a:rPr sz="1950" b="1" dirty="0">
                <a:solidFill>
                  <a:srgbClr val="FFFFFF"/>
                </a:solidFill>
                <a:latin typeface="Arial"/>
                <a:cs typeface="Arial"/>
              </a:rPr>
              <a:t>demonstrate </a:t>
            </a:r>
            <a:r>
              <a:rPr sz="1950" b="1" spc="5" dirty="0">
                <a:solidFill>
                  <a:srgbClr val="FFFFFF"/>
                </a:solidFill>
                <a:latin typeface="Arial"/>
                <a:cs typeface="Arial"/>
              </a:rPr>
              <a:t>noninferiority </a:t>
            </a:r>
            <a:r>
              <a:rPr sz="1950" b="1" spc="10" dirty="0">
                <a:solidFill>
                  <a:srgbClr val="FFFFFF"/>
                </a:solidFill>
                <a:latin typeface="Arial"/>
                <a:cs typeface="Arial"/>
              </a:rPr>
              <a:t>of the </a:t>
            </a:r>
            <a:r>
              <a:rPr sz="1950" b="1" spc="5" dirty="0">
                <a:solidFill>
                  <a:srgbClr val="FFFFFF"/>
                </a:solidFill>
                <a:latin typeface="Arial"/>
                <a:cs typeface="Arial"/>
              </a:rPr>
              <a:t>edoxaban groups, </a:t>
            </a:r>
            <a:r>
              <a:rPr sz="1950" b="1" dirty="0">
                <a:solidFill>
                  <a:srgbClr val="FFFFFF"/>
                </a:solidFill>
                <a:latin typeface="Arial"/>
                <a:cs typeface="Arial"/>
              </a:rPr>
              <a:t>assuming </a:t>
            </a:r>
            <a:r>
              <a:rPr sz="1950" b="1" spc="5" dirty="0">
                <a:solidFill>
                  <a:srgbClr val="FFFFFF"/>
                </a:solidFill>
                <a:latin typeface="Arial"/>
                <a:cs typeface="Arial"/>
              </a:rPr>
              <a:t>an  </a:t>
            </a:r>
            <a:r>
              <a:rPr sz="1950" b="1" dirty="0">
                <a:solidFill>
                  <a:srgbClr val="FFFFFF"/>
                </a:solidFill>
                <a:latin typeface="Arial"/>
                <a:cs typeface="Arial"/>
              </a:rPr>
              <a:t>expected </a:t>
            </a:r>
            <a:r>
              <a:rPr sz="1950" b="1" spc="10" dirty="0">
                <a:solidFill>
                  <a:srgbClr val="FFFFFF"/>
                </a:solidFill>
                <a:latin typeface="Arial"/>
                <a:cs typeface="Arial"/>
              </a:rPr>
              <a:t>event </a:t>
            </a:r>
            <a:r>
              <a:rPr sz="1950" b="1" spc="5" dirty="0">
                <a:solidFill>
                  <a:srgbClr val="FFFFFF"/>
                </a:solidFill>
                <a:latin typeface="Arial"/>
                <a:cs typeface="Arial"/>
              </a:rPr>
              <a:t>rate of</a:t>
            </a:r>
            <a:r>
              <a:rPr sz="1950" b="1" spc="-18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950" b="1" spc="-40" dirty="0">
                <a:solidFill>
                  <a:srgbClr val="FFFFFF"/>
                </a:solidFill>
                <a:latin typeface="Arial"/>
                <a:cs typeface="Arial"/>
              </a:rPr>
              <a:t>4.3%,</a:t>
            </a:r>
            <a:endParaRPr sz="1950">
              <a:latin typeface="Arial"/>
              <a:cs typeface="Arial"/>
            </a:endParaRPr>
          </a:p>
          <a:p>
            <a:pPr marL="622935" lvl="1" indent="-343535">
              <a:lnSpc>
                <a:spcPct val="100000"/>
              </a:lnSpc>
              <a:spcBef>
                <a:spcPts val="345"/>
              </a:spcBef>
              <a:buClr>
                <a:srgbClr val="EE9100"/>
              </a:buClr>
              <a:buSzPct val="123076"/>
              <a:buFont typeface="Arial"/>
              <a:buChar char="–"/>
              <a:tabLst>
                <a:tab pos="622300" algn="l"/>
                <a:tab pos="622935" algn="l"/>
              </a:tabLst>
            </a:pPr>
            <a:r>
              <a:rPr sz="1950" b="1" spc="20" dirty="0">
                <a:solidFill>
                  <a:srgbClr val="FFFFFF"/>
                </a:solidFill>
                <a:latin typeface="Arial"/>
                <a:cs typeface="Arial"/>
              </a:rPr>
              <a:t>A </a:t>
            </a:r>
            <a:r>
              <a:rPr sz="1950" b="1" spc="5" dirty="0">
                <a:solidFill>
                  <a:srgbClr val="FFFFFF"/>
                </a:solidFill>
                <a:latin typeface="Arial"/>
                <a:cs typeface="Arial"/>
              </a:rPr>
              <a:t>noninferiority margin of </a:t>
            </a:r>
            <a:r>
              <a:rPr sz="1950" b="1" spc="-40" dirty="0">
                <a:solidFill>
                  <a:srgbClr val="FFFFFF"/>
                </a:solidFill>
                <a:latin typeface="Arial"/>
                <a:cs typeface="Arial"/>
              </a:rPr>
              <a:t>8.0%, </a:t>
            </a:r>
            <a:r>
              <a:rPr sz="1950" b="1" spc="5" dirty="0">
                <a:solidFill>
                  <a:srgbClr val="FFFFFF"/>
                </a:solidFill>
                <a:latin typeface="Arial"/>
                <a:cs typeface="Arial"/>
              </a:rPr>
              <a:t>and </a:t>
            </a:r>
            <a:r>
              <a:rPr sz="1950" b="1" spc="15" dirty="0">
                <a:solidFill>
                  <a:srgbClr val="FFFFFF"/>
                </a:solidFill>
                <a:latin typeface="Arial"/>
                <a:cs typeface="Arial"/>
              </a:rPr>
              <a:t>a </a:t>
            </a:r>
            <a:r>
              <a:rPr sz="1950" b="1" spc="20" dirty="0">
                <a:solidFill>
                  <a:srgbClr val="FFFFFF"/>
                </a:solidFill>
                <a:latin typeface="Arial"/>
                <a:cs typeface="Arial"/>
              </a:rPr>
              <a:t>type </a:t>
            </a:r>
            <a:r>
              <a:rPr sz="1950" b="1" spc="5" dirty="0">
                <a:solidFill>
                  <a:srgbClr val="FFFFFF"/>
                </a:solidFill>
                <a:latin typeface="Arial"/>
                <a:cs typeface="Arial"/>
              </a:rPr>
              <a:t>I error rate of</a:t>
            </a:r>
            <a:r>
              <a:rPr sz="1950" b="1" spc="-9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950" b="1" spc="-25" dirty="0">
                <a:solidFill>
                  <a:srgbClr val="FFFFFF"/>
                </a:solidFill>
                <a:latin typeface="Arial"/>
                <a:cs typeface="Arial"/>
              </a:rPr>
              <a:t>0.025%.</a:t>
            </a:r>
            <a:endParaRPr sz="1950">
              <a:latin typeface="Arial"/>
              <a:cs typeface="Arial"/>
            </a:endParaRPr>
          </a:p>
          <a:p>
            <a:pPr marL="4986655">
              <a:lnSpc>
                <a:spcPct val="100000"/>
              </a:lnSpc>
              <a:spcBef>
                <a:spcPts val="1090"/>
              </a:spcBef>
            </a:pPr>
            <a:r>
              <a:rPr sz="1350" b="1" i="1" spc="-5" dirty="0">
                <a:solidFill>
                  <a:srgbClr val="FFFFFF"/>
                </a:solidFill>
                <a:latin typeface="Arial"/>
                <a:cs typeface="Arial"/>
              </a:rPr>
              <a:t>Carnicelli </a:t>
            </a:r>
            <a:r>
              <a:rPr sz="1350" b="1" i="1" spc="15" dirty="0">
                <a:solidFill>
                  <a:srgbClr val="FFFFFF"/>
                </a:solidFill>
                <a:latin typeface="Arial"/>
                <a:cs typeface="Arial"/>
              </a:rPr>
              <a:t>et </a:t>
            </a:r>
            <a:r>
              <a:rPr sz="1350" b="1" i="1" spc="-15" dirty="0">
                <a:solidFill>
                  <a:srgbClr val="FFFFFF"/>
                </a:solidFill>
                <a:latin typeface="Arial"/>
                <a:cs typeface="Arial"/>
              </a:rPr>
              <a:t>al. </a:t>
            </a:r>
            <a:r>
              <a:rPr sz="1350" b="1" i="1" dirty="0">
                <a:solidFill>
                  <a:srgbClr val="FFFFFF"/>
                </a:solidFill>
                <a:latin typeface="Arial"/>
                <a:cs typeface="Arial"/>
              </a:rPr>
              <a:t>Circulation </a:t>
            </a:r>
            <a:r>
              <a:rPr sz="1350" b="1" i="1" spc="20" dirty="0">
                <a:solidFill>
                  <a:srgbClr val="FFFFFF"/>
                </a:solidFill>
                <a:latin typeface="Arial"/>
                <a:cs typeface="Arial"/>
              </a:rPr>
              <a:t>2017;</a:t>
            </a:r>
            <a:r>
              <a:rPr sz="1350" b="1" i="1" spc="-2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350" b="1" i="1" spc="25" dirty="0">
                <a:solidFill>
                  <a:srgbClr val="FFFFFF"/>
                </a:solidFill>
                <a:latin typeface="Arial"/>
                <a:cs typeface="Arial"/>
              </a:rPr>
              <a:t>135:1273-5</a:t>
            </a:r>
            <a:endParaRPr sz="135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208651" y="4669726"/>
            <a:ext cx="3788410" cy="23622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350" b="1" i="1" dirty="0">
                <a:solidFill>
                  <a:srgbClr val="FFFFFF"/>
                </a:solidFill>
                <a:latin typeface="Arial"/>
                <a:cs typeface="Arial"/>
              </a:rPr>
              <a:t>Chakravarty </a:t>
            </a:r>
            <a:r>
              <a:rPr sz="1350" b="1" i="1" spc="15" dirty="0">
                <a:solidFill>
                  <a:srgbClr val="FFFFFF"/>
                </a:solidFill>
                <a:latin typeface="Arial"/>
                <a:cs typeface="Arial"/>
              </a:rPr>
              <a:t>et </a:t>
            </a:r>
            <a:r>
              <a:rPr sz="1350" b="1" i="1" spc="-15" dirty="0">
                <a:solidFill>
                  <a:srgbClr val="FFFFFF"/>
                </a:solidFill>
                <a:latin typeface="Arial"/>
                <a:cs typeface="Arial"/>
              </a:rPr>
              <a:t>al. </a:t>
            </a:r>
            <a:r>
              <a:rPr sz="1350" b="1" i="1" spc="5" dirty="0">
                <a:solidFill>
                  <a:srgbClr val="FFFFFF"/>
                </a:solidFill>
                <a:latin typeface="Arial"/>
                <a:cs typeface="Arial"/>
              </a:rPr>
              <a:t>Lancet </a:t>
            </a:r>
            <a:r>
              <a:rPr sz="1350" b="1" i="1" spc="20" dirty="0">
                <a:solidFill>
                  <a:srgbClr val="FFFFFF"/>
                </a:solidFill>
                <a:latin typeface="Arial"/>
                <a:cs typeface="Arial"/>
              </a:rPr>
              <a:t>2017;</a:t>
            </a:r>
            <a:r>
              <a:rPr sz="1350" b="1" i="1" spc="-254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350" b="1" i="1" spc="20" dirty="0">
                <a:solidFill>
                  <a:srgbClr val="FFFFFF"/>
                </a:solidFill>
                <a:latin typeface="Arial"/>
                <a:cs typeface="Arial"/>
              </a:rPr>
              <a:t>389:2383-92.</a:t>
            </a:r>
            <a:endParaRPr sz="13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131060" y="300355"/>
            <a:ext cx="5321300" cy="5753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600" spc="-10" dirty="0"/>
              <a:t>Baseline</a:t>
            </a:r>
            <a:r>
              <a:rPr sz="3600" spc="-55" dirty="0"/>
              <a:t> </a:t>
            </a:r>
            <a:r>
              <a:rPr sz="3600" spc="-10" dirty="0"/>
              <a:t>Characteristics</a:t>
            </a:r>
            <a:endParaRPr sz="3600"/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323532" y="1187196"/>
          <a:ext cx="8641080" cy="51739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9700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492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218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7456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001F5F"/>
                    </a:solidFill>
                  </a:tcPr>
                </a:tc>
                <a:tc>
                  <a:txBody>
                    <a:bodyPr/>
                    <a:lstStyle/>
                    <a:p>
                      <a:pPr marL="549275" algn="ctr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sz="18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Edoxaban</a:t>
                      </a:r>
                      <a:endParaRPr sz="1800">
                        <a:latin typeface="Arial"/>
                        <a:cs typeface="Arial"/>
                      </a:endParaRPr>
                    </a:p>
                    <a:p>
                      <a:pPr marL="548005" algn="ctr">
                        <a:lnSpc>
                          <a:spcPts val="2060"/>
                        </a:lnSpc>
                        <a:spcBef>
                          <a:spcPts val="1080"/>
                        </a:spcBef>
                      </a:pPr>
                      <a:r>
                        <a:rPr sz="1800" b="1" spc="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(n=109)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85725" marB="0"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001F5F"/>
                    </a:solidFill>
                  </a:tcPr>
                </a:tc>
                <a:tc>
                  <a:txBody>
                    <a:bodyPr/>
                    <a:lstStyle/>
                    <a:p>
                      <a:pPr marL="534670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sz="18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Warfarin</a:t>
                      </a:r>
                      <a:endParaRPr sz="1800">
                        <a:latin typeface="Arial"/>
                        <a:cs typeface="Arial"/>
                      </a:endParaRPr>
                    </a:p>
                    <a:p>
                      <a:pPr marL="595630">
                        <a:lnSpc>
                          <a:spcPts val="2060"/>
                        </a:lnSpc>
                        <a:spcBef>
                          <a:spcPts val="1080"/>
                        </a:spcBef>
                      </a:pPr>
                      <a:r>
                        <a:rPr sz="1800" b="1" spc="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(n=109)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85725" marB="0"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001F5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655"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580"/>
                        </a:spcBef>
                      </a:pPr>
                      <a:r>
                        <a:rPr sz="1600" b="1" spc="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Age, </a:t>
                      </a:r>
                      <a:r>
                        <a:rPr sz="1600" b="1" spc="4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mean</a:t>
                      </a:r>
                      <a:r>
                        <a:rPr sz="1600" b="1" spc="-32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spc="1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(SD), </a:t>
                      </a:r>
                      <a:r>
                        <a:rPr sz="1600" b="1" spc="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y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73660" marB="0">
                    <a:lnT w="19050">
                      <a:solidFill>
                        <a:srgbClr val="FFFFFF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539115" algn="ctr">
                        <a:lnSpc>
                          <a:spcPct val="100000"/>
                        </a:lnSpc>
                        <a:spcBef>
                          <a:spcPts val="755"/>
                        </a:spcBef>
                      </a:pPr>
                      <a:r>
                        <a:rPr sz="1600" b="1" spc="1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67.0</a:t>
                      </a:r>
                      <a:r>
                        <a:rPr sz="1600" b="1" spc="-9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spc="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(12.3)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95885" marB="0">
                    <a:lnT w="19050">
                      <a:solidFill>
                        <a:srgbClr val="FFFFFF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R="13335" algn="ctr">
                        <a:lnSpc>
                          <a:spcPct val="100000"/>
                        </a:lnSpc>
                        <a:spcBef>
                          <a:spcPts val="755"/>
                        </a:spcBef>
                      </a:pPr>
                      <a:r>
                        <a:rPr sz="1600" b="1" spc="1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67.7</a:t>
                      </a:r>
                      <a:r>
                        <a:rPr sz="1600" b="1" spc="-9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spc="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(10.0)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95885" marB="0">
                    <a:lnT w="19050">
                      <a:solidFill>
                        <a:srgbClr val="FFFFFF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539"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6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Male</a:t>
                      </a:r>
                      <a:r>
                        <a:rPr sz="1600" b="1" spc="2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spc="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sex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39370" marB="0"/>
                </a:tc>
                <a:tc>
                  <a:txBody>
                    <a:bodyPr/>
                    <a:lstStyle/>
                    <a:p>
                      <a:pPr marL="548005" algn="ctr">
                        <a:lnSpc>
                          <a:spcPct val="100000"/>
                        </a:lnSpc>
                        <a:spcBef>
                          <a:spcPts val="489"/>
                        </a:spcBef>
                      </a:pPr>
                      <a:r>
                        <a:rPr sz="1600" b="1" spc="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52</a:t>
                      </a:r>
                      <a:r>
                        <a:rPr sz="1600" b="1" spc="-4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spc="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(48)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62229" marB="0"/>
                </a:tc>
                <a:tc>
                  <a:txBody>
                    <a:bodyPr/>
                    <a:lstStyle/>
                    <a:p>
                      <a:pPr marR="6985" algn="ctr">
                        <a:lnSpc>
                          <a:spcPct val="100000"/>
                        </a:lnSpc>
                        <a:spcBef>
                          <a:spcPts val="489"/>
                        </a:spcBef>
                      </a:pPr>
                      <a:r>
                        <a:rPr sz="1600" b="1" spc="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62</a:t>
                      </a:r>
                      <a:r>
                        <a:rPr sz="1600" b="1" spc="-4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spc="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(57)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62229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632"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600" b="1" spc="3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Body</a:t>
                      </a:r>
                      <a:r>
                        <a:rPr sz="1600" b="1" spc="-15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spc="2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weight,</a:t>
                      </a:r>
                      <a:r>
                        <a:rPr sz="1600" b="1" spc="-12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spc="4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mean</a:t>
                      </a:r>
                      <a:r>
                        <a:rPr sz="1600" b="1" spc="-114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spc="1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(SD),</a:t>
                      </a:r>
                      <a:r>
                        <a:rPr sz="1600" b="1" spc="-12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spc="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kg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39370" marB="0"/>
                </a:tc>
                <a:tc>
                  <a:txBody>
                    <a:bodyPr/>
                    <a:lstStyle/>
                    <a:p>
                      <a:pPr marL="539750" algn="ctr">
                        <a:lnSpc>
                          <a:spcPct val="100000"/>
                        </a:lnSpc>
                        <a:spcBef>
                          <a:spcPts val="490"/>
                        </a:spcBef>
                      </a:pPr>
                      <a:r>
                        <a:rPr sz="1600" b="1" spc="1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61.2</a:t>
                      </a:r>
                      <a:r>
                        <a:rPr sz="1600" b="1" spc="-10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spc="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(12.8)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62230" marB="0"/>
                </a:tc>
                <a:tc>
                  <a:txBody>
                    <a:bodyPr/>
                    <a:lstStyle/>
                    <a:p>
                      <a:pPr marR="12700" algn="ctr">
                        <a:lnSpc>
                          <a:spcPct val="100000"/>
                        </a:lnSpc>
                        <a:spcBef>
                          <a:spcPts val="490"/>
                        </a:spcBef>
                      </a:pPr>
                      <a:r>
                        <a:rPr sz="1600" b="1" spc="1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62.8</a:t>
                      </a:r>
                      <a:r>
                        <a:rPr sz="1600" b="1" spc="-9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spc="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(10.9)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6223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569"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600" b="1" spc="1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Hypertension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39370" marB="0"/>
                </a:tc>
                <a:tc>
                  <a:txBody>
                    <a:bodyPr/>
                    <a:lstStyle/>
                    <a:p>
                      <a:pPr marL="548005" algn="ctr">
                        <a:lnSpc>
                          <a:spcPct val="100000"/>
                        </a:lnSpc>
                        <a:spcBef>
                          <a:spcPts val="489"/>
                        </a:spcBef>
                      </a:pPr>
                      <a:r>
                        <a:rPr sz="1600" b="1" spc="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65</a:t>
                      </a:r>
                      <a:r>
                        <a:rPr sz="1600" b="1" spc="-4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spc="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(60)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62229" marB="0"/>
                </a:tc>
                <a:tc>
                  <a:txBody>
                    <a:bodyPr/>
                    <a:lstStyle/>
                    <a:p>
                      <a:pPr marR="6985" algn="ctr">
                        <a:lnSpc>
                          <a:spcPct val="100000"/>
                        </a:lnSpc>
                        <a:spcBef>
                          <a:spcPts val="489"/>
                        </a:spcBef>
                      </a:pPr>
                      <a:r>
                        <a:rPr sz="1600" b="1" spc="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63</a:t>
                      </a:r>
                      <a:r>
                        <a:rPr sz="1600" b="1" spc="-4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spc="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(58)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62229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967"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600" b="1" spc="2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Diabetes</a:t>
                      </a:r>
                      <a:r>
                        <a:rPr sz="1600" b="1" spc="-15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spc="2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mellitus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39370" marB="0"/>
                </a:tc>
                <a:tc>
                  <a:txBody>
                    <a:bodyPr/>
                    <a:lstStyle/>
                    <a:p>
                      <a:pPr marL="548005" algn="ctr">
                        <a:lnSpc>
                          <a:spcPct val="100000"/>
                        </a:lnSpc>
                        <a:spcBef>
                          <a:spcPts val="490"/>
                        </a:spcBef>
                      </a:pPr>
                      <a:r>
                        <a:rPr sz="1600" b="1" spc="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23</a:t>
                      </a:r>
                      <a:r>
                        <a:rPr sz="1600" b="1" spc="-4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spc="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(21)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62230" marB="0"/>
                </a:tc>
                <a:tc>
                  <a:txBody>
                    <a:bodyPr/>
                    <a:lstStyle/>
                    <a:p>
                      <a:pPr marR="6985" algn="ctr">
                        <a:lnSpc>
                          <a:spcPct val="100000"/>
                        </a:lnSpc>
                        <a:spcBef>
                          <a:spcPts val="490"/>
                        </a:spcBef>
                      </a:pPr>
                      <a:r>
                        <a:rPr sz="1600" b="1" spc="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22</a:t>
                      </a:r>
                      <a:r>
                        <a:rPr sz="1600" b="1" spc="-4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spc="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(20)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6223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5455"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600" b="1" spc="1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Dyslipidemia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39370" marB="0"/>
                </a:tc>
                <a:tc>
                  <a:txBody>
                    <a:bodyPr/>
                    <a:lstStyle/>
                    <a:p>
                      <a:pPr marL="547370" algn="ctr">
                        <a:lnSpc>
                          <a:spcPct val="100000"/>
                        </a:lnSpc>
                        <a:spcBef>
                          <a:spcPts val="490"/>
                        </a:spcBef>
                      </a:pPr>
                      <a:r>
                        <a:rPr sz="1600" b="1" spc="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65</a:t>
                      </a:r>
                      <a:r>
                        <a:rPr sz="1600" b="1" spc="-4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spc="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(60)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62230" marB="0"/>
                </a:tc>
                <a:tc>
                  <a:txBody>
                    <a:bodyPr/>
                    <a:lstStyle/>
                    <a:p>
                      <a:pPr marR="6985" algn="ctr">
                        <a:lnSpc>
                          <a:spcPct val="100000"/>
                        </a:lnSpc>
                        <a:spcBef>
                          <a:spcPts val="490"/>
                        </a:spcBef>
                      </a:pPr>
                      <a:r>
                        <a:rPr sz="1600" b="1" spc="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61</a:t>
                      </a:r>
                      <a:r>
                        <a:rPr sz="1600" b="1" spc="-4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spc="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(56)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6223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5683"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600" b="1" spc="2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Chronic </a:t>
                      </a:r>
                      <a:r>
                        <a:rPr sz="1600" b="1" spc="2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kidney</a:t>
                      </a:r>
                      <a:r>
                        <a:rPr sz="1600" b="1" spc="-32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spc="1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disease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39370" marB="0"/>
                </a:tc>
                <a:tc>
                  <a:txBody>
                    <a:bodyPr/>
                    <a:lstStyle/>
                    <a:p>
                      <a:pPr marL="548005" algn="ctr">
                        <a:lnSpc>
                          <a:spcPct val="100000"/>
                        </a:lnSpc>
                        <a:spcBef>
                          <a:spcPts val="489"/>
                        </a:spcBef>
                      </a:pPr>
                      <a:r>
                        <a:rPr sz="1600" b="1" spc="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9</a:t>
                      </a:r>
                      <a:r>
                        <a:rPr sz="1600" b="1" spc="-3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spc="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(8)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62229" marB="0"/>
                </a:tc>
                <a:tc>
                  <a:txBody>
                    <a:bodyPr/>
                    <a:lstStyle/>
                    <a:p>
                      <a:pPr marR="6985" algn="ctr">
                        <a:lnSpc>
                          <a:spcPct val="100000"/>
                        </a:lnSpc>
                        <a:spcBef>
                          <a:spcPts val="489"/>
                        </a:spcBef>
                      </a:pPr>
                      <a:r>
                        <a:rPr sz="1600" b="1" spc="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7</a:t>
                      </a:r>
                      <a:r>
                        <a:rPr sz="1600" b="1" spc="-4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spc="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(6)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62229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5455"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600" b="1" spc="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Atrial</a:t>
                      </a:r>
                      <a:r>
                        <a:rPr sz="1600" b="1" spc="-12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spc="1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fibrillation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39370" marB="0"/>
                </a:tc>
                <a:tc>
                  <a:txBody>
                    <a:bodyPr/>
                    <a:lstStyle/>
                    <a:p>
                      <a:pPr marL="547370" algn="ctr">
                        <a:lnSpc>
                          <a:spcPct val="100000"/>
                        </a:lnSpc>
                        <a:spcBef>
                          <a:spcPts val="490"/>
                        </a:spcBef>
                      </a:pPr>
                      <a:r>
                        <a:rPr sz="1600" b="1" spc="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65</a:t>
                      </a:r>
                      <a:r>
                        <a:rPr sz="1600" b="1" spc="-4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spc="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(60)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62230" marB="0"/>
                </a:tc>
                <a:tc>
                  <a:txBody>
                    <a:bodyPr/>
                    <a:lstStyle/>
                    <a:p>
                      <a:pPr marR="6985" algn="ctr">
                        <a:lnSpc>
                          <a:spcPct val="100000"/>
                        </a:lnSpc>
                        <a:spcBef>
                          <a:spcPts val="490"/>
                        </a:spcBef>
                      </a:pPr>
                      <a:r>
                        <a:rPr sz="1600" b="1" spc="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67</a:t>
                      </a:r>
                      <a:r>
                        <a:rPr sz="1600" b="1" spc="-4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spc="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(62)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6223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5603"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600" b="1" spc="2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Prior </a:t>
                      </a:r>
                      <a:r>
                        <a:rPr sz="1600" b="1" spc="2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myocardial</a:t>
                      </a:r>
                      <a:r>
                        <a:rPr sz="1600" b="1" spc="-33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spc="1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infarction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39370" marB="0"/>
                </a:tc>
                <a:tc>
                  <a:txBody>
                    <a:bodyPr/>
                    <a:lstStyle/>
                    <a:p>
                      <a:pPr marL="548005" algn="ctr">
                        <a:lnSpc>
                          <a:spcPct val="100000"/>
                        </a:lnSpc>
                        <a:spcBef>
                          <a:spcPts val="489"/>
                        </a:spcBef>
                      </a:pPr>
                      <a:r>
                        <a:rPr sz="1600" b="1" spc="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9</a:t>
                      </a:r>
                      <a:r>
                        <a:rPr sz="1600" b="1" spc="-3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spc="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(8)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62229" marB="0"/>
                </a:tc>
                <a:tc>
                  <a:txBody>
                    <a:bodyPr/>
                    <a:lstStyle/>
                    <a:p>
                      <a:pPr marR="6985" algn="ctr">
                        <a:lnSpc>
                          <a:spcPct val="100000"/>
                        </a:lnSpc>
                        <a:spcBef>
                          <a:spcPts val="489"/>
                        </a:spcBef>
                      </a:pPr>
                      <a:r>
                        <a:rPr sz="1600" b="1" spc="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5</a:t>
                      </a:r>
                      <a:r>
                        <a:rPr sz="1600" b="1" spc="-4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spc="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(5)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62229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5601"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600" b="1" spc="2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Prior</a:t>
                      </a:r>
                      <a:r>
                        <a:rPr sz="1600" b="1" spc="-12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spc="1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stroke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39370" marB="0"/>
                </a:tc>
                <a:tc>
                  <a:txBody>
                    <a:bodyPr/>
                    <a:lstStyle/>
                    <a:p>
                      <a:pPr marL="540385" algn="ctr">
                        <a:lnSpc>
                          <a:spcPct val="100000"/>
                        </a:lnSpc>
                        <a:spcBef>
                          <a:spcPts val="490"/>
                        </a:spcBef>
                      </a:pPr>
                      <a:r>
                        <a:rPr sz="1600" b="1" spc="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10</a:t>
                      </a:r>
                      <a:r>
                        <a:rPr sz="1600" b="1" spc="-4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spc="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(9)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62230" marB="0"/>
                </a:tc>
                <a:tc>
                  <a:txBody>
                    <a:bodyPr/>
                    <a:lstStyle/>
                    <a:p>
                      <a:pPr marR="6985" algn="ctr">
                        <a:lnSpc>
                          <a:spcPct val="100000"/>
                        </a:lnSpc>
                        <a:spcBef>
                          <a:spcPts val="490"/>
                        </a:spcBef>
                      </a:pPr>
                      <a:r>
                        <a:rPr sz="1600" b="1" spc="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6</a:t>
                      </a:r>
                      <a:r>
                        <a:rPr sz="1600" b="1" spc="-4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spc="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(6)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6223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58758"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600" b="1" spc="2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Rheumatic heart</a:t>
                      </a:r>
                      <a:r>
                        <a:rPr sz="1600" b="1" spc="-31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spc="1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disease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39370" marB="0"/>
                </a:tc>
                <a:tc>
                  <a:txBody>
                    <a:bodyPr/>
                    <a:lstStyle/>
                    <a:p>
                      <a:pPr marL="547370" algn="ctr">
                        <a:lnSpc>
                          <a:spcPct val="100000"/>
                        </a:lnSpc>
                        <a:spcBef>
                          <a:spcPts val="490"/>
                        </a:spcBef>
                      </a:pPr>
                      <a:r>
                        <a:rPr sz="1600" b="1" spc="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17</a:t>
                      </a:r>
                      <a:r>
                        <a:rPr sz="1600" b="1" spc="-4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spc="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(16)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62230" marB="0"/>
                </a:tc>
                <a:tc>
                  <a:txBody>
                    <a:bodyPr/>
                    <a:lstStyle/>
                    <a:p>
                      <a:pPr marR="6985" algn="ctr">
                        <a:lnSpc>
                          <a:spcPct val="100000"/>
                        </a:lnSpc>
                        <a:spcBef>
                          <a:spcPts val="490"/>
                        </a:spcBef>
                      </a:pPr>
                      <a:r>
                        <a:rPr sz="1600" b="1" spc="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13</a:t>
                      </a:r>
                      <a:r>
                        <a:rPr sz="1600" b="1" spc="-4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spc="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(12)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6223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33917"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sz="1600" b="1" spc="2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Baseline</a:t>
                      </a:r>
                      <a:r>
                        <a:rPr sz="1600" b="1" spc="-15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spc="-4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LVEF,</a:t>
                      </a:r>
                      <a:r>
                        <a:rPr sz="1600" b="1" spc="-12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spc="4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mean</a:t>
                      </a:r>
                      <a:r>
                        <a:rPr sz="1600" b="1" spc="-17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spc="1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(SD),</a:t>
                      </a:r>
                      <a:r>
                        <a:rPr sz="1600" b="1" spc="-12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spc="1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%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46355" marB="0">
                    <a:lnB w="1905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115" algn="ct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1600" b="1" spc="1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63.9</a:t>
                      </a:r>
                      <a:r>
                        <a:rPr sz="1600" b="1" spc="-9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spc="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(10.3)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32384" marB="0">
                    <a:lnB w="1905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3335" algn="ct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1600" b="1" spc="1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62.8</a:t>
                      </a:r>
                      <a:r>
                        <a:rPr sz="1600" b="1" spc="-9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spc="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(12.7)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32384" marB="0">
                    <a:lnB w="19050">
                      <a:solidFill>
                        <a:srgbClr val="FFFFFF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252726" y="98678"/>
            <a:ext cx="4707890" cy="45593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pc="5" dirty="0"/>
              <a:t>Baseline Characteristics</a:t>
            </a:r>
            <a:r>
              <a:rPr spc="-170" dirty="0"/>
              <a:t> </a:t>
            </a:r>
            <a:r>
              <a:rPr spc="15" dirty="0"/>
              <a:t>(2)</a:t>
            </a: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323532" y="779018"/>
          <a:ext cx="8641080" cy="575627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1960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352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0913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8630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001F5F"/>
                    </a:solidFill>
                  </a:tcPr>
                </a:tc>
                <a:tc>
                  <a:txBody>
                    <a:bodyPr/>
                    <a:lstStyle/>
                    <a:p>
                      <a:pPr marL="304800" algn="ctr">
                        <a:lnSpc>
                          <a:spcPct val="100000"/>
                        </a:lnSpc>
                        <a:spcBef>
                          <a:spcPts val="565"/>
                        </a:spcBef>
                      </a:pPr>
                      <a:r>
                        <a:rPr sz="1600" b="1" spc="2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Edoxaban</a:t>
                      </a:r>
                      <a:endParaRPr sz="1600">
                        <a:latin typeface="Arial"/>
                        <a:cs typeface="Arial"/>
                      </a:endParaRPr>
                    </a:p>
                    <a:p>
                      <a:pPr marL="300990" algn="ctr">
                        <a:lnSpc>
                          <a:spcPts val="1850"/>
                        </a:lnSpc>
                        <a:spcBef>
                          <a:spcPts val="965"/>
                        </a:spcBef>
                      </a:pPr>
                      <a:r>
                        <a:rPr sz="1600" b="1" spc="1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(n=109)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71755" marB="0"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001F5F"/>
                    </a:solidFill>
                  </a:tcPr>
                </a:tc>
                <a:tc>
                  <a:txBody>
                    <a:bodyPr/>
                    <a:lstStyle/>
                    <a:p>
                      <a:pPr marL="567690">
                        <a:lnSpc>
                          <a:spcPct val="100000"/>
                        </a:lnSpc>
                        <a:spcBef>
                          <a:spcPts val="565"/>
                        </a:spcBef>
                      </a:pPr>
                      <a:r>
                        <a:rPr sz="1600" b="1" spc="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Warfarin</a:t>
                      </a:r>
                      <a:endParaRPr sz="1600">
                        <a:latin typeface="Arial"/>
                        <a:cs typeface="Arial"/>
                      </a:endParaRPr>
                    </a:p>
                    <a:p>
                      <a:pPr marL="621030">
                        <a:lnSpc>
                          <a:spcPts val="1850"/>
                        </a:lnSpc>
                        <a:spcBef>
                          <a:spcPts val="965"/>
                        </a:spcBef>
                      </a:pPr>
                      <a:r>
                        <a:rPr sz="1600" b="1" spc="1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(n=109)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71755" marB="0"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001F5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4574"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220"/>
                        </a:spcBef>
                      </a:pPr>
                      <a:r>
                        <a:rPr sz="1500" b="1" spc="-5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Type </a:t>
                      </a:r>
                      <a:r>
                        <a:rPr sz="15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of </a:t>
                      </a:r>
                      <a:r>
                        <a:rPr sz="1500" b="1" spc="2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valve</a:t>
                      </a:r>
                      <a:r>
                        <a:rPr sz="15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surgery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27940" marB="0">
                    <a:lnT w="19050">
                      <a:solidFill>
                        <a:srgbClr val="FFFFFF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9050">
                      <a:solidFill>
                        <a:srgbClr val="FFFFFF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9050">
                      <a:solidFill>
                        <a:srgbClr val="FFFFFF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7527">
                <a:tc>
                  <a:txBody>
                    <a:bodyPr/>
                    <a:lstStyle/>
                    <a:p>
                      <a:pPr marL="274955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1500" b="1" spc="-1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Aortic </a:t>
                      </a:r>
                      <a:r>
                        <a:rPr sz="1500" b="1" spc="2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valve</a:t>
                      </a:r>
                      <a:r>
                        <a:rPr sz="1500" b="1" spc="-8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5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replacement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6985" marB="0"/>
                </a:tc>
                <a:tc>
                  <a:txBody>
                    <a:bodyPr/>
                    <a:lstStyle/>
                    <a:p>
                      <a:pPr marR="754380" algn="r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5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56</a:t>
                      </a:r>
                      <a:r>
                        <a:rPr sz="1500" b="1" spc="-7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5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(51)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41275" marB="0"/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5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51 </a:t>
                      </a:r>
                      <a:r>
                        <a:rPr sz="15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(47)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4127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7099">
                <a:tc>
                  <a:txBody>
                    <a:bodyPr/>
                    <a:lstStyle/>
                    <a:p>
                      <a:pPr marL="274955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15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Mitral </a:t>
                      </a:r>
                      <a:r>
                        <a:rPr sz="1500" b="1" spc="2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valve</a:t>
                      </a:r>
                      <a:r>
                        <a:rPr sz="1500" b="1" spc="-10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5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replacement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6985" marB="0"/>
                </a:tc>
                <a:tc>
                  <a:txBody>
                    <a:bodyPr/>
                    <a:lstStyle/>
                    <a:p>
                      <a:pPr marR="754380" algn="r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5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24</a:t>
                      </a:r>
                      <a:r>
                        <a:rPr sz="1500" b="1" spc="-7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5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(22)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41275" marB="0"/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5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21 </a:t>
                      </a:r>
                      <a:r>
                        <a:rPr sz="15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(19)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4127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4549">
                <a:tc>
                  <a:txBody>
                    <a:bodyPr/>
                    <a:lstStyle/>
                    <a:p>
                      <a:pPr marL="274955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15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Mitral </a:t>
                      </a:r>
                      <a:r>
                        <a:rPr sz="1500" b="1" spc="2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valve</a:t>
                      </a:r>
                      <a:r>
                        <a:rPr sz="1500" b="1" spc="-10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5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repair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6985" marB="0"/>
                </a:tc>
                <a:tc>
                  <a:txBody>
                    <a:bodyPr/>
                    <a:lstStyle/>
                    <a:p>
                      <a:pPr marR="754380" algn="r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5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41</a:t>
                      </a:r>
                      <a:r>
                        <a:rPr sz="1500" b="1" spc="-9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5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(38)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41275" marB="0"/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5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45 </a:t>
                      </a:r>
                      <a:r>
                        <a:rPr sz="15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(41)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4127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7641"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1500" b="1" spc="-2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Concomitant</a:t>
                      </a:r>
                      <a:r>
                        <a:rPr sz="1500" b="1" spc="16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5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surgery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2413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7129">
                <a:tc>
                  <a:txBody>
                    <a:bodyPr/>
                    <a:lstStyle/>
                    <a:p>
                      <a:pPr marL="274955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1500" b="1" spc="-1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Tricuspid</a:t>
                      </a:r>
                      <a:r>
                        <a:rPr sz="15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annuloplasty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24130" marB="0"/>
                </a:tc>
                <a:tc>
                  <a:txBody>
                    <a:bodyPr/>
                    <a:lstStyle/>
                    <a:p>
                      <a:pPr marR="754380" algn="r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15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36</a:t>
                      </a:r>
                      <a:r>
                        <a:rPr sz="1500" b="1" spc="-7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5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(33)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24130" marB="0"/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15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31 </a:t>
                      </a:r>
                      <a:r>
                        <a:rPr sz="15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(28)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2413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0259">
                <a:tc>
                  <a:txBody>
                    <a:bodyPr/>
                    <a:lstStyle/>
                    <a:p>
                      <a:pPr marL="274955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15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Coronary </a:t>
                      </a:r>
                      <a:r>
                        <a:rPr sz="15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artery </a:t>
                      </a:r>
                      <a:r>
                        <a:rPr sz="1500" b="1" spc="-2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bypass</a:t>
                      </a:r>
                      <a:r>
                        <a:rPr sz="1500" b="1" spc="10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5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graft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24130" marB="0"/>
                </a:tc>
                <a:tc>
                  <a:txBody>
                    <a:bodyPr/>
                    <a:lstStyle/>
                    <a:p>
                      <a:pPr marL="307340" algn="ctr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15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8</a:t>
                      </a:r>
                      <a:r>
                        <a:rPr sz="15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5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(7)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24130" marB="0"/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15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7</a:t>
                      </a:r>
                      <a:r>
                        <a:rPr sz="15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(6)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2413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4705">
                <a:tc>
                  <a:txBody>
                    <a:bodyPr/>
                    <a:lstStyle/>
                    <a:p>
                      <a:pPr marL="274955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1500" b="1" spc="-3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LAA</a:t>
                      </a:r>
                      <a:r>
                        <a:rPr sz="1500" b="1" spc="5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5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obliteration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6985" marB="0"/>
                </a:tc>
                <a:tc>
                  <a:txBody>
                    <a:bodyPr/>
                    <a:lstStyle/>
                    <a:p>
                      <a:pPr marR="754380" algn="r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5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17</a:t>
                      </a:r>
                      <a:r>
                        <a:rPr sz="1500" b="1" spc="-9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5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(16)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41275" marB="0"/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5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14 </a:t>
                      </a:r>
                      <a:r>
                        <a:rPr sz="15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(13)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41275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97641">
                <a:tc>
                  <a:txBody>
                    <a:bodyPr/>
                    <a:lstStyle/>
                    <a:p>
                      <a:pPr marL="274955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1500" b="1" spc="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Maze </a:t>
                      </a:r>
                      <a:r>
                        <a:rPr sz="15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procedure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24130" marB="0"/>
                </a:tc>
                <a:tc>
                  <a:txBody>
                    <a:bodyPr/>
                    <a:lstStyle/>
                    <a:p>
                      <a:pPr marR="754380" algn="r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15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22</a:t>
                      </a:r>
                      <a:r>
                        <a:rPr sz="1500" b="1" spc="-9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5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(20)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24130" marB="0"/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15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19 </a:t>
                      </a:r>
                      <a:r>
                        <a:rPr sz="15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(17)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2413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97129"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15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Medication </a:t>
                      </a:r>
                      <a:r>
                        <a:rPr sz="15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at</a:t>
                      </a:r>
                      <a:r>
                        <a:rPr sz="1500" b="1" spc="-2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5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discharge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2413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97340">
                <a:tc>
                  <a:txBody>
                    <a:bodyPr/>
                    <a:lstStyle/>
                    <a:p>
                      <a:pPr marL="274955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1500" b="1" spc="-1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Angiotensin </a:t>
                      </a:r>
                      <a:r>
                        <a:rPr sz="15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II </a:t>
                      </a:r>
                      <a:r>
                        <a:rPr sz="15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receptor</a:t>
                      </a:r>
                      <a:r>
                        <a:rPr sz="1500" b="1" spc="9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5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blockers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24130" marB="0"/>
                </a:tc>
                <a:tc>
                  <a:txBody>
                    <a:bodyPr/>
                    <a:lstStyle/>
                    <a:p>
                      <a:pPr marR="754380" algn="r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15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26</a:t>
                      </a:r>
                      <a:r>
                        <a:rPr sz="1500" b="1" spc="-9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5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(24)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24130" marB="0"/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15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31 </a:t>
                      </a:r>
                      <a:r>
                        <a:rPr sz="15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(28)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2413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80352">
                <a:tc>
                  <a:txBody>
                    <a:bodyPr/>
                    <a:lstStyle/>
                    <a:p>
                      <a:pPr marL="274955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1500" b="1" spc="-2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ACE</a:t>
                      </a:r>
                      <a:r>
                        <a:rPr sz="1500" b="1" spc="1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5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inhibitors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24130" marB="0"/>
                </a:tc>
                <a:tc>
                  <a:txBody>
                    <a:bodyPr/>
                    <a:lstStyle/>
                    <a:p>
                      <a:pPr marL="307340" algn="ctr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15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6</a:t>
                      </a:r>
                      <a:r>
                        <a:rPr sz="15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5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(6)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24130" marB="0"/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15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9</a:t>
                      </a:r>
                      <a:r>
                        <a:rPr sz="15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(8)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24130" marB="0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14786">
                <a:tc>
                  <a:txBody>
                    <a:bodyPr/>
                    <a:lstStyle/>
                    <a:p>
                      <a:pPr marL="274955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15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Beta</a:t>
                      </a:r>
                      <a:r>
                        <a:rPr sz="1500" b="1" spc="6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5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blockers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6985" marB="0"/>
                </a:tc>
                <a:tc>
                  <a:txBody>
                    <a:bodyPr/>
                    <a:lstStyle/>
                    <a:p>
                      <a:pPr marR="754380" algn="r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5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42</a:t>
                      </a:r>
                      <a:r>
                        <a:rPr sz="1500" b="1" spc="-9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5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(39)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41275" marB="0"/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5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48 </a:t>
                      </a:r>
                      <a:r>
                        <a:rPr sz="15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(44)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41275" marB="0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97161">
                <a:tc>
                  <a:txBody>
                    <a:bodyPr/>
                    <a:lstStyle/>
                    <a:p>
                      <a:pPr marL="274955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15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Calcium </a:t>
                      </a:r>
                      <a:r>
                        <a:rPr sz="15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channel</a:t>
                      </a:r>
                      <a:r>
                        <a:rPr sz="1500" b="1" spc="7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5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blockers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24130" marB="0"/>
                </a:tc>
                <a:tc>
                  <a:txBody>
                    <a:bodyPr/>
                    <a:lstStyle/>
                    <a:p>
                      <a:pPr marR="754380" algn="r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15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17</a:t>
                      </a:r>
                      <a:r>
                        <a:rPr sz="1500" b="1" spc="-7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5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(16)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24130" marB="0"/>
                </a:tc>
                <a:tc>
                  <a:txBody>
                    <a:bodyPr/>
                    <a:lstStyle/>
                    <a:p>
                      <a:pPr marR="27305" algn="ctr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15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12 </a:t>
                      </a:r>
                      <a:r>
                        <a:rPr sz="1500" b="1" spc="-2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(11)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24130" marB="0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97404">
                <a:tc>
                  <a:txBody>
                    <a:bodyPr/>
                    <a:lstStyle/>
                    <a:p>
                      <a:pPr marL="274955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15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Diuretics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24130" marB="0"/>
                </a:tc>
                <a:tc>
                  <a:txBody>
                    <a:bodyPr/>
                    <a:lstStyle/>
                    <a:p>
                      <a:pPr marR="701040" algn="r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15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108</a:t>
                      </a:r>
                      <a:r>
                        <a:rPr sz="1500" b="1" spc="-9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5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(99)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24130" marB="0"/>
                </a:tc>
                <a:tc>
                  <a:txBody>
                    <a:bodyPr/>
                    <a:lstStyle/>
                    <a:p>
                      <a:pPr marR="22225" algn="ctr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15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107</a:t>
                      </a:r>
                      <a:r>
                        <a:rPr sz="15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5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(98)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24130" marB="0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97641">
                <a:tc>
                  <a:txBody>
                    <a:bodyPr/>
                    <a:lstStyle/>
                    <a:p>
                      <a:pPr marL="274955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1500" b="1" spc="-1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Antiplatelet</a:t>
                      </a:r>
                      <a:r>
                        <a:rPr sz="1500" b="1" spc="4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5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agents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24130" marB="0"/>
                </a:tc>
                <a:tc>
                  <a:txBody>
                    <a:bodyPr/>
                    <a:lstStyle/>
                    <a:p>
                      <a:pPr marR="754380" algn="r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15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20</a:t>
                      </a:r>
                      <a:r>
                        <a:rPr sz="1500" b="1" spc="-9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5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(18)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24130" marB="0"/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15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17 </a:t>
                      </a:r>
                      <a:r>
                        <a:rPr sz="15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(16)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24130" marB="0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87553">
                <a:tc>
                  <a:txBody>
                    <a:bodyPr/>
                    <a:lstStyle/>
                    <a:p>
                      <a:pPr marL="274955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15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Statins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24130" marB="0">
                    <a:lnB w="1905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754380" algn="r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15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68</a:t>
                      </a:r>
                      <a:r>
                        <a:rPr sz="1500" b="1" spc="-7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5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(62)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24130" marB="0">
                    <a:lnB w="1905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15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65 </a:t>
                      </a:r>
                      <a:r>
                        <a:rPr sz="15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(60)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24130" marB="0">
                    <a:lnB w="19050">
                      <a:solidFill>
                        <a:srgbClr val="FFFFFF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6892" y="575881"/>
            <a:ext cx="8142605" cy="51054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3150" spc="5" dirty="0"/>
              <a:t>Efficacy Outcome</a:t>
            </a:r>
            <a:r>
              <a:rPr sz="3150" spc="229" dirty="0"/>
              <a:t> </a:t>
            </a:r>
            <a:r>
              <a:rPr sz="3150" spc="10" dirty="0"/>
              <a:t>(Intention-to-Treatment)</a:t>
            </a:r>
            <a:endParaRPr sz="3150"/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215011" y="1403222"/>
          <a:ext cx="9907905" cy="461899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8773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341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128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90893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7599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1673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2050">
                        <a:latin typeface="Times New Roman"/>
                        <a:cs typeface="Times New Roman"/>
                      </a:endParaRPr>
                    </a:p>
                    <a:p>
                      <a:pPr marL="38100">
                        <a:lnSpc>
                          <a:spcPct val="100000"/>
                        </a:lnSpc>
                      </a:pPr>
                      <a:r>
                        <a:rPr sz="1600" b="1" spc="2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Outcomes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1905" marB="0"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001F5F"/>
                    </a:solidFill>
                  </a:tcPr>
                </a:tc>
                <a:tc>
                  <a:txBody>
                    <a:bodyPr/>
                    <a:lstStyle/>
                    <a:p>
                      <a:pPr marL="185420" marR="75565" indent="-129539">
                        <a:lnSpc>
                          <a:spcPct val="131400"/>
                        </a:lnSpc>
                        <a:spcBef>
                          <a:spcPts val="520"/>
                        </a:spcBef>
                      </a:pPr>
                      <a:r>
                        <a:rPr sz="16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1600" b="1" spc="2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do</a:t>
                      </a:r>
                      <a:r>
                        <a:rPr sz="16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xa</a:t>
                      </a:r>
                      <a:r>
                        <a:rPr sz="1600" b="1" spc="2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b</a:t>
                      </a:r>
                      <a:r>
                        <a:rPr sz="16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an  </a:t>
                      </a:r>
                      <a:r>
                        <a:rPr sz="1600" b="1" spc="1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(n=109)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66040" marB="0"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001F5F"/>
                    </a:solidFill>
                  </a:tcPr>
                </a:tc>
                <a:tc>
                  <a:txBody>
                    <a:bodyPr/>
                    <a:lstStyle/>
                    <a:p>
                      <a:pPr marL="136525" marR="86995" indent="-53340">
                        <a:lnSpc>
                          <a:spcPct val="131400"/>
                        </a:lnSpc>
                        <a:spcBef>
                          <a:spcPts val="520"/>
                        </a:spcBef>
                      </a:pPr>
                      <a:r>
                        <a:rPr sz="1600" b="1" spc="-9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W</a:t>
                      </a:r>
                      <a:r>
                        <a:rPr sz="16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1600" b="1" spc="2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16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fa</a:t>
                      </a:r>
                      <a:r>
                        <a:rPr sz="1600" b="1" spc="2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ri</a:t>
                      </a:r>
                      <a:r>
                        <a:rPr sz="16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  </a:t>
                      </a:r>
                      <a:r>
                        <a:rPr sz="1600" b="1" spc="1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(n=109)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66040" marB="0"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001F5F"/>
                    </a:solidFill>
                  </a:tcPr>
                </a:tc>
                <a:tc>
                  <a:txBody>
                    <a:bodyPr/>
                    <a:lstStyle/>
                    <a:p>
                      <a:pPr marL="560070" marR="1198245" indent="-335280">
                        <a:lnSpc>
                          <a:spcPct val="131400"/>
                        </a:lnSpc>
                        <a:spcBef>
                          <a:spcPts val="520"/>
                        </a:spcBef>
                      </a:pPr>
                      <a:r>
                        <a:rPr sz="1600" b="1" spc="2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Risk</a:t>
                      </a:r>
                      <a:r>
                        <a:rPr sz="1600" b="1" spc="-14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spc="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difference  (95%</a:t>
                      </a:r>
                      <a:r>
                        <a:rPr sz="1600" b="1" spc="-4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spc="2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CI)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66040" marB="0"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001F5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2050">
                        <a:latin typeface="Times New Roman"/>
                        <a:cs typeface="Times New Roman"/>
                      </a:endParaRPr>
                    </a:p>
                    <a:p>
                      <a:pPr marL="17145" algn="ctr">
                        <a:lnSpc>
                          <a:spcPct val="100000"/>
                        </a:lnSpc>
                      </a:pPr>
                      <a:r>
                        <a:rPr sz="1600" b="1" spc="1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P-value</a:t>
                      </a:r>
                      <a:r>
                        <a:rPr sz="1575" b="1" spc="22" baseline="2645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</a:t>
                      </a:r>
                      <a:endParaRPr sz="1575" baseline="26455">
                        <a:latin typeface="Arial"/>
                        <a:cs typeface="Arial"/>
                      </a:endParaRPr>
                    </a:p>
                  </a:txBody>
                  <a:tcPr marL="0" marR="0" marT="1905" marB="0"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001F5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64812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sz="1600" b="1" spc="30" dirty="0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Primary </a:t>
                      </a:r>
                      <a:r>
                        <a:rPr sz="1600" b="1" spc="10" dirty="0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efficacy</a:t>
                      </a:r>
                      <a:r>
                        <a:rPr sz="1600" b="1" spc="-325" dirty="0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spc="20" dirty="0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outcome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194310" marB="0">
                    <a:lnT w="19050">
                      <a:solidFill>
                        <a:srgbClr val="FFFFFF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345440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sz="1600" b="1" spc="10" dirty="0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0</a:t>
                      </a:r>
                      <a:r>
                        <a:rPr sz="1600" b="1" spc="-40" dirty="0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spc="5" dirty="0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(0)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194310" marB="0">
                    <a:lnT w="19050">
                      <a:solidFill>
                        <a:srgbClr val="FFFFFF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R="6350"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sz="1600" b="1" spc="10" dirty="0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4</a:t>
                      </a:r>
                      <a:r>
                        <a:rPr sz="1600" b="1" spc="-55" dirty="0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spc="10" dirty="0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(3.67)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194310" marB="0">
                    <a:lnT w="19050">
                      <a:solidFill>
                        <a:srgbClr val="FFFFFF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6985" marR="972185" algn="ct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600" b="1" spc="10" dirty="0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−0.0367</a:t>
                      </a:r>
                      <a:endParaRPr sz="1600">
                        <a:latin typeface="Arial"/>
                        <a:cs typeface="Arial"/>
                      </a:endParaRPr>
                    </a:p>
                    <a:p>
                      <a:pPr marL="6350" marR="972185" algn="ctr">
                        <a:lnSpc>
                          <a:spcPct val="100000"/>
                        </a:lnSpc>
                        <a:spcBef>
                          <a:spcPts val="605"/>
                        </a:spcBef>
                      </a:pPr>
                      <a:r>
                        <a:rPr sz="1600" b="1" spc="10" dirty="0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(−0.0720,</a:t>
                      </a:r>
                      <a:r>
                        <a:rPr sz="1600" b="1" spc="-145" dirty="0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spc="10" dirty="0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−0.0014)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35560" marB="0">
                    <a:lnT w="19050">
                      <a:solidFill>
                        <a:srgbClr val="FFFFFF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8890"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sz="1600" b="1" spc="15" dirty="0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&lt;0.001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194310" marB="0">
                    <a:lnT w="19050">
                      <a:solidFill>
                        <a:srgbClr val="FFFFFF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5316">
                <a:tc>
                  <a:txBody>
                    <a:bodyPr/>
                    <a:lstStyle/>
                    <a:p>
                      <a:pPr marL="206375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sz="1600" b="1" spc="1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Death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45085" marB="0"/>
                </a:tc>
                <a:tc>
                  <a:txBody>
                    <a:bodyPr/>
                    <a:lstStyle/>
                    <a:p>
                      <a:pPr marL="345440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sz="1600" b="1" spc="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0</a:t>
                      </a:r>
                      <a:r>
                        <a:rPr sz="1600" b="1" spc="-4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spc="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(0)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45085" marB="0"/>
                </a:tc>
                <a:tc>
                  <a:txBody>
                    <a:bodyPr/>
                    <a:lstStyle/>
                    <a:p>
                      <a:pPr marR="5715" algn="ctr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sz="1600" b="1" spc="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0</a:t>
                      </a:r>
                      <a:r>
                        <a:rPr sz="1600" b="1" spc="-4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spc="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(0)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45085" marB="0"/>
                </a:tc>
                <a:tc>
                  <a:txBody>
                    <a:bodyPr/>
                    <a:lstStyle/>
                    <a:p>
                      <a:pPr marR="972185"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9381">
                <a:tc>
                  <a:txBody>
                    <a:bodyPr/>
                    <a:lstStyle/>
                    <a:p>
                      <a:pPr marL="206375">
                        <a:lnSpc>
                          <a:spcPct val="100000"/>
                        </a:lnSpc>
                        <a:spcBef>
                          <a:spcPts val="1614"/>
                        </a:spcBef>
                      </a:pPr>
                      <a:r>
                        <a:rPr sz="1600" b="1" spc="2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Clinical </a:t>
                      </a:r>
                      <a:r>
                        <a:rPr sz="1600" b="1" spc="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thromboembolic</a:t>
                      </a:r>
                      <a:r>
                        <a:rPr sz="1600" b="1" spc="-35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spc="1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event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205104" marB="0"/>
                </a:tc>
                <a:tc>
                  <a:txBody>
                    <a:bodyPr/>
                    <a:lstStyle/>
                    <a:p>
                      <a:pPr marL="345440">
                        <a:lnSpc>
                          <a:spcPct val="100000"/>
                        </a:lnSpc>
                        <a:spcBef>
                          <a:spcPts val="1614"/>
                        </a:spcBef>
                      </a:pPr>
                      <a:r>
                        <a:rPr sz="1600" b="1" spc="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0</a:t>
                      </a:r>
                      <a:r>
                        <a:rPr sz="1600" b="1" spc="-4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spc="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(0)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205104" marB="0"/>
                </a:tc>
                <a:tc>
                  <a:txBody>
                    <a:bodyPr/>
                    <a:lstStyle/>
                    <a:p>
                      <a:pPr marR="6985" algn="ctr">
                        <a:lnSpc>
                          <a:spcPct val="100000"/>
                        </a:lnSpc>
                        <a:spcBef>
                          <a:spcPts val="1614"/>
                        </a:spcBef>
                      </a:pPr>
                      <a:r>
                        <a:rPr sz="1600" b="1" spc="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</a:t>
                      </a:r>
                      <a:r>
                        <a:rPr sz="1600" b="1" spc="-5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spc="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(0.92)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205104" marB="0"/>
                </a:tc>
                <a:tc>
                  <a:txBody>
                    <a:bodyPr/>
                    <a:lstStyle/>
                    <a:p>
                      <a:pPr marL="5715" marR="972185" algn="ctr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sz="1600" b="1" spc="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−0.0093</a:t>
                      </a:r>
                      <a:endParaRPr sz="1600">
                        <a:latin typeface="Arial"/>
                        <a:cs typeface="Arial"/>
                      </a:endParaRPr>
                    </a:p>
                    <a:p>
                      <a:pPr marL="4445" marR="972185" algn="ctr">
                        <a:lnSpc>
                          <a:spcPct val="100000"/>
                        </a:lnSpc>
                        <a:spcBef>
                          <a:spcPts val="605"/>
                        </a:spcBef>
                      </a:pPr>
                      <a:r>
                        <a:rPr sz="1600" b="1" spc="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(−0.0271,</a:t>
                      </a:r>
                      <a:r>
                        <a:rPr sz="1600" b="1" spc="-13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spc="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0.0087)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46355" marB="0"/>
                </a:tc>
                <a:tc>
                  <a:txBody>
                    <a:bodyPr/>
                    <a:lstStyle/>
                    <a:p>
                      <a:pPr marL="8255" algn="ctr">
                        <a:lnSpc>
                          <a:spcPct val="100000"/>
                        </a:lnSpc>
                        <a:spcBef>
                          <a:spcPts val="1614"/>
                        </a:spcBef>
                      </a:pPr>
                      <a:r>
                        <a:rPr sz="1600" b="1" spc="1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&lt;0.001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205104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01869">
                <a:tc>
                  <a:txBody>
                    <a:bodyPr/>
                    <a:lstStyle/>
                    <a:p>
                      <a:pPr marR="48260" algn="r">
                        <a:lnSpc>
                          <a:spcPct val="100000"/>
                        </a:lnSpc>
                        <a:spcBef>
                          <a:spcPts val="1320"/>
                        </a:spcBef>
                      </a:pPr>
                      <a:r>
                        <a:rPr sz="1600" b="1" spc="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Asymptomatic intracardiac</a:t>
                      </a:r>
                      <a:r>
                        <a:rPr sz="1600" b="1" spc="-34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spc="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thrombus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167640" marB="0"/>
                </a:tc>
                <a:tc>
                  <a:txBody>
                    <a:bodyPr/>
                    <a:lstStyle/>
                    <a:p>
                      <a:pPr marL="345440">
                        <a:lnSpc>
                          <a:spcPct val="100000"/>
                        </a:lnSpc>
                        <a:spcBef>
                          <a:spcPts val="1320"/>
                        </a:spcBef>
                      </a:pPr>
                      <a:r>
                        <a:rPr sz="1600" b="1" spc="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0</a:t>
                      </a:r>
                      <a:r>
                        <a:rPr sz="1600" b="1" spc="-4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spc="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(0)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167640" marB="0"/>
                </a:tc>
                <a:tc>
                  <a:txBody>
                    <a:bodyPr/>
                    <a:lstStyle/>
                    <a:p>
                      <a:pPr marR="6985" algn="ctr">
                        <a:lnSpc>
                          <a:spcPct val="100000"/>
                        </a:lnSpc>
                        <a:spcBef>
                          <a:spcPts val="1320"/>
                        </a:spcBef>
                      </a:pPr>
                      <a:r>
                        <a:rPr sz="1600" b="1" spc="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3</a:t>
                      </a:r>
                      <a:r>
                        <a:rPr sz="1600" b="1" spc="-5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spc="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(2.75)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167640" marB="0"/>
                </a:tc>
                <a:tc>
                  <a:txBody>
                    <a:bodyPr/>
                    <a:lstStyle/>
                    <a:p>
                      <a:pPr marL="5715" marR="972185" algn="ct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600" b="1" spc="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−0.0275</a:t>
                      </a:r>
                      <a:endParaRPr sz="1600">
                        <a:latin typeface="Arial"/>
                        <a:cs typeface="Arial"/>
                      </a:endParaRPr>
                    </a:p>
                    <a:p>
                      <a:pPr marL="4445" marR="972185" algn="ctr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sz="1600" b="1" spc="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(−0.0582,</a:t>
                      </a:r>
                      <a:r>
                        <a:rPr sz="1600" b="1" spc="-13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spc="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0.0032)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8890" marB="0"/>
                </a:tc>
                <a:tc>
                  <a:txBody>
                    <a:bodyPr/>
                    <a:lstStyle/>
                    <a:p>
                      <a:pPr marL="8255" algn="ctr">
                        <a:lnSpc>
                          <a:spcPct val="100000"/>
                        </a:lnSpc>
                        <a:spcBef>
                          <a:spcPts val="1320"/>
                        </a:spcBef>
                      </a:pPr>
                      <a:r>
                        <a:rPr sz="1600" b="1" spc="1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&lt;0.001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16764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01662">
                <a:tc>
                  <a:txBody>
                    <a:bodyPr/>
                    <a:lstStyle/>
                    <a:p>
                      <a:pPr marL="320675">
                        <a:lnSpc>
                          <a:spcPct val="100000"/>
                        </a:lnSpc>
                        <a:spcBef>
                          <a:spcPts val="1315"/>
                        </a:spcBef>
                      </a:pPr>
                      <a:r>
                        <a:rPr sz="1600" b="1" spc="1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Subclinical leaflet</a:t>
                      </a:r>
                      <a:r>
                        <a:rPr sz="1600" b="1" spc="-28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spc="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thrombosis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167005" marB="0"/>
                </a:tc>
                <a:tc>
                  <a:txBody>
                    <a:bodyPr/>
                    <a:lstStyle/>
                    <a:p>
                      <a:pPr marL="345440">
                        <a:lnSpc>
                          <a:spcPct val="100000"/>
                        </a:lnSpc>
                        <a:spcBef>
                          <a:spcPts val="1315"/>
                        </a:spcBef>
                      </a:pPr>
                      <a:r>
                        <a:rPr sz="1600" b="1" spc="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0</a:t>
                      </a:r>
                      <a:r>
                        <a:rPr sz="1600" b="1" spc="-4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spc="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(0)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167005" marB="0"/>
                </a:tc>
                <a:tc>
                  <a:txBody>
                    <a:bodyPr/>
                    <a:lstStyle/>
                    <a:p>
                      <a:pPr marR="6985" algn="ctr">
                        <a:lnSpc>
                          <a:spcPct val="100000"/>
                        </a:lnSpc>
                        <a:spcBef>
                          <a:spcPts val="1315"/>
                        </a:spcBef>
                      </a:pPr>
                      <a:r>
                        <a:rPr sz="1600" b="1" spc="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</a:t>
                      </a:r>
                      <a:r>
                        <a:rPr sz="1600" b="1" spc="-5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spc="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(0.92)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167005" marB="0"/>
                </a:tc>
                <a:tc>
                  <a:txBody>
                    <a:bodyPr/>
                    <a:lstStyle/>
                    <a:p>
                      <a:pPr marL="5715" marR="972185" algn="ctr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sz="1600" b="1" spc="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−0.0093</a:t>
                      </a:r>
                      <a:endParaRPr sz="1600">
                        <a:latin typeface="Arial"/>
                        <a:cs typeface="Arial"/>
                      </a:endParaRPr>
                    </a:p>
                    <a:p>
                      <a:pPr marL="4445" marR="972185" algn="ctr">
                        <a:lnSpc>
                          <a:spcPct val="100000"/>
                        </a:lnSpc>
                        <a:spcBef>
                          <a:spcPts val="605"/>
                        </a:spcBef>
                      </a:pPr>
                      <a:r>
                        <a:rPr sz="1600" b="1" spc="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(−0.0271,</a:t>
                      </a:r>
                      <a:r>
                        <a:rPr sz="1600" b="1" spc="-13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spc="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0.0087)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8255" marB="0"/>
                </a:tc>
                <a:tc>
                  <a:txBody>
                    <a:bodyPr/>
                    <a:lstStyle/>
                    <a:p>
                      <a:pPr marL="8255" algn="ctr">
                        <a:lnSpc>
                          <a:spcPct val="100000"/>
                        </a:lnSpc>
                        <a:spcBef>
                          <a:spcPts val="1315"/>
                        </a:spcBef>
                      </a:pPr>
                      <a:r>
                        <a:rPr sz="1600" b="1" spc="1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&lt;0.001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16700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37680">
                <a:tc>
                  <a:txBody>
                    <a:bodyPr/>
                    <a:lstStyle/>
                    <a:p>
                      <a:pPr marR="97790" algn="r">
                        <a:lnSpc>
                          <a:spcPct val="100000"/>
                        </a:lnSpc>
                        <a:spcBef>
                          <a:spcPts val="1315"/>
                        </a:spcBef>
                      </a:pPr>
                      <a:r>
                        <a:rPr sz="1600" b="1" spc="2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Thrombus</a:t>
                      </a:r>
                      <a:r>
                        <a:rPr sz="1600" b="1" spc="-17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spc="2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within</a:t>
                      </a:r>
                      <a:r>
                        <a:rPr sz="1600" b="1" spc="-204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spc="2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cardiac</a:t>
                      </a:r>
                      <a:r>
                        <a:rPr sz="1600" b="1" spc="-17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spc="2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chambers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167005" marB="0"/>
                </a:tc>
                <a:tc>
                  <a:txBody>
                    <a:bodyPr/>
                    <a:lstStyle/>
                    <a:p>
                      <a:pPr marL="345440">
                        <a:lnSpc>
                          <a:spcPct val="100000"/>
                        </a:lnSpc>
                        <a:spcBef>
                          <a:spcPts val="1315"/>
                        </a:spcBef>
                      </a:pPr>
                      <a:r>
                        <a:rPr sz="1600" b="1" spc="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0</a:t>
                      </a:r>
                      <a:r>
                        <a:rPr sz="1600" b="1" spc="-4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spc="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(0)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167005" marB="0"/>
                </a:tc>
                <a:tc>
                  <a:txBody>
                    <a:bodyPr/>
                    <a:lstStyle/>
                    <a:p>
                      <a:pPr marR="6350" algn="ctr">
                        <a:lnSpc>
                          <a:spcPct val="100000"/>
                        </a:lnSpc>
                        <a:spcBef>
                          <a:spcPts val="1315"/>
                        </a:spcBef>
                      </a:pPr>
                      <a:r>
                        <a:rPr sz="1600" b="1" spc="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</a:t>
                      </a:r>
                      <a:r>
                        <a:rPr sz="1600" b="1" spc="-5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spc="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(1.83)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167005" marB="0"/>
                </a:tc>
                <a:tc>
                  <a:txBody>
                    <a:bodyPr/>
                    <a:lstStyle/>
                    <a:p>
                      <a:pPr marL="590550" marR="972185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sz="1600" b="1" spc="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−0.0183</a:t>
                      </a:r>
                      <a:endParaRPr sz="16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605"/>
                        </a:spcBef>
                        <a:tabLst>
                          <a:tab pos="155575" algn="l"/>
                          <a:tab pos="2905760" algn="l"/>
                        </a:tabLst>
                      </a:pPr>
                      <a:r>
                        <a:rPr sz="1600" b="1" u="heavy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cs typeface="Arial"/>
                        </a:rPr>
                        <a:t> 	</a:t>
                      </a:r>
                      <a:r>
                        <a:rPr sz="1600" b="1" u="heavy" spc="10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cs typeface="Arial"/>
                        </a:rPr>
                        <a:t>(−0.0435,</a:t>
                      </a:r>
                      <a:r>
                        <a:rPr sz="1600" b="1" u="heavy" spc="-185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u="heavy" spc="5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cs typeface="Arial"/>
                        </a:rPr>
                        <a:t>0.0068)	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8255" marB="0"/>
                </a:tc>
                <a:tc>
                  <a:txBody>
                    <a:bodyPr/>
                    <a:lstStyle/>
                    <a:p>
                      <a:pPr marL="8890" algn="ctr">
                        <a:lnSpc>
                          <a:spcPct val="100000"/>
                        </a:lnSpc>
                        <a:spcBef>
                          <a:spcPts val="1315"/>
                        </a:spcBef>
                      </a:pPr>
                      <a:r>
                        <a:rPr sz="1600" b="1" spc="1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&lt;0.001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16700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1983">
                <a:tc>
                  <a:txBody>
                    <a:bodyPr/>
                    <a:lstStyle/>
                    <a:p>
                      <a:pPr marL="38100">
                        <a:lnSpc>
                          <a:spcPts val="1845"/>
                        </a:lnSpc>
                        <a:spcBef>
                          <a:spcPts val="355"/>
                        </a:spcBef>
                      </a:pPr>
                      <a:r>
                        <a:rPr sz="1575" b="1" spc="22" baseline="2645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1600" b="1" spc="1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 for</a:t>
                      </a:r>
                      <a:r>
                        <a:rPr sz="1600" b="1" spc="-10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spc="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noninferiority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4508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972185"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323532" y="1851405"/>
          <a:ext cx="8676640" cy="317563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73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424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411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1988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13105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934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1F5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  <a:p>
                      <a:pPr marL="850265">
                        <a:lnSpc>
                          <a:spcPct val="100000"/>
                        </a:lnSpc>
                      </a:pPr>
                      <a:r>
                        <a:rPr sz="1350" b="1" spc="1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Episode</a:t>
                      </a:r>
                      <a:endParaRPr sz="1350">
                        <a:latin typeface="Arial"/>
                        <a:cs typeface="Arial"/>
                      </a:endParaRPr>
                    </a:p>
                  </a:txBody>
                  <a:tcPr marL="0" marR="0" marT="3810" marB="0"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1F5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  <a:p>
                      <a:pPr marL="44450" algn="ctr">
                        <a:lnSpc>
                          <a:spcPct val="100000"/>
                        </a:lnSpc>
                      </a:pPr>
                      <a:r>
                        <a:rPr sz="1350" b="1" spc="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Sex/Age</a:t>
                      </a:r>
                      <a:endParaRPr sz="1350">
                        <a:latin typeface="Arial"/>
                        <a:cs typeface="Arial"/>
                      </a:endParaRPr>
                    </a:p>
                  </a:txBody>
                  <a:tcPr marL="0" marR="0" marT="3810" marB="0"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1F5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  <a:p>
                      <a:pPr marR="8255" algn="ctr">
                        <a:lnSpc>
                          <a:spcPct val="100000"/>
                        </a:lnSpc>
                      </a:pPr>
                      <a:r>
                        <a:rPr sz="1350" b="1" spc="2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Study</a:t>
                      </a:r>
                      <a:r>
                        <a:rPr sz="1350" b="1" spc="-2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350" b="1" spc="2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drugs</a:t>
                      </a:r>
                      <a:endParaRPr sz="1350">
                        <a:latin typeface="Arial"/>
                        <a:cs typeface="Arial"/>
                      </a:endParaRPr>
                    </a:p>
                  </a:txBody>
                  <a:tcPr marL="0" marR="0" marT="3810" marB="0"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1F5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  <a:p>
                      <a:pPr marL="65405" algn="ctr">
                        <a:lnSpc>
                          <a:spcPct val="100000"/>
                        </a:lnSpc>
                      </a:pPr>
                      <a:r>
                        <a:rPr sz="1350" b="1" spc="-2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Type </a:t>
                      </a:r>
                      <a:r>
                        <a:rPr sz="1350" b="1" spc="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of</a:t>
                      </a:r>
                      <a:r>
                        <a:rPr sz="1350" b="1" spc="-24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350" b="1" spc="2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surgery</a:t>
                      </a:r>
                      <a:endParaRPr sz="1350">
                        <a:latin typeface="Arial"/>
                        <a:cs typeface="Arial"/>
                      </a:endParaRPr>
                    </a:p>
                  </a:txBody>
                  <a:tcPr marL="0" marR="0" marT="3810" marB="0"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1F5F"/>
                    </a:solidFill>
                  </a:tcPr>
                </a:tc>
                <a:tc>
                  <a:txBody>
                    <a:bodyPr/>
                    <a:lstStyle/>
                    <a:p>
                      <a:pPr marL="201930" marR="161925" indent="91440">
                        <a:lnSpc>
                          <a:spcPct val="155700"/>
                        </a:lnSpc>
                        <a:spcBef>
                          <a:spcPts val="50"/>
                        </a:spcBef>
                      </a:pPr>
                      <a:r>
                        <a:rPr sz="1350" b="1" spc="2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Comorbidities </a:t>
                      </a:r>
                      <a:r>
                        <a:rPr sz="1350" b="1" spc="4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and  </a:t>
                      </a:r>
                      <a:r>
                        <a:rPr sz="1350" b="1" spc="2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concomitant</a:t>
                      </a:r>
                      <a:r>
                        <a:rPr sz="1350" b="1" spc="-3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350" b="1" spc="2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surgery</a:t>
                      </a:r>
                      <a:endParaRPr sz="135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1F5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7261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  <a:p>
                      <a:pPr marL="74295">
                        <a:lnSpc>
                          <a:spcPct val="100000"/>
                        </a:lnSpc>
                      </a:pPr>
                      <a:r>
                        <a:rPr sz="1350" b="1" spc="2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#1</a:t>
                      </a:r>
                      <a:endParaRPr sz="1350">
                        <a:latin typeface="Arial"/>
                        <a:cs typeface="Arial"/>
                      </a:endParaRPr>
                    </a:p>
                  </a:txBody>
                  <a:tcPr marL="0" marR="0" marT="635" marB="0">
                    <a:lnT w="12700">
                      <a:solidFill>
                        <a:srgbClr val="FFFFFF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  <a:p>
                      <a:pPr marL="154940">
                        <a:lnSpc>
                          <a:spcPct val="100000"/>
                        </a:lnSpc>
                      </a:pPr>
                      <a:r>
                        <a:rPr sz="1350" b="1" spc="1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LA</a:t>
                      </a:r>
                      <a:r>
                        <a:rPr sz="135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350" b="1" spc="2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thrombus</a:t>
                      </a:r>
                      <a:endParaRPr sz="1350">
                        <a:latin typeface="Arial"/>
                        <a:cs typeface="Arial"/>
                      </a:endParaRPr>
                    </a:p>
                  </a:txBody>
                  <a:tcPr marL="0" marR="0" marT="635" marB="0">
                    <a:lnT w="12700">
                      <a:solidFill>
                        <a:srgbClr val="FFFFFF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  <a:p>
                      <a:pPr marL="36195" algn="ctr">
                        <a:lnSpc>
                          <a:spcPct val="100000"/>
                        </a:lnSpc>
                      </a:pPr>
                      <a:r>
                        <a:rPr sz="1350" b="1" spc="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M/74</a:t>
                      </a:r>
                      <a:endParaRPr sz="1350">
                        <a:latin typeface="Arial"/>
                        <a:cs typeface="Arial"/>
                      </a:endParaRPr>
                    </a:p>
                  </a:txBody>
                  <a:tcPr marL="0" marR="0" marT="635" marB="0">
                    <a:lnT w="12700">
                      <a:solidFill>
                        <a:srgbClr val="FFFFFF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  <a:p>
                      <a:pPr marR="17780" algn="ctr">
                        <a:lnSpc>
                          <a:spcPct val="100000"/>
                        </a:lnSpc>
                      </a:pPr>
                      <a:r>
                        <a:rPr sz="1350" b="1" spc="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Warfarin</a:t>
                      </a:r>
                      <a:endParaRPr sz="1350">
                        <a:latin typeface="Arial"/>
                        <a:cs typeface="Arial"/>
                      </a:endParaRPr>
                    </a:p>
                  </a:txBody>
                  <a:tcPr marL="0" marR="0" marT="635" marB="0">
                    <a:lnT w="12700">
                      <a:solidFill>
                        <a:srgbClr val="FFFFFF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  <a:p>
                      <a:pPr marL="56515" algn="ctr">
                        <a:lnSpc>
                          <a:spcPct val="100000"/>
                        </a:lnSpc>
                      </a:pPr>
                      <a:r>
                        <a:rPr sz="1350" b="1" spc="1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MV</a:t>
                      </a:r>
                      <a:r>
                        <a:rPr sz="135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350" b="1" spc="2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replacement</a:t>
                      </a:r>
                      <a:endParaRPr sz="1350">
                        <a:latin typeface="Arial"/>
                        <a:cs typeface="Arial"/>
                      </a:endParaRPr>
                    </a:p>
                  </a:txBody>
                  <a:tcPr marL="0" marR="0" marT="635" marB="0">
                    <a:lnT w="12700">
                      <a:solidFill>
                        <a:srgbClr val="FFFFFF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102870" marR="73025" indent="281940">
                        <a:lnSpc>
                          <a:spcPct val="155700"/>
                        </a:lnSpc>
                        <a:spcBef>
                          <a:spcPts val="145"/>
                        </a:spcBef>
                      </a:pPr>
                      <a:r>
                        <a:rPr sz="1350" b="1" spc="2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Atrial fibrillation  </a:t>
                      </a:r>
                      <a:r>
                        <a:rPr sz="1350" b="1" spc="3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Tricuspid</a:t>
                      </a:r>
                      <a:r>
                        <a:rPr sz="1350" b="1" spc="-20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350" b="1" spc="3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annuloplasty</a:t>
                      </a:r>
                      <a:endParaRPr sz="1350">
                        <a:latin typeface="Arial"/>
                        <a:cs typeface="Arial"/>
                      </a:endParaRPr>
                    </a:p>
                  </a:txBody>
                  <a:tcPr marL="0" marR="0" marT="18415" marB="0">
                    <a:lnT w="12700">
                      <a:solidFill>
                        <a:srgbClr val="FFFFFF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87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750">
                        <a:latin typeface="Times New Roman"/>
                        <a:cs typeface="Times New Roman"/>
                      </a:endParaRPr>
                    </a:p>
                    <a:p>
                      <a:pPr marL="7429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350" b="1" spc="2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#2</a:t>
                      </a:r>
                      <a:endParaRPr sz="1350">
                        <a:latin typeface="Arial"/>
                        <a:cs typeface="Arial"/>
                      </a:endParaRPr>
                    </a:p>
                  </a:txBody>
                  <a:tcPr marL="0" marR="0" marT="190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750">
                        <a:latin typeface="Times New Roman"/>
                        <a:cs typeface="Times New Roman"/>
                      </a:endParaRPr>
                    </a:p>
                    <a:p>
                      <a:pPr marL="15494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350" b="1" spc="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Myocardial</a:t>
                      </a:r>
                      <a:r>
                        <a:rPr sz="1350" b="1" spc="12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350" b="1" spc="2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infarction</a:t>
                      </a:r>
                      <a:endParaRPr sz="1350">
                        <a:latin typeface="Arial"/>
                        <a:cs typeface="Arial"/>
                      </a:endParaRPr>
                    </a:p>
                  </a:txBody>
                  <a:tcPr marL="0" marR="0" marT="190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750">
                        <a:latin typeface="Times New Roman"/>
                        <a:cs typeface="Times New Roman"/>
                      </a:endParaRPr>
                    </a:p>
                    <a:p>
                      <a:pPr marL="3619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350" b="1" spc="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M/65</a:t>
                      </a:r>
                      <a:endParaRPr sz="1350">
                        <a:latin typeface="Arial"/>
                        <a:cs typeface="Arial"/>
                      </a:endParaRPr>
                    </a:p>
                  </a:txBody>
                  <a:tcPr marL="0" marR="0" marT="190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750">
                        <a:latin typeface="Times New Roman"/>
                        <a:cs typeface="Times New Roman"/>
                      </a:endParaRPr>
                    </a:p>
                    <a:p>
                      <a:pPr marR="17780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350" b="1" spc="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Warfarin</a:t>
                      </a:r>
                      <a:endParaRPr sz="1350">
                        <a:latin typeface="Arial"/>
                        <a:cs typeface="Arial"/>
                      </a:endParaRPr>
                    </a:p>
                  </a:txBody>
                  <a:tcPr marL="0" marR="0" marT="190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750">
                        <a:latin typeface="Times New Roman"/>
                        <a:cs typeface="Times New Roman"/>
                      </a:endParaRPr>
                    </a:p>
                    <a:p>
                      <a:pPr marL="53340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350" b="1" spc="-3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AV</a:t>
                      </a:r>
                      <a:r>
                        <a:rPr sz="135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350" b="1" spc="1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replacement</a:t>
                      </a:r>
                      <a:endParaRPr sz="1350">
                        <a:latin typeface="Arial"/>
                        <a:cs typeface="Arial"/>
                      </a:endParaRPr>
                    </a:p>
                  </a:txBody>
                  <a:tcPr marL="0" marR="0" marT="1905" marB="0"/>
                </a:tc>
                <a:tc>
                  <a:txBody>
                    <a:bodyPr/>
                    <a:lstStyle/>
                    <a:p>
                      <a:pPr marL="133350" marR="110489" indent="60960">
                        <a:lnSpc>
                          <a:spcPts val="2520"/>
                        </a:lnSpc>
                        <a:spcBef>
                          <a:spcPts val="105"/>
                        </a:spcBef>
                      </a:pPr>
                      <a:r>
                        <a:rPr sz="1350" b="1" spc="3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Ascending </a:t>
                      </a:r>
                      <a:r>
                        <a:rPr sz="1350" b="1" spc="1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aorta </a:t>
                      </a:r>
                      <a:r>
                        <a:rPr sz="1350" b="1" spc="3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and  </a:t>
                      </a:r>
                      <a:r>
                        <a:rPr sz="1350" b="1" spc="2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hemiarch</a:t>
                      </a:r>
                      <a:r>
                        <a:rPr sz="1350" b="1" spc="-3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350" b="1" spc="2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replacement</a:t>
                      </a:r>
                      <a:endParaRPr sz="1350">
                        <a:latin typeface="Arial"/>
                        <a:cs typeface="Arial"/>
                      </a:endParaRPr>
                    </a:p>
                  </a:txBody>
                  <a:tcPr marL="0" marR="0" marT="1333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8966">
                <a:tc>
                  <a:txBody>
                    <a:bodyPr/>
                    <a:lstStyle/>
                    <a:p>
                      <a:pPr marL="74295">
                        <a:lnSpc>
                          <a:spcPct val="100000"/>
                        </a:lnSpc>
                        <a:spcBef>
                          <a:spcPts val="545"/>
                        </a:spcBef>
                      </a:pPr>
                      <a:r>
                        <a:rPr sz="1350" b="1" spc="2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#3</a:t>
                      </a:r>
                      <a:endParaRPr sz="1350">
                        <a:latin typeface="Arial"/>
                        <a:cs typeface="Arial"/>
                      </a:endParaRPr>
                    </a:p>
                  </a:txBody>
                  <a:tcPr marL="0" marR="0" marT="69215" marB="0"/>
                </a:tc>
                <a:tc>
                  <a:txBody>
                    <a:bodyPr/>
                    <a:lstStyle/>
                    <a:p>
                      <a:pPr marL="154940">
                        <a:lnSpc>
                          <a:spcPct val="100000"/>
                        </a:lnSpc>
                        <a:spcBef>
                          <a:spcPts val="545"/>
                        </a:spcBef>
                      </a:pPr>
                      <a:r>
                        <a:rPr sz="1350" b="1" spc="-3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AV</a:t>
                      </a:r>
                      <a:r>
                        <a:rPr sz="1350" b="1" spc="1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350" b="1" spc="2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thrombus</a:t>
                      </a:r>
                      <a:endParaRPr sz="1350">
                        <a:latin typeface="Arial"/>
                        <a:cs typeface="Arial"/>
                      </a:endParaRPr>
                    </a:p>
                  </a:txBody>
                  <a:tcPr marL="0" marR="0" marT="69215" marB="0"/>
                </a:tc>
                <a:tc>
                  <a:txBody>
                    <a:bodyPr/>
                    <a:lstStyle/>
                    <a:p>
                      <a:pPr marL="36195" algn="ctr">
                        <a:lnSpc>
                          <a:spcPct val="100000"/>
                        </a:lnSpc>
                        <a:spcBef>
                          <a:spcPts val="545"/>
                        </a:spcBef>
                      </a:pPr>
                      <a:r>
                        <a:rPr sz="1350" b="1" spc="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M/75</a:t>
                      </a:r>
                      <a:endParaRPr sz="1350">
                        <a:latin typeface="Arial"/>
                        <a:cs typeface="Arial"/>
                      </a:endParaRPr>
                    </a:p>
                  </a:txBody>
                  <a:tcPr marL="0" marR="0" marT="69215" marB="0"/>
                </a:tc>
                <a:tc>
                  <a:txBody>
                    <a:bodyPr/>
                    <a:lstStyle/>
                    <a:p>
                      <a:pPr marR="17780" algn="ctr">
                        <a:lnSpc>
                          <a:spcPct val="100000"/>
                        </a:lnSpc>
                        <a:spcBef>
                          <a:spcPts val="545"/>
                        </a:spcBef>
                      </a:pPr>
                      <a:r>
                        <a:rPr sz="1350" b="1" spc="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Warfarin</a:t>
                      </a:r>
                      <a:endParaRPr sz="1350">
                        <a:latin typeface="Arial"/>
                        <a:cs typeface="Arial"/>
                      </a:endParaRPr>
                    </a:p>
                  </a:txBody>
                  <a:tcPr marL="0" marR="0" marT="69215" marB="0"/>
                </a:tc>
                <a:tc>
                  <a:txBody>
                    <a:bodyPr/>
                    <a:lstStyle/>
                    <a:p>
                      <a:pPr marL="53340" algn="ctr">
                        <a:lnSpc>
                          <a:spcPct val="100000"/>
                        </a:lnSpc>
                        <a:spcBef>
                          <a:spcPts val="545"/>
                        </a:spcBef>
                      </a:pPr>
                      <a:r>
                        <a:rPr sz="1350" b="1" spc="-3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AV</a:t>
                      </a:r>
                      <a:r>
                        <a:rPr sz="135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350" b="1" spc="1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replacement</a:t>
                      </a:r>
                      <a:endParaRPr sz="1350">
                        <a:latin typeface="Arial"/>
                        <a:cs typeface="Arial"/>
                      </a:endParaRPr>
                    </a:p>
                  </a:txBody>
                  <a:tcPr marL="0" marR="0" marT="69215" marB="0"/>
                </a:tc>
                <a:tc>
                  <a:txBody>
                    <a:bodyPr/>
                    <a:lstStyle/>
                    <a:p>
                      <a:pPr marL="12065" algn="ctr">
                        <a:lnSpc>
                          <a:spcPct val="100000"/>
                        </a:lnSpc>
                        <a:spcBef>
                          <a:spcPts val="545"/>
                        </a:spcBef>
                      </a:pPr>
                      <a:r>
                        <a:rPr sz="1350" b="1" spc="4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NA</a:t>
                      </a:r>
                      <a:endParaRPr sz="1350">
                        <a:latin typeface="Arial"/>
                        <a:cs typeface="Arial"/>
                      </a:endParaRPr>
                    </a:p>
                  </a:txBody>
                  <a:tcPr marL="0" marR="0" marT="6921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3871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 marL="74295">
                        <a:lnSpc>
                          <a:spcPct val="100000"/>
                        </a:lnSpc>
                      </a:pPr>
                      <a:r>
                        <a:rPr sz="1350" b="1" spc="2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#4</a:t>
                      </a:r>
                      <a:endParaRPr sz="135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 marL="154940">
                        <a:lnSpc>
                          <a:spcPct val="100000"/>
                        </a:lnSpc>
                      </a:pPr>
                      <a:r>
                        <a:rPr sz="1350" b="1" spc="2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LAA</a:t>
                      </a:r>
                      <a:r>
                        <a:rPr sz="135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350" b="1" spc="2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thrombus</a:t>
                      </a:r>
                      <a:endParaRPr sz="135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 marL="36195" algn="ctr">
                        <a:lnSpc>
                          <a:spcPct val="100000"/>
                        </a:lnSpc>
                      </a:pPr>
                      <a:r>
                        <a:rPr sz="1350" b="1" spc="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M/77</a:t>
                      </a:r>
                      <a:endParaRPr sz="135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 marR="17145" algn="ctr">
                        <a:lnSpc>
                          <a:spcPct val="100000"/>
                        </a:lnSpc>
                      </a:pPr>
                      <a:r>
                        <a:rPr sz="1350" b="1" spc="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Warfarin</a:t>
                      </a:r>
                      <a:endParaRPr sz="135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 marL="55880" algn="ctr">
                        <a:lnSpc>
                          <a:spcPct val="100000"/>
                        </a:lnSpc>
                      </a:pPr>
                      <a:r>
                        <a:rPr sz="1350" b="1" spc="1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MV</a:t>
                      </a:r>
                      <a:r>
                        <a:rPr sz="1350" b="1" spc="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350" b="1" spc="2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repair</a:t>
                      </a:r>
                      <a:endParaRPr sz="135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7145" algn="ctr">
                        <a:lnSpc>
                          <a:spcPct val="100000"/>
                        </a:lnSpc>
                        <a:spcBef>
                          <a:spcPts val="459"/>
                        </a:spcBef>
                      </a:pPr>
                      <a:r>
                        <a:rPr sz="1350" b="1" spc="2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Atrial</a:t>
                      </a:r>
                      <a:r>
                        <a:rPr sz="1350" b="1" spc="-5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350" b="1" spc="2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fibrillation</a:t>
                      </a:r>
                      <a:endParaRPr sz="1350">
                        <a:latin typeface="Arial"/>
                        <a:cs typeface="Arial"/>
                      </a:endParaRPr>
                    </a:p>
                    <a:p>
                      <a:pPr marL="23495" algn="ctr">
                        <a:lnSpc>
                          <a:spcPct val="100000"/>
                        </a:lnSpc>
                        <a:spcBef>
                          <a:spcPts val="900"/>
                        </a:spcBef>
                      </a:pPr>
                      <a:r>
                        <a:rPr sz="1350" b="1" spc="2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Tricuspid</a:t>
                      </a:r>
                      <a:r>
                        <a:rPr sz="1350" b="1" spc="-14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350" b="1" spc="3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annuloplasty</a:t>
                      </a:r>
                      <a:endParaRPr sz="1350">
                        <a:latin typeface="Arial"/>
                        <a:cs typeface="Arial"/>
                      </a:endParaRPr>
                    </a:p>
                  </a:txBody>
                  <a:tcPr marL="0" marR="0" marT="58419" marB="0"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932683" y="780351"/>
            <a:ext cx="3434715" cy="51054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3150" spc="5" dirty="0"/>
              <a:t>Efficacy</a:t>
            </a:r>
            <a:r>
              <a:rPr sz="3150" spc="35" dirty="0"/>
              <a:t> </a:t>
            </a:r>
            <a:r>
              <a:rPr sz="3150" spc="5" dirty="0"/>
              <a:t>Outcome</a:t>
            </a:r>
            <a:endParaRPr sz="3150"/>
          </a:p>
        </p:txBody>
      </p:sp>
      <p:sp>
        <p:nvSpPr>
          <p:cNvPr id="4" name="object 4"/>
          <p:cNvSpPr txBox="1"/>
          <p:nvPr/>
        </p:nvSpPr>
        <p:spPr>
          <a:xfrm>
            <a:off x="402590" y="5252084"/>
            <a:ext cx="8340725" cy="51625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600" b="1" spc="10" dirty="0">
                <a:solidFill>
                  <a:srgbClr val="FFFFFF"/>
                </a:solidFill>
                <a:latin typeface="Arial"/>
                <a:cs typeface="Arial"/>
              </a:rPr>
              <a:t>Abbreviations</a:t>
            </a:r>
            <a:r>
              <a:rPr sz="1600" b="1" spc="-1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b="1" spc="5" dirty="0">
                <a:solidFill>
                  <a:srgbClr val="FFFFFF"/>
                </a:solidFill>
                <a:latin typeface="Arial"/>
                <a:cs typeface="Arial"/>
              </a:rPr>
              <a:t>:</a:t>
            </a:r>
            <a:r>
              <a:rPr sz="1600" b="1" spc="-80" dirty="0">
                <a:solidFill>
                  <a:srgbClr val="FFFFFF"/>
                </a:solidFill>
                <a:latin typeface="Arial"/>
                <a:cs typeface="Arial"/>
              </a:rPr>
              <a:t> AV,</a:t>
            </a:r>
            <a:r>
              <a:rPr sz="1600" b="1" spc="-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b="1" spc="20" dirty="0">
                <a:solidFill>
                  <a:srgbClr val="FFFFFF"/>
                </a:solidFill>
                <a:latin typeface="Arial"/>
                <a:cs typeface="Arial"/>
              </a:rPr>
              <a:t>aortic</a:t>
            </a:r>
            <a:r>
              <a:rPr sz="1600" b="1" spc="-1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b="1" spc="10" dirty="0">
                <a:solidFill>
                  <a:srgbClr val="FFFFFF"/>
                </a:solidFill>
                <a:latin typeface="Arial"/>
                <a:cs typeface="Arial"/>
              </a:rPr>
              <a:t>valve;</a:t>
            </a:r>
            <a:r>
              <a:rPr sz="1600" b="1" spc="-8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b="1" spc="10" dirty="0">
                <a:solidFill>
                  <a:srgbClr val="FFFFFF"/>
                </a:solidFill>
                <a:latin typeface="Arial"/>
                <a:cs typeface="Arial"/>
              </a:rPr>
              <a:t>LA, </a:t>
            </a:r>
            <a:r>
              <a:rPr sz="1600" b="1" spc="15" dirty="0">
                <a:solidFill>
                  <a:srgbClr val="FFFFFF"/>
                </a:solidFill>
                <a:latin typeface="Arial"/>
                <a:cs typeface="Arial"/>
              </a:rPr>
              <a:t>Left</a:t>
            </a:r>
            <a:r>
              <a:rPr sz="1600" b="1" spc="-8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b="1" spc="25" dirty="0">
                <a:solidFill>
                  <a:srgbClr val="FFFFFF"/>
                </a:solidFill>
                <a:latin typeface="Arial"/>
                <a:cs typeface="Arial"/>
              </a:rPr>
              <a:t>atrium;</a:t>
            </a:r>
            <a:r>
              <a:rPr sz="1600" b="1" spc="-1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FFFFFF"/>
                </a:solidFill>
                <a:latin typeface="Arial"/>
                <a:cs typeface="Arial"/>
              </a:rPr>
              <a:t>LAA,</a:t>
            </a:r>
            <a:r>
              <a:rPr sz="1600" b="1" spc="-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b="1" spc="10" dirty="0">
                <a:solidFill>
                  <a:srgbClr val="FFFFFF"/>
                </a:solidFill>
                <a:latin typeface="Arial"/>
                <a:cs typeface="Arial"/>
              </a:rPr>
              <a:t>left</a:t>
            </a:r>
            <a:r>
              <a:rPr sz="1600" b="1" spc="-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b="1" spc="15" dirty="0">
                <a:solidFill>
                  <a:srgbClr val="FFFFFF"/>
                </a:solidFill>
                <a:latin typeface="Arial"/>
                <a:cs typeface="Arial"/>
              </a:rPr>
              <a:t>atrial</a:t>
            </a:r>
            <a:r>
              <a:rPr sz="1600" b="1" spc="-114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b="1" spc="20" dirty="0">
                <a:solidFill>
                  <a:srgbClr val="FFFFFF"/>
                </a:solidFill>
                <a:latin typeface="Arial"/>
                <a:cs typeface="Arial"/>
              </a:rPr>
              <a:t>appendage;</a:t>
            </a:r>
            <a:r>
              <a:rPr sz="1600" b="1" spc="-1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b="1" spc="-60" dirty="0">
                <a:solidFill>
                  <a:srgbClr val="FFFFFF"/>
                </a:solidFill>
                <a:latin typeface="Arial"/>
                <a:cs typeface="Arial"/>
              </a:rPr>
              <a:t>MV,</a:t>
            </a:r>
            <a:r>
              <a:rPr sz="1600" b="1" spc="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b="1" spc="25" dirty="0">
                <a:solidFill>
                  <a:srgbClr val="FFFFFF"/>
                </a:solidFill>
                <a:latin typeface="Arial"/>
                <a:cs typeface="Arial"/>
              </a:rPr>
              <a:t>mitral</a:t>
            </a:r>
            <a:endParaRPr sz="1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600" b="1" spc="15" dirty="0">
                <a:solidFill>
                  <a:srgbClr val="FFFFFF"/>
                </a:solidFill>
                <a:latin typeface="Arial"/>
                <a:cs typeface="Arial"/>
              </a:rPr>
              <a:t>valve</a:t>
            </a:r>
            <a:endParaRPr sz="1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15975" y="942720"/>
            <a:ext cx="7801609" cy="5111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3150" spc="5" dirty="0"/>
              <a:t>Safety Outcome</a:t>
            </a:r>
            <a:r>
              <a:rPr sz="3150" spc="175" dirty="0"/>
              <a:t> </a:t>
            </a:r>
            <a:r>
              <a:rPr sz="3150" spc="10" dirty="0"/>
              <a:t>(Intention-to-Treatment)</a:t>
            </a:r>
            <a:endParaRPr sz="3150"/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185420" y="1907285"/>
          <a:ext cx="8929370" cy="31877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8512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58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2107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7672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2011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9209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2100">
                        <a:latin typeface="Times New Roman"/>
                        <a:cs typeface="Times New Roman"/>
                      </a:endParaRPr>
                    </a:p>
                    <a:p>
                      <a:pPr marL="38100">
                        <a:lnSpc>
                          <a:spcPct val="100000"/>
                        </a:lnSpc>
                      </a:pPr>
                      <a:r>
                        <a:rPr sz="1600" b="1" spc="2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Outcomes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2540" marB="0"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001F5F"/>
                    </a:solidFill>
                  </a:tcPr>
                </a:tc>
                <a:tc>
                  <a:txBody>
                    <a:bodyPr/>
                    <a:lstStyle/>
                    <a:p>
                      <a:pPr marL="163830" algn="ctr">
                        <a:lnSpc>
                          <a:spcPct val="100000"/>
                        </a:lnSpc>
                        <a:spcBef>
                          <a:spcPts val="994"/>
                        </a:spcBef>
                      </a:pPr>
                      <a:r>
                        <a:rPr sz="1600" b="1" spc="2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Edoxaban</a:t>
                      </a:r>
                      <a:endParaRPr sz="1600">
                        <a:latin typeface="Arial"/>
                        <a:cs typeface="Arial"/>
                      </a:endParaRPr>
                    </a:p>
                    <a:p>
                      <a:pPr marL="160020" algn="ctr">
                        <a:lnSpc>
                          <a:spcPct val="100000"/>
                        </a:lnSpc>
                        <a:spcBef>
                          <a:spcPts val="965"/>
                        </a:spcBef>
                      </a:pPr>
                      <a:r>
                        <a:rPr sz="1600" b="1" spc="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(n=109)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126364" marB="0"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001F5F"/>
                    </a:solidFill>
                  </a:tcPr>
                </a:tc>
                <a:tc>
                  <a:txBody>
                    <a:bodyPr/>
                    <a:lstStyle/>
                    <a:p>
                      <a:pPr marL="99695">
                        <a:lnSpc>
                          <a:spcPct val="100000"/>
                        </a:lnSpc>
                        <a:spcBef>
                          <a:spcPts val="994"/>
                        </a:spcBef>
                      </a:pPr>
                      <a:r>
                        <a:rPr sz="1600" b="1" spc="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Warfarin</a:t>
                      </a:r>
                      <a:endParaRPr sz="1600">
                        <a:latin typeface="Arial"/>
                        <a:cs typeface="Arial"/>
                      </a:endParaRPr>
                    </a:p>
                    <a:p>
                      <a:pPr marL="153035">
                        <a:lnSpc>
                          <a:spcPct val="100000"/>
                        </a:lnSpc>
                        <a:spcBef>
                          <a:spcPts val="965"/>
                        </a:spcBef>
                      </a:pPr>
                      <a:r>
                        <a:rPr sz="1600" b="1" spc="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(n=109)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126364" marB="0"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001F5F"/>
                    </a:solidFill>
                  </a:tcPr>
                </a:tc>
                <a:tc>
                  <a:txBody>
                    <a:bodyPr/>
                    <a:lstStyle/>
                    <a:p>
                      <a:pPr marL="27940" algn="ctr">
                        <a:lnSpc>
                          <a:spcPct val="100000"/>
                        </a:lnSpc>
                        <a:spcBef>
                          <a:spcPts val="994"/>
                        </a:spcBef>
                      </a:pPr>
                      <a:r>
                        <a:rPr sz="1600" b="1" spc="2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Risk</a:t>
                      </a:r>
                      <a:r>
                        <a:rPr sz="1600" b="1" spc="-10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spc="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difference</a:t>
                      </a:r>
                      <a:endParaRPr sz="1600">
                        <a:latin typeface="Arial"/>
                        <a:cs typeface="Arial"/>
                      </a:endParaRPr>
                    </a:p>
                    <a:p>
                      <a:pPr marL="22225" algn="ctr">
                        <a:lnSpc>
                          <a:spcPct val="100000"/>
                        </a:lnSpc>
                        <a:spcBef>
                          <a:spcPts val="965"/>
                        </a:spcBef>
                      </a:pPr>
                      <a:r>
                        <a:rPr sz="1600" b="1" spc="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(95%</a:t>
                      </a:r>
                      <a:r>
                        <a:rPr sz="1600" b="1" spc="-4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spc="2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CI)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126364" marB="0"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001F5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2100">
                        <a:latin typeface="Times New Roman"/>
                        <a:cs typeface="Times New Roman"/>
                      </a:endParaRPr>
                    </a:p>
                    <a:p>
                      <a:pPr marL="28575" algn="ctr">
                        <a:lnSpc>
                          <a:spcPct val="100000"/>
                        </a:lnSpc>
                      </a:pPr>
                      <a:r>
                        <a:rPr sz="1600" b="1" spc="1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P-value</a:t>
                      </a:r>
                      <a:r>
                        <a:rPr sz="1575" b="1" spc="22" baseline="2645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</a:t>
                      </a:r>
                      <a:endParaRPr sz="1575" baseline="26455">
                        <a:latin typeface="Arial"/>
                        <a:cs typeface="Arial"/>
                      </a:endParaRPr>
                    </a:p>
                  </a:txBody>
                  <a:tcPr marL="0" marR="0" marT="2540" marB="0"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001F5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38789">
                <a:tc>
                  <a:txBody>
                    <a:bodyPr/>
                    <a:lstStyle/>
                    <a:p>
                      <a:pPr marL="107314">
                        <a:lnSpc>
                          <a:spcPct val="100000"/>
                        </a:lnSpc>
                        <a:spcBef>
                          <a:spcPts val="1000"/>
                        </a:spcBef>
                      </a:pPr>
                      <a:r>
                        <a:rPr sz="1600" b="1" dirty="0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Major</a:t>
                      </a:r>
                      <a:r>
                        <a:rPr sz="1600" b="1" spc="-5" dirty="0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spc="20" dirty="0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bleeding</a:t>
                      </a:r>
                      <a:endParaRPr sz="1600">
                        <a:latin typeface="Arial"/>
                        <a:cs typeface="Arial"/>
                      </a:endParaRPr>
                    </a:p>
                    <a:p>
                      <a:pPr marL="107314">
                        <a:lnSpc>
                          <a:spcPct val="100000"/>
                        </a:lnSpc>
                        <a:spcBef>
                          <a:spcPts val="965"/>
                        </a:spcBef>
                      </a:pPr>
                      <a:r>
                        <a:rPr sz="1600" b="1" spc="25" dirty="0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(Primary </a:t>
                      </a:r>
                      <a:r>
                        <a:rPr sz="1600" b="1" spc="5" dirty="0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safety</a:t>
                      </a:r>
                      <a:r>
                        <a:rPr sz="1600" b="1" spc="-320" dirty="0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spc="20" dirty="0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outcome)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127000" marB="0">
                    <a:lnT w="19050">
                      <a:solidFill>
                        <a:srgbClr val="FFFFFF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2100">
                        <a:latin typeface="Times New Roman"/>
                        <a:cs typeface="Times New Roman"/>
                      </a:endParaRPr>
                    </a:p>
                    <a:p>
                      <a:pPr marR="240665" algn="r">
                        <a:lnSpc>
                          <a:spcPct val="100000"/>
                        </a:lnSpc>
                      </a:pPr>
                      <a:r>
                        <a:rPr sz="1600" b="1" spc="10" dirty="0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3</a:t>
                      </a:r>
                      <a:r>
                        <a:rPr sz="1600" b="1" spc="-110" dirty="0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spc="10" dirty="0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(2.75)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3810" marB="0">
                    <a:lnT w="19050">
                      <a:solidFill>
                        <a:srgbClr val="FFFFFF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2100">
                        <a:latin typeface="Times New Roman"/>
                        <a:cs typeface="Times New Roman"/>
                      </a:endParaRPr>
                    </a:p>
                    <a:p>
                      <a:pPr marL="9525" algn="ctr">
                        <a:lnSpc>
                          <a:spcPct val="100000"/>
                        </a:lnSpc>
                      </a:pPr>
                      <a:r>
                        <a:rPr sz="1600" b="1" spc="10" dirty="0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1</a:t>
                      </a:r>
                      <a:r>
                        <a:rPr sz="1600" b="1" spc="-55" dirty="0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spc="10" dirty="0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(0.92)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3810" marB="0">
                    <a:lnT w="19050">
                      <a:solidFill>
                        <a:srgbClr val="FFFFFF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22225" algn="ctr">
                        <a:lnSpc>
                          <a:spcPct val="100000"/>
                        </a:lnSpc>
                        <a:spcBef>
                          <a:spcPts val="1000"/>
                        </a:spcBef>
                      </a:pPr>
                      <a:r>
                        <a:rPr sz="1600" b="1" spc="10" dirty="0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0.0183</a:t>
                      </a:r>
                      <a:endParaRPr sz="1600">
                        <a:latin typeface="Arial"/>
                        <a:cs typeface="Arial"/>
                      </a:endParaRPr>
                    </a:p>
                    <a:p>
                      <a:pPr marL="20955" algn="ctr">
                        <a:lnSpc>
                          <a:spcPct val="100000"/>
                        </a:lnSpc>
                        <a:spcBef>
                          <a:spcPts val="965"/>
                        </a:spcBef>
                      </a:pPr>
                      <a:r>
                        <a:rPr sz="1600" b="1" spc="10" dirty="0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(−0.0172,</a:t>
                      </a:r>
                      <a:r>
                        <a:rPr sz="1600" b="1" spc="-145" dirty="0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spc="5" dirty="0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0.0539)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127000" marB="0">
                    <a:lnT w="19050">
                      <a:solidFill>
                        <a:srgbClr val="FFFFFF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2100">
                        <a:latin typeface="Times New Roman"/>
                        <a:cs typeface="Times New Roman"/>
                      </a:endParaRPr>
                    </a:p>
                    <a:p>
                      <a:pPr marL="36195" algn="ctr">
                        <a:lnSpc>
                          <a:spcPct val="100000"/>
                        </a:lnSpc>
                      </a:pPr>
                      <a:r>
                        <a:rPr sz="1600" b="1" spc="15" dirty="0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0.013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3810" marB="0">
                    <a:lnT w="19050">
                      <a:solidFill>
                        <a:srgbClr val="FFFFFF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9284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99695">
                        <a:lnSpc>
                          <a:spcPct val="100000"/>
                        </a:lnSpc>
                      </a:pPr>
                      <a:r>
                        <a:rPr sz="1600" b="1" spc="3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CRNM</a:t>
                      </a:r>
                      <a:r>
                        <a:rPr sz="1600" b="1" spc="-18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spc="2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bleeding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127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R="240665" algn="r">
                        <a:lnSpc>
                          <a:spcPct val="100000"/>
                        </a:lnSpc>
                      </a:pPr>
                      <a:r>
                        <a:rPr sz="1600" b="1" spc="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</a:t>
                      </a:r>
                      <a:r>
                        <a:rPr sz="1600" b="1" spc="-1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spc="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(0.92)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127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9525" algn="ctr">
                        <a:lnSpc>
                          <a:spcPct val="100000"/>
                        </a:lnSpc>
                      </a:pPr>
                      <a:r>
                        <a:rPr sz="1600" b="1" spc="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</a:t>
                      </a:r>
                      <a:r>
                        <a:rPr sz="1600" b="1" spc="-5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spc="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(0.92)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1270" marB="0"/>
                </a:tc>
                <a:tc>
                  <a:txBody>
                    <a:bodyPr/>
                    <a:lstStyle/>
                    <a:p>
                      <a:pPr marL="22860" algn="ctr">
                        <a:lnSpc>
                          <a:spcPct val="100000"/>
                        </a:lnSpc>
                        <a:spcBef>
                          <a:spcPts val="640"/>
                        </a:spcBef>
                      </a:pPr>
                      <a:r>
                        <a:rPr sz="16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0</a:t>
                      </a:r>
                      <a:endParaRPr sz="1600">
                        <a:latin typeface="Arial"/>
                        <a:cs typeface="Arial"/>
                      </a:endParaRPr>
                    </a:p>
                    <a:p>
                      <a:pPr marL="20955" algn="ctr">
                        <a:lnSpc>
                          <a:spcPct val="100000"/>
                        </a:lnSpc>
                        <a:spcBef>
                          <a:spcPts val="965"/>
                        </a:spcBef>
                      </a:pPr>
                      <a:r>
                        <a:rPr sz="1600" b="1" spc="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(−0.0253,</a:t>
                      </a:r>
                      <a:r>
                        <a:rPr sz="1600" b="1" spc="-14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spc="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0.0253)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8128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36195" algn="ctr">
                        <a:lnSpc>
                          <a:spcPct val="100000"/>
                        </a:lnSpc>
                      </a:pPr>
                      <a:r>
                        <a:rPr sz="1600" b="1" spc="1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0.002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127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4466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9207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6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Major</a:t>
                      </a:r>
                      <a:r>
                        <a:rPr sz="16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spc="2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bleeding</a:t>
                      </a:r>
                      <a:r>
                        <a:rPr sz="1600" b="1" spc="-18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spc="3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plus</a:t>
                      </a:r>
                      <a:r>
                        <a:rPr sz="1600" b="1" spc="-15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spc="3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CRNM</a:t>
                      </a:r>
                      <a:r>
                        <a:rPr sz="1600" b="1" spc="-18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spc="2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bleeding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1270" marB="0">
                    <a:lnB w="1905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R="240665" algn="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600" b="1" spc="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4</a:t>
                      </a:r>
                      <a:r>
                        <a:rPr sz="1600" b="1" spc="-1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spc="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(3.67)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1270" marB="0">
                    <a:lnB w="1905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952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600" b="1" spc="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</a:t>
                      </a:r>
                      <a:r>
                        <a:rPr sz="1600" b="1" spc="-5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spc="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(1.83)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1270" marB="0">
                    <a:lnB w="1905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225" algn="ctr">
                        <a:lnSpc>
                          <a:spcPct val="100000"/>
                        </a:lnSpc>
                        <a:spcBef>
                          <a:spcPts val="640"/>
                        </a:spcBef>
                      </a:pPr>
                      <a:r>
                        <a:rPr sz="1600" b="1" spc="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0.0183</a:t>
                      </a:r>
                      <a:endParaRPr sz="1600">
                        <a:latin typeface="Arial"/>
                        <a:cs typeface="Arial"/>
                      </a:endParaRPr>
                    </a:p>
                    <a:p>
                      <a:pPr marL="20955" algn="ctr">
                        <a:lnSpc>
                          <a:spcPct val="100000"/>
                        </a:lnSpc>
                        <a:spcBef>
                          <a:spcPts val="965"/>
                        </a:spcBef>
                      </a:pPr>
                      <a:r>
                        <a:rPr sz="1600" b="1" spc="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(−0.0250,</a:t>
                      </a:r>
                      <a:r>
                        <a:rPr sz="1600" b="1" spc="-14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spc="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0.0617)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81280" marB="0">
                    <a:lnB w="1905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3619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600" b="1" spc="1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0.018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1270" marB="0">
                    <a:lnB w="19050">
                      <a:solidFill>
                        <a:srgbClr val="FFFFFF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305117" y="5153278"/>
            <a:ext cx="5029835" cy="666115"/>
          </a:xfrm>
          <a:prstGeom prst="rect">
            <a:avLst/>
          </a:prstGeom>
        </p:spPr>
        <p:txBody>
          <a:bodyPr vert="horz" wrap="square" lIns="0" tIns="8826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695"/>
              </a:spcBef>
            </a:pPr>
            <a:r>
              <a:rPr sz="1600" b="1" spc="10" dirty="0">
                <a:solidFill>
                  <a:srgbClr val="FFFFFF"/>
                </a:solidFill>
                <a:latin typeface="Arial"/>
                <a:cs typeface="Arial"/>
              </a:rPr>
              <a:t>Abbreviations:</a:t>
            </a:r>
            <a:r>
              <a:rPr sz="1600" b="1" spc="-1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b="1" spc="10" dirty="0">
                <a:solidFill>
                  <a:srgbClr val="FFFFFF"/>
                </a:solidFill>
                <a:latin typeface="Arial"/>
                <a:cs typeface="Arial"/>
              </a:rPr>
              <a:t>CRNM,</a:t>
            </a:r>
            <a:r>
              <a:rPr sz="1600" b="1" spc="-1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b="1" spc="15" dirty="0">
                <a:solidFill>
                  <a:srgbClr val="FFFFFF"/>
                </a:solidFill>
                <a:latin typeface="Arial"/>
                <a:cs typeface="Arial"/>
              </a:rPr>
              <a:t>clinically</a:t>
            </a:r>
            <a:r>
              <a:rPr sz="1600" b="1" spc="-1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b="1" spc="15" dirty="0">
                <a:solidFill>
                  <a:srgbClr val="FFFFFF"/>
                </a:solidFill>
                <a:latin typeface="Arial"/>
                <a:cs typeface="Arial"/>
              </a:rPr>
              <a:t>relevant</a:t>
            </a:r>
            <a:r>
              <a:rPr sz="1600" b="1" spc="-1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FFFFFF"/>
                </a:solidFill>
                <a:latin typeface="Arial"/>
                <a:cs typeface="Arial"/>
              </a:rPr>
              <a:t>nonmajor.</a:t>
            </a:r>
            <a:endParaRPr sz="1600">
              <a:latin typeface="Arial"/>
              <a:cs typeface="Arial"/>
            </a:endParaRPr>
          </a:p>
          <a:p>
            <a:pPr marL="38100">
              <a:lnSpc>
                <a:spcPct val="100000"/>
              </a:lnSpc>
              <a:spcBef>
                <a:spcPts val="605"/>
              </a:spcBef>
            </a:pPr>
            <a:r>
              <a:rPr sz="1575" b="1" spc="15" baseline="2645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600" b="1" spc="10" dirty="0">
                <a:solidFill>
                  <a:srgbClr val="FFFFFF"/>
                </a:solidFill>
                <a:latin typeface="Arial"/>
                <a:cs typeface="Arial"/>
              </a:rPr>
              <a:t>P </a:t>
            </a:r>
            <a:r>
              <a:rPr sz="1600" b="1" spc="15" dirty="0">
                <a:solidFill>
                  <a:srgbClr val="FFFFFF"/>
                </a:solidFill>
                <a:latin typeface="Arial"/>
                <a:cs typeface="Arial"/>
              </a:rPr>
              <a:t>for</a:t>
            </a:r>
            <a:r>
              <a:rPr sz="1600" b="1" spc="-9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b="1" spc="10" dirty="0">
                <a:solidFill>
                  <a:srgbClr val="FFFFFF"/>
                </a:solidFill>
                <a:latin typeface="Arial"/>
                <a:cs typeface="Arial"/>
              </a:rPr>
              <a:t>noninferiority</a:t>
            </a:r>
            <a:endParaRPr sz="1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100451" y="492188"/>
            <a:ext cx="3103245" cy="51054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3150" spc="5" dirty="0"/>
              <a:t>Safety</a:t>
            </a:r>
            <a:r>
              <a:rPr sz="3150" spc="60" dirty="0"/>
              <a:t> </a:t>
            </a:r>
            <a:r>
              <a:rPr sz="3150" spc="5" dirty="0"/>
              <a:t>Outcome</a:t>
            </a:r>
            <a:endParaRPr sz="3150"/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288036" y="1190371"/>
          <a:ext cx="8676640" cy="488251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968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583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6233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522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5067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25552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71970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1F5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  <a:p>
                      <a:pPr marL="8953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350" b="1" spc="1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Episode</a:t>
                      </a:r>
                      <a:endParaRPr sz="1350">
                        <a:latin typeface="Arial"/>
                        <a:cs typeface="Arial"/>
                      </a:endParaRPr>
                    </a:p>
                  </a:txBody>
                  <a:tcPr marL="0" marR="0" marT="1270" marB="0"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1F5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  <a:p>
                      <a:pPr marR="35560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350" b="1" spc="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Sex/Age</a:t>
                      </a:r>
                      <a:endParaRPr sz="1350">
                        <a:latin typeface="Arial"/>
                        <a:cs typeface="Arial"/>
                      </a:endParaRPr>
                    </a:p>
                  </a:txBody>
                  <a:tcPr marL="0" marR="0" marT="1270" marB="0"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1F5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  <a:p>
                      <a:pPr marL="3810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350" b="1" spc="2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Study</a:t>
                      </a:r>
                      <a:r>
                        <a:rPr sz="1350" b="1" spc="-3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350" b="1" spc="2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drugs</a:t>
                      </a:r>
                      <a:endParaRPr sz="1350">
                        <a:latin typeface="Arial"/>
                        <a:cs typeface="Arial"/>
                      </a:endParaRPr>
                    </a:p>
                  </a:txBody>
                  <a:tcPr marL="0" marR="0" marT="1270" marB="0"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1F5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  <a:p>
                      <a:pPr marL="2476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350" b="1" spc="-3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Type </a:t>
                      </a:r>
                      <a:r>
                        <a:rPr sz="1350" b="1" spc="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of</a:t>
                      </a:r>
                      <a:r>
                        <a:rPr sz="1350" b="1" spc="-24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350" b="1" spc="2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surgery</a:t>
                      </a:r>
                      <a:endParaRPr sz="1350">
                        <a:latin typeface="Arial"/>
                        <a:cs typeface="Arial"/>
                      </a:endParaRPr>
                    </a:p>
                  </a:txBody>
                  <a:tcPr marL="0" marR="0" marT="1270" marB="0"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1F5F"/>
                    </a:solidFill>
                  </a:tcPr>
                </a:tc>
                <a:tc>
                  <a:txBody>
                    <a:bodyPr/>
                    <a:lstStyle/>
                    <a:p>
                      <a:pPr marL="271145" marR="217804" indent="91440">
                        <a:lnSpc>
                          <a:spcPct val="155700"/>
                        </a:lnSpc>
                        <a:spcBef>
                          <a:spcPts val="150"/>
                        </a:spcBef>
                      </a:pPr>
                      <a:r>
                        <a:rPr sz="1350" b="1" spc="1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Comorbidities </a:t>
                      </a:r>
                      <a:r>
                        <a:rPr sz="1350" b="1" spc="3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and  </a:t>
                      </a:r>
                      <a:r>
                        <a:rPr sz="1350" b="1" spc="2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concomitant</a:t>
                      </a:r>
                      <a:r>
                        <a:rPr sz="1350" b="1" spc="-4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350" b="1" spc="2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surgery</a:t>
                      </a:r>
                      <a:endParaRPr sz="1350">
                        <a:latin typeface="Arial"/>
                        <a:cs typeface="Arial"/>
                      </a:endParaRPr>
                    </a:p>
                  </a:txBody>
                  <a:tcPr marL="0" marR="0" marT="19050" marB="0"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1F5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3540">
                <a:tc gridSpan="6">
                  <a:txBody>
                    <a:bodyPr/>
                    <a:lstStyle/>
                    <a:p>
                      <a:pPr marL="5080">
                        <a:lnSpc>
                          <a:spcPct val="100000"/>
                        </a:lnSpc>
                        <a:spcBef>
                          <a:spcPts val="885"/>
                        </a:spcBef>
                      </a:pPr>
                      <a:r>
                        <a:rPr sz="1500" b="1" dirty="0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Major</a:t>
                      </a:r>
                      <a:r>
                        <a:rPr sz="1500" b="1" spc="10" dirty="0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500" b="1" spc="-5" dirty="0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bleeding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12395" marB="0"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1F5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2917"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810"/>
                        </a:spcBef>
                      </a:pPr>
                      <a:r>
                        <a:rPr sz="1350" b="1" spc="2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#1</a:t>
                      </a:r>
                      <a:endParaRPr sz="1350">
                        <a:latin typeface="Arial"/>
                        <a:cs typeface="Arial"/>
                      </a:endParaRPr>
                    </a:p>
                  </a:txBody>
                  <a:tcPr marL="0" marR="0" marT="102870" marB="0">
                    <a:lnT w="12700">
                      <a:solidFill>
                        <a:srgbClr val="FFFFFF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148590">
                        <a:lnSpc>
                          <a:spcPct val="100000"/>
                        </a:lnSpc>
                        <a:spcBef>
                          <a:spcPts val="810"/>
                        </a:spcBef>
                      </a:pPr>
                      <a:r>
                        <a:rPr sz="1350" b="1" spc="2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Intracranial</a:t>
                      </a:r>
                      <a:r>
                        <a:rPr sz="1350" b="1" spc="-3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350" b="1" spc="2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hemorrhage</a:t>
                      </a:r>
                      <a:endParaRPr sz="1350">
                        <a:latin typeface="Arial"/>
                        <a:cs typeface="Arial"/>
                      </a:endParaRPr>
                    </a:p>
                  </a:txBody>
                  <a:tcPr marL="0" marR="0" marT="102870" marB="0">
                    <a:lnT w="12700">
                      <a:solidFill>
                        <a:srgbClr val="FFFFFF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R="35560" algn="ctr">
                        <a:lnSpc>
                          <a:spcPct val="100000"/>
                        </a:lnSpc>
                        <a:spcBef>
                          <a:spcPts val="810"/>
                        </a:spcBef>
                      </a:pPr>
                      <a:r>
                        <a:rPr sz="1350" b="1" spc="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F/71</a:t>
                      </a:r>
                      <a:endParaRPr sz="1350">
                        <a:latin typeface="Arial"/>
                        <a:cs typeface="Arial"/>
                      </a:endParaRPr>
                    </a:p>
                  </a:txBody>
                  <a:tcPr marL="0" marR="0" marT="102870" marB="0">
                    <a:lnT w="12700">
                      <a:solidFill>
                        <a:srgbClr val="FFFFFF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10"/>
                        </a:spcBef>
                      </a:pPr>
                      <a:r>
                        <a:rPr sz="1350" b="1" spc="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Warfarin</a:t>
                      </a:r>
                      <a:endParaRPr sz="1350">
                        <a:latin typeface="Arial"/>
                        <a:cs typeface="Arial"/>
                      </a:endParaRPr>
                    </a:p>
                  </a:txBody>
                  <a:tcPr marL="0" marR="0" marT="102870" marB="0">
                    <a:lnT w="12700">
                      <a:solidFill>
                        <a:srgbClr val="FFFFFF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19685" algn="ctr">
                        <a:lnSpc>
                          <a:spcPct val="100000"/>
                        </a:lnSpc>
                        <a:spcBef>
                          <a:spcPts val="810"/>
                        </a:spcBef>
                      </a:pPr>
                      <a:r>
                        <a:rPr sz="1350" b="1" spc="-3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AV</a:t>
                      </a:r>
                      <a:r>
                        <a:rPr sz="135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350" b="1" spc="2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replacement</a:t>
                      </a:r>
                      <a:endParaRPr sz="1350">
                        <a:latin typeface="Arial"/>
                        <a:cs typeface="Arial"/>
                      </a:endParaRPr>
                    </a:p>
                  </a:txBody>
                  <a:tcPr marL="0" marR="0" marT="102870" marB="0">
                    <a:lnT w="12700">
                      <a:solidFill>
                        <a:srgbClr val="FFFFFF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25400" algn="ctr">
                        <a:lnSpc>
                          <a:spcPct val="100000"/>
                        </a:lnSpc>
                        <a:spcBef>
                          <a:spcPts val="810"/>
                        </a:spcBef>
                      </a:pPr>
                      <a:r>
                        <a:rPr sz="1350" b="1" spc="4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NA</a:t>
                      </a:r>
                      <a:endParaRPr sz="1350">
                        <a:latin typeface="Arial"/>
                        <a:cs typeface="Arial"/>
                      </a:endParaRPr>
                    </a:p>
                  </a:txBody>
                  <a:tcPr marL="0" marR="0" marT="102870" marB="0">
                    <a:lnT w="12700">
                      <a:solidFill>
                        <a:srgbClr val="FFFFFF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9919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5080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350" b="1" spc="2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#2</a:t>
                      </a:r>
                      <a:endParaRPr sz="1350">
                        <a:latin typeface="Arial"/>
                        <a:cs typeface="Arial"/>
                      </a:endParaRPr>
                    </a:p>
                  </a:txBody>
                  <a:tcPr marL="0" marR="0" marT="444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14859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350" b="1" spc="2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Gastrointestinal</a:t>
                      </a:r>
                      <a:r>
                        <a:rPr sz="1350" b="1" spc="-10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350" b="1" spc="3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bleeding</a:t>
                      </a:r>
                      <a:endParaRPr sz="1350">
                        <a:latin typeface="Arial"/>
                        <a:cs typeface="Arial"/>
                      </a:endParaRPr>
                    </a:p>
                  </a:txBody>
                  <a:tcPr marL="0" marR="0" marT="444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R="3492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350" b="1" spc="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F/84</a:t>
                      </a:r>
                      <a:endParaRPr sz="1350">
                        <a:latin typeface="Arial"/>
                        <a:cs typeface="Arial"/>
                      </a:endParaRPr>
                    </a:p>
                  </a:txBody>
                  <a:tcPr marL="0" marR="0" marT="444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350" b="1" spc="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Edoxaban</a:t>
                      </a:r>
                      <a:endParaRPr sz="1350">
                        <a:latin typeface="Arial"/>
                        <a:cs typeface="Arial"/>
                      </a:endParaRPr>
                    </a:p>
                  </a:txBody>
                  <a:tcPr marL="0" marR="0" marT="444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1968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350" b="1" spc="-3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AV</a:t>
                      </a:r>
                      <a:r>
                        <a:rPr sz="135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350" b="1" spc="2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replacement</a:t>
                      </a:r>
                      <a:endParaRPr sz="1350">
                        <a:latin typeface="Arial"/>
                        <a:cs typeface="Arial"/>
                      </a:endParaRPr>
                    </a:p>
                  </a:txBody>
                  <a:tcPr marL="0" marR="0" marT="4445" marB="0"/>
                </a:tc>
                <a:tc>
                  <a:txBody>
                    <a:bodyPr/>
                    <a:lstStyle/>
                    <a:p>
                      <a:pPr marL="24130" algn="ctr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sz="1350" b="1" spc="3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Ascending and</a:t>
                      </a:r>
                      <a:r>
                        <a:rPr sz="1350" b="1" spc="-20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350" b="1" spc="2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hemiarch</a:t>
                      </a:r>
                      <a:endParaRPr sz="1350">
                        <a:latin typeface="Arial"/>
                        <a:cs typeface="Arial"/>
                      </a:endParaRPr>
                    </a:p>
                    <a:p>
                      <a:pPr marL="27305" algn="ctr">
                        <a:lnSpc>
                          <a:spcPct val="100000"/>
                        </a:lnSpc>
                        <a:spcBef>
                          <a:spcPts val="900"/>
                        </a:spcBef>
                      </a:pPr>
                      <a:r>
                        <a:rPr sz="1350" b="1" spc="1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graft</a:t>
                      </a:r>
                      <a:r>
                        <a:rPr sz="135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350" b="1" spc="2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replacement</a:t>
                      </a:r>
                      <a:endParaRPr sz="1350">
                        <a:latin typeface="Arial"/>
                        <a:cs typeface="Arial"/>
                      </a:endParaRPr>
                    </a:p>
                  </a:txBody>
                  <a:tcPr marL="0" marR="0" marT="7874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8173"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sz="1350" b="1" spc="2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#3</a:t>
                      </a:r>
                      <a:endParaRPr sz="1350">
                        <a:latin typeface="Arial"/>
                        <a:cs typeface="Arial"/>
                      </a:endParaRPr>
                    </a:p>
                  </a:txBody>
                  <a:tcPr marL="0" marR="0" marT="78740" marB="0"/>
                </a:tc>
                <a:tc>
                  <a:txBody>
                    <a:bodyPr/>
                    <a:lstStyle/>
                    <a:p>
                      <a:pPr marL="148590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sz="1350" b="1" spc="2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Gastrointestinal</a:t>
                      </a:r>
                      <a:r>
                        <a:rPr sz="1350" b="1" spc="-9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350" b="1" spc="3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bleeding</a:t>
                      </a:r>
                      <a:endParaRPr sz="1350">
                        <a:latin typeface="Arial"/>
                        <a:cs typeface="Arial"/>
                      </a:endParaRPr>
                    </a:p>
                  </a:txBody>
                  <a:tcPr marL="0" marR="0" marT="78740" marB="0"/>
                </a:tc>
                <a:tc>
                  <a:txBody>
                    <a:bodyPr/>
                    <a:lstStyle/>
                    <a:p>
                      <a:pPr marR="35560" algn="ctr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sz="1350" b="1" spc="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F/70</a:t>
                      </a:r>
                      <a:endParaRPr sz="1350">
                        <a:latin typeface="Arial"/>
                        <a:cs typeface="Arial"/>
                      </a:endParaRPr>
                    </a:p>
                  </a:txBody>
                  <a:tcPr marL="0" marR="0" marT="7874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sz="1350" b="1" spc="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Edoxaban</a:t>
                      </a:r>
                      <a:endParaRPr sz="1350">
                        <a:latin typeface="Arial"/>
                        <a:cs typeface="Arial"/>
                      </a:endParaRPr>
                    </a:p>
                  </a:txBody>
                  <a:tcPr marL="0" marR="0" marT="78740" marB="0"/>
                </a:tc>
                <a:tc>
                  <a:txBody>
                    <a:bodyPr/>
                    <a:lstStyle/>
                    <a:p>
                      <a:pPr marL="15875" algn="ctr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sz="1350" b="1" spc="-3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AV</a:t>
                      </a:r>
                      <a:r>
                        <a:rPr sz="135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350" b="1" spc="2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replacement</a:t>
                      </a:r>
                      <a:endParaRPr sz="1350">
                        <a:latin typeface="Arial"/>
                        <a:cs typeface="Arial"/>
                      </a:endParaRPr>
                    </a:p>
                  </a:txBody>
                  <a:tcPr marL="0" marR="0" marT="78740" marB="0"/>
                </a:tc>
                <a:tc>
                  <a:txBody>
                    <a:bodyPr/>
                    <a:lstStyle/>
                    <a:p>
                      <a:pPr marL="29845" algn="ctr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sz="1350" b="1" spc="2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Atrial</a:t>
                      </a:r>
                      <a:r>
                        <a:rPr sz="1350" b="1" spc="-5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350" b="1" spc="2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fibrillation</a:t>
                      </a:r>
                      <a:endParaRPr sz="1350">
                        <a:latin typeface="Arial"/>
                        <a:cs typeface="Arial"/>
                      </a:endParaRPr>
                    </a:p>
                  </a:txBody>
                  <a:tcPr marL="0" marR="0" marT="7874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40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550">
                        <a:latin typeface="Times New Roman"/>
                        <a:cs typeface="Times New Roman"/>
                      </a:endParaRPr>
                    </a:p>
                    <a:p>
                      <a:pPr marL="50800">
                        <a:lnSpc>
                          <a:spcPct val="100000"/>
                        </a:lnSpc>
                      </a:pPr>
                      <a:r>
                        <a:rPr sz="1350" b="1" spc="2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#4</a:t>
                      </a:r>
                      <a:endParaRPr sz="1350">
                        <a:latin typeface="Arial"/>
                        <a:cs typeface="Arial"/>
                      </a:endParaRPr>
                    </a:p>
                  </a:txBody>
                  <a:tcPr marL="0" marR="0" marT="1270" marB="0"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550">
                        <a:latin typeface="Times New Roman"/>
                        <a:cs typeface="Times New Roman"/>
                      </a:endParaRPr>
                    </a:p>
                    <a:p>
                      <a:pPr marL="148590">
                        <a:lnSpc>
                          <a:spcPct val="100000"/>
                        </a:lnSpc>
                      </a:pPr>
                      <a:r>
                        <a:rPr sz="1350" b="1" spc="2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Pericardial</a:t>
                      </a:r>
                      <a:r>
                        <a:rPr sz="1350" b="1" spc="2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350" b="1" spc="3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bleeding</a:t>
                      </a:r>
                      <a:endParaRPr sz="1350">
                        <a:latin typeface="Arial"/>
                        <a:cs typeface="Arial"/>
                      </a:endParaRPr>
                    </a:p>
                  </a:txBody>
                  <a:tcPr marL="0" marR="0" marT="1270" marB="0"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550">
                        <a:latin typeface="Times New Roman"/>
                        <a:cs typeface="Times New Roman"/>
                      </a:endParaRPr>
                    </a:p>
                    <a:p>
                      <a:pPr marR="27305" algn="ctr">
                        <a:lnSpc>
                          <a:spcPct val="100000"/>
                        </a:lnSpc>
                      </a:pPr>
                      <a:r>
                        <a:rPr sz="1350" b="1" spc="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M/74</a:t>
                      </a:r>
                      <a:endParaRPr sz="1350">
                        <a:latin typeface="Arial"/>
                        <a:cs typeface="Arial"/>
                      </a:endParaRPr>
                    </a:p>
                  </a:txBody>
                  <a:tcPr marL="0" marR="0" marT="1270" marB="0"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5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350" b="1" spc="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Edoxaban</a:t>
                      </a:r>
                      <a:endParaRPr sz="1350">
                        <a:latin typeface="Arial"/>
                        <a:cs typeface="Arial"/>
                      </a:endParaRPr>
                    </a:p>
                  </a:txBody>
                  <a:tcPr marL="0" marR="0" marT="1270" marB="0"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550">
                        <a:latin typeface="Times New Roman"/>
                        <a:cs typeface="Times New Roman"/>
                      </a:endParaRPr>
                    </a:p>
                    <a:p>
                      <a:pPr marL="19685" algn="ctr">
                        <a:lnSpc>
                          <a:spcPct val="100000"/>
                        </a:lnSpc>
                      </a:pPr>
                      <a:r>
                        <a:rPr sz="1350" b="1" spc="1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MV</a:t>
                      </a:r>
                      <a:r>
                        <a:rPr sz="1350" b="1" spc="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350" b="1" spc="2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repair</a:t>
                      </a:r>
                      <a:endParaRPr sz="1350">
                        <a:latin typeface="Arial"/>
                        <a:cs typeface="Arial"/>
                      </a:endParaRPr>
                    </a:p>
                  </a:txBody>
                  <a:tcPr marL="0" marR="0" marT="1270" marB="0"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9845" algn="ctr">
                        <a:lnSpc>
                          <a:spcPct val="100000"/>
                        </a:lnSpc>
                        <a:spcBef>
                          <a:spcPts val="535"/>
                        </a:spcBef>
                      </a:pPr>
                      <a:r>
                        <a:rPr sz="1350" b="1" spc="2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Atrial</a:t>
                      </a:r>
                      <a:r>
                        <a:rPr sz="1350" b="1" spc="-5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350" b="1" spc="2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fibrillation</a:t>
                      </a:r>
                      <a:endParaRPr sz="1350">
                        <a:latin typeface="Arial"/>
                        <a:cs typeface="Arial"/>
                      </a:endParaRPr>
                    </a:p>
                    <a:p>
                      <a:pPr marL="36830" algn="ctr">
                        <a:lnSpc>
                          <a:spcPct val="100000"/>
                        </a:lnSpc>
                        <a:spcBef>
                          <a:spcPts val="900"/>
                        </a:spcBef>
                      </a:pPr>
                      <a:r>
                        <a:rPr sz="1350" b="1" spc="3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Tricuspid</a:t>
                      </a:r>
                      <a:r>
                        <a:rPr sz="1350" b="1" spc="-16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350" b="1" spc="3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annuloplasty</a:t>
                      </a:r>
                      <a:endParaRPr sz="1350">
                        <a:latin typeface="Arial"/>
                        <a:cs typeface="Arial"/>
                      </a:endParaRPr>
                    </a:p>
                  </a:txBody>
                  <a:tcPr marL="0" marR="0" marT="67945" marB="0"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6041">
                <a:tc gridSpan="6">
                  <a:txBody>
                    <a:bodyPr/>
                    <a:lstStyle/>
                    <a:p>
                      <a:pPr marL="5080">
                        <a:lnSpc>
                          <a:spcPct val="100000"/>
                        </a:lnSpc>
                        <a:spcBef>
                          <a:spcPts val="720"/>
                        </a:spcBef>
                      </a:pPr>
                      <a:r>
                        <a:rPr sz="1500" b="1" spc="-5" dirty="0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CRNM</a:t>
                      </a:r>
                      <a:r>
                        <a:rPr sz="1500" b="1" dirty="0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500" b="1" spc="-5" dirty="0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bleeding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91440" marB="0"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1F5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169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850">
                        <a:latin typeface="Times New Roman"/>
                        <a:cs typeface="Times New Roman"/>
                      </a:endParaRPr>
                    </a:p>
                    <a:p>
                      <a:pPr marL="50800">
                        <a:lnSpc>
                          <a:spcPct val="100000"/>
                        </a:lnSpc>
                      </a:pPr>
                      <a:r>
                        <a:rPr sz="1350" b="1" spc="2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#1</a:t>
                      </a:r>
                      <a:endParaRPr sz="135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T w="12700">
                      <a:solidFill>
                        <a:srgbClr val="FFFFFF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148590" marR="80645">
                        <a:lnSpc>
                          <a:spcPts val="2520"/>
                        </a:lnSpc>
                        <a:spcBef>
                          <a:spcPts val="225"/>
                        </a:spcBef>
                      </a:pPr>
                      <a:r>
                        <a:rPr sz="1350" b="1" spc="3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Organized </a:t>
                      </a:r>
                      <a:r>
                        <a:rPr sz="1350" b="1" spc="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hematoma </a:t>
                      </a:r>
                      <a:r>
                        <a:rPr sz="1350" b="1" spc="4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in  </a:t>
                      </a:r>
                      <a:r>
                        <a:rPr sz="1350" b="1" spc="3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the </a:t>
                      </a:r>
                      <a:r>
                        <a:rPr sz="1350" b="1" spc="2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anterior</a:t>
                      </a:r>
                      <a:r>
                        <a:rPr sz="1350" b="1" spc="-18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350" b="1" spc="2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mediastinum</a:t>
                      </a:r>
                      <a:endParaRPr sz="1350">
                        <a:latin typeface="Arial"/>
                        <a:cs typeface="Arial"/>
                      </a:endParaRPr>
                    </a:p>
                  </a:txBody>
                  <a:tcPr marL="0" marR="0" marT="28575" marB="0">
                    <a:lnT w="12700">
                      <a:solidFill>
                        <a:srgbClr val="FFFFFF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850">
                        <a:latin typeface="Times New Roman"/>
                        <a:cs typeface="Times New Roman"/>
                      </a:endParaRPr>
                    </a:p>
                    <a:p>
                      <a:pPr marR="34925" algn="ctr">
                        <a:lnSpc>
                          <a:spcPct val="100000"/>
                        </a:lnSpc>
                      </a:pPr>
                      <a:r>
                        <a:rPr sz="1350" b="1" spc="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F/70</a:t>
                      </a:r>
                      <a:endParaRPr sz="135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T w="12700">
                      <a:solidFill>
                        <a:srgbClr val="FFFFFF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8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350" b="1" spc="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Warfarin</a:t>
                      </a:r>
                      <a:endParaRPr sz="135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T w="12700">
                      <a:solidFill>
                        <a:srgbClr val="FFFFFF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850">
                        <a:latin typeface="Times New Roman"/>
                        <a:cs typeface="Times New Roman"/>
                      </a:endParaRPr>
                    </a:p>
                    <a:p>
                      <a:pPr marL="18415" algn="ctr">
                        <a:lnSpc>
                          <a:spcPct val="100000"/>
                        </a:lnSpc>
                      </a:pPr>
                      <a:r>
                        <a:rPr sz="1350" b="1" spc="1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MV</a:t>
                      </a:r>
                      <a:r>
                        <a:rPr sz="135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350" b="1" spc="2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replacement</a:t>
                      </a:r>
                      <a:endParaRPr sz="135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T w="12700">
                      <a:solidFill>
                        <a:srgbClr val="FFFFFF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850">
                        <a:latin typeface="Times New Roman"/>
                        <a:cs typeface="Times New Roman"/>
                      </a:endParaRPr>
                    </a:p>
                    <a:p>
                      <a:pPr marL="29845" algn="ctr">
                        <a:lnSpc>
                          <a:spcPct val="100000"/>
                        </a:lnSpc>
                      </a:pPr>
                      <a:r>
                        <a:rPr sz="1350" b="1" spc="2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Atrial</a:t>
                      </a:r>
                      <a:r>
                        <a:rPr sz="1350" b="1" spc="-5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350" b="1" spc="2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fibrillation</a:t>
                      </a:r>
                      <a:endParaRPr sz="135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T w="12700">
                      <a:solidFill>
                        <a:srgbClr val="FFFFFF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93103"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484"/>
                        </a:spcBef>
                      </a:pPr>
                      <a:r>
                        <a:rPr sz="1350" b="1" spc="2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#2</a:t>
                      </a:r>
                      <a:endParaRPr sz="1350">
                        <a:latin typeface="Arial"/>
                        <a:cs typeface="Arial"/>
                      </a:endParaRPr>
                    </a:p>
                  </a:txBody>
                  <a:tcPr marL="0" marR="0" marT="61594" marB="0"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8590">
                        <a:lnSpc>
                          <a:spcPct val="100000"/>
                        </a:lnSpc>
                        <a:spcBef>
                          <a:spcPts val="484"/>
                        </a:spcBef>
                      </a:pPr>
                      <a:r>
                        <a:rPr sz="1350" b="1" spc="2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Hematuria</a:t>
                      </a:r>
                      <a:endParaRPr sz="1350">
                        <a:latin typeface="Arial"/>
                        <a:cs typeface="Arial"/>
                      </a:endParaRPr>
                    </a:p>
                  </a:txBody>
                  <a:tcPr marL="0" marR="0" marT="61594" marB="0"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4925" algn="ctr">
                        <a:lnSpc>
                          <a:spcPct val="100000"/>
                        </a:lnSpc>
                        <a:spcBef>
                          <a:spcPts val="484"/>
                        </a:spcBef>
                      </a:pPr>
                      <a:r>
                        <a:rPr sz="1350" b="1" spc="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F/39</a:t>
                      </a:r>
                      <a:endParaRPr sz="1350">
                        <a:latin typeface="Arial"/>
                        <a:cs typeface="Arial"/>
                      </a:endParaRPr>
                    </a:p>
                  </a:txBody>
                  <a:tcPr marL="0" marR="0" marT="61594" marB="0"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84"/>
                        </a:spcBef>
                      </a:pPr>
                      <a:r>
                        <a:rPr sz="1350" b="1" spc="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Edoxaban</a:t>
                      </a:r>
                      <a:endParaRPr sz="1350">
                        <a:latin typeface="Arial"/>
                        <a:cs typeface="Arial"/>
                      </a:endParaRPr>
                    </a:p>
                  </a:txBody>
                  <a:tcPr marL="0" marR="0" marT="61594" marB="0"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685" algn="ctr">
                        <a:lnSpc>
                          <a:spcPct val="100000"/>
                        </a:lnSpc>
                        <a:spcBef>
                          <a:spcPts val="484"/>
                        </a:spcBef>
                      </a:pPr>
                      <a:r>
                        <a:rPr sz="1350" b="1" spc="1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MV</a:t>
                      </a:r>
                      <a:r>
                        <a:rPr sz="1350" b="1" spc="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350" b="1" spc="2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repair</a:t>
                      </a:r>
                      <a:endParaRPr sz="1350">
                        <a:latin typeface="Arial"/>
                        <a:cs typeface="Arial"/>
                      </a:endParaRPr>
                    </a:p>
                  </a:txBody>
                  <a:tcPr marL="0" marR="0" marT="61594" marB="0"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0955" algn="ctr">
                        <a:lnSpc>
                          <a:spcPct val="100000"/>
                        </a:lnSpc>
                        <a:spcBef>
                          <a:spcPts val="484"/>
                        </a:spcBef>
                      </a:pPr>
                      <a:r>
                        <a:rPr sz="1350" b="1" spc="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PFO </a:t>
                      </a:r>
                      <a:r>
                        <a:rPr sz="1350" b="1" spc="2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direct </a:t>
                      </a:r>
                      <a:r>
                        <a:rPr sz="1350" b="1" spc="2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closure</a:t>
                      </a:r>
                      <a:endParaRPr sz="1350">
                        <a:latin typeface="Arial"/>
                        <a:cs typeface="Arial"/>
                      </a:endParaRPr>
                    </a:p>
                  </a:txBody>
                  <a:tcPr marL="0" marR="0" marT="61594" marB="0"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15388">
                <a:tc gridSpan="6">
                  <a:txBody>
                    <a:bodyPr/>
                    <a:lstStyle/>
                    <a:p>
                      <a:pPr marL="5080">
                        <a:lnSpc>
                          <a:spcPts val="1545"/>
                        </a:lnSpc>
                        <a:spcBef>
                          <a:spcPts val="840"/>
                        </a:spcBef>
                      </a:pPr>
                      <a:r>
                        <a:rPr sz="1350" b="1" spc="2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Abbreviations: </a:t>
                      </a:r>
                      <a:r>
                        <a:rPr sz="1350" b="1" spc="3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CRNM, </a:t>
                      </a:r>
                      <a:r>
                        <a:rPr sz="1350" b="1" spc="2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clinically relevant </a:t>
                      </a:r>
                      <a:r>
                        <a:rPr sz="1350" b="1" spc="2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nonmajor; </a:t>
                      </a:r>
                      <a:r>
                        <a:rPr sz="1350" b="1" spc="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PFO, </a:t>
                      </a:r>
                      <a:r>
                        <a:rPr sz="1350" b="1" spc="3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patent</a:t>
                      </a:r>
                      <a:r>
                        <a:rPr sz="1350" b="1" spc="-24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350" b="1" spc="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foramen </a:t>
                      </a:r>
                      <a:r>
                        <a:rPr sz="1350" b="1" spc="2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ovale</a:t>
                      </a:r>
                      <a:endParaRPr sz="1350">
                        <a:latin typeface="Arial"/>
                        <a:cs typeface="Arial"/>
                      </a:endParaRPr>
                    </a:p>
                  </a:txBody>
                  <a:tcPr marL="0" marR="0" marT="106680" marB="0">
                    <a:lnT w="12700">
                      <a:solidFill>
                        <a:srgbClr val="FFFFFF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284854" y="393001"/>
            <a:ext cx="2637155" cy="63881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4000" spc="5" dirty="0"/>
              <a:t>Disclosure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400367" y="1347787"/>
            <a:ext cx="8364220" cy="470979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469900" indent="-457834">
              <a:lnSpc>
                <a:spcPct val="100000"/>
              </a:lnSpc>
              <a:spcBef>
                <a:spcPts val="120"/>
              </a:spcBef>
              <a:buClr>
                <a:srgbClr val="FFC000"/>
              </a:buClr>
              <a:buFont typeface="Wingdings"/>
              <a:buChar char=""/>
              <a:tabLst>
                <a:tab pos="469900" algn="l"/>
                <a:tab pos="470534" algn="l"/>
              </a:tabLst>
            </a:pPr>
            <a:r>
              <a:rPr sz="2800" b="1" spc="10" dirty="0">
                <a:solidFill>
                  <a:srgbClr val="FFFFFF"/>
                </a:solidFill>
                <a:latin typeface="Arial"/>
                <a:cs typeface="Arial"/>
              </a:rPr>
              <a:t>Conflict </a:t>
            </a:r>
            <a:r>
              <a:rPr sz="2800" b="1" spc="15" dirty="0">
                <a:solidFill>
                  <a:srgbClr val="FFFFFF"/>
                </a:solidFill>
                <a:latin typeface="Arial"/>
                <a:cs typeface="Arial"/>
              </a:rPr>
              <a:t>of </a:t>
            </a:r>
            <a:r>
              <a:rPr sz="2800" b="1" spc="5" dirty="0">
                <a:solidFill>
                  <a:srgbClr val="FFFFFF"/>
                </a:solidFill>
                <a:latin typeface="Arial"/>
                <a:cs typeface="Arial"/>
              </a:rPr>
              <a:t>Interest</a:t>
            </a:r>
            <a:r>
              <a:rPr sz="2800" b="1" spc="-204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b="1" spc="5" dirty="0">
                <a:solidFill>
                  <a:srgbClr val="FFFFFF"/>
                </a:solidFill>
                <a:latin typeface="Arial"/>
                <a:cs typeface="Arial"/>
              </a:rPr>
              <a:t>Disclosures:</a:t>
            </a:r>
            <a:endParaRPr sz="2800">
              <a:latin typeface="Arial"/>
              <a:cs typeface="Arial"/>
            </a:endParaRPr>
          </a:p>
          <a:p>
            <a:pPr marL="935355">
              <a:lnSpc>
                <a:spcPct val="100000"/>
              </a:lnSpc>
              <a:spcBef>
                <a:spcPts val="1725"/>
              </a:spcBef>
            </a:pPr>
            <a:r>
              <a:rPr sz="2400" b="1" spc="-25" dirty="0">
                <a:solidFill>
                  <a:srgbClr val="FFFFFF"/>
                </a:solidFill>
                <a:latin typeface="Arial"/>
                <a:cs typeface="Arial"/>
              </a:rPr>
              <a:t>There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are </a:t>
            </a:r>
            <a:r>
              <a:rPr sz="2400" b="1" spc="-45" dirty="0">
                <a:solidFill>
                  <a:srgbClr val="FFFFFF"/>
                </a:solidFill>
                <a:latin typeface="Arial"/>
                <a:cs typeface="Arial"/>
              </a:rPr>
              <a:t>no </a:t>
            </a:r>
            <a:r>
              <a:rPr sz="2400" b="1" spc="-25" dirty="0">
                <a:solidFill>
                  <a:srgbClr val="FFFFFF"/>
                </a:solidFill>
                <a:latin typeface="Arial"/>
                <a:cs typeface="Arial"/>
              </a:rPr>
              <a:t>conflict </a:t>
            </a:r>
            <a:r>
              <a:rPr sz="2400" b="1" spc="-15" dirty="0">
                <a:solidFill>
                  <a:srgbClr val="FFFFFF"/>
                </a:solidFill>
                <a:latin typeface="Arial"/>
                <a:cs typeface="Arial"/>
              </a:rPr>
              <a:t>of </a:t>
            </a:r>
            <a:r>
              <a:rPr sz="2400" b="1" spc="-20" dirty="0">
                <a:solidFill>
                  <a:srgbClr val="FFFFFF"/>
                </a:solidFill>
                <a:latin typeface="Arial"/>
                <a:cs typeface="Arial"/>
              </a:rPr>
              <a:t>interest</a:t>
            </a:r>
            <a:r>
              <a:rPr sz="2400" b="1" spc="6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b="1" spc="-20" dirty="0">
                <a:solidFill>
                  <a:srgbClr val="FFFFFF"/>
                </a:solidFill>
                <a:latin typeface="Arial"/>
                <a:cs typeface="Arial"/>
              </a:rPr>
              <a:t>disclosures.</a:t>
            </a:r>
            <a:endParaRPr sz="2400">
              <a:latin typeface="Arial"/>
              <a:cs typeface="Arial"/>
            </a:endParaRPr>
          </a:p>
          <a:p>
            <a:pPr marL="469900" indent="-457834">
              <a:lnSpc>
                <a:spcPct val="100000"/>
              </a:lnSpc>
              <a:spcBef>
                <a:spcPts val="1405"/>
              </a:spcBef>
              <a:buClr>
                <a:srgbClr val="FFC000"/>
              </a:buClr>
              <a:buFont typeface="Wingdings"/>
              <a:buChar char=""/>
              <a:tabLst>
                <a:tab pos="469900" algn="l"/>
                <a:tab pos="470534" algn="l"/>
              </a:tabLst>
            </a:pPr>
            <a:r>
              <a:rPr sz="2800" b="1" spc="10" dirty="0">
                <a:solidFill>
                  <a:srgbClr val="FFFFFF"/>
                </a:solidFill>
                <a:latin typeface="Arial"/>
                <a:cs typeface="Arial"/>
              </a:rPr>
              <a:t>Funding/Support:</a:t>
            </a:r>
            <a:endParaRPr sz="2800">
              <a:latin typeface="Arial"/>
              <a:cs typeface="Arial"/>
            </a:endParaRPr>
          </a:p>
          <a:p>
            <a:pPr marL="935355" marR="5080">
              <a:lnSpc>
                <a:spcPct val="131400"/>
              </a:lnSpc>
              <a:spcBef>
                <a:spcPts val="340"/>
              </a:spcBef>
            </a:pPr>
            <a:r>
              <a:rPr sz="2400" b="1" spc="-35" dirty="0">
                <a:solidFill>
                  <a:srgbClr val="FFFFFF"/>
                </a:solidFill>
                <a:latin typeface="Arial"/>
                <a:cs typeface="Arial"/>
              </a:rPr>
              <a:t>This study </a:t>
            </a:r>
            <a:r>
              <a:rPr sz="2400" b="1" spc="-10" dirty="0">
                <a:solidFill>
                  <a:srgbClr val="FFFFFF"/>
                </a:solidFill>
                <a:latin typeface="Arial"/>
                <a:cs typeface="Arial"/>
              </a:rPr>
              <a:t>was </a:t>
            </a:r>
            <a:r>
              <a:rPr sz="2400" b="1" spc="-25" dirty="0">
                <a:solidFill>
                  <a:srgbClr val="FFFFFF"/>
                </a:solidFill>
                <a:latin typeface="Arial"/>
                <a:cs typeface="Arial"/>
              </a:rPr>
              <a:t>supported </a:t>
            </a:r>
            <a:r>
              <a:rPr sz="2400" b="1" spc="-15" dirty="0">
                <a:solidFill>
                  <a:srgbClr val="FFFFFF"/>
                </a:solidFill>
                <a:latin typeface="Arial"/>
                <a:cs typeface="Arial"/>
              </a:rPr>
              <a:t>by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a </a:t>
            </a:r>
            <a:r>
              <a:rPr sz="2400" b="1" spc="-5" dirty="0">
                <a:solidFill>
                  <a:srgbClr val="FFFFFF"/>
                </a:solidFill>
                <a:latin typeface="Arial"/>
                <a:cs typeface="Arial"/>
              </a:rPr>
              <a:t>research </a:t>
            </a:r>
            <a:r>
              <a:rPr sz="2400" b="1" spc="-25" dirty="0">
                <a:solidFill>
                  <a:srgbClr val="FFFFFF"/>
                </a:solidFill>
                <a:latin typeface="Arial"/>
                <a:cs typeface="Arial"/>
              </a:rPr>
              <a:t>grant </a:t>
            </a:r>
            <a:r>
              <a:rPr sz="2400" b="1" spc="-10" dirty="0">
                <a:solidFill>
                  <a:srgbClr val="FFFFFF"/>
                </a:solidFill>
                <a:latin typeface="Arial"/>
                <a:cs typeface="Arial"/>
              </a:rPr>
              <a:t>from  </a:t>
            </a:r>
            <a:r>
              <a:rPr sz="2400" b="1" spc="-20" dirty="0">
                <a:solidFill>
                  <a:srgbClr val="FFFFFF"/>
                </a:solidFill>
                <a:latin typeface="Arial"/>
                <a:cs typeface="Arial"/>
              </a:rPr>
              <a:t>Daiichi</a:t>
            </a:r>
            <a:r>
              <a:rPr sz="2400" b="1" spc="9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b="1" spc="-25" dirty="0">
                <a:solidFill>
                  <a:srgbClr val="FFFFFF"/>
                </a:solidFill>
                <a:latin typeface="Arial"/>
                <a:cs typeface="Arial"/>
              </a:rPr>
              <a:t>Sankyo.</a:t>
            </a:r>
            <a:endParaRPr sz="2400">
              <a:latin typeface="Arial"/>
              <a:cs typeface="Arial"/>
            </a:endParaRPr>
          </a:p>
          <a:p>
            <a:pPr marL="469900" indent="-457834">
              <a:lnSpc>
                <a:spcPct val="100000"/>
              </a:lnSpc>
              <a:spcBef>
                <a:spcPts val="1225"/>
              </a:spcBef>
              <a:buClr>
                <a:srgbClr val="FFC000"/>
              </a:buClr>
              <a:buFont typeface="Wingdings"/>
              <a:buChar char=""/>
              <a:tabLst>
                <a:tab pos="469900" algn="l"/>
                <a:tab pos="470534" algn="l"/>
              </a:tabLst>
            </a:pPr>
            <a:r>
              <a:rPr sz="2800" b="1" spc="15" dirty="0">
                <a:solidFill>
                  <a:srgbClr val="FFFFFF"/>
                </a:solidFill>
                <a:latin typeface="Arial"/>
                <a:cs typeface="Arial"/>
              </a:rPr>
              <a:t>Role of </a:t>
            </a:r>
            <a:r>
              <a:rPr sz="2800" b="1" spc="20" dirty="0">
                <a:solidFill>
                  <a:srgbClr val="FFFFFF"/>
                </a:solidFill>
                <a:latin typeface="Arial"/>
                <a:cs typeface="Arial"/>
              </a:rPr>
              <a:t>the</a:t>
            </a:r>
            <a:r>
              <a:rPr sz="2800" b="1" spc="-204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b="1" spc="10" dirty="0">
                <a:solidFill>
                  <a:srgbClr val="FFFFFF"/>
                </a:solidFill>
                <a:latin typeface="Arial"/>
                <a:cs typeface="Arial"/>
              </a:rPr>
              <a:t>funder/sponsor:</a:t>
            </a:r>
            <a:endParaRPr sz="2800">
              <a:latin typeface="Arial"/>
              <a:cs typeface="Arial"/>
            </a:endParaRPr>
          </a:p>
          <a:p>
            <a:pPr marL="935355" marR="251460">
              <a:lnSpc>
                <a:spcPct val="130400"/>
              </a:lnSpc>
              <a:spcBef>
                <a:spcPts val="370"/>
              </a:spcBef>
            </a:pP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No </a:t>
            </a:r>
            <a:r>
              <a:rPr sz="2400" b="1" spc="-25" dirty="0">
                <a:solidFill>
                  <a:srgbClr val="FFFFFF"/>
                </a:solidFill>
                <a:latin typeface="Arial"/>
                <a:cs typeface="Arial"/>
              </a:rPr>
              <a:t>funder/sponsor </a:t>
            </a:r>
            <a:r>
              <a:rPr sz="2400" b="1" spc="-40" dirty="0">
                <a:solidFill>
                  <a:srgbClr val="FFFFFF"/>
                </a:solidFill>
                <a:latin typeface="Arial"/>
                <a:cs typeface="Arial"/>
              </a:rPr>
              <a:t>had any </a:t>
            </a:r>
            <a:r>
              <a:rPr sz="2400" b="1" spc="-5" dirty="0">
                <a:solidFill>
                  <a:srgbClr val="FFFFFF"/>
                </a:solidFill>
                <a:latin typeface="Arial"/>
                <a:cs typeface="Arial"/>
              </a:rPr>
              <a:t>role in </a:t>
            </a:r>
            <a:r>
              <a:rPr sz="2400" b="1" spc="-40" dirty="0">
                <a:solidFill>
                  <a:srgbClr val="FFFFFF"/>
                </a:solidFill>
                <a:latin typeface="Arial"/>
                <a:cs typeface="Arial"/>
              </a:rPr>
              <a:t>the </a:t>
            </a:r>
            <a:r>
              <a:rPr sz="2400" b="1" spc="-20" dirty="0">
                <a:solidFill>
                  <a:srgbClr val="FFFFFF"/>
                </a:solidFill>
                <a:latin typeface="Arial"/>
                <a:cs typeface="Arial"/>
              </a:rPr>
              <a:t>design </a:t>
            </a:r>
            <a:r>
              <a:rPr sz="2400" b="1" spc="-40" dirty="0">
                <a:solidFill>
                  <a:srgbClr val="FFFFFF"/>
                </a:solidFill>
                <a:latin typeface="Arial"/>
                <a:cs typeface="Arial"/>
              </a:rPr>
              <a:t>and  conduct </a:t>
            </a:r>
            <a:r>
              <a:rPr sz="2400" b="1" spc="-15" dirty="0">
                <a:solidFill>
                  <a:srgbClr val="FFFFFF"/>
                </a:solidFill>
                <a:latin typeface="Arial"/>
                <a:cs typeface="Arial"/>
              </a:rPr>
              <a:t>of </a:t>
            </a:r>
            <a:r>
              <a:rPr sz="2400" b="1" spc="-40" dirty="0">
                <a:solidFill>
                  <a:srgbClr val="FFFFFF"/>
                </a:solidFill>
                <a:latin typeface="Arial"/>
                <a:cs typeface="Arial"/>
              </a:rPr>
              <a:t>the </a:t>
            </a:r>
            <a:r>
              <a:rPr sz="2400" b="1" spc="-30" dirty="0">
                <a:solidFill>
                  <a:srgbClr val="FFFFFF"/>
                </a:solidFill>
                <a:latin typeface="Arial"/>
                <a:cs typeface="Arial"/>
              </a:rPr>
              <a:t>study; </a:t>
            </a:r>
            <a:r>
              <a:rPr sz="2400" b="1" spc="-25" dirty="0">
                <a:solidFill>
                  <a:srgbClr val="FFFFFF"/>
                </a:solidFill>
                <a:latin typeface="Arial"/>
                <a:cs typeface="Arial"/>
              </a:rPr>
              <a:t>collection, management,  analysis, </a:t>
            </a:r>
            <a:r>
              <a:rPr sz="2400" b="1" spc="-40" dirty="0">
                <a:solidFill>
                  <a:srgbClr val="FFFFFF"/>
                </a:solidFill>
                <a:latin typeface="Arial"/>
                <a:cs typeface="Arial"/>
              </a:rPr>
              <a:t>and </a:t>
            </a:r>
            <a:r>
              <a:rPr sz="2400" b="1" spc="-20" dirty="0">
                <a:solidFill>
                  <a:srgbClr val="FFFFFF"/>
                </a:solidFill>
                <a:latin typeface="Arial"/>
                <a:cs typeface="Arial"/>
              </a:rPr>
              <a:t>interpretation </a:t>
            </a:r>
            <a:r>
              <a:rPr sz="2400" b="1" spc="-15" dirty="0">
                <a:solidFill>
                  <a:srgbClr val="FFFFFF"/>
                </a:solidFill>
                <a:latin typeface="Arial"/>
                <a:cs typeface="Arial"/>
              </a:rPr>
              <a:t>of </a:t>
            </a:r>
            <a:r>
              <a:rPr sz="2400" b="1" spc="-40" dirty="0">
                <a:solidFill>
                  <a:srgbClr val="FFFFFF"/>
                </a:solidFill>
                <a:latin typeface="Arial"/>
                <a:cs typeface="Arial"/>
              </a:rPr>
              <a:t>the</a:t>
            </a:r>
            <a:r>
              <a:rPr sz="2400" b="1" spc="6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b="1" spc="-15" dirty="0">
                <a:solidFill>
                  <a:srgbClr val="FFFFFF"/>
                </a:solidFill>
                <a:latin typeface="Arial"/>
                <a:cs typeface="Arial"/>
              </a:rPr>
              <a:t>data.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917319" y="490541"/>
            <a:ext cx="5241290" cy="13081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747395">
              <a:lnSpc>
                <a:spcPct val="133500"/>
              </a:lnSpc>
              <a:spcBef>
                <a:spcPts val="95"/>
              </a:spcBef>
            </a:pPr>
            <a:r>
              <a:rPr sz="3150" spc="10" dirty="0"/>
              <a:t>Primary </a:t>
            </a:r>
            <a:r>
              <a:rPr sz="3150" dirty="0"/>
              <a:t>Outcomes:  </a:t>
            </a:r>
            <a:r>
              <a:rPr sz="3150" spc="-5" dirty="0"/>
              <a:t>Edoxaban versus.</a:t>
            </a:r>
            <a:r>
              <a:rPr sz="3150" spc="335" dirty="0"/>
              <a:t> </a:t>
            </a:r>
            <a:r>
              <a:rPr sz="3150" spc="5" dirty="0"/>
              <a:t>Warfarin</a:t>
            </a:r>
            <a:endParaRPr sz="3150"/>
          </a:p>
        </p:txBody>
      </p:sp>
      <p:sp>
        <p:nvSpPr>
          <p:cNvPr id="3" name="object 3"/>
          <p:cNvSpPr txBox="1"/>
          <p:nvPr/>
        </p:nvSpPr>
        <p:spPr>
          <a:xfrm>
            <a:off x="4710810" y="5696584"/>
            <a:ext cx="856615" cy="414655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algn="ctr">
              <a:lnSpc>
                <a:spcPts val="1605"/>
              </a:lnSpc>
              <a:spcBef>
                <a:spcPts val="130"/>
              </a:spcBef>
            </a:pPr>
            <a:r>
              <a:rPr sz="1350" b="1" spc="5" dirty="0">
                <a:solidFill>
                  <a:srgbClr val="FFFFFF"/>
                </a:solidFill>
                <a:latin typeface="Arial"/>
                <a:cs typeface="Arial"/>
              </a:rPr>
              <a:t>Edoxaban</a:t>
            </a:r>
            <a:endParaRPr sz="1350">
              <a:latin typeface="Arial"/>
              <a:cs typeface="Arial"/>
            </a:endParaRPr>
          </a:p>
          <a:p>
            <a:pPr marL="5715" algn="ctr">
              <a:lnSpc>
                <a:spcPts val="1425"/>
              </a:lnSpc>
            </a:pPr>
            <a:r>
              <a:rPr sz="1200" b="1" spc="-5" dirty="0">
                <a:solidFill>
                  <a:srgbClr val="FFFFFF"/>
                </a:solidFill>
                <a:latin typeface="Arial"/>
                <a:cs typeface="Arial"/>
              </a:rPr>
              <a:t>Better</a:t>
            </a:r>
            <a:endParaRPr sz="12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530718" y="5681662"/>
            <a:ext cx="734060" cy="449580"/>
          </a:xfrm>
          <a:prstGeom prst="rect">
            <a:avLst/>
          </a:prstGeom>
        </p:spPr>
        <p:txBody>
          <a:bodyPr vert="horz" wrap="square" lIns="0" tIns="8255" rIns="0" bIns="0" rtlCol="0">
            <a:spAutoFit/>
          </a:bodyPr>
          <a:lstStyle/>
          <a:p>
            <a:pPr marL="111760" marR="5080" indent="-99695">
              <a:lnSpc>
                <a:spcPct val="103899"/>
              </a:lnSpc>
              <a:spcBef>
                <a:spcPts val="65"/>
              </a:spcBef>
            </a:pPr>
            <a:r>
              <a:rPr sz="1350" b="1" spc="-80" dirty="0">
                <a:solidFill>
                  <a:srgbClr val="FFFFFF"/>
                </a:solidFill>
                <a:latin typeface="Arial"/>
                <a:cs typeface="Arial"/>
              </a:rPr>
              <a:t>W</a:t>
            </a:r>
            <a:r>
              <a:rPr sz="1350" b="1" spc="2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350" b="1" spc="10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1350" b="1" spc="25" dirty="0">
                <a:solidFill>
                  <a:srgbClr val="FFFFFF"/>
                </a:solidFill>
                <a:latin typeface="Arial"/>
                <a:cs typeface="Arial"/>
              </a:rPr>
              <a:t>fa</a:t>
            </a:r>
            <a:r>
              <a:rPr sz="1350" b="1" spc="10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1350" b="1" spc="4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350" b="1" spc="10" dirty="0">
                <a:solidFill>
                  <a:srgbClr val="FFFFFF"/>
                </a:solidFill>
                <a:latin typeface="Arial"/>
                <a:cs typeface="Arial"/>
              </a:rPr>
              <a:t>n  </a:t>
            </a:r>
            <a:r>
              <a:rPr sz="1350" b="1" spc="25" dirty="0">
                <a:solidFill>
                  <a:srgbClr val="FFFFFF"/>
                </a:solidFill>
                <a:latin typeface="Arial"/>
                <a:cs typeface="Arial"/>
              </a:rPr>
              <a:t>Better</a:t>
            </a:r>
            <a:endParaRPr sz="135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668645" y="2271140"/>
            <a:ext cx="166814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FFFFFF"/>
                </a:solidFill>
                <a:latin typeface="Arial"/>
                <a:cs typeface="Arial"/>
              </a:rPr>
              <a:t>Risk</a:t>
            </a:r>
            <a:r>
              <a:rPr sz="1800" b="1" spc="-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FFFFFF"/>
                </a:solidFill>
                <a:latin typeface="Arial"/>
                <a:cs typeface="Arial"/>
              </a:rPr>
              <a:t>difference</a:t>
            </a:r>
            <a:endParaRPr sz="18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702179" y="2451163"/>
            <a:ext cx="1021715" cy="44259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600" b="1" spc="20" dirty="0">
                <a:solidFill>
                  <a:srgbClr val="FFFFFF"/>
                </a:solidFill>
                <a:latin typeface="Arial"/>
                <a:cs typeface="Arial"/>
              </a:rPr>
              <a:t>Edoxaban</a:t>
            </a:r>
            <a:endParaRPr sz="1600">
              <a:latin typeface="Arial"/>
              <a:cs typeface="Arial"/>
            </a:endParaRPr>
          </a:p>
          <a:p>
            <a:pPr marL="66040">
              <a:lnSpc>
                <a:spcPct val="100000"/>
              </a:lnSpc>
              <a:spcBef>
                <a:spcPts val="75"/>
              </a:spcBef>
            </a:pPr>
            <a:r>
              <a:rPr sz="1050" b="1" spc="35" dirty="0">
                <a:solidFill>
                  <a:srgbClr val="FFFFFF"/>
                </a:solidFill>
                <a:latin typeface="Arial"/>
                <a:cs typeface="Arial"/>
              </a:rPr>
              <a:t>Event </a:t>
            </a:r>
            <a:r>
              <a:rPr sz="1050" b="1" spc="15" dirty="0">
                <a:solidFill>
                  <a:srgbClr val="FFFFFF"/>
                </a:solidFill>
                <a:latin typeface="Arial"/>
                <a:cs typeface="Arial"/>
              </a:rPr>
              <a:t>no.</a:t>
            </a:r>
            <a:r>
              <a:rPr sz="1050" b="1" spc="-1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050" b="1" spc="30" dirty="0">
                <a:solidFill>
                  <a:srgbClr val="FFFFFF"/>
                </a:solidFill>
                <a:latin typeface="Arial"/>
                <a:cs typeface="Arial"/>
              </a:rPr>
              <a:t>(%)</a:t>
            </a:r>
            <a:endParaRPr sz="105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831209" y="2451163"/>
            <a:ext cx="909319" cy="44259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35560">
              <a:lnSpc>
                <a:spcPct val="100000"/>
              </a:lnSpc>
              <a:spcBef>
                <a:spcPts val="120"/>
              </a:spcBef>
            </a:pPr>
            <a:r>
              <a:rPr sz="1600" b="1" spc="5" dirty="0">
                <a:solidFill>
                  <a:srgbClr val="FFFFFF"/>
                </a:solidFill>
                <a:latin typeface="Arial"/>
                <a:cs typeface="Arial"/>
              </a:rPr>
              <a:t>Warfarin</a:t>
            </a:r>
            <a:endParaRPr sz="1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75"/>
              </a:spcBef>
            </a:pPr>
            <a:r>
              <a:rPr sz="1050" b="1" spc="35" dirty="0">
                <a:solidFill>
                  <a:srgbClr val="FFFFFF"/>
                </a:solidFill>
                <a:latin typeface="Arial"/>
                <a:cs typeface="Arial"/>
              </a:rPr>
              <a:t>Event </a:t>
            </a:r>
            <a:r>
              <a:rPr sz="1050" b="1" spc="15" dirty="0">
                <a:solidFill>
                  <a:srgbClr val="FFFFFF"/>
                </a:solidFill>
                <a:latin typeface="Arial"/>
                <a:cs typeface="Arial"/>
              </a:rPr>
              <a:t>no.</a:t>
            </a:r>
            <a:r>
              <a:rPr sz="1050" b="1" spc="-1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050" b="1" spc="30" dirty="0">
                <a:solidFill>
                  <a:srgbClr val="FFFFFF"/>
                </a:solidFill>
                <a:latin typeface="Arial"/>
                <a:cs typeface="Arial"/>
              </a:rPr>
              <a:t>(%)</a:t>
            </a:r>
            <a:endParaRPr sz="105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86372" y="3691254"/>
            <a:ext cx="223964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25" dirty="0">
                <a:solidFill>
                  <a:srgbClr val="FFFFFF"/>
                </a:solidFill>
                <a:latin typeface="Arial"/>
                <a:cs typeface="Arial"/>
              </a:rPr>
              <a:t>Clinical </a:t>
            </a:r>
            <a:r>
              <a:rPr sz="1200" b="1" spc="-20" dirty="0">
                <a:solidFill>
                  <a:srgbClr val="FFFFFF"/>
                </a:solidFill>
                <a:latin typeface="Arial"/>
                <a:cs typeface="Arial"/>
              </a:rPr>
              <a:t>thromboembolic</a:t>
            </a:r>
            <a:r>
              <a:rPr sz="1200" b="1" spc="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b="1" spc="-10" dirty="0">
                <a:solidFill>
                  <a:srgbClr val="FFFFFF"/>
                </a:solidFill>
                <a:latin typeface="Arial"/>
                <a:cs typeface="Arial"/>
              </a:rPr>
              <a:t>event</a:t>
            </a:r>
            <a:endParaRPr sz="12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86372" y="4051554"/>
            <a:ext cx="271526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25" dirty="0">
                <a:solidFill>
                  <a:srgbClr val="FFFFFF"/>
                </a:solidFill>
                <a:latin typeface="Arial"/>
                <a:cs typeface="Arial"/>
              </a:rPr>
              <a:t>Asymptomatic </a:t>
            </a:r>
            <a:r>
              <a:rPr sz="1200" b="1" spc="-10" dirty="0">
                <a:solidFill>
                  <a:srgbClr val="FFFFFF"/>
                </a:solidFill>
                <a:latin typeface="Arial"/>
                <a:cs typeface="Arial"/>
              </a:rPr>
              <a:t>intracardiac</a:t>
            </a:r>
            <a:r>
              <a:rPr sz="1200" b="1" spc="-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b="1" spc="-15" dirty="0">
                <a:solidFill>
                  <a:srgbClr val="FFFFFF"/>
                </a:solidFill>
                <a:latin typeface="Arial"/>
                <a:cs typeface="Arial"/>
              </a:rPr>
              <a:t>thrombus</a:t>
            </a:r>
            <a:endParaRPr sz="12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15887" y="4239704"/>
            <a:ext cx="2462530" cy="7899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5400" marR="5080" indent="-12700">
              <a:lnSpc>
                <a:spcPct val="156700"/>
              </a:lnSpc>
              <a:spcBef>
                <a:spcPts val="95"/>
              </a:spcBef>
            </a:pPr>
            <a:r>
              <a:rPr sz="1600" b="1" spc="25" dirty="0">
                <a:solidFill>
                  <a:srgbClr val="FFFF00"/>
                </a:solidFill>
                <a:latin typeface="Arial"/>
                <a:cs typeface="Arial"/>
              </a:rPr>
              <a:t>Primary</a:t>
            </a:r>
            <a:r>
              <a:rPr sz="1600" b="1" spc="-34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600" b="1" spc="5" dirty="0">
                <a:solidFill>
                  <a:srgbClr val="FFFF00"/>
                </a:solidFill>
                <a:latin typeface="Arial"/>
                <a:cs typeface="Arial"/>
              </a:rPr>
              <a:t>safety </a:t>
            </a:r>
            <a:r>
              <a:rPr sz="1600" b="1" spc="20" dirty="0">
                <a:solidFill>
                  <a:srgbClr val="FFFF00"/>
                </a:solidFill>
                <a:latin typeface="Arial"/>
                <a:cs typeface="Arial"/>
              </a:rPr>
              <a:t>outcomes  Net clinical</a:t>
            </a:r>
            <a:r>
              <a:rPr sz="1600" b="1" spc="-25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600" b="1" spc="20" dirty="0">
                <a:solidFill>
                  <a:srgbClr val="FFFF00"/>
                </a:solidFill>
                <a:latin typeface="Arial"/>
                <a:cs typeface="Arial"/>
              </a:rPr>
              <a:t>outcomes</a:t>
            </a:r>
            <a:endParaRPr sz="16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019044" y="4061079"/>
            <a:ext cx="34290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5" dirty="0">
                <a:solidFill>
                  <a:srgbClr val="FFFFFF"/>
                </a:solidFill>
                <a:latin typeface="Arial"/>
                <a:cs typeface="Arial"/>
              </a:rPr>
              <a:t>0</a:t>
            </a:r>
            <a:r>
              <a:rPr sz="1200" b="1" spc="-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FFFFFF"/>
                </a:solidFill>
                <a:latin typeface="Arial"/>
                <a:cs typeface="Arial"/>
              </a:rPr>
              <a:t>(0)</a:t>
            </a:r>
            <a:endParaRPr sz="12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912491" y="4411662"/>
            <a:ext cx="556260" cy="208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solidFill>
                  <a:srgbClr val="FFFFFF"/>
                </a:solidFill>
                <a:latin typeface="Arial"/>
                <a:cs typeface="Arial"/>
              </a:rPr>
              <a:t>3</a:t>
            </a:r>
            <a:r>
              <a:rPr sz="1200" b="1" spc="-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FFFFFF"/>
                </a:solidFill>
                <a:latin typeface="Arial"/>
                <a:cs typeface="Arial"/>
              </a:rPr>
              <a:t>(2.75)</a:t>
            </a:r>
            <a:endParaRPr sz="12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908554" y="4794884"/>
            <a:ext cx="55626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5" dirty="0">
                <a:solidFill>
                  <a:srgbClr val="FFFFFF"/>
                </a:solidFill>
                <a:latin typeface="Arial"/>
                <a:cs typeface="Arial"/>
              </a:rPr>
              <a:t>3</a:t>
            </a:r>
            <a:r>
              <a:rPr sz="1200" b="1" spc="-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FFFFFF"/>
                </a:solidFill>
                <a:latin typeface="Arial"/>
                <a:cs typeface="Arial"/>
              </a:rPr>
              <a:t>(2.75)</a:t>
            </a:r>
            <a:endParaRPr sz="12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002659" y="4411662"/>
            <a:ext cx="558165" cy="208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solidFill>
                  <a:srgbClr val="FFFFFF"/>
                </a:solidFill>
                <a:latin typeface="Arial"/>
                <a:cs typeface="Arial"/>
              </a:rPr>
              <a:t>1</a:t>
            </a:r>
            <a:r>
              <a:rPr sz="1200" b="1" spc="-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FFFFFF"/>
                </a:solidFill>
                <a:latin typeface="Arial"/>
                <a:cs typeface="Arial"/>
              </a:rPr>
              <a:t>(0.92)</a:t>
            </a:r>
            <a:endParaRPr sz="12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997959" y="4794884"/>
            <a:ext cx="55753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5" dirty="0">
                <a:solidFill>
                  <a:srgbClr val="FFFFFF"/>
                </a:solidFill>
                <a:latin typeface="Arial"/>
                <a:cs typeface="Arial"/>
              </a:rPr>
              <a:t>5</a:t>
            </a:r>
            <a:r>
              <a:rPr sz="1200" b="1" spc="-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FFFFFF"/>
                </a:solidFill>
                <a:latin typeface="Arial"/>
                <a:cs typeface="Arial"/>
              </a:rPr>
              <a:t>(4.59)</a:t>
            </a:r>
            <a:endParaRPr sz="12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4002659" y="4061079"/>
            <a:ext cx="55626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5" dirty="0">
                <a:solidFill>
                  <a:srgbClr val="FFFFFF"/>
                </a:solidFill>
                <a:latin typeface="Arial"/>
                <a:cs typeface="Arial"/>
              </a:rPr>
              <a:t>3</a:t>
            </a:r>
            <a:r>
              <a:rPr sz="1200" b="1" spc="-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FFFFFF"/>
                </a:solidFill>
                <a:latin typeface="Arial"/>
                <a:cs typeface="Arial"/>
              </a:rPr>
              <a:t>(2.75)</a:t>
            </a:r>
            <a:endParaRPr sz="12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4002151" y="3691508"/>
            <a:ext cx="55626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5" dirty="0">
                <a:solidFill>
                  <a:srgbClr val="FFFFFF"/>
                </a:solidFill>
                <a:latin typeface="Arial"/>
                <a:cs typeface="Arial"/>
              </a:rPr>
              <a:t>1</a:t>
            </a:r>
            <a:r>
              <a:rPr sz="1200" b="1" spc="-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FFFFFF"/>
                </a:solidFill>
                <a:latin typeface="Arial"/>
                <a:cs typeface="Arial"/>
              </a:rPr>
              <a:t>(0.92)</a:t>
            </a:r>
            <a:endParaRPr sz="120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4002151" y="3019171"/>
            <a:ext cx="55626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5" dirty="0">
                <a:solidFill>
                  <a:srgbClr val="FFFFFF"/>
                </a:solidFill>
                <a:latin typeface="Arial"/>
                <a:cs typeface="Arial"/>
              </a:rPr>
              <a:t>4</a:t>
            </a:r>
            <a:r>
              <a:rPr sz="1200" b="1" spc="-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FFFFFF"/>
                </a:solidFill>
                <a:latin typeface="Arial"/>
                <a:cs typeface="Arial"/>
              </a:rPr>
              <a:t>(3.67)</a:t>
            </a:r>
            <a:endParaRPr sz="120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3019044" y="3691508"/>
            <a:ext cx="34290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5" dirty="0">
                <a:solidFill>
                  <a:srgbClr val="FFFFFF"/>
                </a:solidFill>
                <a:latin typeface="Arial"/>
                <a:cs typeface="Arial"/>
              </a:rPr>
              <a:t>0</a:t>
            </a:r>
            <a:r>
              <a:rPr sz="1200" b="1" spc="-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FFFFFF"/>
                </a:solidFill>
                <a:latin typeface="Arial"/>
                <a:cs typeface="Arial"/>
              </a:rPr>
              <a:t>(0)</a:t>
            </a:r>
            <a:endParaRPr sz="120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7038340" y="2724403"/>
            <a:ext cx="1062355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1200" b="1" spc="-35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200" b="1" spc="-15" dirty="0">
                <a:solidFill>
                  <a:srgbClr val="FFFFFF"/>
                </a:solidFill>
                <a:latin typeface="Arial"/>
                <a:cs typeface="Arial"/>
              </a:rPr>
              <a:t>on</a:t>
            </a:r>
            <a:r>
              <a:rPr sz="1200" b="1" spc="20" dirty="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sz="1200" b="1" spc="-3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200" b="1" spc="-15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200" b="1" spc="15" dirty="0">
                <a:solidFill>
                  <a:srgbClr val="FFFFFF"/>
                </a:solidFill>
                <a:latin typeface="Arial"/>
                <a:cs typeface="Arial"/>
              </a:rPr>
              <a:t>f</a:t>
            </a:r>
            <a:r>
              <a:rPr sz="1200" b="1" spc="-1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200" b="1" spc="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1200" b="1" spc="-3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200" b="1" spc="-15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200" b="1" spc="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1200" b="1" spc="-3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200" b="1" spc="1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200" b="1" spc="-5" dirty="0">
                <a:solidFill>
                  <a:srgbClr val="FFFFFF"/>
                </a:solidFill>
                <a:latin typeface="Arial"/>
                <a:cs typeface="Arial"/>
              </a:rPr>
              <a:t>y</a:t>
            </a:r>
            <a:endParaRPr sz="12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r>
              <a:rPr sz="1200" b="1" spc="-20" dirty="0">
                <a:solidFill>
                  <a:srgbClr val="FFFFFF"/>
                </a:solidFill>
                <a:latin typeface="Arial"/>
                <a:cs typeface="Arial"/>
              </a:rPr>
              <a:t>margin</a:t>
            </a:r>
            <a:endParaRPr sz="120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106997" y="2969958"/>
            <a:ext cx="2638425" cy="56896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600" b="1" spc="25" dirty="0">
                <a:solidFill>
                  <a:srgbClr val="FFFF00"/>
                </a:solidFill>
                <a:latin typeface="Arial"/>
                <a:cs typeface="Arial"/>
              </a:rPr>
              <a:t>Primary</a:t>
            </a:r>
            <a:r>
              <a:rPr sz="1600" b="1" spc="-34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600" b="1" spc="10" dirty="0">
                <a:solidFill>
                  <a:srgbClr val="FFFF00"/>
                </a:solidFill>
                <a:latin typeface="Arial"/>
                <a:cs typeface="Arial"/>
              </a:rPr>
              <a:t>efficacy </a:t>
            </a:r>
            <a:r>
              <a:rPr sz="1600" b="1" spc="20" dirty="0">
                <a:solidFill>
                  <a:srgbClr val="FFFF00"/>
                </a:solidFill>
                <a:latin typeface="Arial"/>
                <a:cs typeface="Arial"/>
              </a:rPr>
              <a:t>outcomes</a:t>
            </a:r>
            <a:endParaRPr sz="1600">
              <a:latin typeface="Arial"/>
              <a:cs typeface="Arial"/>
            </a:endParaRPr>
          </a:p>
          <a:p>
            <a:pPr marL="92075">
              <a:lnSpc>
                <a:spcPct val="100000"/>
              </a:lnSpc>
              <a:spcBef>
                <a:spcPts val="900"/>
              </a:spcBef>
            </a:pPr>
            <a:r>
              <a:rPr sz="1200" b="1" spc="-5" dirty="0">
                <a:solidFill>
                  <a:srgbClr val="FFFFFF"/>
                </a:solidFill>
                <a:latin typeface="Arial"/>
                <a:cs typeface="Arial"/>
              </a:rPr>
              <a:t>Death</a:t>
            </a:r>
            <a:endParaRPr sz="120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4126610" y="3344798"/>
            <a:ext cx="34290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5" dirty="0">
                <a:solidFill>
                  <a:srgbClr val="FFFFFF"/>
                </a:solidFill>
                <a:latin typeface="Arial"/>
                <a:cs typeface="Arial"/>
              </a:rPr>
              <a:t>0</a:t>
            </a:r>
            <a:r>
              <a:rPr sz="1200" b="1" spc="-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FFFFFF"/>
                </a:solidFill>
                <a:latin typeface="Arial"/>
                <a:cs typeface="Arial"/>
              </a:rPr>
              <a:t>(0)</a:t>
            </a:r>
            <a:endParaRPr sz="1200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3019044" y="3019171"/>
            <a:ext cx="343535" cy="52006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5" dirty="0">
                <a:solidFill>
                  <a:srgbClr val="FFFFFF"/>
                </a:solidFill>
                <a:latin typeface="Arial"/>
                <a:cs typeface="Arial"/>
              </a:rPr>
              <a:t>0</a:t>
            </a:r>
            <a:r>
              <a:rPr sz="1200" b="1" spc="-8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FFFFFF"/>
                </a:solidFill>
                <a:latin typeface="Arial"/>
                <a:cs typeface="Arial"/>
              </a:rPr>
              <a:t>(0)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010"/>
              </a:spcBef>
            </a:pPr>
            <a:r>
              <a:rPr sz="1200" b="1" dirty="0">
                <a:solidFill>
                  <a:srgbClr val="FFFFFF"/>
                </a:solidFill>
                <a:latin typeface="Arial"/>
                <a:cs typeface="Arial"/>
              </a:rPr>
              <a:t>0</a:t>
            </a:r>
            <a:r>
              <a:rPr sz="1200" b="1" spc="-8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FFFFFF"/>
                </a:solidFill>
                <a:latin typeface="Arial"/>
                <a:cs typeface="Arial"/>
              </a:rPr>
              <a:t>(0)</a:t>
            </a:r>
            <a:endParaRPr sz="1200">
              <a:latin typeface="Arial"/>
              <a:cs typeface="Arial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4107964" y="5644878"/>
            <a:ext cx="2087245" cy="0"/>
          </a:xfrm>
          <a:custGeom>
            <a:avLst/>
            <a:gdLst/>
            <a:ahLst/>
            <a:cxnLst/>
            <a:rect l="l" t="t" r="r" b="b"/>
            <a:pathLst>
              <a:path w="2087245">
                <a:moveTo>
                  <a:pt x="0" y="0"/>
                </a:moveTo>
                <a:lnTo>
                  <a:pt x="2086753" y="0"/>
                </a:lnTo>
              </a:path>
            </a:pathLst>
          </a:custGeom>
          <a:ln w="15620">
            <a:solidFill>
              <a:srgbClr val="FA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4032744" y="5593949"/>
            <a:ext cx="90805" cy="104139"/>
          </a:xfrm>
          <a:custGeom>
            <a:avLst/>
            <a:gdLst/>
            <a:ahLst/>
            <a:cxnLst/>
            <a:rect l="l" t="t" r="r" b="b"/>
            <a:pathLst>
              <a:path w="90804" h="104139">
                <a:moveTo>
                  <a:pt x="90616" y="0"/>
                </a:moveTo>
                <a:lnTo>
                  <a:pt x="0" y="52881"/>
                </a:lnTo>
                <a:lnTo>
                  <a:pt x="90616" y="103811"/>
                </a:lnTo>
                <a:lnTo>
                  <a:pt x="90616" y="0"/>
                </a:lnTo>
                <a:close/>
              </a:path>
            </a:pathLst>
          </a:custGeom>
          <a:solidFill>
            <a:srgbClr val="FA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6919201" y="5644878"/>
            <a:ext cx="2089150" cy="0"/>
          </a:xfrm>
          <a:custGeom>
            <a:avLst/>
            <a:gdLst/>
            <a:ahLst/>
            <a:cxnLst/>
            <a:rect l="l" t="t" r="r" b="b"/>
            <a:pathLst>
              <a:path w="2089150">
                <a:moveTo>
                  <a:pt x="0" y="0"/>
                </a:moveTo>
                <a:lnTo>
                  <a:pt x="2088715" y="0"/>
                </a:lnTo>
              </a:path>
            </a:pathLst>
          </a:custGeom>
          <a:ln w="15620">
            <a:solidFill>
              <a:srgbClr val="FA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8992534" y="5593949"/>
            <a:ext cx="90805" cy="104139"/>
          </a:xfrm>
          <a:custGeom>
            <a:avLst/>
            <a:gdLst/>
            <a:ahLst/>
            <a:cxnLst/>
            <a:rect l="l" t="t" r="r" b="b"/>
            <a:pathLst>
              <a:path w="90804" h="104139">
                <a:moveTo>
                  <a:pt x="0" y="0"/>
                </a:moveTo>
                <a:lnTo>
                  <a:pt x="0" y="103811"/>
                </a:lnTo>
                <a:lnTo>
                  <a:pt x="90601" y="52881"/>
                </a:lnTo>
                <a:lnTo>
                  <a:pt x="0" y="0"/>
                </a:lnTo>
                <a:close/>
              </a:path>
            </a:pathLst>
          </a:custGeom>
          <a:solidFill>
            <a:srgbClr val="FA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4485673" y="5149896"/>
            <a:ext cx="4090670" cy="0"/>
          </a:xfrm>
          <a:custGeom>
            <a:avLst/>
            <a:gdLst/>
            <a:ahLst/>
            <a:cxnLst/>
            <a:rect l="l" t="t" r="r" b="b"/>
            <a:pathLst>
              <a:path w="4090670">
                <a:moveTo>
                  <a:pt x="0" y="0"/>
                </a:moveTo>
                <a:lnTo>
                  <a:pt x="4090609" y="0"/>
                </a:lnTo>
              </a:path>
            </a:pathLst>
          </a:custGeom>
          <a:ln w="27336">
            <a:solidFill>
              <a:srgbClr val="FA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6530985" y="5140135"/>
            <a:ext cx="0" cy="117475"/>
          </a:xfrm>
          <a:custGeom>
            <a:avLst/>
            <a:gdLst/>
            <a:ahLst/>
            <a:cxnLst/>
            <a:rect l="l" t="t" r="r" b="b"/>
            <a:pathLst>
              <a:path h="117475">
                <a:moveTo>
                  <a:pt x="0" y="0"/>
                </a:moveTo>
                <a:lnTo>
                  <a:pt x="0" y="117316"/>
                </a:lnTo>
              </a:path>
            </a:pathLst>
          </a:custGeom>
          <a:ln w="25159">
            <a:solidFill>
              <a:srgbClr val="F8FFF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 txBox="1"/>
          <p:nvPr/>
        </p:nvSpPr>
        <p:spPr>
          <a:xfrm>
            <a:off x="6471029" y="5281849"/>
            <a:ext cx="141605" cy="279400"/>
          </a:xfrm>
          <a:prstGeom prst="rect">
            <a:avLst/>
          </a:prstGeom>
        </p:spPr>
        <p:txBody>
          <a:bodyPr vert="horz" wrap="square" lIns="0" tIns="146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5"/>
              </a:spcBef>
            </a:pPr>
            <a:r>
              <a:rPr sz="1650" spc="-10" dirty="0">
                <a:solidFill>
                  <a:srgbClr val="FAFFFF"/>
                </a:solidFill>
                <a:latin typeface="Arial"/>
                <a:cs typeface="Arial"/>
              </a:rPr>
              <a:t>0</a:t>
            </a:r>
            <a:endParaRPr sz="1650">
              <a:latin typeface="Arial"/>
              <a:cs typeface="Arial"/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5167796" y="5151853"/>
            <a:ext cx="0" cy="92075"/>
          </a:xfrm>
          <a:custGeom>
            <a:avLst/>
            <a:gdLst/>
            <a:ahLst/>
            <a:cxnLst/>
            <a:rect l="l" t="t" r="r" b="b"/>
            <a:pathLst>
              <a:path h="92075">
                <a:moveTo>
                  <a:pt x="0" y="0"/>
                </a:moveTo>
                <a:lnTo>
                  <a:pt x="0" y="91930"/>
                </a:lnTo>
              </a:path>
            </a:pathLst>
          </a:custGeom>
          <a:ln w="25020">
            <a:solidFill>
              <a:srgbClr val="F8FFF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 txBox="1"/>
          <p:nvPr/>
        </p:nvSpPr>
        <p:spPr>
          <a:xfrm>
            <a:off x="4971938" y="5281849"/>
            <a:ext cx="384175" cy="279400"/>
          </a:xfrm>
          <a:prstGeom prst="rect">
            <a:avLst/>
          </a:prstGeom>
        </p:spPr>
        <p:txBody>
          <a:bodyPr vert="horz" wrap="square" lIns="0" tIns="146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5"/>
              </a:spcBef>
            </a:pPr>
            <a:r>
              <a:rPr sz="1650" spc="-5" dirty="0">
                <a:solidFill>
                  <a:srgbClr val="FAFFFF"/>
                </a:solidFill>
                <a:latin typeface="Arial"/>
                <a:cs typeface="Arial"/>
              </a:rPr>
              <a:t>-0</a:t>
            </a:r>
            <a:r>
              <a:rPr sz="1650" spc="-10" dirty="0">
                <a:solidFill>
                  <a:srgbClr val="FAFFFF"/>
                </a:solidFill>
                <a:latin typeface="Arial"/>
                <a:cs typeface="Arial"/>
              </a:rPr>
              <a:t>.1</a:t>
            </a:r>
            <a:endParaRPr sz="1650">
              <a:latin typeface="Arial"/>
              <a:cs typeface="Arial"/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7622501" y="5155754"/>
            <a:ext cx="0" cy="92075"/>
          </a:xfrm>
          <a:custGeom>
            <a:avLst/>
            <a:gdLst/>
            <a:ahLst/>
            <a:cxnLst/>
            <a:rect l="l" t="t" r="r" b="b"/>
            <a:pathLst>
              <a:path h="92075">
                <a:moveTo>
                  <a:pt x="0" y="0"/>
                </a:moveTo>
                <a:lnTo>
                  <a:pt x="0" y="91937"/>
                </a:lnTo>
              </a:path>
            </a:pathLst>
          </a:custGeom>
          <a:ln w="25020">
            <a:solidFill>
              <a:srgbClr val="F8FFF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6331558" y="4897473"/>
            <a:ext cx="630555" cy="0"/>
          </a:xfrm>
          <a:custGeom>
            <a:avLst/>
            <a:gdLst/>
            <a:ahLst/>
            <a:cxnLst/>
            <a:rect l="l" t="t" r="r" b="b"/>
            <a:pathLst>
              <a:path w="630554">
                <a:moveTo>
                  <a:pt x="0" y="0"/>
                </a:moveTo>
                <a:lnTo>
                  <a:pt x="630140" y="0"/>
                </a:lnTo>
              </a:path>
            </a:pathLst>
          </a:custGeom>
          <a:ln w="23593">
            <a:solidFill>
              <a:srgbClr val="DFCEC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6156261" y="4897473"/>
            <a:ext cx="77470" cy="0"/>
          </a:xfrm>
          <a:custGeom>
            <a:avLst/>
            <a:gdLst/>
            <a:ahLst/>
            <a:cxnLst/>
            <a:rect l="l" t="t" r="r" b="b"/>
            <a:pathLst>
              <a:path w="77470">
                <a:moveTo>
                  <a:pt x="0" y="0"/>
                </a:moveTo>
                <a:lnTo>
                  <a:pt x="76978" y="0"/>
                </a:lnTo>
              </a:path>
            </a:pathLst>
          </a:custGeom>
          <a:ln w="23593">
            <a:solidFill>
              <a:srgbClr val="DFCEC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6826801" y="4539419"/>
            <a:ext cx="439420" cy="0"/>
          </a:xfrm>
          <a:custGeom>
            <a:avLst/>
            <a:gdLst/>
            <a:ahLst/>
            <a:cxnLst/>
            <a:rect l="l" t="t" r="r" b="b"/>
            <a:pathLst>
              <a:path w="439420">
                <a:moveTo>
                  <a:pt x="0" y="0"/>
                </a:moveTo>
                <a:lnTo>
                  <a:pt x="439291" y="0"/>
                </a:lnTo>
              </a:path>
            </a:pathLst>
          </a:custGeom>
          <a:ln w="23430">
            <a:solidFill>
              <a:srgbClr val="DFCEC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6657109" y="4539419"/>
            <a:ext cx="71755" cy="0"/>
          </a:xfrm>
          <a:custGeom>
            <a:avLst/>
            <a:gdLst/>
            <a:ahLst/>
            <a:cxnLst/>
            <a:rect l="l" t="t" r="r" b="b"/>
            <a:pathLst>
              <a:path w="71754">
                <a:moveTo>
                  <a:pt x="0" y="0"/>
                </a:moveTo>
                <a:lnTo>
                  <a:pt x="71372" y="0"/>
                </a:lnTo>
              </a:path>
            </a:pathLst>
          </a:custGeom>
          <a:ln w="23430">
            <a:solidFill>
              <a:srgbClr val="DFCEC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6202435" y="4181312"/>
            <a:ext cx="372110" cy="0"/>
          </a:xfrm>
          <a:custGeom>
            <a:avLst/>
            <a:gdLst/>
            <a:ahLst/>
            <a:cxnLst/>
            <a:rect l="l" t="t" r="r" b="b"/>
            <a:pathLst>
              <a:path w="372109">
                <a:moveTo>
                  <a:pt x="0" y="0"/>
                </a:moveTo>
                <a:lnTo>
                  <a:pt x="371953" y="0"/>
                </a:lnTo>
              </a:path>
            </a:pathLst>
          </a:custGeom>
          <a:ln w="23593">
            <a:solidFill>
              <a:srgbClr val="DFCEC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6451034" y="3823246"/>
            <a:ext cx="198755" cy="0"/>
          </a:xfrm>
          <a:custGeom>
            <a:avLst/>
            <a:gdLst/>
            <a:ahLst/>
            <a:cxnLst/>
            <a:rect l="l" t="t" r="r" b="b"/>
            <a:pathLst>
              <a:path w="198754">
                <a:moveTo>
                  <a:pt x="0" y="0"/>
                </a:moveTo>
                <a:lnTo>
                  <a:pt x="198416" y="0"/>
                </a:lnTo>
              </a:path>
            </a:pathLst>
          </a:custGeom>
          <a:ln w="23430">
            <a:solidFill>
              <a:srgbClr val="DFCEC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6077191" y="3128653"/>
            <a:ext cx="435609" cy="0"/>
          </a:xfrm>
          <a:custGeom>
            <a:avLst/>
            <a:gdLst/>
            <a:ahLst/>
            <a:cxnLst/>
            <a:rect l="l" t="t" r="r" b="b"/>
            <a:pathLst>
              <a:path w="435609">
                <a:moveTo>
                  <a:pt x="0" y="0"/>
                </a:moveTo>
                <a:lnTo>
                  <a:pt x="435413" y="0"/>
                </a:lnTo>
              </a:path>
            </a:pathLst>
          </a:custGeom>
          <a:ln w="23430">
            <a:solidFill>
              <a:srgbClr val="DFCEC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6961699" y="4840762"/>
            <a:ext cx="0" cy="113664"/>
          </a:xfrm>
          <a:custGeom>
            <a:avLst/>
            <a:gdLst/>
            <a:ahLst/>
            <a:cxnLst/>
            <a:rect l="l" t="t" r="r" b="b"/>
            <a:pathLst>
              <a:path h="113664">
                <a:moveTo>
                  <a:pt x="0" y="113408"/>
                </a:moveTo>
                <a:lnTo>
                  <a:pt x="0" y="0"/>
                </a:lnTo>
              </a:path>
            </a:pathLst>
          </a:custGeom>
          <a:ln w="23095">
            <a:solidFill>
              <a:srgbClr val="DFCEC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7266092" y="4482615"/>
            <a:ext cx="0" cy="113664"/>
          </a:xfrm>
          <a:custGeom>
            <a:avLst/>
            <a:gdLst/>
            <a:ahLst/>
            <a:cxnLst/>
            <a:rect l="l" t="t" r="r" b="b"/>
            <a:pathLst>
              <a:path h="113664">
                <a:moveTo>
                  <a:pt x="0" y="113541"/>
                </a:moveTo>
                <a:lnTo>
                  <a:pt x="0" y="0"/>
                </a:lnTo>
              </a:path>
            </a:pathLst>
          </a:custGeom>
          <a:ln w="23095">
            <a:solidFill>
              <a:srgbClr val="DFCEC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6574395" y="4124600"/>
            <a:ext cx="0" cy="113664"/>
          </a:xfrm>
          <a:custGeom>
            <a:avLst/>
            <a:gdLst/>
            <a:ahLst/>
            <a:cxnLst/>
            <a:rect l="l" t="t" r="r" b="b"/>
            <a:pathLst>
              <a:path h="113664">
                <a:moveTo>
                  <a:pt x="0" y="113408"/>
                </a:moveTo>
                <a:lnTo>
                  <a:pt x="0" y="0"/>
                </a:lnTo>
              </a:path>
            </a:pathLst>
          </a:custGeom>
          <a:ln w="23095">
            <a:solidFill>
              <a:srgbClr val="DFCEC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6649418" y="3766519"/>
            <a:ext cx="0" cy="113664"/>
          </a:xfrm>
          <a:custGeom>
            <a:avLst/>
            <a:gdLst/>
            <a:ahLst/>
            <a:cxnLst/>
            <a:rect l="l" t="t" r="r" b="b"/>
            <a:pathLst>
              <a:path h="113664">
                <a:moveTo>
                  <a:pt x="0" y="113541"/>
                </a:moveTo>
                <a:lnTo>
                  <a:pt x="0" y="0"/>
                </a:lnTo>
              </a:path>
            </a:pathLst>
          </a:custGeom>
          <a:ln w="23095">
            <a:solidFill>
              <a:srgbClr val="DFCEC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6512604" y="3071849"/>
            <a:ext cx="0" cy="113664"/>
          </a:xfrm>
          <a:custGeom>
            <a:avLst/>
            <a:gdLst/>
            <a:ahLst/>
            <a:cxnLst/>
            <a:rect l="l" t="t" r="r" b="b"/>
            <a:pathLst>
              <a:path h="113664">
                <a:moveTo>
                  <a:pt x="0" y="113607"/>
                </a:moveTo>
                <a:lnTo>
                  <a:pt x="0" y="0"/>
                </a:lnTo>
              </a:path>
            </a:pathLst>
          </a:custGeom>
          <a:ln w="23095">
            <a:solidFill>
              <a:srgbClr val="DFCEC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5601313" y="4897499"/>
            <a:ext cx="554990" cy="0"/>
          </a:xfrm>
          <a:custGeom>
            <a:avLst/>
            <a:gdLst/>
            <a:ahLst/>
            <a:cxnLst/>
            <a:rect l="l" t="t" r="r" b="b"/>
            <a:pathLst>
              <a:path w="554989">
                <a:moveTo>
                  <a:pt x="0" y="0"/>
                </a:moveTo>
                <a:lnTo>
                  <a:pt x="554948" y="0"/>
                </a:lnTo>
              </a:path>
            </a:pathLst>
          </a:custGeom>
          <a:ln w="23430">
            <a:solidFill>
              <a:srgbClr val="DFCEC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6296921" y="4539408"/>
            <a:ext cx="360680" cy="0"/>
          </a:xfrm>
          <a:custGeom>
            <a:avLst/>
            <a:gdLst/>
            <a:ahLst/>
            <a:cxnLst/>
            <a:rect l="l" t="t" r="r" b="b"/>
            <a:pathLst>
              <a:path w="360679">
                <a:moveTo>
                  <a:pt x="0" y="0"/>
                </a:moveTo>
                <a:lnTo>
                  <a:pt x="360227" y="0"/>
                </a:lnTo>
              </a:path>
            </a:pathLst>
          </a:custGeom>
          <a:ln w="23430">
            <a:solidFill>
              <a:srgbClr val="DFCEC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5738127" y="4181271"/>
            <a:ext cx="366395" cy="0"/>
          </a:xfrm>
          <a:custGeom>
            <a:avLst/>
            <a:gdLst/>
            <a:ahLst/>
            <a:cxnLst/>
            <a:rect l="l" t="t" r="r" b="b"/>
            <a:pathLst>
              <a:path w="366395">
                <a:moveTo>
                  <a:pt x="0" y="0"/>
                </a:moveTo>
                <a:lnTo>
                  <a:pt x="365989" y="0"/>
                </a:lnTo>
              </a:path>
            </a:pathLst>
          </a:custGeom>
          <a:ln w="23430">
            <a:solidFill>
              <a:srgbClr val="DFCEC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6161997" y="3823257"/>
            <a:ext cx="191135" cy="0"/>
          </a:xfrm>
          <a:custGeom>
            <a:avLst/>
            <a:gdLst/>
            <a:ahLst/>
            <a:cxnLst/>
            <a:rect l="l" t="t" r="r" b="b"/>
            <a:pathLst>
              <a:path w="191135">
                <a:moveTo>
                  <a:pt x="0" y="0"/>
                </a:moveTo>
                <a:lnTo>
                  <a:pt x="190718" y="0"/>
                </a:lnTo>
              </a:path>
            </a:pathLst>
          </a:custGeom>
          <a:ln w="23430">
            <a:solidFill>
              <a:srgbClr val="DFCEC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5549168" y="3128653"/>
            <a:ext cx="429895" cy="0"/>
          </a:xfrm>
          <a:custGeom>
            <a:avLst/>
            <a:gdLst/>
            <a:ahLst/>
            <a:cxnLst/>
            <a:rect l="l" t="t" r="r" b="b"/>
            <a:pathLst>
              <a:path w="429895">
                <a:moveTo>
                  <a:pt x="0" y="0"/>
                </a:moveTo>
                <a:lnTo>
                  <a:pt x="429866" y="0"/>
                </a:lnTo>
              </a:path>
            </a:pathLst>
          </a:custGeom>
          <a:ln w="23430">
            <a:solidFill>
              <a:srgbClr val="DFCEC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5601313" y="4840762"/>
            <a:ext cx="0" cy="113664"/>
          </a:xfrm>
          <a:custGeom>
            <a:avLst/>
            <a:gdLst/>
            <a:ahLst/>
            <a:cxnLst/>
            <a:rect l="l" t="t" r="r" b="b"/>
            <a:pathLst>
              <a:path h="113664">
                <a:moveTo>
                  <a:pt x="0" y="113408"/>
                </a:moveTo>
                <a:lnTo>
                  <a:pt x="0" y="0"/>
                </a:lnTo>
              </a:path>
            </a:pathLst>
          </a:custGeom>
          <a:ln w="23095">
            <a:solidFill>
              <a:srgbClr val="DFCEC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6296921" y="4482615"/>
            <a:ext cx="0" cy="113664"/>
          </a:xfrm>
          <a:custGeom>
            <a:avLst/>
            <a:gdLst/>
            <a:ahLst/>
            <a:cxnLst/>
            <a:rect l="l" t="t" r="r" b="b"/>
            <a:pathLst>
              <a:path h="113664">
                <a:moveTo>
                  <a:pt x="0" y="113541"/>
                </a:moveTo>
                <a:lnTo>
                  <a:pt x="0" y="0"/>
                </a:lnTo>
              </a:path>
            </a:pathLst>
          </a:custGeom>
          <a:ln w="23095">
            <a:solidFill>
              <a:srgbClr val="DFCEC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5738127" y="4124600"/>
            <a:ext cx="0" cy="113664"/>
          </a:xfrm>
          <a:custGeom>
            <a:avLst/>
            <a:gdLst/>
            <a:ahLst/>
            <a:cxnLst/>
            <a:rect l="l" t="t" r="r" b="b"/>
            <a:pathLst>
              <a:path h="113664">
                <a:moveTo>
                  <a:pt x="0" y="113408"/>
                </a:moveTo>
                <a:lnTo>
                  <a:pt x="0" y="0"/>
                </a:lnTo>
              </a:path>
            </a:pathLst>
          </a:custGeom>
          <a:ln w="23095">
            <a:solidFill>
              <a:srgbClr val="DFCEC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6161997" y="3766519"/>
            <a:ext cx="0" cy="113664"/>
          </a:xfrm>
          <a:custGeom>
            <a:avLst/>
            <a:gdLst/>
            <a:ahLst/>
            <a:cxnLst/>
            <a:rect l="l" t="t" r="r" b="b"/>
            <a:pathLst>
              <a:path h="113664">
                <a:moveTo>
                  <a:pt x="0" y="113541"/>
                </a:moveTo>
                <a:lnTo>
                  <a:pt x="0" y="0"/>
                </a:lnTo>
              </a:path>
            </a:pathLst>
          </a:custGeom>
          <a:ln w="23095">
            <a:solidFill>
              <a:srgbClr val="DFCEC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5549168" y="3071849"/>
            <a:ext cx="0" cy="113664"/>
          </a:xfrm>
          <a:custGeom>
            <a:avLst/>
            <a:gdLst/>
            <a:ahLst/>
            <a:cxnLst/>
            <a:rect l="l" t="t" r="r" b="b"/>
            <a:pathLst>
              <a:path h="113664">
                <a:moveTo>
                  <a:pt x="0" y="113607"/>
                </a:moveTo>
                <a:lnTo>
                  <a:pt x="0" y="0"/>
                </a:lnTo>
              </a:path>
            </a:pathLst>
          </a:custGeom>
          <a:ln w="23095">
            <a:solidFill>
              <a:srgbClr val="DFCEC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5979035" y="3079824"/>
            <a:ext cx="98425" cy="100330"/>
          </a:xfrm>
          <a:custGeom>
            <a:avLst/>
            <a:gdLst/>
            <a:ahLst/>
            <a:cxnLst/>
            <a:rect l="l" t="t" r="r" b="b"/>
            <a:pathLst>
              <a:path w="98425" h="100330">
                <a:moveTo>
                  <a:pt x="0" y="99746"/>
                </a:moveTo>
                <a:lnTo>
                  <a:pt x="98155" y="99746"/>
                </a:lnTo>
                <a:lnTo>
                  <a:pt x="98155" y="0"/>
                </a:lnTo>
                <a:lnTo>
                  <a:pt x="0" y="0"/>
                </a:lnTo>
                <a:lnTo>
                  <a:pt x="0" y="99746"/>
                </a:lnTo>
                <a:close/>
              </a:path>
            </a:pathLst>
          </a:custGeom>
          <a:solidFill>
            <a:srgbClr val="FFDF2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6728483" y="4486530"/>
            <a:ext cx="98425" cy="100330"/>
          </a:xfrm>
          <a:custGeom>
            <a:avLst/>
            <a:gdLst/>
            <a:ahLst/>
            <a:cxnLst/>
            <a:rect l="l" t="t" r="r" b="b"/>
            <a:pathLst>
              <a:path w="98425" h="100329">
                <a:moveTo>
                  <a:pt x="0" y="99905"/>
                </a:moveTo>
                <a:lnTo>
                  <a:pt x="98318" y="99905"/>
                </a:lnTo>
                <a:lnTo>
                  <a:pt x="98318" y="0"/>
                </a:lnTo>
                <a:lnTo>
                  <a:pt x="0" y="0"/>
                </a:lnTo>
                <a:lnTo>
                  <a:pt x="0" y="99905"/>
                </a:lnTo>
                <a:close/>
              </a:path>
            </a:pathLst>
          </a:custGeom>
          <a:solidFill>
            <a:srgbClr val="FFDF2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6352716" y="3774270"/>
            <a:ext cx="98425" cy="100330"/>
          </a:xfrm>
          <a:custGeom>
            <a:avLst/>
            <a:gdLst/>
            <a:ahLst/>
            <a:cxnLst/>
            <a:rect l="l" t="t" r="r" b="b"/>
            <a:pathLst>
              <a:path w="98425" h="100329">
                <a:moveTo>
                  <a:pt x="0" y="99905"/>
                </a:moveTo>
                <a:lnTo>
                  <a:pt x="98318" y="99905"/>
                </a:lnTo>
                <a:lnTo>
                  <a:pt x="98318" y="0"/>
                </a:lnTo>
                <a:lnTo>
                  <a:pt x="0" y="0"/>
                </a:lnTo>
                <a:lnTo>
                  <a:pt x="0" y="99905"/>
                </a:lnTo>
                <a:close/>
              </a:path>
            </a:pathLst>
          </a:custGeom>
          <a:solidFill>
            <a:srgbClr val="FFDF2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6104116" y="4132443"/>
            <a:ext cx="98425" cy="100330"/>
          </a:xfrm>
          <a:custGeom>
            <a:avLst/>
            <a:gdLst/>
            <a:ahLst/>
            <a:cxnLst/>
            <a:rect l="l" t="t" r="r" b="b"/>
            <a:pathLst>
              <a:path w="98425" h="100329">
                <a:moveTo>
                  <a:pt x="0" y="99746"/>
                </a:moveTo>
                <a:lnTo>
                  <a:pt x="98318" y="99746"/>
                </a:lnTo>
                <a:lnTo>
                  <a:pt x="98318" y="0"/>
                </a:lnTo>
                <a:lnTo>
                  <a:pt x="0" y="0"/>
                </a:lnTo>
                <a:lnTo>
                  <a:pt x="0" y="99746"/>
                </a:lnTo>
                <a:close/>
              </a:path>
            </a:pathLst>
          </a:custGeom>
          <a:solidFill>
            <a:srgbClr val="FFDF2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6233240" y="4848539"/>
            <a:ext cx="98425" cy="100330"/>
          </a:xfrm>
          <a:custGeom>
            <a:avLst/>
            <a:gdLst/>
            <a:ahLst/>
            <a:cxnLst/>
            <a:rect l="l" t="t" r="r" b="b"/>
            <a:pathLst>
              <a:path w="98425" h="100329">
                <a:moveTo>
                  <a:pt x="0" y="99746"/>
                </a:moveTo>
                <a:lnTo>
                  <a:pt x="98318" y="99746"/>
                </a:lnTo>
                <a:lnTo>
                  <a:pt x="98318" y="0"/>
                </a:lnTo>
                <a:lnTo>
                  <a:pt x="0" y="0"/>
                </a:lnTo>
                <a:lnTo>
                  <a:pt x="0" y="99746"/>
                </a:lnTo>
                <a:close/>
              </a:path>
            </a:pathLst>
          </a:custGeom>
          <a:solidFill>
            <a:srgbClr val="FFDF2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4485673" y="5149895"/>
            <a:ext cx="0" cy="92075"/>
          </a:xfrm>
          <a:custGeom>
            <a:avLst/>
            <a:gdLst/>
            <a:ahLst/>
            <a:cxnLst/>
            <a:rect l="l" t="t" r="r" b="b"/>
            <a:pathLst>
              <a:path h="92075">
                <a:moveTo>
                  <a:pt x="0" y="0"/>
                </a:moveTo>
                <a:lnTo>
                  <a:pt x="0" y="91937"/>
                </a:lnTo>
              </a:path>
            </a:pathLst>
          </a:custGeom>
          <a:ln w="25020">
            <a:solidFill>
              <a:srgbClr val="F8FFF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8576290" y="5149895"/>
            <a:ext cx="0" cy="92075"/>
          </a:xfrm>
          <a:custGeom>
            <a:avLst/>
            <a:gdLst/>
            <a:ahLst/>
            <a:cxnLst/>
            <a:rect l="l" t="t" r="r" b="b"/>
            <a:pathLst>
              <a:path h="92075">
                <a:moveTo>
                  <a:pt x="0" y="0"/>
                </a:moveTo>
                <a:lnTo>
                  <a:pt x="0" y="91937"/>
                </a:lnTo>
              </a:path>
            </a:pathLst>
          </a:custGeom>
          <a:ln w="25020">
            <a:solidFill>
              <a:srgbClr val="F8FFF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6531930" y="4909270"/>
            <a:ext cx="0" cy="227329"/>
          </a:xfrm>
          <a:custGeom>
            <a:avLst/>
            <a:gdLst/>
            <a:ahLst/>
            <a:cxnLst/>
            <a:rect l="l" t="t" r="r" b="b"/>
            <a:pathLst>
              <a:path h="227329">
                <a:moveTo>
                  <a:pt x="0" y="0"/>
                </a:moveTo>
                <a:lnTo>
                  <a:pt x="0" y="226956"/>
                </a:lnTo>
              </a:path>
            </a:pathLst>
          </a:custGeom>
          <a:ln w="15578">
            <a:solidFill>
              <a:srgbClr val="FD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6531930" y="4551123"/>
            <a:ext cx="0" cy="334645"/>
          </a:xfrm>
          <a:custGeom>
            <a:avLst/>
            <a:gdLst/>
            <a:ahLst/>
            <a:cxnLst/>
            <a:rect l="l" t="t" r="r" b="b"/>
            <a:pathLst>
              <a:path h="334645">
                <a:moveTo>
                  <a:pt x="0" y="0"/>
                </a:moveTo>
                <a:lnTo>
                  <a:pt x="0" y="334539"/>
                </a:lnTo>
              </a:path>
            </a:pathLst>
          </a:custGeom>
          <a:ln w="15578">
            <a:solidFill>
              <a:srgbClr val="FD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6531930" y="4193108"/>
            <a:ext cx="0" cy="334645"/>
          </a:xfrm>
          <a:custGeom>
            <a:avLst/>
            <a:gdLst/>
            <a:ahLst/>
            <a:cxnLst/>
            <a:rect l="l" t="t" r="r" b="b"/>
            <a:pathLst>
              <a:path h="334645">
                <a:moveTo>
                  <a:pt x="0" y="0"/>
                </a:moveTo>
                <a:lnTo>
                  <a:pt x="0" y="334539"/>
                </a:lnTo>
              </a:path>
            </a:pathLst>
          </a:custGeom>
          <a:ln w="15578">
            <a:solidFill>
              <a:srgbClr val="FD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6531930" y="3834962"/>
            <a:ext cx="0" cy="334645"/>
          </a:xfrm>
          <a:custGeom>
            <a:avLst/>
            <a:gdLst/>
            <a:ahLst/>
            <a:cxnLst/>
            <a:rect l="l" t="t" r="r" b="b"/>
            <a:pathLst>
              <a:path h="334645">
                <a:moveTo>
                  <a:pt x="0" y="0"/>
                </a:moveTo>
                <a:lnTo>
                  <a:pt x="0" y="334605"/>
                </a:lnTo>
              </a:path>
            </a:pathLst>
          </a:custGeom>
          <a:ln w="15578">
            <a:solidFill>
              <a:srgbClr val="FD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6531930" y="2889932"/>
            <a:ext cx="0" cy="538480"/>
          </a:xfrm>
          <a:custGeom>
            <a:avLst/>
            <a:gdLst/>
            <a:ahLst/>
            <a:cxnLst/>
            <a:rect l="l" t="t" r="r" b="b"/>
            <a:pathLst>
              <a:path h="538479">
                <a:moveTo>
                  <a:pt x="0" y="0"/>
                </a:moveTo>
                <a:lnTo>
                  <a:pt x="0" y="538119"/>
                </a:lnTo>
              </a:path>
            </a:pathLst>
          </a:custGeom>
          <a:ln w="15578">
            <a:solidFill>
              <a:srgbClr val="FD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6531930" y="3527799"/>
            <a:ext cx="0" cy="283845"/>
          </a:xfrm>
          <a:custGeom>
            <a:avLst/>
            <a:gdLst/>
            <a:ahLst/>
            <a:cxnLst/>
            <a:rect l="l" t="t" r="r" b="b"/>
            <a:pathLst>
              <a:path h="283845">
                <a:moveTo>
                  <a:pt x="0" y="0"/>
                </a:moveTo>
                <a:lnTo>
                  <a:pt x="0" y="283753"/>
                </a:lnTo>
              </a:path>
            </a:pathLst>
          </a:custGeom>
          <a:ln w="15578">
            <a:solidFill>
              <a:srgbClr val="FD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6524141" y="4885676"/>
            <a:ext cx="15875" cy="24130"/>
          </a:xfrm>
          <a:custGeom>
            <a:avLst/>
            <a:gdLst/>
            <a:ahLst/>
            <a:cxnLst/>
            <a:rect l="l" t="t" r="r" b="b"/>
            <a:pathLst>
              <a:path w="15875" h="24129">
                <a:moveTo>
                  <a:pt x="0" y="23593"/>
                </a:moveTo>
                <a:lnTo>
                  <a:pt x="15557" y="23593"/>
                </a:lnTo>
                <a:lnTo>
                  <a:pt x="15557" y="0"/>
                </a:lnTo>
                <a:lnTo>
                  <a:pt x="0" y="0"/>
                </a:lnTo>
                <a:lnTo>
                  <a:pt x="0" y="23593"/>
                </a:lnTo>
                <a:close/>
              </a:path>
            </a:pathLst>
          </a:custGeom>
          <a:solidFill>
            <a:srgbClr val="E9DFD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6524141" y="4169515"/>
            <a:ext cx="15875" cy="24130"/>
          </a:xfrm>
          <a:custGeom>
            <a:avLst/>
            <a:gdLst/>
            <a:ahLst/>
            <a:cxnLst/>
            <a:rect l="l" t="t" r="r" b="b"/>
            <a:pathLst>
              <a:path w="15875" h="24129">
                <a:moveTo>
                  <a:pt x="0" y="23593"/>
                </a:moveTo>
                <a:lnTo>
                  <a:pt x="15557" y="23593"/>
                </a:lnTo>
                <a:lnTo>
                  <a:pt x="15557" y="0"/>
                </a:lnTo>
                <a:lnTo>
                  <a:pt x="0" y="0"/>
                </a:lnTo>
                <a:lnTo>
                  <a:pt x="0" y="23593"/>
                </a:lnTo>
                <a:close/>
              </a:path>
            </a:pathLst>
          </a:custGeom>
          <a:solidFill>
            <a:srgbClr val="E9DFD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6524141" y="3811530"/>
            <a:ext cx="15875" cy="23495"/>
          </a:xfrm>
          <a:custGeom>
            <a:avLst/>
            <a:gdLst/>
            <a:ahLst/>
            <a:cxnLst/>
            <a:rect l="l" t="t" r="r" b="b"/>
            <a:pathLst>
              <a:path w="15875" h="23495">
                <a:moveTo>
                  <a:pt x="0" y="23430"/>
                </a:moveTo>
                <a:lnTo>
                  <a:pt x="15557" y="23430"/>
                </a:lnTo>
                <a:lnTo>
                  <a:pt x="15557" y="0"/>
                </a:lnTo>
                <a:lnTo>
                  <a:pt x="0" y="0"/>
                </a:lnTo>
                <a:lnTo>
                  <a:pt x="0" y="23430"/>
                </a:lnTo>
                <a:close/>
              </a:path>
            </a:pathLst>
          </a:custGeom>
          <a:solidFill>
            <a:srgbClr val="E9DFD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6524141" y="4527692"/>
            <a:ext cx="15875" cy="23495"/>
          </a:xfrm>
          <a:custGeom>
            <a:avLst/>
            <a:gdLst/>
            <a:ahLst/>
            <a:cxnLst/>
            <a:rect l="l" t="t" r="r" b="b"/>
            <a:pathLst>
              <a:path w="15875" h="23495">
                <a:moveTo>
                  <a:pt x="0" y="23430"/>
                </a:moveTo>
                <a:lnTo>
                  <a:pt x="15557" y="23430"/>
                </a:lnTo>
                <a:lnTo>
                  <a:pt x="15557" y="0"/>
                </a:lnTo>
                <a:lnTo>
                  <a:pt x="0" y="0"/>
                </a:lnTo>
                <a:lnTo>
                  <a:pt x="0" y="23430"/>
                </a:lnTo>
                <a:close/>
              </a:path>
            </a:pathLst>
          </a:custGeom>
          <a:solidFill>
            <a:srgbClr val="E9DFD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7622501" y="3128653"/>
            <a:ext cx="0" cy="1957070"/>
          </a:xfrm>
          <a:custGeom>
            <a:avLst/>
            <a:gdLst/>
            <a:ahLst/>
            <a:cxnLst/>
            <a:rect l="l" t="t" r="r" b="b"/>
            <a:pathLst>
              <a:path h="1957070">
                <a:moveTo>
                  <a:pt x="0" y="0"/>
                </a:moveTo>
                <a:lnTo>
                  <a:pt x="0" y="1956649"/>
                </a:lnTo>
              </a:path>
            </a:pathLst>
          </a:custGeom>
          <a:ln w="15382">
            <a:solidFill>
              <a:srgbClr val="FCFFFF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6481839" y="3428052"/>
            <a:ext cx="98425" cy="100330"/>
          </a:xfrm>
          <a:custGeom>
            <a:avLst/>
            <a:gdLst/>
            <a:ahLst/>
            <a:cxnLst/>
            <a:rect l="l" t="t" r="r" b="b"/>
            <a:pathLst>
              <a:path w="98425" h="100329">
                <a:moveTo>
                  <a:pt x="0" y="99746"/>
                </a:moveTo>
                <a:lnTo>
                  <a:pt x="98318" y="99746"/>
                </a:lnTo>
                <a:lnTo>
                  <a:pt x="98318" y="0"/>
                </a:lnTo>
                <a:lnTo>
                  <a:pt x="0" y="0"/>
                </a:lnTo>
                <a:lnTo>
                  <a:pt x="0" y="99746"/>
                </a:lnTo>
                <a:close/>
              </a:path>
            </a:pathLst>
          </a:custGeom>
          <a:solidFill>
            <a:srgbClr val="FFDF2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 txBox="1"/>
          <p:nvPr/>
        </p:nvSpPr>
        <p:spPr>
          <a:xfrm>
            <a:off x="7403700" y="5281849"/>
            <a:ext cx="430530" cy="279400"/>
          </a:xfrm>
          <a:prstGeom prst="rect">
            <a:avLst/>
          </a:prstGeom>
        </p:spPr>
        <p:txBody>
          <a:bodyPr vert="horz" wrap="square" lIns="0" tIns="146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5"/>
              </a:spcBef>
            </a:pPr>
            <a:r>
              <a:rPr sz="1650" spc="-5" dirty="0">
                <a:solidFill>
                  <a:srgbClr val="FAFFFF"/>
                </a:solidFill>
                <a:latin typeface="Arial"/>
                <a:cs typeface="Arial"/>
              </a:rPr>
              <a:t>0.</a:t>
            </a:r>
            <a:r>
              <a:rPr sz="1650" spc="-20" dirty="0">
                <a:solidFill>
                  <a:srgbClr val="FAFFFF"/>
                </a:solidFill>
                <a:latin typeface="Arial"/>
                <a:cs typeface="Arial"/>
              </a:rPr>
              <a:t>0</a:t>
            </a:r>
            <a:r>
              <a:rPr sz="1650" spc="-10" dirty="0">
                <a:solidFill>
                  <a:srgbClr val="FAFFFF"/>
                </a:solidFill>
                <a:latin typeface="Arial"/>
                <a:cs typeface="Arial"/>
              </a:rPr>
              <a:t>8</a:t>
            </a:r>
            <a:endParaRPr sz="16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52191" y="654113"/>
            <a:ext cx="3092450" cy="63881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4000" spc="10" dirty="0"/>
              <a:t>Conclusions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167004" y="1660969"/>
            <a:ext cx="8757920" cy="4183379"/>
          </a:xfrm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469900" marR="5080" indent="-457834">
              <a:lnSpc>
                <a:spcPct val="132900"/>
              </a:lnSpc>
              <a:spcBef>
                <a:spcPts val="50"/>
              </a:spcBef>
              <a:buClr>
                <a:srgbClr val="FFCC00"/>
              </a:buClr>
              <a:buSzPct val="121568"/>
              <a:buFont typeface="Wingdings"/>
              <a:buChar char=""/>
              <a:tabLst>
                <a:tab pos="469900" algn="l"/>
                <a:tab pos="470534" algn="l"/>
              </a:tabLst>
            </a:pPr>
            <a:r>
              <a:rPr sz="2550" b="1" spc="15" dirty="0">
                <a:solidFill>
                  <a:srgbClr val="FFFFFF"/>
                </a:solidFill>
                <a:latin typeface="Arial"/>
                <a:cs typeface="Arial"/>
              </a:rPr>
              <a:t>Edoxaban </a:t>
            </a:r>
            <a:r>
              <a:rPr sz="2550" b="1" spc="10" dirty="0">
                <a:solidFill>
                  <a:srgbClr val="FFFFFF"/>
                </a:solidFill>
                <a:latin typeface="Arial"/>
                <a:cs typeface="Arial"/>
              </a:rPr>
              <a:t>is </a:t>
            </a:r>
            <a:r>
              <a:rPr sz="2550" b="1" spc="5" dirty="0">
                <a:solidFill>
                  <a:srgbClr val="FFFFFF"/>
                </a:solidFill>
                <a:latin typeface="Arial"/>
                <a:cs typeface="Arial"/>
              </a:rPr>
              <a:t>noninferior </a:t>
            </a:r>
            <a:r>
              <a:rPr sz="2550" b="1" dirty="0">
                <a:solidFill>
                  <a:srgbClr val="FFFFFF"/>
                </a:solidFill>
                <a:latin typeface="Arial"/>
                <a:cs typeface="Arial"/>
              </a:rPr>
              <a:t>to </a:t>
            </a:r>
            <a:r>
              <a:rPr sz="2550" b="1" spc="25" dirty="0">
                <a:solidFill>
                  <a:srgbClr val="FFFFFF"/>
                </a:solidFill>
                <a:latin typeface="Arial"/>
                <a:cs typeface="Arial"/>
              </a:rPr>
              <a:t>warfarin </a:t>
            </a:r>
            <a:r>
              <a:rPr sz="2550" b="1" dirty="0">
                <a:solidFill>
                  <a:srgbClr val="FFFFFF"/>
                </a:solidFill>
                <a:latin typeface="Arial"/>
                <a:cs typeface="Arial"/>
              </a:rPr>
              <a:t>for preventing  </a:t>
            </a:r>
            <a:r>
              <a:rPr sz="2550" b="1" spc="5" dirty="0">
                <a:solidFill>
                  <a:srgbClr val="FFFFFF"/>
                </a:solidFill>
                <a:latin typeface="Arial"/>
                <a:cs typeface="Arial"/>
              </a:rPr>
              <a:t>thromboembolism </a:t>
            </a:r>
            <a:r>
              <a:rPr sz="2550" b="1" spc="15" dirty="0">
                <a:solidFill>
                  <a:srgbClr val="FFFFFF"/>
                </a:solidFill>
                <a:latin typeface="Arial"/>
                <a:cs typeface="Arial"/>
              </a:rPr>
              <a:t>and occurrence </a:t>
            </a:r>
            <a:r>
              <a:rPr sz="2550" b="1" spc="5" dirty="0">
                <a:solidFill>
                  <a:srgbClr val="FFFFFF"/>
                </a:solidFill>
                <a:latin typeface="Arial"/>
                <a:cs typeface="Arial"/>
              </a:rPr>
              <a:t>of </a:t>
            </a:r>
            <a:r>
              <a:rPr sz="2550" b="1" spc="10" dirty="0">
                <a:solidFill>
                  <a:srgbClr val="FFFFFF"/>
                </a:solidFill>
                <a:latin typeface="Arial"/>
                <a:cs typeface="Arial"/>
              </a:rPr>
              <a:t>major bleeding  in </a:t>
            </a:r>
            <a:r>
              <a:rPr sz="2550" b="1" dirty="0">
                <a:solidFill>
                  <a:srgbClr val="FFFFFF"/>
                </a:solidFill>
                <a:latin typeface="Arial"/>
                <a:cs typeface="Arial"/>
              </a:rPr>
              <a:t>the </a:t>
            </a:r>
            <a:r>
              <a:rPr sz="2550" b="1" spc="10" dirty="0">
                <a:solidFill>
                  <a:srgbClr val="FFFFFF"/>
                </a:solidFill>
                <a:latin typeface="Arial"/>
                <a:cs typeface="Arial"/>
              </a:rPr>
              <a:t>first </a:t>
            </a:r>
            <a:r>
              <a:rPr sz="2550" b="1" spc="15" dirty="0">
                <a:solidFill>
                  <a:srgbClr val="FFFFFF"/>
                </a:solidFill>
                <a:latin typeface="Arial"/>
                <a:cs typeface="Arial"/>
              </a:rPr>
              <a:t>3 </a:t>
            </a:r>
            <a:r>
              <a:rPr sz="2550" b="1" dirty="0">
                <a:solidFill>
                  <a:srgbClr val="FFFFFF"/>
                </a:solidFill>
                <a:latin typeface="Arial"/>
                <a:cs typeface="Arial"/>
              </a:rPr>
              <a:t>months </a:t>
            </a:r>
            <a:r>
              <a:rPr sz="2550" b="1" spc="5" dirty="0">
                <a:solidFill>
                  <a:srgbClr val="FFFFFF"/>
                </a:solidFill>
                <a:latin typeface="Arial"/>
                <a:cs typeface="Arial"/>
              </a:rPr>
              <a:t>after </a:t>
            </a:r>
            <a:r>
              <a:rPr sz="2550" b="1" spc="10" dirty="0">
                <a:solidFill>
                  <a:srgbClr val="FFFFFF"/>
                </a:solidFill>
                <a:latin typeface="Arial"/>
                <a:cs typeface="Arial"/>
              </a:rPr>
              <a:t>surgical </a:t>
            </a:r>
            <a:r>
              <a:rPr sz="2550" b="1" spc="5" dirty="0">
                <a:solidFill>
                  <a:srgbClr val="FFFFFF"/>
                </a:solidFill>
                <a:latin typeface="Arial"/>
                <a:cs typeface="Arial"/>
              </a:rPr>
              <a:t>bioprosthetic  </a:t>
            </a:r>
            <a:r>
              <a:rPr sz="2550" b="1" spc="-5" dirty="0">
                <a:solidFill>
                  <a:srgbClr val="FFFFFF"/>
                </a:solidFill>
                <a:latin typeface="Arial"/>
                <a:cs typeface="Arial"/>
              </a:rPr>
              <a:t>valve </a:t>
            </a:r>
            <a:r>
              <a:rPr sz="2550" b="1" spc="5" dirty="0">
                <a:solidFill>
                  <a:srgbClr val="FFFFFF"/>
                </a:solidFill>
                <a:latin typeface="Arial"/>
                <a:cs typeface="Arial"/>
              </a:rPr>
              <a:t>implantation or </a:t>
            </a:r>
            <a:r>
              <a:rPr sz="2550" b="1" spc="-5" dirty="0">
                <a:solidFill>
                  <a:srgbClr val="FFFFFF"/>
                </a:solidFill>
                <a:latin typeface="Arial"/>
                <a:cs typeface="Arial"/>
              </a:rPr>
              <a:t>valve</a:t>
            </a:r>
            <a:r>
              <a:rPr sz="2550" b="1" spc="-9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550" b="1" spc="15" dirty="0">
                <a:solidFill>
                  <a:srgbClr val="FFFFFF"/>
                </a:solidFill>
                <a:latin typeface="Arial"/>
                <a:cs typeface="Arial"/>
              </a:rPr>
              <a:t>repair.</a:t>
            </a:r>
            <a:endParaRPr sz="2550">
              <a:latin typeface="Arial"/>
              <a:cs typeface="Arial"/>
            </a:endParaRPr>
          </a:p>
          <a:p>
            <a:pPr marL="469900" marR="73660" indent="-457834">
              <a:lnSpc>
                <a:spcPct val="132800"/>
              </a:lnSpc>
              <a:spcBef>
                <a:spcPts val="260"/>
              </a:spcBef>
              <a:buClr>
                <a:srgbClr val="FFCC00"/>
              </a:buClr>
              <a:buSzPct val="121568"/>
              <a:buFont typeface="Wingdings"/>
              <a:buChar char=""/>
              <a:tabLst>
                <a:tab pos="469900" algn="l"/>
                <a:tab pos="470534" algn="l"/>
              </a:tabLst>
            </a:pPr>
            <a:r>
              <a:rPr sz="2550" b="1" dirty="0">
                <a:solidFill>
                  <a:srgbClr val="FFFFFF"/>
                </a:solidFill>
                <a:latin typeface="Arial"/>
                <a:cs typeface="Arial"/>
              </a:rPr>
              <a:t>Our findings </a:t>
            </a:r>
            <a:r>
              <a:rPr sz="2550" b="1" spc="10" dirty="0">
                <a:solidFill>
                  <a:srgbClr val="FFFFFF"/>
                </a:solidFill>
                <a:latin typeface="Arial"/>
                <a:cs typeface="Arial"/>
              </a:rPr>
              <a:t>suggest </a:t>
            </a:r>
            <a:r>
              <a:rPr sz="2550" b="1" spc="5" dirty="0">
                <a:solidFill>
                  <a:srgbClr val="FFFFFF"/>
                </a:solidFill>
                <a:latin typeface="Arial"/>
                <a:cs typeface="Arial"/>
              </a:rPr>
              <a:t>that </a:t>
            </a:r>
            <a:r>
              <a:rPr sz="2550" b="1" spc="10" dirty="0">
                <a:solidFill>
                  <a:srgbClr val="FFFFFF"/>
                </a:solidFill>
                <a:latin typeface="Arial"/>
                <a:cs typeface="Arial"/>
              </a:rPr>
              <a:t>edoxaban </a:t>
            </a:r>
            <a:r>
              <a:rPr sz="2550" b="1" spc="5" dirty="0">
                <a:solidFill>
                  <a:srgbClr val="FFFFFF"/>
                </a:solidFill>
                <a:latin typeface="Arial"/>
                <a:cs typeface="Arial"/>
              </a:rPr>
              <a:t>might be </a:t>
            </a:r>
            <a:r>
              <a:rPr sz="2550" b="1" spc="20" dirty="0">
                <a:solidFill>
                  <a:srgbClr val="FFFFFF"/>
                </a:solidFill>
                <a:latin typeface="Arial"/>
                <a:cs typeface="Arial"/>
              </a:rPr>
              <a:t>an  </a:t>
            </a:r>
            <a:r>
              <a:rPr sz="2550" b="1" spc="5" dirty="0">
                <a:solidFill>
                  <a:srgbClr val="FFFFFF"/>
                </a:solidFill>
                <a:latin typeface="Arial"/>
                <a:cs typeface="Arial"/>
              </a:rPr>
              <a:t>alternative </a:t>
            </a:r>
            <a:r>
              <a:rPr sz="2550" b="1" dirty="0">
                <a:solidFill>
                  <a:srgbClr val="FFFFFF"/>
                </a:solidFill>
                <a:latin typeface="Arial"/>
                <a:cs typeface="Arial"/>
              </a:rPr>
              <a:t>to </a:t>
            </a:r>
            <a:r>
              <a:rPr sz="2550" b="1" spc="25" dirty="0">
                <a:solidFill>
                  <a:srgbClr val="FFFFFF"/>
                </a:solidFill>
                <a:latin typeface="Arial"/>
                <a:cs typeface="Arial"/>
              </a:rPr>
              <a:t>warfarin </a:t>
            </a:r>
            <a:r>
              <a:rPr sz="2550" b="1" spc="10" dirty="0">
                <a:solidFill>
                  <a:srgbClr val="FFFFFF"/>
                </a:solidFill>
                <a:latin typeface="Arial"/>
                <a:cs typeface="Arial"/>
              </a:rPr>
              <a:t>in </a:t>
            </a:r>
            <a:r>
              <a:rPr sz="2550" b="1" spc="5" dirty="0">
                <a:solidFill>
                  <a:srgbClr val="FFFFFF"/>
                </a:solidFill>
                <a:latin typeface="Arial"/>
                <a:cs typeface="Arial"/>
              </a:rPr>
              <a:t>patients </a:t>
            </a:r>
            <a:r>
              <a:rPr sz="2550" b="1" spc="15" dirty="0">
                <a:solidFill>
                  <a:srgbClr val="FFFFFF"/>
                </a:solidFill>
                <a:latin typeface="Arial"/>
                <a:cs typeface="Arial"/>
              </a:rPr>
              <a:t>early </a:t>
            </a:r>
            <a:r>
              <a:rPr sz="2550" b="1" dirty="0">
                <a:solidFill>
                  <a:srgbClr val="FFFFFF"/>
                </a:solidFill>
                <a:latin typeface="Arial"/>
                <a:cs typeface="Arial"/>
              </a:rPr>
              <a:t>after  </a:t>
            </a:r>
            <a:r>
              <a:rPr sz="2550" b="1" spc="10" dirty="0">
                <a:solidFill>
                  <a:srgbClr val="FFFFFF"/>
                </a:solidFill>
                <a:latin typeface="Arial"/>
                <a:cs typeface="Arial"/>
              </a:rPr>
              <a:t>successful surgical </a:t>
            </a:r>
            <a:r>
              <a:rPr sz="2550" b="1" spc="5" dirty="0">
                <a:solidFill>
                  <a:srgbClr val="FFFFFF"/>
                </a:solidFill>
                <a:latin typeface="Arial"/>
                <a:cs typeface="Arial"/>
              </a:rPr>
              <a:t>bioprosthetic </a:t>
            </a:r>
            <a:r>
              <a:rPr sz="2550" b="1" spc="-10" dirty="0">
                <a:solidFill>
                  <a:srgbClr val="FFFFFF"/>
                </a:solidFill>
                <a:latin typeface="Arial"/>
                <a:cs typeface="Arial"/>
              </a:rPr>
              <a:t>valve </a:t>
            </a:r>
            <a:r>
              <a:rPr sz="2550" b="1" spc="5" dirty="0">
                <a:solidFill>
                  <a:srgbClr val="FFFFFF"/>
                </a:solidFill>
                <a:latin typeface="Arial"/>
                <a:cs typeface="Arial"/>
              </a:rPr>
              <a:t>implantation  or </a:t>
            </a:r>
            <a:r>
              <a:rPr sz="2550" b="1" spc="-5" dirty="0">
                <a:solidFill>
                  <a:srgbClr val="FFFFFF"/>
                </a:solidFill>
                <a:latin typeface="Arial"/>
                <a:cs typeface="Arial"/>
              </a:rPr>
              <a:t>valve</a:t>
            </a:r>
            <a:r>
              <a:rPr sz="2550" b="1" spc="204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550" b="1" spc="15" dirty="0">
                <a:solidFill>
                  <a:srgbClr val="FFFFFF"/>
                </a:solidFill>
                <a:latin typeface="Arial"/>
                <a:cs typeface="Arial"/>
              </a:rPr>
              <a:t>repair.</a:t>
            </a:r>
            <a:endParaRPr sz="25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651192" y="483234"/>
            <a:ext cx="7919084" cy="45593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/>
              <a:t>Primary </a:t>
            </a:r>
            <a:r>
              <a:rPr spc="15" dirty="0"/>
              <a:t>Outcomes by </a:t>
            </a:r>
            <a:r>
              <a:rPr spc="5" dirty="0"/>
              <a:t>Prespecified</a:t>
            </a:r>
            <a:r>
              <a:rPr spc="-325" dirty="0"/>
              <a:t> </a:t>
            </a:r>
            <a:r>
              <a:rPr spc="15" dirty="0"/>
              <a:t>Subgroups</a:t>
            </a:r>
          </a:p>
        </p:txBody>
      </p:sp>
      <p:sp>
        <p:nvSpPr>
          <p:cNvPr id="4" name="object 4"/>
          <p:cNvSpPr/>
          <p:nvPr/>
        </p:nvSpPr>
        <p:spPr>
          <a:xfrm>
            <a:off x="107505" y="1268780"/>
            <a:ext cx="2520315" cy="775335"/>
          </a:xfrm>
          <a:custGeom>
            <a:avLst/>
            <a:gdLst/>
            <a:ahLst/>
            <a:cxnLst/>
            <a:rect l="l" t="t" r="r" b="b"/>
            <a:pathLst>
              <a:path w="2520315" h="775335">
                <a:moveTo>
                  <a:pt x="0" y="775157"/>
                </a:moveTo>
                <a:lnTo>
                  <a:pt x="2520315" y="775157"/>
                </a:lnTo>
                <a:lnTo>
                  <a:pt x="2520315" y="0"/>
                </a:lnTo>
                <a:lnTo>
                  <a:pt x="0" y="0"/>
                </a:lnTo>
                <a:lnTo>
                  <a:pt x="0" y="775157"/>
                </a:lnTo>
                <a:close/>
              </a:path>
            </a:pathLst>
          </a:custGeom>
          <a:solidFill>
            <a:srgbClr val="001F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627757" y="1268780"/>
            <a:ext cx="1080135" cy="775335"/>
          </a:xfrm>
          <a:custGeom>
            <a:avLst/>
            <a:gdLst/>
            <a:ahLst/>
            <a:cxnLst/>
            <a:rect l="l" t="t" r="r" b="b"/>
            <a:pathLst>
              <a:path w="1080135" h="775335">
                <a:moveTo>
                  <a:pt x="0" y="775157"/>
                </a:moveTo>
                <a:lnTo>
                  <a:pt x="1080122" y="775157"/>
                </a:lnTo>
                <a:lnTo>
                  <a:pt x="1080122" y="0"/>
                </a:lnTo>
                <a:lnTo>
                  <a:pt x="0" y="0"/>
                </a:lnTo>
                <a:lnTo>
                  <a:pt x="0" y="775157"/>
                </a:lnTo>
                <a:close/>
              </a:path>
            </a:pathLst>
          </a:custGeom>
          <a:solidFill>
            <a:srgbClr val="001F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707891" y="1268780"/>
            <a:ext cx="1296670" cy="775335"/>
          </a:xfrm>
          <a:custGeom>
            <a:avLst/>
            <a:gdLst/>
            <a:ahLst/>
            <a:cxnLst/>
            <a:rect l="l" t="t" r="r" b="b"/>
            <a:pathLst>
              <a:path w="1296670" h="775335">
                <a:moveTo>
                  <a:pt x="0" y="775157"/>
                </a:moveTo>
                <a:lnTo>
                  <a:pt x="1296162" y="775157"/>
                </a:lnTo>
                <a:lnTo>
                  <a:pt x="1296162" y="0"/>
                </a:lnTo>
                <a:lnTo>
                  <a:pt x="0" y="0"/>
                </a:lnTo>
                <a:lnTo>
                  <a:pt x="0" y="775157"/>
                </a:lnTo>
                <a:close/>
              </a:path>
            </a:pathLst>
          </a:custGeom>
          <a:solidFill>
            <a:srgbClr val="001F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004053" y="1268780"/>
            <a:ext cx="1296670" cy="775335"/>
          </a:xfrm>
          <a:custGeom>
            <a:avLst/>
            <a:gdLst/>
            <a:ahLst/>
            <a:cxnLst/>
            <a:rect l="l" t="t" r="r" b="b"/>
            <a:pathLst>
              <a:path w="1296670" h="775335">
                <a:moveTo>
                  <a:pt x="0" y="775157"/>
                </a:moveTo>
                <a:lnTo>
                  <a:pt x="1296162" y="775157"/>
                </a:lnTo>
                <a:lnTo>
                  <a:pt x="1296162" y="0"/>
                </a:lnTo>
                <a:lnTo>
                  <a:pt x="0" y="0"/>
                </a:lnTo>
                <a:lnTo>
                  <a:pt x="0" y="775157"/>
                </a:lnTo>
                <a:close/>
              </a:path>
            </a:pathLst>
          </a:custGeom>
          <a:solidFill>
            <a:srgbClr val="001F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6300215" y="1268780"/>
            <a:ext cx="2058035" cy="775335"/>
          </a:xfrm>
          <a:custGeom>
            <a:avLst/>
            <a:gdLst/>
            <a:ahLst/>
            <a:cxnLst/>
            <a:rect l="l" t="t" r="r" b="b"/>
            <a:pathLst>
              <a:path w="2058034" h="775335">
                <a:moveTo>
                  <a:pt x="0" y="775157"/>
                </a:moveTo>
                <a:lnTo>
                  <a:pt x="2057526" y="775157"/>
                </a:lnTo>
                <a:lnTo>
                  <a:pt x="2057526" y="0"/>
                </a:lnTo>
                <a:lnTo>
                  <a:pt x="0" y="0"/>
                </a:lnTo>
                <a:lnTo>
                  <a:pt x="0" y="775157"/>
                </a:lnTo>
                <a:close/>
              </a:path>
            </a:pathLst>
          </a:custGeom>
          <a:solidFill>
            <a:srgbClr val="001F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8357743" y="1268780"/>
            <a:ext cx="678815" cy="775335"/>
          </a:xfrm>
          <a:custGeom>
            <a:avLst/>
            <a:gdLst/>
            <a:ahLst/>
            <a:cxnLst/>
            <a:rect l="l" t="t" r="r" b="b"/>
            <a:pathLst>
              <a:path w="678815" h="775335">
                <a:moveTo>
                  <a:pt x="0" y="775157"/>
                </a:moveTo>
                <a:lnTo>
                  <a:pt x="678726" y="775157"/>
                </a:lnTo>
                <a:lnTo>
                  <a:pt x="678726" y="0"/>
                </a:lnTo>
                <a:lnTo>
                  <a:pt x="0" y="0"/>
                </a:lnTo>
                <a:lnTo>
                  <a:pt x="0" y="775157"/>
                </a:lnTo>
                <a:close/>
              </a:path>
            </a:pathLst>
          </a:custGeom>
          <a:solidFill>
            <a:srgbClr val="001F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07505" y="1268730"/>
            <a:ext cx="8929370" cy="0"/>
          </a:xfrm>
          <a:custGeom>
            <a:avLst/>
            <a:gdLst/>
            <a:ahLst/>
            <a:cxnLst/>
            <a:rect l="l" t="t" r="r" b="b"/>
            <a:pathLst>
              <a:path w="8929370">
                <a:moveTo>
                  <a:pt x="0" y="0"/>
                </a:moveTo>
                <a:lnTo>
                  <a:pt x="8929052" y="0"/>
                </a:lnTo>
              </a:path>
            </a:pathLst>
          </a:custGeom>
          <a:ln w="1905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3928490" y="1412557"/>
            <a:ext cx="856615" cy="23622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350" b="1" spc="5" dirty="0">
                <a:solidFill>
                  <a:srgbClr val="FFFFFF"/>
                </a:solidFill>
                <a:latin typeface="Arial"/>
                <a:cs typeface="Arial"/>
              </a:rPr>
              <a:t>Edoxaban</a:t>
            </a:r>
            <a:endParaRPr sz="135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286628" y="1412557"/>
            <a:ext cx="734060" cy="23622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350" b="1" spc="-80" dirty="0">
                <a:solidFill>
                  <a:srgbClr val="FFFFFF"/>
                </a:solidFill>
                <a:latin typeface="Arial"/>
                <a:cs typeface="Arial"/>
              </a:rPr>
              <a:t>W</a:t>
            </a:r>
            <a:r>
              <a:rPr sz="1350" b="1" spc="2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350" b="1" spc="10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1350" b="1" spc="30" dirty="0">
                <a:solidFill>
                  <a:srgbClr val="FFFFFF"/>
                </a:solidFill>
                <a:latin typeface="Arial"/>
                <a:cs typeface="Arial"/>
              </a:rPr>
              <a:t>f</a:t>
            </a:r>
            <a:r>
              <a:rPr sz="1350" b="1" spc="2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350" b="1" spc="10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1350" b="1" spc="4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350" b="1" spc="2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endParaRPr sz="135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6675119" y="1412557"/>
            <a:ext cx="1310005" cy="23622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350" b="1" spc="30" dirty="0">
                <a:solidFill>
                  <a:srgbClr val="FFFFFF"/>
                </a:solidFill>
                <a:latin typeface="Arial"/>
                <a:cs typeface="Arial"/>
              </a:rPr>
              <a:t>Risk</a:t>
            </a:r>
            <a:r>
              <a:rPr sz="1350" b="1" spc="-6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350" b="1" spc="25" dirty="0">
                <a:solidFill>
                  <a:srgbClr val="FFFFFF"/>
                </a:solidFill>
                <a:latin typeface="Arial"/>
                <a:cs typeface="Arial"/>
              </a:rPr>
              <a:t>difference</a:t>
            </a:r>
            <a:endParaRPr sz="1350">
              <a:latin typeface="Arial"/>
              <a:cs typeface="Arial"/>
            </a:endParaRPr>
          </a:p>
        </p:txBody>
      </p:sp>
      <p:graphicFrame>
        <p:nvGraphicFramePr>
          <p:cNvPr id="14" name="object 14"/>
          <p:cNvGraphicFramePr>
            <a:graphicFrameLocks noGrp="1"/>
          </p:cNvGraphicFramePr>
          <p:nvPr/>
        </p:nvGraphicFramePr>
        <p:xfrm>
          <a:off x="107505" y="1638042"/>
          <a:ext cx="8929370" cy="499427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5203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496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252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0328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05895">
                <a:tc>
                  <a:txBody>
                    <a:bodyPr/>
                    <a:lstStyle/>
                    <a:p>
                      <a:pPr marL="38100">
                        <a:lnSpc>
                          <a:spcPts val="1070"/>
                        </a:lnSpc>
                      </a:pPr>
                      <a:r>
                        <a:rPr sz="1350" b="1" spc="2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Subgroup</a:t>
                      </a:r>
                      <a:endParaRPr sz="13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001F5F"/>
                    </a:solidFill>
                  </a:tcPr>
                </a:tc>
                <a:tc>
                  <a:txBody>
                    <a:bodyPr/>
                    <a:lstStyle/>
                    <a:p>
                      <a:pPr marL="31115" algn="ctr">
                        <a:lnSpc>
                          <a:spcPts val="1070"/>
                        </a:lnSpc>
                      </a:pPr>
                      <a:r>
                        <a:rPr sz="1350" b="1" spc="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Yes/No</a:t>
                      </a:r>
                      <a:endParaRPr sz="13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001F5F"/>
                    </a:solidFill>
                  </a:tcPr>
                </a:tc>
                <a:tc>
                  <a:txBody>
                    <a:bodyPr/>
                    <a:lstStyle/>
                    <a:p>
                      <a:pPr marL="27940" algn="ctr">
                        <a:lnSpc>
                          <a:spcPct val="100000"/>
                        </a:lnSpc>
                        <a:spcBef>
                          <a:spcPts val="580"/>
                        </a:spcBef>
                      </a:pPr>
                      <a:r>
                        <a:rPr sz="1350" b="1" spc="2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(n=109)</a:t>
                      </a:r>
                      <a:endParaRPr sz="1350">
                        <a:latin typeface="Arial"/>
                        <a:cs typeface="Arial"/>
                      </a:endParaRPr>
                    </a:p>
                  </a:txBody>
                  <a:tcPr marL="0" marR="0" marT="73660" marB="0"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001F5F"/>
                    </a:solidFill>
                  </a:tcPr>
                </a:tc>
                <a:tc>
                  <a:txBody>
                    <a:bodyPr/>
                    <a:lstStyle/>
                    <a:p>
                      <a:pPr marL="3400425">
                        <a:lnSpc>
                          <a:spcPts val="760"/>
                        </a:lnSpc>
                      </a:pPr>
                      <a:r>
                        <a:rPr sz="12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P-value</a:t>
                      </a:r>
                      <a:r>
                        <a:rPr sz="1125" b="1" spc="-15" baseline="2592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</a:t>
                      </a:r>
                      <a:endParaRPr sz="1125" baseline="25925">
                        <a:latin typeface="Arial"/>
                        <a:cs typeface="Arial"/>
                      </a:endParaRPr>
                    </a:p>
                    <a:p>
                      <a:pPr marL="334010">
                        <a:lnSpc>
                          <a:spcPts val="1440"/>
                        </a:lnSpc>
                        <a:tabLst>
                          <a:tab pos="1981200" algn="l"/>
                        </a:tabLst>
                      </a:pPr>
                      <a:r>
                        <a:rPr sz="1350" b="1" spc="2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(n=109)	</a:t>
                      </a:r>
                      <a:r>
                        <a:rPr sz="1350" b="1" spc="2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(95%</a:t>
                      </a:r>
                      <a:r>
                        <a:rPr sz="1350" b="1" spc="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35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CI)</a:t>
                      </a:r>
                      <a:endParaRPr sz="13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001F5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7905">
                <a:tc>
                  <a:txBody>
                    <a:bodyPr/>
                    <a:lstStyle/>
                    <a:p>
                      <a:pPr marL="38100">
                        <a:lnSpc>
                          <a:spcPct val="100000"/>
                        </a:lnSpc>
                        <a:spcBef>
                          <a:spcPts val="1325"/>
                        </a:spcBef>
                      </a:pPr>
                      <a:r>
                        <a:rPr sz="1350" b="1" spc="2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Atrial</a:t>
                      </a:r>
                      <a:r>
                        <a:rPr sz="1350" b="1" spc="-4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350" b="1" spc="3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fibrillation</a:t>
                      </a:r>
                      <a:endParaRPr sz="1350">
                        <a:latin typeface="Arial"/>
                        <a:cs typeface="Arial"/>
                      </a:endParaRPr>
                    </a:p>
                  </a:txBody>
                  <a:tcPr marL="0" marR="0" marT="168275" marB="0">
                    <a:lnT w="19050">
                      <a:solidFill>
                        <a:srgbClr val="FFFFFF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21590" algn="ctr">
                        <a:lnSpc>
                          <a:spcPct val="100000"/>
                        </a:lnSpc>
                        <a:spcBef>
                          <a:spcPts val="1325"/>
                        </a:spcBef>
                      </a:pPr>
                      <a:r>
                        <a:rPr sz="135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Yes</a:t>
                      </a:r>
                      <a:endParaRPr sz="1350">
                        <a:latin typeface="Arial"/>
                        <a:cs typeface="Arial"/>
                      </a:endParaRPr>
                    </a:p>
                  </a:txBody>
                  <a:tcPr marL="0" marR="0" marT="168275" marB="0">
                    <a:lnT w="19050">
                      <a:solidFill>
                        <a:srgbClr val="FFFFFF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36830" algn="ctr">
                        <a:lnSpc>
                          <a:spcPct val="100000"/>
                        </a:lnSpc>
                        <a:spcBef>
                          <a:spcPts val="1325"/>
                        </a:spcBef>
                      </a:pPr>
                      <a:r>
                        <a:rPr sz="1350" b="1" spc="1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0</a:t>
                      </a:r>
                      <a:r>
                        <a:rPr sz="1350" b="1" spc="-1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350" b="1" spc="2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(0)</a:t>
                      </a:r>
                      <a:endParaRPr sz="1350">
                        <a:latin typeface="Arial"/>
                        <a:cs typeface="Arial"/>
                      </a:endParaRPr>
                    </a:p>
                  </a:txBody>
                  <a:tcPr marL="0" marR="0" marT="168275" marB="0">
                    <a:lnT w="19050">
                      <a:solidFill>
                        <a:srgbClr val="FFFFFF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349250">
                        <a:lnSpc>
                          <a:spcPts val="1230"/>
                        </a:lnSpc>
                        <a:spcBef>
                          <a:spcPts val="1325"/>
                        </a:spcBef>
                        <a:tabLst>
                          <a:tab pos="2011680" algn="l"/>
                          <a:tab pos="3476625" algn="l"/>
                        </a:tabLst>
                      </a:pPr>
                      <a:r>
                        <a:rPr sz="1350" b="1" spc="1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</a:t>
                      </a:r>
                      <a:r>
                        <a:rPr sz="135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350" b="1" spc="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(2.99)	</a:t>
                      </a:r>
                      <a:r>
                        <a:rPr sz="2025" b="1" spc="15" baseline="34979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−0.0299	</a:t>
                      </a:r>
                      <a:r>
                        <a:rPr sz="1350" b="1" spc="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0.003</a:t>
                      </a:r>
                      <a:endParaRPr sz="1350">
                        <a:latin typeface="Arial"/>
                        <a:cs typeface="Arial"/>
                      </a:endParaRPr>
                    </a:p>
                    <a:p>
                      <a:pPr marL="1630680">
                        <a:lnSpc>
                          <a:spcPts val="1230"/>
                        </a:lnSpc>
                      </a:pPr>
                      <a:r>
                        <a:rPr sz="1350" b="1" spc="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(−0.0706, </a:t>
                      </a:r>
                      <a:r>
                        <a:rPr sz="1350" b="1" spc="1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0.0109)</a:t>
                      </a:r>
                      <a:endParaRPr sz="1350">
                        <a:latin typeface="Arial"/>
                        <a:cs typeface="Arial"/>
                      </a:endParaRPr>
                    </a:p>
                  </a:txBody>
                  <a:tcPr marL="0" marR="0" marT="168275" marB="0">
                    <a:lnT w="19050">
                      <a:solidFill>
                        <a:srgbClr val="FFFFFF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784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4925" algn="ctr">
                        <a:lnSpc>
                          <a:spcPct val="100000"/>
                        </a:lnSpc>
                        <a:spcBef>
                          <a:spcPts val="1245"/>
                        </a:spcBef>
                      </a:pPr>
                      <a:r>
                        <a:rPr sz="1350" b="1" spc="4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No</a:t>
                      </a:r>
                      <a:endParaRPr sz="1350">
                        <a:latin typeface="Arial"/>
                        <a:cs typeface="Arial"/>
                      </a:endParaRPr>
                    </a:p>
                  </a:txBody>
                  <a:tcPr marL="0" marR="0" marT="158115" marB="0"/>
                </a:tc>
                <a:tc>
                  <a:txBody>
                    <a:bodyPr/>
                    <a:lstStyle/>
                    <a:p>
                      <a:pPr marL="36830" algn="ctr">
                        <a:lnSpc>
                          <a:spcPct val="100000"/>
                        </a:lnSpc>
                        <a:spcBef>
                          <a:spcPts val="1245"/>
                        </a:spcBef>
                      </a:pPr>
                      <a:r>
                        <a:rPr sz="1350" b="1" spc="1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0</a:t>
                      </a:r>
                      <a:r>
                        <a:rPr sz="1350" b="1" spc="-1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350" b="1" spc="2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(0)</a:t>
                      </a:r>
                      <a:endParaRPr sz="1350">
                        <a:latin typeface="Arial"/>
                        <a:cs typeface="Arial"/>
                      </a:endParaRPr>
                    </a:p>
                  </a:txBody>
                  <a:tcPr marL="0" marR="0" marT="158115" marB="0"/>
                </a:tc>
                <a:tc>
                  <a:txBody>
                    <a:bodyPr/>
                    <a:lstStyle/>
                    <a:p>
                      <a:pPr marL="349250">
                        <a:lnSpc>
                          <a:spcPts val="1230"/>
                        </a:lnSpc>
                        <a:spcBef>
                          <a:spcPts val="1245"/>
                        </a:spcBef>
                        <a:tabLst>
                          <a:tab pos="2011680" algn="l"/>
                          <a:tab pos="3499485" algn="l"/>
                        </a:tabLst>
                      </a:pPr>
                      <a:r>
                        <a:rPr sz="1350" b="1" spc="1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</a:t>
                      </a:r>
                      <a:r>
                        <a:rPr sz="135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350" b="1" spc="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(4.76)	</a:t>
                      </a:r>
                      <a:r>
                        <a:rPr sz="2025" b="1" spc="15" baseline="34979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−0.0476	</a:t>
                      </a:r>
                      <a:r>
                        <a:rPr sz="1350" b="1" spc="1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0.006</a:t>
                      </a:r>
                      <a:endParaRPr sz="1350">
                        <a:latin typeface="Arial"/>
                        <a:cs typeface="Arial"/>
                      </a:endParaRPr>
                    </a:p>
                    <a:p>
                      <a:pPr marL="1607820">
                        <a:lnSpc>
                          <a:spcPts val="1230"/>
                        </a:lnSpc>
                      </a:pPr>
                      <a:r>
                        <a:rPr sz="1350" b="1" spc="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(−0.1120,</a:t>
                      </a:r>
                      <a:r>
                        <a:rPr sz="1350" b="1" spc="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350" b="1" spc="1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0.0168)</a:t>
                      </a:r>
                      <a:endParaRPr sz="1350">
                        <a:latin typeface="Arial"/>
                        <a:cs typeface="Arial"/>
                      </a:endParaRPr>
                    </a:p>
                  </a:txBody>
                  <a:tcPr marL="0" marR="0" marT="15811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8115">
                <a:tc>
                  <a:txBody>
                    <a:bodyPr/>
                    <a:lstStyle/>
                    <a:p>
                      <a:pPr marL="38100">
                        <a:lnSpc>
                          <a:spcPct val="100000"/>
                        </a:lnSpc>
                        <a:spcBef>
                          <a:spcPts val="1245"/>
                        </a:spcBef>
                      </a:pPr>
                      <a:r>
                        <a:rPr sz="1350" b="1" spc="2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Aortic valve</a:t>
                      </a:r>
                      <a:r>
                        <a:rPr sz="1350" b="1" spc="-10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350" b="1" spc="2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replacement</a:t>
                      </a:r>
                      <a:endParaRPr sz="1350">
                        <a:latin typeface="Arial"/>
                        <a:cs typeface="Arial"/>
                      </a:endParaRPr>
                    </a:p>
                  </a:txBody>
                  <a:tcPr marL="0" marR="0" marT="158115" marB="0"/>
                </a:tc>
                <a:tc>
                  <a:txBody>
                    <a:bodyPr/>
                    <a:lstStyle/>
                    <a:p>
                      <a:pPr marL="21590" algn="ctr">
                        <a:lnSpc>
                          <a:spcPct val="100000"/>
                        </a:lnSpc>
                        <a:spcBef>
                          <a:spcPts val="1245"/>
                        </a:spcBef>
                      </a:pPr>
                      <a:r>
                        <a:rPr sz="135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Yes</a:t>
                      </a:r>
                      <a:endParaRPr sz="1350">
                        <a:latin typeface="Arial"/>
                        <a:cs typeface="Arial"/>
                      </a:endParaRPr>
                    </a:p>
                  </a:txBody>
                  <a:tcPr marL="0" marR="0" marT="158115" marB="0"/>
                </a:tc>
                <a:tc>
                  <a:txBody>
                    <a:bodyPr/>
                    <a:lstStyle/>
                    <a:p>
                      <a:pPr marL="36830" algn="ctr">
                        <a:lnSpc>
                          <a:spcPct val="100000"/>
                        </a:lnSpc>
                        <a:spcBef>
                          <a:spcPts val="1245"/>
                        </a:spcBef>
                      </a:pPr>
                      <a:r>
                        <a:rPr sz="1350" b="1" spc="1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0</a:t>
                      </a:r>
                      <a:r>
                        <a:rPr sz="1350" b="1" spc="-1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350" b="1" spc="2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(0)</a:t>
                      </a:r>
                      <a:endParaRPr sz="1350">
                        <a:latin typeface="Arial"/>
                        <a:cs typeface="Arial"/>
                      </a:endParaRPr>
                    </a:p>
                  </a:txBody>
                  <a:tcPr marL="0" marR="0" marT="158115" marB="0"/>
                </a:tc>
                <a:tc>
                  <a:txBody>
                    <a:bodyPr/>
                    <a:lstStyle/>
                    <a:p>
                      <a:pPr marL="349250">
                        <a:lnSpc>
                          <a:spcPts val="1230"/>
                        </a:lnSpc>
                        <a:spcBef>
                          <a:spcPts val="1245"/>
                        </a:spcBef>
                        <a:tabLst>
                          <a:tab pos="2011680" algn="l"/>
                          <a:tab pos="3453765" algn="l"/>
                        </a:tabLst>
                      </a:pPr>
                      <a:r>
                        <a:rPr sz="1350" b="1" spc="1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</a:t>
                      </a:r>
                      <a:r>
                        <a:rPr sz="135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350" b="1" spc="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(3.92)	</a:t>
                      </a:r>
                      <a:r>
                        <a:rPr sz="2025" b="1" spc="15" baseline="34979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−0.0392	</a:t>
                      </a:r>
                      <a:r>
                        <a:rPr sz="1350" b="1" spc="1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0.003</a:t>
                      </a:r>
                      <a:endParaRPr sz="1350">
                        <a:latin typeface="Arial"/>
                        <a:cs typeface="Arial"/>
                      </a:endParaRPr>
                    </a:p>
                    <a:p>
                      <a:pPr marL="1607820">
                        <a:lnSpc>
                          <a:spcPts val="1230"/>
                        </a:lnSpc>
                      </a:pPr>
                      <a:r>
                        <a:rPr sz="1350" b="1" spc="1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(−0.0925,</a:t>
                      </a:r>
                      <a:r>
                        <a:rPr sz="1350" b="1" spc="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350" b="1" spc="1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0.0141)</a:t>
                      </a:r>
                      <a:endParaRPr sz="1350">
                        <a:latin typeface="Arial"/>
                        <a:cs typeface="Arial"/>
                      </a:endParaRPr>
                    </a:p>
                  </a:txBody>
                  <a:tcPr marL="0" marR="0" marT="15811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793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4925" algn="ctr">
                        <a:lnSpc>
                          <a:spcPct val="100000"/>
                        </a:lnSpc>
                        <a:spcBef>
                          <a:spcPts val="1245"/>
                        </a:spcBef>
                      </a:pPr>
                      <a:r>
                        <a:rPr sz="1350" b="1" spc="4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No</a:t>
                      </a:r>
                      <a:endParaRPr sz="1350">
                        <a:latin typeface="Arial"/>
                        <a:cs typeface="Arial"/>
                      </a:endParaRPr>
                    </a:p>
                  </a:txBody>
                  <a:tcPr marL="0" marR="0" marT="158115" marB="0"/>
                </a:tc>
                <a:tc>
                  <a:txBody>
                    <a:bodyPr/>
                    <a:lstStyle/>
                    <a:p>
                      <a:pPr marL="36830" algn="ctr">
                        <a:lnSpc>
                          <a:spcPct val="100000"/>
                        </a:lnSpc>
                        <a:spcBef>
                          <a:spcPts val="1245"/>
                        </a:spcBef>
                      </a:pPr>
                      <a:r>
                        <a:rPr sz="1350" b="1" spc="1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0</a:t>
                      </a:r>
                      <a:r>
                        <a:rPr sz="1350" b="1" spc="-1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350" b="1" spc="2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(0)</a:t>
                      </a:r>
                      <a:endParaRPr sz="1350">
                        <a:latin typeface="Arial"/>
                        <a:cs typeface="Arial"/>
                      </a:endParaRPr>
                    </a:p>
                  </a:txBody>
                  <a:tcPr marL="0" marR="0" marT="158115" marB="0"/>
                </a:tc>
                <a:tc>
                  <a:txBody>
                    <a:bodyPr/>
                    <a:lstStyle/>
                    <a:p>
                      <a:pPr marL="349250">
                        <a:lnSpc>
                          <a:spcPts val="1230"/>
                        </a:lnSpc>
                        <a:spcBef>
                          <a:spcPts val="1245"/>
                        </a:spcBef>
                        <a:tabLst>
                          <a:tab pos="2034539" algn="l"/>
                          <a:tab pos="3453765" algn="l"/>
                        </a:tabLst>
                      </a:pPr>
                      <a:r>
                        <a:rPr sz="1350" b="1" spc="1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</a:t>
                      </a:r>
                      <a:r>
                        <a:rPr sz="135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350" b="1" spc="1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(3.45)	</a:t>
                      </a:r>
                      <a:r>
                        <a:rPr sz="2025" b="1" spc="15" baseline="34979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−0.0345	</a:t>
                      </a:r>
                      <a:r>
                        <a:rPr sz="1350" b="1" spc="1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0.005</a:t>
                      </a:r>
                      <a:endParaRPr sz="1350">
                        <a:latin typeface="Arial"/>
                        <a:cs typeface="Arial"/>
                      </a:endParaRPr>
                    </a:p>
                    <a:p>
                      <a:pPr marL="1630680">
                        <a:lnSpc>
                          <a:spcPts val="1230"/>
                        </a:lnSpc>
                      </a:pPr>
                      <a:r>
                        <a:rPr sz="1350" b="1" spc="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(−0.0814, </a:t>
                      </a:r>
                      <a:r>
                        <a:rPr sz="1350" b="1" spc="1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0.0125)</a:t>
                      </a:r>
                      <a:endParaRPr sz="1350">
                        <a:latin typeface="Arial"/>
                        <a:cs typeface="Arial"/>
                      </a:endParaRPr>
                    </a:p>
                  </a:txBody>
                  <a:tcPr marL="0" marR="0" marT="15811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37764">
                <a:tc>
                  <a:txBody>
                    <a:bodyPr/>
                    <a:lstStyle/>
                    <a:p>
                      <a:pPr marL="38100">
                        <a:lnSpc>
                          <a:spcPct val="100000"/>
                        </a:lnSpc>
                        <a:spcBef>
                          <a:spcPts val="1245"/>
                        </a:spcBef>
                      </a:pPr>
                      <a:r>
                        <a:rPr sz="1350" b="1" spc="2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Mitral </a:t>
                      </a:r>
                      <a:r>
                        <a:rPr sz="1350" b="1" spc="2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valve</a:t>
                      </a:r>
                      <a:r>
                        <a:rPr sz="1350" b="1" spc="-7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350" b="1" spc="2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replacement</a:t>
                      </a:r>
                      <a:endParaRPr sz="1350">
                        <a:latin typeface="Arial"/>
                        <a:cs typeface="Arial"/>
                      </a:endParaRPr>
                    </a:p>
                  </a:txBody>
                  <a:tcPr marL="0" marR="0" marT="158115" marB="0"/>
                </a:tc>
                <a:tc>
                  <a:txBody>
                    <a:bodyPr/>
                    <a:lstStyle/>
                    <a:p>
                      <a:pPr marL="21590" algn="ctr">
                        <a:lnSpc>
                          <a:spcPct val="100000"/>
                        </a:lnSpc>
                        <a:spcBef>
                          <a:spcPts val="1245"/>
                        </a:spcBef>
                      </a:pPr>
                      <a:r>
                        <a:rPr sz="135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Yes</a:t>
                      </a:r>
                      <a:endParaRPr sz="1350">
                        <a:latin typeface="Arial"/>
                        <a:cs typeface="Arial"/>
                      </a:endParaRPr>
                    </a:p>
                  </a:txBody>
                  <a:tcPr marL="0" marR="0" marT="158115" marB="0"/>
                </a:tc>
                <a:tc>
                  <a:txBody>
                    <a:bodyPr/>
                    <a:lstStyle/>
                    <a:p>
                      <a:pPr marL="36830" algn="ctr">
                        <a:lnSpc>
                          <a:spcPct val="100000"/>
                        </a:lnSpc>
                        <a:spcBef>
                          <a:spcPts val="1245"/>
                        </a:spcBef>
                      </a:pPr>
                      <a:r>
                        <a:rPr sz="1350" b="1" spc="1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0</a:t>
                      </a:r>
                      <a:r>
                        <a:rPr sz="1350" b="1" spc="-1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350" b="1" spc="2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(0)</a:t>
                      </a:r>
                      <a:endParaRPr sz="1350">
                        <a:latin typeface="Arial"/>
                        <a:cs typeface="Arial"/>
                      </a:endParaRPr>
                    </a:p>
                  </a:txBody>
                  <a:tcPr marL="0" marR="0" marT="158115" marB="0"/>
                </a:tc>
                <a:tc>
                  <a:txBody>
                    <a:bodyPr/>
                    <a:lstStyle/>
                    <a:p>
                      <a:pPr marL="349250">
                        <a:lnSpc>
                          <a:spcPts val="1230"/>
                        </a:lnSpc>
                        <a:spcBef>
                          <a:spcPts val="1245"/>
                        </a:spcBef>
                        <a:tabLst>
                          <a:tab pos="2011680" algn="l"/>
                          <a:tab pos="3476625" algn="l"/>
                        </a:tabLst>
                      </a:pPr>
                      <a:r>
                        <a:rPr sz="1350" b="1" spc="1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</a:t>
                      </a:r>
                      <a:r>
                        <a:rPr sz="135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350" b="1" spc="1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(4.76)	</a:t>
                      </a:r>
                      <a:r>
                        <a:rPr sz="2025" b="1" spc="15" baseline="34979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−0.0476	</a:t>
                      </a:r>
                      <a:r>
                        <a:rPr sz="1350" b="1" spc="1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0.032</a:t>
                      </a:r>
                      <a:endParaRPr sz="1350">
                        <a:latin typeface="Arial"/>
                        <a:cs typeface="Arial"/>
                      </a:endParaRPr>
                    </a:p>
                    <a:p>
                      <a:pPr marL="1630680">
                        <a:lnSpc>
                          <a:spcPts val="1230"/>
                        </a:lnSpc>
                      </a:pPr>
                      <a:r>
                        <a:rPr sz="1350" b="1" spc="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(−0.1387, </a:t>
                      </a:r>
                      <a:r>
                        <a:rPr sz="1350" b="1" spc="1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0.0435)</a:t>
                      </a:r>
                      <a:endParaRPr sz="1350">
                        <a:latin typeface="Arial"/>
                        <a:cs typeface="Arial"/>
                      </a:endParaRPr>
                    </a:p>
                  </a:txBody>
                  <a:tcPr marL="0" marR="0" marT="15811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3791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4925" algn="ctr">
                        <a:lnSpc>
                          <a:spcPct val="100000"/>
                        </a:lnSpc>
                        <a:spcBef>
                          <a:spcPts val="1245"/>
                        </a:spcBef>
                      </a:pPr>
                      <a:r>
                        <a:rPr sz="1350" b="1" spc="4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No</a:t>
                      </a:r>
                      <a:endParaRPr sz="1350">
                        <a:latin typeface="Arial"/>
                        <a:cs typeface="Arial"/>
                      </a:endParaRPr>
                    </a:p>
                  </a:txBody>
                  <a:tcPr marL="0" marR="0" marT="158115" marB="0"/>
                </a:tc>
                <a:tc>
                  <a:txBody>
                    <a:bodyPr/>
                    <a:lstStyle/>
                    <a:p>
                      <a:pPr marL="36830" algn="ctr">
                        <a:lnSpc>
                          <a:spcPct val="100000"/>
                        </a:lnSpc>
                        <a:spcBef>
                          <a:spcPts val="1245"/>
                        </a:spcBef>
                      </a:pPr>
                      <a:r>
                        <a:rPr sz="1350" b="1" spc="1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0</a:t>
                      </a:r>
                      <a:r>
                        <a:rPr sz="1350" b="1" spc="-1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350" b="1" spc="2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(0)</a:t>
                      </a:r>
                      <a:endParaRPr sz="1350">
                        <a:latin typeface="Arial"/>
                        <a:cs typeface="Arial"/>
                      </a:endParaRPr>
                    </a:p>
                  </a:txBody>
                  <a:tcPr marL="0" marR="0" marT="158115" marB="0"/>
                </a:tc>
                <a:tc>
                  <a:txBody>
                    <a:bodyPr/>
                    <a:lstStyle/>
                    <a:p>
                      <a:pPr marL="349250">
                        <a:lnSpc>
                          <a:spcPts val="1230"/>
                        </a:lnSpc>
                        <a:spcBef>
                          <a:spcPts val="1245"/>
                        </a:spcBef>
                        <a:tabLst>
                          <a:tab pos="2011680" algn="l"/>
                          <a:tab pos="3430904" algn="l"/>
                        </a:tabLst>
                      </a:pPr>
                      <a:r>
                        <a:rPr sz="1350" b="1" spc="1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3</a:t>
                      </a:r>
                      <a:r>
                        <a:rPr sz="135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350" b="1" spc="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(3.41)	</a:t>
                      </a:r>
                      <a:r>
                        <a:rPr sz="2025" b="1" spc="15" baseline="34979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−0.0341	</a:t>
                      </a:r>
                      <a:r>
                        <a:rPr sz="1350" b="1" spc="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&lt;0.001</a:t>
                      </a:r>
                      <a:endParaRPr sz="1350">
                        <a:latin typeface="Arial"/>
                        <a:cs typeface="Arial"/>
                      </a:endParaRPr>
                    </a:p>
                    <a:p>
                      <a:pPr marL="1630680">
                        <a:lnSpc>
                          <a:spcPts val="1230"/>
                        </a:lnSpc>
                      </a:pPr>
                      <a:r>
                        <a:rPr sz="1350" b="1" spc="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(−0.0720, </a:t>
                      </a:r>
                      <a:r>
                        <a:rPr sz="1350" b="1" spc="1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0.0038)</a:t>
                      </a:r>
                      <a:endParaRPr sz="1350">
                        <a:latin typeface="Arial"/>
                        <a:cs typeface="Arial"/>
                      </a:endParaRPr>
                    </a:p>
                  </a:txBody>
                  <a:tcPr marL="0" marR="0" marT="15811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37813">
                <a:tc>
                  <a:txBody>
                    <a:bodyPr/>
                    <a:lstStyle/>
                    <a:p>
                      <a:pPr marL="38100">
                        <a:lnSpc>
                          <a:spcPct val="100000"/>
                        </a:lnSpc>
                        <a:spcBef>
                          <a:spcPts val="1245"/>
                        </a:spcBef>
                      </a:pPr>
                      <a:r>
                        <a:rPr sz="1350" b="1" spc="2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Mitral </a:t>
                      </a:r>
                      <a:r>
                        <a:rPr sz="1350" b="1" spc="2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valve</a:t>
                      </a:r>
                      <a:r>
                        <a:rPr sz="1350" b="1" spc="-6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350" b="1" spc="2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repair</a:t>
                      </a:r>
                      <a:endParaRPr sz="1350">
                        <a:latin typeface="Arial"/>
                        <a:cs typeface="Arial"/>
                      </a:endParaRPr>
                    </a:p>
                  </a:txBody>
                  <a:tcPr marL="0" marR="0" marT="158115" marB="0"/>
                </a:tc>
                <a:tc>
                  <a:txBody>
                    <a:bodyPr/>
                    <a:lstStyle/>
                    <a:p>
                      <a:pPr marL="21590" algn="ctr">
                        <a:lnSpc>
                          <a:spcPct val="100000"/>
                        </a:lnSpc>
                        <a:spcBef>
                          <a:spcPts val="1245"/>
                        </a:spcBef>
                      </a:pPr>
                      <a:r>
                        <a:rPr sz="135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Yes</a:t>
                      </a:r>
                      <a:endParaRPr sz="1350">
                        <a:latin typeface="Arial"/>
                        <a:cs typeface="Arial"/>
                      </a:endParaRPr>
                    </a:p>
                  </a:txBody>
                  <a:tcPr marL="0" marR="0" marT="158115" marB="0"/>
                </a:tc>
                <a:tc>
                  <a:txBody>
                    <a:bodyPr/>
                    <a:lstStyle/>
                    <a:p>
                      <a:pPr marL="36830" algn="ctr">
                        <a:lnSpc>
                          <a:spcPct val="100000"/>
                        </a:lnSpc>
                        <a:spcBef>
                          <a:spcPts val="1245"/>
                        </a:spcBef>
                      </a:pPr>
                      <a:r>
                        <a:rPr sz="1350" b="1" spc="1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0</a:t>
                      </a:r>
                      <a:r>
                        <a:rPr sz="1350" b="1" spc="-1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350" b="1" spc="2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(0)</a:t>
                      </a:r>
                      <a:endParaRPr sz="1350">
                        <a:latin typeface="Arial"/>
                        <a:cs typeface="Arial"/>
                      </a:endParaRPr>
                    </a:p>
                  </a:txBody>
                  <a:tcPr marL="0" marR="0" marT="158115" marB="0"/>
                </a:tc>
                <a:tc>
                  <a:txBody>
                    <a:bodyPr/>
                    <a:lstStyle/>
                    <a:p>
                      <a:pPr marL="349250">
                        <a:lnSpc>
                          <a:spcPts val="1230"/>
                        </a:lnSpc>
                        <a:spcBef>
                          <a:spcPts val="1245"/>
                        </a:spcBef>
                        <a:tabLst>
                          <a:tab pos="2011680" algn="l"/>
                          <a:tab pos="3476625" algn="l"/>
                        </a:tabLst>
                      </a:pPr>
                      <a:r>
                        <a:rPr sz="1350" b="1" spc="1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</a:t>
                      </a:r>
                      <a:r>
                        <a:rPr sz="135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350" b="1" spc="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(2.22)	</a:t>
                      </a:r>
                      <a:r>
                        <a:rPr sz="2025" b="1" spc="15" baseline="34979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−0.0222	</a:t>
                      </a:r>
                      <a:r>
                        <a:rPr sz="1350" b="1" spc="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0.016</a:t>
                      </a:r>
                      <a:endParaRPr sz="1350">
                        <a:latin typeface="Arial"/>
                        <a:cs typeface="Arial"/>
                      </a:endParaRPr>
                    </a:p>
                    <a:p>
                      <a:pPr marL="1630680">
                        <a:lnSpc>
                          <a:spcPts val="1230"/>
                        </a:lnSpc>
                      </a:pPr>
                      <a:r>
                        <a:rPr sz="1350" b="1" spc="1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(−0.0653,</a:t>
                      </a:r>
                      <a:r>
                        <a:rPr sz="1350" b="1" spc="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350" b="1" spc="1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0.0208)</a:t>
                      </a:r>
                      <a:endParaRPr sz="1350">
                        <a:latin typeface="Arial"/>
                        <a:cs typeface="Arial"/>
                      </a:endParaRPr>
                    </a:p>
                  </a:txBody>
                  <a:tcPr marL="0" marR="0" marT="15811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2322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1905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4925" algn="ctr">
                        <a:lnSpc>
                          <a:spcPct val="100000"/>
                        </a:lnSpc>
                        <a:spcBef>
                          <a:spcPts val="1245"/>
                        </a:spcBef>
                      </a:pPr>
                      <a:r>
                        <a:rPr sz="1350" b="1" spc="4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No</a:t>
                      </a:r>
                      <a:endParaRPr sz="1350">
                        <a:latin typeface="Arial"/>
                        <a:cs typeface="Arial"/>
                      </a:endParaRPr>
                    </a:p>
                  </a:txBody>
                  <a:tcPr marL="0" marR="0" marT="158115" marB="0">
                    <a:lnB w="1905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6830" algn="ctr">
                        <a:lnSpc>
                          <a:spcPct val="100000"/>
                        </a:lnSpc>
                        <a:spcBef>
                          <a:spcPts val="1245"/>
                        </a:spcBef>
                      </a:pPr>
                      <a:r>
                        <a:rPr sz="1350" b="1" spc="1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0</a:t>
                      </a:r>
                      <a:r>
                        <a:rPr sz="1350" b="1" spc="-1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350" b="1" spc="2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(0)</a:t>
                      </a:r>
                      <a:endParaRPr sz="1350">
                        <a:latin typeface="Arial"/>
                        <a:cs typeface="Arial"/>
                      </a:endParaRPr>
                    </a:p>
                  </a:txBody>
                  <a:tcPr marL="0" marR="0" marT="158115" marB="0">
                    <a:lnB w="1905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49250">
                        <a:lnSpc>
                          <a:spcPts val="1230"/>
                        </a:lnSpc>
                        <a:spcBef>
                          <a:spcPts val="1245"/>
                        </a:spcBef>
                        <a:tabLst>
                          <a:tab pos="2011680" algn="l"/>
                          <a:tab pos="3430904" algn="l"/>
                        </a:tabLst>
                      </a:pPr>
                      <a:r>
                        <a:rPr sz="1350" b="1" spc="1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3</a:t>
                      </a:r>
                      <a:r>
                        <a:rPr sz="135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350" b="1" spc="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(4.69)	</a:t>
                      </a:r>
                      <a:r>
                        <a:rPr sz="2025" b="1" spc="15" baseline="34979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−0.0469	</a:t>
                      </a:r>
                      <a:r>
                        <a:rPr sz="1350" b="1" spc="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&lt;0.001</a:t>
                      </a:r>
                      <a:endParaRPr sz="1350">
                        <a:latin typeface="Arial"/>
                        <a:cs typeface="Arial"/>
                      </a:endParaRPr>
                    </a:p>
                    <a:p>
                      <a:pPr marL="1661160">
                        <a:lnSpc>
                          <a:spcPts val="1230"/>
                        </a:lnSpc>
                      </a:pPr>
                      <a:r>
                        <a:rPr sz="1350" b="1" spc="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−0.0987, </a:t>
                      </a:r>
                      <a:r>
                        <a:rPr sz="1350" b="1" spc="1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0.0049)</a:t>
                      </a:r>
                      <a:endParaRPr sz="1350">
                        <a:latin typeface="Arial"/>
                        <a:cs typeface="Arial"/>
                      </a:endParaRPr>
                    </a:p>
                  </a:txBody>
                  <a:tcPr marL="0" marR="0" marT="158115" marB="0">
                    <a:lnB w="19050">
                      <a:solidFill>
                        <a:srgbClr val="FFFFFF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9476">
                <a:tc>
                  <a:txBody>
                    <a:bodyPr/>
                    <a:lstStyle/>
                    <a:p>
                      <a:pPr marL="38100">
                        <a:lnSpc>
                          <a:spcPts val="1540"/>
                        </a:lnSpc>
                        <a:spcBef>
                          <a:spcPts val="635"/>
                        </a:spcBef>
                      </a:pPr>
                      <a:r>
                        <a:rPr sz="1425" b="1" spc="22" baseline="2339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1350" b="1" spc="1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 for</a:t>
                      </a:r>
                      <a:r>
                        <a:rPr sz="1350" b="1" spc="-2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350" b="1" spc="3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noninferiority</a:t>
                      </a:r>
                      <a:endParaRPr sz="1350">
                        <a:latin typeface="Arial"/>
                        <a:cs typeface="Arial"/>
                      </a:endParaRPr>
                    </a:p>
                  </a:txBody>
                  <a:tcPr marL="0" marR="0" marT="80645" marB="0">
                    <a:lnT w="19050">
                      <a:solidFill>
                        <a:srgbClr val="FFFFFF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9050">
                      <a:solidFill>
                        <a:srgbClr val="FFFFFF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9050">
                      <a:solidFill>
                        <a:srgbClr val="FFFFFF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9050">
                      <a:solidFill>
                        <a:srgbClr val="FFFFFF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395095" marR="5080" indent="-1311910">
              <a:lnSpc>
                <a:spcPct val="128699"/>
              </a:lnSpc>
              <a:spcBef>
                <a:spcPts val="95"/>
              </a:spcBef>
            </a:pPr>
            <a:r>
              <a:rPr spc="5" dirty="0"/>
              <a:t>Safety </a:t>
            </a:r>
            <a:r>
              <a:rPr spc="15" dirty="0"/>
              <a:t>Outcomes </a:t>
            </a:r>
            <a:r>
              <a:rPr spc="10" dirty="0"/>
              <a:t>(</a:t>
            </a:r>
            <a:r>
              <a:rPr spc="10" dirty="0">
                <a:solidFill>
                  <a:srgbClr val="FFFF00"/>
                </a:solidFill>
              </a:rPr>
              <a:t>Major + </a:t>
            </a:r>
            <a:r>
              <a:rPr dirty="0">
                <a:solidFill>
                  <a:srgbClr val="FFFF00"/>
                </a:solidFill>
              </a:rPr>
              <a:t>CRNM</a:t>
            </a:r>
            <a:r>
              <a:rPr spc="-310" dirty="0">
                <a:solidFill>
                  <a:srgbClr val="FFFF00"/>
                </a:solidFill>
              </a:rPr>
              <a:t> </a:t>
            </a:r>
            <a:r>
              <a:rPr spc="10" dirty="0">
                <a:solidFill>
                  <a:srgbClr val="FFFF00"/>
                </a:solidFill>
              </a:rPr>
              <a:t>bleeding)  </a:t>
            </a:r>
            <a:r>
              <a:rPr spc="15" dirty="0"/>
              <a:t>by </a:t>
            </a:r>
            <a:r>
              <a:rPr dirty="0"/>
              <a:t>Prespecified</a:t>
            </a:r>
            <a:r>
              <a:rPr spc="-110" dirty="0"/>
              <a:t> </a:t>
            </a:r>
            <a:r>
              <a:rPr spc="15" dirty="0"/>
              <a:t>Subgroups</a:t>
            </a:r>
          </a:p>
        </p:txBody>
      </p:sp>
      <p:sp>
        <p:nvSpPr>
          <p:cNvPr id="4" name="object 4"/>
          <p:cNvSpPr/>
          <p:nvPr/>
        </p:nvSpPr>
        <p:spPr>
          <a:xfrm>
            <a:off x="107504" y="1484795"/>
            <a:ext cx="2520315" cy="723900"/>
          </a:xfrm>
          <a:custGeom>
            <a:avLst/>
            <a:gdLst/>
            <a:ahLst/>
            <a:cxnLst/>
            <a:rect l="l" t="t" r="r" b="b"/>
            <a:pathLst>
              <a:path w="2520315" h="723900">
                <a:moveTo>
                  <a:pt x="0" y="723480"/>
                </a:moveTo>
                <a:lnTo>
                  <a:pt x="2520315" y="723480"/>
                </a:lnTo>
                <a:lnTo>
                  <a:pt x="2520315" y="0"/>
                </a:lnTo>
                <a:lnTo>
                  <a:pt x="0" y="0"/>
                </a:lnTo>
                <a:lnTo>
                  <a:pt x="0" y="723480"/>
                </a:lnTo>
                <a:close/>
              </a:path>
            </a:pathLst>
          </a:custGeom>
          <a:solidFill>
            <a:srgbClr val="001F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627757" y="1484795"/>
            <a:ext cx="1080135" cy="723900"/>
          </a:xfrm>
          <a:custGeom>
            <a:avLst/>
            <a:gdLst/>
            <a:ahLst/>
            <a:cxnLst/>
            <a:rect l="l" t="t" r="r" b="b"/>
            <a:pathLst>
              <a:path w="1080135" h="723900">
                <a:moveTo>
                  <a:pt x="0" y="723480"/>
                </a:moveTo>
                <a:lnTo>
                  <a:pt x="1080122" y="723480"/>
                </a:lnTo>
                <a:lnTo>
                  <a:pt x="1080122" y="0"/>
                </a:lnTo>
                <a:lnTo>
                  <a:pt x="0" y="0"/>
                </a:lnTo>
                <a:lnTo>
                  <a:pt x="0" y="723480"/>
                </a:lnTo>
                <a:close/>
              </a:path>
            </a:pathLst>
          </a:custGeom>
          <a:solidFill>
            <a:srgbClr val="001F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707891" y="1484795"/>
            <a:ext cx="1296670" cy="723900"/>
          </a:xfrm>
          <a:custGeom>
            <a:avLst/>
            <a:gdLst/>
            <a:ahLst/>
            <a:cxnLst/>
            <a:rect l="l" t="t" r="r" b="b"/>
            <a:pathLst>
              <a:path w="1296670" h="723900">
                <a:moveTo>
                  <a:pt x="0" y="723480"/>
                </a:moveTo>
                <a:lnTo>
                  <a:pt x="1296162" y="723480"/>
                </a:lnTo>
                <a:lnTo>
                  <a:pt x="1296162" y="0"/>
                </a:lnTo>
                <a:lnTo>
                  <a:pt x="0" y="0"/>
                </a:lnTo>
                <a:lnTo>
                  <a:pt x="0" y="723480"/>
                </a:lnTo>
                <a:close/>
              </a:path>
            </a:pathLst>
          </a:custGeom>
          <a:solidFill>
            <a:srgbClr val="001F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004053" y="1484795"/>
            <a:ext cx="1296670" cy="723900"/>
          </a:xfrm>
          <a:custGeom>
            <a:avLst/>
            <a:gdLst/>
            <a:ahLst/>
            <a:cxnLst/>
            <a:rect l="l" t="t" r="r" b="b"/>
            <a:pathLst>
              <a:path w="1296670" h="723900">
                <a:moveTo>
                  <a:pt x="0" y="723480"/>
                </a:moveTo>
                <a:lnTo>
                  <a:pt x="1296162" y="723480"/>
                </a:lnTo>
                <a:lnTo>
                  <a:pt x="1296162" y="0"/>
                </a:lnTo>
                <a:lnTo>
                  <a:pt x="0" y="0"/>
                </a:lnTo>
                <a:lnTo>
                  <a:pt x="0" y="723480"/>
                </a:lnTo>
                <a:close/>
              </a:path>
            </a:pathLst>
          </a:custGeom>
          <a:solidFill>
            <a:srgbClr val="001F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6300215" y="1484795"/>
            <a:ext cx="1872614" cy="723900"/>
          </a:xfrm>
          <a:custGeom>
            <a:avLst/>
            <a:gdLst/>
            <a:ahLst/>
            <a:cxnLst/>
            <a:rect l="l" t="t" r="r" b="b"/>
            <a:pathLst>
              <a:path w="1872615" h="723900">
                <a:moveTo>
                  <a:pt x="0" y="723480"/>
                </a:moveTo>
                <a:lnTo>
                  <a:pt x="1872234" y="723480"/>
                </a:lnTo>
                <a:lnTo>
                  <a:pt x="1872234" y="0"/>
                </a:lnTo>
                <a:lnTo>
                  <a:pt x="0" y="0"/>
                </a:lnTo>
                <a:lnTo>
                  <a:pt x="0" y="723480"/>
                </a:lnTo>
                <a:close/>
              </a:path>
            </a:pathLst>
          </a:custGeom>
          <a:solidFill>
            <a:srgbClr val="001F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8172450" y="1484795"/>
            <a:ext cx="864235" cy="723900"/>
          </a:xfrm>
          <a:custGeom>
            <a:avLst/>
            <a:gdLst/>
            <a:ahLst/>
            <a:cxnLst/>
            <a:rect l="l" t="t" r="r" b="b"/>
            <a:pathLst>
              <a:path w="864234" h="723900">
                <a:moveTo>
                  <a:pt x="0" y="723480"/>
                </a:moveTo>
                <a:lnTo>
                  <a:pt x="864095" y="723480"/>
                </a:lnTo>
                <a:lnTo>
                  <a:pt x="864095" y="0"/>
                </a:lnTo>
                <a:lnTo>
                  <a:pt x="0" y="0"/>
                </a:lnTo>
                <a:lnTo>
                  <a:pt x="0" y="723480"/>
                </a:lnTo>
                <a:close/>
              </a:path>
            </a:pathLst>
          </a:custGeom>
          <a:solidFill>
            <a:srgbClr val="001F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07504" y="1484757"/>
            <a:ext cx="8929370" cy="0"/>
          </a:xfrm>
          <a:custGeom>
            <a:avLst/>
            <a:gdLst/>
            <a:ahLst/>
            <a:cxnLst/>
            <a:rect l="l" t="t" r="r" b="b"/>
            <a:pathLst>
              <a:path w="8929370">
                <a:moveTo>
                  <a:pt x="0" y="0"/>
                </a:moveTo>
                <a:lnTo>
                  <a:pt x="8929053" y="0"/>
                </a:lnTo>
              </a:path>
            </a:pathLst>
          </a:custGeom>
          <a:ln w="1905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3928490" y="1603057"/>
            <a:ext cx="856615" cy="23622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350" b="1" spc="5" dirty="0">
                <a:solidFill>
                  <a:srgbClr val="FFFFFF"/>
                </a:solidFill>
                <a:latin typeface="Arial"/>
                <a:cs typeface="Arial"/>
              </a:rPr>
              <a:t>Edoxaban</a:t>
            </a:r>
            <a:endParaRPr sz="135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286628" y="1603057"/>
            <a:ext cx="734060" cy="23622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350" b="1" spc="-80" dirty="0">
                <a:solidFill>
                  <a:srgbClr val="FFFFFF"/>
                </a:solidFill>
                <a:latin typeface="Arial"/>
                <a:cs typeface="Arial"/>
              </a:rPr>
              <a:t>W</a:t>
            </a:r>
            <a:r>
              <a:rPr sz="1350" b="1" spc="2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350" b="1" spc="10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1350" b="1" spc="30" dirty="0">
                <a:solidFill>
                  <a:srgbClr val="FFFFFF"/>
                </a:solidFill>
                <a:latin typeface="Arial"/>
                <a:cs typeface="Arial"/>
              </a:rPr>
              <a:t>f</a:t>
            </a:r>
            <a:r>
              <a:rPr sz="1350" b="1" spc="2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350" b="1" spc="10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1350" b="1" spc="4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350" b="1" spc="2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endParaRPr sz="135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6583680" y="1603057"/>
            <a:ext cx="1312545" cy="23622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350" b="1" spc="30" dirty="0">
                <a:solidFill>
                  <a:srgbClr val="FFFFFF"/>
                </a:solidFill>
                <a:latin typeface="Arial"/>
                <a:cs typeface="Arial"/>
              </a:rPr>
              <a:t>Risk</a:t>
            </a:r>
            <a:r>
              <a:rPr sz="1350" b="1" spc="-7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350" b="1" spc="30" dirty="0">
                <a:solidFill>
                  <a:srgbClr val="FFFFFF"/>
                </a:solidFill>
                <a:latin typeface="Arial"/>
                <a:cs typeface="Arial"/>
              </a:rPr>
              <a:t>difference</a:t>
            </a:r>
            <a:endParaRPr sz="1350">
              <a:latin typeface="Arial"/>
              <a:cs typeface="Arial"/>
            </a:endParaRPr>
          </a:p>
        </p:txBody>
      </p:sp>
      <p:graphicFrame>
        <p:nvGraphicFramePr>
          <p:cNvPr id="14" name="object 14"/>
          <p:cNvGraphicFramePr>
            <a:graphicFrameLocks noGrp="1"/>
          </p:cNvGraphicFramePr>
          <p:nvPr/>
        </p:nvGraphicFramePr>
        <p:xfrm>
          <a:off x="107504" y="1828542"/>
          <a:ext cx="8929370" cy="46704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5203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496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252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0328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9733">
                <a:tc>
                  <a:txBody>
                    <a:bodyPr/>
                    <a:lstStyle/>
                    <a:p>
                      <a:pPr marL="38100">
                        <a:lnSpc>
                          <a:spcPts val="1070"/>
                        </a:lnSpc>
                      </a:pPr>
                      <a:r>
                        <a:rPr sz="1350" b="1" spc="2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Subgroup</a:t>
                      </a:r>
                      <a:endParaRPr sz="13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001F5F"/>
                    </a:solidFill>
                  </a:tcPr>
                </a:tc>
                <a:tc>
                  <a:txBody>
                    <a:bodyPr/>
                    <a:lstStyle/>
                    <a:p>
                      <a:pPr marL="31115" algn="ctr">
                        <a:lnSpc>
                          <a:spcPts val="1070"/>
                        </a:lnSpc>
                      </a:pPr>
                      <a:r>
                        <a:rPr sz="1350" b="1" spc="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Yes/No</a:t>
                      </a:r>
                      <a:endParaRPr sz="13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001F5F"/>
                    </a:solidFill>
                  </a:tcPr>
                </a:tc>
                <a:tc>
                  <a:txBody>
                    <a:bodyPr/>
                    <a:lstStyle/>
                    <a:p>
                      <a:pPr marL="27940" algn="ctr">
                        <a:lnSpc>
                          <a:spcPct val="100000"/>
                        </a:lnSpc>
                        <a:spcBef>
                          <a:spcPts val="580"/>
                        </a:spcBef>
                      </a:pPr>
                      <a:r>
                        <a:rPr sz="1350" b="1" spc="2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(n=109)</a:t>
                      </a:r>
                      <a:endParaRPr sz="1350">
                        <a:latin typeface="Arial"/>
                        <a:cs typeface="Arial"/>
                      </a:endParaRPr>
                    </a:p>
                  </a:txBody>
                  <a:tcPr marL="0" marR="0" marT="73660" marB="0"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001F5F"/>
                    </a:solidFill>
                  </a:tcPr>
                </a:tc>
                <a:tc>
                  <a:txBody>
                    <a:bodyPr/>
                    <a:lstStyle/>
                    <a:p>
                      <a:pPr marL="3253104">
                        <a:lnSpc>
                          <a:spcPts val="825"/>
                        </a:lnSpc>
                      </a:pPr>
                      <a:r>
                        <a:rPr sz="1350" b="1" spc="2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P-value</a:t>
                      </a:r>
                      <a:r>
                        <a:rPr sz="1425" b="1" spc="37" baseline="2339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</a:t>
                      </a:r>
                      <a:endParaRPr sz="1425" baseline="23391">
                        <a:latin typeface="Arial"/>
                        <a:cs typeface="Arial"/>
                      </a:endParaRPr>
                    </a:p>
                    <a:p>
                      <a:pPr marL="334010">
                        <a:lnSpc>
                          <a:spcPts val="1375"/>
                        </a:lnSpc>
                        <a:tabLst>
                          <a:tab pos="1890395" algn="l"/>
                        </a:tabLst>
                      </a:pPr>
                      <a:r>
                        <a:rPr sz="1350" b="1" spc="2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(n=109)	</a:t>
                      </a:r>
                      <a:r>
                        <a:rPr sz="1350" b="1" spc="2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(95%</a:t>
                      </a:r>
                      <a:r>
                        <a:rPr sz="1350" b="1" spc="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35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CI)</a:t>
                      </a:r>
                      <a:endParaRPr sz="13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001F5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2248">
                <a:tc>
                  <a:txBody>
                    <a:bodyPr/>
                    <a:lstStyle/>
                    <a:p>
                      <a:pPr marL="38100">
                        <a:lnSpc>
                          <a:spcPct val="100000"/>
                        </a:lnSpc>
                        <a:spcBef>
                          <a:spcPts val="1185"/>
                        </a:spcBef>
                      </a:pPr>
                      <a:r>
                        <a:rPr sz="1350" b="1" spc="2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Atrial</a:t>
                      </a:r>
                      <a:r>
                        <a:rPr sz="1350" b="1" spc="-4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350" b="1" spc="3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fibrillation</a:t>
                      </a:r>
                      <a:endParaRPr sz="1350">
                        <a:latin typeface="Arial"/>
                        <a:cs typeface="Arial"/>
                      </a:endParaRPr>
                    </a:p>
                  </a:txBody>
                  <a:tcPr marL="0" marR="0" marT="150495" marB="0">
                    <a:lnT w="19050">
                      <a:solidFill>
                        <a:srgbClr val="FFFFFF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21590" algn="ctr">
                        <a:lnSpc>
                          <a:spcPct val="100000"/>
                        </a:lnSpc>
                        <a:spcBef>
                          <a:spcPts val="1185"/>
                        </a:spcBef>
                      </a:pPr>
                      <a:r>
                        <a:rPr sz="135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Yes</a:t>
                      </a:r>
                      <a:endParaRPr sz="1350">
                        <a:latin typeface="Arial"/>
                        <a:cs typeface="Arial"/>
                      </a:endParaRPr>
                    </a:p>
                  </a:txBody>
                  <a:tcPr marL="0" marR="0" marT="150495" marB="0">
                    <a:lnT w="19050">
                      <a:solidFill>
                        <a:srgbClr val="FFFFFF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35560" algn="ctr">
                        <a:lnSpc>
                          <a:spcPct val="100000"/>
                        </a:lnSpc>
                        <a:spcBef>
                          <a:spcPts val="1185"/>
                        </a:spcBef>
                      </a:pPr>
                      <a:r>
                        <a:rPr sz="1350" b="1" spc="1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</a:t>
                      </a:r>
                      <a:r>
                        <a:rPr sz="1350" b="1" spc="-2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350" b="1" spc="1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(3.08)</a:t>
                      </a:r>
                      <a:endParaRPr sz="1350">
                        <a:latin typeface="Arial"/>
                        <a:cs typeface="Arial"/>
                      </a:endParaRPr>
                    </a:p>
                  </a:txBody>
                  <a:tcPr marL="0" marR="0" marT="150495" marB="0">
                    <a:lnT w="19050">
                      <a:solidFill>
                        <a:srgbClr val="FFFFFF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349250">
                        <a:lnSpc>
                          <a:spcPts val="1230"/>
                        </a:lnSpc>
                        <a:spcBef>
                          <a:spcPts val="1185"/>
                        </a:spcBef>
                        <a:tabLst>
                          <a:tab pos="1966595" algn="l"/>
                          <a:tab pos="3382645" algn="l"/>
                        </a:tabLst>
                      </a:pPr>
                      <a:r>
                        <a:rPr sz="1350" b="1" spc="1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</a:t>
                      </a:r>
                      <a:r>
                        <a:rPr sz="135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350" b="1" spc="1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(1.49)	</a:t>
                      </a:r>
                      <a:r>
                        <a:rPr sz="2025" b="1" spc="22" baseline="34979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0.0158	</a:t>
                      </a:r>
                      <a:r>
                        <a:rPr sz="1350" b="1" spc="1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0.042</a:t>
                      </a:r>
                      <a:endParaRPr sz="1350">
                        <a:latin typeface="Arial"/>
                        <a:cs typeface="Arial"/>
                      </a:endParaRPr>
                    </a:p>
                    <a:p>
                      <a:pPr marL="1531620">
                        <a:lnSpc>
                          <a:spcPts val="1230"/>
                        </a:lnSpc>
                      </a:pPr>
                      <a:r>
                        <a:rPr sz="1350" b="1" spc="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(−0.0352, </a:t>
                      </a:r>
                      <a:r>
                        <a:rPr sz="1350" b="1" spc="1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0.0669)</a:t>
                      </a:r>
                      <a:endParaRPr sz="1350">
                        <a:latin typeface="Arial"/>
                        <a:cs typeface="Arial"/>
                      </a:endParaRPr>
                    </a:p>
                  </a:txBody>
                  <a:tcPr marL="0" marR="0" marT="150495" marB="0">
                    <a:lnT w="19050">
                      <a:solidFill>
                        <a:srgbClr val="FFFFFF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200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4925" algn="ctr">
                        <a:lnSpc>
                          <a:spcPct val="100000"/>
                        </a:lnSpc>
                        <a:spcBef>
                          <a:spcPts val="1105"/>
                        </a:spcBef>
                      </a:pPr>
                      <a:r>
                        <a:rPr sz="1350" b="1" spc="4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No</a:t>
                      </a:r>
                      <a:endParaRPr sz="1350">
                        <a:latin typeface="Arial"/>
                        <a:cs typeface="Arial"/>
                      </a:endParaRPr>
                    </a:p>
                  </a:txBody>
                  <a:tcPr marL="0" marR="0" marT="140335" marB="0"/>
                </a:tc>
                <a:tc>
                  <a:txBody>
                    <a:bodyPr/>
                    <a:lstStyle/>
                    <a:p>
                      <a:pPr marL="35560" algn="ctr">
                        <a:lnSpc>
                          <a:spcPct val="100000"/>
                        </a:lnSpc>
                        <a:spcBef>
                          <a:spcPts val="1105"/>
                        </a:spcBef>
                      </a:pPr>
                      <a:r>
                        <a:rPr sz="1350" b="1" spc="1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</a:t>
                      </a:r>
                      <a:r>
                        <a:rPr sz="1350" b="1" spc="-2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350" b="1" spc="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(4.55)</a:t>
                      </a:r>
                      <a:endParaRPr sz="1350">
                        <a:latin typeface="Arial"/>
                        <a:cs typeface="Arial"/>
                      </a:endParaRPr>
                    </a:p>
                  </a:txBody>
                  <a:tcPr marL="0" marR="0" marT="140335" marB="0"/>
                </a:tc>
                <a:tc>
                  <a:txBody>
                    <a:bodyPr/>
                    <a:lstStyle/>
                    <a:p>
                      <a:pPr marL="349250">
                        <a:lnSpc>
                          <a:spcPts val="1230"/>
                        </a:lnSpc>
                        <a:spcBef>
                          <a:spcPts val="1105"/>
                        </a:spcBef>
                        <a:tabLst>
                          <a:tab pos="1966595" algn="l"/>
                          <a:tab pos="3390265" algn="l"/>
                        </a:tabLst>
                      </a:pPr>
                      <a:r>
                        <a:rPr sz="1350" b="1" spc="1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</a:t>
                      </a:r>
                      <a:r>
                        <a:rPr sz="135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350" b="1" spc="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(2.38)	</a:t>
                      </a:r>
                      <a:r>
                        <a:rPr sz="2025" b="1" spc="22" baseline="34979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0.0216	</a:t>
                      </a:r>
                      <a:r>
                        <a:rPr sz="135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0.112</a:t>
                      </a:r>
                      <a:endParaRPr sz="1350">
                        <a:latin typeface="Arial"/>
                        <a:cs typeface="Arial"/>
                      </a:endParaRPr>
                    </a:p>
                    <a:p>
                      <a:pPr marL="1531620">
                        <a:lnSpc>
                          <a:spcPts val="1230"/>
                        </a:lnSpc>
                      </a:pPr>
                      <a:r>
                        <a:rPr sz="1350" b="1" spc="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(−0.0553, </a:t>
                      </a:r>
                      <a:r>
                        <a:rPr sz="1350" b="1" spc="1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0.0985)</a:t>
                      </a:r>
                      <a:endParaRPr sz="1350">
                        <a:latin typeface="Arial"/>
                        <a:cs typeface="Arial"/>
                      </a:endParaRPr>
                    </a:p>
                  </a:txBody>
                  <a:tcPr marL="0" marR="0" marT="14033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2301">
                <a:tc>
                  <a:txBody>
                    <a:bodyPr/>
                    <a:lstStyle/>
                    <a:p>
                      <a:pPr marL="38100">
                        <a:lnSpc>
                          <a:spcPct val="100000"/>
                        </a:lnSpc>
                        <a:spcBef>
                          <a:spcPts val="1105"/>
                        </a:spcBef>
                      </a:pPr>
                      <a:r>
                        <a:rPr sz="1350" b="1" spc="2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Aortic valve</a:t>
                      </a:r>
                      <a:r>
                        <a:rPr sz="1350" b="1" spc="-10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350" b="1" spc="2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replacement</a:t>
                      </a:r>
                      <a:endParaRPr sz="1350">
                        <a:latin typeface="Arial"/>
                        <a:cs typeface="Arial"/>
                      </a:endParaRPr>
                    </a:p>
                  </a:txBody>
                  <a:tcPr marL="0" marR="0" marT="140335" marB="0"/>
                </a:tc>
                <a:tc>
                  <a:txBody>
                    <a:bodyPr/>
                    <a:lstStyle/>
                    <a:p>
                      <a:pPr marL="21590" algn="ctr">
                        <a:lnSpc>
                          <a:spcPct val="100000"/>
                        </a:lnSpc>
                        <a:spcBef>
                          <a:spcPts val="1105"/>
                        </a:spcBef>
                      </a:pPr>
                      <a:r>
                        <a:rPr sz="135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Yes</a:t>
                      </a:r>
                      <a:endParaRPr sz="1350">
                        <a:latin typeface="Arial"/>
                        <a:cs typeface="Arial"/>
                      </a:endParaRPr>
                    </a:p>
                  </a:txBody>
                  <a:tcPr marL="0" marR="0" marT="140335" marB="0"/>
                </a:tc>
                <a:tc>
                  <a:txBody>
                    <a:bodyPr/>
                    <a:lstStyle/>
                    <a:p>
                      <a:pPr marL="35560" algn="ctr">
                        <a:lnSpc>
                          <a:spcPct val="100000"/>
                        </a:lnSpc>
                        <a:spcBef>
                          <a:spcPts val="1105"/>
                        </a:spcBef>
                      </a:pPr>
                      <a:r>
                        <a:rPr sz="1350" b="1" spc="1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</a:t>
                      </a:r>
                      <a:r>
                        <a:rPr sz="1350" b="1" spc="-2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350" b="1" spc="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(3.57)</a:t>
                      </a:r>
                      <a:endParaRPr sz="1350">
                        <a:latin typeface="Arial"/>
                        <a:cs typeface="Arial"/>
                      </a:endParaRPr>
                    </a:p>
                  </a:txBody>
                  <a:tcPr marL="0" marR="0" marT="140335" marB="0"/>
                </a:tc>
                <a:tc>
                  <a:txBody>
                    <a:bodyPr/>
                    <a:lstStyle/>
                    <a:p>
                      <a:pPr marL="349250">
                        <a:lnSpc>
                          <a:spcPts val="1230"/>
                        </a:lnSpc>
                        <a:spcBef>
                          <a:spcPts val="1105"/>
                        </a:spcBef>
                        <a:tabLst>
                          <a:tab pos="1966595" algn="l"/>
                          <a:tab pos="3405504" algn="l"/>
                        </a:tabLst>
                      </a:pPr>
                      <a:r>
                        <a:rPr sz="1350" b="1" spc="1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</a:t>
                      </a:r>
                      <a:r>
                        <a:rPr sz="135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350" b="1" spc="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(1.96)	</a:t>
                      </a:r>
                      <a:r>
                        <a:rPr sz="2025" b="1" spc="22" baseline="34979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0.0161	</a:t>
                      </a:r>
                      <a:r>
                        <a:rPr sz="1350" b="1" spc="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0.061</a:t>
                      </a:r>
                      <a:endParaRPr sz="1350">
                        <a:latin typeface="Arial"/>
                        <a:cs typeface="Arial"/>
                      </a:endParaRPr>
                    </a:p>
                    <a:p>
                      <a:pPr marL="1531620">
                        <a:lnSpc>
                          <a:spcPts val="1230"/>
                        </a:lnSpc>
                      </a:pPr>
                      <a:r>
                        <a:rPr sz="1350" b="1" spc="1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(−0.0456,</a:t>
                      </a:r>
                      <a:r>
                        <a:rPr sz="1350" b="1" spc="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350" b="1" spc="1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0.0778)</a:t>
                      </a:r>
                      <a:endParaRPr sz="1350">
                        <a:latin typeface="Arial"/>
                        <a:cs typeface="Arial"/>
                      </a:endParaRPr>
                    </a:p>
                  </a:txBody>
                  <a:tcPr marL="0" marR="0" marT="14033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20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4925" algn="ctr">
                        <a:lnSpc>
                          <a:spcPct val="100000"/>
                        </a:lnSpc>
                        <a:spcBef>
                          <a:spcPts val="1105"/>
                        </a:spcBef>
                      </a:pPr>
                      <a:r>
                        <a:rPr sz="1350" b="1" spc="4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No</a:t>
                      </a:r>
                      <a:endParaRPr sz="1350">
                        <a:latin typeface="Arial"/>
                        <a:cs typeface="Arial"/>
                      </a:endParaRPr>
                    </a:p>
                  </a:txBody>
                  <a:tcPr marL="0" marR="0" marT="140335" marB="0"/>
                </a:tc>
                <a:tc>
                  <a:txBody>
                    <a:bodyPr/>
                    <a:lstStyle/>
                    <a:p>
                      <a:pPr marL="35560" algn="ctr">
                        <a:lnSpc>
                          <a:spcPct val="100000"/>
                        </a:lnSpc>
                        <a:spcBef>
                          <a:spcPts val="1105"/>
                        </a:spcBef>
                      </a:pPr>
                      <a:r>
                        <a:rPr sz="1350" b="1" spc="1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</a:t>
                      </a:r>
                      <a:r>
                        <a:rPr sz="1350" b="1" spc="-2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350" b="1" spc="1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(3.77)</a:t>
                      </a:r>
                      <a:endParaRPr sz="1350">
                        <a:latin typeface="Arial"/>
                        <a:cs typeface="Arial"/>
                      </a:endParaRPr>
                    </a:p>
                  </a:txBody>
                  <a:tcPr marL="0" marR="0" marT="140335" marB="0"/>
                </a:tc>
                <a:tc>
                  <a:txBody>
                    <a:bodyPr/>
                    <a:lstStyle/>
                    <a:p>
                      <a:pPr marL="349250">
                        <a:lnSpc>
                          <a:spcPts val="1230"/>
                        </a:lnSpc>
                        <a:spcBef>
                          <a:spcPts val="1105"/>
                        </a:spcBef>
                        <a:tabLst>
                          <a:tab pos="1966595" algn="l"/>
                          <a:tab pos="3405504" algn="l"/>
                        </a:tabLst>
                      </a:pPr>
                      <a:r>
                        <a:rPr sz="1350" b="1" spc="1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</a:t>
                      </a:r>
                      <a:r>
                        <a:rPr sz="135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350" b="1" spc="1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(1.72)	</a:t>
                      </a:r>
                      <a:r>
                        <a:rPr sz="2025" b="1" spc="22" baseline="34979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0.0205	</a:t>
                      </a:r>
                      <a:r>
                        <a:rPr sz="1350" b="1" spc="1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0.078</a:t>
                      </a:r>
                      <a:endParaRPr sz="1350">
                        <a:latin typeface="Arial"/>
                        <a:cs typeface="Arial"/>
                      </a:endParaRPr>
                    </a:p>
                    <a:p>
                      <a:pPr marL="1531620">
                        <a:lnSpc>
                          <a:spcPts val="1230"/>
                        </a:lnSpc>
                      </a:pPr>
                      <a:r>
                        <a:rPr sz="1350" b="1" spc="1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(−0.0408,</a:t>
                      </a:r>
                      <a:r>
                        <a:rPr sz="1350" b="1" spc="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350" b="1" spc="1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0.0818)</a:t>
                      </a:r>
                      <a:endParaRPr sz="1350">
                        <a:latin typeface="Arial"/>
                        <a:cs typeface="Arial"/>
                      </a:endParaRPr>
                    </a:p>
                  </a:txBody>
                  <a:tcPr marL="0" marR="0" marT="14033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1823">
                <a:tc>
                  <a:txBody>
                    <a:bodyPr/>
                    <a:lstStyle/>
                    <a:p>
                      <a:pPr marL="38100">
                        <a:lnSpc>
                          <a:spcPct val="100000"/>
                        </a:lnSpc>
                        <a:spcBef>
                          <a:spcPts val="1105"/>
                        </a:spcBef>
                      </a:pPr>
                      <a:r>
                        <a:rPr sz="1350" b="1" spc="2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Mitral </a:t>
                      </a:r>
                      <a:r>
                        <a:rPr sz="1350" b="1" spc="2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valve</a:t>
                      </a:r>
                      <a:r>
                        <a:rPr sz="1350" b="1" spc="-7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350" b="1" spc="2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replacement</a:t>
                      </a:r>
                      <a:endParaRPr sz="1350">
                        <a:latin typeface="Arial"/>
                        <a:cs typeface="Arial"/>
                      </a:endParaRPr>
                    </a:p>
                  </a:txBody>
                  <a:tcPr marL="0" marR="0" marT="140335" marB="0"/>
                </a:tc>
                <a:tc>
                  <a:txBody>
                    <a:bodyPr/>
                    <a:lstStyle/>
                    <a:p>
                      <a:pPr marL="21590" algn="ctr">
                        <a:lnSpc>
                          <a:spcPct val="100000"/>
                        </a:lnSpc>
                        <a:spcBef>
                          <a:spcPts val="1105"/>
                        </a:spcBef>
                      </a:pPr>
                      <a:r>
                        <a:rPr sz="135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Yes</a:t>
                      </a:r>
                      <a:endParaRPr sz="1350">
                        <a:latin typeface="Arial"/>
                        <a:cs typeface="Arial"/>
                      </a:endParaRPr>
                    </a:p>
                  </a:txBody>
                  <a:tcPr marL="0" marR="0" marT="140335" marB="0"/>
                </a:tc>
                <a:tc>
                  <a:txBody>
                    <a:bodyPr/>
                    <a:lstStyle/>
                    <a:p>
                      <a:pPr marL="36830" algn="ctr">
                        <a:lnSpc>
                          <a:spcPct val="100000"/>
                        </a:lnSpc>
                        <a:spcBef>
                          <a:spcPts val="1105"/>
                        </a:spcBef>
                      </a:pPr>
                      <a:r>
                        <a:rPr sz="1350" b="1" spc="1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0</a:t>
                      </a:r>
                      <a:r>
                        <a:rPr sz="1350" b="1" spc="-1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350" b="1" spc="2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(0)</a:t>
                      </a:r>
                      <a:endParaRPr sz="1350">
                        <a:latin typeface="Arial"/>
                        <a:cs typeface="Arial"/>
                      </a:endParaRPr>
                    </a:p>
                  </a:txBody>
                  <a:tcPr marL="0" marR="0" marT="140335" marB="0"/>
                </a:tc>
                <a:tc>
                  <a:txBody>
                    <a:bodyPr/>
                    <a:lstStyle/>
                    <a:p>
                      <a:pPr marL="349250">
                        <a:lnSpc>
                          <a:spcPts val="1230"/>
                        </a:lnSpc>
                        <a:spcBef>
                          <a:spcPts val="1105"/>
                        </a:spcBef>
                        <a:tabLst>
                          <a:tab pos="1913255" algn="l"/>
                          <a:tab pos="3382645" algn="l"/>
                        </a:tabLst>
                      </a:pPr>
                      <a:r>
                        <a:rPr sz="1350" b="1" spc="1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</a:t>
                      </a:r>
                      <a:r>
                        <a:rPr sz="135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350" b="1" spc="1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(4.76)	</a:t>
                      </a:r>
                      <a:r>
                        <a:rPr sz="2025" b="1" spc="15" baseline="34979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−0.0476	</a:t>
                      </a:r>
                      <a:r>
                        <a:rPr sz="1350" b="1" spc="1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0.032</a:t>
                      </a:r>
                      <a:endParaRPr sz="1350">
                        <a:latin typeface="Arial"/>
                        <a:cs typeface="Arial"/>
                      </a:endParaRPr>
                    </a:p>
                    <a:p>
                      <a:pPr marL="1531620">
                        <a:lnSpc>
                          <a:spcPts val="1230"/>
                        </a:lnSpc>
                      </a:pPr>
                      <a:r>
                        <a:rPr sz="1350" b="1" spc="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(−0.1387, </a:t>
                      </a:r>
                      <a:r>
                        <a:rPr sz="1350" b="1" spc="1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0.0435)</a:t>
                      </a:r>
                      <a:endParaRPr sz="1350">
                        <a:latin typeface="Arial"/>
                        <a:cs typeface="Arial"/>
                      </a:endParaRPr>
                    </a:p>
                  </a:txBody>
                  <a:tcPr marL="0" marR="0" marT="14033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200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4925" algn="ctr">
                        <a:lnSpc>
                          <a:spcPct val="100000"/>
                        </a:lnSpc>
                        <a:spcBef>
                          <a:spcPts val="1105"/>
                        </a:spcBef>
                      </a:pPr>
                      <a:r>
                        <a:rPr sz="1350" b="1" spc="4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No</a:t>
                      </a:r>
                      <a:endParaRPr sz="1350">
                        <a:latin typeface="Arial"/>
                        <a:cs typeface="Arial"/>
                      </a:endParaRPr>
                    </a:p>
                  </a:txBody>
                  <a:tcPr marL="0" marR="0" marT="140335" marB="0"/>
                </a:tc>
                <a:tc>
                  <a:txBody>
                    <a:bodyPr/>
                    <a:lstStyle/>
                    <a:p>
                      <a:pPr marL="35560" algn="ctr">
                        <a:lnSpc>
                          <a:spcPct val="100000"/>
                        </a:lnSpc>
                        <a:spcBef>
                          <a:spcPts val="1105"/>
                        </a:spcBef>
                      </a:pPr>
                      <a:r>
                        <a:rPr sz="1350" b="1" spc="1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4</a:t>
                      </a:r>
                      <a:r>
                        <a:rPr sz="1350" b="1" spc="-2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350" b="1" spc="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(4.71)</a:t>
                      </a:r>
                      <a:endParaRPr sz="1350">
                        <a:latin typeface="Arial"/>
                        <a:cs typeface="Arial"/>
                      </a:endParaRPr>
                    </a:p>
                  </a:txBody>
                  <a:tcPr marL="0" marR="0" marT="140335" marB="0"/>
                </a:tc>
                <a:tc>
                  <a:txBody>
                    <a:bodyPr/>
                    <a:lstStyle/>
                    <a:p>
                      <a:pPr marL="349250">
                        <a:lnSpc>
                          <a:spcPts val="1230"/>
                        </a:lnSpc>
                        <a:spcBef>
                          <a:spcPts val="1105"/>
                        </a:spcBef>
                        <a:tabLst>
                          <a:tab pos="1966595" algn="l"/>
                          <a:tab pos="3382645" algn="l"/>
                        </a:tabLst>
                      </a:pPr>
                      <a:r>
                        <a:rPr sz="1350" b="1" spc="1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</a:t>
                      </a:r>
                      <a:r>
                        <a:rPr sz="135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350" b="1" spc="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(1.14)	</a:t>
                      </a:r>
                      <a:r>
                        <a:rPr sz="2025" b="1" spc="22" baseline="34979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0.0357	</a:t>
                      </a:r>
                      <a:r>
                        <a:rPr sz="1350" b="1" spc="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0.083</a:t>
                      </a:r>
                      <a:endParaRPr sz="1350">
                        <a:latin typeface="Arial"/>
                        <a:cs typeface="Arial"/>
                      </a:endParaRPr>
                    </a:p>
                    <a:p>
                      <a:pPr marL="1531620">
                        <a:lnSpc>
                          <a:spcPts val="1230"/>
                        </a:lnSpc>
                      </a:pPr>
                      <a:r>
                        <a:rPr sz="1350" b="1" spc="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(−0.0145, </a:t>
                      </a:r>
                      <a:r>
                        <a:rPr sz="1350" b="1" spc="1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0.0859)</a:t>
                      </a:r>
                      <a:endParaRPr sz="1350">
                        <a:latin typeface="Arial"/>
                        <a:cs typeface="Arial"/>
                      </a:endParaRPr>
                    </a:p>
                  </a:txBody>
                  <a:tcPr marL="0" marR="0" marT="14033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02269">
                <a:tc>
                  <a:txBody>
                    <a:bodyPr/>
                    <a:lstStyle/>
                    <a:p>
                      <a:pPr marL="38100">
                        <a:lnSpc>
                          <a:spcPct val="100000"/>
                        </a:lnSpc>
                        <a:spcBef>
                          <a:spcPts val="1105"/>
                        </a:spcBef>
                      </a:pPr>
                      <a:r>
                        <a:rPr sz="1350" b="1" spc="2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Mitral </a:t>
                      </a:r>
                      <a:r>
                        <a:rPr sz="1350" b="1" spc="2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valve</a:t>
                      </a:r>
                      <a:r>
                        <a:rPr sz="1350" b="1" spc="-6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350" b="1" spc="2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repair</a:t>
                      </a:r>
                      <a:endParaRPr sz="1350">
                        <a:latin typeface="Arial"/>
                        <a:cs typeface="Arial"/>
                      </a:endParaRPr>
                    </a:p>
                  </a:txBody>
                  <a:tcPr marL="0" marR="0" marT="140335" marB="0"/>
                </a:tc>
                <a:tc>
                  <a:txBody>
                    <a:bodyPr/>
                    <a:lstStyle/>
                    <a:p>
                      <a:pPr marL="21590" algn="ctr">
                        <a:lnSpc>
                          <a:spcPct val="100000"/>
                        </a:lnSpc>
                        <a:spcBef>
                          <a:spcPts val="1105"/>
                        </a:spcBef>
                      </a:pPr>
                      <a:r>
                        <a:rPr sz="135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Yes</a:t>
                      </a:r>
                      <a:endParaRPr sz="1350">
                        <a:latin typeface="Arial"/>
                        <a:cs typeface="Arial"/>
                      </a:endParaRPr>
                    </a:p>
                  </a:txBody>
                  <a:tcPr marL="0" marR="0" marT="140335" marB="0"/>
                </a:tc>
                <a:tc>
                  <a:txBody>
                    <a:bodyPr/>
                    <a:lstStyle/>
                    <a:p>
                      <a:pPr marL="35560" algn="ctr">
                        <a:lnSpc>
                          <a:spcPct val="100000"/>
                        </a:lnSpc>
                        <a:spcBef>
                          <a:spcPts val="1105"/>
                        </a:spcBef>
                      </a:pPr>
                      <a:r>
                        <a:rPr sz="1350" b="1" spc="1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</a:t>
                      </a:r>
                      <a:r>
                        <a:rPr sz="1350" b="1" spc="-2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350" b="1" spc="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(4.88)</a:t>
                      </a:r>
                      <a:endParaRPr sz="1350">
                        <a:latin typeface="Arial"/>
                        <a:cs typeface="Arial"/>
                      </a:endParaRPr>
                    </a:p>
                  </a:txBody>
                  <a:tcPr marL="0" marR="0" marT="140335" marB="0"/>
                </a:tc>
                <a:tc>
                  <a:txBody>
                    <a:bodyPr/>
                    <a:lstStyle/>
                    <a:p>
                      <a:pPr marL="471170">
                        <a:lnSpc>
                          <a:spcPts val="1230"/>
                        </a:lnSpc>
                        <a:spcBef>
                          <a:spcPts val="1105"/>
                        </a:spcBef>
                        <a:tabLst>
                          <a:tab pos="1966595" algn="l"/>
                          <a:tab pos="3382645" algn="l"/>
                        </a:tabLst>
                      </a:pPr>
                      <a:r>
                        <a:rPr sz="1350" b="1" spc="1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0</a:t>
                      </a:r>
                      <a:r>
                        <a:rPr sz="135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350" b="1" spc="1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(0)	</a:t>
                      </a:r>
                      <a:r>
                        <a:rPr sz="2025" b="1" spc="22" baseline="34979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0.0488	</a:t>
                      </a:r>
                      <a:r>
                        <a:rPr sz="1350" b="1" spc="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0.231</a:t>
                      </a:r>
                      <a:endParaRPr sz="1350">
                        <a:latin typeface="Arial"/>
                        <a:cs typeface="Arial"/>
                      </a:endParaRPr>
                    </a:p>
                    <a:p>
                      <a:pPr marL="1539240">
                        <a:lnSpc>
                          <a:spcPts val="1230"/>
                        </a:lnSpc>
                      </a:pPr>
                      <a:r>
                        <a:rPr sz="1350" b="1" spc="1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(−0.0172,</a:t>
                      </a:r>
                      <a:r>
                        <a:rPr sz="1350" b="1" spc="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350" b="1" spc="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0.1147)</a:t>
                      </a:r>
                      <a:endParaRPr sz="1350">
                        <a:latin typeface="Arial"/>
                        <a:cs typeface="Arial"/>
                      </a:endParaRPr>
                    </a:p>
                  </a:txBody>
                  <a:tcPr marL="0" marR="0" marT="14033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8724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1905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4925" algn="ctr">
                        <a:lnSpc>
                          <a:spcPct val="100000"/>
                        </a:lnSpc>
                        <a:spcBef>
                          <a:spcPts val="1105"/>
                        </a:spcBef>
                      </a:pPr>
                      <a:r>
                        <a:rPr sz="1350" b="1" spc="4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No</a:t>
                      </a:r>
                      <a:endParaRPr sz="1350">
                        <a:latin typeface="Arial"/>
                        <a:cs typeface="Arial"/>
                      </a:endParaRPr>
                    </a:p>
                  </a:txBody>
                  <a:tcPr marL="0" marR="0" marT="140335" marB="0">
                    <a:lnB w="1905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5560" algn="ctr">
                        <a:lnSpc>
                          <a:spcPct val="100000"/>
                        </a:lnSpc>
                        <a:spcBef>
                          <a:spcPts val="1105"/>
                        </a:spcBef>
                      </a:pPr>
                      <a:r>
                        <a:rPr sz="1350" b="1" spc="1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</a:t>
                      </a:r>
                      <a:r>
                        <a:rPr sz="1350" b="1" spc="-2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350" b="1" spc="1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(2.94)</a:t>
                      </a:r>
                      <a:endParaRPr sz="1350">
                        <a:latin typeface="Arial"/>
                        <a:cs typeface="Arial"/>
                      </a:endParaRPr>
                    </a:p>
                  </a:txBody>
                  <a:tcPr marL="0" marR="0" marT="140335" marB="0">
                    <a:lnB w="1905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49250">
                        <a:lnSpc>
                          <a:spcPts val="1230"/>
                        </a:lnSpc>
                        <a:spcBef>
                          <a:spcPts val="1105"/>
                        </a:spcBef>
                        <a:tabLst>
                          <a:tab pos="1913255" algn="l"/>
                          <a:tab pos="3382645" algn="l"/>
                        </a:tabLst>
                      </a:pPr>
                      <a:r>
                        <a:rPr sz="1350" b="1" spc="1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</a:t>
                      </a:r>
                      <a:r>
                        <a:rPr sz="135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350" b="1" spc="1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(3.13)	</a:t>
                      </a:r>
                      <a:r>
                        <a:rPr sz="2025" b="1" spc="15" baseline="34979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−0.0018	</a:t>
                      </a:r>
                      <a:r>
                        <a:rPr sz="1350" b="1" spc="1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0.019</a:t>
                      </a:r>
                      <a:endParaRPr sz="1350">
                        <a:latin typeface="Arial"/>
                        <a:cs typeface="Arial"/>
                      </a:endParaRPr>
                    </a:p>
                    <a:p>
                      <a:pPr marL="1531620">
                        <a:lnSpc>
                          <a:spcPts val="1230"/>
                        </a:lnSpc>
                      </a:pPr>
                      <a:r>
                        <a:rPr sz="1350" b="1" spc="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(−0.0604, </a:t>
                      </a:r>
                      <a:r>
                        <a:rPr sz="1350" b="1" spc="1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0.0567)</a:t>
                      </a:r>
                      <a:endParaRPr sz="1350">
                        <a:latin typeface="Arial"/>
                        <a:cs typeface="Arial"/>
                      </a:endParaRPr>
                    </a:p>
                  </a:txBody>
                  <a:tcPr marL="0" marR="0" marT="140335" marB="0">
                    <a:lnB w="19050">
                      <a:solidFill>
                        <a:srgbClr val="FFFFFF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78418">
                <a:tc>
                  <a:txBody>
                    <a:bodyPr/>
                    <a:lstStyle/>
                    <a:p>
                      <a:pPr marL="38100">
                        <a:lnSpc>
                          <a:spcPts val="1545"/>
                        </a:lnSpc>
                        <a:spcBef>
                          <a:spcPts val="550"/>
                        </a:spcBef>
                      </a:pPr>
                      <a:r>
                        <a:rPr sz="1425" b="1" spc="22" baseline="2339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1350" b="1" spc="1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 for</a:t>
                      </a:r>
                      <a:r>
                        <a:rPr sz="1350" b="1" spc="-1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350" b="1" spc="3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noninferiority</a:t>
                      </a:r>
                      <a:endParaRPr sz="1350">
                        <a:latin typeface="Arial"/>
                        <a:cs typeface="Arial"/>
                      </a:endParaRPr>
                    </a:p>
                  </a:txBody>
                  <a:tcPr marL="0" marR="0" marT="69850" marB="0">
                    <a:lnT w="19050">
                      <a:solidFill>
                        <a:srgbClr val="FFFFFF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9050">
                      <a:solidFill>
                        <a:srgbClr val="FFFFFF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9050">
                      <a:solidFill>
                        <a:srgbClr val="FFFFFF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9050">
                      <a:solidFill>
                        <a:srgbClr val="FFFFFF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499745" marR="1010285" indent="-457834">
              <a:lnSpc>
                <a:spcPct val="129900"/>
              </a:lnSpc>
              <a:spcBef>
                <a:spcPts val="55"/>
              </a:spcBef>
              <a:buClr>
                <a:srgbClr val="FFC000"/>
              </a:buClr>
              <a:buSzPct val="119642"/>
              <a:buFont typeface="Wingdings"/>
              <a:buChar char=""/>
              <a:tabLst>
                <a:tab pos="499745" algn="l"/>
                <a:tab pos="500380" algn="l"/>
              </a:tabLst>
            </a:pPr>
            <a:r>
              <a:rPr dirty="0"/>
              <a:t>Early </a:t>
            </a:r>
            <a:r>
              <a:rPr spc="5" dirty="0"/>
              <a:t>postoperative </a:t>
            </a:r>
            <a:r>
              <a:rPr spc="15" dirty="0"/>
              <a:t>anticoagulation</a:t>
            </a:r>
            <a:r>
              <a:rPr spc="-320" dirty="0"/>
              <a:t> </a:t>
            </a:r>
            <a:r>
              <a:rPr spc="50" dirty="0"/>
              <a:t>with  </a:t>
            </a:r>
            <a:r>
              <a:rPr spc="20" dirty="0"/>
              <a:t>warfarin </a:t>
            </a:r>
            <a:r>
              <a:rPr spc="5" dirty="0"/>
              <a:t>is </a:t>
            </a:r>
            <a:r>
              <a:rPr spc="15" dirty="0"/>
              <a:t>recommended </a:t>
            </a:r>
            <a:r>
              <a:rPr spc="10" dirty="0"/>
              <a:t>in </a:t>
            </a:r>
            <a:r>
              <a:rPr spc="15" dirty="0"/>
              <a:t>patients  undergoing </a:t>
            </a:r>
            <a:r>
              <a:rPr spc="5" dirty="0"/>
              <a:t>surgical </a:t>
            </a:r>
            <a:r>
              <a:rPr spc="10" dirty="0"/>
              <a:t>bioprosthetic </a:t>
            </a:r>
            <a:r>
              <a:rPr spc="-20" dirty="0"/>
              <a:t>valve  </a:t>
            </a:r>
            <a:r>
              <a:rPr spc="15" dirty="0"/>
              <a:t>implantation or </a:t>
            </a:r>
            <a:r>
              <a:rPr spc="-20" dirty="0"/>
              <a:t>valve</a:t>
            </a:r>
            <a:r>
              <a:rPr spc="-165" dirty="0"/>
              <a:t> </a:t>
            </a:r>
            <a:r>
              <a:rPr spc="-25" dirty="0"/>
              <a:t>repair.</a:t>
            </a:r>
          </a:p>
          <a:p>
            <a:pPr marL="29845">
              <a:lnSpc>
                <a:spcPct val="100000"/>
              </a:lnSpc>
              <a:spcBef>
                <a:spcPts val="45"/>
              </a:spcBef>
              <a:buClr>
                <a:srgbClr val="FFC000"/>
              </a:buClr>
              <a:buFont typeface="Wingdings"/>
              <a:buChar char=""/>
            </a:pPr>
            <a:endParaRPr sz="3800"/>
          </a:p>
          <a:p>
            <a:pPr marL="499745" marR="5080" indent="-457834">
              <a:lnSpc>
                <a:spcPct val="129600"/>
              </a:lnSpc>
              <a:spcBef>
                <a:spcPts val="5"/>
              </a:spcBef>
              <a:buClr>
                <a:srgbClr val="FFC000"/>
              </a:buClr>
              <a:buSzPct val="119642"/>
              <a:buFont typeface="Wingdings"/>
              <a:buChar char=""/>
              <a:tabLst>
                <a:tab pos="499745" algn="l"/>
                <a:tab pos="500380" algn="l"/>
              </a:tabLst>
            </a:pPr>
            <a:r>
              <a:rPr spc="-15" dirty="0"/>
              <a:t>However, </a:t>
            </a:r>
            <a:r>
              <a:rPr spc="5" dirty="0"/>
              <a:t>it is </a:t>
            </a:r>
            <a:r>
              <a:rPr spc="10" dirty="0"/>
              <a:t>unclear </a:t>
            </a:r>
            <a:r>
              <a:rPr spc="25" dirty="0"/>
              <a:t>whether </a:t>
            </a:r>
            <a:r>
              <a:rPr spc="5" dirty="0"/>
              <a:t>direct oral  </a:t>
            </a:r>
            <a:r>
              <a:rPr spc="10" dirty="0"/>
              <a:t>anticoagulant </a:t>
            </a:r>
            <a:r>
              <a:rPr spc="5" dirty="0"/>
              <a:t>can </a:t>
            </a:r>
            <a:r>
              <a:rPr spc="15" dirty="0"/>
              <a:t>be </a:t>
            </a:r>
            <a:r>
              <a:rPr spc="10" dirty="0"/>
              <a:t>an </a:t>
            </a:r>
            <a:r>
              <a:rPr dirty="0"/>
              <a:t>alternative </a:t>
            </a:r>
            <a:r>
              <a:rPr spc="15" dirty="0"/>
              <a:t>to</a:t>
            </a:r>
            <a:r>
              <a:rPr spc="-300" dirty="0"/>
              <a:t> </a:t>
            </a:r>
            <a:r>
              <a:rPr spc="20" dirty="0"/>
              <a:t>warfarin  </a:t>
            </a:r>
            <a:r>
              <a:rPr spc="10" dirty="0"/>
              <a:t>in </a:t>
            </a:r>
            <a:r>
              <a:rPr spc="15" dirty="0"/>
              <a:t>this</a:t>
            </a:r>
            <a:r>
              <a:rPr spc="-125" dirty="0"/>
              <a:t> </a:t>
            </a:r>
            <a:r>
              <a:rPr spc="15" dirty="0"/>
              <a:t>population.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713989" y="485775"/>
            <a:ext cx="3284220" cy="63881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4000" spc="5" dirty="0"/>
              <a:t>Backgrounds</a:t>
            </a:r>
            <a:endParaRPr sz="40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274440" y="437832"/>
            <a:ext cx="2313305" cy="63881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4000" spc="-5" dirty="0"/>
              <a:t>Objective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402590" y="1749678"/>
            <a:ext cx="8404860" cy="2237740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469900" marR="5080" indent="-457834">
              <a:lnSpc>
                <a:spcPct val="129900"/>
              </a:lnSpc>
              <a:spcBef>
                <a:spcPts val="55"/>
              </a:spcBef>
              <a:buClr>
                <a:srgbClr val="FFC000"/>
              </a:buClr>
              <a:buSzPct val="119642"/>
              <a:buFont typeface="Wingdings"/>
              <a:buChar char=""/>
              <a:tabLst>
                <a:tab pos="469900" algn="l"/>
                <a:tab pos="470534" algn="l"/>
              </a:tabLst>
            </a:pPr>
            <a:r>
              <a:rPr sz="2800" b="1" spc="-40" dirty="0">
                <a:solidFill>
                  <a:srgbClr val="FFFFFF"/>
                </a:solidFill>
                <a:latin typeface="Arial"/>
                <a:cs typeface="Arial"/>
              </a:rPr>
              <a:t>To </a:t>
            </a:r>
            <a:r>
              <a:rPr sz="2800" b="1" spc="10" dirty="0">
                <a:solidFill>
                  <a:srgbClr val="FFFFFF"/>
                </a:solidFill>
                <a:latin typeface="Arial"/>
                <a:cs typeface="Arial"/>
              </a:rPr>
              <a:t>compare </a:t>
            </a:r>
            <a:r>
              <a:rPr sz="2800" b="1" spc="20" dirty="0">
                <a:solidFill>
                  <a:srgbClr val="FFFFFF"/>
                </a:solidFill>
                <a:latin typeface="Arial"/>
                <a:cs typeface="Arial"/>
              </a:rPr>
              <a:t>the </a:t>
            </a:r>
            <a:r>
              <a:rPr sz="2800" b="1" spc="10" dirty="0">
                <a:solidFill>
                  <a:srgbClr val="FFFFFF"/>
                </a:solidFill>
                <a:latin typeface="Arial"/>
                <a:cs typeface="Arial"/>
              </a:rPr>
              <a:t>efficacy </a:t>
            </a:r>
            <a:r>
              <a:rPr sz="2800" b="1" spc="15" dirty="0">
                <a:solidFill>
                  <a:srgbClr val="FFFFFF"/>
                </a:solidFill>
                <a:latin typeface="Arial"/>
                <a:cs typeface="Arial"/>
              </a:rPr>
              <a:t>and </a:t>
            </a:r>
            <a:r>
              <a:rPr sz="2800" b="1" spc="10" dirty="0">
                <a:solidFill>
                  <a:srgbClr val="FFFFFF"/>
                </a:solidFill>
                <a:latin typeface="Arial"/>
                <a:cs typeface="Arial"/>
              </a:rPr>
              <a:t>safety </a:t>
            </a:r>
            <a:r>
              <a:rPr sz="2800" b="1" spc="15" dirty="0">
                <a:solidFill>
                  <a:srgbClr val="FFFFFF"/>
                </a:solidFill>
                <a:latin typeface="Arial"/>
                <a:cs typeface="Arial"/>
              </a:rPr>
              <a:t>of  edoxaban </a:t>
            </a:r>
            <a:r>
              <a:rPr sz="2800" b="1" spc="50" dirty="0">
                <a:solidFill>
                  <a:srgbClr val="FFFFFF"/>
                </a:solidFill>
                <a:latin typeface="Arial"/>
                <a:cs typeface="Arial"/>
              </a:rPr>
              <a:t>with </a:t>
            </a:r>
            <a:r>
              <a:rPr sz="2800" b="1" spc="20" dirty="0">
                <a:solidFill>
                  <a:srgbClr val="FFFFFF"/>
                </a:solidFill>
                <a:latin typeface="Arial"/>
                <a:cs typeface="Arial"/>
              </a:rPr>
              <a:t>warfarin </a:t>
            </a:r>
            <a:r>
              <a:rPr sz="2800" b="1" spc="15" dirty="0">
                <a:solidFill>
                  <a:srgbClr val="FFFFFF"/>
                </a:solidFill>
                <a:latin typeface="Arial"/>
                <a:cs typeface="Arial"/>
              </a:rPr>
              <a:t>for </a:t>
            </a:r>
            <a:r>
              <a:rPr sz="2800" b="1" spc="10" dirty="0">
                <a:solidFill>
                  <a:srgbClr val="FFFFFF"/>
                </a:solidFill>
                <a:latin typeface="Arial"/>
                <a:cs typeface="Arial"/>
              </a:rPr>
              <a:t>3 </a:t>
            </a:r>
            <a:r>
              <a:rPr sz="2800" b="1" spc="20" dirty="0">
                <a:solidFill>
                  <a:srgbClr val="FFFFFF"/>
                </a:solidFill>
                <a:latin typeface="Arial"/>
                <a:cs typeface="Arial"/>
              </a:rPr>
              <a:t>months </a:t>
            </a:r>
            <a:r>
              <a:rPr sz="2800" b="1" spc="10" dirty="0">
                <a:solidFill>
                  <a:srgbClr val="FFFFFF"/>
                </a:solidFill>
                <a:latin typeface="Arial"/>
                <a:cs typeface="Arial"/>
              </a:rPr>
              <a:t>in  </a:t>
            </a:r>
            <a:r>
              <a:rPr sz="2800" b="1" spc="15" dirty="0">
                <a:solidFill>
                  <a:srgbClr val="FFFFFF"/>
                </a:solidFill>
                <a:latin typeface="Arial"/>
                <a:cs typeface="Arial"/>
              </a:rPr>
              <a:t>patients </a:t>
            </a:r>
            <a:r>
              <a:rPr sz="2800" b="1" spc="65" dirty="0">
                <a:solidFill>
                  <a:srgbClr val="FFFFFF"/>
                </a:solidFill>
                <a:latin typeface="Arial"/>
                <a:cs typeface="Arial"/>
              </a:rPr>
              <a:t>who</a:t>
            </a:r>
            <a:r>
              <a:rPr sz="2800" b="1" spc="-57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b="1" spc="15" dirty="0">
                <a:solidFill>
                  <a:srgbClr val="FFFFFF"/>
                </a:solidFill>
                <a:latin typeface="Arial"/>
                <a:cs typeface="Arial"/>
              </a:rPr>
              <a:t>underwent </a:t>
            </a:r>
            <a:r>
              <a:rPr sz="2800" b="1" spc="10" dirty="0">
                <a:solidFill>
                  <a:srgbClr val="FFFFFF"/>
                </a:solidFill>
                <a:latin typeface="Arial"/>
                <a:cs typeface="Arial"/>
              </a:rPr>
              <a:t>surgical bioprosthetic  </a:t>
            </a:r>
            <a:r>
              <a:rPr sz="2800" b="1" spc="-20" dirty="0">
                <a:solidFill>
                  <a:srgbClr val="FFFFFF"/>
                </a:solidFill>
                <a:latin typeface="Arial"/>
                <a:cs typeface="Arial"/>
              </a:rPr>
              <a:t>valve </a:t>
            </a:r>
            <a:r>
              <a:rPr sz="2800" b="1" spc="15" dirty="0">
                <a:solidFill>
                  <a:srgbClr val="FFFFFF"/>
                </a:solidFill>
                <a:latin typeface="Arial"/>
                <a:cs typeface="Arial"/>
              </a:rPr>
              <a:t>implantation or </a:t>
            </a:r>
            <a:r>
              <a:rPr sz="2800" b="1" spc="-20" dirty="0">
                <a:solidFill>
                  <a:srgbClr val="FFFFFF"/>
                </a:solidFill>
                <a:latin typeface="Arial"/>
                <a:cs typeface="Arial"/>
              </a:rPr>
              <a:t>valve</a:t>
            </a:r>
            <a:r>
              <a:rPr sz="2800" b="1" spc="-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b="1" spc="-25" dirty="0">
                <a:solidFill>
                  <a:srgbClr val="FFFFFF"/>
                </a:solidFill>
                <a:latin typeface="Arial"/>
                <a:cs typeface="Arial"/>
              </a:rPr>
              <a:t>repair.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901314" y="410209"/>
            <a:ext cx="3279140" cy="63881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4000" spc="10" dirty="0"/>
              <a:t>Study</a:t>
            </a:r>
            <a:r>
              <a:rPr sz="4000" spc="-130" dirty="0"/>
              <a:t> </a:t>
            </a:r>
            <a:r>
              <a:rPr sz="4000" spc="5" dirty="0"/>
              <a:t>Design</a:t>
            </a:r>
            <a:endParaRPr sz="4000"/>
          </a:p>
        </p:txBody>
      </p:sp>
      <p:sp>
        <p:nvSpPr>
          <p:cNvPr id="3" name="object 3"/>
          <p:cNvSpPr/>
          <p:nvPr/>
        </p:nvSpPr>
        <p:spPr>
          <a:xfrm>
            <a:off x="251459" y="6522719"/>
            <a:ext cx="3710940" cy="3048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14300" y="1355661"/>
            <a:ext cx="8726170" cy="54432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469900" marR="217170" indent="-457834">
              <a:lnSpc>
                <a:spcPct val="129299"/>
              </a:lnSpc>
              <a:spcBef>
                <a:spcPts val="95"/>
              </a:spcBef>
              <a:buClr>
                <a:srgbClr val="FFC000"/>
              </a:buClr>
              <a:buSzPct val="118750"/>
              <a:buFont typeface="Wingdings"/>
              <a:buChar char=""/>
              <a:tabLst>
                <a:tab pos="469900" algn="l"/>
                <a:tab pos="470534" algn="l"/>
              </a:tabLst>
            </a:pP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A </a:t>
            </a:r>
            <a:r>
              <a:rPr sz="2400" b="1" spc="-20" dirty="0">
                <a:solidFill>
                  <a:srgbClr val="FFFFFF"/>
                </a:solidFill>
                <a:latin typeface="Arial"/>
                <a:cs typeface="Arial"/>
              </a:rPr>
              <a:t>prospective, </a:t>
            </a:r>
            <a:r>
              <a:rPr sz="2400" b="1" spc="-15" dirty="0">
                <a:solidFill>
                  <a:srgbClr val="FFFFFF"/>
                </a:solidFill>
                <a:latin typeface="Arial"/>
                <a:cs typeface="Arial"/>
              </a:rPr>
              <a:t>randomized, </a:t>
            </a:r>
            <a:r>
              <a:rPr sz="2400" b="1" spc="-25" dirty="0">
                <a:solidFill>
                  <a:srgbClr val="FFFFFF"/>
                </a:solidFill>
                <a:latin typeface="Arial"/>
                <a:cs typeface="Arial"/>
              </a:rPr>
              <a:t>open-labeled, noninferiority  </a:t>
            </a:r>
            <a:r>
              <a:rPr sz="2400" b="1" spc="-20" dirty="0">
                <a:solidFill>
                  <a:srgbClr val="FFFFFF"/>
                </a:solidFill>
                <a:latin typeface="Arial"/>
                <a:cs typeface="Arial"/>
              </a:rPr>
              <a:t>clinical</a:t>
            </a:r>
            <a:r>
              <a:rPr sz="2400" b="1" spc="1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FFFFFF"/>
                </a:solidFill>
                <a:latin typeface="Arial"/>
                <a:cs typeface="Arial"/>
              </a:rPr>
              <a:t>trial</a:t>
            </a:r>
            <a:endParaRPr sz="2400">
              <a:latin typeface="Arial"/>
              <a:cs typeface="Arial"/>
            </a:endParaRPr>
          </a:p>
          <a:p>
            <a:pPr marL="469900" indent="-457834">
              <a:lnSpc>
                <a:spcPct val="100000"/>
              </a:lnSpc>
              <a:spcBef>
                <a:spcPts val="1505"/>
              </a:spcBef>
              <a:buClr>
                <a:srgbClr val="FFC000"/>
              </a:buClr>
              <a:buSzPct val="118750"/>
              <a:buFont typeface="Wingdings"/>
              <a:buChar char=""/>
              <a:tabLst>
                <a:tab pos="469900" algn="l"/>
                <a:tab pos="470534" algn="l"/>
              </a:tabLst>
            </a:pPr>
            <a:r>
              <a:rPr sz="2400" b="1" spc="-65" dirty="0">
                <a:solidFill>
                  <a:srgbClr val="FFFFFF"/>
                </a:solidFill>
                <a:latin typeface="Arial"/>
                <a:cs typeface="Arial"/>
              </a:rPr>
              <a:t>Yonsei </a:t>
            </a:r>
            <a:r>
              <a:rPr sz="2400" b="1" spc="-35" dirty="0">
                <a:solidFill>
                  <a:srgbClr val="FFFFFF"/>
                </a:solidFill>
                <a:latin typeface="Arial"/>
                <a:cs typeface="Arial"/>
              </a:rPr>
              <a:t>University, </a:t>
            </a:r>
            <a:r>
              <a:rPr sz="2400" b="1" spc="-20" dirty="0">
                <a:solidFill>
                  <a:srgbClr val="FFFFFF"/>
                </a:solidFill>
                <a:latin typeface="Arial"/>
                <a:cs typeface="Arial"/>
              </a:rPr>
              <a:t>Severance </a:t>
            </a:r>
            <a:r>
              <a:rPr sz="2400" b="1" spc="-15" dirty="0">
                <a:solidFill>
                  <a:srgbClr val="FFFFFF"/>
                </a:solidFill>
                <a:latin typeface="Arial"/>
                <a:cs typeface="Arial"/>
              </a:rPr>
              <a:t>Hospital, </a:t>
            </a:r>
            <a:r>
              <a:rPr sz="2400" b="1" spc="-20" dirty="0">
                <a:solidFill>
                  <a:srgbClr val="FFFFFF"/>
                </a:solidFill>
                <a:latin typeface="Arial"/>
                <a:cs typeface="Arial"/>
              </a:rPr>
              <a:t>Seoul,</a:t>
            </a:r>
            <a:r>
              <a:rPr sz="2400" b="1" spc="-36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FFFFFF"/>
                </a:solidFill>
                <a:latin typeface="Arial"/>
                <a:cs typeface="Arial"/>
              </a:rPr>
              <a:t>Korea</a:t>
            </a:r>
            <a:endParaRPr sz="2400">
              <a:latin typeface="Arial"/>
              <a:cs typeface="Arial"/>
            </a:endParaRPr>
          </a:p>
          <a:p>
            <a:pPr marL="469900" indent="-457834">
              <a:lnSpc>
                <a:spcPct val="100000"/>
              </a:lnSpc>
              <a:spcBef>
                <a:spcPts val="1445"/>
              </a:spcBef>
              <a:buClr>
                <a:srgbClr val="FFC000"/>
              </a:buClr>
              <a:buSzPct val="118750"/>
              <a:buFont typeface="Wingdings"/>
              <a:buChar char=""/>
              <a:tabLst>
                <a:tab pos="469900" algn="l"/>
                <a:tab pos="470534" algn="l"/>
              </a:tabLst>
            </a:pPr>
            <a:r>
              <a:rPr sz="2400" b="1" spc="-25" dirty="0">
                <a:solidFill>
                  <a:srgbClr val="FFFFFF"/>
                </a:solidFill>
                <a:latin typeface="Arial"/>
                <a:cs typeface="Arial"/>
              </a:rPr>
              <a:t>Study </a:t>
            </a:r>
            <a:r>
              <a:rPr sz="2400" b="1" spc="-15" dirty="0">
                <a:solidFill>
                  <a:srgbClr val="FFFFFF"/>
                </a:solidFill>
                <a:latin typeface="Arial"/>
                <a:cs typeface="Arial"/>
              </a:rPr>
              <a:t>period: </a:t>
            </a:r>
            <a:r>
              <a:rPr sz="2400" b="1" spc="-5" dirty="0">
                <a:solidFill>
                  <a:srgbClr val="FFFFFF"/>
                </a:solidFill>
                <a:latin typeface="Arial"/>
                <a:cs typeface="Arial"/>
              </a:rPr>
              <a:t>Dec </a:t>
            </a:r>
            <a:r>
              <a:rPr sz="2400" b="1" spc="-15" dirty="0">
                <a:solidFill>
                  <a:srgbClr val="FFFFFF"/>
                </a:solidFill>
                <a:latin typeface="Arial"/>
                <a:cs typeface="Arial"/>
              </a:rPr>
              <a:t>2017 </a:t>
            </a:r>
            <a:r>
              <a:rPr sz="2400" b="1" spc="-10" dirty="0">
                <a:solidFill>
                  <a:srgbClr val="FFFFFF"/>
                </a:solidFill>
                <a:latin typeface="Arial"/>
                <a:cs typeface="Arial"/>
              </a:rPr>
              <a:t>to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Sep</a:t>
            </a:r>
            <a:r>
              <a:rPr sz="2400" b="1" spc="26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b="1" spc="-15" dirty="0">
                <a:solidFill>
                  <a:srgbClr val="FFFFFF"/>
                </a:solidFill>
                <a:latin typeface="Arial"/>
                <a:cs typeface="Arial"/>
              </a:rPr>
              <a:t>2019</a:t>
            </a:r>
            <a:endParaRPr sz="2400">
              <a:latin typeface="Arial"/>
              <a:cs typeface="Arial"/>
            </a:endParaRPr>
          </a:p>
          <a:p>
            <a:pPr marL="469900" indent="-457834">
              <a:lnSpc>
                <a:spcPct val="100000"/>
              </a:lnSpc>
              <a:spcBef>
                <a:spcPts val="1535"/>
              </a:spcBef>
              <a:buSzPct val="121568"/>
              <a:buFont typeface="Wingdings"/>
              <a:buChar char=""/>
              <a:tabLst>
                <a:tab pos="469900" algn="l"/>
                <a:tab pos="470534" algn="l"/>
              </a:tabLst>
            </a:pPr>
            <a:r>
              <a:rPr sz="2550" b="1" spc="15" dirty="0">
                <a:solidFill>
                  <a:srgbClr val="FFC000"/>
                </a:solidFill>
                <a:latin typeface="Arial"/>
                <a:cs typeface="Arial"/>
              </a:rPr>
              <a:t>Key </a:t>
            </a:r>
            <a:r>
              <a:rPr sz="2550" b="1" spc="10" dirty="0">
                <a:solidFill>
                  <a:srgbClr val="FFC000"/>
                </a:solidFill>
                <a:latin typeface="Arial"/>
                <a:cs typeface="Arial"/>
              </a:rPr>
              <a:t>inclusion</a:t>
            </a:r>
            <a:r>
              <a:rPr sz="2550" b="1" spc="170" dirty="0">
                <a:solidFill>
                  <a:srgbClr val="FFC000"/>
                </a:solidFill>
                <a:latin typeface="Arial"/>
                <a:cs typeface="Arial"/>
              </a:rPr>
              <a:t> </a:t>
            </a:r>
            <a:r>
              <a:rPr sz="2550" b="1" spc="15" dirty="0">
                <a:solidFill>
                  <a:srgbClr val="FFC000"/>
                </a:solidFill>
                <a:latin typeface="Arial"/>
                <a:cs typeface="Arial"/>
              </a:rPr>
              <a:t>criteria</a:t>
            </a:r>
            <a:endParaRPr sz="2550">
              <a:latin typeface="Arial"/>
              <a:cs typeface="Arial"/>
            </a:endParaRPr>
          </a:p>
          <a:p>
            <a:pPr marL="699135" lvl="1" indent="-343535">
              <a:lnSpc>
                <a:spcPct val="100000"/>
              </a:lnSpc>
              <a:spcBef>
                <a:spcPts val="484"/>
              </a:spcBef>
              <a:buClr>
                <a:srgbClr val="FFC000"/>
              </a:buClr>
              <a:buSzPct val="118750"/>
              <a:buFont typeface="Arial"/>
              <a:buChar char="-"/>
              <a:tabLst>
                <a:tab pos="698500" algn="l"/>
                <a:tab pos="699135" algn="l"/>
              </a:tabLst>
            </a:pPr>
            <a:r>
              <a:rPr sz="2400" b="1" spc="-20" dirty="0">
                <a:solidFill>
                  <a:srgbClr val="FFFFFF"/>
                </a:solidFill>
                <a:latin typeface="Arial"/>
                <a:cs typeface="Arial"/>
              </a:rPr>
              <a:t>Patients </a:t>
            </a:r>
            <a:r>
              <a:rPr sz="2400" b="1" spc="-15" dirty="0">
                <a:solidFill>
                  <a:srgbClr val="FFFFFF"/>
                </a:solidFill>
                <a:latin typeface="Arial"/>
                <a:cs typeface="Arial"/>
              </a:rPr>
              <a:t>between </a:t>
            </a:r>
            <a:r>
              <a:rPr sz="2400" b="1" spc="-10" dirty="0">
                <a:solidFill>
                  <a:srgbClr val="FFFFFF"/>
                </a:solidFill>
                <a:latin typeface="Arial"/>
                <a:cs typeface="Arial"/>
              </a:rPr>
              <a:t>20 </a:t>
            </a:r>
            <a:r>
              <a:rPr sz="2400" b="1" spc="-40" dirty="0">
                <a:solidFill>
                  <a:srgbClr val="FFFFFF"/>
                </a:solidFill>
                <a:latin typeface="Arial"/>
                <a:cs typeface="Arial"/>
              </a:rPr>
              <a:t>and </a:t>
            </a:r>
            <a:r>
              <a:rPr sz="2400" b="1" spc="-10" dirty="0">
                <a:solidFill>
                  <a:srgbClr val="FFFFFF"/>
                </a:solidFill>
                <a:latin typeface="Arial"/>
                <a:cs typeface="Arial"/>
              </a:rPr>
              <a:t>85 years </a:t>
            </a:r>
            <a:r>
              <a:rPr sz="2400" b="1" spc="-15" dirty="0">
                <a:solidFill>
                  <a:srgbClr val="FFFFFF"/>
                </a:solidFill>
                <a:latin typeface="Arial"/>
                <a:cs typeface="Arial"/>
              </a:rPr>
              <a:t>of</a:t>
            </a:r>
            <a:r>
              <a:rPr sz="2400" b="1" spc="46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b="1" spc="-20" dirty="0">
                <a:solidFill>
                  <a:srgbClr val="FFFFFF"/>
                </a:solidFill>
                <a:latin typeface="Arial"/>
                <a:cs typeface="Arial"/>
              </a:rPr>
              <a:t>age</a:t>
            </a:r>
            <a:endParaRPr sz="2400">
              <a:latin typeface="Arial"/>
              <a:cs typeface="Arial"/>
            </a:endParaRPr>
          </a:p>
          <a:p>
            <a:pPr marL="714375" marR="5080" lvl="1" indent="-358775">
              <a:lnSpc>
                <a:spcPts val="3779"/>
              </a:lnSpc>
              <a:spcBef>
                <a:spcPts val="135"/>
              </a:spcBef>
              <a:buClr>
                <a:srgbClr val="FFC000"/>
              </a:buClr>
              <a:buSzPct val="118750"/>
              <a:buFont typeface="Arial"/>
              <a:buChar char="-"/>
              <a:tabLst>
                <a:tab pos="698500" algn="l"/>
                <a:tab pos="699135" algn="l"/>
              </a:tabLst>
            </a:pPr>
            <a:r>
              <a:rPr sz="2400" b="1" spc="-30" dirty="0">
                <a:solidFill>
                  <a:srgbClr val="FFFFFF"/>
                </a:solidFill>
                <a:latin typeface="Arial"/>
                <a:cs typeface="Arial"/>
              </a:rPr>
              <a:t>Successful </a:t>
            </a:r>
            <a:r>
              <a:rPr sz="2400" b="1" spc="-20" dirty="0">
                <a:solidFill>
                  <a:srgbClr val="FFFFFF"/>
                </a:solidFill>
                <a:latin typeface="Arial"/>
                <a:cs typeface="Arial"/>
              </a:rPr>
              <a:t>surgical </a:t>
            </a:r>
            <a:r>
              <a:rPr sz="2400" b="1" spc="-25" dirty="0">
                <a:solidFill>
                  <a:srgbClr val="FFFFFF"/>
                </a:solidFill>
                <a:latin typeface="Arial"/>
                <a:cs typeface="Arial"/>
              </a:rPr>
              <a:t>bioprosthetic </a:t>
            </a:r>
            <a:r>
              <a:rPr sz="2400" b="1" spc="-35" dirty="0">
                <a:solidFill>
                  <a:srgbClr val="FFFFFF"/>
                </a:solidFill>
                <a:latin typeface="Arial"/>
                <a:cs typeface="Arial"/>
              </a:rPr>
              <a:t>valve </a:t>
            </a:r>
            <a:r>
              <a:rPr sz="2400" b="1" spc="-20" dirty="0">
                <a:solidFill>
                  <a:srgbClr val="FFFFFF"/>
                </a:solidFill>
                <a:latin typeface="Arial"/>
                <a:cs typeface="Arial"/>
              </a:rPr>
              <a:t>implantation </a:t>
            </a:r>
            <a:r>
              <a:rPr sz="2400" b="1" spc="-15" dirty="0">
                <a:solidFill>
                  <a:srgbClr val="FFFFFF"/>
                </a:solidFill>
                <a:latin typeface="Arial"/>
                <a:cs typeface="Arial"/>
              </a:rPr>
              <a:t>or  </a:t>
            </a:r>
            <a:r>
              <a:rPr sz="2400" b="1" spc="-40" dirty="0">
                <a:solidFill>
                  <a:srgbClr val="FFFFFF"/>
                </a:solidFill>
                <a:latin typeface="Arial"/>
                <a:cs typeface="Arial"/>
              </a:rPr>
              <a:t>valve </a:t>
            </a:r>
            <a:r>
              <a:rPr sz="2400" b="1" spc="-10" dirty="0">
                <a:solidFill>
                  <a:srgbClr val="FFFFFF"/>
                </a:solidFill>
                <a:latin typeface="Arial"/>
                <a:cs typeface="Arial"/>
              </a:rPr>
              <a:t>repair to </a:t>
            </a:r>
            <a:r>
              <a:rPr sz="2400" b="1" spc="-40" dirty="0">
                <a:solidFill>
                  <a:srgbClr val="FFFFFF"/>
                </a:solidFill>
                <a:latin typeface="Arial"/>
                <a:cs typeface="Arial"/>
              </a:rPr>
              <a:t>the </a:t>
            </a:r>
            <a:r>
              <a:rPr sz="2400" b="1" spc="-5" dirty="0">
                <a:solidFill>
                  <a:srgbClr val="FFFFFF"/>
                </a:solidFill>
                <a:latin typeface="Arial"/>
                <a:cs typeface="Arial"/>
              </a:rPr>
              <a:t>mitral </a:t>
            </a:r>
            <a:r>
              <a:rPr sz="2400" b="1" spc="-35" dirty="0">
                <a:solidFill>
                  <a:srgbClr val="FFFFFF"/>
                </a:solidFill>
                <a:latin typeface="Arial"/>
                <a:cs typeface="Arial"/>
              </a:rPr>
              <a:t>valve, </a:t>
            </a:r>
            <a:r>
              <a:rPr sz="2400" b="1" spc="-10" dirty="0">
                <a:solidFill>
                  <a:srgbClr val="FFFFFF"/>
                </a:solidFill>
                <a:latin typeface="Arial"/>
                <a:cs typeface="Arial"/>
              </a:rPr>
              <a:t>aortic </a:t>
            </a:r>
            <a:r>
              <a:rPr sz="2400" b="1" spc="-40" dirty="0">
                <a:solidFill>
                  <a:srgbClr val="FFFFFF"/>
                </a:solidFill>
                <a:latin typeface="Arial"/>
                <a:cs typeface="Arial"/>
              </a:rPr>
              <a:t>valve </a:t>
            </a:r>
            <a:r>
              <a:rPr sz="2400" b="1" spc="-15" dirty="0">
                <a:solidFill>
                  <a:srgbClr val="FFFFFF"/>
                </a:solidFill>
                <a:latin typeface="Arial"/>
                <a:cs typeface="Arial"/>
              </a:rPr>
              <a:t>or</a:t>
            </a:r>
            <a:r>
              <a:rPr sz="2400" b="1" spc="2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b="1" spc="-20" dirty="0">
                <a:solidFill>
                  <a:srgbClr val="FFFFFF"/>
                </a:solidFill>
                <a:latin typeface="Arial"/>
                <a:cs typeface="Arial"/>
              </a:rPr>
              <a:t>both</a:t>
            </a:r>
            <a:endParaRPr sz="2400">
              <a:latin typeface="Arial"/>
              <a:cs typeface="Arial"/>
            </a:endParaRPr>
          </a:p>
          <a:p>
            <a:pPr marL="699135" lvl="1" indent="-343535">
              <a:lnSpc>
                <a:spcPct val="100000"/>
              </a:lnSpc>
              <a:spcBef>
                <a:spcPts val="120"/>
              </a:spcBef>
              <a:buClr>
                <a:srgbClr val="FFC000"/>
              </a:buClr>
              <a:buSzPct val="118750"/>
              <a:buFont typeface="Arial"/>
              <a:buChar char="-"/>
              <a:tabLst>
                <a:tab pos="698500" algn="l"/>
                <a:tab pos="699135" algn="l"/>
              </a:tabLst>
            </a:pPr>
            <a:r>
              <a:rPr sz="2400" b="1" spc="-5" dirty="0">
                <a:solidFill>
                  <a:srgbClr val="FFFFFF"/>
                </a:solidFill>
                <a:latin typeface="Arial"/>
                <a:cs typeface="Arial"/>
              </a:rPr>
              <a:t>Written </a:t>
            </a:r>
            <a:r>
              <a:rPr sz="2400" b="1" spc="-15" dirty="0">
                <a:solidFill>
                  <a:srgbClr val="FFFFFF"/>
                </a:solidFill>
                <a:latin typeface="Arial"/>
                <a:cs typeface="Arial"/>
              </a:rPr>
              <a:t>informed</a:t>
            </a:r>
            <a:r>
              <a:rPr sz="2400" b="1" spc="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b="1" spc="-40" dirty="0">
                <a:solidFill>
                  <a:srgbClr val="FFFFFF"/>
                </a:solidFill>
                <a:latin typeface="Arial"/>
                <a:cs typeface="Arial"/>
              </a:rPr>
              <a:t>consent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4450">
              <a:latin typeface="Arial"/>
              <a:cs typeface="Arial"/>
            </a:endParaRPr>
          </a:p>
          <a:p>
            <a:pPr marL="228600">
              <a:lnSpc>
                <a:spcPct val="100000"/>
              </a:lnSpc>
            </a:pPr>
            <a:r>
              <a:rPr sz="1350" b="1" spc="20" dirty="0">
                <a:solidFill>
                  <a:srgbClr val="FFFFFF"/>
                </a:solidFill>
                <a:latin typeface="Arial"/>
                <a:cs typeface="Arial"/>
              </a:rPr>
              <a:t>Clinicaltrial.gov </a:t>
            </a:r>
            <a:r>
              <a:rPr sz="1350" b="1" spc="15" dirty="0">
                <a:solidFill>
                  <a:srgbClr val="FFFFFF"/>
                </a:solidFill>
                <a:latin typeface="Arial"/>
                <a:cs typeface="Arial"/>
              </a:rPr>
              <a:t>Identifier:</a:t>
            </a:r>
            <a:r>
              <a:rPr sz="1350" b="1" spc="-1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350" b="1" spc="30" dirty="0">
                <a:solidFill>
                  <a:srgbClr val="FFFFFF"/>
                </a:solidFill>
                <a:latin typeface="Arial"/>
                <a:cs typeface="Arial"/>
              </a:rPr>
              <a:t>NCT03244319</a:t>
            </a:r>
            <a:endParaRPr sz="13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901314" y="410209"/>
            <a:ext cx="3279140" cy="63881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4000" spc="10" dirty="0"/>
              <a:t>Study</a:t>
            </a:r>
            <a:r>
              <a:rPr sz="4000" spc="-130" dirty="0"/>
              <a:t> </a:t>
            </a:r>
            <a:r>
              <a:rPr sz="4000" spc="5" dirty="0"/>
              <a:t>Design</a:t>
            </a:r>
            <a:endParaRPr sz="4000"/>
          </a:p>
        </p:txBody>
      </p:sp>
      <p:sp>
        <p:nvSpPr>
          <p:cNvPr id="3" name="object 3"/>
          <p:cNvSpPr/>
          <p:nvPr/>
        </p:nvSpPr>
        <p:spPr>
          <a:xfrm>
            <a:off x="152400" y="6522719"/>
            <a:ext cx="3710940" cy="31242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230187" y="6565900"/>
            <a:ext cx="3412490" cy="23622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350" b="1" spc="20" dirty="0">
                <a:solidFill>
                  <a:srgbClr val="FFFFFF"/>
                </a:solidFill>
                <a:latin typeface="Arial"/>
                <a:cs typeface="Arial"/>
              </a:rPr>
              <a:t>Clinicaltrial.gov </a:t>
            </a:r>
            <a:r>
              <a:rPr sz="1350" b="1" spc="15" dirty="0">
                <a:solidFill>
                  <a:srgbClr val="FFFFFF"/>
                </a:solidFill>
                <a:latin typeface="Arial"/>
                <a:cs typeface="Arial"/>
              </a:rPr>
              <a:t>Identifier:</a:t>
            </a:r>
            <a:r>
              <a:rPr sz="1350" b="1" spc="-1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350" b="1" spc="30" dirty="0">
                <a:solidFill>
                  <a:srgbClr val="FFFFFF"/>
                </a:solidFill>
                <a:latin typeface="Arial"/>
                <a:cs typeface="Arial"/>
              </a:rPr>
              <a:t>NCT03244319</a:t>
            </a:r>
            <a:endParaRPr sz="135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17487" y="1150296"/>
            <a:ext cx="8629015" cy="4893945"/>
          </a:xfrm>
          <a:prstGeom prst="rect">
            <a:avLst/>
          </a:prstGeom>
        </p:spPr>
        <p:txBody>
          <a:bodyPr vert="horz" wrap="square" lIns="0" tIns="219710" rIns="0" bIns="0" rtlCol="0">
            <a:spAutoFit/>
          </a:bodyPr>
          <a:lstStyle/>
          <a:p>
            <a:pPr marL="482600" indent="-457834">
              <a:lnSpc>
                <a:spcPct val="100000"/>
              </a:lnSpc>
              <a:spcBef>
                <a:spcPts val="1730"/>
              </a:spcBef>
              <a:buSzPct val="121568"/>
              <a:buFont typeface="Wingdings"/>
              <a:buChar char=""/>
              <a:tabLst>
                <a:tab pos="482600" algn="l"/>
                <a:tab pos="483234" algn="l"/>
              </a:tabLst>
            </a:pPr>
            <a:r>
              <a:rPr sz="2550" b="1" spc="15" dirty="0">
                <a:solidFill>
                  <a:srgbClr val="FFC000"/>
                </a:solidFill>
                <a:latin typeface="Arial"/>
                <a:cs typeface="Arial"/>
              </a:rPr>
              <a:t>Exclusion</a:t>
            </a:r>
            <a:r>
              <a:rPr sz="2550" b="1" spc="105" dirty="0">
                <a:solidFill>
                  <a:srgbClr val="FFC000"/>
                </a:solidFill>
                <a:latin typeface="Arial"/>
                <a:cs typeface="Arial"/>
              </a:rPr>
              <a:t> </a:t>
            </a:r>
            <a:r>
              <a:rPr sz="2550" b="1" spc="15" dirty="0">
                <a:solidFill>
                  <a:srgbClr val="FFC000"/>
                </a:solidFill>
                <a:latin typeface="Arial"/>
                <a:cs typeface="Arial"/>
              </a:rPr>
              <a:t>criteria</a:t>
            </a:r>
            <a:endParaRPr sz="2550">
              <a:latin typeface="Arial"/>
              <a:cs typeface="Arial"/>
            </a:endParaRPr>
          </a:p>
          <a:p>
            <a:pPr marL="650875" lvl="1" indent="-366395">
              <a:lnSpc>
                <a:spcPct val="100000"/>
              </a:lnSpc>
              <a:spcBef>
                <a:spcPts val="1265"/>
              </a:spcBef>
              <a:buClr>
                <a:srgbClr val="FFC000"/>
              </a:buClr>
              <a:buFont typeface="Arial"/>
              <a:buChar char="-"/>
              <a:tabLst>
                <a:tab pos="650240" algn="l"/>
                <a:tab pos="650875" algn="l"/>
              </a:tabLst>
            </a:pPr>
            <a:r>
              <a:rPr sz="1950" b="1" dirty="0">
                <a:solidFill>
                  <a:srgbClr val="FFFFFF"/>
                </a:solidFill>
                <a:latin typeface="Arial"/>
                <a:cs typeface="Arial"/>
              </a:rPr>
              <a:t>Contraindications </a:t>
            </a:r>
            <a:r>
              <a:rPr sz="1950" b="1" spc="15" dirty="0">
                <a:solidFill>
                  <a:srgbClr val="FFFFFF"/>
                </a:solidFill>
                <a:latin typeface="Arial"/>
                <a:cs typeface="Arial"/>
              </a:rPr>
              <a:t>to </a:t>
            </a:r>
            <a:r>
              <a:rPr sz="1950" b="1" dirty="0">
                <a:solidFill>
                  <a:srgbClr val="FFFFFF"/>
                </a:solidFill>
                <a:latin typeface="Arial"/>
                <a:cs typeface="Arial"/>
              </a:rPr>
              <a:t>heparin, warfarin, </a:t>
            </a:r>
            <a:r>
              <a:rPr sz="1950" b="1" spc="5" dirty="0">
                <a:solidFill>
                  <a:srgbClr val="FFFFFF"/>
                </a:solidFill>
                <a:latin typeface="Arial"/>
                <a:cs typeface="Arial"/>
              </a:rPr>
              <a:t>or</a:t>
            </a:r>
            <a:r>
              <a:rPr sz="1950" b="1" spc="1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950" b="1" spc="5" dirty="0">
                <a:solidFill>
                  <a:srgbClr val="FFFFFF"/>
                </a:solidFill>
                <a:latin typeface="Arial"/>
                <a:cs typeface="Arial"/>
              </a:rPr>
              <a:t>edoxaban</a:t>
            </a:r>
            <a:endParaRPr sz="1950">
              <a:latin typeface="Arial"/>
              <a:cs typeface="Arial"/>
            </a:endParaRPr>
          </a:p>
          <a:p>
            <a:pPr marL="650875" lvl="1" indent="-366395">
              <a:lnSpc>
                <a:spcPct val="100000"/>
              </a:lnSpc>
              <a:spcBef>
                <a:spcPts val="1019"/>
              </a:spcBef>
              <a:buClr>
                <a:srgbClr val="FFC000"/>
              </a:buClr>
              <a:buFont typeface="Arial"/>
              <a:buChar char="-"/>
              <a:tabLst>
                <a:tab pos="650240" algn="l"/>
                <a:tab pos="650875" algn="l"/>
              </a:tabLst>
            </a:pPr>
            <a:r>
              <a:rPr sz="1950" b="1" spc="5" dirty="0">
                <a:solidFill>
                  <a:srgbClr val="FFFFFF"/>
                </a:solidFill>
                <a:latin typeface="Arial"/>
                <a:cs typeface="Arial"/>
              </a:rPr>
              <a:t>Mechanical </a:t>
            </a:r>
            <a:r>
              <a:rPr sz="1950" b="1" dirty="0">
                <a:solidFill>
                  <a:srgbClr val="FFFFFF"/>
                </a:solidFill>
                <a:latin typeface="Arial"/>
                <a:cs typeface="Arial"/>
              </a:rPr>
              <a:t>heart </a:t>
            </a:r>
            <a:r>
              <a:rPr sz="1950" b="1" spc="20" dirty="0">
                <a:solidFill>
                  <a:srgbClr val="FFFFFF"/>
                </a:solidFill>
                <a:latin typeface="Arial"/>
                <a:cs typeface="Arial"/>
              </a:rPr>
              <a:t>valve </a:t>
            </a:r>
            <a:r>
              <a:rPr sz="1950" b="1" spc="5" dirty="0">
                <a:solidFill>
                  <a:srgbClr val="FFFFFF"/>
                </a:solidFill>
                <a:latin typeface="Arial"/>
                <a:cs typeface="Arial"/>
              </a:rPr>
              <a:t>in any</a:t>
            </a:r>
            <a:r>
              <a:rPr sz="1950" b="1" spc="29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950" b="1" dirty="0">
                <a:solidFill>
                  <a:srgbClr val="FFFFFF"/>
                </a:solidFill>
                <a:latin typeface="Arial"/>
                <a:cs typeface="Arial"/>
              </a:rPr>
              <a:t>position</a:t>
            </a:r>
            <a:endParaRPr sz="1950">
              <a:latin typeface="Arial"/>
              <a:cs typeface="Arial"/>
            </a:endParaRPr>
          </a:p>
          <a:p>
            <a:pPr marL="650875" lvl="1" indent="-366395">
              <a:lnSpc>
                <a:spcPct val="100000"/>
              </a:lnSpc>
              <a:spcBef>
                <a:spcPts val="1025"/>
              </a:spcBef>
              <a:buClr>
                <a:srgbClr val="FFC000"/>
              </a:buClr>
              <a:buFont typeface="Arial"/>
              <a:buChar char="-"/>
              <a:tabLst>
                <a:tab pos="650240" algn="l"/>
                <a:tab pos="650875" algn="l"/>
              </a:tabLst>
            </a:pPr>
            <a:r>
              <a:rPr sz="1950" b="1" dirty="0">
                <a:solidFill>
                  <a:srgbClr val="FFFFFF"/>
                </a:solidFill>
                <a:latin typeface="Arial"/>
                <a:cs typeface="Arial"/>
              </a:rPr>
              <a:t>Bioprosthetic </a:t>
            </a:r>
            <a:r>
              <a:rPr sz="1950" b="1" spc="20" dirty="0">
                <a:solidFill>
                  <a:srgbClr val="FFFFFF"/>
                </a:solidFill>
                <a:latin typeface="Arial"/>
                <a:cs typeface="Arial"/>
              </a:rPr>
              <a:t>valve </a:t>
            </a:r>
            <a:r>
              <a:rPr sz="1950" b="1" spc="10" dirty="0">
                <a:solidFill>
                  <a:srgbClr val="FFFFFF"/>
                </a:solidFill>
                <a:latin typeface="Arial"/>
                <a:cs typeface="Arial"/>
              </a:rPr>
              <a:t>by </a:t>
            </a:r>
            <a:r>
              <a:rPr sz="1950" b="1" dirty="0">
                <a:solidFill>
                  <a:srgbClr val="FFFFFF"/>
                </a:solidFill>
                <a:latin typeface="Arial"/>
                <a:cs typeface="Arial"/>
              </a:rPr>
              <a:t>transcatheter </a:t>
            </a:r>
            <a:r>
              <a:rPr sz="1950" b="1" spc="20" dirty="0">
                <a:solidFill>
                  <a:srgbClr val="FFFFFF"/>
                </a:solidFill>
                <a:latin typeface="Arial"/>
                <a:cs typeface="Arial"/>
              </a:rPr>
              <a:t>valve </a:t>
            </a:r>
            <a:r>
              <a:rPr sz="1950" b="1" dirty="0">
                <a:solidFill>
                  <a:srgbClr val="FFFFFF"/>
                </a:solidFill>
                <a:latin typeface="Arial"/>
                <a:cs typeface="Arial"/>
              </a:rPr>
              <a:t>replacement</a:t>
            </a:r>
            <a:r>
              <a:rPr sz="1950" b="1" spc="-2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950" b="1" spc="5" dirty="0">
                <a:solidFill>
                  <a:srgbClr val="FFFFFF"/>
                </a:solidFill>
                <a:latin typeface="Arial"/>
                <a:cs typeface="Arial"/>
              </a:rPr>
              <a:t>procedure</a:t>
            </a:r>
            <a:endParaRPr sz="1950">
              <a:latin typeface="Arial"/>
              <a:cs typeface="Arial"/>
            </a:endParaRPr>
          </a:p>
          <a:p>
            <a:pPr marL="650875" lvl="1" indent="-366395">
              <a:lnSpc>
                <a:spcPct val="100000"/>
              </a:lnSpc>
              <a:spcBef>
                <a:spcPts val="1025"/>
              </a:spcBef>
              <a:buClr>
                <a:srgbClr val="FFC000"/>
              </a:buClr>
              <a:buFont typeface="Arial"/>
              <a:buChar char="-"/>
              <a:tabLst>
                <a:tab pos="650240" algn="l"/>
                <a:tab pos="650875" algn="l"/>
              </a:tabLst>
            </a:pPr>
            <a:r>
              <a:rPr sz="1950" b="1" spc="5" dirty="0">
                <a:solidFill>
                  <a:srgbClr val="FFFF00"/>
                </a:solidFill>
                <a:latin typeface="Arial"/>
                <a:cs typeface="Arial"/>
              </a:rPr>
              <a:t>Known </a:t>
            </a:r>
            <a:r>
              <a:rPr sz="1950" b="1" dirty="0">
                <a:solidFill>
                  <a:srgbClr val="FFFF00"/>
                </a:solidFill>
                <a:latin typeface="Arial"/>
                <a:cs typeface="Arial"/>
              </a:rPr>
              <a:t>bleeding</a:t>
            </a:r>
            <a:r>
              <a:rPr sz="1950" b="1" spc="31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950" b="1" dirty="0">
                <a:solidFill>
                  <a:srgbClr val="FFFF00"/>
                </a:solidFill>
                <a:latin typeface="Arial"/>
                <a:cs typeface="Arial"/>
              </a:rPr>
              <a:t>diathesis</a:t>
            </a:r>
            <a:endParaRPr sz="1950">
              <a:latin typeface="Arial"/>
              <a:cs typeface="Arial"/>
            </a:endParaRPr>
          </a:p>
          <a:p>
            <a:pPr marL="719455">
              <a:lnSpc>
                <a:spcPct val="100000"/>
              </a:lnSpc>
              <a:spcBef>
                <a:spcPts val="1025"/>
              </a:spcBef>
            </a:pPr>
            <a:r>
              <a:rPr sz="1950" b="1" dirty="0">
                <a:solidFill>
                  <a:srgbClr val="FFFFFF"/>
                </a:solidFill>
                <a:latin typeface="Arial"/>
                <a:cs typeface="Arial"/>
              </a:rPr>
              <a:t>a. </a:t>
            </a:r>
            <a:r>
              <a:rPr sz="1950" b="1" spc="5" dirty="0">
                <a:solidFill>
                  <a:srgbClr val="FFFFFF"/>
                </a:solidFill>
                <a:latin typeface="Arial"/>
                <a:cs typeface="Arial"/>
              </a:rPr>
              <a:t>Active </a:t>
            </a:r>
            <a:r>
              <a:rPr sz="1950" b="1" dirty="0">
                <a:solidFill>
                  <a:srgbClr val="FFFFFF"/>
                </a:solidFill>
                <a:latin typeface="Arial"/>
                <a:cs typeface="Arial"/>
              </a:rPr>
              <a:t>internal</a:t>
            </a:r>
            <a:r>
              <a:rPr sz="1950" b="1" spc="28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950" b="1" dirty="0">
                <a:solidFill>
                  <a:srgbClr val="FFFFFF"/>
                </a:solidFill>
                <a:latin typeface="Arial"/>
                <a:cs typeface="Arial"/>
              </a:rPr>
              <a:t>bleeding</a:t>
            </a:r>
            <a:endParaRPr sz="1950">
              <a:latin typeface="Arial"/>
              <a:cs typeface="Arial"/>
            </a:endParaRPr>
          </a:p>
          <a:p>
            <a:pPr marL="719455">
              <a:lnSpc>
                <a:spcPct val="100000"/>
              </a:lnSpc>
              <a:spcBef>
                <a:spcPts val="1019"/>
              </a:spcBef>
            </a:pPr>
            <a:r>
              <a:rPr sz="1950" b="1" spc="5" dirty="0">
                <a:solidFill>
                  <a:srgbClr val="FFFFFF"/>
                </a:solidFill>
                <a:latin typeface="Arial"/>
                <a:cs typeface="Arial"/>
              </a:rPr>
              <a:t>b. </a:t>
            </a:r>
            <a:r>
              <a:rPr sz="1950" b="1" spc="-15" dirty="0">
                <a:solidFill>
                  <a:srgbClr val="FFFFFF"/>
                </a:solidFill>
                <a:latin typeface="Arial"/>
                <a:cs typeface="Arial"/>
              </a:rPr>
              <a:t>Plt </a:t>
            </a:r>
            <a:r>
              <a:rPr sz="1950" b="1" spc="15" dirty="0">
                <a:solidFill>
                  <a:srgbClr val="FFFFFF"/>
                </a:solidFill>
                <a:latin typeface="Arial"/>
                <a:cs typeface="Arial"/>
              </a:rPr>
              <a:t>≤</a:t>
            </a:r>
            <a:r>
              <a:rPr sz="1950" b="1" spc="1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950" b="1" spc="-5" dirty="0">
                <a:solidFill>
                  <a:srgbClr val="FFFFFF"/>
                </a:solidFill>
                <a:latin typeface="Arial"/>
                <a:cs typeface="Arial"/>
              </a:rPr>
              <a:t>50,000/mm</a:t>
            </a:r>
            <a:r>
              <a:rPr sz="1950" b="1" spc="-7" baseline="25641" dirty="0">
                <a:solidFill>
                  <a:srgbClr val="FFFFFF"/>
                </a:solidFill>
                <a:latin typeface="Arial"/>
                <a:cs typeface="Arial"/>
              </a:rPr>
              <a:t>3</a:t>
            </a:r>
            <a:endParaRPr sz="1950" baseline="25641">
              <a:latin typeface="Arial"/>
              <a:cs typeface="Arial"/>
            </a:endParaRPr>
          </a:p>
          <a:p>
            <a:pPr marL="1001394" indent="-282575">
              <a:lnSpc>
                <a:spcPct val="100000"/>
              </a:lnSpc>
              <a:spcBef>
                <a:spcPts val="1025"/>
              </a:spcBef>
              <a:buAutoNum type="alphaLcPeriod" startAt="3"/>
              <a:tabLst>
                <a:tab pos="1002030" algn="l"/>
              </a:tabLst>
            </a:pPr>
            <a:r>
              <a:rPr sz="1950" b="1" spc="-5" dirty="0">
                <a:solidFill>
                  <a:srgbClr val="FFFFFF"/>
                </a:solidFill>
                <a:latin typeface="Arial"/>
                <a:cs typeface="Arial"/>
              </a:rPr>
              <a:t>Hb&lt; </a:t>
            </a:r>
            <a:r>
              <a:rPr sz="1950" b="1" spc="5" dirty="0">
                <a:solidFill>
                  <a:srgbClr val="FFFFFF"/>
                </a:solidFill>
                <a:latin typeface="Arial"/>
                <a:cs typeface="Arial"/>
              </a:rPr>
              <a:t>8.0</a:t>
            </a:r>
            <a:r>
              <a:rPr sz="1950" b="1" spc="19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950" b="1" dirty="0">
                <a:solidFill>
                  <a:srgbClr val="FFFFFF"/>
                </a:solidFill>
                <a:latin typeface="Arial"/>
                <a:cs typeface="Arial"/>
              </a:rPr>
              <a:t>g/dL</a:t>
            </a:r>
            <a:endParaRPr sz="1950">
              <a:latin typeface="Arial"/>
              <a:cs typeface="Arial"/>
            </a:endParaRPr>
          </a:p>
          <a:p>
            <a:pPr marL="1016000" indent="-297180">
              <a:lnSpc>
                <a:spcPct val="100000"/>
              </a:lnSpc>
              <a:spcBef>
                <a:spcPts val="1025"/>
              </a:spcBef>
              <a:buAutoNum type="alphaLcPeriod" startAt="3"/>
              <a:tabLst>
                <a:tab pos="1016635" algn="l"/>
              </a:tabLst>
            </a:pPr>
            <a:r>
              <a:rPr sz="1950" b="1" dirty="0">
                <a:solidFill>
                  <a:srgbClr val="FFFFFF"/>
                </a:solidFill>
                <a:latin typeface="Arial"/>
                <a:cs typeface="Arial"/>
              </a:rPr>
              <a:t>History </a:t>
            </a:r>
            <a:r>
              <a:rPr sz="1950" b="1" spc="5" dirty="0">
                <a:solidFill>
                  <a:srgbClr val="FFFFFF"/>
                </a:solidFill>
                <a:latin typeface="Arial"/>
                <a:cs typeface="Arial"/>
              </a:rPr>
              <a:t>of hemorrhagic</a:t>
            </a:r>
            <a:r>
              <a:rPr sz="1950" b="1" spc="4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950" b="1" spc="5" dirty="0">
                <a:solidFill>
                  <a:srgbClr val="FFFFFF"/>
                </a:solidFill>
                <a:latin typeface="Arial"/>
                <a:cs typeface="Arial"/>
              </a:rPr>
              <a:t>stroke</a:t>
            </a:r>
            <a:endParaRPr sz="1950">
              <a:latin typeface="Arial"/>
              <a:cs typeface="Arial"/>
            </a:endParaRPr>
          </a:p>
          <a:p>
            <a:pPr marL="1016635" marR="360680" indent="-313055">
              <a:lnSpc>
                <a:spcPct val="133400"/>
              </a:lnSpc>
              <a:spcBef>
                <a:spcPts val="240"/>
              </a:spcBef>
              <a:buAutoNum type="alphaLcPeriod" startAt="3"/>
              <a:tabLst>
                <a:tab pos="986155" algn="l"/>
              </a:tabLst>
            </a:pPr>
            <a:r>
              <a:rPr sz="1950" b="1" spc="5" dirty="0">
                <a:solidFill>
                  <a:srgbClr val="FFFFFF"/>
                </a:solidFill>
                <a:latin typeface="Arial"/>
                <a:cs typeface="Arial"/>
              </a:rPr>
              <a:t>Active </a:t>
            </a:r>
            <a:r>
              <a:rPr sz="1950" b="1" dirty="0">
                <a:solidFill>
                  <a:srgbClr val="FFFFFF"/>
                </a:solidFill>
                <a:latin typeface="Arial"/>
                <a:cs typeface="Arial"/>
              </a:rPr>
              <a:t>peptic </a:t>
            </a:r>
            <a:r>
              <a:rPr sz="1950" b="1" spc="-5" dirty="0">
                <a:solidFill>
                  <a:srgbClr val="FFFFFF"/>
                </a:solidFill>
                <a:latin typeface="Arial"/>
                <a:cs typeface="Arial"/>
              </a:rPr>
              <a:t>ulcer </a:t>
            </a:r>
            <a:r>
              <a:rPr sz="1950" b="1" spc="5" dirty="0">
                <a:solidFill>
                  <a:srgbClr val="FFFFFF"/>
                </a:solidFill>
                <a:latin typeface="Arial"/>
                <a:cs typeface="Arial"/>
              </a:rPr>
              <a:t>or </a:t>
            </a:r>
            <a:r>
              <a:rPr sz="1950" b="1" dirty="0">
                <a:solidFill>
                  <a:srgbClr val="FFFFFF"/>
                </a:solidFill>
                <a:latin typeface="Arial"/>
                <a:cs typeface="Arial"/>
              </a:rPr>
              <a:t>known upper gastrointestinal bleeding  within </a:t>
            </a:r>
            <a:r>
              <a:rPr sz="1950" b="1" spc="10" dirty="0">
                <a:solidFill>
                  <a:srgbClr val="FFFFFF"/>
                </a:solidFill>
                <a:latin typeface="Arial"/>
                <a:cs typeface="Arial"/>
              </a:rPr>
              <a:t>the </a:t>
            </a:r>
            <a:r>
              <a:rPr sz="1950" b="1" spc="-5" dirty="0">
                <a:solidFill>
                  <a:srgbClr val="FFFFFF"/>
                </a:solidFill>
                <a:latin typeface="Arial"/>
                <a:cs typeface="Arial"/>
              </a:rPr>
              <a:t>last </a:t>
            </a:r>
            <a:r>
              <a:rPr sz="1950" b="1" spc="15" dirty="0">
                <a:solidFill>
                  <a:srgbClr val="FFFFFF"/>
                </a:solidFill>
                <a:latin typeface="Arial"/>
                <a:cs typeface="Arial"/>
              </a:rPr>
              <a:t>3</a:t>
            </a:r>
            <a:r>
              <a:rPr sz="1950" b="1" spc="27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950" b="1" spc="5" dirty="0">
                <a:solidFill>
                  <a:srgbClr val="FFFFFF"/>
                </a:solidFill>
                <a:latin typeface="Arial"/>
                <a:cs typeface="Arial"/>
              </a:rPr>
              <a:t>months</a:t>
            </a:r>
            <a:endParaRPr sz="19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30187" y="115622"/>
            <a:ext cx="8814435" cy="6686550"/>
          </a:xfrm>
          <a:prstGeom prst="rect">
            <a:avLst/>
          </a:prstGeom>
        </p:spPr>
        <p:txBody>
          <a:bodyPr vert="horz" wrap="square" lIns="0" tIns="162560" rIns="0" bIns="0" rtlCol="0">
            <a:spAutoFit/>
          </a:bodyPr>
          <a:lstStyle/>
          <a:p>
            <a:pPr marL="378460" indent="-366395">
              <a:lnSpc>
                <a:spcPct val="100000"/>
              </a:lnSpc>
              <a:spcBef>
                <a:spcPts val="1280"/>
              </a:spcBef>
              <a:buSzPct val="121568"/>
              <a:buFont typeface="Wingdings"/>
              <a:buChar char=""/>
              <a:tabLst>
                <a:tab pos="378460" algn="l"/>
                <a:tab pos="379095" algn="l"/>
              </a:tabLst>
            </a:pPr>
            <a:r>
              <a:rPr sz="2550" b="1" spc="15" dirty="0">
                <a:solidFill>
                  <a:srgbClr val="FFC000"/>
                </a:solidFill>
                <a:latin typeface="Arial"/>
                <a:cs typeface="Arial"/>
              </a:rPr>
              <a:t>Exclusion </a:t>
            </a:r>
            <a:r>
              <a:rPr sz="2550" b="1" spc="10" dirty="0">
                <a:solidFill>
                  <a:srgbClr val="FFC000"/>
                </a:solidFill>
                <a:latin typeface="Arial"/>
                <a:cs typeface="Arial"/>
              </a:rPr>
              <a:t>criteria</a:t>
            </a:r>
            <a:r>
              <a:rPr sz="2550" b="1" spc="160" dirty="0">
                <a:solidFill>
                  <a:srgbClr val="FFC000"/>
                </a:solidFill>
                <a:latin typeface="Arial"/>
                <a:cs typeface="Arial"/>
              </a:rPr>
              <a:t> </a:t>
            </a:r>
            <a:r>
              <a:rPr sz="2550" b="1" dirty="0">
                <a:solidFill>
                  <a:srgbClr val="FFC000"/>
                </a:solidFill>
                <a:latin typeface="Arial"/>
                <a:cs typeface="Arial"/>
              </a:rPr>
              <a:t>(continued)</a:t>
            </a:r>
            <a:endParaRPr sz="2550">
              <a:latin typeface="Arial"/>
              <a:cs typeface="Arial"/>
            </a:endParaRPr>
          </a:p>
          <a:p>
            <a:pPr marL="563245" marR="5080" lvl="1" indent="-343535">
              <a:lnSpc>
                <a:spcPct val="124100"/>
              </a:lnSpc>
              <a:spcBef>
                <a:spcPts val="385"/>
              </a:spcBef>
              <a:buClr>
                <a:srgbClr val="FFC000"/>
              </a:buClr>
              <a:buSzPct val="123076"/>
              <a:buFont typeface="Arial"/>
              <a:buChar char="-"/>
              <a:tabLst>
                <a:tab pos="562610" algn="l"/>
                <a:tab pos="563245" algn="l"/>
              </a:tabLst>
            </a:pPr>
            <a:r>
              <a:rPr sz="1950" b="1" spc="20" dirty="0">
                <a:solidFill>
                  <a:srgbClr val="FFFFFF"/>
                </a:solidFill>
                <a:latin typeface="Arial"/>
                <a:cs typeface="Arial"/>
              </a:rPr>
              <a:t>Known hypersensitivity </a:t>
            </a:r>
            <a:r>
              <a:rPr sz="1950" b="1" spc="10" dirty="0">
                <a:solidFill>
                  <a:srgbClr val="FFFFFF"/>
                </a:solidFill>
                <a:latin typeface="Arial"/>
                <a:cs typeface="Arial"/>
              </a:rPr>
              <a:t>or </a:t>
            </a:r>
            <a:r>
              <a:rPr sz="1950" b="1" spc="20" dirty="0">
                <a:solidFill>
                  <a:srgbClr val="FFFFFF"/>
                </a:solidFill>
                <a:latin typeface="Arial"/>
                <a:cs typeface="Arial"/>
              </a:rPr>
              <a:t>contraindication </a:t>
            </a:r>
            <a:r>
              <a:rPr sz="1950" b="1" spc="15" dirty="0">
                <a:solidFill>
                  <a:srgbClr val="FFFFFF"/>
                </a:solidFill>
                <a:latin typeface="Arial"/>
                <a:cs typeface="Arial"/>
              </a:rPr>
              <a:t>to </a:t>
            </a:r>
            <a:r>
              <a:rPr sz="1950" b="1" spc="20" dirty="0">
                <a:solidFill>
                  <a:srgbClr val="FFFFFF"/>
                </a:solidFill>
                <a:latin typeface="Arial"/>
                <a:cs typeface="Arial"/>
              </a:rPr>
              <a:t>warfarin </a:t>
            </a:r>
            <a:r>
              <a:rPr sz="1950" b="1" spc="10" dirty="0">
                <a:solidFill>
                  <a:srgbClr val="FFFFFF"/>
                </a:solidFill>
                <a:latin typeface="Arial"/>
                <a:cs typeface="Arial"/>
              </a:rPr>
              <a:t>or </a:t>
            </a:r>
            <a:r>
              <a:rPr sz="1950" b="1" spc="25" dirty="0">
                <a:solidFill>
                  <a:srgbClr val="FFFFFF"/>
                </a:solidFill>
                <a:latin typeface="Arial"/>
                <a:cs typeface="Arial"/>
              </a:rPr>
              <a:t>edoxaban,  </a:t>
            </a:r>
            <a:r>
              <a:rPr sz="1950" b="1" spc="10" dirty="0">
                <a:solidFill>
                  <a:srgbClr val="FFFFFF"/>
                </a:solidFill>
                <a:latin typeface="Arial"/>
                <a:cs typeface="Arial"/>
              </a:rPr>
              <a:t>or hypersensitivity </a:t>
            </a:r>
            <a:r>
              <a:rPr sz="1950" b="1" spc="15" dirty="0">
                <a:solidFill>
                  <a:srgbClr val="FFFFFF"/>
                </a:solidFill>
                <a:latin typeface="Arial"/>
                <a:cs typeface="Arial"/>
              </a:rPr>
              <a:t>to </a:t>
            </a:r>
            <a:r>
              <a:rPr sz="1950" b="1" spc="5" dirty="0">
                <a:solidFill>
                  <a:srgbClr val="FFFFFF"/>
                </a:solidFill>
                <a:latin typeface="Arial"/>
                <a:cs typeface="Arial"/>
              </a:rPr>
              <a:t>contrast</a:t>
            </a:r>
            <a:r>
              <a:rPr sz="1950" b="1" spc="-2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950" b="1" spc="5" dirty="0">
                <a:solidFill>
                  <a:srgbClr val="FFFFFF"/>
                </a:solidFill>
                <a:latin typeface="Arial"/>
                <a:cs typeface="Arial"/>
              </a:rPr>
              <a:t>media</a:t>
            </a:r>
            <a:endParaRPr sz="1950">
              <a:latin typeface="Arial"/>
              <a:cs typeface="Arial"/>
            </a:endParaRPr>
          </a:p>
          <a:p>
            <a:pPr marL="563245" marR="121285" lvl="1" indent="-343535">
              <a:lnSpc>
                <a:spcPts val="3130"/>
              </a:lnSpc>
              <a:spcBef>
                <a:spcPts val="465"/>
              </a:spcBef>
              <a:buClr>
                <a:srgbClr val="FFC000"/>
              </a:buClr>
              <a:buSzPct val="123076"/>
              <a:buFont typeface="Arial"/>
              <a:buChar char="-"/>
              <a:tabLst>
                <a:tab pos="562610" algn="l"/>
                <a:tab pos="563245" algn="l"/>
              </a:tabLst>
            </a:pPr>
            <a:r>
              <a:rPr sz="1950" b="1" spc="5" dirty="0">
                <a:solidFill>
                  <a:srgbClr val="FFFFFF"/>
                </a:solidFill>
                <a:latin typeface="Arial"/>
                <a:cs typeface="Arial"/>
              </a:rPr>
              <a:t>Concomitant therapy </a:t>
            </a:r>
            <a:r>
              <a:rPr sz="1950" b="1" dirty="0">
                <a:solidFill>
                  <a:srgbClr val="FFFFFF"/>
                </a:solidFill>
                <a:latin typeface="Arial"/>
                <a:cs typeface="Arial"/>
              </a:rPr>
              <a:t>with </a:t>
            </a:r>
            <a:r>
              <a:rPr sz="1950" b="1" spc="10" dirty="0">
                <a:solidFill>
                  <a:srgbClr val="FFFFFF"/>
                </a:solidFill>
                <a:latin typeface="Arial"/>
                <a:cs typeface="Arial"/>
              </a:rPr>
              <a:t>systemic drugs </a:t>
            </a:r>
            <a:r>
              <a:rPr sz="1950" b="1" spc="5" dirty="0">
                <a:solidFill>
                  <a:srgbClr val="FFFFFF"/>
                </a:solidFill>
                <a:latin typeface="Arial"/>
                <a:cs typeface="Arial"/>
              </a:rPr>
              <a:t>that </a:t>
            </a:r>
            <a:r>
              <a:rPr sz="1950" b="1" spc="10" dirty="0">
                <a:solidFill>
                  <a:srgbClr val="FFFFFF"/>
                </a:solidFill>
                <a:latin typeface="Arial"/>
                <a:cs typeface="Arial"/>
              </a:rPr>
              <a:t>are strong </a:t>
            </a:r>
            <a:r>
              <a:rPr sz="1950" b="1" spc="5" dirty="0">
                <a:solidFill>
                  <a:srgbClr val="FFFFFF"/>
                </a:solidFill>
                <a:latin typeface="Arial"/>
                <a:cs typeface="Arial"/>
              </a:rPr>
              <a:t>inhibitors  </a:t>
            </a:r>
            <a:r>
              <a:rPr sz="1950" b="1" spc="10" dirty="0">
                <a:solidFill>
                  <a:srgbClr val="FFFFFF"/>
                </a:solidFill>
                <a:latin typeface="Arial"/>
                <a:cs typeface="Arial"/>
              </a:rPr>
              <a:t>of both </a:t>
            </a:r>
            <a:r>
              <a:rPr sz="1950" b="1" spc="5" dirty="0">
                <a:solidFill>
                  <a:srgbClr val="FFFFFF"/>
                </a:solidFill>
                <a:latin typeface="Arial"/>
                <a:cs typeface="Arial"/>
              </a:rPr>
              <a:t>CYP3A4 and</a:t>
            </a:r>
            <a:r>
              <a:rPr sz="1950" b="1" spc="3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950" b="1" spc="-10" dirty="0">
                <a:solidFill>
                  <a:srgbClr val="FFFFFF"/>
                </a:solidFill>
                <a:latin typeface="Arial"/>
                <a:cs typeface="Arial"/>
              </a:rPr>
              <a:t>P-gp</a:t>
            </a:r>
            <a:endParaRPr sz="1950">
              <a:latin typeface="Arial"/>
              <a:cs typeface="Arial"/>
            </a:endParaRPr>
          </a:p>
          <a:p>
            <a:pPr marL="563245" lvl="1" indent="-343535">
              <a:lnSpc>
                <a:spcPct val="100000"/>
              </a:lnSpc>
              <a:spcBef>
                <a:spcPts val="335"/>
              </a:spcBef>
              <a:buClr>
                <a:srgbClr val="FFC000"/>
              </a:buClr>
              <a:buSzPct val="123076"/>
              <a:buFont typeface="Arial"/>
              <a:buChar char="-"/>
              <a:tabLst>
                <a:tab pos="562610" algn="l"/>
                <a:tab pos="563245" algn="l"/>
              </a:tabLst>
            </a:pPr>
            <a:r>
              <a:rPr sz="1950" b="1" spc="5" dirty="0">
                <a:solidFill>
                  <a:srgbClr val="FFFFFF"/>
                </a:solidFill>
                <a:latin typeface="Arial"/>
                <a:cs typeface="Arial"/>
              </a:rPr>
              <a:t>Concomitant therapy </a:t>
            </a:r>
            <a:r>
              <a:rPr sz="1950" b="1" dirty="0">
                <a:solidFill>
                  <a:srgbClr val="FFFFFF"/>
                </a:solidFill>
                <a:latin typeface="Arial"/>
                <a:cs typeface="Arial"/>
              </a:rPr>
              <a:t>with </a:t>
            </a:r>
            <a:r>
              <a:rPr sz="1950" b="1" spc="10" dirty="0">
                <a:solidFill>
                  <a:srgbClr val="FFFFFF"/>
                </a:solidFill>
                <a:latin typeface="Arial"/>
                <a:cs typeface="Arial"/>
              </a:rPr>
              <a:t>drugs </a:t>
            </a:r>
            <a:r>
              <a:rPr sz="1950" b="1" spc="5" dirty="0">
                <a:solidFill>
                  <a:srgbClr val="FFFFFF"/>
                </a:solidFill>
                <a:latin typeface="Arial"/>
                <a:cs typeface="Arial"/>
              </a:rPr>
              <a:t>that </a:t>
            </a:r>
            <a:r>
              <a:rPr sz="1950" b="1" spc="10" dirty="0">
                <a:solidFill>
                  <a:srgbClr val="FFFFFF"/>
                </a:solidFill>
                <a:latin typeface="Arial"/>
                <a:cs typeface="Arial"/>
              </a:rPr>
              <a:t>are </a:t>
            </a:r>
            <a:r>
              <a:rPr sz="1950" b="1" spc="5" dirty="0">
                <a:solidFill>
                  <a:srgbClr val="FFFFFF"/>
                </a:solidFill>
                <a:latin typeface="Arial"/>
                <a:cs typeface="Arial"/>
              </a:rPr>
              <a:t>stroke CYP3A4</a:t>
            </a:r>
            <a:r>
              <a:rPr sz="1950" b="1" spc="409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950" b="1" spc="5" dirty="0">
                <a:solidFill>
                  <a:srgbClr val="FFFFFF"/>
                </a:solidFill>
                <a:latin typeface="Arial"/>
                <a:cs typeface="Arial"/>
              </a:rPr>
              <a:t>inducers</a:t>
            </a:r>
            <a:endParaRPr sz="1950">
              <a:latin typeface="Arial"/>
              <a:cs typeface="Arial"/>
            </a:endParaRPr>
          </a:p>
          <a:p>
            <a:pPr marL="563245" lvl="1" indent="-343535">
              <a:lnSpc>
                <a:spcPct val="100000"/>
              </a:lnSpc>
              <a:spcBef>
                <a:spcPts val="484"/>
              </a:spcBef>
              <a:buClr>
                <a:srgbClr val="FFC000"/>
              </a:buClr>
              <a:buSzPct val="123076"/>
              <a:buFont typeface="Arial"/>
              <a:buChar char="-"/>
              <a:tabLst>
                <a:tab pos="562610" algn="l"/>
                <a:tab pos="563245" algn="l"/>
              </a:tabLst>
            </a:pPr>
            <a:r>
              <a:rPr sz="1950" b="1" spc="5" dirty="0">
                <a:solidFill>
                  <a:srgbClr val="FFFF00"/>
                </a:solidFill>
                <a:latin typeface="Arial"/>
                <a:cs typeface="Arial"/>
              </a:rPr>
              <a:t>Concomitant</a:t>
            </a:r>
            <a:r>
              <a:rPr sz="1950" b="1" spc="23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950" b="1" spc="5" dirty="0">
                <a:solidFill>
                  <a:srgbClr val="FFFF00"/>
                </a:solidFill>
                <a:latin typeface="Arial"/>
                <a:cs typeface="Arial"/>
              </a:rPr>
              <a:t>conditions</a:t>
            </a:r>
            <a:endParaRPr sz="1950">
              <a:latin typeface="Arial"/>
              <a:cs typeface="Arial"/>
            </a:endParaRPr>
          </a:p>
          <a:p>
            <a:pPr marL="944244" lvl="2" indent="-358775">
              <a:lnSpc>
                <a:spcPct val="100000"/>
              </a:lnSpc>
              <a:spcBef>
                <a:spcPts val="930"/>
              </a:spcBef>
              <a:buAutoNum type="alphaLcPeriod"/>
              <a:tabLst>
                <a:tab pos="944244" algn="l"/>
                <a:tab pos="944880" algn="l"/>
              </a:tabLst>
            </a:pPr>
            <a:r>
              <a:rPr sz="1950" b="1" dirty="0">
                <a:solidFill>
                  <a:srgbClr val="FFFFFF"/>
                </a:solidFill>
                <a:latin typeface="Arial"/>
                <a:cs typeface="Arial"/>
              </a:rPr>
              <a:t>Acute </a:t>
            </a:r>
            <a:r>
              <a:rPr sz="1950" b="1" spc="5" dirty="0">
                <a:solidFill>
                  <a:srgbClr val="FFFFFF"/>
                </a:solidFill>
                <a:latin typeface="Arial"/>
                <a:cs typeface="Arial"/>
              </a:rPr>
              <a:t>coronary </a:t>
            </a:r>
            <a:r>
              <a:rPr sz="1950" b="1" spc="15" dirty="0">
                <a:solidFill>
                  <a:srgbClr val="FFFFFF"/>
                </a:solidFill>
                <a:latin typeface="Arial"/>
                <a:cs typeface="Arial"/>
              </a:rPr>
              <a:t>syndrome </a:t>
            </a:r>
            <a:r>
              <a:rPr sz="1950" b="1" dirty="0">
                <a:solidFill>
                  <a:srgbClr val="FFFFFF"/>
                </a:solidFill>
                <a:latin typeface="Arial"/>
                <a:cs typeface="Arial"/>
              </a:rPr>
              <a:t>within </a:t>
            </a:r>
            <a:r>
              <a:rPr sz="1950" b="1" spc="15" dirty="0">
                <a:solidFill>
                  <a:srgbClr val="FFFFFF"/>
                </a:solidFill>
                <a:latin typeface="Arial"/>
                <a:cs typeface="Arial"/>
              </a:rPr>
              <a:t>1</a:t>
            </a:r>
            <a:r>
              <a:rPr sz="1950" b="1" spc="5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950" b="1" spc="10" dirty="0">
                <a:solidFill>
                  <a:srgbClr val="FFFFFF"/>
                </a:solidFill>
                <a:latin typeface="Arial"/>
                <a:cs typeface="Arial"/>
              </a:rPr>
              <a:t>month</a:t>
            </a:r>
            <a:endParaRPr sz="1950">
              <a:latin typeface="Arial"/>
              <a:cs typeface="Arial"/>
            </a:endParaRPr>
          </a:p>
          <a:p>
            <a:pPr marL="944244" lvl="2" indent="-358775">
              <a:lnSpc>
                <a:spcPct val="100000"/>
              </a:lnSpc>
              <a:spcBef>
                <a:spcPts val="1025"/>
              </a:spcBef>
              <a:buAutoNum type="alphaLcPeriod"/>
              <a:tabLst>
                <a:tab pos="944244" algn="l"/>
                <a:tab pos="944880" algn="l"/>
              </a:tabLst>
            </a:pPr>
            <a:r>
              <a:rPr sz="1950" b="1" dirty="0">
                <a:solidFill>
                  <a:srgbClr val="FFFFFF"/>
                </a:solidFill>
                <a:latin typeface="Arial"/>
                <a:cs typeface="Arial"/>
              </a:rPr>
              <a:t>Clinically </a:t>
            </a:r>
            <a:r>
              <a:rPr sz="1950" b="1" spc="15" dirty="0">
                <a:solidFill>
                  <a:srgbClr val="FFFFFF"/>
                </a:solidFill>
                <a:latin typeface="Arial"/>
                <a:cs typeface="Arial"/>
              </a:rPr>
              <a:t>overt </a:t>
            </a:r>
            <a:r>
              <a:rPr sz="1950" b="1" spc="5" dirty="0">
                <a:solidFill>
                  <a:srgbClr val="FFFFFF"/>
                </a:solidFill>
                <a:latin typeface="Arial"/>
                <a:cs typeface="Arial"/>
              </a:rPr>
              <a:t>stroke </a:t>
            </a:r>
            <a:r>
              <a:rPr sz="1950" b="1" dirty="0">
                <a:solidFill>
                  <a:srgbClr val="FFFFFF"/>
                </a:solidFill>
                <a:latin typeface="Arial"/>
                <a:cs typeface="Arial"/>
              </a:rPr>
              <a:t>within </a:t>
            </a:r>
            <a:r>
              <a:rPr sz="1950" b="1" spc="15" dirty="0">
                <a:solidFill>
                  <a:srgbClr val="FFFFFF"/>
                </a:solidFill>
                <a:latin typeface="Arial"/>
                <a:cs typeface="Arial"/>
              </a:rPr>
              <a:t>the </a:t>
            </a:r>
            <a:r>
              <a:rPr sz="1950" b="1" dirty="0">
                <a:solidFill>
                  <a:srgbClr val="FFFFFF"/>
                </a:solidFill>
                <a:latin typeface="Arial"/>
                <a:cs typeface="Arial"/>
              </a:rPr>
              <a:t>last </a:t>
            </a:r>
            <a:r>
              <a:rPr sz="1950" b="1" spc="15" dirty="0">
                <a:solidFill>
                  <a:srgbClr val="FFFFFF"/>
                </a:solidFill>
                <a:latin typeface="Arial"/>
                <a:cs typeface="Arial"/>
              </a:rPr>
              <a:t>3</a:t>
            </a:r>
            <a:r>
              <a:rPr sz="1950" b="1" spc="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950" b="1" spc="10" dirty="0">
                <a:solidFill>
                  <a:srgbClr val="FFFFFF"/>
                </a:solidFill>
                <a:latin typeface="Arial"/>
                <a:cs typeface="Arial"/>
              </a:rPr>
              <a:t>months</a:t>
            </a:r>
            <a:endParaRPr sz="1950">
              <a:latin typeface="Arial"/>
              <a:cs typeface="Arial"/>
            </a:endParaRPr>
          </a:p>
          <a:p>
            <a:pPr marL="944244" lvl="2" indent="-358775">
              <a:lnSpc>
                <a:spcPct val="100000"/>
              </a:lnSpc>
              <a:spcBef>
                <a:spcPts val="1025"/>
              </a:spcBef>
              <a:buAutoNum type="alphaLcPeriod"/>
              <a:tabLst>
                <a:tab pos="944244" algn="l"/>
                <a:tab pos="944880" algn="l"/>
              </a:tabLst>
            </a:pPr>
            <a:r>
              <a:rPr sz="1950" b="1" spc="5" dirty="0">
                <a:solidFill>
                  <a:srgbClr val="FFFFFF"/>
                </a:solidFill>
                <a:latin typeface="Arial"/>
                <a:cs typeface="Arial"/>
              </a:rPr>
              <a:t>Renal impairment </a:t>
            </a:r>
            <a:r>
              <a:rPr sz="1950" b="1" dirty="0">
                <a:solidFill>
                  <a:srgbClr val="FFFFFF"/>
                </a:solidFill>
                <a:latin typeface="Arial"/>
                <a:cs typeface="Arial"/>
              </a:rPr>
              <a:t>(creatine clearance </a:t>
            </a:r>
            <a:r>
              <a:rPr sz="1950" b="1" spc="15" dirty="0">
                <a:solidFill>
                  <a:srgbClr val="FFFFFF"/>
                </a:solidFill>
                <a:latin typeface="Arial"/>
                <a:cs typeface="Arial"/>
              </a:rPr>
              <a:t>&lt;</a:t>
            </a:r>
            <a:r>
              <a:rPr sz="1950" b="1" spc="-36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950" b="1" spc="5" dirty="0">
                <a:solidFill>
                  <a:srgbClr val="FFFFFF"/>
                </a:solidFill>
                <a:latin typeface="Arial"/>
                <a:cs typeface="Arial"/>
              </a:rPr>
              <a:t>30 </a:t>
            </a:r>
            <a:r>
              <a:rPr sz="1950" b="1" dirty="0">
                <a:solidFill>
                  <a:srgbClr val="FFFFFF"/>
                </a:solidFill>
                <a:latin typeface="Arial"/>
                <a:cs typeface="Arial"/>
              </a:rPr>
              <a:t>ml/mini)</a:t>
            </a:r>
            <a:endParaRPr sz="1950">
              <a:latin typeface="Arial"/>
              <a:cs typeface="Arial"/>
            </a:endParaRPr>
          </a:p>
          <a:p>
            <a:pPr marL="944244" lvl="2" indent="-358775">
              <a:lnSpc>
                <a:spcPct val="100000"/>
              </a:lnSpc>
              <a:spcBef>
                <a:spcPts val="1025"/>
              </a:spcBef>
              <a:buAutoNum type="alphaLcPeriod"/>
              <a:tabLst>
                <a:tab pos="944244" algn="l"/>
                <a:tab pos="944880" algn="l"/>
              </a:tabLst>
            </a:pPr>
            <a:r>
              <a:rPr sz="1950" b="1" spc="10" dirty="0">
                <a:solidFill>
                  <a:srgbClr val="FFFFFF"/>
                </a:solidFill>
                <a:latin typeface="Arial"/>
                <a:cs typeface="Arial"/>
              </a:rPr>
              <a:t>Infective</a:t>
            </a:r>
            <a:r>
              <a:rPr sz="1950" b="1" spc="9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950" b="1" spc="5" dirty="0">
                <a:solidFill>
                  <a:srgbClr val="FFFFFF"/>
                </a:solidFill>
                <a:latin typeface="Arial"/>
                <a:cs typeface="Arial"/>
              </a:rPr>
              <a:t>endocarditis</a:t>
            </a:r>
            <a:endParaRPr sz="1950">
              <a:latin typeface="Arial"/>
              <a:cs typeface="Arial"/>
            </a:endParaRPr>
          </a:p>
          <a:p>
            <a:pPr marL="944244" lvl="2" indent="-358775">
              <a:lnSpc>
                <a:spcPct val="100000"/>
              </a:lnSpc>
              <a:spcBef>
                <a:spcPts val="1019"/>
              </a:spcBef>
              <a:buAutoNum type="alphaLcPeriod"/>
              <a:tabLst>
                <a:tab pos="944244" algn="l"/>
                <a:tab pos="944880" algn="l"/>
              </a:tabLst>
            </a:pPr>
            <a:r>
              <a:rPr sz="1950" b="1" spc="20" dirty="0">
                <a:solidFill>
                  <a:srgbClr val="FFFFFF"/>
                </a:solidFill>
                <a:latin typeface="Arial"/>
                <a:cs typeface="Arial"/>
              </a:rPr>
              <a:t>Moderate </a:t>
            </a:r>
            <a:r>
              <a:rPr sz="1950" b="1" spc="5" dirty="0">
                <a:solidFill>
                  <a:srgbClr val="FFFFFF"/>
                </a:solidFill>
                <a:latin typeface="Arial"/>
                <a:cs typeface="Arial"/>
              </a:rPr>
              <a:t>and </a:t>
            </a:r>
            <a:r>
              <a:rPr sz="1950" b="1" spc="10" dirty="0">
                <a:solidFill>
                  <a:srgbClr val="FFFFFF"/>
                </a:solidFill>
                <a:latin typeface="Arial"/>
                <a:cs typeface="Arial"/>
              </a:rPr>
              <a:t>severe </a:t>
            </a:r>
            <a:r>
              <a:rPr sz="1950" b="1" spc="5" dirty="0">
                <a:solidFill>
                  <a:srgbClr val="FFFFFF"/>
                </a:solidFill>
                <a:latin typeface="Arial"/>
                <a:cs typeface="Arial"/>
              </a:rPr>
              <a:t>hepatic impairment </a:t>
            </a:r>
            <a:r>
              <a:rPr sz="1950" b="1" spc="-5" dirty="0">
                <a:solidFill>
                  <a:srgbClr val="FFFFFF"/>
                </a:solidFill>
                <a:latin typeface="Arial"/>
                <a:cs typeface="Arial"/>
              </a:rPr>
              <a:t>(Child-Pugh </a:t>
            </a:r>
            <a:r>
              <a:rPr sz="1950" b="1" spc="5" dirty="0">
                <a:solidFill>
                  <a:srgbClr val="FFFFFF"/>
                </a:solidFill>
                <a:latin typeface="Arial"/>
                <a:cs typeface="Arial"/>
              </a:rPr>
              <a:t>Class </a:t>
            </a:r>
            <a:r>
              <a:rPr sz="1950" b="1" spc="20" dirty="0">
                <a:solidFill>
                  <a:srgbClr val="FFFFFF"/>
                </a:solidFill>
                <a:latin typeface="Arial"/>
                <a:cs typeface="Arial"/>
              </a:rPr>
              <a:t>B</a:t>
            </a:r>
            <a:r>
              <a:rPr sz="1950" b="1" spc="-16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950" b="1" spc="5" dirty="0">
                <a:solidFill>
                  <a:srgbClr val="FFFFFF"/>
                </a:solidFill>
                <a:latin typeface="Arial"/>
                <a:cs typeface="Arial"/>
              </a:rPr>
              <a:t>or</a:t>
            </a:r>
            <a:endParaRPr sz="1950">
              <a:latin typeface="Arial"/>
              <a:cs typeface="Arial"/>
            </a:endParaRPr>
          </a:p>
          <a:p>
            <a:pPr marL="944244">
              <a:lnSpc>
                <a:spcPct val="100000"/>
              </a:lnSpc>
              <a:spcBef>
                <a:spcPts val="785"/>
              </a:spcBef>
            </a:pPr>
            <a:r>
              <a:rPr sz="1950" b="1" spc="15" dirty="0">
                <a:solidFill>
                  <a:srgbClr val="FFFFFF"/>
                </a:solidFill>
                <a:latin typeface="Arial"/>
                <a:cs typeface="Arial"/>
              </a:rPr>
              <a:t>C) </a:t>
            </a:r>
            <a:r>
              <a:rPr sz="1950" b="1" spc="10" dirty="0">
                <a:solidFill>
                  <a:srgbClr val="FFFFFF"/>
                </a:solidFill>
                <a:latin typeface="Arial"/>
                <a:cs typeface="Arial"/>
              </a:rPr>
              <a:t>or </a:t>
            </a:r>
            <a:r>
              <a:rPr sz="1950" b="1" spc="5" dirty="0">
                <a:solidFill>
                  <a:srgbClr val="FFFFFF"/>
                </a:solidFill>
                <a:latin typeface="Arial"/>
                <a:cs typeface="Arial"/>
              </a:rPr>
              <a:t>any hepatic </a:t>
            </a:r>
            <a:r>
              <a:rPr sz="1950" b="1" dirty="0">
                <a:solidFill>
                  <a:srgbClr val="FFFFFF"/>
                </a:solidFill>
                <a:latin typeface="Arial"/>
                <a:cs typeface="Arial"/>
              </a:rPr>
              <a:t>disease associated with</a:t>
            </a:r>
            <a:r>
              <a:rPr sz="1950" b="1" spc="-30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950" b="1" spc="5" dirty="0">
                <a:solidFill>
                  <a:srgbClr val="FFFFFF"/>
                </a:solidFill>
                <a:latin typeface="Arial"/>
                <a:cs typeface="Arial"/>
              </a:rPr>
              <a:t>coagulopathy</a:t>
            </a:r>
            <a:endParaRPr sz="1950">
              <a:latin typeface="Arial"/>
              <a:cs typeface="Arial"/>
            </a:endParaRPr>
          </a:p>
          <a:p>
            <a:pPr marL="593725" lvl="1" indent="-374650">
              <a:lnSpc>
                <a:spcPct val="100000"/>
              </a:lnSpc>
              <a:spcBef>
                <a:spcPts val="575"/>
              </a:spcBef>
              <a:buClr>
                <a:srgbClr val="FFC000"/>
              </a:buClr>
              <a:buSzPct val="123076"/>
              <a:buFont typeface="Arial"/>
              <a:buChar char="-"/>
              <a:tabLst>
                <a:tab pos="593725" algn="l"/>
                <a:tab pos="594360" algn="l"/>
              </a:tabLst>
            </a:pPr>
            <a:r>
              <a:rPr sz="1950" b="1" dirty="0">
                <a:solidFill>
                  <a:srgbClr val="FFFFFF"/>
                </a:solidFill>
                <a:latin typeface="Arial"/>
                <a:cs typeface="Arial"/>
              </a:rPr>
              <a:t>Others</a:t>
            </a:r>
            <a:endParaRPr sz="19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25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350" b="1" spc="20" dirty="0">
                <a:solidFill>
                  <a:srgbClr val="FFFFFF"/>
                </a:solidFill>
                <a:latin typeface="Arial"/>
                <a:cs typeface="Arial"/>
              </a:rPr>
              <a:t>Clinicaltrial.gov </a:t>
            </a:r>
            <a:r>
              <a:rPr sz="1350" b="1" spc="15" dirty="0">
                <a:solidFill>
                  <a:srgbClr val="FFFFFF"/>
                </a:solidFill>
                <a:latin typeface="Arial"/>
                <a:cs typeface="Arial"/>
              </a:rPr>
              <a:t>Identifier:</a:t>
            </a:r>
            <a:r>
              <a:rPr sz="1350" b="1" spc="-114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350" b="1" spc="30" dirty="0">
                <a:solidFill>
                  <a:srgbClr val="FFFFFF"/>
                </a:solidFill>
                <a:latin typeface="Arial"/>
                <a:cs typeface="Arial"/>
              </a:rPr>
              <a:t>NCT03244319</a:t>
            </a:r>
            <a:endParaRPr sz="13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091054" y="437832"/>
            <a:ext cx="4919345" cy="63881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4000" spc="10" dirty="0"/>
              <a:t>Study </a:t>
            </a:r>
            <a:r>
              <a:rPr sz="4000" spc="15" dirty="0"/>
              <a:t>Flow</a:t>
            </a:r>
            <a:r>
              <a:rPr sz="4000" spc="-195" dirty="0"/>
              <a:t> </a:t>
            </a:r>
            <a:r>
              <a:rPr sz="4000" spc="5" dirty="0"/>
              <a:t>Diagram</a:t>
            </a:r>
            <a:endParaRPr sz="4000"/>
          </a:p>
        </p:txBody>
      </p:sp>
      <p:sp>
        <p:nvSpPr>
          <p:cNvPr id="3" name="object 3"/>
          <p:cNvSpPr/>
          <p:nvPr/>
        </p:nvSpPr>
        <p:spPr>
          <a:xfrm>
            <a:off x="148589" y="5086350"/>
            <a:ext cx="8818245" cy="0"/>
          </a:xfrm>
          <a:custGeom>
            <a:avLst/>
            <a:gdLst/>
            <a:ahLst/>
            <a:cxnLst/>
            <a:rect l="l" t="t" r="r" b="b"/>
            <a:pathLst>
              <a:path w="8818245">
                <a:moveTo>
                  <a:pt x="0" y="0"/>
                </a:moveTo>
                <a:lnTo>
                  <a:pt x="8817864" y="0"/>
                </a:lnTo>
              </a:path>
            </a:pathLst>
          </a:custGeom>
          <a:ln w="381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410844" y="5135245"/>
            <a:ext cx="89154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1800" b="1" spc="-20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1800" b="1" spc="10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1800" b="1" spc="-20" dirty="0">
                <a:solidFill>
                  <a:srgbClr val="FFFFFF"/>
                </a:solidFill>
                <a:latin typeface="Arial"/>
                <a:cs typeface="Arial"/>
              </a:rPr>
              <a:t>g</a:t>
            </a:r>
            <a:r>
              <a:rPr sz="1800" b="1" spc="10" dirty="0">
                <a:solidFill>
                  <a:srgbClr val="FFFFFF"/>
                </a:solidFill>
                <a:latin typeface="Arial"/>
                <a:cs typeface="Arial"/>
              </a:rPr>
              <a:t>er</a:t>
            </a:r>
            <a:r>
              <a:rPr sz="1800" b="1" spc="-5" dirty="0">
                <a:solidFill>
                  <a:srgbClr val="FFFFFF"/>
                </a:solidFill>
                <a:latin typeface="Arial"/>
                <a:cs typeface="Arial"/>
              </a:rPr>
              <a:t>y</a:t>
            </a:r>
            <a:endParaRPr sz="18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679690" y="5146357"/>
            <a:ext cx="955040" cy="27305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600" b="1" spc="10" dirty="0">
                <a:solidFill>
                  <a:srgbClr val="FFFFFF"/>
                </a:solidFill>
                <a:latin typeface="Arial"/>
                <a:cs typeface="Arial"/>
              </a:rPr>
              <a:t>3</a:t>
            </a:r>
            <a:r>
              <a:rPr sz="1600" b="1" spc="-1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b="1" spc="35" dirty="0">
                <a:solidFill>
                  <a:srgbClr val="FFFFFF"/>
                </a:solidFill>
                <a:latin typeface="Arial"/>
                <a:cs typeface="Arial"/>
              </a:rPr>
              <a:t>months</a:t>
            </a:r>
            <a:endParaRPr sz="16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371968" y="1509013"/>
            <a:ext cx="1584960" cy="449580"/>
          </a:xfrm>
          <a:prstGeom prst="rect">
            <a:avLst/>
          </a:prstGeom>
        </p:spPr>
        <p:txBody>
          <a:bodyPr vert="horz" wrap="square" lIns="0" tIns="8255" rIns="0" bIns="0" rtlCol="0">
            <a:spAutoFit/>
          </a:bodyPr>
          <a:lstStyle/>
          <a:p>
            <a:pPr marL="256540" marR="5080" indent="-244475">
              <a:lnSpc>
                <a:spcPct val="103899"/>
              </a:lnSpc>
              <a:spcBef>
                <a:spcPts val="65"/>
              </a:spcBef>
            </a:pPr>
            <a:r>
              <a:rPr sz="1350" b="1" spc="-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350" b="1" spc="2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1350" b="1" spc="70" dirty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1350" b="1" spc="15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350" b="1" spc="20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1350" b="1" spc="2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350" b="1" spc="15" dirty="0">
                <a:solidFill>
                  <a:srgbClr val="FFFFFF"/>
                </a:solidFill>
                <a:latin typeface="Arial"/>
                <a:cs typeface="Arial"/>
              </a:rPr>
              <a:t>rd</a:t>
            </a:r>
            <a:r>
              <a:rPr sz="1350" b="1" spc="3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350" b="1" spc="15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350" b="1" spc="5" dirty="0">
                <a:solidFill>
                  <a:srgbClr val="FFFFFF"/>
                </a:solidFill>
                <a:latin typeface="Arial"/>
                <a:cs typeface="Arial"/>
              </a:rPr>
              <a:t>g</a:t>
            </a:r>
            <a:r>
              <a:rPr sz="1350" b="1" spc="10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1350" b="1" spc="3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350" b="1" spc="15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1350" b="1" spc="65" dirty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1350" b="1" spc="10" dirty="0">
                <a:solidFill>
                  <a:srgbClr val="FFFFFF"/>
                </a:solidFill>
                <a:latin typeface="Arial"/>
                <a:cs typeface="Arial"/>
              </a:rPr>
              <a:t>y  </a:t>
            </a:r>
            <a:r>
              <a:rPr sz="1350" b="1" spc="35" dirty="0">
                <a:solidFill>
                  <a:srgbClr val="FFFFFF"/>
                </a:solidFill>
                <a:latin typeface="Arial"/>
                <a:cs typeface="Arial"/>
              </a:rPr>
              <a:t>and </a:t>
            </a:r>
            <a:r>
              <a:rPr sz="1350" b="1" spc="30" dirty="0">
                <a:solidFill>
                  <a:srgbClr val="FFFFFF"/>
                </a:solidFill>
                <a:latin typeface="Arial"/>
                <a:cs typeface="Arial"/>
              </a:rPr>
              <a:t>CT</a:t>
            </a:r>
            <a:r>
              <a:rPr sz="1350" b="1" spc="-1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350" b="1" spc="20" dirty="0">
                <a:solidFill>
                  <a:srgbClr val="FFFFFF"/>
                </a:solidFill>
                <a:latin typeface="Arial"/>
                <a:cs typeface="Arial"/>
              </a:rPr>
              <a:t>scan</a:t>
            </a:r>
            <a:endParaRPr sz="135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4004309" y="3227070"/>
            <a:ext cx="640080" cy="701040"/>
          </a:xfrm>
          <a:custGeom>
            <a:avLst/>
            <a:gdLst/>
            <a:ahLst/>
            <a:cxnLst/>
            <a:rect l="l" t="t" r="r" b="b"/>
            <a:pathLst>
              <a:path w="640079" h="701039">
                <a:moveTo>
                  <a:pt x="320039" y="0"/>
                </a:moveTo>
                <a:lnTo>
                  <a:pt x="272739" y="3801"/>
                </a:lnTo>
                <a:lnTo>
                  <a:pt x="227596" y="14843"/>
                </a:lnTo>
                <a:lnTo>
                  <a:pt x="185105" y="32584"/>
                </a:lnTo>
                <a:lnTo>
                  <a:pt x="145761" y="56480"/>
                </a:lnTo>
                <a:lnTo>
                  <a:pt x="110057" y="85989"/>
                </a:lnTo>
                <a:lnTo>
                  <a:pt x="78490" y="120568"/>
                </a:lnTo>
                <a:lnTo>
                  <a:pt x="51552" y="159675"/>
                </a:lnTo>
                <a:lnTo>
                  <a:pt x="29740" y="202766"/>
                </a:lnTo>
                <a:lnTo>
                  <a:pt x="13547" y="249299"/>
                </a:lnTo>
                <a:lnTo>
                  <a:pt x="3469" y="298731"/>
                </a:lnTo>
                <a:lnTo>
                  <a:pt x="0" y="350519"/>
                </a:lnTo>
                <a:lnTo>
                  <a:pt x="3469" y="402308"/>
                </a:lnTo>
                <a:lnTo>
                  <a:pt x="13547" y="451740"/>
                </a:lnTo>
                <a:lnTo>
                  <a:pt x="29740" y="498273"/>
                </a:lnTo>
                <a:lnTo>
                  <a:pt x="51552" y="541364"/>
                </a:lnTo>
                <a:lnTo>
                  <a:pt x="78490" y="580471"/>
                </a:lnTo>
                <a:lnTo>
                  <a:pt x="110057" y="615050"/>
                </a:lnTo>
                <a:lnTo>
                  <a:pt x="145761" y="644559"/>
                </a:lnTo>
                <a:lnTo>
                  <a:pt x="185105" y="668455"/>
                </a:lnTo>
                <a:lnTo>
                  <a:pt x="227596" y="686196"/>
                </a:lnTo>
                <a:lnTo>
                  <a:pt x="272739" y="697238"/>
                </a:lnTo>
                <a:lnTo>
                  <a:pt x="320039" y="701039"/>
                </a:lnTo>
                <a:lnTo>
                  <a:pt x="367340" y="697238"/>
                </a:lnTo>
                <a:lnTo>
                  <a:pt x="412483" y="686196"/>
                </a:lnTo>
                <a:lnTo>
                  <a:pt x="454974" y="668455"/>
                </a:lnTo>
                <a:lnTo>
                  <a:pt x="494318" y="644559"/>
                </a:lnTo>
                <a:lnTo>
                  <a:pt x="530022" y="615050"/>
                </a:lnTo>
                <a:lnTo>
                  <a:pt x="561589" y="580471"/>
                </a:lnTo>
                <a:lnTo>
                  <a:pt x="588527" y="541364"/>
                </a:lnTo>
                <a:lnTo>
                  <a:pt x="610339" y="498273"/>
                </a:lnTo>
                <a:lnTo>
                  <a:pt x="626532" y="451740"/>
                </a:lnTo>
                <a:lnTo>
                  <a:pt x="636610" y="402308"/>
                </a:lnTo>
                <a:lnTo>
                  <a:pt x="640079" y="350519"/>
                </a:lnTo>
                <a:lnTo>
                  <a:pt x="636610" y="298731"/>
                </a:lnTo>
                <a:lnTo>
                  <a:pt x="626532" y="249299"/>
                </a:lnTo>
                <a:lnTo>
                  <a:pt x="610339" y="202766"/>
                </a:lnTo>
                <a:lnTo>
                  <a:pt x="588527" y="159675"/>
                </a:lnTo>
                <a:lnTo>
                  <a:pt x="561589" y="120568"/>
                </a:lnTo>
                <a:lnTo>
                  <a:pt x="530022" y="85989"/>
                </a:lnTo>
                <a:lnTo>
                  <a:pt x="494318" y="56480"/>
                </a:lnTo>
                <a:lnTo>
                  <a:pt x="454974" y="32584"/>
                </a:lnTo>
                <a:lnTo>
                  <a:pt x="412483" y="14843"/>
                </a:lnTo>
                <a:lnTo>
                  <a:pt x="367340" y="3801"/>
                </a:lnTo>
                <a:lnTo>
                  <a:pt x="320039" y="0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004309" y="3227070"/>
            <a:ext cx="640080" cy="701040"/>
          </a:xfrm>
          <a:custGeom>
            <a:avLst/>
            <a:gdLst/>
            <a:ahLst/>
            <a:cxnLst/>
            <a:rect l="l" t="t" r="r" b="b"/>
            <a:pathLst>
              <a:path w="640079" h="701039">
                <a:moveTo>
                  <a:pt x="0" y="350519"/>
                </a:moveTo>
                <a:lnTo>
                  <a:pt x="3469" y="298731"/>
                </a:lnTo>
                <a:lnTo>
                  <a:pt x="13547" y="249299"/>
                </a:lnTo>
                <a:lnTo>
                  <a:pt x="29740" y="202766"/>
                </a:lnTo>
                <a:lnTo>
                  <a:pt x="51552" y="159675"/>
                </a:lnTo>
                <a:lnTo>
                  <a:pt x="78490" y="120568"/>
                </a:lnTo>
                <a:lnTo>
                  <a:pt x="110057" y="85989"/>
                </a:lnTo>
                <a:lnTo>
                  <a:pt x="145761" y="56480"/>
                </a:lnTo>
                <a:lnTo>
                  <a:pt x="185105" y="32584"/>
                </a:lnTo>
                <a:lnTo>
                  <a:pt x="227596" y="14843"/>
                </a:lnTo>
                <a:lnTo>
                  <a:pt x="272739" y="3801"/>
                </a:lnTo>
                <a:lnTo>
                  <a:pt x="320039" y="0"/>
                </a:lnTo>
                <a:lnTo>
                  <a:pt x="367340" y="3801"/>
                </a:lnTo>
                <a:lnTo>
                  <a:pt x="412483" y="14843"/>
                </a:lnTo>
                <a:lnTo>
                  <a:pt x="454974" y="32584"/>
                </a:lnTo>
                <a:lnTo>
                  <a:pt x="494318" y="56480"/>
                </a:lnTo>
                <a:lnTo>
                  <a:pt x="530022" y="85989"/>
                </a:lnTo>
                <a:lnTo>
                  <a:pt x="561589" y="120568"/>
                </a:lnTo>
                <a:lnTo>
                  <a:pt x="588527" y="159675"/>
                </a:lnTo>
                <a:lnTo>
                  <a:pt x="610339" y="202766"/>
                </a:lnTo>
                <a:lnTo>
                  <a:pt x="626532" y="249299"/>
                </a:lnTo>
                <a:lnTo>
                  <a:pt x="636610" y="298731"/>
                </a:lnTo>
                <a:lnTo>
                  <a:pt x="640079" y="350519"/>
                </a:lnTo>
                <a:lnTo>
                  <a:pt x="636610" y="402308"/>
                </a:lnTo>
                <a:lnTo>
                  <a:pt x="626532" y="451740"/>
                </a:lnTo>
                <a:lnTo>
                  <a:pt x="610339" y="498273"/>
                </a:lnTo>
                <a:lnTo>
                  <a:pt x="588527" y="541364"/>
                </a:lnTo>
                <a:lnTo>
                  <a:pt x="561589" y="580471"/>
                </a:lnTo>
                <a:lnTo>
                  <a:pt x="530022" y="615050"/>
                </a:lnTo>
                <a:lnTo>
                  <a:pt x="494318" y="644559"/>
                </a:lnTo>
                <a:lnTo>
                  <a:pt x="454974" y="668455"/>
                </a:lnTo>
                <a:lnTo>
                  <a:pt x="412483" y="686196"/>
                </a:lnTo>
                <a:lnTo>
                  <a:pt x="367340" y="697238"/>
                </a:lnTo>
                <a:lnTo>
                  <a:pt x="320039" y="701039"/>
                </a:lnTo>
                <a:lnTo>
                  <a:pt x="272739" y="697238"/>
                </a:lnTo>
                <a:lnTo>
                  <a:pt x="227596" y="686196"/>
                </a:lnTo>
                <a:lnTo>
                  <a:pt x="185105" y="668455"/>
                </a:lnTo>
                <a:lnTo>
                  <a:pt x="145761" y="644559"/>
                </a:lnTo>
                <a:lnTo>
                  <a:pt x="110057" y="615050"/>
                </a:lnTo>
                <a:lnTo>
                  <a:pt x="78490" y="580471"/>
                </a:lnTo>
                <a:lnTo>
                  <a:pt x="51552" y="541364"/>
                </a:lnTo>
                <a:lnTo>
                  <a:pt x="29740" y="498273"/>
                </a:lnTo>
                <a:lnTo>
                  <a:pt x="13547" y="451740"/>
                </a:lnTo>
                <a:lnTo>
                  <a:pt x="3469" y="402308"/>
                </a:lnTo>
                <a:lnTo>
                  <a:pt x="0" y="350519"/>
                </a:lnTo>
                <a:close/>
              </a:path>
            </a:pathLst>
          </a:custGeom>
          <a:ln w="381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4131690" y="3248025"/>
            <a:ext cx="394970" cy="63881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4000" b="1" spc="1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endParaRPr sz="4000">
              <a:latin typeface="Arial"/>
              <a:cs typeface="Arial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1741170" y="3528059"/>
            <a:ext cx="400050" cy="114300"/>
          </a:xfrm>
          <a:custGeom>
            <a:avLst/>
            <a:gdLst/>
            <a:ahLst/>
            <a:cxnLst/>
            <a:rect l="l" t="t" r="r" b="b"/>
            <a:pathLst>
              <a:path w="400050" h="114300">
                <a:moveTo>
                  <a:pt x="285496" y="0"/>
                </a:moveTo>
                <a:lnTo>
                  <a:pt x="285496" y="114300"/>
                </a:lnTo>
                <a:lnTo>
                  <a:pt x="361696" y="76200"/>
                </a:lnTo>
                <a:lnTo>
                  <a:pt x="304546" y="76200"/>
                </a:lnTo>
                <a:lnTo>
                  <a:pt x="304546" y="38100"/>
                </a:lnTo>
                <a:lnTo>
                  <a:pt x="361696" y="38100"/>
                </a:lnTo>
                <a:lnTo>
                  <a:pt x="285496" y="0"/>
                </a:lnTo>
                <a:close/>
              </a:path>
              <a:path w="400050" h="114300">
                <a:moveTo>
                  <a:pt x="285496" y="38100"/>
                </a:moveTo>
                <a:lnTo>
                  <a:pt x="0" y="38100"/>
                </a:lnTo>
                <a:lnTo>
                  <a:pt x="0" y="76200"/>
                </a:lnTo>
                <a:lnTo>
                  <a:pt x="285496" y="76200"/>
                </a:lnTo>
                <a:lnTo>
                  <a:pt x="285496" y="38100"/>
                </a:lnTo>
                <a:close/>
              </a:path>
              <a:path w="400050" h="114300">
                <a:moveTo>
                  <a:pt x="361696" y="38100"/>
                </a:moveTo>
                <a:lnTo>
                  <a:pt x="304546" y="38100"/>
                </a:lnTo>
                <a:lnTo>
                  <a:pt x="304546" y="76200"/>
                </a:lnTo>
                <a:lnTo>
                  <a:pt x="361696" y="76200"/>
                </a:lnTo>
                <a:lnTo>
                  <a:pt x="399796" y="57150"/>
                </a:lnTo>
                <a:lnTo>
                  <a:pt x="361696" y="381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87630" y="2785110"/>
            <a:ext cx="1653539" cy="1577340"/>
          </a:xfrm>
          <a:custGeom>
            <a:avLst/>
            <a:gdLst/>
            <a:ahLst/>
            <a:cxnLst/>
            <a:rect l="l" t="t" r="r" b="b"/>
            <a:pathLst>
              <a:path w="1653539" h="1577339">
                <a:moveTo>
                  <a:pt x="0" y="262889"/>
                </a:moveTo>
                <a:lnTo>
                  <a:pt x="4235" y="215642"/>
                </a:lnTo>
                <a:lnTo>
                  <a:pt x="16447" y="171170"/>
                </a:lnTo>
                <a:lnTo>
                  <a:pt x="35893" y="130217"/>
                </a:lnTo>
                <a:lnTo>
                  <a:pt x="61829" y="93525"/>
                </a:lnTo>
                <a:lnTo>
                  <a:pt x="93514" y="61838"/>
                </a:lnTo>
                <a:lnTo>
                  <a:pt x="130206" y="35898"/>
                </a:lnTo>
                <a:lnTo>
                  <a:pt x="171160" y="16450"/>
                </a:lnTo>
                <a:lnTo>
                  <a:pt x="215636" y="4236"/>
                </a:lnTo>
                <a:lnTo>
                  <a:pt x="262890" y="0"/>
                </a:lnTo>
                <a:lnTo>
                  <a:pt x="1390650" y="0"/>
                </a:lnTo>
                <a:lnTo>
                  <a:pt x="1437897" y="4236"/>
                </a:lnTo>
                <a:lnTo>
                  <a:pt x="1482369" y="16450"/>
                </a:lnTo>
                <a:lnTo>
                  <a:pt x="1523322" y="35898"/>
                </a:lnTo>
                <a:lnTo>
                  <a:pt x="1560014" y="61838"/>
                </a:lnTo>
                <a:lnTo>
                  <a:pt x="1591701" y="93525"/>
                </a:lnTo>
                <a:lnTo>
                  <a:pt x="1617641" y="130217"/>
                </a:lnTo>
                <a:lnTo>
                  <a:pt x="1637089" y="171170"/>
                </a:lnTo>
                <a:lnTo>
                  <a:pt x="1649303" y="215642"/>
                </a:lnTo>
                <a:lnTo>
                  <a:pt x="1653539" y="262889"/>
                </a:lnTo>
                <a:lnTo>
                  <a:pt x="1653539" y="1314450"/>
                </a:lnTo>
                <a:lnTo>
                  <a:pt x="1649303" y="1361697"/>
                </a:lnTo>
                <a:lnTo>
                  <a:pt x="1637089" y="1406169"/>
                </a:lnTo>
                <a:lnTo>
                  <a:pt x="1617641" y="1447122"/>
                </a:lnTo>
                <a:lnTo>
                  <a:pt x="1591701" y="1483814"/>
                </a:lnTo>
                <a:lnTo>
                  <a:pt x="1560014" y="1515501"/>
                </a:lnTo>
                <a:lnTo>
                  <a:pt x="1523322" y="1541441"/>
                </a:lnTo>
                <a:lnTo>
                  <a:pt x="1482369" y="1560889"/>
                </a:lnTo>
                <a:lnTo>
                  <a:pt x="1437897" y="1573103"/>
                </a:lnTo>
                <a:lnTo>
                  <a:pt x="1390650" y="1577339"/>
                </a:lnTo>
                <a:lnTo>
                  <a:pt x="262890" y="1577339"/>
                </a:lnTo>
                <a:lnTo>
                  <a:pt x="215636" y="1573103"/>
                </a:lnTo>
                <a:lnTo>
                  <a:pt x="171160" y="1560889"/>
                </a:lnTo>
                <a:lnTo>
                  <a:pt x="130206" y="1541441"/>
                </a:lnTo>
                <a:lnTo>
                  <a:pt x="93514" y="1515501"/>
                </a:lnTo>
                <a:lnTo>
                  <a:pt x="61829" y="1483814"/>
                </a:lnTo>
                <a:lnTo>
                  <a:pt x="35893" y="1447122"/>
                </a:lnTo>
                <a:lnTo>
                  <a:pt x="16447" y="1406169"/>
                </a:lnTo>
                <a:lnTo>
                  <a:pt x="4235" y="1361697"/>
                </a:lnTo>
                <a:lnTo>
                  <a:pt x="0" y="1314450"/>
                </a:lnTo>
                <a:lnTo>
                  <a:pt x="0" y="262889"/>
                </a:lnTo>
                <a:close/>
              </a:path>
            </a:pathLst>
          </a:custGeom>
          <a:ln w="381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230187" y="2821241"/>
            <a:ext cx="1373505" cy="149352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 marR="42545" indent="4445" algn="ctr">
              <a:lnSpc>
                <a:spcPct val="100000"/>
              </a:lnSpc>
              <a:spcBef>
                <a:spcPts val="120"/>
              </a:spcBef>
            </a:pPr>
            <a:r>
              <a:rPr sz="1600" b="1" spc="20" dirty="0">
                <a:solidFill>
                  <a:srgbClr val="FFFFFF"/>
                </a:solidFill>
                <a:latin typeface="Arial"/>
                <a:cs typeface="Arial"/>
              </a:rPr>
              <a:t>Surgical  </a:t>
            </a:r>
            <a:r>
              <a:rPr sz="1600" b="1" spc="35" dirty="0">
                <a:solidFill>
                  <a:srgbClr val="FFFFFF"/>
                </a:solidFill>
                <a:latin typeface="Arial"/>
                <a:cs typeface="Arial"/>
              </a:rPr>
              <a:t>b</a:t>
            </a:r>
            <a:r>
              <a:rPr sz="1600" b="1" spc="3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600" b="1" spc="35" dirty="0">
                <a:solidFill>
                  <a:srgbClr val="FFFFFF"/>
                </a:solidFill>
                <a:latin typeface="Arial"/>
                <a:cs typeface="Arial"/>
              </a:rPr>
              <a:t>op</a:t>
            </a:r>
            <a:r>
              <a:rPr sz="1600" b="1" spc="30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1600" b="1" spc="-25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600" b="1" spc="10" dirty="0">
                <a:solidFill>
                  <a:srgbClr val="FFFFFF"/>
                </a:solidFill>
                <a:latin typeface="Arial"/>
                <a:cs typeface="Arial"/>
              </a:rPr>
              <a:t>st</a:t>
            </a:r>
            <a:r>
              <a:rPr sz="1600" b="1" spc="-25" dirty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1600" b="1" spc="10" dirty="0">
                <a:solidFill>
                  <a:srgbClr val="FFFFFF"/>
                </a:solidFill>
                <a:latin typeface="Arial"/>
                <a:cs typeface="Arial"/>
              </a:rPr>
              <a:t>et</a:t>
            </a:r>
            <a:r>
              <a:rPr sz="1600" b="1" spc="-3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600" b="1" spc="5" dirty="0">
                <a:solidFill>
                  <a:srgbClr val="FFFFFF"/>
                </a:solidFill>
                <a:latin typeface="Arial"/>
                <a:cs typeface="Arial"/>
              </a:rPr>
              <a:t>c  </a:t>
            </a:r>
            <a:r>
              <a:rPr sz="1600" b="1" spc="15" dirty="0">
                <a:solidFill>
                  <a:srgbClr val="FFFFFF"/>
                </a:solidFill>
                <a:latin typeface="Arial"/>
                <a:cs typeface="Arial"/>
              </a:rPr>
              <a:t>valve</a:t>
            </a:r>
            <a:endParaRPr sz="1600">
              <a:latin typeface="Arial"/>
              <a:cs typeface="Arial"/>
            </a:endParaRPr>
          </a:p>
          <a:p>
            <a:pPr marL="12700" marR="5080" indent="-41275" algn="ctr">
              <a:lnSpc>
                <a:spcPct val="100000"/>
              </a:lnSpc>
              <a:spcBef>
                <a:spcPts val="10"/>
              </a:spcBef>
            </a:pPr>
            <a:r>
              <a:rPr sz="1600" b="1" spc="10" dirty="0">
                <a:solidFill>
                  <a:srgbClr val="FFFFFF"/>
                </a:solidFill>
                <a:latin typeface="Arial"/>
                <a:cs typeface="Arial"/>
              </a:rPr>
              <a:t>implantation  </a:t>
            </a:r>
            <a:r>
              <a:rPr sz="1600" b="1" spc="20" dirty="0">
                <a:solidFill>
                  <a:srgbClr val="FFFFFF"/>
                </a:solidFill>
                <a:latin typeface="Arial"/>
                <a:cs typeface="Arial"/>
              </a:rPr>
              <a:t>or </a:t>
            </a:r>
            <a:r>
              <a:rPr sz="1600" b="1" spc="10" dirty="0">
                <a:solidFill>
                  <a:srgbClr val="FFFFFF"/>
                </a:solidFill>
                <a:latin typeface="Arial"/>
                <a:cs typeface="Arial"/>
              </a:rPr>
              <a:t>valve  </a:t>
            </a:r>
            <a:r>
              <a:rPr sz="1600" b="1" dirty="0">
                <a:solidFill>
                  <a:srgbClr val="FFFFFF"/>
                </a:solidFill>
                <a:latin typeface="Arial"/>
                <a:cs typeface="Arial"/>
              </a:rPr>
              <a:t>repair</a:t>
            </a:r>
            <a:r>
              <a:rPr sz="1600" b="1" spc="-5" dirty="0">
                <a:solidFill>
                  <a:srgbClr val="FFFFFF"/>
                </a:solidFill>
                <a:latin typeface="Arial"/>
                <a:cs typeface="Arial"/>
              </a:rPr>
              <a:t> (n=220)</a:t>
            </a:r>
            <a:endParaRPr sz="1600">
              <a:latin typeface="Arial"/>
              <a:cs typeface="Arial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2160270" y="3021329"/>
            <a:ext cx="1432560" cy="1120140"/>
          </a:xfrm>
          <a:custGeom>
            <a:avLst/>
            <a:gdLst/>
            <a:ahLst/>
            <a:cxnLst/>
            <a:rect l="l" t="t" r="r" b="b"/>
            <a:pathLst>
              <a:path w="1432560" h="1120139">
                <a:moveTo>
                  <a:pt x="0" y="186690"/>
                </a:moveTo>
                <a:lnTo>
                  <a:pt x="6667" y="137054"/>
                </a:lnTo>
                <a:lnTo>
                  <a:pt x="25484" y="92456"/>
                </a:lnTo>
                <a:lnTo>
                  <a:pt x="54673" y="54673"/>
                </a:lnTo>
                <a:lnTo>
                  <a:pt x="92456" y="25484"/>
                </a:lnTo>
                <a:lnTo>
                  <a:pt x="137054" y="6667"/>
                </a:lnTo>
                <a:lnTo>
                  <a:pt x="186690" y="0"/>
                </a:lnTo>
                <a:lnTo>
                  <a:pt x="1245870" y="0"/>
                </a:lnTo>
                <a:lnTo>
                  <a:pt x="1295505" y="6667"/>
                </a:lnTo>
                <a:lnTo>
                  <a:pt x="1340104" y="25484"/>
                </a:lnTo>
                <a:lnTo>
                  <a:pt x="1377886" y="54673"/>
                </a:lnTo>
                <a:lnTo>
                  <a:pt x="1407075" y="92456"/>
                </a:lnTo>
                <a:lnTo>
                  <a:pt x="1425892" y="137054"/>
                </a:lnTo>
                <a:lnTo>
                  <a:pt x="1432559" y="186690"/>
                </a:lnTo>
                <a:lnTo>
                  <a:pt x="1432559" y="933450"/>
                </a:lnTo>
                <a:lnTo>
                  <a:pt x="1425892" y="983085"/>
                </a:lnTo>
                <a:lnTo>
                  <a:pt x="1407075" y="1027684"/>
                </a:lnTo>
                <a:lnTo>
                  <a:pt x="1377886" y="1065466"/>
                </a:lnTo>
                <a:lnTo>
                  <a:pt x="1340103" y="1094655"/>
                </a:lnTo>
                <a:lnTo>
                  <a:pt x="1295505" y="1113472"/>
                </a:lnTo>
                <a:lnTo>
                  <a:pt x="1245870" y="1120140"/>
                </a:lnTo>
                <a:lnTo>
                  <a:pt x="186690" y="1120140"/>
                </a:lnTo>
                <a:lnTo>
                  <a:pt x="137054" y="1113472"/>
                </a:lnTo>
                <a:lnTo>
                  <a:pt x="92456" y="1094655"/>
                </a:lnTo>
                <a:lnTo>
                  <a:pt x="54673" y="1065466"/>
                </a:lnTo>
                <a:lnTo>
                  <a:pt x="25484" y="1027684"/>
                </a:lnTo>
                <a:lnTo>
                  <a:pt x="6667" y="983085"/>
                </a:lnTo>
                <a:lnTo>
                  <a:pt x="0" y="933450"/>
                </a:lnTo>
                <a:lnTo>
                  <a:pt x="0" y="186690"/>
                </a:lnTo>
                <a:close/>
              </a:path>
            </a:pathLst>
          </a:custGeom>
          <a:ln w="381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2356866" y="3073019"/>
            <a:ext cx="1029969" cy="100520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065" marR="5080" indent="-10160" algn="ctr">
              <a:lnSpc>
                <a:spcPct val="100000"/>
              </a:lnSpc>
              <a:spcBef>
                <a:spcPts val="120"/>
              </a:spcBef>
            </a:pPr>
            <a:r>
              <a:rPr sz="1600" b="1" spc="20" dirty="0">
                <a:solidFill>
                  <a:srgbClr val="FFFFFF"/>
                </a:solidFill>
                <a:latin typeface="Arial"/>
                <a:cs typeface="Arial"/>
              </a:rPr>
              <a:t>Initial  </a:t>
            </a:r>
            <a:r>
              <a:rPr sz="1600" b="1" spc="40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1600" b="1" spc="1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600" b="1" spc="3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1600" b="1" spc="1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600" b="1" spc="4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600" b="1" spc="5" dirty="0">
                <a:solidFill>
                  <a:srgbClr val="FFFFFF"/>
                </a:solidFill>
                <a:latin typeface="Arial"/>
                <a:cs typeface="Arial"/>
              </a:rPr>
              <a:t>te</a:t>
            </a:r>
            <a:r>
              <a:rPr sz="1600" b="1" spc="40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1600" b="1" spc="-5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600" b="1" spc="5" dirty="0">
                <a:solidFill>
                  <a:srgbClr val="FFFFFF"/>
                </a:solidFill>
                <a:latin typeface="Arial"/>
                <a:cs typeface="Arial"/>
              </a:rPr>
              <a:t>l  </a:t>
            </a:r>
            <a:r>
              <a:rPr sz="1600" b="1" spc="20" dirty="0">
                <a:solidFill>
                  <a:srgbClr val="FFFFFF"/>
                </a:solidFill>
                <a:latin typeface="Arial"/>
                <a:cs typeface="Arial"/>
              </a:rPr>
              <a:t>heparin  therapy</a:t>
            </a:r>
            <a:endParaRPr sz="1600">
              <a:latin typeface="Arial"/>
              <a:cs typeface="Arial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3592829" y="3528059"/>
            <a:ext cx="400050" cy="114300"/>
          </a:xfrm>
          <a:custGeom>
            <a:avLst/>
            <a:gdLst/>
            <a:ahLst/>
            <a:cxnLst/>
            <a:rect l="l" t="t" r="r" b="b"/>
            <a:pathLst>
              <a:path w="400050" h="114300">
                <a:moveTo>
                  <a:pt x="285496" y="0"/>
                </a:moveTo>
                <a:lnTo>
                  <a:pt x="285496" y="114300"/>
                </a:lnTo>
                <a:lnTo>
                  <a:pt x="361696" y="76200"/>
                </a:lnTo>
                <a:lnTo>
                  <a:pt x="304546" y="76200"/>
                </a:lnTo>
                <a:lnTo>
                  <a:pt x="304546" y="38100"/>
                </a:lnTo>
                <a:lnTo>
                  <a:pt x="361696" y="38100"/>
                </a:lnTo>
                <a:lnTo>
                  <a:pt x="285496" y="0"/>
                </a:lnTo>
                <a:close/>
              </a:path>
              <a:path w="400050" h="114300">
                <a:moveTo>
                  <a:pt x="285496" y="38100"/>
                </a:moveTo>
                <a:lnTo>
                  <a:pt x="0" y="38100"/>
                </a:lnTo>
                <a:lnTo>
                  <a:pt x="0" y="76200"/>
                </a:lnTo>
                <a:lnTo>
                  <a:pt x="285496" y="76200"/>
                </a:lnTo>
                <a:lnTo>
                  <a:pt x="285496" y="38100"/>
                </a:lnTo>
                <a:close/>
              </a:path>
              <a:path w="400050" h="114300">
                <a:moveTo>
                  <a:pt x="361696" y="38100"/>
                </a:moveTo>
                <a:lnTo>
                  <a:pt x="304546" y="38100"/>
                </a:lnTo>
                <a:lnTo>
                  <a:pt x="304546" y="76200"/>
                </a:lnTo>
                <a:lnTo>
                  <a:pt x="361696" y="76200"/>
                </a:lnTo>
                <a:lnTo>
                  <a:pt x="399796" y="57150"/>
                </a:lnTo>
                <a:lnTo>
                  <a:pt x="361696" y="381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4659629" y="3188970"/>
            <a:ext cx="453390" cy="397510"/>
          </a:xfrm>
          <a:custGeom>
            <a:avLst/>
            <a:gdLst/>
            <a:ahLst/>
            <a:cxnLst/>
            <a:rect l="l" t="t" r="r" b="b"/>
            <a:pathLst>
              <a:path w="453389" h="397510">
                <a:moveTo>
                  <a:pt x="0" y="397382"/>
                </a:moveTo>
                <a:lnTo>
                  <a:pt x="453136" y="0"/>
                </a:lnTo>
              </a:path>
            </a:pathLst>
          </a:custGeom>
          <a:ln w="3809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4659629" y="3577590"/>
            <a:ext cx="453390" cy="397510"/>
          </a:xfrm>
          <a:custGeom>
            <a:avLst/>
            <a:gdLst/>
            <a:ahLst/>
            <a:cxnLst/>
            <a:rect l="l" t="t" r="r" b="b"/>
            <a:pathLst>
              <a:path w="453389" h="397510">
                <a:moveTo>
                  <a:pt x="0" y="0"/>
                </a:moveTo>
                <a:lnTo>
                  <a:pt x="453136" y="397383"/>
                </a:lnTo>
              </a:path>
            </a:pathLst>
          </a:custGeom>
          <a:ln w="381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5109209" y="3196589"/>
            <a:ext cx="2932430" cy="0"/>
          </a:xfrm>
          <a:custGeom>
            <a:avLst/>
            <a:gdLst/>
            <a:ahLst/>
            <a:cxnLst/>
            <a:rect l="l" t="t" r="r" b="b"/>
            <a:pathLst>
              <a:path w="2932429">
                <a:moveTo>
                  <a:pt x="0" y="0"/>
                </a:moveTo>
                <a:lnTo>
                  <a:pt x="2932175" y="0"/>
                </a:lnTo>
              </a:path>
            </a:pathLst>
          </a:custGeom>
          <a:ln w="381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5109209" y="3966209"/>
            <a:ext cx="2932430" cy="0"/>
          </a:xfrm>
          <a:custGeom>
            <a:avLst/>
            <a:gdLst/>
            <a:ahLst/>
            <a:cxnLst/>
            <a:rect l="l" t="t" r="r" b="b"/>
            <a:pathLst>
              <a:path w="2932429">
                <a:moveTo>
                  <a:pt x="0" y="0"/>
                </a:moveTo>
                <a:lnTo>
                  <a:pt x="2932175" y="0"/>
                </a:lnTo>
              </a:path>
            </a:pathLst>
          </a:custGeom>
          <a:ln w="381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8100059" y="2183129"/>
            <a:ext cx="114300" cy="2839085"/>
          </a:xfrm>
          <a:custGeom>
            <a:avLst/>
            <a:gdLst/>
            <a:ahLst/>
            <a:cxnLst/>
            <a:rect l="l" t="t" r="r" b="b"/>
            <a:pathLst>
              <a:path w="114300" h="2839085">
                <a:moveTo>
                  <a:pt x="76200" y="0"/>
                </a:moveTo>
                <a:lnTo>
                  <a:pt x="38100" y="0"/>
                </a:lnTo>
                <a:lnTo>
                  <a:pt x="38100" y="114300"/>
                </a:lnTo>
                <a:lnTo>
                  <a:pt x="76200" y="114300"/>
                </a:lnTo>
                <a:lnTo>
                  <a:pt x="76200" y="0"/>
                </a:lnTo>
                <a:close/>
              </a:path>
              <a:path w="114300" h="2839085">
                <a:moveTo>
                  <a:pt x="76200" y="152400"/>
                </a:moveTo>
                <a:lnTo>
                  <a:pt x="38100" y="152400"/>
                </a:lnTo>
                <a:lnTo>
                  <a:pt x="38100" y="266700"/>
                </a:lnTo>
                <a:lnTo>
                  <a:pt x="76200" y="266700"/>
                </a:lnTo>
                <a:lnTo>
                  <a:pt x="76200" y="152400"/>
                </a:lnTo>
                <a:close/>
              </a:path>
              <a:path w="114300" h="2839085">
                <a:moveTo>
                  <a:pt x="76200" y="304800"/>
                </a:moveTo>
                <a:lnTo>
                  <a:pt x="38100" y="304800"/>
                </a:lnTo>
                <a:lnTo>
                  <a:pt x="38100" y="419100"/>
                </a:lnTo>
                <a:lnTo>
                  <a:pt x="76200" y="419100"/>
                </a:lnTo>
                <a:lnTo>
                  <a:pt x="76200" y="304800"/>
                </a:lnTo>
                <a:close/>
              </a:path>
              <a:path w="114300" h="2839085">
                <a:moveTo>
                  <a:pt x="76200" y="457200"/>
                </a:moveTo>
                <a:lnTo>
                  <a:pt x="38100" y="457200"/>
                </a:lnTo>
                <a:lnTo>
                  <a:pt x="38100" y="571500"/>
                </a:lnTo>
                <a:lnTo>
                  <a:pt x="76200" y="571500"/>
                </a:lnTo>
                <a:lnTo>
                  <a:pt x="76200" y="457200"/>
                </a:lnTo>
                <a:close/>
              </a:path>
              <a:path w="114300" h="2839085">
                <a:moveTo>
                  <a:pt x="76200" y="609600"/>
                </a:moveTo>
                <a:lnTo>
                  <a:pt x="38100" y="609600"/>
                </a:lnTo>
                <a:lnTo>
                  <a:pt x="38100" y="723900"/>
                </a:lnTo>
                <a:lnTo>
                  <a:pt x="76200" y="723900"/>
                </a:lnTo>
                <a:lnTo>
                  <a:pt x="76200" y="609600"/>
                </a:lnTo>
                <a:close/>
              </a:path>
              <a:path w="114300" h="2839085">
                <a:moveTo>
                  <a:pt x="76200" y="762000"/>
                </a:moveTo>
                <a:lnTo>
                  <a:pt x="38100" y="762000"/>
                </a:lnTo>
                <a:lnTo>
                  <a:pt x="38100" y="876300"/>
                </a:lnTo>
                <a:lnTo>
                  <a:pt x="76200" y="876300"/>
                </a:lnTo>
                <a:lnTo>
                  <a:pt x="76200" y="762000"/>
                </a:lnTo>
                <a:close/>
              </a:path>
              <a:path w="114300" h="2839085">
                <a:moveTo>
                  <a:pt x="76200" y="914400"/>
                </a:moveTo>
                <a:lnTo>
                  <a:pt x="38100" y="914400"/>
                </a:lnTo>
                <a:lnTo>
                  <a:pt x="38100" y="1028700"/>
                </a:lnTo>
                <a:lnTo>
                  <a:pt x="76200" y="1028700"/>
                </a:lnTo>
                <a:lnTo>
                  <a:pt x="76200" y="914400"/>
                </a:lnTo>
                <a:close/>
              </a:path>
              <a:path w="114300" h="2839085">
                <a:moveTo>
                  <a:pt x="76200" y="1066800"/>
                </a:moveTo>
                <a:lnTo>
                  <a:pt x="38100" y="1066800"/>
                </a:lnTo>
                <a:lnTo>
                  <a:pt x="38100" y="1181100"/>
                </a:lnTo>
                <a:lnTo>
                  <a:pt x="76200" y="1181100"/>
                </a:lnTo>
                <a:lnTo>
                  <a:pt x="76200" y="1066800"/>
                </a:lnTo>
                <a:close/>
              </a:path>
              <a:path w="114300" h="2839085">
                <a:moveTo>
                  <a:pt x="76200" y="1219200"/>
                </a:moveTo>
                <a:lnTo>
                  <a:pt x="38100" y="1219200"/>
                </a:lnTo>
                <a:lnTo>
                  <a:pt x="38100" y="1333500"/>
                </a:lnTo>
                <a:lnTo>
                  <a:pt x="76200" y="1333500"/>
                </a:lnTo>
                <a:lnTo>
                  <a:pt x="76200" y="1219200"/>
                </a:lnTo>
                <a:close/>
              </a:path>
              <a:path w="114300" h="2839085">
                <a:moveTo>
                  <a:pt x="76200" y="1371600"/>
                </a:moveTo>
                <a:lnTo>
                  <a:pt x="38100" y="1371600"/>
                </a:lnTo>
                <a:lnTo>
                  <a:pt x="38100" y="1485900"/>
                </a:lnTo>
                <a:lnTo>
                  <a:pt x="76200" y="1485900"/>
                </a:lnTo>
                <a:lnTo>
                  <a:pt x="76200" y="1371600"/>
                </a:lnTo>
                <a:close/>
              </a:path>
              <a:path w="114300" h="2839085">
                <a:moveTo>
                  <a:pt x="76200" y="1524000"/>
                </a:moveTo>
                <a:lnTo>
                  <a:pt x="38100" y="1524000"/>
                </a:lnTo>
                <a:lnTo>
                  <a:pt x="38100" y="1638300"/>
                </a:lnTo>
                <a:lnTo>
                  <a:pt x="76200" y="1638300"/>
                </a:lnTo>
                <a:lnTo>
                  <a:pt x="76200" y="1524000"/>
                </a:lnTo>
                <a:close/>
              </a:path>
              <a:path w="114300" h="2839085">
                <a:moveTo>
                  <a:pt x="76200" y="1676400"/>
                </a:moveTo>
                <a:lnTo>
                  <a:pt x="38100" y="1676400"/>
                </a:lnTo>
                <a:lnTo>
                  <a:pt x="38100" y="1790700"/>
                </a:lnTo>
                <a:lnTo>
                  <a:pt x="76200" y="1790700"/>
                </a:lnTo>
                <a:lnTo>
                  <a:pt x="76200" y="1676400"/>
                </a:lnTo>
                <a:close/>
              </a:path>
              <a:path w="114300" h="2839085">
                <a:moveTo>
                  <a:pt x="76200" y="1828800"/>
                </a:moveTo>
                <a:lnTo>
                  <a:pt x="38100" y="1828800"/>
                </a:lnTo>
                <a:lnTo>
                  <a:pt x="38100" y="1943100"/>
                </a:lnTo>
                <a:lnTo>
                  <a:pt x="76200" y="1943100"/>
                </a:lnTo>
                <a:lnTo>
                  <a:pt x="76200" y="1828800"/>
                </a:lnTo>
                <a:close/>
              </a:path>
              <a:path w="114300" h="2839085">
                <a:moveTo>
                  <a:pt x="76200" y="1981200"/>
                </a:moveTo>
                <a:lnTo>
                  <a:pt x="38100" y="1981200"/>
                </a:lnTo>
                <a:lnTo>
                  <a:pt x="38100" y="2095500"/>
                </a:lnTo>
                <a:lnTo>
                  <a:pt x="76200" y="2095500"/>
                </a:lnTo>
                <a:lnTo>
                  <a:pt x="76200" y="1981200"/>
                </a:lnTo>
                <a:close/>
              </a:path>
              <a:path w="114300" h="2839085">
                <a:moveTo>
                  <a:pt x="76200" y="2133600"/>
                </a:moveTo>
                <a:lnTo>
                  <a:pt x="38100" y="2133600"/>
                </a:lnTo>
                <a:lnTo>
                  <a:pt x="38100" y="2247900"/>
                </a:lnTo>
                <a:lnTo>
                  <a:pt x="76200" y="2247900"/>
                </a:lnTo>
                <a:lnTo>
                  <a:pt x="76200" y="2133600"/>
                </a:lnTo>
                <a:close/>
              </a:path>
              <a:path w="114300" h="2839085">
                <a:moveTo>
                  <a:pt x="76200" y="2286000"/>
                </a:moveTo>
                <a:lnTo>
                  <a:pt x="38100" y="2286000"/>
                </a:lnTo>
                <a:lnTo>
                  <a:pt x="38100" y="2400300"/>
                </a:lnTo>
                <a:lnTo>
                  <a:pt x="76200" y="2400300"/>
                </a:lnTo>
                <a:lnTo>
                  <a:pt x="76200" y="2286000"/>
                </a:lnTo>
                <a:close/>
              </a:path>
              <a:path w="114300" h="2839085">
                <a:moveTo>
                  <a:pt x="76200" y="2438400"/>
                </a:moveTo>
                <a:lnTo>
                  <a:pt x="38100" y="2438400"/>
                </a:lnTo>
                <a:lnTo>
                  <a:pt x="38100" y="2552700"/>
                </a:lnTo>
                <a:lnTo>
                  <a:pt x="76200" y="2552700"/>
                </a:lnTo>
                <a:lnTo>
                  <a:pt x="76200" y="2438400"/>
                </a:lnTo>
                <a:close/>
              </a:path>
              <a:path w="114300" h="2839085">
                <a:moveTo>
                  <a:pt x="76200" y="2590800"/>
                </a:moveTo>
                <a:lnTo>
                  <a:pt x="38100" y="2590800"/>
                </a:lnTo>
                <a:lnTo>
                  <a:pt x="38100" y="2705100"/>
                </a:lnTo>
                <a:lnTo>
                  <a:pt x="76200" y="2705100"/>
                </a:lnTo>
                <a:lnTo>
                  <a:pt x="76200" y="2590800"/>
                </a:lnTo>
                <a:close/>
              </a:path>
              <a:path w="114300" h="2839085">
                <a:moveTo>
                  <a:pt x="114300" y="2724277"/>
                </a:moveTo>
                <a:lnTo>
                  <a:pt x="0" y="2724277"/>
                </a:lnTo>
                <a:lnTo>
                  <a:pt x="57150" y="2838577"/>
                </a:lnTo>
                <a:lnTo>
                  <a:pt x="104775" y="2743327"/>
                </a:lnTo>
                <a:lnTo>
                  <a:pt x="38100" y="2743327"/>
                </a:lnTo>
                <a:lnTo>
                  <a:pt x="104838" y="2743200"/>
                </a:lnTo>
                <a:lnTo>
                  <a:pt x="114300" y="2724277"/>
                </a:lnTo>
                <a:close/>
              </a:path>
              <a:path w="114300" h="2839085">
                <a:moveTo>
                  <a:pt x="76200" y="2743200"/>
                </a:moveTo>
                <a:lnTo>
                  <a:pt x="38100" y="2743200"/>
                </a:lnTo>
                <a:lnTo>
                  <a:pt x="76200" y="2743327"/>
                </a:lnTo>
                <a:close/>
              </a:path>
              <a:path w="114300" h="2839085">
                <a:moveTo>
                  <a:pt x="104838" y="2743200"/>
                </a:moveTo>
                <a:lnTo>
                  <a:pt x="76200" y="2743200"/>
                </a:lnTo>
                <a:lnTo>
                  <a:pt x="104775" y="274332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5189220" y="2461260"/>
            <a:ext cx="2697480" cy="647700"/>
          </a:xfrm>
          <a:custGeom>
            <a:avLst/>
            <a:gdLst/>
            <a:ahLst/>
            <a:cxnLst/>
            <a:rect l="l" t="t" r="r" b="b"/>
            <a:pathLst>
              <a:path w="2697479" h="647700">
                <a:moveTo>
                  <a:pt x="2589529" y="0"/>
                </a:moveTo>
                <a:lnTo>
                  <a:pt x="107950" y="0"/>
                </a:lnTo>
                <a:lnTo>
                  <a:pt x="65954" y="8491"/>
                </a:lnTo>
                <a:lnTo>
                  <a:pt x="31638" y="31638"/>
                </a:lnTo>
                <a:lnTo>
                  <a:pt x="8491" y="65954"/>
                </a:lnTo>
                <a:lnTo>
                  <a:pt x="0" y="107950"/>
                </a:lnTo>
                <a:lnTo>
                  <a:pt x="0" y="539750"/>
                </a:lnTo>
                <a:lnTo>
                  <a:pt x="8491" y="581745"/>
                </a:lnTo>
                <a:lnTo>
                  <a:pt x="31638" y="616061"/>
                </a:lnTo>
                <a:lnTo>
                  <a:pt x="65954" y="639208"/>
                </a:lnTo>
                <a:lnTo>
                  <a:pt x="107950" y="647700"/>
                </a:lnTo>
                <a:lnTo>
                  <a:pt x="2589529" y="647700"/>
                </a:lnTo>
                <a:lnTo>
                  <a:pt x="2631525" y="639208"/>
                </a:lnTo>
                <a:lnTo>
                  <a:pt x="2665841" y="616061"/>
                </a:lnTo>
                <a:lnTo>
                  <a:pt x="2688988" y="581745"/>
                </a:lnTo>
                <a:lnTo>
                  <a:pt x="2697479" y="539750"/>
                </a:lnTo>
                <a:lnTo>
                  <a:pt x="2697479" y="107950"/>
                </a:lnTo>
                <a:lnTo>
                  <a:pt x="2688988" y="65954"/>
                </a:lnTo>
                <a:lnTo>
                  <a:pt x="2665841" y="31638"/>
                </a:lnTo>
                <a:lnTo>
                  <a:pt x="2631525" y="8491"/>
                </a:lnTo>
                <a:lnTo>
                  <a:pt x="2589529" y="0"/>
                </a:lnTo>
                <a:close/>
              </a:path>
            </a:pathLst>
          </a:custGeom>
          <a:solidFill>
            <a:srgbClr val="BABD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 txBox="1"/>
          <p:nvPr/>
        </p:nvSpPr>
        <p:spPr>
          <a:xfrm>
            <a:off x="5495290" y="2526347"/>
            <a:ext cx="2092325" cy="51689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683260" marR="5080" indent="-671195">
              <a:lnSpc>
                <a:spcPct val="100000"/>
              </a:lnSpc>
              <a:spcBef>
                <a:spcPts val="120"/>
              </a:spcBef>
            </a:pPr>
            <a:r>
              <a:rPr sz="1600" b="1" spc="5" dirty="0">
                <a:latin typeface="Arial"/>
                <a:cs typeface="Arial"/>
              </a:rPr>
              <a:t>Warfarin </a:t>
            </a:r>
            <a:r>
              <a:rPr sz="1600" b="1" spc="20" dirty="0">
                <a:latin typeface="Arial"/>
                <a:cs typeface="Arial"/>
              </a:rPr>
              <a:t>(INR</a:t>
            </a:r>
            <a:r>
              <a:rPr sz="1600" b="1" spc="-290" dirty="0">
                <a:latin typeface="Arial"/>
                <a:cs typeface="Arial"/>
              </a:rPr>
              <a:t> </a:t>
            </a:r>
            <a:r>
              <a:rPr sz="1600" b="1" spc="15" dirty="0">
                <a:latin typeface="Arial"/>
                <a:cs typeface="Arial"/>
              </a:rPr>
              <a:t>2.0-3.0)  </a:t>
            </a:r>
            <a:r>
              <a:rPr sz="1600" b="1" spc="5" dirty="0">
                <a:latin typeface="Arial"/>
                <a:cs typeface="Arial"/>
              </a:rPr>
              <a:t>(n=110)</a:t>
            </a:r>
            <a:endParaRPr sz="1600">
              <a:latin typeface="Arial"/>
              <a:cs typeface="Arial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5257800" y="4076700"/>
            <a:ext cx="2697480" cy="647700"/>
          </a:xfrm>
          <a:custGeom>
            <a:avLst/>
            <a:gdLst/>
            <a:ahLst/>
            <a:cxnLst/>
            <a:rect l="l" t="t" r="r" b="b"/>
            <a:pathLst>
              <a:path w="2697479" h="647700">
                <a:moveTo>
                  <a:pt x="2589529" y="0"/>
                </a:moveTo>
                <a:lnTo>
                  <a:pt x="107950" y="0"/>
                </a:lnTo>
                <a:lnTo>
                  <a:pt x="65954" y="8491"/>
                </a:lnTo>
                <a:lnTo>
                  <a:pt x="31638" y="31638"/>
                </a:lnTo>
                <a:lnTo>
                  <a:pt x="8491" y="65954"/>
                </a:lnTo>
                <a:lnTo>
                  <a:pt x="0" y="107950"/>
                </a:lnTo>
                <a:lnTo>
                  <a:pt x="0" y="539750"/>
                </a:lnTo>
                <a:lnTo>
                  <a:pt x="8491" y="581745"/>
                </a:lnTo>
                <a:lnTo>
                  <a:pt x="31638" y="616061"/>
                </a:lnTo>
                <a:lnTo>
                  <a:pt x="65954" y="639208"/>
                </a:lnTo>
                <a:lnTo>
                  <a:pt x="107950" y="647700"/>
                </a:lnTo>
                <a:lnTo>
                  <a:pt x="2589529" y="647700"/>
                </a:lnTo>
                <a:lnTo>
                  <a:pt x="2631525" y="639208"/>
                </a:lnTo>
                <a:lnTo>
                  <a:pt x="2665841" y="616061"/>
                </a:lnTo>
                <a:lnTo>
                  <a:pt x="2688988" y="581745"/>
                </a:lnTo>
                <a:lnTo>
                  <a:pt x="2697479" y="539750"/>
                </a:lnTo>
                <a:lnTo>
                  <a:pt x="2697479" y="107950"/>
                </a:lnTo>
                <a:lnTo>
                  <a:pt x="2688988" y="65954"/>
                </a:lnTo>
                <a:lnTo>
                  <a:pt x="2665841" y="31638"/>
                </a:lnTo>
                <a:lnTo>
                  <a:pt x="2631525" y="8491"/>
                </a:lnTo>
                <a:lnTo>
                  <a:pt x="2589529" y="0"/>
                </a:lnTo>
                <a:close/>
              </a:path>
            </a:pathLst>
          </a:custGeom>
          <a:solidFill>
            <a:srgbClr val="006D6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 txBox="1"/>
          <p:nvPr/>
        </p:nvSpPr>
        <p:spPr>
          <a:xfrm>
            <a:off x="5387340" y="4141406"/>
            <a:ext cx="2455545" cy="51689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859155" marR="5080" indent="-846455">
              <a:lnSpc>
                <a:spcPct val="100000"/>
              </a:lnSpc>
              <a:spcBef>
                <a:spcPts val="120"/>
              </a:spcBef>
            </a:pPr>
            <a:r>
              <a:rPr sz="1600" b="1" spc="20" dirty="0">
                <a:solidFill>
                  <a:srgbClr val="FFFFFF"/>
                </a:solidFill>
                <a:latin typeface="Arial"/>
                <a:cs typeface="Arial"/>
              </a:rPr>
              <a:t>Edoxaban</a:t>
            </a:r>
            <a:r>
              <a:rPr sz="1600" b="1" spc="-18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b="1" spc="40" dirty="0">
                <a:solidFill>
                  <a:srgbClr val="FFFFFF"/>
                </a:solidFill>
                <a:latin typeface="Arial"/>
                <a:cs typeface="Arial"/>
              </a:rPr>
              <a:t>60mg</a:t>
            </a:r>
            <a:r>
              <a:rPr sz="1600" b="1" spc="-18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b="1" spc="20" dirty="0">
                <a:solidFill>
                  <a:srgbClr val="FFFFFF"/>
                </a:solidFill>
                <a:latin typeface="Arial"/>
                <a:cs typeface="Arial"/>
              </a:rPr>
              <a:t>or</a:t>
            </a:r>
            <a:r>
              <a:rPr sz="1600" b="1" spc="-8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b="1" spc="40" dirty="0">
                <a:solidFill>
                  <a:srgbClr val="FFFFFF"/>
                </a:solidFill>
                <a:latin typeface="Arial"/>
                <a:cs typeface="Arial"/>
              </a:rPr>
              <a:t>30mg  </a:t>
            </a:r>
            <a:r>
              <a:rPr sz="1600" b="1" spc="5" dirty="0">
                <a:solidFill>
                  <a:srgbClr val="FFFFFF"/>
                </a:solidFill>
                <a:latin typeface="Arial"/>
                <a:cs typeface="Arial"/>
              </a:rPr>
              <a:t>(n=110)</a:t>
            </a:r>
            <a:endParaRPr sz="1600">
              <a:latin typeface="Arial"/>
              <a:cs typeface="Arial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4267200" y="1977389"/>
            <a:ext cx="114300" cy="1247775"/>
          </a:xfrm>
          <a:custGeom>
            <a:avLst/>
            <a:gdLst/>
            <a:ahLst/>
            <a:cxnLst/>
            <a:rect l="l" t="t" r="r" b="b"/>
            <a:pathLst>
              <a:path w="114300" h="1247775">
                <a:moveTo>
                  <a:pt x="38100" y="1132967"/>
                </a:moveTo>
                <a:lnTo>
                  <a:pt x="0" y="1132967"/>
                </a:lnTo>
                <a:lnTo>
                  <a:pt x="57150" y="1247267"/>
                </a:lnTo>
                <a:lnTo>
                  <a:pt x="104775" y="1152017"/>
                </a:lnTo>
                <a:lnTo>
                  <a:pt x="38100" y="1152017"/>
                </a:lnTo>
                <a:lnTo>
                  <a:pt x="38100" y="1132967"/>
                </a:lnTo>
                <a:close/>
              </a:path>
              <a:path w="114300" h="1247775">
                <a:moveTo>
                  <a:pt x="76200" y="0"/>
                </a:moveTo>
                <a:lnTo>
                  <a:pt x="38100" y="0"/>
                </a:lnTo>
                <a:lnTo>
                  <a:pt x="38100" y="1152017"/>
                </a:lnTo>
                <a:lnTo>
                  <a:pt x="76200" y="1152017"/>
                </a:lnTo>
                <a:lnTo>
                  <a:pt x="76200" y="0"/>
                </a:lnTo>
                <a:close/>
              </a:path>
              <a:path w="114300" h="1247775">
                <a:moveTo>
                  <a:pt x="114300" y="1132967"/>
                </a:moveTo>
                <a:lnTo>
                  <a:pt x="76200" y="1132967"/>
                </a:lnTo>
                <a:lnTo>
                  <a:pt x="76200" y="1152017"/>
                </a:lnTo>
                <a:lnTo>
                  <a:pt x="104775" y="1152017"/>
                </a:lnTo>
                <a:lnTo>
                  <a:pt x="114300" y="113296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 txBox="1"/>
          <p:nvPr/>
        </p:nvSpPr>
        <p:spPr>
          <a:xfrm>
            <a:off x="3127375" y="1509013"/>
            <a:ext cx="2393315" cy="449580"/>
          </a:xfrm>
          <a:prstGeom prst="rect">
            <a:avLst/>
          </a:prstGeom>
        </p:spPr>
        <p:txBody>
          <a:bodyPr vert="horz" wrap="square" lIns="0" tIns="8255" rIns="0" bIns="0" rtlCol="0">
            <a:spAutoFit/>
          </a:bodyPr>
          <a:lstStyle/>
          <a:p>
            <a:pPr marL="485140" marR="5080" indent="-473075">
              <a:lnSpc>
                <a:spcPct val="103899"/>
              </a:lnSpc>
              <a:spcBef>
                <a:spcPts val="65"/>
              </a:spcBef>
            </a:pPr>
            <a:r>
              <a:rPr sz="1350" b="1" spc="20" dirty="0">
                <a:solidFill>
                  <a:srgbClr val="FFFFFF"/>
                </a:solidFill>
                <a:latin typeface="Arial"/>
                <a:cs typeface="Arial"/>
              </a:rPr>
              <a:t>Open </a:t>
            </a:r>
            <a:r>
              <a:rPr sz="1350" b="1" spc="25" dirty="0">
                <a:solidFill>
                  <a:srgbClr val="FFFFFF"/>
                </a:solidFill>
                <a:latin typeface="Arial"/>
                <a:cs typeface="Arial"/>
              </a:rPr>
              <a:t>labeled</a:t>
            </a:r>
            <a:r>
              <a:rPr sz="1350" b="1" spc="-1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350" b="1" spc="20" dirty="0">
                <a:solidFill>
                  <a:srgbClr val="FFFFFF"/>
                </a:solidFill>
                <a:latin typeface="Arial"/>
                <a:cs typeface="Arial"/>
              </a:rPr>
              <a:t>randomization  </a:t>
            </a:r>
            <a:r>
              <a:rPr sz="1350" b="1" spc="15" dirty="0">
                <a:solidFill>
                  <a:srgbClr val="FFFFFF"/>
                </a:solidFill>
                <a:latin typeface="Arial"/>
                <a:cs typeface="Arial"/>
              </a:rPr>
              <a:t>before</a:t>
            </a:r>
            <a:r>
              <a:rPr sz="1350" b="1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350" b="1" spc="25" dirty="0">
                <a:solidFill>
                  <a:srgbClr val="FFFFFF"/>
                </a:solidFill>
                <a:latin typeface="Arial"/>
                <a:cs typeface="Arial"/>
              </a:rPr>
              <a:t>discharge</a:t>
            </a:r>
            <a:endParaRPr sz="1350">
              <a:latin typeface="Arial"/>
              <a:cs typeface="Arial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3878326" y="5150484"/>
            <a:ext cx="848994" cy="27241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600" b="1" spc="5" dirty="0">
                <a:solidFill>
                  <a:srgbClr val="FFFFFF"/>
                </a:solidFill>
                <a:latin typeface="Arial"/>
                <a:cs typeface="Arial"/>
              </a:rPr>
              <a:t>5-9</a:t>
            </a:r>
            <a:r>
              <a:rPr sz="1600" b="1" spc="-9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b="1" spc="15" dirty="0">
                <a:solidFill>
                  <a:srgbClr val="FFFFFF"/>
                </a:solidFill>
                <a:latin typeface="Arial"/>
                <a:cs typeface="Arial"/>
              </a:rPr>
              <a:t>days</a:t>
            </a:r>
            <a:endParaRPr sz="1600">
              <a:latin typeface="Arial"/>
              <a:cs typeface="Arial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4957190" y="5146357"/>
            <a:ext cx="812165" cy="27305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600" b="1" spc="10" dirty="0">
                <a:solidFill>
                  <a:srgbClr val="FFFFFF"/>
                </a:solidFill>
                <a:latin typeface="Arial"/>
                <a:cs typeface="Arial"/>
              </a:rPr>
              <a:t>2</a:t>
            </a:r>
            <a:r>
              <a:rPr sz="1600" b="1" spc="-9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b="1" spc="10" dirty="0">
                <a:solidFill>
                  <a:srgbClr val="FFFFFF"/>
                </a:solidFill>
                <a:latin typeface="Arial"/>
                <a:cs typeface="Arial"/>
              </a:rPr>
              <a:t>weeks</a:t>
            </a:r>
            <a:endParaRPr sz="1600">
              <a:latin typeface="Arial"/>
              <a:cs typeface="Arial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6022975" y="5152326"/>
            <a:ext cx="837565" cy="27305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600" b="1" spc="10" dirty="0">
                <a:solidFill>
                  <a:srgbClr val="FFFFFF"/>
                </a:solidFill>
                <a:latin typeface="Arial"/>
                <a:cs typeface="Arial"/>
              </a:rPr>
              <a:t>1</a:t>
            </a:r>
            <a:r>
              <a:rPr sz="1600" b="1" spc="-9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b="1" spc="30" dirty="0">
                <a:solidFill>
                  <a:srgbClr val="FFFFFF"/>
                </a:solidFill>
                <a:latin typeface="Arial"/>
                <a:cs typeface="Arial"/>
              </a:rPr>
              <a:t>month</a:t>
            </a:r>
            <a:endParaRPr sz="1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695320" y="410209"/>
            <a:ext cx="3696335" cy="63881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4000" spc="-5" dirty="0"/>
              <a:t>Trial</a:t>
            </a:r>
            <a:r>
              <a:rPr sz="4000" spc="-55" dirty="0"/>
              <a:t> </a:t>
            </a:r>
            <a:r>
              <a:rPr sz="4000" spc="-5" dirty="0"/>
              <a:t>Treatment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345757" y="1482026"/>
            <a:ext cx="8312150" cy="35775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70840" indent="-358775">
              <a:lnSpc>
                <a:spcPct val="100000"/>
              </a:lnSpc>
              <a:spcBef>
                <a:spcPts val="100"/>
              </a:spcBef>
              <a:buSzPct val="118750"/>
              <a:buFont typeface="Wingdings"/>
              <a:buChar char=""/>
              <a:tabLst>
                <a:tab pos="370840" algn="l"/>
                <a:tab pos="371475" algn="l"/>
              </a:tabLst>
            </a:pPr>
            <a:r>
              <a:rPr sz="2400" b="1" spc="-25" dirty="0">
                <a:solidFill>
                  <a:srgbClr val="FFC000"/>
                </a:solidFill>
                <a:latin typeface="Arial"/>
                <a:cs typeface="Arial"/>
              </a:rPr>
              <a:t>Edoxaban</a:t>
            </a:r>
            <a:r>
              <a:rPr sz="2400" b="1" spc="155" dirty="0">
                <a:solidFill>
                  <a:srgbClr val="FFC000"/>
                </a:solidFill>
                <a:latin typeface="Arial"/>
                <a:cs typeface="Arial"/>
              </a:rPr>
              <a:t> </a:t>
            </a:r>
            <a:r>
              <a:rPr sz="2400" b="1" spc="-25" dirty="0">
                <a:solidFill>
                  <a:srgbClr val="FFC000"/>
                </a:solidFill>
                <a:latin typeface="Arial"/>
                <a:cs typeface="Arial"/>
              </a:rPr>
              <a:t>group</a:t>
            </a:r>
            <a:endParaRPr sz="2400">
              <a:latin typeface="Arial"/>
              <a:cs typeface="Arial"/>
            </a:endParaRPr>
          </a:p>
          <a:p>
            <a:pPr marL="737235" marR="5080">
              <a:lnSpc>
                <a:spcPct val="133500"/>
              </a:lnSpc>
              <a:spcBef>
                <a:spcPts val="815"/>
              </a:spcBef>
            </a:pPr>
            <a:r>
              <a:rPr sz="1950" b="1" spc="-5" dirty="0">
                <a:solidFill>
                  <a:srgbClr val="FFFFFF"/>
                </a:solidFill>
                <a:latin typeface="Arial"/>
                <a:cs typeface="Arial"/>
              </a:rPr>
              <a:t>Dose </a:t>
            </a:r>
            <a:r>
              <a:rPr sz="1950" b="1" spc="5" dirty="0">
                <a:solidFill>
                  <a:srgbClr val="FFFFFF"/>
                </a:solidFill>
                <a:latin typeface="Arial"/>
                <a:cs typeface="Arial"/>
              </a:rPr>
              <a:t>of 60 </a:t>
            </a:r>
            <a:r>
              <a:rPr sz="1950" b="1" spc="10" dirty="0">
                <a:solidFill>
                  <a:srgbClr val="FFFFFF"/>
                </a:solidFill>
                <a:latin typeface="Arial"/>
                <a:cs typeface="Arial"/>
              </a:rPr>
              <a:t>mg </a:t>
            </a:r>
            <a:r>
              <a:rPr sz="1950" b="1" dirty="0">
                <a:solidFill>
                  <a:srgbClr val="FFFFFF"/>
                </a:solidFill>
                <a:latin typeface="Arial"/>
                <a:cs typeface="Arial"/>
              </a:rPr>
              <a:t>orally </a:t>
            </a:r>
            <a:r>
              <a:rPr sz="1950" b="1" spc="5" dirty="0">
                <a:solidFill>
                  <a:srgbClr val="FFFFFF"/>
                </a:solidFill>
                <a:latin typeface="Arial"/>
                <a:cs typeface="Arial"/>
              </a:rPr>
              <a:t>once </a:t>
            </a:r>
            <a:r>
              <a:rPr sz="1950" b="1" dirty="0">
                <a:solidFill>
                  <a:srgbClr val="FFFFFF"/>
                </a:solidFill>
                <a:latin typeface="Arial"/>
                <a:cs typeface="Arial"/>
              </a:rPr>
              <a:t>daily </a:t>
            </a:r>
            <a:r>
              <a:rPr sz="1950" b="1" spc="10" dirty="0">
                <a:solidFill>
                  <a:srgbClr val="FFFFFF"/>
                </a:solidFill>
                <a:latin typeface="Arial"/>
                <a:cs typeface="Arial"/>
              </a:rPr>
              <a:t>or </a:t>
            </a:r>
            <a:r>
              <a:rPr sz="1950" b="1" spc="5" dirty="0">
                <a:solidFill>
                  <a:srgbClr val="FFFFFF"/>
                </a:solidFill>
                <a:latin typeface="Arial"/>
                <a:cs typeface="Arial"/>
              </a:rPr>
              <a:t>30 </a:t>
            </a:r>
            <a:r>
              <a:rPr sz="1950" b="1" spc="10" dirty="0">
                <a:solidFill>
                  <a:srgbClr val="FFFFFF"/>
                </a:solidFill>
                <a:latin typeface="Arial"/>
                <a:cs typeface="Arial"/>
              </a:rPr>
              <a:t>mg </a:t>
            </a:r>
            <a:r>
              <a:rPr sz="1950" b="1" spc="5" dirty="0">
                <a:solidFill>
                  <a:srgbClr val="FFFFFF"/>
                </a:solidFill>
                <a:latin typeface="Arial"/>
                <a:cs typeface="Arial"/>
              </a:rPr>
              <a:t>once </a:t>
            </a:r>
            <a:r>
              <a:rPr sz="1950" b="1" dirty="0">
                <a:solidFill>
                  <a:srgbClr val="FFFFFF"/>
                </a:solidFill>
                <a:latin typeface="Arial"/>
                <a:cs typeface="Arial"/>
              </a:rPr>
              <a:t>daily </a:t>
            </a:r>
            <a:r>
              <a:rPr sz="1950" b="1" spc="5" dirty="0">
                <a:solidFill>
                  <a:srgbClr val="FFFFFF"/>
                </a:solidFill>
                <a:latin typeface="Arial"/>
                <a:cs typeface="Arial"/>
              </a:rPr>
              <a:t>in patients  </a:t>
            </a:r>
            <a:r>
              <a:rPr sz="1950" b="1" dirty="0">
                <a:solidFill>
                  <a:srgbClr val="FFFFFF"/>
                </a:solidFill>
                <a:latin typeface="Arial"/>
                <a:cs typeface="Arial"/>
              </a:rPr>
              <a:t>with </a:t>
            </a:r>
            <a:r>
              <a:rPr sz="1950" b="1" spc="-5" dirty="0">
                <a:solidFill>
                  <a:srgbClr val="FFFFFF"/>
                </a:solidFill>
                <a:latin typeface="Arial"/>
                <a:cs typeface="Arial"/>
              </a:rPr>
              <a:t>30–50 </a:t>
            </a:r>
            <a:r>
              <a:rPr sz="1950" b="1" dirty="0">
                <a:solidFill>
                  <a:srgbClr val="FFFFFF"/>
                </a:solidFill>
                <a:latin typeface="Arial"/>
                <a:cs typeface="Arial"/>
              </a:rPr>
              <a:t>mL/min creatinine </a:t>
            </a:r>
            <a:r>
              <a:rPr sz="1950" b="1" spc="-5" dirty="0">
                <a:solidFill>
                  <a:srgbClr val="FFFFFF"/>
                </a:solidFill>
                <a:latin typeface="Arial"/>
                <a:cs typeface="Arial"/>
              </a:rPr>
              <a:t>clearance </a:t>
            </a:r>
            <a:r>
              <a:rPr sz="1950" b="1" spc="5" dirty="0">
                <a:solidFill>
                  <a:srgbClr val="FFFFFF"/>
                </a:solidFill>
                <a:latin typeface="Arial"/>
                <a:cs typeface="Arial"/>
              </a:rPr>
              <a:t>or </a:t>
            </a:r>
            <a:r>
              <a:rPr sz="1950" b="1" spc="10" dirty="0">
                <a:solidFill>
                  <a:srgbClr val="FFFFFF"/>
                </a:solidFill>
                <a:latin typeface="Arial"/>
                <a:cs typeface="Arial"/>
              </a:rPr>
              <a:t>no more </a:t>
            </a:r>
            <a:r>
              <a:rPr sz="1950" b="1" spc="5" dirty="0">
                <a:solidFill>
                  <a:srgbClr val="FFFFFF"/>
                </a:solidFill>
                <a:latin typeface="Arial"/>
                <a:cs typeface="Arial"/>
              </a:rPr>
              <a:t>than 60 kg  body</a:t>
            </a:r>
            <a:r>
              <a:rPr sz="1950" b="1" spc="9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950" b="1" spc="-5" dirty="0">
                <a:solidFill>
                  <a:srgbClr val="FFFFFF"/>
                </a:solidFill>
                <a:latin typeface="Arial"/>
                <a:cs typeface="Arial"/>
              </a:rPr>
              <a:t>weight</a:t>
            </a:r>
            <a:endParaRPr sz="1950">
              <a:latin typeface="Arial"/>
              <a:cs typeface="Arial"/>
            </a:endParaRPr>
          </a:p>
          <a:p>
            <a:pPr marL="378460" indent="-366395">
              <a:lnSpc>
                <a:spcPct val="100000"/>
              </a:lnSpc>
              <a:spcBef>
                <a:spcPts val="1415"/>
              </a:spcBef>
              <a:buClr>
                <a:srgbClr val="FFCC00"/>
              </a:buClr>
              <a:buSzPct val="118750"/>
              <a:buFont typeface="Wingdings"/>
              <a:buChar char=""/>
              <a:tabLst>
                <a:tab pos="378460" algn="l"/>
                <a:tab pos="379095" algn="l"/>
              </a:tabLst>
            </a:pPr>
            <a:r>
              <a:rPr sz="2400" b="1" spc="-5" dirty="0">
                <a:solidFill>
                  <a:srgbClr val="FFC000"/>
                </a:solidFill>
                <a:latin typeface="Arial"/>
                <a:cs typeface="Arial"/>
              </a:rPr>
              <a:t>Warfarin</a:t>
            </a:r>
            <a:r>
              <a:rPr sz="2400" b="1" spc="-90" dirty="0">
                <a:solidFill>
                  <a:srgbClr val="FFC000"/>
                </a:solidFill>
                <a:latin typeface="Arial"/>
                <a:cs typeface="Arial"/>
              </a:rPr>
              <a:t> </a:t>
            </a:r>
            <a:r>
              <a:rPr sz="2400" b="1" spc="-25" dirty="0">
                <a:solidFill>
                  <a:srgbClr val="FFC000"/>
                </a:solidFill>
                <a:latin typeface="Arial"/>
                <a:cs typeface="Arial"/>
              </a:rPr>
              <a:t>group</a:t>
            </a:r>
            <a:endParaRPr sz="2400">
              <a:latin typeface="Arial"/>
              <a:cs typeface="Arial"/>
            </a:endParaRPr>
          </a:p>
          <a:p>
            <a:pPr marL="737235">
              <a:lnSpc>
                <a:spcPct val="100000"/>
              </a:lnSpc>
              <a:spcBef>
                <a:spcPts val="1410"/>
              </a:spcBef>
            </a:pPr>
            <a:r>
              <a:rPr sz="1950" b="1" spc="-5" dirty="0">
                <a:solidFill>
                  <a:srgbClr val="FFFFFF"/>
                </a:solidFill>
                <a:latin typeface="Arial"/>
                <a:cs typeface="Arial"/>
              </a:rPr>
              <a:t>Dose </a:t>
            </a:r>
            <a:r>
              <a:rPr sz="1950" b="1" dirty="0">
                <a:solidFill>
                  <a:srgbClr val="FFFFFF"/>
                </a:solidFill>
                <a:latin typeface="Arial"/>
                <a:cs typeface="Arial"/>
              </a:rPr>
              <a:t>adjustment </a:t>
            </a:r>
            <a:r>
              <a:rPr sz="1950" b="1" spc="15" dirty="0">
                <a:solidFill>
                  <a:srgbClr val="FFFFFF"/>
                </a:solidFill>
                <a:latin typeface="Arial"/>
                <a:cs typeface="Arial"/>
              </a:rPr>
              <a:t>to </a:t>
            </a:r>
            <a:r>
              <a:rPr sz="1950" b="1" dirty="0">
                <a:solidFill>
                  <a:srgbClr val="FFFFFF"/>
                </a:solidFill>
                <a:latin typeface="Arial"/>
                <a:cs typeface="Arial"/>
              </a:rPr>
              <a:t>maintain </a:t>
            </a:r>
            <a:r>
              <a:rPr sz="1950" b="1" spc="10" dirty="0">
                <a:solidFill>
                  <a:srgbClr val="FFFFFF"/>
                </a:solidFill>
                <a:latin typeface="Arial"/>
                <a:cs typeface="Arial"/>
              </a:rPr>
              <a:t>the </a:t>
            </a:r>
            <a:r>
              <a:rPr sz="1950" b="1" spc="-5" dirty="0">
                <a:solidFill>
                  <a:srgbClr val="FFFFFF"/>
                </a:solidFill>
                <a:latin typeface="Arial"/>
                <a:cs typeface="Arial"/>
              </a:rPr>
              <a:t>INR between </a:t>
            </a:r>
            <a:r>
              <a:rPr sz="1950" b="1" dirty="0">
                <a:solidFill>
                  <a:srgbClr val="FFFFFF"/>
                </a:solidFill>
                <a:latin typeface="Arial"/>
                <a:cs typeface="Arial"/>
              </a:rPr>
              <a:t>2.0 </a:t>
            </a:r>
            <a:r>
              <a:rPr sz="1950" b="1" spc="5" dirty="0">
                <a:solidFill>
                  <a:srgbClr val="FFFFFF"/>
                </a:solidFill>
                <a:latin typeface="Arial"/>
                <a:cs typeface="Arial"/>
              </a:rPr>
              <a:t>and</a:t>
            </a:r>
            <a:r>
              <a:rPr sz="1950" b="1" spc="-6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950" b="1" spc="-5" dirty="0">
                <a:solidFill>
                  <a:srgbClr val="FFFFFF"/>
                </a:solidFill>
                <a:latin typeface="Arial"/>
                <a:cs typeface="Arial"/>
              </a:rPr>
              <a:t>3.0.</a:t>
            </a:r>
            <a:endParaRPr sz="1950">
              <a:latin typeface="Arial"/>
              <a:cs typeface="Arial"/>
            </a:endParaRPr>
          </a:p>
          <a:p>
            <a:pPr marL="737235" marR="31115">
              <a:lnSpc>
                <a:spcPct val="133500"/>
              </a:lnSpc>
              <a:spcBef>
                <a:spcPts val="600"/>
              </a:spcBef>
            </a:pPr>
            <a:r>
              <a:rPr sz="1950" b="1" spc="25" dirty="0">
                <a:solidFill>
                  <a:srgbClr val="FFFFFF"/>
                </a:solidFill>
                <a:latin typeface="Arial"/>
                <a:cs typeface="Arial"/>
              </a:rPr>
              <a:t>The </a:t>
            </a:r>
            <a:r>
              <a:rPr sz="1950" b="1" spc="-5" dirty="0">
                <a:solidFill>
                  <a:srgbClr val="FFFFFF"/>
                </a:solidFill>
                <a:latin typeface="Arial"/>
                <a:cs typeface="Arial"/>
              </a:rPr>
              <a:t>INR </a:t>
            </a:r>
            <a:r>
              <a:rPr sz="1950" b="1" dirty="0">
                <a:solidFill>
                  <a:srgbClr val="FFFFFF"/>
                </a:solidFill>
                <a:latin typeface="Arial"/>
                <a:cs typeface="Arial"/>
              </a:rPr>
              <a:t>measurements were </a:t>
            </a:r>
            <a:r>
              <a:rPr sz="1950" b="1" spc="5" dirty="0">
                <a:solidFill>
                  <a:srgbClr val="FFFFFF"/>
                </a:solidFill>
                <a:latin typeface="Arial"/>
                <a:cs typeface="Arial"/>
              </a:rPr>
              <a:t>performed </a:t>
            </a:r>
            <a:r>
              <a:rPr sz="1950" b="1" dirty="0">
                <a:solidFill>
                  <a:srgbClr val="FFFFFF"/>
                </a:solidFill>
                <a:latin typeface="Arial"/>
                <a:cs typeface="Arial"/>
              </a:rPr>
              <a:t>daily </a:t>
            </a:r>
            <a:r>
              <a:rPr sz="1950" b="1" spc="5" dirty="0">
                <a:solidFill>
                  <a:srgbClr val="FFFFFF"/>
                </a:solidFill>
                <a:latin typeface="Arial"/>
                <a:cs typeface="Arial"/>
              </a:rPr>
              <a:t>before </a:t>
            </a:r>
            <a:r>
              <a:rPr sz="1950" b="1" dirty="0">
                <a:solidFill>
                  <a:srgbClr val="FFFFFF"/>
                </a:solidFill>
                <a:latin typeface="Arial"/>
                <a:cs typeface="Arial"/>
              </a:rPr>
              <a:t>discharge  </a:t>
            </a:r>
            <a:r>
              <a:rPr sz="1950" b="1" spc="5" dirty="0">
                <a:solidFill>
                  <a:srgbClr val="FFFFFF"/>
                </a:solidFill>
                <a:latin typeface="Arial"/>
                <a:cs typeface="Arial"/>
              </a:rPr>
              <a:t>and </a:t>
            </a:r>
            <a:r>
              <a:rPr sz="1950" b="1" dirty="0">
                <a:solidFill>
                  <a:srgbClr val="FFFFFF"/>
                </a:solidFill>
                <a:latin typeface="Arial"/>
                <a:cs typeface="Arial"/>
              </a:rPr>
              <a:t>at </a:t>
            </a:r>
            <a:r>
              <a:rPr sz="1950" b="1" spc="15" dirty="0">
                <a:solidFill>
                  <a:srgbClr val="FFFFFF"/>
                </a:solidFill>
                <a:latin typeface="Arial"/>
                <a:cs typeface="Arial"/>
              </a:rPr>
              <a:t>a </a:t>
            </a:r>
            <a:r>
              <a:rPr sz="1950" b="1" dirty="0">
                <a:solidFill>
                  <a:srgbClr val="FFFFFF"/>
                </a:solidFill>
                <a:latin typeface="Arial"/>
                <a:cs typeface="Arial"/>
              </a:rPr>
              <a:t>scheduled outpatient </a:t>
            </a:r>
            <a:r>
              <a:rPr sz="1950" b="1" spc="-5" dirty="0">
                <a:solidFill>
                  <a:srgbClr val="FFFFFF"/>
                </a:solidFill>
                <a:latin typeface="Arial"/>
                <a:cs typeface="Arial"/>
              </a:rPr>
              <a:t>clinic </a:t>
            </a:r>
            <a:r>
              <a:rPr sz="1950" b="1" dirty="0">
                <a:solidFill>
                  <a:srgbClr val="FFFFFF"/>
                </a:solidFill>
                <a:latin typeface="Arial"/>
                <a:cs typeface="Arial"/>
              </a:rPr>
              <a:t>after</a:t>
            </a:r>
            <a:r>
              <a:rPr sz="1950" b="1" spc="-36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950" b="1" dirty="0">
                <a:solidFill>
                  <a:srgbClr val="FFFFFF"/>
                </a:solidFill>
                <a:latin typeface="Arial"/>
                <a:cs typeface="Arial"/>
              </a:rPr>
              <a:t>discharge</a:t>
            </a:r>
            <a:endParaRPr sz="19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1924</Words>
  <Application>Microsoft Office PowerPoint</Application>
  <PresentationFormat>On-screen Show (4:3)</PresentationFormat>
  <Paragraphs>545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9" baseType="lpstr">
      <vt:lpstr>Arial</vt:lpstr>
      <vt:lpstr>Calibri</vt:lpstr>
      <vt:lpstr>Symbol</vt:lpstr>
      <vt:lpstr>Times New Roman</vt:lpstr>
      <vt:lpstr>Wingdings</vt:lpstr>
      <vt:lpstr>Office Theme</vt:lpstr>
      <vt:lpstr>Edoxaban versus Warfarin  after Surgical Bioprosthetic Valve</vt:lpstr>
      <vt:lpstr>Disclosure</vt:lpstr>
      <vt:lpstr>Backgrounds</vt:lpstr>
      <vt:lpstr>Objective</vt:lpstr>
      <vt:lpstr>Study Design</vt:lpstr>
      <vt:lpstr>Study Design</vt:lpstr>
      <vt:lpstr>PowerPoint Presentation</vt:lpstr>
      <vt:lpstr>Study Flow Diagram</vt:lpstr>
      <vt:lpstr>Trial Treatment</vt:lpstr>
      <vt:lpstr>Study Outcome</vt:lpstr>
      <vt:lpstr>Study Outcome</vt:lpstr>
      <vt:lpstr>Screening, Randomization, and Follow-up</vt:lpstr>
      <vt:lpstr>Statistical Analysis</vt:lpstr>
      <vt:lpstr>Baseline Characteristics</vt:lpstr>
      <vt:lpstr>Baseline Characteristics (2)</vt:lpstr>
      <vt:lpstr>Efficacy Outcome (Intention-to-Treatment)</vt:lpstr>
      <vt:lpstr>Efficacy Outcome</vt:lpstr>
      <vt:lpstr>Safety Outcome (Intention-to-Treatment)</vt:lpstr>
      <vt:lpstr>Safety Outcome</vt:lpstr>
      <vt:lpstr>Primary Outcomes:  Edoxaban versus. Warfarin</vt:lpstr>
      <vt:lpstr>Conclusions</vt:lpstr>
      <vt:lpstr>Primary Outcomes by Prespecified Subgroups</vt:lpstr>
      <vt:lpstr>Safety Outcomes (Major + CRNM bleeding)  by Prespecified Subgroups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TAVI case</dc:title>
  <dc:creator>신상훈</dc:creator>
  <cp:lastModifiedBy>Sheikh, Rahab P</cp:lastModifiedBy>
  <cp:revision>1</cp:revision>
  <dcterms:created xsi:type="dcterms:W3CDTF">2020-03-30T18:24:45Z</dcterms:created>
  <dcterms:modified xsi:type="dcterms:W3CDTF">2020-03-30T18:24:51Z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2020-03-25T00:00:00Z</vt:filetime>
  </property>
  <property fmtid="{D5CDD505-2E9C-101B-9397-08002B2CF9AE}" pid="3" name="Creator">
    <vt:lpwstr>Microsoft® PowerPoint® for Office 365</vt:lpwstr>
  </property>
  <property fmtid="{D5CDD505-2E9C-101B-9397-08002B2CF9AE}" pid="4" name="LastSaved">
    <vt:filetime>2020-03-30T00:00:00Z</vt:filetime>
  </property>
</Properties>
</file>