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9F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9F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9F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54040" y="6400800"/>
            <a:ext cx="2400300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90600" y="6454140"/>
            <a:ext cx="2293620" cy="335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366259" y="6408420"/>
            <a:ext cx="342900" cy="4495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810" y="6480809"/>
            <a:ext cx="9140190" cy="0"/>
          </a:xfrm>
          <a:custGeom>
            <a:avLst/>
            <a:gdLst/>
            <a:ahLst/>
            <a:cxnLst/>
            <a:rect l="l" t="t" r="r" b="b"/>
            <a:pathLst>
              <a:path w="9140190">
                <a:moveTo>
                  <a:pt x="0" y="0"/>
                </a:moveTo>
                <a:lnTo>
                  <a:pt x="9140190" y="0"/>
                </a:lnTo>
              </a:path>
            </a:pathLst>
          </a:custGeom>
          <a:ln w="222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654040" y="6400800"/>
            <a:ext cx="2400300" cy="3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90600" y="6454140"/>
            <a:ext cx="2293620" cy="3352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366259" y="6408420"/>
            <a:ext cx="342900" cy="4495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810" y="6480809"/>
            <a:ext cx="9140190" cy="0"/>
          </a:xfrm>
          <a:custGeom>
            <a:avLst/>
            <a:gdLst/>
            <a:ahLst/>
            <a:cxnLst/>
            <a:rect l="l" t="t" r="r" b="b"/>
            <a:pathLst>
              <a:path w="9140190">
                <a:moveTo>
                  <a:pt x="0" y="0"/>
                </a:moveTo>
                <a:lnTo>
                  <a:pt x="9140190" y="0"/>
                </a:lnTo>
              </a:path>
            </a:pathLst>
          </a:custGeom>
          <a:ln w="222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52400" y="6522719"/>
            <a:ext cx="3710940" cy="3124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54040" y="6400800"/>
            <a:ext cx="2400300" cy="3886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90600" y="6454140"/>
            <a:ext cx="2293620" cy="3352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366259" y="6408420"/>
            <a:ext cx="342900" cy="44957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810" y="6480809"/>
            <a:ext cx="9140190" cy="0"/>
          </a:xfrm>
          <a:custGeom>
            <a:avLst/>
            <a:gdLst/>
            <a:ahLst/>
            <a:cxnLst/>
            <a:rect l="l" t="t" r="r" b="b"/>
            <a:pathLst>
              <a:path w="9140190">
                <a:moveTo>
                  <a:pt x="0" y="0"/>
                </a:moveTo>
                <a:lnTo>
                  <a:pt x="9140190" y="0"/>
                </a:lnTo>
              </a:path>
            </a:pathLst>
          </a:custGeom>
          <a:ln w="222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654040" y="6400800"/>
            <a:ext cx="2400300" cy="3886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90600" y="6454140"/>
            <a:ext cx="2293620" cy="3352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366259" y="6408420"/>
            <a:ext cx="342900" cy="44957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810" y="6480809"/>
            <a:ext cx="9140190" cy="0"/>
          </a:xfrm>
          <a:custGeom>
            <a:avLst/>
            <a:gdLst/>
            <a:ahLst/>
            <a:cxnLst/>
            <a:rect l="l" t="t" r="r" b="b"/>
            <a:pathLst>
              <a:path w="9140190">
                <a:moveTo>
                  <a:pt x="0" y="0"/>
                </a:moveTo>
                <a:lnTo>
                  <a:pt x="9140190" y="0"/>
                </a:lnTo>
              </a:path>
            </a:pathLst>
          </a:custGeom>
          <a:ln w="222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9795" y="111061"/>
            <a:ext cx="7344409" cy="112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9FC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2744" y="1533102"/>
            <a:ext cx="8398510" cy="4458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9434" y="542782"/>
            <a:ext cx="8171815" cy="16116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61694">
              <a:lnSpc>
                <a:spcPct val="130100"/>
              </a:lnSpc>
              <a:spcBef>
                <a:spcPts val="90"/>
              </a:spcBef>
            </a:pPr>
            <a:r>
              <a:rPr sz="4000" spc="10" dirty="0"/>
              <a:t>Edoxaban </a:t>
            </a:r>
            <a:r>
              <a:rPr sz="4000" dirty="0"/>
              <a:t>versus </a:t>
            </a:r>
            <a:r>
              <a:rPr sz="4000" spc="15" dirty="0"/>
              <a:t>Warfarin  </a:t>
            </a:r>
            <a:r>
              <a:rPr sz="4000" spc="-10" dirty="0"/>
              <a:t>after </a:t>
            </a:r>
            <a:r>
              <a:rPr sz="4000" spc="10" dirty="0"/>
              <a:t>Surgical </a:t>
            </a:r>
            <a:r>
              <a:rPr sz="4000" spc="5" dirty="0"/>
              <a:t>Bioprosthetic</a:t>
            </a:r>
            <a:r>
              <a:rPr sz="4000" spc="-185" dirty="0"/>
              <a:t> </a:t>
            </a:r>
            <a:r>
              <a:rPr sz="4000" spc="10" dirty="0"/>
              <a:t>Valve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98512" y="2308859"/>
            <a:ext cx="7836534" cy="37001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133985" algn="ctr">
              <a:lnSpc>
                <a:spcPct val="100000"/>
              </a:lnSpc>
              <a:spcBef>
                <a:spcPts val="125"/>
              </a:spcBef>
            </a:pPr>
            <a:r>
              <a:rPr sz="4000" b="1" spc="10" dirty="0">
                <a:solidFill>
                  <a:srgbClr val="F9FC00"/>
                </a:solidFill>
                <a:latin typeface="Arial"/>
                <a:cs typeface="Arial"/>
              </a:rPr>
              <a:t>Implantation or </a:t>
            </a:r>
            <a:r>
              <a:rPr sz="4000" b="1" spc="5" dirty="0">
                <a:solidFill>
                  <a:srgbClr val="F9FC00"/>
                </a:solidFill>
                <a:latin typeface="Arial"/>
                <a:cs typeface="Arial"/>
              </a:rPr>
              <a:t>Valve</a:t>
            </a:r>
            <a:r>
              <a:rPr sz="4000" b="1" spc="-270" dirty="0">
                <a:solidFill>
                  <a:srgbClr val="F9FC00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F9FC00"/>
                </a:solidFill>
                <a:latin typeface="Arial"/>
                <a:cs typeface="Arial"/>
              </a:rPr>
              <a:t>Repair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900">
              <a:latin typeface="Arial"/>
              <a:cs typeface="Arial"/>
            </a:endParaRPr>
          </a:p>
          <a:p>
            <a:pPr marR="134620" algn="ctr">
              <a:lnSpc>
                <a:spcPct val="100000"/>
              </a:lnSpc>
            </a:pPr>
            <a:r>
              <a:rPr sz="2800" b="1" spc="20" dirty="0">
                <a:solidFill>
                  <a:srgbClr val="FFFFFF"/>
                </a:solidFill>
                <a:latin typeface="Arial"/>
                <a:cs typeface="Arial"/>
              </a:rPr>
              <a:t>Geu-Ru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Hong,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MD,</a:t>
            </a:r>
            <a:r>
              <a:rPr sz="2800" b="1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PhD</a:t>
            </a:r>
            <a:endParaRPr sz="2800">
              <a:latin typeface="Arial"/>
              <a:cs typeface="Arial"/>
            </a:endParaRPr>
          </a:p>
          <a:p>
            <a:pPr marR="139700" algn="ctr">
              <a:lnSpc>
                <a:spcPct val="100000"/>
              </a:lnSpc>
              <a:spcBef>
                <a:spcPts val="965"/>
              </a:spcBef>
            </a:pP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behalf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of the </a:t>
            </a:r>
            <a:r>
              <a:rPr sz="2800" b="1" spc="-10" dirty="0">
                <a:solidFill>
                  <a:srgbClr val="FFFFFF"/>
                </a:solidFill>
                <a:latin typeface="Arial"/>
                <a:cs typeface="Arial"/>
              </a:rPr>
              <a:t>ENAVLE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trial</a:t>
            </a:r>
            <a:r>
              <a:rPr sz="2800" b="1" spc="-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investigators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Arial"/>
              <a:cs typeface="Arial"/>
            </a:endParaRPr>
          </a:p>
          <a:p>
            <a:pPr marL="454659" marR="5080" indent="-442595">
              <a:lnSpc>
                <a:spcPct val="150100"/>
              </a:lnSpc>
            </a:pP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Division</a:t>
            </a:r>
            <a:r>
              <a:rPr sz="22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Cardiology,</a:t>
            </a:r>
            <a:r>
              <a:rPr sz="22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Severance</a:t>
            </a:r>
            <a:r>
              <a:rPr sz="22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Cardiovascular</a:t>
            </a:r>
            <a:r>
              <a:rPr sz="22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Hospital 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Yonsei</a:t>
            </a:r>
            <a:r>
              <a:rPr sz="22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University</a:t>
            </a:r>
            <a:r>
              <a:rPr sz="22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College</a:t>
            </a:r>
            <a:r>
              <a:rPr sz="22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Medicine,</a:t>
            </a:r>
            <a:r>
              <a:rPr sz="22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Seoul,</a:t>
            </a:r>
            <a:r>
              <a:rPr sz="22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Korea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1980" y="410209"/>
            <a:ext cx="3794760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10" dirty="0"/>
              <a:t>Study</a:t>
            </a:r>
            <a:r>
              <a:rPr sz="4000" spc="-114" dirty="0"/>
              <a:t> </a:t>
            </a:r>
            <a:r>
              <a:rPr sz="4000" spc="10" dirty="0"/>
              <a:t>Outcome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52400" y="6522719"/>
            <a:ext cx="371094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0187" y="6565900"/>
            <a:ext cx="341249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Clinicaltrial.gov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Identifier:</a:t>
            </a:r>
            <a:r>
              <a:rPr sz="135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NCT03244319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7502" y="1236966"/>
            <a:ext cx="8583930" cy="456946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86080" indent="-374015">
              <a:lnSpc>
                <a:spcPct val="100000"/>
              </a:lnSpc>
              <a:spcBef>
                <a:spcPts val="745"/>
              </a:spcBef>
              <a:buSzPct val="121568"/>
              <a:buFont typeface="Wingdings"/>
              <a:buChar char=""/>
              <a:tabLst>
                <a:tab pos="386080" algn="l"/>
                <a:tab pos="386715" algn="l"/>
              </a:tabLst>
            </a:pPr>
            <a:r>
              <a:rPr sz="2550" b="1" spc="20" dirty="0">
                <a:solidFill>
                  <a:srgbClr val="FFC000"/>
                </a:solidFill>
                <a:latin typeface="Arial"/>
                <a:cs typeface="Arial"/>
              </a:rPr>
              <a:t>Primary </a:t>
            </a:r>
            <a:r>
              <a:rPr sz="2550" b="1" spc="10" dirty="0">
                <a:solidFill>
                  <a:srgbClr val="FFC000"/>
                </a:solidFill>
                <a:latin typeface="Arial"/>
                <a:cs typeface="Arial"/>
              </a:rPr>
              <a:t>efficacy</a:t>
            </a:r>
            <a:r>
              <a:rPr sz="2550" b="1" spc="114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spc="5" dirty="0">
                <a:solidFill>
                  <a:srgbClr val="FFC000"/>
                </a:solidFill>
                <a:latin typeface="Arial"/>
                <a:cs typeface="Arial"/>
              </a:rPr>
              <a:t>outcome</a:t>
            </a:r>
            <a:endParaRPr sz="2550">
              <a:latin typeface="Arial"/>
              <a:cs typeface="Arial"/>
            </a:endParaRPr>
          </a:p>
          <a:p>
            <a:pPr marL="553720" lvl="1" indent="-366395">
              <a:lnSpc>
                <a:spcPct val="100000"/>
              </a:lnSpc>
              <a:spcBef>
                <a:spcPts val="725"/>
              </a:spcBef>
              <a:buClr>
                <a:srgbClr val="EE9100"/>
              </a:buClr>
              <a:buSzPct val="118750"/>
              <a:buFont typeface="Arial"/>
              <a:buChar char="-"/>
              <a:tabLst>
                <a:tab pos="553720" algn="l"/>
                <a:tab pos="554355" algn="l"/>
              </a:tabLst>
            </a:pP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Death</a:t>
            </a:r>
            <a:endParaRPr sz="2400">
              <a:latin typeface="Arial"/>
              <a:cs typeface="Arial"/>
            </a:endParaRPr>
          </a:p>
          <a:p>
            <a:pPr marL="553720" lvl="1" indent="-366395">
              <a:lnSpc>
                <a:spcPct val="100000"/>
              </a:lnSpc>
              <a:spcBef>
                <a:spcPts val="665"/>
              </a:spcBef>
              <a:buClr>
                <a:srgbClr val="EE9100"/>
              </a:buClr>
              <a:buSzPct val="118750"/>
              <a:buFont typeface="Arial"/>
              <a:buChar char="-"/>
              <a:tabLst>
                <a:tab pos="553720" algn="l"/>
                <a:tab pos="554355" algn="l"/>
              </a:tabLst>
            </a:pP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Clinical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thromboembolic</a:t>
            </a:r>
            <a:r>
              <a:rPr sz="2400" b="1" spc="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events</a:t>
            </a:r>
            <a:endParaRPr sz="2400">
              <a:latin typeface="Arial"/>
              <a:cs typeface="Arial"/>
            </a:endParaRPr>
          </a:p>
          <a:p>
            <a:pPr marL="927735" marR="5080" indent="6985">
              <a:lnSpc>
                <a:spcPct val="149000"/>
              </a:lnSpc>
              <a:spcBef>
                <a:spcPts val="20"/>
              </a:spcBef>
            </a:pP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Stroke, myocardial 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infarction, 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symptomatic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valve  thrombosis,</a:t>
            </a:r>
            <a:r>
              <a:rPr sz="22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pulmonary</a:t>
            </a:r>
            <a:r>
              <a:rPr sz="22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embolism,</a:t>
            </a:r>
            <a:r>
              <a:rPr sz="22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deep</a:t>
            </a:r>
            <a:r>
              <a:rPr sz="22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vein</a:t>
            </a:r>
            <a:r>
              <a:rPr sz="2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thrombosis, 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systemic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embolism</a:t>
            </a:r>
            <a:r>
              <a:rPr sz="2200" b="1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non-CNS</a:t>
            </a:r>
            <a:endParaRPr sz="2200">
              <a:latin typeface="Arial"/>
              <a:cs typeface="Arial"/>
            </a:endParaRPr>
          </a:p>
          <a:p>
            <a:pPr marL="553720" lvl="1" indent="-366395">
              <a:lnSpc>
                <a:spcPct val="100000"/>
              </a:lnSpc>
              <a:spcBef>
                <a:spcPts val="1245"/>
              </a:spcBef>
              <a:buClr>
                <a:srgbClr val="EE9100"/>
              </a:buClr>
              <a:buFont typeface="Arial"/>
              <a:buChar char="-"/>
              <a:tabLst>
                <a:tab pos="553720" algn="l"/>
                <a:tab pos="554355" algn="l"/>
              </a:tabLst>
            </a:pP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Asymptomatic intracardiac</a:t>
            </a:r>
            <a:r>
              <a:rPr sz="2400" b="1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thrombosis</a:t>
            </a:r>
            <a:endParaRPr sz="2400">
              <a:latin typeface="Arial"/>
              <a:cs typeface="Arial"/>
            </a:endParaRPr>
          </a:p>
          <a:p>
            <a:pPr marL="927735" marR="552450" indent="6985">
              <a:lnSpc>
                <a:spcPct val="145500"/>
              </a:lnSpc>
              <a:spcBef>
                <a:spcPts val="204"/>
              </a:spcBef>
            </a:pP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Subclinical</a:t>
            </a:r>
            <a:r>
              <a:rPr sz="220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leaflet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thrombosis</a:t>
            </a:r>
            <a:r>
              <a:rPr sz="22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thrombus</a:t>
            </a:r>
            <a:r>
              <a:rPr sz="22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within 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cardiac</a:t>
            </a:r>
            <a:r>
              <a:rPr sz="22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cavities</a:t>
            </a:r>
            <a:r>
              <a:rPr sz="22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detected</a:t>
            </a:r>
            <a:r>
              <a:rPr sz="2200" b="1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2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22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scan</a:t>
            </a:r>
            <a:r>
              <a:rPr sz="22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echo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1980" y="410209"/>
            <a:ext cx="3794760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10" dirty="0"/>
              <a:t>Study</a:t>
            </a:r>
            <a:r>
              <a:rPr sz="4000" spc="-114" dirty="0"/>
              <a:t> </a:t>
            </a:r>
            <a:r>
              <a:rPr sz="4000" spc="10" dirty="0"/>
              <a:t>Outcome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52400" y="6522719"/>
            <a:ext cx="371094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0187" y="6565900"/>
            <a:ext cx="341249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Clinicaltrial.gov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Identifier:</a:t>
            </a:r>
            <a:r>
              <a:rPr sz="135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NCT03244319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0690" y="1096811"/>
            <a:ext cx="8380730" cy="4758690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370840" indent="-358775">
              <a:lnSpc>
                <a:spcPct val="100000"/>
              </a:lnSpc>
              <a:spcBef>
                <a:spcPts val="1360"/>
              </a:spcBef>
              <a:buSzPct val="121568"/>
              <a:buFont typeface="Wingdings"/>
              <a:buChar char=""/>
              <a:tabLst>
                <a:tab pos="370840" algn="l"/>
                <a:tab pos="371475" algn="l"/>
              </a:tabLst>
            </a:pPr>
            <a:r>
              <a:rPr sz="2550" b="1" spc="20" dirty="0">
                <a:solidFill>
                  <a:srgbClr val="FFC000"/>
                </a:solidFill>
                <a:latin typeface="Arial"/>
                <a:cs typeface="Arial"/>
              </a:rPr>
              <a:t>Primary </a:t>
            </a:r>
            <a:r>
              <a:rPr sz="2550" b="1" spc="5" dirty="0">
                <a:solidFill>
                  <a:srgbClr val="FFC000"/>
                </a:solidFill>
                <a:latin typeface="Arial"/>
                <a:cs typeface="Arial"/>
              </a:rPr>
              <a:t>safety</a:t>
            </a:r>
            <a:r>
              <a:rPr sz="2550" b="1" spc="114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spc="5" dirty="0">
                <a:solidFill>
                  <a:srgbClr val="FFC000"/>
                </a:solidFill>
                <a:latin typeface="Arial"/>
                <a:cs typeface="Arial"/>
              </a:rPr>
              <a:t>outcome</a:t>
            </a:r>
            <a:endParaRPr sz="2550">
              <a:latin typeface="Arial"/>
              <a:cs typeface="Arial"/>
            </a:endParaRPr>
          </a:p>
          <a:p>
            <a:pPr marL="645160">
              <a:lnSpc>
                <a:spcPct val="100000"/>
              </a:lnSpc>
              <a:spcBef>
                <a:spcPts val="1265"/>
              </a:spcBef>
            </a:pP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Occurrence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major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bleeding (ISTH</a:t>
            </a:r>
            <a:r>
              <a:rPr sz="2400" b="1" spc="5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criteria)</a:t>
            </a:r>
            <a:endParaRPr sz="2400">
              <a:latin typeface="Arial"/>
              <a:cs typeface="Arial"/>
            </a:endParaRPr>
          </a:p>
          <a:p>
            <a:pPr marL="1009015" lvl="1" indent="-343535">
              <a:lnSpc>
                <a:spcPct val="100000"/>
              </a:lnSpc>
              <a:spcBef>
                <a:spcPts val="1150"/>
              </a:spcBef>
              <a:buFont typeface="Arial"/>
              <a:buChar char="-"/>
              <a:tabLst>
                <a:tab pos="1008380" algn="l"/>
                <a:tab pos="1009015" algn="l"/>
                <a:tab pos="4009390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fall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95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haemoglobin</a:t>
            </a:r>
            <a:r>
              <a:rPr sz="1950" b="1" spc="2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of	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g/dl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 more,</a:t>
            </a:r>
            <a:r>
              <a:rPr sz="1950" b="1" spc="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950">
              <a:latin typeface="Arial"/>
              <a:cs typeface="Arial"/>
            </a:endParaRPr>
          </a:p>
          <a:p>
            <a:pPr marL="1009015" marR="5080" lvl="1" indent="-343535">
              <a:lnSpc>
                <a:spcPct val="133400"/>
              </a:lnSpc>
              <a:buFont typeface="Arial"/>
              <a:buChar char="-"/>
              <a:tabLst>
                <a:tab pos="1008380" algn="l"/>
                <a:tab pos="1009015" algn="l"/>
                <a:tab pos="3090545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5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transfusion</a:t>
            </a:r>
            <a:r>
              <a:rPr sz="1950" b="1" spc="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of	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or more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units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packed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red blood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cells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whole blood,</a:t>
            </a:r>
            <a:r>
              <a:rPr sz="1950" b="1" spc="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950">
              <a:latin typeface="Arial"/>
              <a:cs typeface="Arial"/>
            </a:endParaRPr>
          </a:p>
          <a:p>
            <a:pPr marL="1009015" lvl="1" indent="-343535">
              <a:lnSpc>
                <a:spcPct val="100000"/>
              </a:lnSpc>
              <a:spcBef>
                <a:spcPts val="785"/>
              </a:spcBef>
              <a:buFont typeface="Arial"/>
              <a:buChar char="-"/>
              <a:tabLst>
                <a:tab pos="1008380" algn="l"/>
                <a:tab pos="1009015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critical site* bleeding,</a:t>
            </a:r>
            <a:r>
              <a:rPr sz="1950" b="1" spc="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950">
              <a:latin typeface="Arial"/>
              <a:cs typeface="Arial"/>
            </a:endParaRPr>
          </a:p>
          <a:p>
            <a:pPr marL="1009015" lvl="1" indent="-343535">
              <a:lnSpc>
                <a:spcPct val="100000"/>
              </a:lnSpc>
              <a:spcBef>
                <a:spcPts val="785"/>
              </a:spcBef>
              <a:buFont typeface="Arial"/>
              <a:buChar char="-"/>
              <a:tabLst>
                <a:tab pos="1008380" algn="l"/>
                <a:tab pos="1009015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fatal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outcome</a:t>
            </a:r>
            <a:endParaRPr sz="19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440"/>
              </a:spcBef>
              <a:buSzPct val="121568"/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Secondary </a:t>
            </a:r>
            <a:r>
              <a:rPr sz="2550" b="1" spc="5" dirty="0">
                <a:solidFill>
                  <a:srgbClr val="FFC000"/>
                </a:solidFill>
                <a:latin typeface="Arial"/>
                <a:cs typeface="Arial"/>
              </a:rPr>
              <a:t>safety</a:t>
            </a:r>
            <a:r>
              <a:rPr sz="2550" b="1" spc="18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dirty="0">
                <a:solidFill>
                  <a:srgbClr val="FFC000"/>
                </a:solidFill>
                <a:latin typeface="Arial"/>
                <a:cs typeface="Arial"/>
              </a:rPr>
              <a:t>outcome</a:t>
            </a:r>
            <a:endParaRPr sz="2550">
              <a:latin typeface="Arial"/>
              <a:cs typeface="Arial"/>
            </a:endParaRPr>
          </a:p>
          <a:p>
            <a:pPr marL="752475" marR="294640">
              <a:lnSpc>
                <a:spcPts val="4079"/>
              </a:lnSpc>
              <a:spcBef>
                <a:spcPts val="310"/>
              </a:spcBef>
            </a:pP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Composite of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major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clinically 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relevant nonmajor 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(CRNM)</a:t>
            </a:r>
            <a:r>
              <a:rPr sz="24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994" y="235584"/>
            <a:ext cx="8101965" cy="511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150" dirty="0"/>
              <a:t>Screening, </a:t>
            </a:r>
            <a:r>
              <a:rPr sz="3150" spc="5" dirty="0"/>
              <a:t>Randomization, </a:t>
            </a:r>
            <a:r>
              <a:rPr sz="3150" dirty="0"/>
              <a:t>and</a:t>
            </a:r>
            <a:r>
              <a:rPr sz="3150" spc="540" dirty="0"/>
              <a:t> </a:t>
            </a:r>
            <a:r>
              <a:rPr sz="3150" spc="15" dirty="0"/>
              <a:t>Follow-up</a:t>
            </a:r>
            <a:endParaRPr sz="3150"/>
          </a:p>
        </p:txBody>
      </p:sp>
      <p:sp>
        <p:nvSpPr>
          <p:cNvPr id="3" name="object 3"/>
          <p:cNvSpPr/>
          <p:nvPr/>
        </p:nvSpPr>
        <p:spPr>
          <a:xfrm>
            <a:off x="4712970" y="2350770"/>
            <a:ext cx="2070735" cy="405765"/>
          </a:xfrm>
          <a:custGeom>
            <a:avLst/>
            <a:gdLst/>
            <a:ahLst/>
            <a:cxnLst/>
            <a:rect l="l" t="t" r="r" b="b"/>
            <a:pathLst>
              <a:path w="2070734" h="405764">
                <a:moveTo>
                  <a:pt x="0" y="0"/>
                </a:moveTo>
                <a:lnTo>
                  <a:pt x="2070734" y="40563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73629" y="2350770"/>
            <a:ext cx="2122805" cy="405765"/>
          </a:xfrm>
          <a:custGeom>
            <a:avLst/>
            <a:gdLst/>
            <a:ahLst/>
            <a:cxnLst/>
            <a:rect l="l" t="t" r="r" b="b"/>
            <a:pathLst>
              <a:path w="2122804" h="405764">
                <a:moveTo>
                  <a:pt x="2122423" y="0"/>
                </a:moveTo>
                <a:lnTo>
                  <a:pt x="0" y="40563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58670" y="3074670"/>
            <a:ext cx="50800" cy="144145"/>
          </a:xfrm>
          <a:custGeom>
            <a:avLst/>
            <a:gdLst/>
            <a:ahLst/>
            <a:cxnLst/>
            <a:rect l="l" t="t" r="r" b="b"/>
            <a:pathLst>
              <a:path w="50800" h="144144">
                <a:moveTo>
                  <a:pt x="19050" y="67817"/>
                </a:moveTo>
                <a:lnTo>
                  <a:pt x="0" y="67817"/>
                </a:lnTo>
                <a:lnTo>
                  <a:pt x="25400" y="144017"/>
                </a:lnTo>
                <a:lnTo>
                  <a:pt x="46566" y="80517"/>
                </a:lnTo>
                <a:lnTo>
                  <a:pt x="19050" y="80517"/>
                </a:lnTo>
                <a:lnTo>
                  <a:pt x="19050" y="67817"/>
                </a:lnTo>
                <a:close/>
              </a:path>
              <a:path w="50800" h="144144">
                <a:moveTo>
                  <a:pt x="31750" y="0"/>
                </a:moveTo>
                <a:lnTo>
                  <a:pt x="19050" y="0"/>
                </a:lnTo>
                <a:lnTo>
                  <a:pt x="19050" y="80517"/>
                </a:lnTo>
                <a:lnTo>
                  <a:pt x="31750" y="80517"/>
                </a:lnTo>
                <a:lnTo>
                  <a:pt x="31750" y="0"/>
                </a:lnTo>
                <a:close/>
              </a:path>
              <a:path w="50800" h="144144">
                <a:moveTo>
                  <a:pt x="50800" y="67817"/>
                </a:moveTo>
                <a:lnTo>
                  <a:pt x="31750" y="67817"/>
                </a:lnTo>
                <a:lnTo>
                  <a:pt x="31750" y="80517"/>
                </a:lnTo>
                <a:lnTo>
                  <a:pt x="46566" y="80517"/>
                </a:lnTo>
                <a:lnTo>
                  <a:pt x="50800" y="678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44030" y="3074670"/>
            <a:ext cx="50800" cy="144145"/>
          </a:xfrm>
          <a:custGeom>
            <a:avLst/>
            <a:gdLst/>
            <a:ahLst/>
            <a:cxnLst/>
            <a:rect l="l" t="t" r="r" b="b"/>
            <a:pathLst>
              <a:path w="50800" h="144144">
                <a:moveTo>
                  <a:pt x="19050" y="67817"/>
                </a:moveTo>
                <a:lnTo>
                  <a:pt x="0" y="67817"/>
                </a:lnTo>
                <a:lnTo>
                  <a:pt x="25400" y="144017"/>
                </a:lnTo>
                <a:lnTo>
                  <a:pt x="46566" y="80517"/>
                </a:lnTo>
                <a:lnTo>
                  <a:pt x="19050" y="80517"/>
                </a:lnTo>
                <a:lnTo>
                  <a:pt x="19050" y="67817"/>
                </a:lnTo>
                <a:close/>
              </a:path>
              <a:path w="50800" h="144144">
                <a:moveTo>
                  <a:pt x="31750" y="0"/>
                </a:moveTo>
                <a:lnTo>
                  <a:pt x="19050" y="0"/>
                </a:lnTo>
                <a:lnTo>
                  <a:pt x="19050" y="80517"/>
                </a:lnTo>
                <a:lnTo>
                  <a:pt x="31750" y="80517"/>
                </a:lnTo>
                <a:lnTo>
                  <a:pt x="31750" y="0"/>
                </a:lnTo>
                <a:close/>
              </a:path>
              <a:path w="50800" h="144144">
                <a:moveTo>
                  <a:pt x="50800" y="67817"/>
                </a:moveTo>
                <a:lnTo>
                  <a:pt x="31750" y="67817"/>
                </a:lnTo>
                <a:lnTo>
                  <a:pt x="31750" y="80517"/>
                </a:lnTo>
                <a:lnTo>
                  <a:pt x="46566" y="80517"/>
                </a:lnTo>
                <a:lnTo>
                  <a:pt x="50800" y="678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37709" y="1428750"/>
            <a:ext cx="76200" cy="492125"/>
          </a:xfrm>
          <a:custGeom>
            <a:avLst/>
            <a:gdLst/>
            <a:ahLst/>
            <a:cxnLst/>
            <a:rect l="l" t="t" r="r" b="b"/>
            <a:pathLst>
              <a:path w="76200" h="492125">
                <a:moveTo>
                  <a:pt x="19050" y="377698"/>
                </a:moveTo>
                <a:lnTo>
                  <a:pt x="0" y="377698"/>
                </a:lnTo>
                <a:lnTo>
                  <a:pt x="38100" y="491998"/>
                </a:lnTo>
                <a:lnTo>
                  <a:pt x="69850" y="396748"/>
                </a:lnTo>
                <a:lnTo>
                  <a:pt x="19050" y="396748"/>
                </a:lnTo>
                <a:lnTo>
                  <a:pt x="19050" y="377698"/>
                </a:lnTo>
                <a:close/>
              </a:path>
              <a:path w="76200" h="492125">
                <a:moveTo>
                  <a:pt x="57150" y="0"/>
                </a:moveTo>
                <a:lnTo>
                  <a:pt x="19050" y="0"/>
                </a:lnTo>
                <a:lnTo>
                  <a:pt x="19050" y="396748"/>
                </a:lnTo>
                <a:lnTo>
                  <a:pt x="57150" y="396748"/>
                </a:lnTo>
                <a:lnTo>
                  <a:pt x="57150" y="0"/>
                </a:lnTo>
                <a:close/>
              </a:path>
              <a:path w="76200" h="492125">
                <a:moveTo>
                  <a:pt x="76200" y="377698"/>
                </a:moveTo>
                <a:lnTo>
                  <a:pt x="57150" y="377698"/>
                </a:lnTo>
                <a:lnTo>
                  <a:pt x="57150" y="396748"/>
                </a:lnTo>
                <a:lnTo>
                  <a:pt x="69850" y="396748"/>
                </a:lnTo>
                <a:lnTo>
                  <a:pt x="76200" y="3776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18460" y="1912620"/>
            <a:ext cx="3307079" cy="434340"/>
          </a:xfrm>
          <a:custGeom>
            <a:avLst/>
            <a:gdLst/>
            <a:ahLst/>
            <a:cxnLst/>
            <a:rect l="l" t="t" r="r" b="b"/>
            <a:pathLst>
              <a:path w="3307079" h="434339">
                <a:moveTo>
                  <a:pt x="1653539" y="0"/>
                </a:moveTo>
                <a:lnTo>
                  <a:pt x="1575697" y="236"/>
                </a:lnTo>
                <a:lnTo>
                  <a:pt x="1498781" y="939"/>
                </a:lnTo>
                <a:lnTo>
                  <a:pt x="1422872" y="2097"/>
                </a:lnTo>
                <a:lnTo>
                  <a:pt x="1348047" y="3700"/>
                </a:lnTo>
                <a:lnTo>
                  <a:pt x="1274388" y="5738"/>
                </a:lnTo>
                <a:lnTo>
                  <a:pt x="1061192" y="14355"/>
                </a:lnTo>
                <a:lnTo>
                  <a:pt x="926340" y="22082"/>
                </a:lnTo>
                <a:lnTo>
                  <a:pt x="798054" y="31297"/>
                </a:lnTo>
                <a:lnTo>
                  <a:pt x="676966" y="41916"/>
                </a:lnTo>
                <a:lnTo>
                  <a:pt x="563714" y="53855"/>
                </a:lnTo>
                <a:lnTo>
                  <a:pt x="510224" y="60294"/>
                </a:lnTo>
                <a:lnTo>
                  <a:pt x="458931" y="67032"/>
                </a:lnTo>
                <a:lnTo>
                  <a:pt x="409915" y="74058"/>
                </a:lnTo>
                <a:lnTo>
                  <a:pt x="363254" y="81362"/>
                </a:lnTo>
                <a:lnTo>
                  <a:pt x="319028" y="88934"/>
                </a:lnTo>
                <a:lnTo>
                  <a:pt x="277316" y="96763"/>
                </a:lnTo>
                <a:lnTo>
                  <a:pt x="238198" y="104838"/>
                </a:lnTo>
                <a:lnTo>
                  <a:pt x="168062" y="121686"/>
                </a:lnTo>
                <a:lnTo>
                  <a:pt x="109253" y="139395"/>
                </a:lnTo>
                <a:lnTo>
                  <a:pt x="62407" y="157882"/>
                </a:lnTo>
                <a:lnTo>
                  <a:pt x="28160" y="177062"/>
                </a:lnTo>
                <a:lnTo>
                  <a:pt x="1799" y="206950"/>
                </a:lnTo>
                <a:lnTo>
                  <a:pt x="0" y="217169"/>
                </a:lnTo>
                <a:lnTo>
                  <a:pt x="1799" y="227389"/>
                </a:lnTo>
                <a:lnTo>
                  <a:pt x="28160" y="257277"/>
                </a:lnTo>
                <a:lnTo>
                  <a:pt x="62407" y="276457"/>
                </a:lnTo>
                <a:lnTo>
                  <a:pt x="109253" y="294944"/>
                </a:lnTo>
                <a:lnTo>
                  <a:pt x="168062" y="312653"/>
                </a:lnTo>
                <a:lnTo>
                  <a:pt x="238198" y="329501"/>
                </a:lnTo>
                <a:lnTo>
                  <a:pt x="277316" y="337576"/>
                </a:lnTo>
                <a:lnTo>
                  <a:pt x="319028" y="345405"/>
                </a:lnTo>
                <a:lnTo>
                  <a:pt x="363254" y="352977"/>
                </a:lnTo>
                <a:lnTo>
                  <a:pt x="409915" y="360281"/>
                </a:lnTo>
                <a:lnTo>
                  <a:pt x="458931" y="367307"/>
                </a:lnTo>
                <a:lnTo>
                  <a:pt x="510224" y="374045"/>
                </a:lnTo>
                <a:lnTo>
                  <a:pt x="563714" y="380484"/>
                </a:lnTo>
                <a:lnTo>
                  <a:pt x="619321" y="386613"/>
                </a:lnTo>
                <a:lnTo>
                  <a:pt x="736570" y="397903"/>
                </a:lnTo>
                <a:lnTo>
                  <a:pt x="861337" y="407830"/>
                </a:lnTo>
                <a:lnTo>
                  <a:pt x="992985" y="416312"/>
                </a:lnTo>
                <a:lnTo>
                  <a:pt x="1130881" y="423263"/>
                </a:lnTo>
                <a:lnTo>
                  <a:pt x="1348047" y="430639"/>
                </a:lnTo>
                <a:lnTo>
                  <a:pt x="1422872" y="432242"/>
                </a:lnTo>
                <a:lnTo>
                  <a:pt x="1498781" y="433400"/>
                </a:lnTo>
                <a:lnTo>
                  <a:pt x="1575697" y="434103"/>
                </a:lnTo>
                <a:lnTo>
                  <a:pt x="1653539" y="434339"/>
                </a:lnTo>
                <a:lnTo>
                  <a:pt x="1884207" y="432242"/>
                </a:lnTo>
                <a:lnTo>
                  <a:pt x="2105107" y="426139"/>
                </a:lnTo>
                <a:lnTo>
                  <a:pt x="2245887" y="419984"/>
                </a:lnTo>
                <a:lnTo>
                  <a:pt x="2380739" y="412257"/>
                </a:lnTo>
                <a:lnTo>
                  <a:pt x="2509025" y="403042"/>
                </a:lnTo>
                <a:lnTo>
                  <a:pt x="2630113" y="392423"/>
                </a:lnTo>
                <a:lnTo>
                  <a:pt x="2743365" y="380484"/>
                </a:lnTo>
                <a:lnTo>
                  <a:pt x="2796855" y="374045"/>
                </a:lnTo>
                <a:lnTo>
                  <a:pt x="2848148" y="367307"/>
                </a:lnTo>
                <a:lnTo>
                  <a:pt x="2897164" y="360281"/>
                </a:lnTo>
                <a:lnTo>
                  <a:pt x="2943825" y="352977"/>
                </a:lnTo>
                <a:lnTo>
                  <a:pt x="2988051" y="345405"/>
                </a:lnTo>
                <a:lnTo>
                  <a:pt x="3029763" y="337576"/>
                </a:lnTo>
                <a:lnTo>
                  <a:pt x="3068881" y="329501"/>
                </a:lnTo>
                <a:lnTo>
                  <a:pt x="3139017" y="312653"/>
                </a:lnTo>
                <a:lnTo>
                  <a:pt x="3197826" y="294944"/>
                </a:lnTo>
                <a:lnTo>
                  <a:pt x="3244672" y="276457"/>
                </a:lnTo>
                <a:lnTo>
                  <a:pt x="3278919" y="257277"/>
                </a:lnTo>
                <a:lnTo>
                  <a:pt x="3305280" y="227389"/>
                </a:lnTo>
                <a:lnTo>
                  <a:pt x="3307079" y="217169"/>
                </a:lnTo>
                <a:lnTo>
                  <a:pt x="3305280" y="206950"/>
                </a:lnTo>
                <a:lnTo>
                  <a:pt x="3278919" y="177062"/>
                </a:lnTo>
                <a:lnTo>
                  <a:pt x="3244672" y="157882"/>
                </a:lnTo>
                <a:lnTo>
                  <a:pt x="3197826" y="139395"/>
                </a:lnTo>
                <a:lnTo>
                  <a:pt x="3139017" y="121686"/>
                </a:lnTo>
                <a:lnTo>
                  <a:pt x="3068881" y="104838"/>
                </a:lnTo>
                <a:lnTo>
                  <a:pt x="3029763" y="96763"/>
                </a:lnTo>
                <a:lnTo>
                  <a:pt x="2988051" y="88934"/>
                </a:lnTo>
                <a:lnTo>
                  <a:pt x="2943825" y="81362"/>
                </a:lnTo>
                <a:lnTo>
                  <a:pt x="2897164" y="74058"/>
                </a:lnTo>
                <a:lnTo>
                  <a:pt x="2848148" y="67032"/>
                </a:lnTo>
                <a:lnTo>
                  <a:pt x="2796855" y="60294"/>
                </a:lnTo>
                <a:lnTo>
                  <a:pt x="2743365" y="53855"/>
                </a:lnTo>
                <a:lnTo>
                  <a:pt x="2630113" y="41916"/>
                </a:lnTo>
                <a:lnTo>
                  <a:pt x="2509025" y="31297"/>
                </a:lnTo>
                <a:lnTo>
                  <a:pt x="2380739" y="22082"/>
                </a:lnTo>
                <a:lnTo>
                  <a:pt x="2245887" y="14355"/>
                </a:lnTo>
                <a:lnTo>
                  <a:pt x="2032691" y="5738"/>
                </a:lnTo>
                <a:lnTo>
                  <a:pt x="1808298" y="939"/>
                </a:lnTo>
                <a:lnTo>
                  <a:pt x="1653539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68190" y="1634489"/>
            <a:ext cx="288290" cy="76200"/>
          </a:xfrm>
          <a:custGeom>
            <a:avLst/>
            <a:gdLst/>
            <a:ahLst/>
            <a:cxnLst/>
            <a:rect l="l" t="t" r="r" b="b"/>
            <a:pathLst>
              <a:path w="288289" h="76200">
                <a:moveTo>
                  <a:pt x="173736" y="0"/>
                </a:moveTo>
                <a:lnTo>
                  <a:pt x="173736" y="76200"/>
                </a:lnTo>
                <a:lnTo>
                  <a:pt x="230886" y="57150"/>
                </a:lnTo>
                <a:lnTo>
                  <a:pt x="192786" y="57150"/>
                </a:lnTo>
                <a:lnTo>
                  <a:pt x="192786" y="19050"/>
                </a:lnTo>
                <a:lnTo>
                  <a:pt x="230886" y="19050"/>
                </a:lnTo>
                <a:lnTo>
                  <a:pt x="173736" y="0"/>
                </a:lnTo>
                <a:close/>
              </a:path>
              <a:path w="288289" h="76200">
                <a:moveTo>
                  <a:pt x="173736" y="19050"/>
                </a:moveTo>
                <a:lnTo>
                  <a:pt x="0" y="19050"/>
                </a:lnTo>
                <a:lnTo>
                  <a:pt x="0" y="57150"/>
                </a:lnTo>
                <a:lnTo>
                  <a:pt x="173736" y="57150"/>
                </a:lnTo>
                <a:lnTo>
                  <a:pt x="173736" y="19050"/>
                </a:lnTo>
                <a:close/>
              </a:path>
              <a:path w="288289" h="76200">
                <a:moveTo>
                  <a:pt x="230886" y="19050"/>
                </a:moveTo>
                <a:lnTo>
                  <a:pt x="192786" y="19050"/>
                </a:lnTo>
                <a:lnTo>
                  <a:pt x="192786" y="57150"/>
                </a:lnTo>
                <a:lnTo>
                  <a:pt x="230886" y="57150"/>
                </a:lnTo>
                <a:lnTo>
                  <a:pt x="288036" y="38100"/>
                </a:lnTo>
                <a:lnTo>
                  <a:pt x="230886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9541" y="980681"/>
            <a:ext cx="751205" cy="444500"/>
          </a:xfrm>
          <a:custGeom>
            <a:avLst/>
            <a:gdLst/>
            <a:ahLst/>
            <a:cxnLst/>
            <a:rect l="l" t="t" r="r" b="b"/>
            <a:pathLst>
              <a:path w="751205" h="444500">
                <a:moveTo>
                  <a:pt x="0" y="444131"/>
                </a:moveTo>
                <a:lnTo>
                  <a:pt x="750722" y="444131"/>
                </a:lnTo>
                <a:lnTo>
                  <a:pt x="750722" y="0"/>
                </a:lnTo>
                <a:lnTo>
                  <a:pt x="0" y="0"/>
                </a:lnTo>
                <a:lnTo>
                  <a:pt x="0" y="444131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00264" y="980681"/>
            <a:ext cx="7494270" cy="444500"/>
          </a:xfrm>
          <a:custGeom>
            <a:avLst/>
            <a:gdLst/>
            <a:ahLst/>
            <a:cxnLst/>
            <a:rect l="l" t="t" r="r" b="b"/>
            <a:pathLst>
              <a:path w="7494270" h="444500">
                <a:moveTo>
                  <a:pt x="0" y="444131"/>
                </a:moveTo>
                <a:lnTo>
                  <a:pt x="7494143" y="444131"/>
                </a:lnTo>
                <a:lnTo>
                  <a:pt x="7494143" y="0"/>
                </a:lnTo>
                <a:lnTo>
                  <a:pt x="0" y="0"/>
                </a:lnTo>
                <a:lnTo>
                  <a:pt x="0" y="444131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94690" y="980681"/>
          <a:ext cx="7188834" cy="444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2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131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285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r>
                        <a:rPr sz="16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underwent</a:t>
                      </a:r>
                      <a:r>
                        <a:rPr sz="16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bioprosthetic</a:t>
                      </a:r>
                      <a:r>
                        <a:rPr sz="1600" b="1" spc="-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6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implantation</a:t>
                      </a:r>
                      <a:r>
                        <a:rPr sz="1600" b="1" spc="-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60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repair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6520" marB="0"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3472434" y="1390163"/>
            <a:ext cx="3108325" cy="91440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635760">
              <a:lnSpc>
                <a:spcPct val="100000"/>
              </a:lnSpc>
              <a:spcBef>
                <a:spcPts val="1270"/>
              </a:spcBef>
              <a:tabLst>
                <a:tab pos="2077720" algn="l"/>
              </a:tabLst>
            </a:pP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65	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Excluded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220</a:t>
            </a:r>
            <a:r>
              <a:rPr sz="195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Randomized</a:t>
            </a:r>
            <a:endParaRPr sz="19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80126" y="6093294"/>
            <a:ext cx="666750" cy="335280"/>
          </a:xfrm>
          <a:custGeom>
            <a:avLst/>
            <a:gdLst/>
            <a:ahLst/>
            <a:cxnLst/>
            <a:rect l="l" t="t" r="r" b="b"/>
            <a:pathLst>
              <a:path w="666750" h="335279">
                <a:moveTo>
                  <a:pt x="0" y="335280"/>
                </a:moveTo>
                <a:lnTo>
                  <a:pt x="666711" y="335280"/>
                </a:lnTo>
                <a:lnTo>
                  <a:pt x="666711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46876" y="6093294"/>
            <a:ext cx="1743075" cy="335280"/>
          </a:xfrm>
          <a:custGeom>
            <a:avLst/>
            <a:gdLst/>
            <a:ahLst/>
            <a:cxnLst/>
            <a:rect l="l" t="t" r="r" b="b"/>
            <a:pathLst>
              <a:path w="1743075" h="335279">
                <a:moveTo>
                  <a:pt x="0" y="335280"/>
                </a:moveTo>
                <a:lnTo>
                  <a:pt x="1742821" y="335280"/>
                </a:lnTo>
                <a:lnTo>
                  <a:pt x="1742821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87627" y="6093294"/>
            <a:ext cx="655320" cy="335280"/>
          </a:xfrm>
          <a:custGeom>
            <a:avLst/>
            <a:gdLst/>
            <a:ahLst/>
            <a:cxnLst/>
            <a:rect l="l" t="t" r="r" b="b"/>
            <a:pathLst>
              <a:path w="655319" h="335279">
                <a:moveTo>
                  <a:pt x="0" y="335280"/>
                </a:moveTo>
                <a:lnTo>
                  <a:pt x="654850" y="335280"/>
                </a:lnTo>
                <a:lnTo>
                  <a:pt x="654850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42516" y="6093294"/>
            <a:ext cx="1711960" cy="335280"/>
          </a:xfrm>
          <a:custGeom>
            <a:avLst/>
            <a:gdLst/>
            <a:ahLst/>
            <a:cxnLst/>
            <a:rect l="l" t="t" r="r" b="b"/>
            <a:pathLst>
              <a:path w="1711960" h="335279">
                <a:moveTo>
                  <a:pt x="0" y="335280"/>
                </a:moveTo>
                <a:lnTo>
                  <a:pt x="1711833" y="335280"/>
                </a:lnTo>
                <a:lnTo>
                  <a:pt x="1711833" y="0"/>
                </a:lnTo>
                <a:lnTo>
                  <a:pt x="0" y="0"/>
                </a:lnTo>
                <a:lnTo>
                  <a:pt x="0" y="3352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-123189" y="6093294"/>
          <a:ext cx="9394190" cy="398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7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6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627">
                <a:tc>
                  <a:txBody>
                    <a:bodyPr/>
                    <a:lstStyle/>
                    <a:p>
                      <a:pPr marL="1584325">
                        <a:lnSpc>
                          <a:spcPct val="100000"/>
                        </a:lnSpc>
                        <a:spcBef>
                          <a:spcPts val="375"/>
                        </a:spcBef>
                        <a:tabLst>
                          <a:tab pos="2072005" algn="l"/>
                          <a:tab pos="5995035" algn="l"/>
                        </a:tabLst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102	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Completed</a:t>
                      </a:r>
                      <a:r>
                        <a:rPr sz="16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trial	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107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Completed</a:t>
                      </a:r>
                      <a:r>
                        <a:rPr sz="16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trial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76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object 19"/>
          <p:cNvSpPr/>
          <p:nvPr/>
        </p:nvSpPr>
        <p:spPr>
          <a:xfrm>
            <a:off x="6784085" y="5661659"/>
            <a:ext cx="132715" cy="432434"/>
          </a:xfrm>
          <a:custGeom>
            <a:avLst/>
            <a:gdLst/>
            <a:ahLst/>
            <a:cxnLst/>
            <a:rect l="l" t="t" r="r" b="b"/>
            <a:pathLst>
              <a:path w="132715" h="432435">
                <a:moveTo>
                  <a:pt x="15875" y="301713"/>
                </a:moveTo>
                <a:lnTo>
                  <a:pt x="9144" y="305688"/>
                </a:lnTo>
                <a:lnTo>
                  <a:pt x="2286" y="309664"/>
                </a:lnTo>
                <a:lnTo>
                  <a:pt x="0" y="318414"/>
                </a:lnTo>
                <a:lnTo>
                  <a:pt x="3937" y="325234"/>
                </a:lnTo>
                <a:lnTo>
                  <a:pt x="66294" y="432117"/>
                </a:lnTo>
                <a:lnTo>
                  <a:pt x="82839" y="403758"/>
                </a:lnTo>
                <a:lnTo>
                  <a:pt x="51943" y="403758"/>
                </a:lnTo>
                <a:lnTo>
                  <a:pt x="51943" y="350866"/>
                </a:lnTo>
                <a:lnTo>
                  <a:pt x="28575" y="310832"/>
                </a:lnTo>
                <a:lnTo>
                  <a:pt x="24638" y="304012"/>
                </a:lnTo>
                <a:lnTo>
                  <a:pt x="15875" y="301713"/>
                </a:lnTo>
                <a:close/>
              </a:path>
              <a:path w="132715" h="432435">
                <a:moveTo>
                  <a:pt x="51943" y="350866"/>
                </a:moveTo>
                <a:lnTo>
                  <a:pt x="51943" y="403758"/>
                </a:lnTo>
                <a:lnTo>
                  <a:pt x="80518" y="403758"/>
                </a:lnTo>
                <a:lnTo>
                  <a:pt x="80518" y="396557"/>
                </a:lnTo>
                <a:lnTo>
                  <a:pt x="53975" y="396557"/>
                </a:lnTo>
                <a:lnTo>
                  <a:pt x="66294" y="375452"/>
                </a:lnTo>
                <a:lnTo>
                  <a:pt x="51943" y="350866"/>
                </a:lnTo>
                <a:close/>
              </a:path>
              <a:path w="132715" h="432435">
                <a:moveTo>
                  <a:pt x="116713" y="301713"/>
                </a:moveTo>
                <a:lnTo>
                  <a:pt x="107950" y="304012"/>
                </a:lnTo>
                <a:lnTo>
                  <a:pt x="104013" y="310832"/>
                </a:lnTo>
                <a:lnTo>
                  <a:pt x="80645" y="350866"/>
                </a:lnTo>
                <a:lnTo>
                  <a:pt x="80518" y="403758"/>
                </a:lnTo>
                <a:lnTo>
                  <a:pt x="82839" y="403758"/>
                </a:lnTo>
                <a:lnTo>
                  <a:pt x="128650" y="325234"/>
                </a:lnTo>
                <a:lnTo>
                  <a:pt x="132588" y="318414"/>
                </a:lnTo>
                <a:lnTo>
                  <a:pt x="130302" y="309664"/>
                </a:lnTo>
                <a:lnTo>
                  <a:pt x="123444" y="305688"/>
                </a:lnTo>
                <a:lnTo>
                  <a:pt x="116713" y="301713"/>
                </a:lnTo>
                <a:close/>
              </a:path>
              <a:path w="132715" h="432435">
                <a:moveTo>
                  <a:pt x="66294" y="375452"/>
                </a:moveTo>
                <a:lnTo>
                  <a:pt x="53975" y="396557"/>
                </a:lnTo>
                <a:lnTo>
                  <a:pt x="78613" y="396557"/>
                </a:lnTo>
                <a:lnTo>
                  <a:pt x="66294" y="375452"/>
                </a:lnTo>
                <a:close/>
              </a:path>
              <a:path w="132715" h="432435">
                <a:moveTo>
                  <a:pt x="80518" y="351084"/>
                </a:moveTo>
                <a:lnTo>
                  <a:pt x="66294" y="375452"/>
                </a:lnTo>
                <a:lnTo>
                  <a:pt x="78613" y="396557"/>
                </a:lnTo>
                <a:lnTo>
                  <a:pt x="80518" y="396557"/>
                </a:lnTo>
                <a:lnTo>
                  <a:pt x="80518" y="351084"/>
                </a:lnTo>
                <a:close/>
              </a:path>
              <a:path w="132715" h="432435">
                <a:moveTo>
                  <a:pt x="80518" y="0"/>
                </a:moveTo>
                <a:lnTo>
                  <a:pt x="51943" y="0"/>
                </a:lnTo>
                <a:lnTo>
                  <a:pt x="52070" y="351084"/>
                </a:lnTo>
                <a:lnTo>
                  <a:pt x="66294" y="375452"/>
                </a:lnTo>
                <a:lnTo>
                  <a:pt x="80518" y="351084"/>
                </a:lnTo>
                <a:lnTo>
                  <a:pt x="80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08144" y="3717035"/>
            <a:ext cx="4097654" cy="2113280"/>
          </a:xfrm>
          <a:prstGeom prst="rect">
            <a:avLst/>
          </a:prstGeom>
          <a:solidFill>
            <a:srgbClr val="000033"/>
          </a:solidFill>
          <a:ln w="9525">
            <a:solidFill>
              <a:srgbClr val="FFFFFF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168910">
              <a:lnSpc>
                <a:spcPct val="100000"/>
              </a:lnSpc>
              <a:spcBef>
                <a:spcPts val="535"/>
              </a:spcBef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109 Received</a:t>
            </a:r>
            <a:r>
              <a:rPr sz="16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warfarin</a:t>
            </a:r>
            <a:endParaRPr sz="1600">
              <a:latin typeface="Arial"/>
              <a:cs typeface="Arial"/>
            </a:endParaRPr>
          </a:p>
          <a:p>
            <a:pPr marL="855344" marR="1390015" indent="-457834">
              <a:lnSpc>
                <a:spcPts val="2340"/>
              </a:lnSpc>
              <a:spcBef>
                <a:spcPts val="90"/>
              </a:spcBef>
              <a:buAutoNum type="arabicPlain"/>
              <a:tabLst>
                <a:tab pos="566420" algn="l"/>
              </a:tabLst>
            </a:pP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receive</a:t>
            </a:r>
            <a:r>
              <a:rPr sz="1600" spc="-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warfarin 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6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ithdraw</a:t>
            </a:r>
            <a:r>
              <a:rPr sz="16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consent</a:t>
            </a:r>
            <a:endParaRPr sz="1600">
              <a:latin typeface="Arial"/>
              <a:cs typeface="Arial"/>
            </a:endParaRPr>
          </a:p>
          <a:p>
            <a:pPr marL="565785" indent="-168910">
              <a:lnSpc>
                <a:spcPct val="100000"/>
              </a:lnSpc>
              <a:spcBef>
                <a:spcPts val="215"/>
              </a:spcBef>
              <a:buAutoNum type="arabicPlain"/>
              <a:tabLst>
                <a:tab pos="566420" algn="l"/>
              </a:tabLst>
            </a:pP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not complete</a:t>
            </a:r>
            <a:r>
              <a:rPr sz="16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trial</a:t>
            </a:r>
            <a:endParaRPr sz="1600">
              <a:latin typeface="Arial"/>
              <a:cs typeface="Arial"/>
            </a:endParaRPr>
          </a:p>
          <a:p>
            <a:pPr marL="855344" marR="985519">
              <a:lnSpc>
                <a:spcPts val="2340"/>
              </a:lnSpc>
              <a:spcBef>
                <a:spcPts val="90"/>
              </a:spcBef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Declined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renal</a:t>
            </a:r>
            <a:r>
              <a:rPr sz="160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function  1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6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ere</a:t>
            </a:r>
            <a:r>
              <a:rPr sz="16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lost</a:t>
            </a:r>
            <a:r>
              <a:rPr sz="16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follow-up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03526" y="5661659"/>
            <a:ext cx="132715" cy="432434"/>
          </a:xfrm>
          <a:custGeom>
            <a:avLst/>
            <a:gdLst/>
            <a:ahLst/>
            <a:cxnLst/>
            <a:rect l="l" t="t" r="r" b="b"/>
            <a:pathLst>
              <a:path w="132714" h="432435">
                <a:moveTo>
                  <a:pt x="15875" y="301713"/>
                </a:moveTo>
                <a:lnTo>
                  <a:pt x="9143" y="305688"/>
                </a:lnTo>
                <a:lnTo>
                  <a:pt x="2286" y="309664"/>
                </a:lnTo>
                <a:lnTo>
                  <a:pt x="0" y="318414"/>
                </a:lnTo>
                <a:lnTo>
                  <a:pt x="3937" y="325234"/>
                </a:lnTo>
                <a:lnTo>
                  <a:pt x="66293" y="432117"/>
                </a:lnTo>
                <a:lnTo>
                  <a:pt x="82839" y="403758"/>
                </a:lnTo>
                <a:lnTo>
                  <a:pt x="52069" y="403758"/>
                </a:lnTo>
                <a:lnTo>
                  <a:pt x="51959" y="350894"/>
                </a:lnTo>
                <a:lnTo>
                  <a:pt x="28575" y="310832"/>
                </a:lnTo>
                <a:lnTo>
                  <a:pt x="24637" y="304012"/>
                </a:lnTo>
                <a:lnTo>
                  <a:pt x="15875" y="301713"/>
                </a:lnTo>
                <a:close/>
              </a:path>
              <a:path w="132714" h="432435">
                <a:moveTo>
                  <a:pt x="52053" y="351055"/>
                </a:moveTo>
                <a:lnTo>
                  <a:pt x="52069" y="403758"/>
                </a:lnTo>
                <a:lnTo>
                  <a:pt x="80644" y="403758"/>
                </a:lnTo>
                <a:lnTo>
                  <a:pt x="80642" y="396557"/>
                </a:lnTo>
                <a:lnTo>
                  <a:pt x="53975" y="396557"/>
                </a:lnTo>
                <a:lnTo>
                  <a:pt x="66293" y="375452"/>
                </a:lnTo>
                <a:lnTo>
                  <a:pt x="52053" y="351055"/>
                </a:lnTo>
                <a:close/>
              </a:path>
              <a:path w="132714" h="432435">
                <a:moveTo>
                  <a:pt x="116712" y="301713"/>
                </a:moveTo>
                <a:lnTo>
                  <a:pt x="107950" y="304012"/>
                </a:lnTo>
                <a:lnTo>
                  <a:pt x="104012" y="310832"/>
                </a:lnTo>
                <a:lnTo>
                  <a:pt x="80628" y="350894"/>
                </a:lnTo>
                <a:lnTo>
                  <a:pt x="80644" y="403758"/>
                </a:lnTo>
                <a:lnTo>
                  <a:pt x="82839" y="403758"/>
                </a:lnTo>
                <a:lnTo>
                  <a:pt x="128650" y="325234"/>
                </a:lnTo>
                <a:lnTo>
                  <a:pt x="132587" y="318414"/>
                </a:lnTo>
                <a:lnTo>
                  <a:pt x="130301" y="309664"/>
                </a:lnTo>
                <a:lnTo>
                  <a:pt x="123443" y="305688"/>
                </a:lnTo>
                <a:lnTo>
                  <a:pt x="116712" y="301713"/>
                </a:lnTo>
                <a:close/>
              </a:path>
              <a:path w="132714" h="432435">
                <a:moveTo>
                  <a:pt x="66293" y="375452"/>
                </a:moveTo>
                <a:lnTo>
                  <a:pt x="53975" y="396557"/>
                </a:lnTo>
                <a:lnTo>
                  <a:pt x="78612" y="396557"/>
                </a:lnTo>
                <a:lnTo>
                  <a:pt x="66293" y="375452"/>
                </a:lnTo>
                <a:close/>
              </a:path>
              <a:path w="132714" h="432435">
                <a:moveTo>
                  <a:pt x="80628" y="350894"/>
                </a:moveTo>
                <a:lnTo>
                  <a:pt x="66293" y="375452"/>
                </a:lnTo>
                <a:lnTo>
                  <a:pt x="78612" y="396557"/>
                </a:lnTo>
                <a:lnTo>
                  <a:pt x="80642" y="396557"/>
                </a:lnTo>
                <a:lnTo>
                  <a:pt x="80628" y="350894"/>
                </a:lnTo>
                <a:close/>
              </a:path>
              <a:path w="132714" h="432435">
                <a:moveTo>
                  <a:pt x="80518" y="0"/>
                </a:moveTo>
                <a:lnTo>
                  <a:pt x="51943" y="0"/>
                </a:lnTo>
                <a:lnTo>
                  <a:pt x="52053" y="351055"/>
                </a:lnTo>
                <a:lnTo>
                  <a:pt x="66293" y="375452"/>
                </a:lnTo>
                <a:lnTo>
                  <a:pt x="80534" y="351055"/>
                </a:lnTo>
                <a:lnTo>
                  <a:pt x="80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24434" y="3717035"/>
            <a:ext cx="4097654" cy="2113280"/>
          </a:xfrm>
          <a:prstGeom prst="rect">
            <a:avLst/>
          </a:prstGeom>
          <a:solidFill>
            <a:srgbClr val="000033"/>
          </a:solidFill>
          <a:ln w="9525">
            <a:solidFill>
              <a:srgbClr val="FFFFFF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535"/>
              </a:spcBef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109 Received</a:t>
            </a:r>
            <a:r>
              <a:rPr sz="16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edoxaban</a:t>
            </a:r>
            <a:endParaRPr sz="1600">
              <a:latin typeface="Arial"/>
              <a:cs typeface="Arial"/>
            </a:endParaRPr>
          </a:p>
          <a:p>
            <a:pPr marL="851535" marR="1224280" indent="-457834">
              <a:lnSpc>
                <a:spcPts val="2340"/>
              </a:lnSpc>
              <a:spcBef>
                <a:spcPts val="90"/>
              </a:spcBef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receive</a:t>
            </a:r>
            <a:r>
              <a:rPr sz="1600" spc="-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edoxaban 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2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600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ithdraw</a:t>
            </a:r>
            <a:r>
              <a:rPr sz="16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consent</a:t>
            </a:r>
            <a:endParaRPr sz="1600">
              <a:latin typeface="Arial"/>
              <a:cs typeface="Arial"/>
            </a:endParaRPr>
          </a:p>
          <a:p>
            <a:pPr marL="394335">
              <a:lnSpc>
                <a:spcPct val="100000"/>
              </a:lnSpc>
              <a:spcBef>
                <a:spcPts val="215"/>
              </a:spcBef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7 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not complete</a:t>
            </a:r>
            <a:r>
              <a:rPr sz="16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trial</a:t>
            </a:r>
            <a:endParaRPr sz="1600">
              <a:latin typeface="Arial"/>
              <a:cs typeface="Arial"/>
            </a:endParaRPr>
          </a:p>
          <a:p>
            <a:pPr marL="851535" marR="989330">
              <a:lnSpc>
                <a:spcPts val="2340"/>
              </a:lnSpc>
              <a:spcBef>
                <a:spcPts val="90"/>
              </a:spcBef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4 </a:t>
            </a:r>
            <a:r>
              <a:rPr sz="1600" spc="15" dirty="0">
                <a:solidFill>
                  <a:srgbClr val="FFFFFF"/>
                </a:solidFill>
                <a:latin typeface="Arial"/>
                <a:cs typeface="Arial"/>
              </a:rPr>
              <a:t>Declined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renal</a:t>
            </a:r>
            <a:r>
              <a:rPr sz="160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function  2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adverse</a:t>
            </a:r>
            <a:r>
              <a:rPr sz="16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event</a:t>
            </a:r>
            <a:endParaRPr sz="1600">
              <a:latin typeface="Arial"/>
              <a:cs typeface="Arial"/>
            </a:endParaRPr>
          </a:p>
          <a:p>
            <a:pPr marL="851535">
              <a:lnSpc>
                <a:spcPct val="100000"/>
              </a:lnSpc>
              <a:spcBef>
                <a:spcPts val="219"/>
              </a:spcBef>
            </a:pP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Violated</a:t>
            </a:r>
            <a:r>
              <a:rPr sz="16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protocol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03526" y="3284220"/>
            <a:ext cx="132715" cy="432434"/>
          </a:xfrm>
          <a:custGeom>
            <a:avLst/>
            <a:gdLst/>
            <a:ahLst/>
            <a:cxnLst/>
            <a:rect l="l" t="t" r="r" b="b"/>
            <a:pathLst>
              <a:path w="132714" h="432435">
                <a:moveTo>
                  <a:pt x="15875" y="301751"/>
                </a:moveTo>
                <a:lnTo>
                  <a:pt x="9143" y="305688"/>
                </a:lnTo>
                <a:lnTo>
                  <a:pt x="2286" y="309625"/>
                </a:lnTo>
                <a:lnTo>
                  <a:pt x="0" y="318388"/>
                </a:lnTo>
                <a:lnTo>
                  <a:pt x="3937" y="325246"/>
                </a:lnTo>
                <a:lnTo>
                  <a:pt x="66293" y="432053"/>
                </a:lnTo>
                <a:lnTo>
                  <a:pt x="82828" y="403732"/>
                </a:lnTo>
                <a:lnTo>
                  <a:pt x="52069" y="403732"/>
                </a:lnTo>
                <a:lnTo>
                  <a:pt x="51959" y="350958"/>
                </a:lnTo>
                <a:lnTo>
                  <a:pt x="28575" y="310895"/>
                </a:lnTo>
                <a:lnTo>
                  <a:pt x="24637" y="304038"/>
                </a:lnTo>
                <a:lnTo>
                  <a:pt x="15875" y="301751"/>
                </a:lnTo>
                <a:close/>
              </a:path>
              <a:path w="132714" h="432435">
                <a:moveTo>
                  <a:pt x="52053" y="351119"/>
                </a:moveTo>
                <a:lnTo>
                  <a:pt x="52069" y="403732"/>
                </a:lnTo>
                <a:lnTo>
                  <a:pt x="80644" y="403732"/>
                </a:lnTo>
                <a:lnTo>
                  <a:pt x="80642" y="396620"/>
                </a:lnTo>
                <a:lnTo>
                  <a:pt x="53975" y="396620"/>
                </a:lnTo>
                <a:lnTo>
                  <a:pt x="66293" y="375516"/>
                </a:lnTo>
                <a:lnTo>
                  <a:pt x="52053" y="351119"/>
                </a:lnTo>
                <a:close/>
              </a:path>
              <a:path w="132714" h="432435">
                <a:moveTo>
                  <a:pt x="116712" y="301751"/>
                </a:moveTo>
                <a:lnTo>
                  <a:pt x="107950" y="304038"/>
                </a:lnTo>
                <a:lnTo>
                  <a:pt x="104012" y="310895"/>
                </a:lnTo>
                <a:lnTo>
                  <a:pt x="80628" y="350958"/>
                </a:lnTo>
                <a:lnTo>
                  <a:pt x="80644" y="403732"/>
                </a:lnTo>
                <a:lnTo>
                  <a:pt x="82828" y="403732"/>
                </a:lnTo>
                <a:lnTo>
                  <a:pt x="128650" y="325246"/>
                </a:lnTo>
                <a:lnTo>
                  <a:pt x="132587" y="318388"/>
                </a:lnTo>
                <a:lnTo>
                  <a:pt x="130301" y="309625"/>
                </a:lnTo>
                <a:lnTo>
                  <a:pt x="123443" y="305688"/>
                </a:lnTo>
                <a:lnTo>
                  <a:pt x="116712" y="301751"/>
                </a:lnTo>
                <a:close/>
              </a:path>
              <a:path w="132714" h="432435">
                <a:moveTo>
                  <a:pt x="66293" y="375516"/>
                </a:moveTo>
                <a:lnTo>
                  <a:pt x="53975" y="396620"/>
                </a:lnTo>
                <a:lnTo>
                  <a:pt x="78612" y="396620"/>
                </a:lnTo>
                <a:lnTo>
                  <a:pt x="66293" y="375516"/>
                </a:lnTo>
                <a:close/>
              </a:path>
              <a:path w="132714" h="432435">
                <a:moveTo>
                  <a:pt x="80628" y="350958"/>
                </a:moveTo>
                <a:lnTo>
                  <a:pt x="66293" y="375516"/>
                </a:lnTo>
                <a:lnTo>
                  <a:pt x="78612" y="396620"/>
                </a:lnTo>
                <a:lnTo>
                  <a:pt x="80642" y="396620"/>
                </a:lnTo>
                <a:lnTo>
                  <a:pt x="80628" y="350958"/>
                </a:lnTo>
                <a:close/>
              </a:path>
              <a:path w="132714" h="432435">
                <a:moveTo>
                  <a:pt x="80518" y="0"/>
                </a:moveTo>
                <a:lnTo>
                  <a:pt x="51943" y="0"/>
                </a:lnTo>
                <a:lnTo>
                  <a:pt x="52053" y="351119"/>
                </a:lnTo>
                <a:lnTo>
                  <a:pt x="66293" y="375516"/>
                </a:lnTo>
                <a:lnTo>
                  <a:pt x="80534" y="351119"/>
                </a:lnTo>
                <a:lnTo>
                  <a:pt x="80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0776" y="2753614"/>
            <a:ext cx="617855" cy="767715"/>
          </a:xfrm>
          <a:custGeom>
            <a:avLst/>
            <a:gdLst/>
            <a:ahLst/>
            <a:cxnLst/>
            <a:rect l="l" t="t" r="r" b="b"/>
            <a:pathLst>
              <a:path w="617855" h="767714">
                <a:moveTo>
                  <a:pt x="0" y="767588"/>
                </a:moveTo>
                <a:lnTo>
                  <a:pt x="617232" y="767588"/>
                </a:lnTo>
                <a:lnTo>
                  <a:pt x="617232" y="0"/>
                </a:lnTo>
                <a:lnTo>
                  <a:pt x="0" y="0"/>
                </a:lnTo>
                <a:lnTo>
                  <a:pt x="0" y="767588"/>
                </a:lnTo>
                <a:close/>
              </a:path>
            </a:pathLst>
          </a:custGeom>
          <a:solidFill>
            <a:srgbClr val="006D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38009" y="2753614"/>
            <a:ext cx="3487420" cy="767715"/>
          </a:xfrm>
          <a:custGeom>
            <a:avLst/>
            <a:gdLst/>
            <a:ahLst/>
            <a:cxnLst/>
            <a:rect l="l" t="t" r="r" b="b"/>
            <a:pathLst>
              <a:path w="3487420" h="767714">
                <a:moveTo>
                  <a:pt x="0" y="767588"/>
                </a:moveTo>
                <a:lnTo>
                  <a:pt x="3487166" y="767588"/>
                </a:lnTo>
                <a:lnTo>
                  <a:pt x="3487166" y="0"/>
                </a:lnTo>
                <a:lnTo>
                  <a:pt x="0" y="0"/>
                </a:lnTo>
                <a:lnTo>
                  <a:pt x="0" y="767588"/>
                </a:lnTo>
                <a:close/>
              </a:path>
            </a:pathLst>
          </a:custGeom>
          <a:solidFill>
            <a:srgbClr val="006D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24827" y="2743082"/>
            <a:ext cx="3596640" cy="74358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65"/>
              </a:spcBef>
            </a:pPr>
            <a:r>
              <a:rPr sz="2400" b="1" spc="-15" baseline="8680" dirty="0">
                <a:solidFill>
                  <a:srgbClr val="FFFFFF"/>
                </a:solidFill>
                <a:latin typeface="Arial"/>
                <a:cs typeface="Arial"/>
              </a:rPr>
              <a:t>110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Randomized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800" b="1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receive</a:t>
            </a:r>
            <a:endParaRPr sz="1800">
              <a:latin typeface="Arial"/>
              <a:cs typeface="Arial"/>
            </a:endParaRPr>
          </a:p>
          <a:p>
            <a:pPr marL="701675">
              <a:lnSpc>
                <a:spcPct val="100000"/>
              </a:lnSpc>
              <a:spcBef>
                <a:spcPts val="665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Edoxaban (60mg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30mg)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784085" y="3307079"/>
            <a:ext cx="132715" cy="432434"/>
          </a:xfrm>
          <a:custGeom>
            <a:avLst/>
            <a:gdLst/>
            <a:ahLst/>
            <a:cxnLst/>
            <a:rect l="l" t="t" r="r" b="b"/>
            <a:pathLst>
              <a:path w="132715" h="432435">
                <a:moveTo>
                  <a:pt x="15875" y="301752"/>
                </a:moveTo>
                <a:lnTo>
                  <a:pt x="9144" y="305689"/>
                </a:lnTo>
                <a:lnTo>
                  <a:pt x="2286" y="309626"/>
                </a:lnTo>
                <a:lnTo>
                  <a:pt x="0" y="318389"/>
                </a:lnTo>
                <a:lnTo>
                  <a:pt x="3937" y="325247"/>
                </a:lnTo>
                <a:lnTo>
                  <a:pt x="66294" y="432054"/>
                </a:lnTo>
                <a:lnTo>
                  <a:pt x="82828" y="403733"/>
                </a:lnTo>
                <a:lnTo>
                  <a:pt x="51943" y="403733"/>
                </a:lnTo>
                <a:lnTo>
                  <a:pt x="51943" y="350930"/>
                </a:lnTo>
                <a:lnTo>
                  <a:pt x="28575" y="310896"/>
                </a:lnTo>
                <a:lnTo>
                  <a:pt x="24638" y="304038"/>
                </a:lnTo>
                <a:lnTo>
                  <a:pt x="15875" y="301752"/>
                </a:lnTo>
                <a:close/>
              </a:path>
              <a:path w="132715" h="432435">
                <a:moveTo>
                  <a:pt x="51943" y="350930"/>
                </a:moveTo>
                <a:lnTo>
                  <a:pt x="51943" y="403733"/>
                </a:lnTo>
                <a:lnTo>
                  <a:pt x="80518" y="403733"/>
                </a:lnTo>
                <a:lnTo>
                  <a:pt x="80518" y="396621"/>
                </a:lnTo>
                <a:lnTo>
                  <a:pt x="53975" y="396621"/>
                </a:lnTo>
                <a:lnTo>
                  <a:pt x="66294" y="375516"/>
                </a:lnTo>
                <a:lnTo>
                  <a:pt x="51943" y="350930"/>
                </a:lnTo>
                <a:close/>
              </a:path>
              <a:path w="132715" h="432435">
                <a:moveTo>
                  <a:pt x="116713" y="301752"/>
                </a:moveTo>
                <a:lnTo>
                  <a:pt x="107950" y="304038"/>
                </a:lnTo>
                <a:lnTo>
                  <a:pt x="104013" y="310896"/>
                </a:lnTo>
                <a:lnTo>
                  <a:pt x="80645" y="350930"/>
                </a:lnTo>
                <a:lnTo>
                  <a:pt x="80518" y="403733"/>
                </a:lnTo>
                <a:lnTo>
                  <a:pt x="82828" y="403733"/>
                </a:lnTo>
                <a:lnTo>
                  <a:pt x="128650" y="325247"/>
                </a:lnTo>
                <a:lnTo>
                  <a:pt x="132588" y="318389"/>
                </a:lnTo>
                <a:lnTo>
                  <a:pt x="130302" y="309626"/>
                </a:lnTo>
                <a:lnTo>
                  <a:pt x="123444" y="305689"/>
                </a:lnTo>
                <a:lnTo>
                  <a:pt x="116713" y="301752"/>
                </a:lnTo>
                <a:close/>
              </a:path>
              <a:path w="132715" h="432435">
                <a:moveTo>
                  <a:pt x="66294" y="375516"/>
                </a:moveTo>
                <a:lnTo>
                  <a:pt x="53975" y="396621"/>
                </a:lnTo>
                <a:lnTo>
                  <a:pt x="78613" y="396621"/>
                </a:lnTo>
                <a:lnTo>
                  <a:pt x="66294" y="375516"/>
                </a:lnTo>
                <a:close/>
              </a:path>
              <a:path w="132715" h="432435">
                <a:moveTo>
                  <a:pt x="80518" y="351147"/>
                </a:moveTo>
                <a:lnTo>
                  <a:pt x="66294" y="375516"/>
                </a:lnTo>
                <a:lnTo>
                  <a:pt x="78613" y="396621"/>
                </a:lnTo>
                <a:lnTo>
                  <a:pt x="80518" y="396621"/>
                </a:lnTo>
                <a:lnTo>
                  <a:pt x="80518" y="351147"/>
                </a:lnTo>
                <a:close/>
              </a:path>
              <a:path w="132715" h="432435">
                <a:moveTo>
                  <a:pt x="80518" y="0"/>
                </a:moveTo>
                <a:lnTo>
                  <a:pt x="51943" y="0"/>
                </a:lnTo>
                <a:lnTo>
                  <a:pt x="52070" y="351147"/>
                </a:lnTo>
                <a:lnTo>
                  <a:pt x="66294" y="375516"/>
                </a:lnTo>
                <a:lnTo>
                  <a:pt x="80518" y="351147"/>
                </a:lnTo>
                <a:lnTo>
                  <a:pt x="80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37353" y="2753614"/>
            <a:ext cx="614045" cy="767715"/>
          </a:xfrm>
          <a:custGeom>
            <a:avLst/>
            <a:gdLst/>
            <a:ahLst/>
            <a:cxnLst/>
            <a:rect l="l" t="t" r="r" b="b"/>
            <a:pathLst>
              <a:path w="614045" h="767714">
                <a:moveTo>
                  <a:pt x="0" y="767588"/>
                </a:moveTo>
                <a:lnTo>
                  <a:pt x="614019" y="767588"/>
                </a:lnTo>
                <a:lnTo>
                  <a:pt x="614019" y="0"/>
                </a:lnTo>
                <a:lnTo>
                  <a:pt x="0" y="0"/>
                </a:lnTo>
                <a:lnTo>
                  <a:pt x="0" y="767588"/>
                </a:lnTo>
                <a:close/>
              </a:path>
            </a:pathLst>
          </a:custGeom>
          <a:solidFill>
            <a:srgbClr val="BAB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51398" y="2753614"/>
            <a:ext cx="3469640" cy="767715"/>
          </a:xfrm>
          <a:custGeom>
            <a:avLst/>
            <a:gdLst/>
            <a:ahLst/>
            <a:cxnLst/>
            <a:rect l="l" t="t" r="r" b="b"/>
            <a:pathLst>
              <a:path w="3469640" h="767714">
                <a:moveTo>
                  <a:pt x="0" y="767588"/>
                </a:moveTo>
                <a:lnTo>
                  <a:pt x="3469131" y="767588"/>
                </a:lnTo>
                <a:lnTo>
                  <a:pt x="3469131" y="0"/>
                </a:lnTo>
                <a:lnTo>
                  <a:pt x="0" y="0"/>
                </a:lnTo>
                <a:lnTo>
                  <a:pt x="0" y="767588"/>
                </a:lnTo>
                <a:close/>
              </a:path>
            </a:pathLst>
          </a:custGeom>
          <a:solidFill>
            <a:srgbClr val="BAB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932679" y="2743082"/>
            <a:ext cx="2966720" cy="74358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800" b="1" spc="-30" dirty="0">
                <a:latin typeface="Arial"/>
                <a:cs typeface="Arial"/>
              </a:rPr>
              <a:t>110 </a:t>
            </a:r>
            <a:r>
              <a:rPr sz="1800" b="1" spc="-10" dirty="0">
                <a:latin typeface="Arial"/>
                <a:cs typeface="Arial"/>
              </a:rPr>
              <a:t>Randomized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105" dirty="0">
                <a:latin typeface="Arial"/>
                <a:cs typeface="Arial"/>
              </a:rPr>
              <a:t> </a:t>
            </a:r>
            <a:r>
              <a:rPr sz="1800" b="1" spc="5" dirty="0">
                <a:latin typeface="Arial"/>
                <a:cs typeface="Arial"/>
              </a:rPr>
              <a:t>receive</a:t>
            </a:r>
            <a:endParaRPr sz="1800">
              <a:latin typeface="Arial"/>
              <a:cs typeface="Arial"/>
            </a:endParaRPr>
          </a:p>
          <a:p>
            <a:pPr marL="710565">
              <a:lnSpc>
                <a:spcPct val="100000"/>
              </a:lnSpc>
              <a:spcBef>
                <a:spcPts val="665"/>
              </a:spcBef>
            </a:pPr>
            <a:r>
              <a:rPr sz="1800" b="1" dirty="0">
                <a:latin typeface="Arial"/>
                <a:cs typeface="Arial"/>
              </a:rPr>
              <a:t>Warfarin </a:t>
            </a:r>
            <a:r>
              <a:rPr sz="1800" b="1" spc="-5" dirty="0">
                <a:latin typeface="Arial"/>
                <a:cs typeface="Arial"/>
              </a:rPr>
              <a:t>(INR</a:t>
            </a:r>
            <a:r>
              <a:rPr sz="1800" b="1" spc="-114" dirty="0">
                <a:latin typeface="Arial"/>
                <a:cs typeface="Arial"/>
              </a:rPr>
              <a:t> </a:t>
            </a:r>
            <a:r>
              <a:rPr sz="1800" b="1" spc="10" dirty="0">
                <a:latin typeface="Arial"/>
                <a:cs typeface="Arial"/>
              </a:rPr>
              <a:t>2-3)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0120" y="437832"/>
            <a:ext cx="4627245" cy="638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0" dirty="0"/>
              <a:t>Statistical</a:t>
            </a:r>
            <a:r>
              <a:rPr sz="4000" spc="-45" dirty="0"/>
              <a:t> </a:t>
            </a:r>
            <a:r>
              <a:rPr sz="4000" spc="-40" dirty="0"/>
              <a:t>Analysis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02577" y="4678966"/>
            <a:ext cx="8254365" cy="13519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865"/>
              </a:spcBef>
              <a:buSzPct val="121568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550" b="1" spc="20" dirty="0">
                <a:solidFill>
                  <a:srgbClr val="FFC000"/>
                </a:solidFill>
                <a:latin typeface="Arial"/>
                <a:cs typeface="Arial"/>
              </a:rPr>
              <a:t>Primary</a:t>
            </a:r>
            <a:r>
              <a:rPr sz="2550" b="1" spc="7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analysis</a:t>
            </a:r>
            <a:endParaRPr sz="2550">
              <a:latin typeface="Arial"/>
              <a:cs typeface="Arial"/>
            </a:endParaRPr>
          </a:p>
          <a:p>
            <a:pPr marL="645160" marR="5080" lvl="1" indent="-366395">
              <a:lnSpc>
                <a:spcPts val="3120"/>
              </a:lnSpc>
              <a:spcBef>
                <a:spcPts val="600"/>
              </a:spcBef>
              <a:buClr>
                <a:srgbClr val="EE9100"/>
              </a:buClr>
              <a:buSzPct val="123076"/>
              <a:buFont typeface="Symbol"/>
              <a:buChar char=""/>
              <a:tabLst>
                <a:tab pos="645160" algn="l"/>
                <a:tab pos="645795" algn="l"/>
              </a:tabLst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Intention-to-treat analysis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 absolute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risk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difference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primary outcome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month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using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Farrington-Manning</a:t>
            </a:r>
            <a:r>
              <a:rPr sz="1950" b="1" spc="2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test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577" y="1268743"/>
            <a:ext cx="8689975" cy="3355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870"/>
              </a:spcBef>
              <a:buClr>
                <a:srgbClr val="FFCC00"/>
              </a:buClr>
              <a:buSzPct val="121568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Sample </a:t>
            </a:r>
            <a:r>
              <a:rPr sz="2550" b="1" spc="20" dirty="0">
                <a:solidFill>
                  <a:srgbClr val="FFC000"/>
                </a:solidFill>
                <a:latin typeface="Arial"/>
                <a:cs typeface="Arial"/>
              </a:rPr>
              <a:t>size</a:t>
            </a:r>
            <a:r>
              <a:rPr sz="2550" b="1" spc="12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spc="10" dirty="0">
                <a:solidFill>
                  <a:srgbClr val="FFC000"/>
                </a:solidFill>
                <a:latin typeface="Arial"/>
                <a:cs typeface="Arial"/>
              </a:rPr>
              <a:t>calculation</a:t>
            </a:r>
            <a:endParaRPr sz="2550">
              <a:latin typeface="Arial"/>
              <a:cs typeface="Arial"/>
            </a:endParaRPr>
          </a:p>
          <a:p>
            <a:pPr marL="622935" lvl="1" indent="-343535">
              <a:lnSpc>
                <a:spcPct val="100000"/>
              </a:lnSpc>
              <a:spcBef>
                <a:spcPts val="695"/>
              </a:spcBef>
              <a:buClr>
                <a:srgbClr val="EE9100"/>
              </a:buClr>
              <a:buSzPct val="123076"/>
              <a:buFont typeface="Arial"/>
              <a:buChar char="–"/>
              <a:tabLst>
                <a:tab pos="622300" algn="l"/>
                <a:tab pos="622935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Assumption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overall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incidence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of primary outcome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to be</a:t>
            </a:r>
            <a:r>
              <a:rPr sz="195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u="heavy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11.7%</a:t>
            </a:r>
            <a:endParaRPr sz="1950">
              <a:latin typeface="Arial"/>
              <a:cs typeface="Arial"/>
            </a:endParaRPr>
          </a:p>
          <a:p>
            <a:pPr marL="622935">
              <a:lnSpc>
                <a:spcPct val="100000"/>
              </a:lnSpc>
              <a:spcBef>
                <a:spcPts val="690"/>
              </a:spcBef>
            </a:pPr>
            <a:r>
              <a:rPr sz="1950" b="1" u="heavy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in </a:t>
            </a:r>
            <a:r>
              <a:rPr sz="1950" b="1" u="heavy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the </a:t>
            </a:r>
            <a:r>
              <a:rPr sz="1950" b="1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warfarin</a:t>
            </a:r>
            <a:r>
              <a:rPr sz="1950" b="1" u="heavy" spc="1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1950" b="1" u="heavy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group.</a:t>
            </a:r>
            <a:endParaRPr sz="1950">
              <a:latin typeface="Arial"/>
              <a:cs typeface="Arial"/>
            </a:endParaRPr>
          </a:p>
          <a:p>
            <a:pPr marL="622935" lvl="1" indent="-343535">
              <a:lnSpc>
                <a:spcPct val="100000"/>
              </a:lnSpc>
              <a:spcBef>
                <a:spcPts val="575"/>
              </a:spcBef>
              <a:buClr>
                <a:srgbClr val="EE9100"/>
              </a:buClr>
              <a:buSzPct val="123076"/>
              <a:buFont typeface="Arial"/>
              <a:buChar char="–"/>
              <a:tabLst>
                <a:tab pos="622300" algn="l"/>
                <a:tab pos="622935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total of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100 patients per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group provided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90%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power</a:t>
            </a:r>
            <a:r>
              <a:rPr sz="1950" b="1" spc="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950">
              <a:latin typeface="Arial"/>
              <a:cs typeface="Arial"/>
            </a:endParaRPr>
          </a:p>
          <a:p>
            <a:pPr marL="622935" marR="188595">
              <a:lnSpc>
                <a:spcPts val="3120"/>
              </a:lnSpc>
              <a:spcBef>
                <a:spcPts val="145"/>
              </a:spcBef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demonstrate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noninferiority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of the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edoxaban groups,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assuming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 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expected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event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rate of</a:t>
            </a:r>
            <a:r>
              <a:rPr sz="1950" b="1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-40" dirty="0">
                <a:solidFill>
                  <a:srgbClr val="FFFFFF"/>
                </a:solidFill>
                <a:latin typeface="Arial"/>
                <a:cs typeface="Arial"/>
              </a:rPr>
              <a:t>4.3%,</a:t>
            </a:r>
            <a:endParaRPr sz="1950">
              <a:latin typeface="Arial"/>
              <a:cs typeface="Arial"/>
            </a:endParaRPr>
          </a:p>
          <a:p>
            <a:pPr marL="622935" lvl="1" indent="-343535">
              <a:lnSpc>
                <a:spcPct val="100000"/>
              </a:lnSpc>
              <a:spcBef>
                <a:spcPts val="345"/>
              </a:spcBef>
              <a:buClr>
                <a:srgbClr val="EE9100"/>
              </a:buClr>
              <a:buSzPct val="123076"/>
              <a:buFont typeface="Arial"/>
              <a:buChar char="–"/>
              <a:tabLst>
                <a:tab pos="622300" algn="l"/>
                <a:tab pos="622935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noninferiority margin of </a:t>
            </a:r>
            <a:r>
              <a:rPr sz="1950" b="1" spc="-40" dirty="0">
                <a:solidFill>
                  <a:srgbClr val="FFFFFF"/>
                </a:solidFill>
                <a:latin typeface="Arial"/>
                <a:cs typeface="Arial"/>
              </a:rPr>
              <a:t>8.0%,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type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 error rate of</a:t>
            </a:r>
            <a:r>
              <a:rPr sz="195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-25" dirty="0">
                <a:solidFill>
                  <a:srgbClr val="FFFFFF"/>
                </a:solidFill>
                <a:latin typeface="Arial"/>
                <a:cs typeface="Arial"/>
              </a:rPr>
              <a:t>0.025%.</a:t>
            </a:r>
            <a:endParaRPr sz="1950">
              <a:latin typeface="Arial"/>
              <a:cs typeface="Arial"/>
            </a:endParaRPr>
          </a:p>
          <a:p>
            <a:pPr marL="4986655">
              <a:lnSpc>
                <a:spcPct val="100000"/>
              </a:lnSpc>
              <a:spcBef>
                <a:spcPts val="1090"/>
              </a:spcBef>
            </a:pPr>
            <a:r>
              <a:rPr sz="1350" b="1" i="1" spc="-5" dirty="0">
                <a:solidFill>
                  <a:srgbClr val="FFFFFF"/>
                </a:solidFill>
                <a:latin typeface="Arial"/>
                <a:cs typeface="Arial"/>
              </a:rPr>
              <a:t>Carnicelli </a:t>
            </a:r>
            <a:r>
              <a:rPr sz="1350" b="1" i="1" spc="15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350" b="1" i="1" spc="-15" dirty="0">
                <a:solidFill>
                  <a:srgbClr val="FFFFFF"/>
                </a:solidFill>
                <a:latin typeface="Arial"/>
                <a:cs typeface="Arial"/>
              </a:rPr>
              <a:t>al. </a:t>
            </a:r>
            <a:r>
              <a:rPr sz="1350" b="1" i="1" dirty="0">
                <a:solidFill>
                  <a:srgbClr val="FFFFFF"/>
                </a:solidFill>
                <a:latin typeface="Arial"/>
                <a:cs typeface="Arial"/>
              </a:rPr>
              <a:t>Circulation </a:t>
            </a:r>
            <a:r>
              <a:rPr sz="1350" b="1" i="1" spc="20" dirty="0">
                <a:solidFill>
                  <a:srgbClr val="FFFFFF"/>
                </a:solidFill>
                <a:latin typeface="Arial"/>
                <a:cs typeface="Arial"/>
              </a:rPr>
              <a:t>2017;</a:t>
            </a:r>
            <a:r>
              <a:rPr sz="1350" b="1" i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i="1" spc="25" dirty="0">
                <a:solidFill>
                  <a:srgbClr val="FFFFFF"/>
                </a:solidFill>
                <a:latin typeface="Arial"/>
                <a:cs typeface="Arial"/>
              </a:rPr>
              <a:t>135:1273-5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08651" y="4669726"/>
            <a:ext cx="378841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i="1" dirty="0">
                <a:solidFill>
                  <a:srgbClr val="FFFFFF"/>
                </a:solidFill>
                <a:latin typeface="Arial"/>
                <a:cs typeface="Arial"/>
              </a:rPr>
              <a:t>Chakravarty </a:t>
            </a:r>
            <a:r>
              <a:rPr sz="1350" b="1" i="1" spc="15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350" b="1" i="1" spc="-15" dirty="0">
                <a:solidFill>
                  <a:srgbClr val="FFFFFF"/>
                </a:solidFill>
                <a:latin typeface="Arial"/>
                <a:cs typeface="Arial"/>
              </a:rPr>
              <a:t>al. </a:t>
            </a:r>
            <a:r>
              <a:rPr sz="1350" b="1" i="1" spc="5" dirty="0">
                <a:solidFill>
                  <a:srgbClr val="FFFFFF"/>
                </a:solidFill>
                <a:latin typeface="Arial"/>
                <a:cs typeface="Arial"/>
              </a:rPr>
              <a:t>Lancet </a:t>
            </a:r>
            <a:r>
              <a:rPr sz="1350" b="1" i="1" spc="20" dirty="0">
                <a:solidFill>
                  <a:srgbClr val="FFFFFF"/>
                </a:solidFill>
                <a:latin typeface="Arial"/>
                <a:cs typeface="Arial"/>
              </a:rPr>
              <a:t>2017;</a:t>
            </a:r>
            <a:r>
              <a:rPr sz="1350" b="1" i="1" spc="-25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i="1" spc="20" dirty="0">
                <a:solidFill>
                  <a:srgbClr val="FFFFFF"/>
                </a:solidFill>
                <a:latin typeface="Arial"/>
                <a:cs typeface="Arial"/>
              </a:rPr>
              <a:t>389:2383-92.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1060" y="300355"/>
            <a:ext cx="532130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0" dirty="0"/>
              <a:t>Baseline</a:t>
            </a:r>
            <a:r>
              <a:rPr sz="3600" spc="-55" dirty="0"/>
              <a:t> </a:t>
            </a:r>
            <a:r>
              <a:rPr sz="3600" spc="-10" dirty="0"/>
              <a:t>Characteristics</a:t>
            </a:r>
            <a:endParaRPr sz="36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3532" y="1187196"/>
          <a:ext cx="8641080" cy="5173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9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1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45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49275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548005" algn="ctr">
                        <a:lnSpc>
                          <a:spcPts val="2060"/>
                        </a:lnSpc>
                        <a:spcBef>
                          <a:spcPts val="1080"/>
                        </a:spcBef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3467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595630">
                        <a:lnSpc>
                          <a:spcPts val="2060"/>
                        </a:lnSpc>
                        <a:spcBef>
                          <a:spcPts val="1080"/>
                        </a:spcBef>
                      </a:pP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5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Age, </a:t>
                      </a:r>
                      <a:r>
                        <a:rPr sz="16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sz="1600" b="1" spc="-3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(SD),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3911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67.0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(12.3)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588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67.7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9588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39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sex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800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52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62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32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Body</a:t>
                      </a:r>
                      <a:r>
                        <a:rPr sz="16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weight,</a:t>
                      </a:r>
                      <a:r>
                        <a:rPr sz="16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sz="160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(SD),</a:t>
                      </a:r>
                      <a:r>
                        <a:rPr sz="16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3975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61.2</a:t>
                      </a:r>
                      <a:r>
                        <a:rPr sz="16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(12.8)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62.8</a:t>
                      </a:r>
                      <a:r>
                        <a:rPr sz="16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569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800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65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63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967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r>
                        <a:rPr sz="16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mellitus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800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22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45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Dyslipidemia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737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65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61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68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Chronic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kidney</a:t>
                      </a:r>
                      <a:r>
                        <a:rPr sz="1600" b="1" spc="-3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800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45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6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737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65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67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60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Prior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myocardial</a:t>
                      </a:r>
                      <a:r>
                        <a:rPr sz="1600" b="1" spc="-3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infarction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800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29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601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Prior</a:t>
                      </a:r>
                      <a:r>
                        <a:rPr sz="1600" b="1" spc="-1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stroke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038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758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Rheumatic heart</a:t>
                      </a:r>
                      <a:r>
                        <a:rPr sz="1600" b="1" spc="-3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9370" marB="0"/>
                </a:tc>
                <a:tc>
                  <a:txBody>
                    <a:bodyPr/>
                    <a:lstStyle/>
                    <a:p>
                      <a:pPr marL="547370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17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13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223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917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sz="16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LVEF,</a:t>
                      </a:r>
                      <a:r>
                        <a:rPr sz="16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sz="1600" b="1" spc="-1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(SD),</a:t>
                      </a:r>
                      <a:r>
                        <a:rPr sz="1600" b="1" spc="-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1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63.9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(10.3)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62.8</a:t>
                      </a:r>
                      <a:r>
                        <a:rPr sz="16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(12.7)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52726" y="98678"/>
            <a:ext cx="4707890" cy="4559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5" dirty="0"/>
              <a:t>Baseline Characteristics</a:t>
            </a:r>
            <a:r>
              <a:rPr spc="-170" dirty="0"/>
              <a:t> </a:t>
            </a:r>
            <a:r>
              <a:rPr spc="15" dirty="0"/>
              <a:t>(2)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3532" y="779018"/>
          <a:ext cx="8641080" cy="5756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96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3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300990" algn="ctr">
                        <a:lnSpc>
                          <a:spcPts val="1850"/>
                        </a:lnSpc>
                        <a:spcBef>
                          <a:spcPts val="96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6769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21030">
                        <a:lnSpc>
                          <a:spcPts val="1850"/>
                        </a:lnSpc>
                        <a:spcBef>
                          <a:spcPts val="96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1755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7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5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5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surgery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27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Aortic </a:t>
                      </a:r>
                      <a:r>
                        <a:rPr sz="15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50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56</a:t>
                      </a:r>
                      <a:r>
                        <a:rPr sz="15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(51)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51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(47)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09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5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5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24</a:t>
                      </a:r>
                      <a:r>
                        <a:rPr sz="15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(22)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21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(19)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4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5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50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repair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41</a:t>
                      </a:r>
                      <a:r>
                        <a:rPr sz="15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(38)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45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(41)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64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Concomitant</a:t>
                      </a:r>
                      <a:r>
                        <a:rPr sz="1500" b="1" spc="1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2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Tricuspid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annuloplasty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36</a:t>
                      </a:r>
                      <a:r>
                        <a:rPr sz="15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(33)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31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(28)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259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Coronary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 </a:t>
                      </a:r>
                      <a:r>
                        <a:rPr sz="1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bypass</a:t>
                      </a:r>
                      <a:r>
                        <a:rPr sz="1500" b="1" spc="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graft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L="30734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(7)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(6)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705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5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LAA</a:t>
                      </a:r>
                      <a:r>
                        <a:rPr sz="1500" b="1" spc="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obliteration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17</a:t>
                      </a:r>
                      <a:r>
                        <a:rPr sz="15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(16)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(13)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641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Maze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procedure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22</a:t>
                      </a:r>
                      <a:r>
                        <a:rPr sz="15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(20)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19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(17)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12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Medication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340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Angiotensin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receptor</a:t>
                      </a:r>
                      <a:r>
                        <a:rPr sz="1500" b="1" spc="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blockers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26</a:t>
                      </a:r>
                      <a:r>
                        <a:rPr sz="15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(24)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31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(28)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352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ACE</a:t>
                      </a:r>
                      <a:r>
                        <a:rPr sz="15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inhibitors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L="30734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(8)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4786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Beta</a:t>
                      </a:r>
                      <a:r>
                        <a:rPr sz="1500" b="1" spc="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blockers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42</a:t>
                      </a:r>
                      <a:r>
                        <a:rPr sz="15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(39)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48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(44)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161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Calcium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channel</a:t>
                      </a:r>
                      <a:r>
                        <a:rPr sz="1500" b="1" spc="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blockers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17</a:t>
                      </a:r>
                      <a:r>
                        <a:rPr sz="15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(16)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73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 </a:t>
                      </a:r>
                      <a:r>
                        <a:rPr sz="1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(11)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404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Diuretics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70104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108</a:t>
                      </a:r>
                      <a:r>
                        <a:rPr sz="15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(99)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107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(98)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641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Antiplatelet</a:t>
                      </a:r>
                      <a:r>
                        <a:rPr sz="150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agents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sz="15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(18)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17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(16)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553"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Statins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5438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68</a:t>
                      </a:r>
                      <a:r>
                        <a:rPr sz="150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(62)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65 </a:t>
                      </a:r>
                      <a:r>
                        <a:rPr sz="15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(60)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892" y="575881"/>
            <a:ext cx="8142605" cy="5105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150" spc="5" dirty="0"/>
              <a:t>Efficacy Outcome</a:t>
            </a:r>
            <a:r>
              <a:rPr sz="3150" spc="229" dirty="0"/>
              <a:t> </a:t>
            </a:r>
            <a:r>
              <a:rPr sz="3150" spc="10" dirty="0"/>
              <a:t>(Intention-to-Treatment)</a:t>
            </a:r>
            <a:endParaRPr sz="315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5011" y="1403222"/>
          <a:ext cx="9907905" cy="4618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7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8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6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Outcomes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185420" marR="75565" indent="-129539">
                        <a:lnSpc>
                          <a:spcPct val="131400"/>
                        </a:lnSpc>
                        <a:spcBef>
                          <a:spcPts val="52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xa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 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86995" indent="-53340">
                        <a:lnSpc>
                          <a:spcPct val="131400"/>
                        </a:lnSpc>
                        <a:spcBef>
                          <a:spcPts val="520"/>
                        </a:spcBef>
                      </a:pPr>
                      <a:r>
                        <a:rPr sz="160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 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60070" marR="1198245" indent="-335280">
                        <a:lnSpc>
                          <a:spcPct val="131400"/>
                        </a:lnSpc>
                        <a:spcBef>
                          <a:spcPts val="520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Risk</a:t>
                      </a:r>
                      <a:r>
                        <a:rPr sz="16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difference  (95%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P-value</a:t>
                      </a:r>
                      <a:r>
                        <a:rPr sz="1575" b="1" spc="22" baseline="264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575" baseline="26455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b="1" spc="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Primary </a:t>
                      </a: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efficacy</a:t>
                      </a:r>
                      <a:r>
                        <a:rPr sz="1600" b="1" spc="-3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outcome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600" b="1" spc="-5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(3.67)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" marR="97218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−0.0367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6350" marR="97218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(−0.0720,</a:t>
                      </a:r>
                      <a:r>
                        <a:rPr sz="1600" b="1" spc="-14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−0.0014)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r>
                        <a:rPr sz="1600" b="1" spc="1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9431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316"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Death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 marR="972185"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381"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Clinical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thromboembolic</a:t>
                      </a:r>
                      <a:r>
                        <a:rPr sz="1600" b="1" spc="-3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event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5104" marB="0"/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5104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5104" marB="0"/>
                </a:tc>
                <a:tc>
                  <a:txBody>
                    <a:bodyPr/>
                    <a:lstStyle/>
                    <a:p>
                      <a:pPr marL="5715" marR="97218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−0.0093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445" marR="97218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(−0.0271,</a:t>
                      </a:r>
                      <a:r>
                        <a:rPr sz="16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0.0087)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0510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869">
                <a:tc>
                  <a:txBody>
                    <a:bodyPr/>
                    <a:lstStyle/>
                    <a:p>
                      <a:pPr marR="48260" algn="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Asymptomatic intracardiac</a:t>
                      </a:r>
                      <a:r>
                        <a:rPr sz="1600" b="1" spc="-3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thrombus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640" marB="0"/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64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(2.75)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640" marB="0"/>
                </a:tc>
                <a:tc>
                  <a:txBody>
                    <a:bodyPr/>
                    <a:lstStyle/>
                    <a:p>
                      <a:pPr marL="5715" marR="97218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−0.0275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445" marR="97218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(−0.0582,</a:t>
                      </a:r>
                      <a:r>
                        <a:rPr sz="16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0.0032)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89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6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662"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Subclinical leaflet</a:t>
                      </a:r>
                      <a:r>
                        <a:rPr sz="1600" b="1" spc="-2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thrombosis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L="5715" marR="97218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−0.0093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4445" marR="97218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(−0.0271,</a:t>
                      </a:r>
                      <a:r>
                        <a:rPr sz="1600" b="1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0.0087)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680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Thrombus</a:t>
                      </a:r>
                      <a:r>
                        <a:rPr sz="1600" b="1" spc="-1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within</a:t>
                      </a:r>
                      <a:r>
                        <a:rPr sz="1600" b="1" spc="-20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cardiac</a:t>
                      </a:r>
                      <a:r>
                        <a:rPr sz="1600" b="1" spc="-1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chambers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(1.83)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tc>
                  <a:txBody>
                    <a:bodyPr/>
                    <a:lstStyle/>
                    <a:p>
                      <a:pPr marL="590550" marR="9721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−0.0183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155575" algn="l"/>
                          <a:tab pos="2905760" algn="l"/>
                        </a:tabLst>
                      </a:pPr>
                      <a:r>
                        <a:rPr sz="1600" b="1" u="heavy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r>
                        <a:rPr sz="1600" b="1" u="heavy" spc="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(−0.0435,</a:t>
                      </a:r>
                      <a:r>
                        <a:rPr sz="1600" b="1" u="heavy" spc="-18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u="heavy" spc="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cs typeface="Arial"/>
                        </a:rPr>
                        <a:t>0.0068)	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6700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983">
                <a:tc>
                  <a:txBody>
                    <a:bodyPr/>
                    <a:lstStyle/>
                    <a:p>
                      <a:pPr marL="38100">
                        <a:lnSpc>
                          <a:spcPts val="1845"/>
                        </a:lnSpc>
                        <a:spcBef>
                          <a:spcPts val="355"/>
                        </a:spcBef>
                      </a:pPr>
                      <a:r>
                        <a:rPr sz="1575" b="1" spc="22" baseline="264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 for</a:t>
                      </a:r>
                      <a:r>
                        <a:rPr sz="16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noninferiority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72185"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23532" y="1851405"/>
          <a:ext cx="8676640" cy="3175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2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9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1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Episode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4450" algn="ctr">
                        <a:lnSpc>
                          <a:spcPct val="100000"/>
                        </a:lnSpc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Sex/Age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R="8255" algn="ctr">
                        <a:lnSpc>
                          <a:spcPct val="100000"/>
                        </a:lnSpc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Study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drugs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65405" algn="ctr">
                        <a:lnSpc>
                          <a:spcPct val="100000"/>
                        </a:lnSpc>
                      </a:pPr>
                      <a:r>
                        <a:rPr sz="13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350" b="1" spc="-2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01930" marR="161925" indent="91440">
                        <a:lnSpc>
                          <a:spcPct val="155700"/>
                        </a:lnSpc>
                        <a:spcBef>
                          <a:spcPts val="50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Comorbidities </a:t>
                      </a: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concomitant</a:t>
                      </a:r>
                      <a:r>
                        <a:rPr sz="13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thrombus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6195" algn="ctr">
                        <a:lnSpc>
                          <a:spcPct val="100000"/>
                        </a:lnSpc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M/74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7780" algn="ctr">
                        <a:lnSpc>
                          <a:spcPct val="10000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56515" algn="ctr">
                        <a:lnSpc>
                          <a:spcPct val="10000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MV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2870" marR="73025" indent="281940">
                        <a:lnSpc>
                          <a:spcPct val="155700"/>
                        </a:lnSpc>
                        <a:spcBef>
                          <a:spcPts val="14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 fibrillation 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Tricuspid</a:t>
                      </a:r>
                      <a:r>
                        <a:rPr sz="1350" b="1" spc="-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annuloplasty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841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549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Myocardial</a:t>
                      </a:r>
                      <a:r>
                        <a:rPr sz="1350" b="1" spc="1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infarction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61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M/65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R="177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533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33350" marR="110489" indent="60960">
                        <a:lnSpc>
                          <a:spcPts val="2520"/>
                        </a:lnSpc>
                        <a:spcBef>
                          <a:spcPts val="105"/>
                        </a:spcBef>
                      </a:pP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Ascending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aorta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hemiarch</a:t>
                      </a:r>
                      <a:r>
                        <a:rPr sz="13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33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966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215" marB="0"/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thrombus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215" marB="0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M/75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215" marB="0"/>
                </a:tc>
                <a:tc>
                  <a:txBody>
                    <a:bodyPr/>
                    <a:lstStyle/>
                    <a:p>
                      <a:pPr marR="1778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215" marB="0"/>
                </a:tc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21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2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7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LAA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thrombus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195" algn="ctr">
                        <a:lnSpc>
                          <a:spcPct val="10000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M/77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7145" algn="ctr">
                        <a:lnSpc>
                          <a:spcPct val="10000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5880" algn="ctr">
                        <a:lnSpc>
                          <a:spcPct val="10000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MV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repair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3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23495"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Tricuspid</a:t>
                      </a:r>
                      <a:r>
                        <a:rPr sz="135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annuloplasty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58419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32683" y="780351"/>
            <a:ext cx="3434715" cy="5105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150" spc="5" dirty="0"/>
              <a:t>Efficacy</a:t>
            </a:r>
            <a:r>
              <a:rPr sz="3150" spc="35" dirty="0"/>
              <a:t> </a:t>
            </a:r>
            <a:r>
              <a:rPr sz="3150" spc="5" dirty="0"/>
              <a:t>Outcome</a:t>
            </a:r>
            <a:endParaRPr sz="3150"/>
          </a:p>
        </p:txBody>
      </p:sp>
      <p:sp>
        <p:nvSpPr>
          <p:cNvPr id="4" name="object 4"/>
          <p:cNvSpPr txBox="1"/>
          <p:nvPr/>
        </p:nvSpPr>
        <p:spPr>
          <a:xfrm>
            <a:off x="402590" y="5252084"/>
            <a:ext cx="8340725" cy="5162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Abbreviations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AV,</a:t>
            </a:r>
            <a:r>
              <a:rPr sz="16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aortic</a:t>
            </a:r>
            <a:r>
              <a:rPr sz="16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valve;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LA,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Left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atrium;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LAA,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left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atrial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appendage;</a:t>
            </a:r>
            <a:r>
              <a:rPr sz="16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MV,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5" dirty="0">
                <a:solidFill>
                  <a:srgbClr val="FFFFFF"/>
                </a:solidFill>
                <a:latin typeface="Arial"/>
                <a:cs typeface="Arial"/>
              </a:rPr>
              <a:t>mitral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5975" y="942720"/>
            <a:ext cx="7801609" cy="511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150" spc="5" dirty="0"/>
              <a:t>Safety Outcome</a:t>
            </a:r>
            <a:r>
              <a:rPr sz="3150" spc="175" dirty="0"/>
              <a:t> </a:t>
            </a:r>
            <a:r>
              <a:rPr sz="3150" spc="10" dirty="0"/>
              <a:t>(Intention-to-Treatment)</a:t>
            </a:r>
            <a:endParaRPr sz="315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5420" y="1907285"/>
          <a:ext cx="8929370" cy="3187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6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0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38100">
                        <a:lnSpc>
                          <a:spcPct val="100000"/>
                        </a:lnSpc>
                      </a:pP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Outcomes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163830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60020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6364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5303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6364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Risk</a:t>
                      </a:r>
                      <a:r>
                        <a:rPr sz="1600" b="1" spc="-10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difference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222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(95%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6364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P-value</a:t>
                      </a:r>
                      <a:r>
                        <a:rPr sz="1575" b="1" spc="22" baseline="264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575" baseline="26455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789"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60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Major</a:t>
                      </a:r>
                      <a:r>
                        <a:rPr sz="160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107314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(Primary </a:t>
                      </a:r>
                      <a:r>
                        <a:rPr sz="1600" b="1" spc="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safety</a:t>
                      </a:r>
                      <a:r>
                        <a:rPr sz="1600" b="1" spc="-32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outcome)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R="240665" algn="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600" b="1" spc="-1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(2.75)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5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(0.92)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0.0183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(−0.0172,</a:t>
                      </a:r>
                      <a:r>
                        <a:rPr sz="1600" b="1" spc="-14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0.0539)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0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36195" algn="ctr">
                        <a:lnSpc>
                          <a:spcPct val="100000"/>
                        </a:lnSpc>
                      </a:pPr>
                      <a:r>
                        <a:rPr sz="1600" b="1" spc="1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0.013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9695">
                        <a:lnSpc>
                          <a:spcPct val="100000"/>
                        </a:lnSpc>
                      </a:pPr>
                      <a:r>
                        <a:rPr sz="16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CRNM</a:t>
                      </a:r>
                      <a:r>
                        <a:rPr sz="160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240665" algn="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(0.92)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(−0.0253,</a:t>
                      </a:r>
                      <a:r>
                        <a:rPr sz="16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0.0253)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128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6195" algn="ctr">
                        <a:lnSpc>
                          <a:spcPct val="100000"/>
                        </a:lnSpc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Major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r>
                        <a:rPr sz="160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plus</a:t>
                      </a:r>
                      <a:r>
                        <a:rPr sz="16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CRNM</a:t>
                      </a:r>
                      <a:r>
                        <a:rPr sz="160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2406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60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(3.67)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(1.83)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0.0183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2095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(−0.0250,</a:t>
                      </a:r>
                      <a:r>
                        <a:rPr sz="16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0.0617)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61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05117" y="5153278"/>
            <a:ext cx="5029835" cy="66611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95"/>
              </a:spcBef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Abbreviations: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CRNM,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clinically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relevant</a:t>
            </a:r>
            <a:r>
              <a:rPr sz="16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nonmajor.</a:t>
            </a:r>
            <a:endParaRPr sz="16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05"/>
              </a:spcBef>
            </a:pPr>
            <a:r>
              <a:rPr sz="1575" b="1" spc="15" baseline="264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P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6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noninferiority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0451" y="492188"/>
            <a:ext cx="3103245" cy="5105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150" spc="5" dirty="0"/>
              <a:t>Safety</a:t>
            </a:r>
            <a:r>
              <a:rPr sz="3150" spc="60" dirty="0"/>
              <a:t> </a:t>
            </a:r>
            <a:r>
              <a:rPr sz="3150" spc="5" dirty="0"/>
              <a:t>Outcome</a:t>
            </a:r>
            <a:endParaRPr sz="315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88036" y="1190371"/>
          <a:ext cx="8676640" cy="4882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2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0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97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95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Episode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355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Sex/Age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Study</a:t>
                      </a:r>
                      <a:r>
                        <a:rPr sz="13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drugs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47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350" b="1" spc="-2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71145" marR="217804" indent="91440">
                        <a:lnSpc>
                          <a:spcPct val="155700"/>
                        </a:lnSpc>
                        <a:spcBef>
                          <a:spcPts val="150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Comorbidities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 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concomitant</a:t>
                      </a:r>
                      <a:r>
                        <a:rPr sz="13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540">
                <a:tc gridSpan="6"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  <a:spcBef>
                          <a:spcPts val="885"/>
                        </a:spcBef>
                      </a:pPr>
                      <a:r>
                        <a:rPr sz="150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Major</a:t>
                      </a:r>
                      <a:r>
                        <a:rPr sz="1500" b="1" spc="1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11239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917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Intracranial</a:t>
                      </a: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hemorrhage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556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F/71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287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1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Gastrointestinal</a:t>
                      </a:r>
                      <a:r>
                        <a:rPr sz="135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349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F/84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Ascending and</a:t>
                      </a:r>
                      <a:r>
                        <a:rPr sz="1350" b="1" spc="-2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hemiarch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graft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173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#3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Gastrointestinal</a:t>
                      </a:r>
                      <a:r>
                        <a:rPr sz="135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R="3556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F/70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3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874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48590">
                        <a:lnSpc>
                          <a:spcPct val="100000"/>
                        </a:lnSpc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Pericardial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27305" algn="ctr">
                        <a:lnSpc>
                          <a:spcPct val="10000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M/74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MV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repair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3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36830"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Tricuspid</a:t>
                      </a:r>
                      <a:r>
                        <a:rPr sz="1350" b="1" spc="-1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annuloplasty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7945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041">
                <a:tc gridSpan="6">
                  <a:txBody>
                    <a:bodyPr/>
                    <a:lstStyle/>
                    <a:p>
                      <a:pPr marL="508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50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CRNM</a:t>
                      </a:r>
                      <a:r>
                        <a:rPr sz="150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bleeding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9144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#1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8590" marR="80645">
                        <a:lnSpc>
                          <a:spcPts val="2520"/>
                        </a:lnSpc>
                        <a:spcBef>
                          <a:spcPts val="225"/>
                        </a:spcBef>
                      </a:pP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Organized 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hematoma </a:t>
                      </a:r>
                      <a:r>
                        <a:rPr sz="135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 </a:t>
                      </a:r>
                      <a:r>
                        <a:rPr sz="135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anterior</a:t>
                      </a:r>
                      <a:r>
                        <a:rPr sz="135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mediastinum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34925" algn="ctr">
                        <a:lnSpc>
                          <a:spcPct val="10000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F/70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Warfarin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8415" algn="ctr">
                        <a:lnSpc>
                          <a:spcPct val="10000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MV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3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103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#2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Hematuria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492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F/39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Edoxaban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MV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repair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PFO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direct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closure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1594" marB="0"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388">
                <a:tc gridSpan="6">
                  <a:txBody>
                    <a:bodyPr/>
                    <a:lstStyle/>
                    <a:p>
                      <a:pPr marL="5080">
                        <a:lnSpc>
                          <a:spcPts val="1545"/>
                        </a:lnSpc>
                        <a:spcBef>
                          <a:spcPts val="840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Abbreviations: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CRNM,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clinically relevant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nonmajor;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PFO,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patent</a:t>
                      </a:r>
                      <a:r>
                        <a:rPr sz="1350" b="1" spc="-2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foramen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ovale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06680" marB="0"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4854" y="393001"/>
            <a:ext cx="2637155" cy="638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0" spc="5" dirty="0"/>
              <a:t>Disclosure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00367" y="1347787"/>
            <a:ext cx="8364220" cy="47097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20"/>
              </a:spcBef>
              <a:buClr>
                <a:srgbClr val="FFC000"/>
              </a:buClr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Conflict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Interest</a:t>
            </a:r>
            <a:r>
              <a:rPr sz="2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FFFFFF"/>
                </a:solidFill>
                <a:latin typeface="Arial"/>
                <a:cs typeface="Arial"/>
              </a:rPr>
              <a:t>Disclosures:</a:t>
            </a:r>
            <a:endParaRPr sz="2800">
              <a:latin typeface="Arial"/>
              <a:cs typeface="Arial"/>
            </a:endParaRPr>
          </a:p>
          <a:p>
            <a:pPr marL="935355">
              <a:lnSpc>
                <a:spcPct val="100000"/>
              </a:lnSpc>
              <a:spcBef>
                <a:spcPts val="1725"/>
              </a:spcBef>
            </a:pP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There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2400" b="1" spc="-45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conflict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interest</a:t>
            </a:r>
            <a:r>
              <a:rPr sz="2400" b="1" spc="6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disclosures.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405"/>
              </a:spcBef>
              <a:buClr>
                <a:srgbClr val="FFC000"/>
              </a:buClr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Funding/Support:</a:t>
            </a:r>
            <a:endParaRPr sz="2800">
              <a:latin typeface="Arial"/>
              <a:cs typeface="Arial"/>
            </a:endParaRPr>
          </a:p>
          <a:p>
            <a:pPr marL="935355" marR="5080">
              <a:lnSpc>
                <a:spcPct val="131400"/>
              </a:lnSpc>
              <a:spcBef>
                <a:spcPts val="340"/>
              </a:spcBef>
            </a:pP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This study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supported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research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grant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from 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Daiichi</a:t>
            </a:r>
            <a:r>
              <a:rPr sz="24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Sankyo.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225"/>
              </a:spcBef>
              <a:buClr>
                <a:srgbClr val="FFC000"/>
              </a:buClr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Role of </a:t>
            </a:r>
            <a:r>
              <a:rPr sz="2800" b="1" spc="2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funder/sponsor:</a:t>
            </a:r>
            <a:endParaRPr sz="2800">
              <a:latin typeface="Arial"/>
              <a:cs typeface="Arial"/>
            </a:endParaRPr>
          </a:p>
          <a:p>
            <a:pPr marL="935355" marR="251460">
              <a:lnSpc>
                <a:spcPct val="130400"/>
              </a:lnSpc>
              <a:spcBef>
                <a:spcPts val="37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funder/sponsor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had any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role in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design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and  conduct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study;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collection, management,  analysis,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interpretation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data.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7319" y="490541"/>
            <a:ext cx="5241290" cy="1308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47395">
              <a:lnSpc>
                <a:spcPct val="133500"/>
              </a:lnSpc>
              <a:spcBef>
                <a:spcPts val="95"/>
              </a:spcBef>
            </a:pPr>
            <a:r>
              <a:rPr sz="3150" spc="10" dirty="0"/>
              <a:t>Primary </a:t>
            </a:r>
            <a:r>
              <a:rPr sz="3150" dirty="0"/>
              <a:t>Outcomes:  </a:t>
            </a:r>
            <a:r>
              <a:rPr sz="3150" spc="-5" dirty="0"/>
              <a:t>Edoxaban versus.</a:t>
            </a:r>
            <a:r>
              <a:rPr sz="3150" spc="335" dirty="0"/>
              <a:t> </a:t>
            </a:r>
            <a:r>
              <a:rPr sz="3150" spc="5" dirty="0"/>
              <a:t>Warfarin</a:t>
            </a:r>
            <a:endParaRPr sz="3150"/>
          </a:p>
        </p:txBody>
      </p:sp>
      <p:sp>
        <p:nvSpPr>
          <p:cNvPr id="3" name="object 3"/>
          <p:cNvSpPr txBox="1"/>
          <p:nvPr/>
        </p:nvSpPr>
        <p:spPr>
          <a:xfrm>
            <a:off x="4710810" y="5696584"/>
            <a:ext cx="856615" cy="4146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ts val="1605"/>
              </a:lnSpc>
              <a:spcBef>
                <a:spcPts val="130"/>
              </a:spcBef>
            </a:pP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Edoxaban</a:t>
            </a:r>
            <a:endParaRPr sz="1350">
              <a:latin typeface="Arial"/>
              <a:cs typeface="Arial"/>
            </a:endParaRPr>
          </a:p>
          <a:p>
            <a:pPr marL="5715" algn="ctr">
              <a:lnSpc>
                <a:spcPts val="1425"/>
              </a:lnSpc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Better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30718" y="5681662"/>
            <a:ext cx="734060" cy="44958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11760" marR="5080" indent="-99695">
              <a:lnSpc>
                <a:spcPct val="103899"/>
              </a:lnSpc>
              <a:spcBef>
                <a:spcPts val="65"/>
              </a:spcBef>
            </a:pPr>
            <a:r>
              <a:rPr sz="1350" b="1" spc="-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fa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350" b="1" spc="4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n 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Better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8645" y="2271140"/>
            <a:ext cx="1668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difference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02179" y="2451163"/>
            <a:ext cx="1021715" cy="442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Edoxaban</a:t>
            </a:r>
            <a:endParaRPr sz="1600">
              <a:latin typeface="Arial"/>
              <a:cs typeface="Arial"/>
            </a:endParaRPr>
          </a:p>
          <a:p>
            <a:pPr marL="66040">
              <a:lnSpc>
                <a:spcPct val="100000"/>
              </a:lnSpc>
              <a:spcBef>
                <a:spcPts val="75"/>
              </a:spcBef>
            </a:pPr>
            <a:r>
              <a:rPr sz="1050" b="1" spc="35" dirty="0">
                <a:solidFill>
                  <a:srgbClr val="FFFFFF"/>
                </a:solidFill>
                <a:latin typeface="Arial"/>
                <a:cs typeface="Arial"/>
              </a:rPr>
              <a:t>Event </a:t>
            </a:r>
            <a:r>
              <a:rPr sz="1050" b="1" spc="15" dirty="0">
                <a:solidFill>
                  <a:srgbClr val="FFFFFF"/>
                </a:solidFill>
                <a:latin typeface="Arial"/>
                <a:cs typeface="Arial"/>
              </a:rPr>
              <a:t>no.</a:t>
            </a:r>
            <a:r>
              <a:rPr sz="105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FFFFFF"/>
                </a:solidFill>
                <a:latin typeface="Arial"/>
                <a:cs typeface="Arial"/>
              </a:rPr>
              <a:t>(%)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1209" y="2451163"/>
            <a:ext cx="909319" cy="442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120"/>
              </a:spcBef>
            </a:pP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Warfarin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050" b="1" spc="35" dirty="0">
                <a:solidFill>
                  <a:srgbClr val="FFFFFF"/>
                </a:solidFill>
                <a:latin typeface="Arial"/>
                <a:cs typeface="Arial"/>
              </a:rPr>
              <a:t>Event </a:t>
            </a:r>
            <a:r>
              <a:rPr sz="1050" b="1" spc="15" dirty="0">
                <a:solidFill>
                  <a:srgbClr val="FFFFFF"/>
                </a:solidFill>
                <a:latin typeface="Arial"/>
                <a:cs typeface="Arial"/>
              </a:rPr>
              <a:t>no.</a:t>
            </a:r>
            <a:r>
              <a:rPr sz="105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FFFFFF"/>
                </a:solidFill>
                <a:latin typeface="Arial"/>
                <a:cs typeface="Arial"/>
              </a:rPr>
              <a:t>(%)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6372" y="3691254"/>
            <a:ext cx="22396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Clinical 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thromboembolic</a:t>
            </a:r>
            <a:r>
              <a:rPr sz="12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event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6372" y="4051554"/>
            <a:ext cx="2715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FFFFFF"/>
                </a:solidFill>
                <a:latin typeface="Arial"/>
                <a:cs typeface="Arial"/>
              </a:rPr>
              <a:t>Asymptomatic </a:t>
            </a: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intracardiac</a:t>
            </a: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thrombus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887" y="4239704"/>
            <a:ext cx="2462530" cy="789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 marR="5080" indent="-12700">
              <a:lnSpc>
                <a:spcPct val="156700"/>
              </a:lnSpc>
              <a:spcBef>
                <a:spcPts val="95"/>
              </a:spcBef>
            </a:pPr>
            <a:r>
              <a:rPr sz="1600" b="1" spc="25" dirty="0">
                <a:solidFill>
                  <a:srgbClr val="FFFF00"/>
                </a:solidFill>
                <a:latin typeface="Arial"/>
                <a:cs typeface="Arial"/>
              </a:rPr>
              <a:t>Primary</a:t>
            </a:r>
            <a:r>
              <a:rPr sz="1600" b="1" spc="-3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FF00"/>
                </a:solidFill>
                <a:latin typeface="Arial"/>
                <a:cs typeface="Arial"/>
              </a:rPr>
              <a:t>safety </a:t>
            </a:r>
            <a:r>
              <a:rPr sz="1600" b="1" spc="20" dirty="0">
                <a:solidFill>
                  <a:srgbClr val="FFFF00"/>
                </a:solidFill>
                <a:latin typeface="Arial"/>
                <a:cs typeface="Arial"/>
              </a:rPr>
              <a:t>outcomes  Net clinical</a:t>
            </a:r>
            <a:r>
              <a:rPr sz="1600" b="1" spc="-25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00"/>
                </a:solidFill>
                <a:latin typeface="Arial"/>
                <a:cs typeface="Arial"/>
              </a:rPr>
              <a:t>outcomes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9044" y="4061079"/>
            <a:ext cx="342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2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12491" y="4411662"/>
            <a:ext cx="5562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2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(2.75)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08554" y="4794884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(2.75)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02659" y="4411662"/>
            <a:ext cx="5581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2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(0.92)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97959" y="4794884"/>
            <a:ext cx="557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(4.59)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02659" y="4061079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(2.75)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02151" y="3691508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(0.92)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02151" y="3019171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2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(3.67)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19044" y="3691508"/>
            <a:ext cx="342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2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38340" y="2724403"/>
            <a:ext cx="10623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200" b="1" spc="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200" b="1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200" b="1" spc="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200" b="1" spc="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b="1" spc="-20" dirty="0">
                <a:solidFill>
                  <a:srgbClr val="FFFFFF"/>
                </a:solidFill>
                <a:latin typeface="Arial"/>
                <a:cs typeface="Arial"/>
              </a:rPr>
              <a:t>margin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6997" y="2969958"/>
            <a:ext cx="2638425" cy="56896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25" dirty="0">
                <a:solidFill>
                  <a:srgbClr val="FFFF00"/>
                </a:solidFill>
                <a:latin typeface="Arial"/>
                <a:cs typeface="Arial"/>
              </a:rPr>
              <a:t>Primary</a:t>
            </a:r>
            <a:r>
              <a:rPr sz="1600" b="1" spc="-34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00"/>
                </a:solidFill>
                <a:latin typeface="Arial"/>
                <a:cs typeface="Arial"/>
              </a:rPr>
              <a:t>efficacy </a:t>
            </a:r>
            <a:r>
              <a:rPr sz="1600" b="1" spc="20" dirty="0">
                <a:solidFill>
                  <a:srgbClr val="FFFF00"/>
                </a:solidFill>
                <a:latin typeface="Arial"/>
                <a:cs typeface="Arial"/>
              </a:rPr>
              <a:t>outcomes</a:t>
            </a:r>
            <a:endParaRPr sz="16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9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Death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26610" y="3344798"/>
            <a:ext cx="342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2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19044" y="3019171"/>
            <a:ext cx="343535" cy="520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2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(0)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2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(0)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107964" y="5644878"/>
            <a:ext cx="2087245" cy="0"/>
          </a:xfrm>
          <a:custGeom>
            <a:avLst/>
            <a:gdLst/>
            <a:ahLst/>
            <a:cxnLst/>
            <a:rect l="l" t="t" r="r" b="b"/>
            <a:pathLst>
              <a:path w="2087245">
                <a:moveTo>
                  <a:pt x="0" y="0"/>
                </a:moveTo>
                <a:lnTo>
                  <a:pt x="2086753" y="0"/>
                </a:lnTo>
              </a:path>
            </a:pathLst>
          </a:custGeom>
          <a:ln w="15620">
            <a:solidFill>
              <a:srgbClr val="FA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32744" y="5593949"/>
            <a:ext cx="90805" cy="104139"/>
          </a:xfrm>
          <a:custGeom>
            <a:avLst/>
            <a:gdLst/>
            <a:ahLst/>
            <a:cxnLst/>
            <a:rect l="l" t="t" r="r" b="b"/>
            <a:pathLst>
              <a:path w="90804" h="104139">
                <a:moveTo>
                  <a:pt x="90616" y="0"/>
                </a:moveTo>
                <a:lnTo>
                  <a:pt x="0" y="52881"/>
                </a:lnTo>
                <a:lnTo>
                  <a:pt x="90616" y="103811"/>
                </a:lnTo>
                <a:lnTo>
                  <a:pt x="90616" y="0"/>
                </a:lnTo>
                <a:close/>
              </a:path>
            </a:pathLst>
          </a:custGeom>
          <a:solidFill>
            <a:srgbClr val="FA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919201" y="5644878"/>
            <a:ext cx="2089150" cy="0"/>
          </a:xfrm>
          <a:custGeom>
            <a:avLst/>
            <a:gdLst/>
            <a:ahLst/>
            <a:cxnLst/>
            <a:rect l="l" t="t" r="r" b="b"/>
            <a:pathLst>
              <a:path w="2089150">
                <a:moveTo>
                  <a:pt x="0" y="0"/>
                </a:moveTo>
                <a:lnTo>
                  <a:pt x="2088715" y="0"/>
                </a:lnTo>
              </a:path>
            </a:pathLst>
          </a:custGeom>
          <a:ln w="15620">
            <a:solidFill>
              <a:srgbClr val="FA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92534" y="5593949"/>
            <a:ext cx="90805" cy="104139"/>
          </a:xfrm>
          <a:custGeom>
            <a:avLst/>
            <a:gdLst/>
            <a:ahLst/>
            <a:cxnLst/>
            <a:rect l="l" t="t" r="r" b="b"/>
            <a:pathLst>
              <a:path w="90804" h="104139">
                <a:moveTo>
                  <a:pt x="0" y="0"/>
                </a:moveTo>
                <a:lnTo>
                  <a:pt x="0" y="103811"/>
                </a:lnTo>
                <a:lnTo>
                  <a:pt x="90601" y="52881"/>
                </a:lnTo>
                <a:lnTo>
                  <a:pt x="0" y="0"/>
                </a:lnTo>
                <a:close/>
              </a:path>
            </a:pathLst>
          </a:custGeom>
          <a:solidFill>
            <a:srgbClr val="FA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485673" y="5149896"/>
            <a:ext cx="4090670" cy="0"/>
          </a:xfrm>
          <a:custGeom>
            <a:avLst/>
            <a:gdLst/>
            <a:ahLst/>
            <a:cxnLst/>
            <a:rect l="l" t="t" r="r" b="b"/>
            <a:pathLst>
              <a:path w="4090670">
                <a:moveTo>
                  <a:pt x="0" y="0"/>
                </a:moveTo>
                <a:lnTo>
                  <a:pt x="4090609" y="0"/>
                </a:lnTo>
              </a:path>
            </a:pathLst>
          </a:custGeom>
          <a:ln w="27336">
            <a:solidFill>
              <a:srgbClr val="FA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30985" y="5140135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316"/>
                </a:lnTo>
              </a:path>
            </a:pathLst>
          </a:custGeom>
          <a:ln w="25159">
            <a:solidFill>
              <a:srgbClr val="F8FF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471029" y="5281849"/>
            <a:ext cx="14160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-10" dirty="0">
                <a:solidFill>
                  <a:srgbClr val="FAFFFF"/>
                </a:solidFill>
                <a:latin typeface="Arial"/>
                <a:cs typeface="Arial"/>
              </a:rPr>
              <a:t>0</a:t>
            </a:r>
            <a:endParaRPr sz="165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167796" y="5151853"/>
            <a:ext cx="0" cy="92075"/>
          </a:xfrm>
          <a:custGeom>
            <a:avLst/>
            <a:gdLst/>
            <a:ahLst/>
            <a:cxnLst/>
            <a:rect l="l" t="t" r="r" b="b"/>
            <a:pathLst>
              <a:path h="92075">
                <a:moveTo>
                  <a:pt x="0" y="0"/>
                </a:moveTo>
                <a:lnTo>
                  <a:pt x="0" y="91930"/>
                </a:lnTo>
              </a:path>
            </a:pathLst>
          </a:custGeom>
          <a:ln w="25020">
            <a:solidFill>
              <a:srgbClr val="F8FF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971938" y="5281849"/>
            <a:ext cx="38417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-5" dirty="0">
                <a:solidFill>
                  <a:srgbClr val="FAFFFF"/>
                </a:solidFill>
                <a:latin typeface="Arial"/>
                <a:cs typeface="Arial"/>
              </a:rPr>
              <a:t>-0</a:t>
            </a:r>
            <a:r>
              <a:rPr sz="1650" spc="-10" dirty="0">
                <a:solidFill>
                  <a:srgbClr val="FAFFFF"/>
                </a:solidFill>
                <a:latin typeface="Arial"/>
                <a:cs typeface="Arial"/>
              </a:rPr>
              <a:t>.1</a:t>
            </a:r>
            <a:endParaRPr sz="165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622501" y="5155754"/>
            <a:ext cx="0" cy="92075"/>
          </a:xfrm>
          <a:custGeom>
            <a:avLst/>
            <a:gdLst/>
            <a:ahLst/>
            <a:cxnLst/>
            <a:rect l="l" t="t" r="r" b="b"/>
            <a:pathLst>
              <a:path h="92075">
                <a:moveTo>
                  <a:pt x="0" y="0"/>
                </a:moveTo>
                <a:lnTo>
                  <a:pt x="0" y="91937"/>
                </a:lnTo>
              </a:path>
            </a:pathLst>
          </a:custGeom>
          <a:ln w="25020">
            <a:solidFill>
              <a:srgbClr val="F8FF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331558" y="4897473"/>
            <a:ext cx="630555" cy="0"/>
          </a:xfrm>
          <a:custGeom>
            <a:avLst/>
            <a:gdLst/>
            <a:ahLst/>
            <a:cxnLst/>
            <a:rect l="l" t="t" r="r" b="b"/>
            <a:pathLst>
              <a:path w="630554">
                <a:moveTo>
                  <a:pt x="0" y="0"/>
                </a:moveTo>
                <a:lnTo>
                  <a:pt x="630140" y="0"/>
                </a:lnTo>
              </a:path>
            </a:pathLst>
          </a:custGeom>
          <a:ln w="23593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56261" y="4897473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>
                <a:moveTo>
                  <a:pt x="0" y="0"/>
                </a:moveTo>
                <a:lnTo>
                  <a:pt x="76978" y="0"/>
                </a:lnTo>
              </a:path>
            </a:pathLst>
          </a:custGeom>
          <a:ln w="23593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826801" y="4539419"/>
            <a:ext cx="439420" cy="0"/>
          </a:xfrm>
          <a:custGeom>
            <a:avLst/>
            <a:gdLst/>
            <a:ahLst/>
            <a:cxnLst/>
            <a:rect l="l" t="t" r="r" b="b"/>
            <a:pathLst>
              <a:path w="439420">
                <a:moveTo>
                  <a:pt x="0" y="0"/>
                </a:moveTo>
                <a:lnTo>
                  <a:pt x="439291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657109" y="4539419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372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02435" y="4181312"/>
            <a:ext cx="372110" cy="0"/>
          </a:xfrm>
          <a:custGeom>
            <a:avLst/>
            <a:gdLst/>
            <a:ahLst/>
            <a:cxnLst/>
            <a:rect l="l" t="t" r="r" b="b"/>
            <a:pathLst>
              <a:path w="372109">
                <a:moveTo>
                  <a:pt x="0" y="0"/>
                </a:moveTo>
                <a:lnTo>
                  <a:pt x="371953" y="0"/>
                </a:lnTo>
              </a:path>
            </a:pathLst>
          </a:custGeom>
          <a:ln w="23593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451034" y="3823246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416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77191" y="3128653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>
                <a:moveTo>
                  <a:pt x="0" y="0"/>
                </a:moveTo>
                <a:lnTo>
                  <a:pt x="435413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961699" y="4840762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408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266092" y="4482615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541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574395" y="4124600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408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649418" y="3766519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541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512604" y="3071849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607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01313" y="4897499"/>
            <a:ext cx="554990" cy="0"/>
          </a:xfrm>
          <a:custGeom>
            <a:avLst/>
            <a:gdLst/>
            <a:ahLst/>
            <a:cxnLst/>
            <a:rect l="l" t="t" r="r" b="b"/>
            <a:pathLst>
              <a:path w="554989">
                <a:moveTo>
                  <a:pt x="0" y="0"/>
                </a:moveTo>
                <a:lnTo>
                  <a:pt x="554948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96921" y="4539408"/>
            <a:ext cx="360680" cy="0"/>
          </a:xfrm>
          <a:custGeom>
            <a:avLst/>
            <a:gdLst/>
            <a:ahLst/>
            <a:cxnLst/>
            <a:rect l="l" t="t" r="r" b="b"/>
            <a:pathLst>
              <a:path w="360679">
                <a:moveTo>
                  <a:pt x="0" y="0"/>
                </a:moveTo>
                <a:lnTo>
                  <a:pt x="360227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738127" y="4181271"/>
            <a:ext cx="366395" cy="0"/>
          </a:xfrm>
          <a:custGeom>
            <a:avLst/>
            <a:gdLst/>
            <a:ahLst/>
            <a:cxnLst/>
            <a:rect l="l" t="t" r="r" b="b"/>
            <a:pathLst>
              <a:path w="366395">
                <a:moveTo>
                  <a:pt x="0" y="0"/>
                </a:moveTo>
                <a:lnTo>
                  <a:pt x="365989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61997" y="3823257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5">
                <a:moveTo>
                  <a:pt x="0" y="0"/>
                </a:moveTo>
                <a:lnTo>
                  <a:pt x="190718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549168" y="3128653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>
                <a:moveTo>
                  <a:pt x="0" y="0"/>
                </a:moveTo>
                <a:lnTo>
                  <a:pt x="429866" y="0"/>
                </a:lnTo>
              </a:path>
            </a:pathLst>
          </a:custGeom>
          <a:ln w="23430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601313" y="4840762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408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96921" y="4482615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541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738127" y="4124600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408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61997" y="3766519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541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549168" y="3071849"/>
            <a:ext cx="0" cy="113664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113607"/>
                </a:moveTo>
                <a:lnTo>
                  <a:pt x="0" y="0"/>
                </a:lnTo>
              </a:path>
            </a:pathLst>
          </a:custGeom>
          <a:ln w="23095">
            <a:solidFill>
              <a:srgbClr val="DFCE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979035" y="3079824"/>
            <a:ext cx="98425" cy="100330"/>
          </a:xfrm>
          <a:custGeom>
            <a:avLst/>
            <a:gdLst/>
            <a:ahLst/>
            <a:cxnLst/>
            <a:rect l="l" t="t" r="r" b="b"/>
            <a:pathLst>
              <a:path w="98425" h="100330">
                <a:moveTo>
                  <a:pt x="0" y="99746"/>
                </a:moveTo>
                <a:lnTo>
                  <a:pt x="98155" y="99746"/>
                </a:lnTo>
                <a:lnTo>
                  <a:pt x="98155" y="0"/>
                </a:lnTo>
                <a:lnTo>
                  <a:pt x="0" y="0"/>
                </a:lnTo>
                <a:lnTo>
                  <a:pt x="0" y="99746"/>
                </a:lnTo>
                <a:close/>
              </a:path>
            </a:pathLst>
          </a:custGeom>
          <a:solidFill>
            <a:srgbClr val="FFD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728483" y="4486530"/>
            <a:ext cx="98425" cy="100330"/>
          </a:xfrm>
          <a:custGeom>
            <a:avLst/>
            <a:gdLst/>
            <a:ahLst/>
            <a:cxnLst/>
            <a:rect l="l" t="t" r="r" b="b"/>
            <a:pathLst>
              <a:path w="98425" h="100329">
                <a:moveTo>
                  <a:pt x="0" y="99905"/>
                </a:moveTo>
                <a:lnTo>
                  <a:pt x="98318" y="99905"/>
                </a:lnTo>
                <a:lnTo>
                  <a:pt x="98318" y="0"/>
                </a:lnTo>
                <a:lnTo>
                  <a:pt x="0" y="0"/>
                </a:lnTo>
                <a:lnTo>
                  <a:pt x="0" y="99905"/>
                </a:lnTo>
                <a:close/>
              </a:path>
            </a:pathLst>
          </a:custGeom>
          <a:solidFill>
            <a:srgbClr val="FFD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52716" y="3774270"/>
            <a:ext cx="98425" cy="100330"/>
          </a:xfrm>
          <a:custGeom>
            <a:avLst/>
            <a:gdLst/>
            <a:ahLst/>
            <a:cxnLst/>
            <a:rect l="l" t="t" r="r" b="b"/>
            <a:pathLst>
              <a:path w="98425" h="100329">
                <a:moveTo>
                  <a:pt x="0" y="99905"/>
                </a:moveTo>
                <a:lnTo>
                  <a:pt x="98318" y="99905"/>
                </a:lnTo>
                <a:lnTo>
                  <a:pt x="98318" y="0"/>
                </a:lnTo>
                <a:lnTo>
                  <a:pt x="0" y="0"/>
                </a:lnTo>
                <a:lnTo>
                  <a:pt x="0" y="99905"/>
                </a:lnTo>
                <a:close/>
              </a:path>
            </a:pathLst>
          </a:custGeom>
          <a:solidFill>
            <a:srgbClr val="FFD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104116" y="4132443"/>
            <a:ext cx="98425" cy="100330"/>
          </a:xfrm>
          <a:custGeom>
            <a:avLst/>
            <a:gdLst/>
            <a:ahLst/>
            <a:cxnLst/>
            <a:rect l="l" t="t" r="r" b="b"/>
            <a:pathLst>
              <a:path w="98425" h="100329">
                <a:moveTo>
                  <a:pt x="0" y="99746"/>
                </a:moveTo>
                <a:lnTo>
                  <a:pt x="98318" y="99746"/>
                </a:lnTo>
                <a:lnTo>
                  <a:pt x="98318" y="0"/>
                </a:lnTo>
                <a:lnTo>
                  <a:pt x="0" y="0"/>
                </a:lnTo>
                <a:lnTo>
                  <a:pt x="0" y="99746"/>
                </a:lnTo>
                <a:close/>
              </a:path>
            </a:pathLst>
          </a:custGeom>
          <a:solidFill>
            <a:srgbClr val="FFD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33240" y="4848539"/>
            <a:ext cx="98425" cy="100330"/>
          </a:xfrm>
          <a:custGeom>
            <a:avLst/>
            <a:gdLst/>
            <a:ahLst/>
            <a:cxnLst/>
            <a:rect l="l" t="t" r="r" b="b"/>
            <a:pathLst>
              <a:path w="98425" h="100329">
                <a:moveTo>
                  <a:pt x="0" y="99746"/>
                </a:moveTo>
                <a:lnTo>
                  <a:pt x="98318" y="99746"/>
                </a:lnTo>
                <a:lnTo>
                  <a:pt x="98318" y="0"/>
                </a:lnTo>
                <a:lnTo>
                  <a:pt x="0" y="0"/>
                </a:lnTo>
                <a:lnTo>
                  <a:pt x="0" y="99746"/>
                </a:lnTo>
                <a:close/>
              </a:path>
            </a:pathLst>
          </a:custGeom>
          <a:solidFill>
            <a:srgbClr val="FFD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485673" y="5149895"/>
            <a:ext cx="0" cy="92075"/>
          </a:xfrm>
          <a:custGeom>
            <a:avLst/>
            <a:gdLst/>
            <a:ahLst/>
            <a:cxnLst/>
            <a:rect l="l" t="t" r="r" b="b"/>
            <a:pathLst>
              <a:path h="92075">
                <a:moveTo>
                  <a:pt x="0" y="0"/>
                </a:moveTo>
                <a:lnTo>
                  <a:pt x="0" y="91937"/>
                </a:lnTo>
              </a:path>
            </a:pathLst>
          </a:custGeom>
          <a:ln w="25020">
            <a:solidFill>
              <a:srgbClr val="F8FF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576290" y="5149895"/>
            <a:ext cx="0" cy="92075"/>
          </a:xfrm>
          <a:custGeom>
            <a:avLst/>
            <a:gdLst/>
            <a:ahLst/>
            <a:cxnLst/>
            <a:rect l="l" t="t" r="r" b="b"/>
            <a:pathLst>
              <a:path h="92075">
                <a:moveTo>
                  <a:pt x="0" y="0"/>
                </a:moveTo>
                <a:lnTo>
                  <a:pt x="0" y="91937"/>
                </a:lnTo>
              </a:path>
            </a:pathLst>
          </a:custGeom>
          <a:ln w="25020">
            <a:solidFill>
              <a:srgbClr val="F8FF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31930" y="4909270"/>
            <a:ext cx="0" cy="227329"/>
          </a:xfrm>
          <a:custGeom>
            <a:avLst/>
            <a:gdLst/>
            <a:ahLst/>
            <a:cxnLst/>
            <a:rect l="l" t="t" r="r" b="b"/>
            <a:pathLst>
              <a:path h="227329">
                <a:moveTo>
                  <a:pt x="0" y="0"/>
                </a:moveTo>
                <a:lnTo>
                  <a:pt x="0" y="226956"/>
                </a:lnTo>
              </a:path>
            </a:pathLst>
          </a:custGeom>
          <a:ln w="15578">
            <a:solidFill>
              <a:srgbClr val="FD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531930" y="4551123"/>
            <a:ext cx="0" cy="334645"/>
          </a:xfrm>
          <a:custGeom>
            <a:avLst/>
            <a:gdLst/>
            <a:ahLst/>
            <a:cxnLst/>
            <a:rect l="l" t="t" r="r" b="b"/>
            <a:pathLst>
              <a:path h="334645">
                <a:moveTo>
                  <a:pt x="0" y="0"/>
                </a:moveTo>
                <a:lnTo>
                  <a:pt x="0" y="334539"/>
                </a:lnTo>
              </a:path>
            </a:pathLst>
          </a:custGeom>
          <a:ln w="15578">
            <a:solidFill>
              <a:srgbClr val="FD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531930" y="4193108"/>
            <a:ext cx="0" cy="334645"/>
          </a:xfrm>
          <a:custGeom>
            <a:avLst/>
            <a:gdLst/>
            <a:ahLst/>
            <a:cxnLst/>
            <a:rect l="l" t="t" r="r" b="b"/>
            <a:pathLst>
              <a:path h="334645">
                <a:moveTo>
                  <a:pt x="0" y="0"/>
                </a:moveTo>
                <a:lnTo>
                  <a:pt x="0" y="334539"/>
                </a:lnTo>
              </a:path>
            </a:pathLst>
          </a:custGeom>
          <a:ln w="15578">
            <a:solidFill>
              <a:srgbClr val="FD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531930" y="3834962"/>
            <a:ext cx="0" cy="334645"/>
          </a:xfrm>
          <a:custGeom>
            <a:avLst/>
            <a:gdLst/>
            <a:ahLst/>
            <a:cxnLst/>
            <a:rect l="l" t="t" r="r" b="b"/>
            <a:pathLst>
              <a:path h="334645">
                <a:moveTo>
                  <a:pt x="0" y="0"/>
                </a:moveTo>
                <a:lnTo>
                  <a:pt x="0" y="334605"/>
                </a:lnTo>
              </a:path>
            </a:pathLst>
          </a:custGeom>
          <a:ln w="15578">
            <a:solidFill>
              <a:srgbClr val="FD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531930" y="2889932"/>
            <a:ext cx="0" cy="538480"/>
          </a:xfrm>
          <a:custGeom>
            <a:avLst/>
            <a:gdLst/>
            <a:ahLst/>
            <a:cxnLst/>
            <a:rect l="l" t="t" r="r" b="b"/>
            <a:pathLst>
              <a:path h="538479">
                <a:moveTo>
                  <a:pt x="0" y="0"/>
                </a:moveTo>
                <a:lnTo>
                  <a:pt x="0" y="538119"/>
                </a:lnTo>
              </a:path>
            </a:pathLst>
          </a:custGeom>
          <a:ln w="15578">
            <a:solidFill>
              <a:srgbClr val="FD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531930" y="3527799"/>
            <a:ext cx="0" cy="283845"/>
          </a:xfrm>
          <a:custGeom>
            <a:avLst/>
            <a:gdLst/>
            <a:ahLst/>
            <a:cxnLst/>
            <a:rect l="l" t="t" r="r" b="b"/>
            <a:pathLst>
              <a:path h="283845">
                <a:moveTo>
                  <a:pt x="0" y="0"/>
                </a:moveTo>
                <a:lnTo>
                  <a:pt x="0" y="283753"/>
                </a:lnTo>
              </a:path>
            </a:pathLst>
          </a:custGeom>
          <a:ln w="15578">
            <a:solidFill>
              <a:srgbClr val="FD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524141" y="4885676"/>
            <a:ext cx="15875" cy="24130"/>
          </a:xfrm>
          <a:custGeom>
            <a:avLst/>
            <a:gdLst/>
            <a:ahLst/>
            <a:cxnLst/>
            <a:rect l="l" t="t" r="r" b="b"/>
            <a:pathLst>
              <a:path w="15875" h="24129">
                <a:moveTo>
                  <a:pt x="0" y="23593"/>
                </a:moveTo>
                <a:lnTo>
                  <a:pt x="15557" y="23593"/>
                </a:lnTo>
                <a:lnTo>
                  <a:pt x="15557" y="0"/>
                </a:lnTo>
                <a:lnTo>
                  <a:pt x="0" y="0"/>
                </a:lnTo>
                <a:lnTo>
                  <a:pt x="0" y="23593"/>
                </a:lnTo>
                <a:close/>
              </a:path>
            </a:pathLst>
          </a:custGeom>
          <a:solidFill>
            <a:srgbClr val="E9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524141" y="4169515"/>
            <a:ext cx="15875" cy="24130"/>
          </a:xfrm>
          <a:custGeom>
            <a:avLst/>
            <a:gdLst/>
            <a:ahLst/>
            <a:cxnLst/>
            <a:rect l="l" t="t" r="r" b="b"/>
            <a:pathLst>
              <a:path w="15875" h="24129">
                <a:moveTo>
                  <a:pt x="0" y="23593"/>
                </a:moveTo>
                <a:lnTo>
                  <a:pt x="15557" y="23593"/>
                </a:lnTo>
                <a:lnTo>
                  <a:pt x="15557" y="0"/>
                </a:lnTo>
                <a:lnTo>
                  <a:pt x="0" y="0"/>
                </a:lnTo>
                <a:lnTo>
                  <a:pt x="0" y="23593"/>
                </a:lnTo>
                <a:close/>
              </a:path>
            </a:pathLst>
          </a:custGeom>
          <a:solidFill>
            <a:srgbClr val="E9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524141" y="3811530"/>
            <a:ext cx="15875" cy="23495"/>
          </a:xfrm>
          <a:custGeom>
            <a:avLst/>
            <a:gdLst/>
            <a:ahLst/>
            <a:cxnLst/>
            <a:rect l="l" t="t" r="r" b="b"/>
            <a:pathLst>
              <a:path w="15875" h="23495">
                <a:moveTo>
                  <a:pt x="0" y="23430"/>
                </a:moveTo>
                <a:lnTo>
                  <a:pt x="15557" y="23430"/>
                </a:lnTo>
                <a:lnTo>
                  <a:pt x="15557" y="0"/>
                </a:lnTo>
                <a:lnTo>
                  <a:pt x="0" y="0"/>
                </a:lnTo>
                <a:lnTo>
                  <a:pt x="0" y="23430"/>
                </a:lnTo>
                <a:close/>
              </a:path>
            </a:pathLst>
          </a:custGeom>
          <a:solidFill>
            <a:srgbClr val="E9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524141" y="4527692"/>
            <a:ext cx="15875" cy="23495"/>
          </a:xfrm>
          <a:custGeom>
            <a:avLst/>
            <a:gdLst/>
            <a:ahLst/>
            <a:cxnLst/>
            <a:rect l="l" t="t" r="r" b="b"/>
            <a:pathLst>
              <a:path w="15875" h="23495">
                <a:moveTo>
                  <a:pt x="0" y="23430"/>
                </a:moveTo>
                <a:lnTo>
                  <a:pt x="15557" y="23430"/>
                </a:lnTo>
                <a:lnTo>
                  <a:pt x="15557" y="0"/>
                </a:lnTo>
                <a:lnTo>
                  <a:pt x="0" y="0"/>
                </a:lnTo>
                <a:lnTo>
                  <a:pt x="0" y="23430"/>
                </a:lnTo>
                <a:close/>
              </a:path>
            </a:pathLst>
          </a:custGeom>
          <a:solidFill>
            <a:srgbClr val="E9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622501" y="3128653"/>
            <a:ext cx="0" cy="1957070"/>
          </a:xfrm>
          <a:custGeom>
            <a:avLst/>
            <a:gdLst/>
            <a:ahLst/>
            <a:cxnLst/>
            <a:rect l="l" t="t" r="r" b="b"/>
            <a:pathLst>
              <a:path h="1957070">
                <a:moveTo>
                  <a:pt x="0" y="0"/>
                </a:moveTo>
                <a:lnTo>
                  <a:pt x="0" y="1956649"/>
                </a:lnTo>
              </a:path>
            </a:pathLst>
          </a:custGeom>
          <a:ln w="15382">
            <a:solidFill>
              <a:srgbClr val="FCFF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481839" y="3428052"/>
            <a:ext cx="98425" cy="100330"/>
          </a:xfrm>
          <a:custGeom>
            <a:avLst/>
            <a:gdLst/>
            <a:ahLst/>
            <a:cxnLst/>
            <a:rect l="l" t="t" r="r" b="b"/>
            <a:pathLst>
              <a:path w="98425" h="100329">
                <a:moveTo>
                  <a:pt x="0" y="99746"/>
                </a:moveTo>
                <a:lnTo>
                  <a:pt x="98318" y="99746"/>
                </a:lnTo>
                <a:lnTo>
                  <a:pt x="98318" y="0"/>
                </a:lnTo>
                <a:lnTo>
                  <a:pt x="0" y="0"/>
                </a:lnTo>
                <a:lnTo>
                  <a:pt x="0" y="99746"/>
                </a:lnTo>
                <a:close/>
              </a:path>
            </a:pathLst>
          </a:custGeom>
          <a:solidFill>
            <a:srgbClr val="FFDF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7403700" y="5281849"/>
            <a:ext cx="43053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-5" dirty="0">
                <a:solidFill>
                  <a:srgbClr val="FAFFFF"/>
                </a:solidFill>
                <a:latin typeface="Arial"/>
                <a:cs typeface="Arial"/>
              </a:rPr>
              <a:t>0.</a:t>
            </a:r>
            <a:r>
              <a:rPr sz="1650" spc="-20" dirty="0">
                <a:solidFill>
                  <a:srgbClr val="FAFFFF"/>
                </a:solidFill>
                <a:latin typeface="Arial"/>
                <a:cs typeface="Arial"/>
              </a:rPr>
              <a:t>0</a:t>
            </a:r>
            <a:r>
              <a:rPr sz="1650" spc="-10" dirty="0">
                <a:solidFill>
                  <a:srgbClr val="FAFFFF"/>
                </a:solidFill>
                <a:latin typeface="Arial"/>
                <a:cs typeface="Arial"/>
              </a:rPr>
              <a:t>8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2191" y="654113"/>
            <a:ext cx="3092450" cy="638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0" spc="10" dirty="0"/>
              <a:t>Conclusions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67004" y="1660969"/>
            <a:ext cx="8757920" cy="4183379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469900" marR="5080" indent="-457834">
              <a:lnSpc>
                <a:spcPct val="132900"/>
              </a:lnSpc>
              <a:spcBef>
                <a:spcPts val="50"/>
              </a:spcBef>
              <a:buClr>
                <a:srgbClr val="FFCC00"/>
              </a:buClr>
              <a:buSzPct val="121568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550" b="1" spc="15" dirty="0">
                <a:solidFill>
                  <a:srgbClr val="FFFFFF"/>
                </a:solidFill>
                <a:latin typeface="Arial"/>
                <a:cs typeface="Arial"/>
              </a:rPr>
              <a:t>Edoxaban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noninferior </a:t>
            </a:r>
            <a:r>
              <a:rPr sz="2550" b="1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550" b="1" spc="25" dirty="0">
                <a:solidFill>
                  <a:srgbClr val="FFFFFF"/>
                </a:solidFill>
                <a:latin typeface="Arial"/>
                <a:cs typeface="Arial"/>
              </a:rPr>
              <a:t>warfarin </a:t>
            </a:r>
            <a:r>
              <a:rPr sz="2550" b="1" dirty="0">
                <a:solidFill>
                  <a:srgbClr val="FFFFFF"/>
                </a:solidFill>
                <a:latin typeface="Arial"/>
                <a:cs typeface="Arial"/>
              </a:rPr>
              <a:t>for preventing 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thromboembolism </a:t>
            </a:r>
            <a:r>
              <a:rPr sz="2550" b="1" spc="15" dirty="0">
                <a:solidFill>
                  <a:srgbClr val="FFFFFF"/>
                </a:solidFill>
                <a:latin typeface="Arial"/>
                <a:cs typeface="Arial"/>
              </a:rPr>
              <a:t>and occurrence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major bleeding  in </a:t>
            </a:r>
            <a:r>
              <a:rPr sz="2550" b="1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first </a:t>
            </a:r>
            <a:r>
              <a:rPr sz="2550" b="1" spc="15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2550" b="1" dirty="0">
                <a:solidFill>
                  <a:srgbClr val="FFFFFF"/>
                </a:solidFill>
                <a:latin typeface="Arial"/>
                <a:cs typeface="Arial"/>
              </a:rPr>
              <a:t>months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after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surgical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bioprosthetic  </a:t>
            </a:r>
            <a:r>
              <a:rPr sz="2550" b="1" spc="-5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implantation or </a:t>
            </a:r>
            <a:r>
              <a:rPr sz="2550" b="1" spc="-5" dirty="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sz="255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FFFFFF"/>
                </a:solidFill>
                <a:latin typeface="Arial"/>
                <a:cs typeface="Arial"/>
              </a:rPr>
              <a:t>repair.</a:t>
            </a:r>
            <a:endParaRPr sz="2550">
              <a:latin typeface="Arial"/>
              <a:cs typeface="Arial"/>
            </a:endParaRPr>
          </a:p>
          <a:p>
            <a:pPr marL="469900" marR="73660" indent="-457834">
              <a:lnSpc>
                <a:spcPct val="132800"/>
              </a:lnSpc>
              <a:spcBef>
                <a:spcPts val="260"/>
              </a:spcBef>
              <a:buClr>
                <a:srgbClr val="FFCC00"/>
              </a:buClr>
              <a:buSzPct val="121568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550" b="1" dirty="0">
                <a:solidFill>
                  <a:srgbClr val="FFFFFF"/>
                </a:solidFill>
                <a:latin typeface="Arial"/>
                <a:cs typeface="Arial"/>
              </a:rPr>
              <a:t>Our findings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suggest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edoxaban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might be </a:t>
            </a:r>
            <a:r>
              <a:rPr sz="2550" b="1" spc="20" dirty="0">
                <a:solidFill>
                  <a:srgbClr val="FFFFFF"/>
                </a:solidFill>
                <a:latin typeface="Arial"/>
                <a:cs typeface="Arial"/>
              </a:rPr>
              <a:t>an 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alternative </a:t>
            </a:r>
            <a:r>
              <a:rPr sz="2550" b="1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550" b="1" spc="25" dirty="0">
                <a:solidFill>
                  <a:srgbClr val="FFFFFF"/>
                </a:solidFill>
                <a:latin typeface="Arial"/>
                <a:cs typeface="Arial"/>
              </a:rPr>
              <a:t>warfarin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sz="2550" b="1" spc="15" dirty="0">
                <a:solidFill>
                  <a:srgbClr val="FFFFFF"/>
                </a:solidFill>
                <a:latin typeface="Arial"/>
                <a:cs typeface="Arial"/>
              </a:rPr>
              <a:t>early </a:t>
            </a:r>
            <a:r>
              <a:rPr sz="2550" b="1" dirty="0">
                <a:solidFill>
                  <a:srgbClr val="FFFFFF"/>
                </a:solidFill>
                <a:latin typeface="Arial"/>
                <a:cs typeface="Arial"/>
              </a:rPr>
              <a:t>after  </a:t>
            </a:r>
            <a:r>
              <a:rPr sz="2550" b="1" spc="10" dirty="0">
                <a:solidFill>
                  <a:srgbClr val="FFFFFF"/>
                </a:solidFill>
                <a:latin typeface="Arial"/>
                <a:cs typeface="Arial"/>
              </a:rPr>
              <a:t>successful surgical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bioprosthetic </a:t>
            </a:r>
            <a:r>
              <a:rPr sz="2550" b="1" spc="-1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2550" b="1" spc="5" dirty="0">
                <a:solidFill>
                  <a:srgbClr val="FFFFFF"/>
                </a:solidFill>
                <a:latin typeface="Arial"/>
                <a:cs typeface="Arial"/>
              </a:rPr>
              <a:t>implantation  or </a:t>
            </a:r>
            <a:r>
              <a:rPr sz="2550" b="1" spc="-5" dirty="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sz="2550" b="1" spc="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FFFFFF"/>
                </a:solidFill>
                <a:latin typeface="Arial"/>
                <a:cs typeface="Arial"/>
              </a:rPr>
              <a:t>repair.</a:t>
            </a:r>
            <a:endParaRPr sz="2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51192" y="483234"/>
            <a:ext cx="7919084" cy="4559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Primary </a:t>
            </a:r>
            <a:r>
              <a:rPr spc="15" dirty="0"/>
              <a:t>Outcomes by </a:t>
            </a:r>
            <a:r>
              <a:rPr spc="5" dirty="0"/>
              <a:t>Prespecified</a:t>
            </a:r>
            <a:r>
              <a:rPr spc="-325" dirty="0"/>
              <a:t> </a:t>
            </a:r>
            <a:r>
              <a:rPr spc="15" dirty="0"/>
              <a:t>Subgroups</a:t>
            </a:r>
          </a:p>
        </p:txBody>
      </p:sp>
      <p:sp>
        <p:nvSpPr>
          <p:cNvPr id="4" name="object 4"/>
          <p:cNvSpPr/>
          <p:nvPr/>
        </p:nvSpPr>
        <p:spPr>
          <a:xfrm>
            <a:off x="107505" y="1268780"/>
            <a:ext cx="2520315" cy="775335"/>
          </a:xfrm>
          <a:custGeom>
            <a:avLst/>
            <a:gdLst/>
            <a:ahLst/>
            <a:cxnLst/>
            <a:rect l="l" t="t" r="r" b="b"/>
            <a:pathLst>
              <a:path w="2520315" h="775335">
                <a:moveTo>
                  <a:pt x="0" y="775157"/>
                </a:moveTo>
                <a:lnTo>
                  <a:pt x="2520315" y="775157"/>
                </a:lnTo>
                <a:lnTo>
                  <a:pt x="2520315" y="0"/>
                </a:lnTo>
                <a:lnTo>
                  <a:pt x="0" y="0"/>
                </a:lnTo>
                <a:lnTo>
                  <a:pt x="0" y="77515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27757" y="1268780"/>
            <a:ext cx="1080135" cy="775335"/>
          </a:xfrm>
          <a:custGeom>
            <a:avLst/>
            <a:gdLst/>
            <a:ahLst/>
            <a:cxnLst/>
            <a:rect l="l" t="t" r="r" b="b"/>
            <a:pathLst>
              <a:path w="1080135" h="775335">
                <a:moveTo>
                  <a:pt x="0" y="775157"/>
                </a:moveTo>
                <a:lnTo>
                  <a:pt x="1080122" y="775157"/>
                </a:lnTo>
                <a:lnTo>
                  <a:pt x="1080122" y="0"/>
                </a:lnTo>
                <a:lnTo>
                  <a:pt x="0" y="0"/>
                </a:lnTo>
                <a:lnTo>
                  <a:pt x="0" y="77515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07891" y="1268780"/>
            <a:ext cx="1296670" cy="775335"/>
          </a:xfrm>
          <a:custGeom>
            <a:avLst/>
            <a:gdLst/>
            <a:ahLst/>
            <a:cxnLst/>
            <a:rect l="l" t="t" r="r" b="b"/>
            <a:pathLst>
              <a:path w="1296670" h="775335">
                <a:moveTo>
                  <a:pt x="0" y="775157"/>
                </a:moveTo>
                <a:lnTo>
                  <a:pt x="1296162" y="775157"/>
                </a:lnTo>
                <a:lnTo>
                  <a:pt x="1296162" y="0"/>
                </a:lnTo>
                <a:lnTo>
                  <a:pt x="0" y="0"/>
                </a:lnTo>
                <a:lnTo>
                  <a:pt x="0" y="77515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04053" y="1268780"/>
            <a:ext cx="1296670" cy="775335"/>
          </a:xfrm>
          <a:custGeom>
            <a:avLst/>
            <a:gdLst/>
            <a:ahLst/>
            <a:cxnLst/>
            <a:rect l="l" t="t" r="r" b="b"/>
            <a:pathLst>
              <a:path w="1296670" h="775335">
                <a:moveTo>
                  <a:pt x="0" y="775157"/>
                </a:moveTo>
                <a:lnTo>
                  <a:pt x="1296162" y="775157"/>
                </a:lnTo>
                <a:lnTo>
                  <a:pt x="1296162" y="0"/>
                </a:lnTo>
                <a:lnTo>
                  <a:pt x="0" y="0"/>
                </a:lnTo>
                <a:lnTo>
                  <a:pt x="0" y="77515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00215" y="1268780"/>
            <a:ext cx="2058035" cy="775335"/>
          </a:xfrm>
          <a:custGeom>
            <a:avLst/>
            <a:gdLst/>
            <a:ahLst/>
            <a:cxnLst/>
            <a:rect l="l" t="t" r="r" b="b"/>
            <a:pathLst>
              <a:path w="2058034" h="775335">
                <a:moveTo>
                  <a:pt x="0" y="775157"/>
                </a:moveTo>
                <a:lnTo>
                  <a:pt x="2057526" y="775157"/>
                </a:lnTo>
                <a:lnTo>
                  <a:pt x="2057526" y="0"/>
                </a:lnTo>
                <a:lnTo>
                  <a:pt x="0" y="0"/>
                </a:lnTo>
                <a:lnTo>
                  <a:pt x="0" y="77515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57743" y="1268780"/>
            <a:ext cx="678815" cy="775335"/>
          </a:xfrm>
          <a:custGeom>
            <a:avLst/>
            <a:gdLst/>
            <a:ahLst/>
            <a:cxnLst/>
            <a:rect l="l" t="t" r="r" b="b"/>
            <a:pathLst>
              <a:path w="678815" h="775335">
                <a:moveTo>
                  <a:pt x="0" y="775157"/>
                </a:moveTo>
                <a:lnTo>
                  <a:pt x="678726" y="775157"/>
                </a:lnTo>
                <a:lnTo>
                  <a:pt x="678726" y="0"/>
                </a:lnTo>
                <a:lnTo>
                  <a:pt x="0" y="0"/>
                </a:lnTo>
                <a:lnTo>
                  <a:pt x="0" y="77515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7505" y="1268730"/>
            <a:ext cx="8929370" cy="0"/>
          </a:xfrm>
          <a:custGeom>
            <a:avLst/>
            <a:gdLst/>
            <a:ahLst/>
            <a:cxnLst/>
            <a:rect l="l" t="t" r="r" b="b"/>
            <a:pathLst>
              <a:path w="8929370">
                <a:moveTo>
                  <a:pt x="0" y="0"/>
                </a:moveTo>
                <a:lnTo>
                  <a:pt x="8929052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928490" y="1412557"/>
            <a:ext cx="85661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Edoxaban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6628" y="1412557"/>
            <a:ext cx="73406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-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350" b="1" spc="4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75119" y="1412557"/>
            <a:ext cx="131000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sz="135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difference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07505" y="1638042"/>
          <a:ext cx="8929370" cy="4994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2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895">
                <a:tc>
                  <a:txBody>
                    <a:bodyPr/>
                    <a:lstStyle/>
                    <a:p>
                      <a:pPr marL="38100">
                        <a:lnSpc>
                          <a:spcPts val="1070"/>
                        </a:lnSpc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Subgroup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1070"/>
                        </a:lnSpc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Yes/No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400425">
                        <a:lnSpc>
                          <a:spcPts val="76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P-value</a:t>
                      </a:r>
                      <a:r>
                        <a:rPr sz="1125" b="1" spc="-15" baseline="259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125" baseline="25925">
                        <a:latin typeface="Arial"/>
                        <a:cs typeface="Arial"/>
                      </a:endParaRPr>
                    </a:p>
                    <a:p>
                      <a:pPr marL="334010">
                        <a:lnSpc>
                          <a:spcPts val="1440"/>
                        </a:lnSpc>
                        <a:tabLst>
                          <a:tab pos="1981200" algn="l"/>
                        </a:tabLst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	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(95%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905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3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6827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6827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6827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325"/>
                        </a:spcBef>
                        <a:tabLst>
                          <a:tab pos="2011680" algn="l"/>
                          <a:tab pos="347662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(2.99)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−0.0299	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0.003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3068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(−0.0706,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0.0109)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6827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245"/>
                        </a:spcBef>
                        <a:tabLst>
                          <a:tab pos="2011680" algn="l"/>
                          <a:tab pos="349948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(4.76)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−0.0476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0.006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07820">
                        <a:lnSpc>
                          <a:spcPts val="1230"/>
                        </a:lnSpc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(−0.1120,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0.0168)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115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Aortic valve</a:t>
                      </a:r>
                      <a:r>
                        <a:rPr sz="135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245"/>
                        </a:spcBef>
                        <a:tabLst>
                          <a:tab pos="2011680" algn="l"/>
                          <a:tab pos="345376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(3.92)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−0.0392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0.003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07820">
                        <a:lnSpc>
                          <a:spcPts val="123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(−0.0925,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0.0141)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9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245"/>
                        </a:spcBef>
                        <a:tabLst>
                          <a:tab pos="2034539" algn="l"/>
                          <a:tab pos="345376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(3.45)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−0.0345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0.005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3068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(−0.0814,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0.0125)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764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3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245"/>
                        </a:spcBef>
                        <a:tabLst>
                          <a:tab pos="2011680" algn="l"/>
                          <a:tab pos="347662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(4.76)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−0.0476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0.032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3068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(−0.1387,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0.0435)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245"/>
                        </a:spcBef>
                        <a:tabLst>
                          <a:tab pos="2011680" algn="l"/>
                          <a:tab pos="3430904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(3.41)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−0.0341	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3068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(−0.0720,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0.0038)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813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3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repair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245"/>
                        </a:spcBef>
                        <a:tabLst>
                          <a:tab pos="2011680" algn="l"/>
                          <a:tab pos="347662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(2.22)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−0.0222	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0.016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30680">
                        <a:lnSpc>
                          <a:spcPts val="123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(−0.0653,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0.0208)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245"/>
                        </a:spcBef>
                        <a:tabLst>
                          <a:tab pos="2011680" algn="l"/>
                          <a:tab pos="3430904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(4.69)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−0.0469	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66116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−0.0987,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0.0049)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8115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476">
                <a:tc>
                  <a:txBody>
                    <a:bodyPr/>
                    <a:lstStyle/>
                    <a:p>
                      <a:pPr marL="38100">
                        <a:lnSpc>
                          <a:spcPts val="1540"/>
                        </a:lnSpc>
                        <a:spcBef>
                          <a:spcPts val="635"/>
                        </a:spcBef>
                      </a:pPr>
                      <a:r>
                        <a:rPr sz="1425" b="1" spc="22" baseline="233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 for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noninferiority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8064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5095" marR="5080" indent="-1311910">
              <a:lnSpc>
                <a:spcPct val="128699"/>
              </a:lnSpc>
              <a:spcBef>
                <a:spcPts val="95"/>
              </a:spcBef>
            </a:pPr>
            <a:r>
              <a:rPr spc="5" dirty="0"/>
              <a:t>Safety </a:t>
            </a:r>
            <a:r>
              <a:rPr spc="15" dirty="0"/>
              <a:t>Outcomes </a:t>
            </a:r>
            <a:r>
              <a:rPr spc="10" dirty="0"/>
              <a:t>(</a:t>
            </a:r>
            <a:r>
              <a:rPr spc="10" dirty="0">
                <a:solidFill>
                  <a:srgbClr val="FFFF00"/>
                </a:solidFill>
              </a:rPr>
              <a:t>Major + </a:t>
            </a:r>
            <a:r>
              <a:rPr dirty="0">
                <a:solidFill>
                  <a:srgbClr val="FFFF00"/>
                </a:solidFill>
              </a:rPr>
              <a:t>CRNM</a:t>
            </a:r>
            <a:r>
              <a:rPr spc="-310" dirty="0">
                <a:solidFill>
                  <a:srgbClr val="FFFF00"/>
                </a:solidFill>
              </a:rPr>
              <a:t> </a:t>
            </a:r>
            <a:r>
              <a:rPr spc="10" dirty="0">
                <a:solidFill>
                  <a:srgbClr val="FFFF00"/>
                </a:solidFill>
              </a:rPr>
              <a:t>bleeding)  </a:t>
            </a:r>
            <a:r>
              <a:rPr spc="15" dirty="0"/>
              <a:t>by </a:t>
            </a:r>
            <a:r>
              <a:rPr dirty="0"/>
              <a:t>Prespecified</a:t>
            </a:r>
            <a:r>
              <a:rPr spc="-110" dirty="0"/>
              <a:t> </a:t>
            </a:r>
            <a:r>
              <a:rPr spc="15" dirty="0"/>
              <a:t>Subgroups</a:t>
            </a:r>
          </a:p>
        </p:txBody>
      </p:sp>
      <p:sp>
        <p:nvSpPr>
          <p:cNvPr id="4" name="object 4"/>
          <p:cNvSpPr/>
          <p:nvPr/>
        </p:nvSpPr>
        <p:spPr>
          <a:xfrm>
            <a:off x="107504" y="1484795"/>
            <a:ext cx="2520315" cy="723900"/>
          </a:xfrm>
          <a:custGeom>
            <a:avLst/>
            <a:gdLst/>
            <a:ahLst/>
            <a:cxnLst/>
            <a:rect l="l" t="t" r="r" b="b"/>
            <a:pathLst>
              <a:path w="2520315" h="723900">
                <a:moveTo>
                  <a:pt x="0" y="723480"/>
                </a:moveTo>
                <a:lnTo>
                  <a:pt x="2520315" y="723480"/>
                </a:lnTo>
                <a:lnTo>
                  <a:pt x="2520315" y="0"/>
                </a:lnTo>
                <a:lnTo>
                  <a:pt x="0" y="0"/>
                </a:lnTo>
                <a:lnTo>
                  <a:pt x="0" y="7234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27757" y="1484795"/>
            <a:ext cx="1080135" cy="723900"/>
          </a:xfrm>
          <a:custGeom>
            <a:avLst/>
            <a:gdLst/>
            <a:ahLst/>
            <a:cxnLst/>
            <a:rect l="l" t="t" r="r" b="b"/>
            <a:pathLst>
              <a:path w="1080135" h="723900">
                <a:moveTo>
                  <a:pt x="0" y="723480"/>
                </a:moveTo>
                <a:lnTo>
                  <a:pt x="1080122" y="723480"/>
                </a:lnTo>
                <a:lnTo>
                  <a:pt x="1080122" y="0"/>
                </a:lnTo>
                <a:lnTo>
                  <a:pt x="0" y="0"/>
                </a:lnTo>
                <a:lnTo>
                  <a:pt x="0" y="7234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07891" y="1484795"/>
            <a:ext cx="1296670" cy="723900"/>
          </a:xfrm>
          <a:custGeom>
            <a:avLst/>
            <a:gdLst/>
            <a:ahLst/>
            <a:cxnLst/>
            <a:rect l="l" t="t" r="r" b="b"/>
            <a:pathLst>
              <a:path w="1296670" h="723900">
                <a:moveTo>
                  <a:pt x="0" y="723480"/>
                </a:moveTo>
                <a:lnTo>
                  <a:pt x="1296162" y="723480"/>
                </a:lnTo>
                <a:lnTo>
                  <a:pt x="1296162" y="0"/>
                </a:lnTo>
                <a:lnTo>
                  <a:pt x="0" y="0"/>
                </a:lnTo>
                <a:lnTo>
                  <a:pt x="0" y="7234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04053" y="1484795"/>
            <a:ext cx="1296670" cy="723900"/>
          </a:xfrm>
          <a:custGeom>
            <a:avLst/>
            <a:gdLst/>
            <a:ahLst/>
            <a:cxnLst/>
            <a:rect l="l" t="t" r="r" b="b"/>
            <a:pathLst>
              <a:path w="1296670" h="723900">
                <a:moveTo>
                  <a:pt x="0" y="723480"/>
                </a:moveTo>
                <a:lnTo>
                  <a:pt x="1296162" y="723480"/>
                </a:lnTo>
                <a:lnTo>
                  <a:pt x="1296162" y="0"/>
                </a:lnTo>
                <a:lnTo>
                  <a:pt x="0" y="0"/>
                </a:lnTo>
                <a:lnTo>
                  <a:pt x="0" y="7234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00215" y="1484795"/>
            <a:ext cx="1872614" cy="723900"/>
          </a:xfrm>
          <a:custGeom>
            <a:avLst/>
            <a:gdLst/>
            <a:ahLst/>
            <a:cxnLst/>
            <a:rect l="l" t="t" r="r" b="b"/>
            <a:pathLst>
              <a:path w="1872615" h="723900">
                <a:moveTo>
                  <a:pt x="0" y="723480"/>
                </a:moveTo>
                <a:lnTo>
                  <a:pt x="1872234" y="723480"/>
                </a:lnTo>
                <a:lnTo>
                  <a:pt x="1872234" y="0"/>
                </a:lnTo>
                <a:lnTo>
                  <a:pt x="0" y="0"/>
                </a:lnTo>
                <a:lnTo>
                  <a:pt x="0" y="7234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72450" y="1484795"/>
            <a:ext cx="864235" cy="723900"/>
          </a:xfrm>
          <a:custGeom>
            <a:avLst/>
            <a:gdLst/>
            <a:ahLst/>
            <a:cxnLst/>
            <a:rect l="l" t="t" r="r" b="b"/>
            <a:pathLst>
              <a:path w="864234" h="723900">
                <a:moveTo>
                  <a:pt x="0" y="723480"/>
                </a:moveTo>
                <a:lnTo>
                  <a:pt x="864095" y="723480"/>
                </a:lnTo>
                <a:lnTo>
                  <a:pt x="864095" y="0"/>
                </a:lnTo>
                <a:lnTo>
                  <a:pt x="0" y="0"/>
                </a:lnTo>
                <a:lnTo>
                  <a:pt x="0" y="72348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7504" y="1484757"/>
            <a:ext cx="8929370" cy="0"/>
          </a:xfrm>
          <a:custGeom>
            <a:avLst/>
            <a:gdLst/>
            <a:ahLst/>
            <a:cxnLst/>
            <a:rect l="l" t="t" r="r" b="b"/>
            <a:pathLst>
              <a:path w="8929370">
                <a:moveTo>
                  <a:pt x="0" y="0"/>
                </a:moveTo>
                <a:lnTo>
                  <a:pt x="8929053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928490" y="1603057"/>
            <a:ext cx="85661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Edoxaban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6628" y="1603057"/>
            <a:ext cx="73406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-8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350" b="1" spc="4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83680" y="1603057"/>
            <a:ext cx="1312545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sz="135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difference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07504" y="1828542"/>
          <a:ext cx="8929370" cy="4670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2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733">
                <a:tc>
                  <a:txBody>
                    <a:bodyPr/>
                    <a:lstStyle/>
                    <a:p>
                      <a:pPr marL="38100">
                        <a:lnSpc>
                          <a:spcPts val="1070"/>
                        </a:lnSpc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Subgroup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1070"/>
                        </a:lnSpc>
                      </a:pP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Yes/No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7366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3253104">
                        <a:lnSpc>
                          <a:spcPts val="825"/>
                        </a:lnSpc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P-value</a:t>
                      </a:r>
                      <a:r>
                        <a:rPr sz="1425" b="1" spc="37" baseline="233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425" baseline="23391">
                        <a:latin typeface="Arial"/>
                        <a:cs typeface="Arial"/>
                      </a:endParaRPr>
                    </a:p>
                    <a:p>
                      <a:pPr marL="334010">
                        <a:lnSpc>
                          <a:spcPts val="1375"/>
                        </a:lnSpc>
                        <a:tabLst>
                          <a:tab pos="1890395" algn="l"/>
                        </a:tabLst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(n=109)	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(95%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248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sz="13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049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049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(3.08)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049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185"/>
                        </a:spcBef>
                        <a:tabLst>
                          <a:tab pos="1966595" algn="l"/>
                          <a:tab pos="338264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(1.49)	</a:t>
                      </a:r>
                      <a:r>
                        <a:rPr sz="2025" b="1" spc="22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0.0158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0.042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162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(−0.0352,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0.0669)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50495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0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(4.55)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105"/>
                        </a:spcBef>
                        <a:tabLst>
                          <a:tab pos="1966595" algn="l"/>
                          <a:tab pos="339026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(2.38)	</a:t>
                      </a:r>
                      <a:r>
                        <a:rPr sz="2025" b="1" spc="22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0.0216	</a:t>
                      </a:r>
                      <a:r>
                        <a:rPr sz="13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0.112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162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(−0.0553,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0.0985)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301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Aortic valve</a:t>
                      </a:r>
                      <a:r>
                        <a:rPr sz="1350" b="1" spc="-1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(3.57)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105"/>
                        </a:spcBef>
                        <a:tabLst>
                          <a:tab pos="1966595" algn="l"/>
                          <a:tab pos="3405504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(1.96)	</a:t>
                      </a:r>
                      <a:r>
                        <a:rPr sz="2025" b="1" spc="22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0.0161	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0.061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1620">
                        <a:lnSpc>
                          <a:spcPts val="123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(−0.0456,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0.0778)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0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(3.77)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105"/>
                        </a:spcBef>
                        <a:tabLst>
                          <a:tab pos="1966595" algn="l"/>
                          <a:tab pos="3405504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(1.72)	</a:t>
                      </a:r>
                      <a:r>
                        <a:rPr sz="2025" b="1" spc="22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0.0205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0.078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1620">
                        <a:lnSpc>
                          <a:spcPts val="123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(−0.0408,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0.0818)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823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3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replacement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683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105"/>
                        </a:spcBef>
                        <a:tabLst>
                          <a:tab pos="1913255" algn="l"/>
                          <a:tab pos="338264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(4.76)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−0.0476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0.032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162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(−0.1387,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0.0435)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0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(4.71)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105"/>
                        </a:spcBef>
                        <a:tabLst>
                          <a:tab pos="1966595" algn="l"/>
                          <a:tab pos="338264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(1.14)	</a:t>
                      </a:r>
                      <a:r>
                        <a:rPr sz="2025" b="1" spc="22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0.0357	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0.083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162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(−0.0145,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0.0859)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26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Mitral </a:t>
                      </a:r>
                      <a:r>
                        <a:rPr sz="135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sz="13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repair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(4.88)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tc>
                  <a:txBody>
                    <a:bodyPr/>
                    <a:lstStyle/>
                    <a:p>
                      <a:pPr marL="471170">
                        <a:lnSpc>
                          <a:spcPts val="1230"/>
                        </a:lnSpc>
                        <a:spcBef>
                          <a:spcPts val="1105"/>
                        </a:spcBef>
                        <a:tabLst>
                          <a:tab pos="1966595" algn="l"/>
                          <a:tab pos="338264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(0)	</a:t>
                      </a:r>
                      <a:r>
                        <a:rPr sz="2025" b="1" spc="22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0.0488	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0.231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9240">
                        <a:lnSpc>
                          <a:spcPts val="1230"/>
                        </a:lnSpc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(−0.0172,</a:t>
                      </a: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0.1147)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2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1105"/>
                        </a:spcBef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(2.94)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0">
                        <a:lnSpc>
                          <a:spcPts val="1230"/>
                        </a:lnSpc>
                        <a:spcBef>
                          <a:spcPts val="1105"/>
                        </a:spcBef>
                        <a:tabLst>
                          <a:tab pos="1913255" algn="l"/>
                          <a:tab pos="3382645" algn="l"/>
                        </a:tabLst>
                      </a:pP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3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(3.13)	</a:t>
                      </a:r>
                      <a:r>
                        <a:rPr sz="2025" b="1" spc="15" baseline="34979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−0.0018	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0.019</a:t>
                      </a:r>
                      <a:endParaRPr sz="1350">
                        <a:latin typeface="Arial"/>
                        <a:cs typeface="Arial"/>
                      </a:endParaRPr>
                    </a:p>
                    <a:p>
                      <a:pPr marL="1531620">
                        <a:lnSpc>
                          <a:spcPts val="1230"/>
                        </a:lnSpc>
                      </a:pPr>
                      <a:r>
                        <a:rPr sz="13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(−0.0604, 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0.0567)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140335" marB="0"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418">
                <a:tc>
                  <a:txBody>
                    <a:bodyPr/>
                    <a:lstStyle/>
                    <a:p>
                      <a:pPr marL="38100">
                        <a:lnSpc>
                          <a:spcPts val="1545"/>
                        </a:lnSpc>
                        <a:spcBef>
                          <a:spcPts val="550"/>
                        </a:spcBef>
                      </a:pPr>
                      <a:r>
                        <a:rPr sz="1425" b="1" spc="22" baseline="2339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350" b="1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 for</a:t>
                      </a:r>
                      <a:r>
                        <a:rPr sz="13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noninferiority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99745" marR="1010285" indent="-457834">
              <a:lnSpc>
                <a:spcPct val="129900"/>
              </a:lnSpc>
              <a:spcBef>
                <a:spcPts val="55"/>
              </a:spcBef>
              <a:buClr>
                <a:srgbClr val="FFC000"/>
              </a:buClr>
              <a:buSzPct val="119642"/>
              <a:buFont typeface="Wingdings"/>
              <a:buChar char=""/>
              <a:tabLst>
                <a:tab pos="499745" algn="l"/>
                <a:tab pos="500380" algn="l"/>
              </a:tabLst>
            </a:pPr>
            <a:r>
              <a:rPr dirty="0"/>
              <a:t>Early </a:t>
            </a:r>
            <a:r>
              <a:rPr spc="5" dirty="0"/>
              <a:t>postoperative </a:t>
            </a:r>
            <a:r>
              <a:rPr spc="15" dirty="0"/>
              <a:t>anticoagulation</a:t>
            </a:r>
            <a:r>
              <a:rPr spc="-320" dirty="0"/>
              <a:t> </a:t>
            </a:r>
            <a:r>
              <a:rPr spc="50" dirty="0"/>
              <a:t>with  </a:t>
            </a:r>
            <a:r>
              <a:rPr spc="20" dirty="0"/>
              <a:t>warfarin </a:t>
            </a:r>
            <a:r>
              <a:rPr spc="5" dirty="0"/>
              <a:t>is </a:t>
            </a:r>
            <a:r>
              <a:rPr spc="15" dirty="0"/>
              <a:t>recommended </a:t>
            </a:r>
            <a:r>
              <a:rPr spc="10" dirty="0"/>
              <a:t>in </a:t>
            </a:r>
            <a:r>
              <a:rPr spc="15" dirty="0"/>
              <a:t>patients  undergoing </a:t>
            </a:r>
            <a:r>
              <a:rPr spc="5" dirty="0"/>
              <a:t>surgical </a:t>
            </a:r>
            <a:r>
              <a:rPr spc="10" dirty="0"/>
              <a:t>bioprosthetic </a:t>
            </a:r>
            <a:r>
              <a:rPr spc="-20" dirty="0"/>
              <a:t>valve  </a:t>
            </a:r>
            <a:r>
              <a:rPr spc="15" dirty="0"/>
              <a:t>implantation or </a:t>
            </a:r>
            <a:r>
              <a:rPr spc="-20" dirty="0"/>
              <a:t>valve</a:t>
            </a:r>
            <a:r>
              <a:rPr spc="-165" dirty="0"/>
              <a:t> </a:t>
            </a:r>
            <a:r>
              <a:rPr spc="-25" dirty="0"/>
              <a:t>repair.</a:t>
            </a:r>
          </a:p>
          <a:p>
            <a:pPr marL="29845">
              <a:lnSpc>
                <a:spcPct val="100000"/>
              </a:lnSpc>
              <a:spcBef>
                <a:spcPts val="45"/>
              </a:spcBef>
              <a:buClr>
                <a:srgbClr val="FFC000"/>
              </a:buClr>
              <a:buFont typeface="Wingdings"/>
              <a:buChar char=""/>
            </a:pPr>
            <a:endParaRPr sz="3800"/>
          </a:p>
          <a:p>
            <a:pPr marL="499745" marR="5080" indent="-457834">
              <a:lnSpc>
                <a:spcPct val="129600"/>
              </a:lnSpc>
              <a:spcBef>
                <a:spcPts val="5"/>
              </a:spcBef>
              <a:buClr>
                <a:srgbClr val="FFC000"/>
              </a:buClr>
              <a:buSzPct val="119642"/>
              <a:buFont typeface="Wingdings"/>
              <a:buChar char=""/>
              <a:tabLst>
                <a:tab pos="499745" algn="l"/>
                <a:tab pos="500380" algn="l"/>
              </a:tabLst>
            </a:pPr>
            <a:r>
              <a:rPr spc="-15" dirty="0"/>
              <a:t>However, </a:t>
            </a:r>
            <a:r>
              <a:rPr spc="5" dirty="0"/>
              <a:t>it is </a:t>
            </a:r>
            <a:r>
              <a:rPr spc="10" dirty="0"/>
              <a:t>unclear </a:t>
            </a:r>
            <a:r>
              <a:rPr spc="25" dirty="0"/>
              <a:t>whether </a:t>
            </a:r>
            <a:r>
              <a:rPr spc="5" dirty="0"/>
              <a:t>direct oral  </a:t>
            </a:r>
            <a:r>
              <a:rPr spc="10" dirty="0"/>
              <a:t>anticoagulant </a:t>
            </a:r>
            <a:r>
              <a:rPr spc="5" dirty="0"/>
              <a:t>can </a:t>
            </a:r>
            <a:r>
              <a:rPr spc="15" dirty="0"/>
              <a:t>be </a:t>
            </a:r>
            <a:r>
              <a:rPr spc="10" dirty="0"/>
              <a:t>an </a:t>
            </a:r>
            <a:r>
              <a:rPr dirty="0"/>
              <a:t>alternative </a:t>
            </a:r>
            <a:r>
              <a:rPr spc="15" dirty="0"/>
              <a:t>to</a:t>
            </a:r>
            <a:r>
              <a:rPr spc="-300" dirty="0"/>
              <a:t> </a:t>
            </a:r>
            <a:r>
              <a:rPr spc="20" dirty="0"/>
              <a:t>warfarin  </a:t>
            </a:r>
            <a:r>
              <a:rPr spc="10" dirty="0"/>
              <a:t>in </a:t>
            </a:r>
            <a:r>
              <a:rPr spc="15" dirty="0"/>
              <a:t>this</a:t>
            </a:r>
            <a:r>
              <a:rPr spc="-125" dirty="0"/>
              <a:t> </a:t>
            </a:r>
            <a:r>
              <a:rPr spc="15" dirty="0"/>
              <a:t>population.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13989" y="485775"/>
            <a:ext cx="3284220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5" dirty="0"/>
              <a:t>Backgrounds</a:t>
            </a:r>
            <a:endParaRPr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4440" y="437832"/>
            <a:ext cx="2313305" cy="638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0" spc="-5" dirty="0"/>
              <a:t>Objective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02590" y="1749678"/>
            <a:ext cx="8404860" cy="22377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69900" marR="5080" indent="-457834">
              <a:lnSpc>
                <a:spcPct val="129900"/>
              </a:lnSpc>
              <a:spcBef>
                <a:spcPts val="55"/>
              </a:spcBef>
              <a:buClr>
                <a:srgbClr val="FFC000"/>
              </a:buClr>
              <a:buSzPct val="119642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800" b="1" spc="-4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compare </a:t>
            </a:r>
            <a:r>
              <a:rPr sz="2800" b="1" spc="2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efficacy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safety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of  edoxaban </a:t>
            </a:r>
            <a:r>
              <a:rPr sz="2800" b="1" spc="50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2800" b="1" spc="20" dirty="0">
                <a:solidFill>
                  <a:srgbClr val="FFFFFF"/>
                </a:solidFill>
                <a:latin typeface="Arial"/>
                <a:cs typeface="Arial"/>
              </a:rPr>
              <a:t>warfarin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3 </a:t>
            </a:r>
            <a:r>
              <a:rPr sz="2800" b="1" spc="20" dirty="0">
                <a:solidFill>
                  <a:srgbClr val="FFFFFF"/>
                </a:solidFill>
                <a:latin typeface="Arial"/>
                <a:cs typeface="Arial"/>
              </a:rPr>
              <a:t>months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sz="2800" b="1" spc="65" dirty="0">
                <a:solidFill>
                  <a:srgbClr val="FFFFFF"/>
                </a:solidFill>
                <a:latin typeface="Arial"/>
                <a:cs typeface="Arial"/>
              </a:rPr>
              <a:t>who</a:t>
            </a:r>
            <a:r>
              <a:rPr sz="2800" b="1" spc="-5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underwent </a:t>
            </a:r>
            <a:r>
              <a:rPr sz="2800" b="1" spc="10" dirty="0">
                <a:solidFill>
                  <a:srgbClr val="FFFFFF"/>
                </a:solidFill>
                <a:latin typeface="Arial"/>
                <a:cs typeface="Arial"/>
              </a:rPr>
              <a:t>surgical bioprosthetic  </a:t>
            </a: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2800" b="1" spc="15" dirty="0">
                <a:solidFill>
                  <a:srgbClr val="FFFFFF"/>
                </a:solidFill>
                <a:latin typeface="Arial"/>
                <a:cs typeface="Arial"/>
              </a:rPr>
              <a:t>implantation or </a:t>
            </a: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sz="2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FFFFFF"/>
                </a:solidFill>
                <a:latin typeface="Arial"/>
                <a:cs typeface="Arial"/>
              </a:rPr>
              <a:t>repair.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1314" y="410209"/>
            <a:ext cx="3279140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10" dirty="0"/>
              <a:t>Study</a:t>
            </a:r>
            <a:r>
              <a:rPr sz="4000" spc="-130" dirty="0"/>
              <a:t> </a:t>
            </a:r>
            <a:r>
              <a:rPr sz="4000" spc="5" dirty="0"/>
              <a:t>Design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51459" y="6522719"/>
            <a:ext cx="3710940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300" y="1355661"/>
            <a:ext cx="8726170" cy="5443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217170" indent="-457834">
              <a:lnSpc>
                <a:spcPct val="129299"/>
              </a:lnSpc>
              <a:spcBef>
                <a:spcPts val="95"/>
              </a:spcBef>
              <a:buClr>
                <a:srgbClr val="FFC000"/>
              </a:buClr>
              <a:buSzPct val="118750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prospective,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randomized,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open-labeled, noninferiority 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sz="24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trial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505"/>
              </a:spcBef>
              <a:buClr>
                <a:srgbClr val="FFC000"/>
              </a:buClr>
              <a:buSzPct val="118750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400" b="1" spc="-65" dirty="0">
                <a:solidFill>
                  <a:srgbClr val="FFFFFF"/>
                </a:solidFill>
                <a:latin typeface="Arial"/>
                <a:cs typeface="Arial"/>
              </a:rPr>
              <a:t>Yonsei 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University,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Severance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Hospital,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Seoul,</a:t>
            </a:r>
            <a:r>
              <a:rPr sz="2400" b="1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Korea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445"/>
              </a:spcBef>
              <a:buClr>
                <a:srgbClr val="FFC000"/>
              </a:buClr>
              <a:buSzPct val="118750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Study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period: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Dec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2017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Sep</a:t>
            </a:r>
            <a:r>
              <a:rPr sz="2400" b="1" spc="2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2019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535"/>
              </a:spcBef>
              <a:buSzPct val="121568"/>
              <a:buFont typeface="Wingdings"/>
              <a:buChar char=""/>
              <a:tabLst>
                <a:tab pos="469900" algn="l"/>
                <a:tab pos="470534" algn="l"/>
              </a:tabLst>
            </a:pP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Key </a:t>
            </a:r>
            <a:r>
              <a:rPr sz="2550" b="1" spc="10" dirty="0">
                <a:solidFill>
                  <a:srgbClr val="FFC000"/>
                </a:solidFill>
                <a:latin typeface="Arial"/>
                <a:cs typeface="Arial"/>
              </a:rPr>
              <a:t>inclusion</a:t>
            </a:r>
            <a:r>
              <a:rPr sz="2550" b="1" spc="17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criteria</a:t>
            </a:r>
            <a:endParaRPr sz="2550">
              <a:latin typeface="Arial"/>
              <a:cs typeface="Arial"/>
            </a:endParaRPr>
          </a:p>
          <a:p>
            <a:pPr marL="699135" lvl="1" indent="-343535">
              <a:lnSpc>
                <a:spcPct val="100000"/>
              </a:lnSpc>
              <a:spcBef>
                <a:spcPts val="484"/>
              </a:spcBef>
              <a:buClr>
                <a:srgbClr val="FFC000"/>
              </a:buClr>
              <a:buSzPct val="118750"/>
              <a:buFont typeface="Arial"/>
              <a:buChar char="-"/>
              <a:tabLst>
                <a:tab pos="698500" algn="l"/>
                <a:tab pos="699135" algn="l"/>
              </a:tabLst>
            </a:pP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between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20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85 years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400" b="1" spc="4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age</a:t>
            </a:r>
            <a:endParaRPr sz="2400">
              <a:latin typeface="Arial"/>
              <a:cs typeface="Arial"/>
            </a:endParaRPr>
          </a:p>
          <a:p>
            <a:pPr marL="714375" marR="5080" lvl="1" indent="-358775">
              <a:lnSpc>
                <a:spcPts val="3779"/>
              </a:lnSpc>
              <a:spcBef>
                <a:spcPts val="135"/>
              </a:spcBef>
              <a:buClr>
                <a:srgbClr val="FFC000"/>
              </a:buClr>
              <a:buSzPct val="118750"/>
              <a:buFont typeface="Arial"/>
              <a:buChar char="-"/>
              <a:tabLst>
                <a:tab pos="698500" algn="l"/>
                <a:tab pos="699135" algn="l"/>
              </a:tabLst>
            </a:pPr>
            <a:r>
              <a:rPr sz="2400" b="1" spc="-30" dirty="0">
                <a:solidFill>
                  <a:srgbClr val="FFFFFF"/>
                </a:solidFill>
                <a:latin typeface="Arial"/>
                <a:cs typeface="Arial"/>
              </a:rPr>
              <a:t>Successful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surgical </a:t>
            </a: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bioprosthetic 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implantation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repair to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mitral </a:t>
            </a:r>
            <a:r>
              <a:rPr sz="2400" b="1" spc="-35" dirty="0">
                <a:solidFill>
                  <a:srgbClr val="FFFFFF"/>
                </a:solidFill>
                <a:latin typeface="Arial"/>
                <a:cs typeface="Arial"/>
              </a:rPr>
              <a:t>valve, 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aortic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b="1" spc="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Arial"/>
                <a:cs typeface="Arial"/>
              </a:rPr>
              <a:t>both</a:t>
            </a:r>
            <a:endParaRPr sz="2400">
              <a:latin typeface="Arial"/>
              <a:cs typeface="Arial"/>
            </a:endParaRPr>
          </a:p>
          <a:p>
            <a:pPr marL="699135" lvl="1" indent="-343535">
              <a:lnSpc>
                <a:spcPct val="100000"/>
              </a:lnSpc>
              <a:spcBef>
                <a:spcPts val="120"/>
              </a:spcBef>
              <a:buClr>
                <a:srgbClr val="FFC000"/>
              </a:buClr>
              <a:buSzPct val="118750"/>
              <a:buFont typeface="Arial"/>
              <a:buChar char="-"/>
              <a:tabLst>
                <a:tab pos="698500" algn="l"/>
                <a:tab pos="699135" algn="l"/>
              </a:tabLst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Written </a:t>
            </a:r>
            <a:r>
              <a:rPr sz="2400" b="1" spc="-15" dirty="0">
                <a:solidFill>
                  <a:srgbClr val="FFFFFF"/>
                </a:solidFill>
                <a:latin typeface="Arial"/>
                <a:cs typeface="Arial"/>
              </a:rPr>
              <a:t>informed</a:t>
            </a:r>
            <a:r>
              <a:rPr sz="24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consent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45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</a:pP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Clinicaltrial.gov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Identifier:</a:t>
            </a:r>
            <a:r>
              <a:rPr sz="135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NCT03244319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1314" y="410209"/>
            <a:ext cx="3279140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10" dirty="0"/>
              <a:t>Study</a:t>
            </a:r>
            <a:r>
              <a:rPr sz="4000" spc="-130" dirty="0"/>
              <a:t> </a:t>
            </a:r>
            <a:r>
              <a:rPr sz="4000" spc="5" dirty="0"/>
              <a:t>Design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52400" y="6522719"/>
            <a:ext cx="3710940" cy="312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0187" y="6565900"/>
            <a:ext cx="3412490" cy="236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Clinicaltrial.gov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Identifier:</a:t>
            </a:r>
            <a:r>
              <a:rPr sz="135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NCT03244319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7487" y="1150296"/>
            <a:ext cx="8629015" cy="4893945"/>
          </a:xfrm>
          <a:prstGeom prst="rect">
            <a:avLst/>
          </a:prstGeom>
        </p:spPr>
        <p:txBody>
          <a:bodyPr vert="horz" wrap="square" lIns="0" tIns="219710" rIns="0" bIns="0" rtlCol="0">
            <a:spAutoFit/>
          </a:bodyPr>
          <a:lstStyle/>
          <a:p>
            <a:pPr marL="482600" indent="-457834">
              <a:lnSpc>
                <a:spcPct val="100000"/>
              </a:lnSpc>
              <a:spcBef>
                <a:spcPts val="1730"/>
              </a:spcBef>
              <a:buSzPct val="121568"/>
              <a:buFont typeface="Wingdings"/>
              <a:buChar char=""/>
              <a:tabLst>
                <a:tab pos="482600" algn="l"/>
                <a:tab pos="483234" algn="l"/>
              </a:tabLst>
            </a:pP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Exclusion</a:t>
            </a:r>
            <a:r>
              <a:rPr sz="2550" b="1" spc="10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criteria</a:t>
            </a:r>
            <a:endParaRPr sz="2550">
              <a:latin typeface="Arial"/>
              <a:cs typeface="Arial"/>
            </a:endParaRPr>
          </a:p>
          <a:p>
            <a:pPr marL="650875" lvl="1" indent="-366395">
              <a:lnSpc>
                <a:spcPct val="100000"/>
              </a:lnSpc>
              <a:spcBef>
                <a:spcPts val="1265"/>
              </a:spcBef>
              <a:buClr>
                <a:srgbClr val="FFC000"/>
              </a:buClr>
              <a:buFont typeface="Arial"/>
              <a:buChar char="-"/>
              <a:tabLst>
                <a:tab pos="650240" algn="l"/>
                <a:tab pos="650875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Contraindications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heparin, warfarin,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95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edoxaban</a:t>
            </a:r>
            <a:endParaRPr sz="1950">
              <a:latin typeface="Arial"/>
              <a:cs typeface="Arial"/>
            </a:endParaRPr>
          </a:p>
          <a:p>
            <a:pPr marL="650875" lvl="1" indent="-366395">
              <a:lnSpc>
                <a:spcPct val="100000"/>
              </a:lnSpc>
              <a:spcBef>
                <a:spcPts val="1019"/>
              </a:spcBef>
              <a:buClr>
                <a:srgbClr val="FFC000"/>
              </a:buClr>
              <a:buFont typeface="Arial"/>
              <a:buChar char="-"/>
              <a:tabLst>
                <a:tab pos="650240" algn="l"/>
                <a:tab pos="650875" algn="l"/>
              </a:tabLst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Mechanical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heart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 any</a:t>
            </a:r>
            <a:r>
              <a:rPr sz="1950" b="1" spc="2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position</a:t>
            </a:r>
            <a:endParaRPr sz="1950">
              <a:latin typeface="Arial"/>
              <a:cs typeface="Arial"/>
            </a:endParaRPr>
          </a:p>
          <a:p>
            <a:pPr marL="650875" lvl="1" indent="-366395">
              <a:lnSpc>
                <a:spcPct val="100000"/>
              </a:lnSpc>
              <a:spcBef>
                <a:spcPts val="1025"/>
              </a:spcBef>
              <a:buClr>
                <a:srgbClr val="FFC000"/>
              </a:buClr>
              <a:buFont typeface="Arial"/>
              <a:buChar char="-"/>
              <a:tabLst>
                <a:tab pos="650240" algn="l"/>
                <a:tab pos="650875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Bioprosthetic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transcatheter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valve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replacement</a:t>
            </a:r>
            <a:r>
              <a:rPr sz="1950" b="1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procedure</a:t>
            </a:r>
            <a:endParaRPr sz="1950">
              <a:latin typeface="Arial"/>
              <a:cs typeface="Arial"/>
            </a:endParaRPr>
          </a:p>
          <a:p>
            <a:pPr marL="650875" lvl="1" indent="-366395">
              <a:lnSpc>
                <a:spcPct val="100000"/>
              </a:lnSpc>
              <a:spcBef>
                <a:spcPts val="1025"/>
              </a:spcBef>
              <a:buClr>
                <a:srgbClr val="FFC000"/>
              </a:buClr>
              <a:buFont typeface="Arial"/>
              <a:buChar char="-"/>
              <a:tabLst>
                <a:tab pos="650240" algn="l"/>
                <a:tab pos="650875" algn="l"/>
              </a:tabLst>
            </a:pPr>
            <a:r>
              <a:rPr sz="1950" b="1" spc="5" dirty="0">
                <a:solidFill>
                  <a:srgbClr val="FFFF00"/>
                </a:solidFill>
                <a:latin typeface="Arial"/>
                <a:cs typeface="Arial"/>
              </a:rPr>
              <a:t>Known </a:t>
            </a:r>
            <a:r>
              <a:rPr sz="1950" b="1" dirty="0">
                <a:solidFill>
                  <a:srgbClr val="FFFF00"/>
                </a:solidFill>
                <a:latin typeface="Arial"/>
                <a:cs typeface="Arial"/>
              </a:rPr>
              <a:t>bleeding</a:t>
            </a:r>
            <a:r>
              <a:rPr sz="1950" b="1" spc="31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00"/>
                </a:solidFill>
                <a:latin typeface="Arial"/>
                <a:cs typeface="Arial"/>
              </a:rPr>
              <a:t>diathesis</a:t>
            </a:r>
            <a:endParaRPr sz="1950">
              <a:latin typeface="Arial"/>
              <a:cs typeface="Arial"/>
            </a:endParaRPr>
          </a:p>
          <a:p>
            <a:pPr marL="719455">
              <a:lnSpc>
                <a:spcPct val="100000"/>
              </a:lnSpc>
              <a:spcBef>
                <a:spcPts val="1025"/>
              </a:spcBef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a.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Active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internal</a:t>
            </a:r>
            <a:r>
              <a:rPr sz="1950" b="1" spc="2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bleeding</a:t>
            </a:r>
            <a:endParaRPr sz="1950">
              <a:latin typeface="Arial"/>
              <a:cs typeface="Arial"/>
            </a:endParaRPr>
          </a:p>
          <a:p>
            <a:pPr marL="719455">
              <a:lnSpc>
                <a:spcPct val="100000"/>
              </a:lnSpc>
              <a:spcBef>
                <a:spcPts val="1019"/>
              </a:spcBef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b. </a:t>
            </a:r>
            <a:r>
              <a:rPr sz="1950" b="1" spc="-15" dirty="0">
                <a:solidFill>
                  <a:srgbClr val="FFFFFF"/>
                </a:solidFill>
                <a:latin typeface="Arial"/>
                <a:cs typeface="Arial"/>
              </a:rPr>
              <a:t>Plt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≤</a:t>
            </a:r>
            <a:r>
              <a:rPr sz="1950" b="1" spc="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50,000/mm</a:t>
            </a:r>
            <a:r>
              <a:rPr sz="1950" b="1" spc="-7" baseline="2564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950" baseline="25641">
              <a:latin typeface="Arial"/>
              <a:cs typeface="Arial"/>
            </a:endParaRPr>
          </a:p>
          <a:p>
            <a:pPr marL="1001394" indent="-282575">
              <a:lnSpc>
                <a:spcPct val="100000"/>
              </a:lnSpc>
              <a:spcBef>
                <a:spcPts val="1025"/>
              </a:spcBef>
              <a:buAutoNum type="alphaLcPeriod" startAt="3"/>
              <a:tabLst>
                <a:tab pos="1002030" algn="l"/>
              </a:tabLst>
            </a:pP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Hb&lt;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8.0</a:t>
            </a:r>
            <a:r>
              <a:rPr sz="1950" b="1" spc="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g/dL</a:t>
            </a:r>
            <a:endParaRPr sz="1950">
              <a:latin typeface="Arial"/>
              <a:cs typeface="Arial"/>
            </a:endParaRPr>
          </a:p>
          <a:p>
            <a:pPr marL="1016000" indent="-297180">
              <a:lnSpc>
                <a:spcPct val="100000"/>
              </a:lnSpc>
              <a:spcBef>
                <a:spcPts val="1025"/>
              </a:spcBef>
              <a:buAutoNum type="alphaLcPeriod" startAt="3"/>
              <a:tabLst>
                <a:tab pos="1016635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History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of hemorrhagic</a:t>
            </a:r>
            <a:r>
              <a:rPr sz="1950" b="1" spc="4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stroke</a:t>
            </a:r>
            <a:endParaRPr sz="1950">
              <a:latin typeface="Arial"/>
              <a:cs typeface="Arial"/>
            </a:endParaRPr>
          </a:p>
          <a:p>
            <a:pPr marL="1016635" marR="360680" indent="-313055">
              <a:lnSpc>
                <a:spcPct val="133400"/>
              </a:lnSpc>
              <a:spcBef>
                <a:spcPts val="240"/>
              </a:spcBef>
              <a:buAutoNum type="alphaLcPeriod" startAt="3"/>
              <a:tabLst>
                <a:tab pos="986155" algn="l"/>
              </a:tabLst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Active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peptic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ulcer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known upper gastrointestinal bleeding  within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last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950" b="1" spc="2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187" y="115622"/>
            <a:ext cx="8814435" cy="6686550"/>
          </a:xfrm>
          <a:prstGeom prst="rect">
            <a:avLst/>
          </a:prstGeom>
        </p:spPr>
        <p:txBody>
          <a:bodyPr vert="horz" wrap="square" lIns="0" tIns="162560" rIns="0" bIns="0" rtlCol="0">
            <a:spAutoFit/>
          </a:bodyPr>
          <a:lstStyle/>
          <a:p>
            <a:pPr marL="378460" indent="-366395">
              <a:lnSpc>
                <a:spcPct val="100000"/>
              </a:lnSpc>
              <a:spcBef>
                <a:spcPts val="1280"/>
              </a:spcBef>
              <a:buSzPct val="121568"/>
              <a:buFont typeface="Wingdings"/>
              <a:buChar char=""/>
              <a:tabLst>
                <a:tab pos="378460" algn="l"/>
                <a:tab pos="379095" algn="l"/>
              </a:tabLst>
            </a:pPr>
            <a:r>
              <a:rPr sz="2550" b="1" spc="15" dirty="0">
                <a:solidFill>
                  <a:srgbClr val="FFC000"/>
                </a:solidFill>
                <a:latin typeface="Arial"/>
                <a:cs typeface="Arial"/>
              </a:rPr>
              <a:t>Exclusion </a:t>
            </a:r>
            <a:r>
              <a:rPr sz="2550" b="1" spc="10" dirty="0">
                <a:solidFill>
                  <a:srgbClr val="FFC000"/>
                </a:solidFill>
                <a:latin typeface="Arial"/>
                <a:cs typeface="Arial"/>
              </a:rPr>
              <a:t>criteria</a:t>
            </a:r>
            <a:r>
              <a:rPr sz="2550" b="1" spc="16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550" b="1" dirty="0">
                <a:solidFill>
                  <a:srgbClr val="FFC000"/>
                </a:solidFill>
                <a:latin typeface="Arial"/>
                <a:cs typeface="Arial"/>
              </a:rPr>
              <a:t>(continued)</a:t>
            </a:r>
            <a:endParaRPr sz="2550">
              <a:latin typeface="Arial"/>
              <a:cs typeface="Arial"/>
            </a:endParaRPr>
          </a:p>
          <a:p>
            <a:pPr marL="563245" marR="5080" lvl="1" indent="-343535">
              <a:lnSpc>
                <a:spcPct val="124100"/>
              </a:lnSpc>
              <a:spcBef>
                <a:spcPts val="385"/>
              </a:spcBef>
              <a:buClr>
                <a:srgbClr val="FFC000"/>
              </a:buClr>
              <a:buSzPct val="123076"/>
              <a:buFont typeface="Arial"/>
              <a:buChar char="-"/>
              <a:tabLst>
                <a:tab pos="562610" algn="l"/>
                <a:tab pos="563245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Known hypersensitivity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contraindication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warfarin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950" b="1" spc="25" dirty="0">
                <a:solidFill>
                  <a:srgbClr val="FFFFFF"/>
                </a:solidFill>
                <a:latin typeface="Arial"/>
                <a:cs typeface="Arial"/>
              </a:rPr>
              <a:t>edoxaban, 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or hypersensitivity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contrast</a:t>
            </a:r>
            <a:r>
              <a:rPr sz="1950" b="1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endParaRPr sz="1950">
              <a:latin typeface="Arial"/>
              <a:cs typeface="Arial"/>
            </a:endParaRPr>
          </a:p>
          <a:p>
            <a:pPr marL="563245" marR="121285" lvl="1" indent="-343535">
              <a:lnSpc>
                <a:spcPts val="3130"/>
              </a:lnSpc>
              <a:spcBef>
                <a:spcPts val="465"/>
              </a:spcBef>
              <a:buClr>
                <a:srgbClr val="FFC000"/>
              </a:buClr>
              <a:buSzPct val="123076"/>
              <a:buFont typeface="Arial"/>
              <a:buChar char="-"/>
              <a:tabLst>
                <a:tab pos="562610" algn="l"/>
                <a:tab pos="563245" algn="l"/>
              </a:tabLst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Concomitant therapy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systemic drugs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are strong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inhibitors 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of both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CYP3A4 and</a:t>
            </a:r>
            <a:r>
              <a:rPr sz="1950" b="1" spc="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-10" dirty="0">
                <a:solidFill>
                  <a:srgbClr val="FFFFFF"/>
                </a:solidFill>
                <a:latin typeface="Arial"/>
                <a:cs typeface="Arial"/>
              </a:rPr>
              <a:t>P-gp</a:t>
            </a:r>
            <a:endParaRPr sz="1950">
              <a:latin typeface="Arial"/>
              <a:cs typeface="Arial"/>
            </a:endParaRPr>
          </a:p>
          <a:p>
            <a:pPr marL="563245" lvl="1" indent="-343535">
              <a:lnSpc>
                <a:spcPct val="100000"/>
              </a:lnSpc>
              <a:spcBef>
                <a:spcPts val="335"/>
              </a:spcBef>
              <a:buClr>
                <a:srgbClr val="FFC000"/>
              </a:buClr>
              <a:buSzPct val="123076"/>
              <a:buFont typeface="Arial"/>
              <a:buChar char="-"/>
              <a:tabLst>
                <a:tab pos="562610" algn="l"/>
                <a:tab pos="563245" algn="l"/>
              </a:tabLst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Concomitant therapy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drugs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stroke CYP3A4</a:t>
            </a:r>
            <a:r>
              <a:rPr sz="1950" b="1" spc="4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inducers</a:t>
            </a:r>
            <a:endParaRPr sz="1950">
              <a:latin typeface="Arial"/>
              <a:cs typeface="Arial"/>
            </a:endParaRPr>
          </a:p>
          <a:p>
            <a:pPr marL="563245" lvl="1" indent="-343535">
              <a:lnSpc>
                <a:spcPct val="100000"/>
              </a:lnSpc>
              <a:spcBef>
                <a:spcPts val="484"/>
              </a:spcBef>
              <a:buClr>
                <a:srgbClr val="FFC000"/>
              </a:buClr>
              <a:buSzPct val="123076"/>
              <a:buFont typeface="Arial"/>
              <a:buChar char="-"/>
              <a:tabLst>
                <a:tab pos="562610" algn="l"/>
                <a:tab pos="563245" algn="l"/>
              </a:tabLst>
            </a:pPr>
            <a:r>
              <a:rPr sz="1950" b="1" spc="5" dirty="0">
                <a:solidFill>
                  <a:srgbClr val="FFFF00"/>
                </a:solidFill>
                <a:latin typeface="Arial"/>
                <a:cs typeface="Arial"/>
              </a:rPr>
              <a:t>Concomitant</a:t>
            </a:r>
            <a:r>
              <a:rPr sz="1950" b="1" spc="23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00"/>
                </a:solidFill>
                <a:latin typeface="Arial"/>
                <a:cs typeface="Arial"/>
              </a:rPr>
              <a:t>conditions</a:t>
            </a:r>
            <a:endParaRPr sz="1950">
              <a:latin typeface="Arial"/>
              <a:cs typeface="Arial"/>
            </a:endParaRPr>
          </a:p>
          <a:p>
            <a:pPr marL="944244" lvl="2" indent="-358775">
              <a:lnSpc>
                <a:spcPct val="100000"/>
              </a:lnSpc>
              <a:spcBef>
                <a:spcPts val="930"/>
              </a:spcBef>
              <a:buAutoNum type="alphaLcPeriod"/>
              <a:tabLst>
                <a:tab pos="944244" algn="l"/>
                <a:tab pos="944880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Acute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coronary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syndrome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within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950" b="1" spc="5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month</a:t>
            </a:r>
            <a:endParaRPr sz="1950">
              <a:latin typeface="Arial"/>
              <a:cs typeface="Arial"/>
            </a:endParaRPr>
          </a:p>
          <a:p>
            <a:pPr marL="944244" lvl="2" indent="-358775">
              <a:lnSpc>
                <a:spcPct val="100000"/>
              </a:lnSpc>
              <a:spcBef>
                <a:spcPts val="1025"/>
              </a:spcBef>
              <a:buAutoNum type="alphaLcPeriod"/>
              <a:tabLst>
                <a:tab pos="944244" algn="l"/>
                <a:tab pos="944880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Clinically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overt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stroke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within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last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95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endParaRPr sz="1950">
              <a:latin typeface="Arial"/>
              <a:cs typeface="Arial"/>
            </a:endParaRPr>
          </a:p>
          <a:p>
            <a:pPr marL="944244" lvl="2" indent="-358775">
              <a:lnSpc>
                <a:spcPct val="100000"/>
              </a:lnSpc>
              <a:spcBef>
                <a:spcPts val="1025"/>
              </a:spcBef>
              <a:buAutoNum type="alphaLcPeriod"/>
              <a:tabLst>
                <a:tab pos="944244" algn="l"/>
                <a:tab pos="944880" algn="l"/>
              </a:tabLst>
            </a:pP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Renal impairment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(creatine clearance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&lt;</a:t>
            </a:r>
            <a:r>
              <a:rPr sz="1950" b="1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30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ml/mini)</a:t>
            </a:r>
            <a:endParaRPr sz="1950">
              <a:latin typeface="Arial"/>
              <a:cs typeface="Arial"/>
            </a:endParaRPr>
          </a:p>
          <a:p>
            <a:pPr marL="944244" lvl="2" indent="-358775">
              <a:lnSpc>
                <a:spcPct val="100000"/>
              </a:lnSpc>
              <a:spcBef>
                <a:spcPts val="1025"/>
              </a:spcBef>
              <a:buAutoNum type="alphaLcPeriod"/>
              <a:tabLst>
                <a:tab pos="944244" algn="l"/>
                <a:tab pos="944880" algn="l"/>
              </a:tabLst>
            </a:pP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Infective</a:t>
            </a:r>
            <a:r>
              <a:rPr sz="195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endocarditis</a:t>
            </a:r>
            <a:endParaRPr sz="1950">
              <a:latin typeface="Arial"/>
              <a:cs typeface="Arial"/>
            </a:endParaRPr>
          </a:p>
          <a:p>
            <a:pPr marL="944244" lvl="2" indent="-358775">
              <a:lnSpc>
                <a:spcPct val="100000"/>
              </a:lnSpc>
              <a:spcBef>
                <a:spcPts val="1019"/>
              </a:spcBef>
              <a:buAutoNum type="alphaLcPeriod"/>
              <a:tabLst>
                <a:tab pos="944244" algn="l"/>
                <a:tab pos="944880" algn="l"/>
              </a:tabLst>
            </a:pP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Moderate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severe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hepatic impairment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(Child-Pugh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Class </a:t>
            </a:r>
            <a:r>
              <a:rPr sz="1950" b="1" spc="2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950" b="1" spc="-1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950">
              <a:latin typeface="Arial"/>
              <a:cs typeface="Arial"/>
            </a:endParaRPr>
          </a:p>
          <a:p>
            <a:pPr marL="944244">
              <a:lnSpc>
                <a:spcPct val="100000"/>
              </a:lnSpc>
              <a:spcBef>
                <a:spcPts val="785"/>
              </a:spcBef>
            </a:pP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C)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any hepatic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disease associated with</a:t>
            </a:r>
            <a:r>
              <a:rPr sz="1950" b="1" spc="-3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coagulopathy</a:t>
            </a:r>
            <a:endParaRPr sz="1950">
              <a:latin typeface="Arial"/>
              <a:cs typeface="Arial"/>
            </a:endParaRPr>
          </a:p>
          <a:p>
            <a:pPr marL="593725" lvl="1" indent="-374650">
              <a:lnSpc>
                <a:spcPct val="100000"/>
              </a:lnSpc>
              <a:spcBef>
                <a:spcPts val="575"/>
              </a:spcBef>
              <a:buClr>
                <a:srgbClr val="FFC000"/>
              </a:buClr>
              <a:buSzPct val="123076"/>
              <a:buFont typeface="Arial"/>
              <a:buChar char="-"/>
              <a:tabLst>
                <a:tab pos="593725" algn="l"/>
                <a:tab pos="594360" algn="l"/>
              </a:tabLst>
            </a:pP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Clinicaltrial.gov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Identifier:</a:t>
            </a:r>
            <a:r>
              <a:rPr sz="1350" b="1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NCT03244319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1054" y="437832"/>
            <a:ext cx="4919345" cy="6388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000" spc="10" dirty="0"/>
              <a:t>Study </a:t>
            </a:r>
            <a:r>
              <a:rPr sz="4000" spc="15" dirty="0"/>
              <a:t>Flow</a:t>
            </a:r>
            <a:r>
              <a:rPr sz="4000" spc="-195" dirty="0"/>
              <a:t> </a:t>
            </a:r>
            <a:r>
              <a:rPr sz="4000" spc="5" dirty="0"/>
              <a:t>Diagram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8589" y="5086350"/>
            <a:ext cx="8818245" cy="0"/>
          </a:xfrm>
          <a:custGeom>
            <a:avLst/>
            <a:gdLst/>
            <a:ahLst/>
            <a:cxnLst/>
            <a:rect l="l" t="t" r="r" b="b"/>
            <a:pathLst>
              <a:path w="8818245">
                <a:moveTo>
                  <a:pt x="0" y="0"/>
                </a:moveTo>
                <a:lnTo>
                  <a:pt x="8817864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0844" y="5135245"/>
            <a:ext cx="891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79690" y="5146357"/>
            <a:ext cx="95504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71968" y="1509013"/>
            <a:ext cx="1584960" cy="44958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256540" marR="5080" indent="-244475">
              <a:lnSpc>
                <a:spcPct val="103899"/>
              </a:lnSpc>
              <a:spcBef>
                <a:spcPts val="65"/>
              </a:spcBef>
            </a:pPr>
            <a:r>
              <a:rPr sz="135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50" b="1" spc="7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rd</a:t>
            </a:r>
            <a:r>
              <a:rPr sz="1350" b="1" spc="3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50" b="1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350" b="1" spc="6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50" b="1" spc="10" dirty="0">
                <a:solidFill>
                  <a:srgbClr val="FFFFFF"/>
                </a:solidFill>
                <a:latin typeface="Arial"/>
                <a:cs typeface="Arial"/>
              </a:rPr>
              <a:t>y  </a:t>
            </a:r>
            <a:r>
              <a:rPr sz="1350" b="1" spc="3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350" b="1" spc="30" dirty="0">
                <a:solidFill>
                  <a:srgbClr val="FFFFFF"/>
                </a:solidFill>
                <a:latin typeface="Arial"/>
                <a:cs typeface="Arial"/>
              </a:rPr>
              <a:t>CT</a:t>
            </a:r>
            <a:r>
              <a:rPr sz="135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scan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04309" y="3227070"/>
            <a:ext cx="640080" cy="701040"/>
          </a:xfrm>
          <a:custGeom>
            <a:avLst/>
            <a:gdLst/>
            <a:ahLst/>
            <a:cxnLst/>
            <a:rect l="l" t="t" r="r" b="b"/>
            <a:pathLst>
              <a:path w="640079" h="701039">
                <a:moveTo>
                  <a:pt x="320039" y="0"/>
                </a:moveTo>
                <a:lnTo>
                  <a:pt x="272739" y="3801"/>
                </a:lnTo>
                <a:lnTo>
                  <a:pt x="227596" y="14843"/>
                </a:lnTo>
                <a:lnTo>
                  <a:pt x="185105" y="32584"/>
                </a:lnTo>
                <a:lnTo>
                  <a:pt x="145761" y="56480"/>
                </a:lnTo>
                <a:lnTo>
                  <a:pt x="110057" y="85989"/>
                </a:lnTo>
                <a:lnTo>
                  <a:pt x="78490" y="120568"/>
                </a:lnTo>
                <a:lnTo>
                  <a:pt x="51552" y="159675"/>
                </a:lnTo>
                <a:lnTo>
                  <a:pt x="29740" y="202766"/>
                </a:lnTo>
                <a:lnTo>
                  <a:pt x="13547" y="249299"/>
                </a:lnTo>
                <a:lnTo>
                  <a:pt x="3469" y="298731"/>
                </a:lnTo>
                <a:lnTo>
                  <a:pt x="0" y="350519"/>
                </a:lnTo>
                <a:lnTo>
                  <a:pt x="3469" y="402308"/>
                </a:lnTo>
                <a:lnTo>
                  <a:pt x="13547" y="451740"/>
                </a:lnTo>
                <a:lnTo>
                  <a:pt x="29740" y="498273"/>
                </a:lnTo>
                <a:lnTo>
                  <a:pt x="51552" y="541364"/>
                </a:lnTo>
                <a:lnTo>
                  <a:pt x="78490" y="580471"/>
                </a:lnTo>
                <a:lnTo>
                  <a:pt x="110057" y="615050"/>
                </a:lnTo>
                <a:lnTo>
                  <a:pt x="145761" y="644559"/>
                </a:lnTo>
                <a:lnTo>
                  <a:pt x="185105" y="668455"/>
                </a:lnTo>
                <a:lnTo>
                  <a:pt x="227596" y="686196"/>
                </a:lnTo>
                <a:lnTo>
                  <a:pt x="272739" y="697238"/>
                </a:lnTo>
                <a:lnTo>
                  <a:pt x="320039" y="701039"/>
                </a:lnTo>
                <a:lnTo>
                  <a:pt x="367340" y="697238"/>
                </a:lnTo>
                <a:lnTo>
                  <a:pt x="412483" y="686196"/>
                </a:lnTo>
                <a:lnTo>
                  <a:pt x="454974" y="668455"/>
                </a:lnTo>
                <a:lnTo>
                  <a:pt x="494318" y="644559"/>
                </a:lnTo>
                <a:lnTo>
                  <a:pt x="530022" y="615050"/>
                </a:lnTo>
                <a:lnTo>
                  <a:pt x="561589" y="580471"/>
                </a:lnTo>
                <a:lnTo>
                  <a:pt x="588527" y="541364"/>
                </a:lnTo>
                <a:lnTo>
                  <a:pt x="610339" y="498273"/>
                </a:lnTo>
                <a:lnTo>
                  <a:pt x="626532" y="451740"/>
                </a:lnTo>
                <a:lnTo>
                  <a:pt x="636610" y="402308"/>
                </a:lnTo>
                <a:lnTo>
                  <a:pt x="640079" y="350519"/>
                </a:lnTo>
                <a:lnTo>
                  <a:pt x="636610" y="298731"/>
                </a:lnTo>
                <a:lnTo>
                  <a:pt x="626532" y="249299"/>
                </a:lnTo>
                <a:lnTo>
                  <a:pt x="610339" y="202766"/>
                </a:lnTo>
                <a:lnTo>
                  <a:pt x="588527" y="159675"/>
                </a:lnTo>
                <a:lnTo>
                  <a:pt x="561589" y="120568"/>
                </a:lnTo>
                <a:lnTo>
                  <a:pt x="530022" y="85989"/>
                </a:lnTo>
                <a:lnTo>
                  <a:pt x="494318" y="56480"/>
                </a:lnTo>
                <a:lnTo>
                  <a:pt x="454974" y="32584"/>
                </a:lnTo>
                <a:lnTo>
                  <a:pt x="412483" y="14843"/>
                </a:lnTo>
                <a:lnTo>
                  <a:pt x="367340" y="3801"/>
                </a:lnTo>
                <a:lnTo>
                  <a:pt x="320039" y="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04309" y="3227070"/>
            <a:ext cx="640080" cy="701040"/>
          </a:xfrm>
          <a:custGeom>
            <a:avLst/>
            <a:gdLst/>
            <a:ahLst/>
            <a:cxnLst/>
            <a:rect l="l" t="t" r="r" b="b"/>
            <a:pathLst>
              <a:path w="640079" h="701039">
                <a:moveTo>
                  <a:pt x="0" y="350519"/>
                </a:moveTo>
                <a:lnTo>
                  <a:pt x="3469" y="298731"/>
                </a:lnTo>
                <a:lnTo>
                  <a:pt x="13547" y="249299"/>
                </a:lnTo>
                <a:lnTo>
                  <a:pt x="29740" y="202766"/>
                </a:lnTo>
                <a:lnTo>
                  <a:pt x="51552" y="159675"/>
                </a:lnTo>
                <a:lnTo>
                  <a:pt x="78490" y="120568"/>
                </a:lnTo>
                <a:lnTo>
                  <a:pt x="110057" y="85989"/>
                </a:lnTo>
                <a:lnTo>
                  <a:pt x="145761" y="56480"/>
                </a:lnTo>
                <a:lnTo>
                  <a:pt x="185105" y="32584"/>
                </a:lnTo>
                <a:lnTo>
                  <a:pt x="227596" y="14843"/>
                </a:lnTo>
                <a:lnTo>
                  <a:pt x="272739" y="3801"/>
                </a:lnTo>
                <a:lnTo>
                  <a:pt x="320039" y="0"/>
                </a:lnTo>
                <a:lnTo>
                  <a:pt x="367340" y="3801"/>
                </a:lnTo>
                <a:lnTo>
                  <a:pt x="412483" y="14843"/>
                </a:lnTo>
                <a:lnTo>
                  <a:pt x="454974" y="32584"/>
                </a:lnTo>
                <a:lnTo>
                  <a:pt x="494318" y="56480"/>
                </a:lnTo>
                <a:lnTo>
                  <a:pt x="530022" y="85989"/>
                </a:lnTo>
                <a:lnTo>
                  <a:pt x="561589" y="120568"/>
                </a:lnTo>
                <a:lnTo>
                  <a:pt x="588527" y="159675"/>
                </a:lnTo>
                <a:lnTo>
                  <a:pt x="610339" y="202766"/>
                </a:lnTo>
                <a:lnTo>
                  <a:pt x="626532" y="249299"/>
                </a:lnTo>
                <a:lnTo>
                  <a:pt x="636610" y="298731"/>
                </a:lnTo>
                <a:lnTo>
                  <a:pt x="640079" y="350519"/>
                </a:lnTo>
                <a:lnTo>
                  <a:pt x="636610" y="402308"/>
                </a:lnTo>
                <a:lnTo>
                  <a:pt x="626532" y="451740"/>
                </a:lnTo>
                <a:lnTo>
                  <a:pt x="610339" y="498273"/>
                </a:lnTo>
                <a:lnTo>
                  <a:pt x="588527" y="541364"/>
                </a:lnTo>
                <a:lnTo>
                  <a:pt x="561589" y="580471"/>
                </a:lnTo>
                <a:lnTo>
                  <a:pt x="530022" y="615050"/>
                </a:lnTo>
                <a:lnTo>
                  <a:pt x="494318" y="644559"/>
                </a:lnTo>
                <a:lnTo>
                  <a:pt x="454974" y="668455"/>
                </a:lnTo>
                <a:lnTo>
                  <a:pt x="412483" y="686196"/>
                </a:lnTo>
                <a:lnTo>
                  <a:pt x="367340" y="697238"/>
                </a:lnTo>
                <a:lnTo>
                  <a:pt x="320039" y="701039"/>
                </a:lnTo>
                <a:lnTo>
                  <a:pt x="272739" y="697238"/>
                </a:lnTo>
                <a:lnTo>
                  <a:pt x="227596" y="686196"/>
                </a:lnTo>
                <a:lnTo>
                  <a:pt x="185105" y="668455"/>
                </a:lnTo>
                <a:lnTo>
                  <a:pt x="145761" y="644559"/>
                </a:lnTo>
                <a:lnTo>
                  <a:pt x="110057" y="615050"/>
                </a:lnTo>
                <a:lnTo>
                  <a:pt x="78490" y="580471"/>
                </a:lnTo>
                <a:lnTo>
                  <a:pt x="51552" y="541364"/>
                </a:lnTo>
                <a:lnTo>
                  <a:pt x="29740" y="498273"/>
                </a:lnTo>
                <a:lnTo>
                  <a:pt x="13547" y="451740"/>
                </a:lnTo>
                <a:lnTo>
                  <a:pt x="3469" y="402308"/>
                </a:lnTo>
                <a:lnTo>
                  <a:pt x="0" y="350519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31690" y="3248025"/>
            <a:ext cx="394970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b="1" spc="1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40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41170" y="3528059"/>
            <a:ext cx="400050" cy="114300"/>
          </a:xfrm>
          <a:custGeom>
            <a:avLst/>
            <a:gdLst/>
            <a:ahLst/>
            <a:cxnLst/>
            <a:rect l="l" t="t" r="r" b="b"/>
            <a:pathLst>
              <a:path w="400050" h="114300">
                <a:moveTo>
                  <a:pt x="285496" y="0"/>
                </a:moveTo>
                <a:lnTo>
                  <a:pt x="285496" y="114300"/>
                </a:lnTo>
                <a:lnTo>
                  <a:pt x="361696" y="76200"/>
                </a:lnTo>
                <a:lnTo>
                  <a:pt x="304546" y="76200"/>
                </a:lnTo>
                <a:lnTo>
                  <a:pt x="304546" y="38100"/>
                </a:lnTo>
                <a:lnTo>
                  <a:pt x="361696" y="38100"/>
                </a:lnTo>
                <a:lnTo>
                  <a:pt x="285496" y="0"/>
                </a:lnTo>
                <a:close/>
              </a:path>
              <a:path w="400050" h="114300">
                <a:moveTo>
                  <a:pt x="285496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285496" y="76200"/>
                </a:lnTo>
                <a:lnTo>
                  <a:pt x="285496" y="38100"/>
                </a:lnTo>
                <a:close/>
              </a:path>
              <a:path w="400050" h="114300">
                <a:moveTo>
                  <a:pt x="361696" y="38100"/>
                </a:moveTo>
                <a:lnTo>
                  <a:pt x="304546" y="38100"/>
                </a:lnTo>
                <a:lnTo>
                  <a:pt x="304546" y="76200"/>
                </a:lnTo>
                <a:lnTo>
                  <a:pt x="361696" y="76200"/>
                </a:lnTo>
                <a:lnTo>
                  <a:pt x="399796" y="57150"/>
                </a:lnTo>
                <a:lnTo>
                  <a:pt x="361696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630" y="2785110"/>
            <a:ext cx="1653539" cy="1577340"/>
          </a:xfrm>
          <a:custGeom>
            <a:avLst/>
            <a:gdLst/>
            <a:ahLst/>
            <a:cxnLst/>
            <a:rect l="l" t="t" r="r" b="b"/>
            <a:pathLst>
              <a:path w="1653539" h="1577339">
                <a:moveTo>
                  <a:pt x="0" y="262889"/>
                </a:moveTo>
                <a:lnTo>
                  <a:pt x="4235" y="215642"/>
                </a:lnTo>
                <a:lnTo>
                  <a:pt x="16447" y="171170"/>
                </a:lnTo>
                <a:lnTo>
                  <a:pt x="35893" y="130217"/>
                </a:lnTo>
                <a:lnTo>
                  <a:pt x="61829" y="93525"/>
                </a:lnTo>
                <a:lnTo>
                  <a:pt x="93514" y="61838"/>
                </a:lnTo>
                <a:lnTo>
                  <a:pt x="130206" y="35898"/>
                </a:lnTo>
                <a:lnTo>
                  <a:pt x="171160" y="16450"/>
                </a:lnTo>
                <a:lnTo>
                  <a:pt x="215636" y="4236"/>
                </a:lnTo>
                <a:lnTo>
                  <a:pt x="262890" y="0"/>
                </a:lnTo>
                <a:lnTo>
                  <a:pt x="1390650" y="0"/>
                </a:lnTo>
                <a:lnTo>
                  <a:pt x="1437897" y="4236"/>
                </a:lnTo>
                <a:lnTo>
                  <a:pt x="1482369" y="16450"/>
                </a:lnTo>
                <a:lnTo>
                  <a:pt x="1523322" y="35898"/>
                </a:lnTo>
                <a:lnTo>
                  <a:pt x="1560014" y="61838"/>
                </a:lnTo>
                <a:lnTo>
                  <a:pt x="1591701" y="93525"/>
                </a:lnTo>
                <a:lnTo>
                  <a:pt x="1617641" y="130217"/>
                </a:lnTo>
                <a:lnTo>
                  <a:pt x="1637089" y="171170"/>
                </a:lnTo>
                <a:lnTo>
                  <a:pt x="1649303" y="215642"/>
                </a:lnTo>
                <a:lnTo>
                  <a:pt x="1653539" y="262889"/>
                </a:lnTo>
                <a:lnTo>
                  <a:pt x="1653539" y="1314450"/>
                </a:lnTo>
                <a:lnTo>
                  <a:pt x="1649303" y="1361697"/>
                </a:lnTo>
                <a:lnTo>
                  <a:pt x="1637089" y="1406169"/>
                </a:lnTo>
                <a:lnTo>
                  <a:pt x="1617641" y="1447122"/>
                </a:lnTo>
                <a:lnTo>
                  <a:pt x="1591701" y="1483814"/>
                </a:lnTo>
                <a:lnTo>
                  <a:pt x="1560014" y="1515501"/>
                </a:lnTo>
                <a:lnTo>
                  <a:pt x="1523322" y="1541441"/>
                </a:lnTo>
                <a:lnTo>
                  <a:pt x="1482369" y="1560889"/>
                </a:lnTo>
                <a:lnTo>
                  <a:pt x="1437897" y="1573103"/>
                </a:lnTo>
                <a:lnTo>
                  <a:pt x="1390650" y="1577339"/>
                </a:lnTo>
                <a:lnTo>
                  <a:pt x="262890" y="1577339"/>
                </a:lnTo>
                <a:lnTo>
                  <a:pt x="215636" y="1573103"/>
                </a:lnTo>
                <a:lnTo>
                  <a:pt x="171160" y="1560889"/>
                </a:lnTo>
                <a:lnTo>
                  <a:pt x="130206" y="1541441"/>
                </a:lnTo>
                <a:lnTo>
                  <a:pt x="93514" y="1515501"/>
                </a:lnTo>
                <a:lnTo>
                  <a:pt x="61829" y="1483814"/>
                </a:lnTo>
                <a:lnTo>
                  <a:pt x="35893" y="1447122"/>
                </a:lnTo>
                <a:lnTo>
                  <a:pt x="16447" y="1406169"/>
                </a:lnTo>
                <a:lnTo>
                  <a:pt x="4235" y="1361697"/>
                </a:lnTo>
                <a:lnTo>
                  <a:pt x="0" y="1314450"/>
                </a:lnTo>
                <a:lnTo>
                  <a:pt x="0" y="262889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0187" y="2821241"/>
            <a:ext cx="1373505" cy="14935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42545" indent="4445" algn="ctr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Surgical  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op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sz="1600" b="1" spc="-3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c 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endParaRPr sz="1600">
              <a:latin typeface="Arial"/>
              <a:cs typeface="Arial"/>
            </a:endParaRPr>
          </a:p>
          <a:p>
            <a:pPr marL="12700" marR="5080" indent="-41275" algn="ctr">
              <a:lnSpc>
                <a:spcPct val="100000"/>
              </a:lnSpc>
              <a:spcBef>
                <a:spcPts val="10"/>
              </a:spcBef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implantation 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valve 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repair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 (n=220)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60270" y="3021329"/>
            <a:ext cx="1432560" cy="1120140"/>
          </a:xfrm>
          <a:custGeom>
            <a:avLst/>
            <a:gdLst/>
            <a:ahLst/>
            <a:cxnLst/>
            <a:rect l="l" t="t" r="r" b="b"/>
            <a:pathLst>
              <a:path w="1432560" h="1120139">
                <a:moveTo>
                  <a:pt x="0" y="186690"/>
                </a:moveTo>
                <a:lnTo>
                  <a:pt x="6667" y="137054"/>
                </a:lnTo>
                <a:lnTo>
                  <a:pt x="25484" y="92456"/>
                </a:lnTo>
                <a:lnTo>
                  <a:pt x="54673" y="54673"/>
                </a:lnTo>
                <a:lnTo>
                  <a:pt x="92456" y="25484"/>
                </a:lnTo>
                <a:lnTo>
                  <a:pt x="137054" y="6667"/>
                </a:lnTo>
                <a:lnTo>
                  <a:pt x="186690" y="0"/>
                </a:lnTo>
                <a:lnTo>
                  <a:pt x="1245870" y="0"/>
                </a:lnTo>
                <a:lnTo>
                  <a:pt x="1295505" y="6667"/>
                </a:lnTo>
                <a:lnTo>
                  <a:pt x="1340104" y="25484"/>
                </a:lnTo>
                <a:lnTo>
                  <a:pt x="1377886" y="54673"/>
                </a:lnTo>
                <a:lnTo>
                  <a:pt x="1407075" y="92456"/>
                </a:lnTo>
                <a:lnTo>
                  <a:pt x="1425892" y="137054"/>
                </a:lnTo>
                <a:lnTo>
                  <a:pt x="1432559" y="186690"/>
                </a:lnTo>
                <a:lnTo>
                  <a:pt x="1432559" y="933450"/>
                </a:lnTo>
                <a:lnTo>
                  <a:pt x="1425892" y="983085"/>
                </a:lnTo>
                <a:lnTo>
                  <a:pt x="1407075" y="1027684"/>
                </a:lnTo>
                <a:lnTo>
                  <a:pt x="1377886" y="1065466"/>
                </a:lnTo>
                <a:lnTo>
                  <a:pt x="1340103" y="1094655"/>
                </a:lnTo>
                <a:lnTo>
                  <a:pt x="1295505" y="1113472"/>
                </a:lnTo>
                <a:lnTo>
                  <a:pt x="1245870" y="1120140"/>
                </a:lnTo>
                <a:lnTo>
                  <a:pt x="186690" y="1120140"/>
                </a:lnTo>
                <a:lnTo>
                  <a:pt x="137054" y="1113472"/>
                </a:lnTo>
                <a:lnTo>
                  <a:pt x="92456" y="1094655"/>
                </a:lnTo>
                <a:lnTo>
                  <a:pt x="54673" y="1065466"/>
                </a:lnTo>
                <a:lnTo>
                  <a:pt x="25484" y="1027684"/>
                </a:lnTo>
                <a:lnTo>
                  <a:pt x="6667" y="983085"/>
                </a:lnTo>
                <a:lnTo>
                  <a:pt x="0" y="933450"/>
                </a:lnTo>
                <a:lnTo>
                  <a:pt x="0" y="18669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356866" y="3073019"/>
            <a:ext cx="1029969" cy="100520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065" marR="5080" indent="-10160" algn="ctr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Initial  </a:t>
            </a:r>
            <a:r>
              <a:rPr sz="1600" b="1" spc="4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3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b="1" spc="4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1600" b="1" spc="4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l 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heparin  therapy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2829" y="3528059"/>
            <a:ext cx="400050" cy="114300"/>
          </a:xfrm>
          <a:custGeom>
            <a:avLst/>
            <a:gdLst/>
            <a:ahLst/>
            <a:cxnLst/>
            <a:rect l="l" t="t" r="r" b="b"/>
            <a:pathLst>
              <a:path w="400050" h="114300">
                <a:moveTo>
                  <a:pt x="285496" y="0"/>
                </a:moveTo>
                <a:lnTo>
                  <a:pt x="285496" y="114300"/>
                </a:lnTo>
                <a:lnTo>
                  <a:pt x="361696" y="76200"/>
                </a:lnTo>
                <a:lnTo>
                  <a:pt x="304546" y="76200"/>
                </a:lnTo>
                <a:lnTo>
                  <a:pt x="304546" y="38100"/>
                </a:lnTo>
                <a:lnTo>
                  <a:pt x="361696" y="38100"/>
                </a:lnTo>
                <a:lnTo>
                  <a:pt x="285496" y="0"/>
                </a:lnTo>
                <a:close/>
              </a:path>
              <a:path w="400050" h="114300">
                <a:moveTo>
                  <a:pt x="285496" y="38100"/>
                </a:moveTo>
                <a:lnTo>
                  <a:pt x="0" y="38100"/>
                </a:lnTo>
                <a:lnTo>
                  <a:pt x="0" y="76200"/>
                </a:lnTo>
                <a:lnTo>
                  <a:pt x="285496" y="76200"/>
                </a:lnTo>
                <a:lnTo>
                  <a:pt x="285496" y="38100"/>
                </a:lnTo>
                <a:close/>
              </a:path>
              <a:path w="400050" h="114300">
                <a:moveTo>
                  <a:pt x="361696" y="38100"/>
                </a:moveTo>
                <a:lnTo>
                  <a:pt x="304546" y="38100"/>
                </a:lnTo>
                <a:lnTo>
                  <a:pt x="304546" y="76200"/>
                </a:lnTo>
                <a:lnTo>
                  <a:pt x="361696" y="76200"/>
                </a:lnTo>
                <a:lnTo>
                  <a:pt x="399796" y="57150"/>
                </a:lnTo>
                <a:lnTo>
                  <a:pt x="361696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59629" y="3188970"/>
            <a:ext cx="453390" cy="397510"/>
          </a:xfrm>
          <a:custGeom>
            <a:avLst/>
            <a:gdLst/>
            <a:ahLst/>
            <a:cxnLst/>
            <a:rect l="l" t="t" r="r" b="b"/>
            <a:pathLst>
              <a:path w="453389" h="397510">
                <a:moveTo>
                  <a:pt x="0" y="397382"/>
                </a:moveTo>
                <a:lnTo>
                  <a:pt x="453136" y="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59629" y="3577590"/>
            <a:ext cx="453390" cy="397510"/>
          </a:xfrm>
          <a:custGeom>
            <a:avLst/>
            <a:gdLst/>
            <a:ahLst/>
            <a:cxnLst/>
            <a:rect l="l" t="t" r="r" b="b"/>
            <a:pathLst>
              <a:path w="453389" h="397510">
                <a:moveTo>
                  <a:pt x="0" y="0"/>
                </a:moveTo>
                <a:lnTo>
                  <a:pt x="453136" y="397383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09209" y="3196589"/>
            <a:ext cx="2932430" cy="0"/>
          </a:xfrm>
          <a:custGeom>
            <a:avLst/>
            <a:gdLst/>
            <a:ahLst/>
            <a:cxnLst/>
            <a:rect l="l" t="t" r="r" b="b"/>
            <a:pathLst>
              <a:path w="2932429">
                <a:moveTo>
                  <a:pt x="0" y="0"/>
                </a:moveTo>
                <a:lnTo>
                  <a:pt x="2932175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09209" y="3966209"/>
            <a:ext cx="2932430" cy="0"/>
          </a:xfrm>
          <a:custGeom>
            <a:avLst/>
            <a:gdLst/>
            <a:ahLst/>
            <a:cxnLst/>
            <a:rect l="l" t="t" r="r" b="b"/>
            <a:pathLst>
              <a:path w="2932429">
                <a:moveTo>
                  <a:pt x="0" y="0"/>
                </a:moveTo>
                <a:lnTo>
                  <a:pt x="2932175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00059" y="2183129"/>
            <a:ext cx="114300" cy="2839085"/>
          </a:xfrm>
          <a:custGeom>
            <a:avLst/>
            <a:gdLst/>
            <a:ahLst/>
            <a:cxnLst/>
            <a:rect l="l" t="t" r="r" b="b"/>
            <a:pathLst>
              <a:path w="114300" h="2839085">
                <a:moveTo>
                  <a:pt x="76200" y="0"/>
                </a:moveTo>
                <a:lnTo>
                  <a:pt x="38100" y="0"/>
                </a:lnTo>
                <a:lnTo>
                  <a:pt x="38100" y="114300"/>
                </a:lnTo>
                <a:lnTo>
                  <a:pt x="76200" y="114300"/>
                </a:lnTo>
                <a:lnTo>
                  <a:pt x="76200" y="0"/>
                </a:lnTo>
                <a:close/>
              </a:path>
              <a:path w="114300" h="2839085">
                <a:moveTo>
                  <a:pt x="76200" y="152400"/>
                </a:moveTo>
                <a:lnTo>
                  <a:pt x="38100" y="152400"/>
                </a:lnTo>
                <a:lnTo>
                  <a:pt x="38100" y="266700"/>
                </a:lnTo>
                <a:lnTo>
                  <a:pt x="76200" y="266700"/>
                </a:lnTo>
                <a:lnTo>
                  <a:pt x="76200" y="152400"/>
                </a:lnTo>
                <a:close/>
              </a:path>
              <a:path w="114300" h="2839085">
                <a:moveTo>
                  <a:pt x="76200" y="304800"/>
                </a:moveTo>
                <a:lnTo>
                  <a:pt x="38100" y="304800"/>
                </a:lnTo>
                <a:lnTo>
                  <a:pt x="38100" y="419100"/>
                </a:lnTo>
                <a:lnTo>
                  <a:pt x="76200" y="419100"/>
                </a:lnTo>
                <a:lnTo>
                  <a:pt x="76200" y="304800"/>
                </a:lnTo>
                <a:close/>
              </a:path>
              <a:path w="114300" h="2839085">
                <a:moveTo>
                  <a:pt x="76200" y="457200"/>
                </a:moveTo>
                <a:lnTo>
                  <a:pt x="38100" y="457200"/>
                </a:lnTo>
                <a:lnTo>
                  <a:pt x="38100" y="571500"/>
                </a:lnTo>
                <a:lnTo>
                  <a:pt x="76200" y="571500"/>
                </a:lnTo>
                <a:lnTo>
                  <a:pt x="76200" y="457200"/>
                </a:lnTo>
                <a:close/>
              </a:path>
              <a:path w="114300" h="2839085">
                <a:moveTo>
                  <a:pt x="76200" y="609600"/>
                </a:moveTo>
                <a:lnTo>
                  <a:pt x="38100" y="609600"/>
                </a:lnTo>
                <a:lnTo>
                  <a:pt x="38100" y="723900"/>
                </a:lnTo>
                <a:lnTo>
                  <a:pt x="76200" y="723900"/>
                </a:lnTo>
                <a:lnTo>
                  <a:pt x="76200" y="609600"/>
                </a:lnTo>
                <a:close/>
              </a:path>
              <a:path w="114300" h="2839085">
                <a:moveTo>
                  <a:pt x="76200" y="762000"/>
                </a:moveTo>
                <a:lnTo>
                  <a:pt x="38100" y="762000"/>
                </a:lnTo>
                <a:lnTo>
                  <a:pt x="38100" y="876300"/>
                </a:lnTo>
                <a:lnTo>
                  <a:pt x="76200" y="876300"/>
                </a:lnTo>
                <a:lnTo>
                  <a:pt x="76200" y="762000"/>
                </a:lnTo>
                <a:close/>
              </a:path>
              <a:path w="114300" h="2839085">
                <a:moveTo>
                  <a:pt x="76200" y="914400"/>
                </a:moveTo>
                <a:lnTo>
                  <a:pt x="38100" y="914400"/>
                </a:lnTo>
                <a:lnTo>
                  <a:pt x="38100" y="1028700"/>
                </a:lnTo>
                <a:lnTo>
                  <a:pt x="76200" y="1028700"/>
                </a:lnTo>
                <a:lnTo>
                  <a:pt x="76200" y="914400"/>
                </a:lnTo>
                <a:close/>
              </a:path>
              <a:path w="114300" h="2839085">
                <a:moveTo>
                  <a:pt x="76200" y="1066800"/>
                </a:moveTo>
                <a:lnTo>
                  <a:pt x="38100" y="1066800"/>
                </a:lnTo>
                <a:lnTo>
                  <a:pt x="38100" y="1181100"/>
                </a:lnTo>
                <a:lnTo>
                  <a:pt x="76200" y="1181100"/>
                </a:lnTo>
                <a:lnTo>
                  <a:pt x="76200" y="1066800"/>
                </a:lnTo>
                <a:close/>
              </a:path>
              <a:path w="114300" h="2839085">
                <a:moveTo>
                  <a:pt x="76200" y="1219200"/>
                </a:moveTo>
                <a:lnTo>
                  <a:pt x="38100" y="1219200"/>
                </a:lnTo>
                <a:lnTo>
                  <a:pt x="38100" y="1333500"/>
                </a:lnTo>
                <a:lnTo>
                  <a:pt x="76200" y="1333500"/>
                </a:lnTo>
                <a:lnTo>
                  <a:pt x="76200" y="1219200"/>
                </a:lnTo>
                <a:close/>
              </a:path>
              <a:path w="114300" h="2839085">
                <a:moveTo>
                  <a:pt x="76200" y="1371600"/>
                </a:moveTo>
                <a:lnTo>
                  <a:pt x="38100" y="1371600"/>
                </a:lnTo>
                <a:lnTo>
                  <a:pt x="38100" y="1485900"/>
                </a:lnTo>
                <a:lnTo>
                  <a:pt x="76200" y="1485900"/>
                </a:lnTo>
                <a:lnTo>
                  <a:pt x="76200" y="1371600"/>
                </a:lnTo>
                <a:close/>
              </a:path>
              <a:path w="114300" h="2839085">
                <a:moveTo>
                  <a:pt x="76200" y="1524000"/>
                </a:moveTo>
                <a:lnTo>
                  <a:pt x="38100" y="1524000"/>
                </a:lnTo>
                <a:lnTo>
                  <a:pt x="38100" y="1638300"/>
                </a:lnTo>
                <a:lnTo>
                  <a:pt x="76200" y="1638300"/>
                </a:lnTo>
                <a:lnTo>
                  <a:pt x="76200" y="1524000"/>
                </a:lnTo>
                <a:close/>
              </a:path>
              <a:path w="114300" h="2839085">
                <a:moveTo>
                  <a:pt x="76200" y="1676400"/>
                </a:moveTo>
                <a:lnTo>
                  <a:pt x="38100" y="1676400"/>
                </a:lnTo>
                <a:lnTo>
                  <a:pt x="38100" y="1790700"/>
                </a:lnTo>
                <a:lnTo>
                  <a:pt x="76200" y="1790700"/>
                </a:lnTo>
                <a:lnTo>
                  <a:pt x="76200" y="1676400"/>
                </a:lnTo>
                <a:close/>
              </a:path>
              <a:path w="114300" h="2839085">
                <a:moveTo>
                  <a:pt x="76200" y="1828800"/>
                </a:moveTo>
                <a:lnTo>
                  <a:pt x="38100" y="1828800"/>
                </a:lnTo>
                <a:lnTo>
                  <a:pt x="38100" y="1943100"/>
                </a:lnTo>
                <a:lnTo>
                  <a:pt x="76200" y="1943100"/>
                </a:lnTo>
                <a:lnTo>
                  <a:pt x="76200" y="1828800"/>
                </a:lnTo>
                <a:close/>
              </a:path>
              <a:path w="114300" h="2839085">
                <a:moveTo>
                  <a:pt x="76200" y="1981200"/>
                </a:moveTo>
                <a:lnTo>
                  <a:pt x="38100" y="1981200"/>
                </a:lnTo>
                <a:lnTo>
                  <a:pt x="38100" y="2095500"/>
                </a:lnTo>
                <a:lnTo>
                  <a:pt x="76200" y="2095500"/>
                </a:lnTo>
                <a:lnTo>
                  <a:pt x="76200" y="1981200"/>
                </a:lnTo>
                <a:close/>
              </a:path>
              <a:path w="114300" h="2839085">
                <a:moveTo>
                  <a:pt x="76200" y="2133600"/>
                </a:moveTo>
                <a:lnTo>
                  <a:pt x="38100" y="2133600"/>
                </a:lnTo>
                <a:lnTo>
                  <a:pt x="38100" y="2247900"/>
                </a:lnTo>
                <a:lnTo>
                  <a:pt x="76200" y="2247900"/>
                </a:lnTo>
                <a:lnTo>
                  <a:pt x="76200" y="2133600"/>
                </a:lnTo>
                <a:close/>
              </a:path>
              <a:path w="114300" h="2839085">
                <a:moveTo>
                  <a:pt x="76200" y="2286000"/>
                </a:moveTo>
                <a:lnTo>
                  <a:pt x="38100" y="2286000"/>
                </a:lnTo>
                <a:lnTo>
                  <a:pt x="38100" y="2400300"/>
                </a:lnTo>
                <a:lnTo>
                  <a:pt x="76200" y="2400300"/>
                </a:lnTo>
                <a:lnTo>
                  <a:pt x="76200" y="2286000"/>
                </a:lnTo>
                <a:close/>
              </a:path>
              <a:path w="114300" h="2839085">
                <a:moveTo>
                  <a:pt x="76200" y="2438400"/>
                </a:moveTo>
                <a:lnTo>
                  <a:pt x="38100" y="2438400"/>
                </a:lnTo>
                <a:lnTo>
                  <a:pt x="38100" y="2552700"/>
                </a:lnTo>
                <a:lnTo>
                  <a:pt x="76200" y="2552700"/>
                </a:lnTo>
                <a:lnTo>
                  <a:pt x="76200" y="2438400"/>
                </a:lnTo>
                <a:close/>
              </a:path>
              <a:path w="114300" h="2839085">
                <a:moveTo>
                  <a:pt x="76200" y="2590800"/>
                </a:moveTo>
                <a:lnTo>
                  <a:pt x="38100" y="2590800"/>
                </a:lnTo>
                <a:lnTo>
                  <a:pt x="38100" y="2705100"/>
                </a:lnTo>
                <a:lnTo>
                  <a:pt x="76200" y="2705100"/>
                </a:lnTo>
                <a:lnTo>
                  <a:pt x="76200" y="2590800"/>
                </a:lnTo>
                <a:close/>
              </a:path>
              <a:path w="114300" h="2839085">
                <a:moveTo>
                  <a:pt x="114300" y="2724277"/>
                </a:moveTo>
                <a:lnTo>
                  <a:pt x="0" y="2724277"/>
                </a:lnTo>
                <a:lnTo>
                  <a:pt x="57150" y="2838577"/>
                </a:lnTo>
                <a:lnTo>
                  <a:pt x="104775" y="2743327"/>
                </a:lnTo>
                <a:lnTo>
                  <a:pt x="38100" y="2743327"/>
                </a:lnTo>
                <a:lnTo>
                  <a:pt x="104838" y="2743200"/>
                </a:lnTo>
                <a:lnTo>
                  <a:pt x="114300" y="2724277"/>
                </a:lnTo>
                <a:close/>
              </a:path>
              <a:path w="114300" h="2839085">
                <a:moveTo>
                  <a:pt x="76200" y="2743200"/>
                </a:moveTo>
                <a:lnTo>
                  <a:pt x="38100" y="2743200"/>
                </a:lnTo>
                <a:lnTo>
                  <a:pt x="76200" y="2743327"/>
                </a:lnTo>
                <a:close/>
              </a:path>
              <a:path w="114300" h="2839085">
                <a:moveTo>
                  <a:pt x="104838" y="2743200"/>
                </a:moveTo>
                <a:lnTo>
                  <a:pt x="76200" y="2743200"/>
                </a:lnTo>
                <a:lnTo>
                  <a:pt x="104775" y="27433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89220" y="2461260"/>
            <a:ext cx="2697480" cy="647700"/>
          </a:xfrm>
          <a:custGeom>
            <a:avLst/>
            <a:gdLst/>
            <a:ahLst/>
            <a:cxnLst/>
            <a:rect l="l" t="t" r="r" b="b"/>
            <a:pathLst>
              <a:path w="2697479" h="647700">
                <a:moveTo>
                  <a:pt x="2589529" y="0"/>
                </a:moveTo>
                <a:lnTo>
                  <a:pt x="107950" y="0"/>
                </a:lnTo>
                <a:lnTo>
                  <a:pt x="65954" y="8491"/>
                </a:lnTo>
                <a:lnTo>
                  <a:pt x="31638" y="31638"/>
                </a:lnTo>
                <a:lnTo>
                  <a:pt x="8491" y="65954"/>
                </a:lnTo>
                <a:lnTo>
                  <a:pt x="0" y="107950"/>
                </a:lnTo>
                <a:lnTo>
                  <a:pt x="0" y="539750"/>
                </a:lnTo>
                <a:lnTo>
                  <a:pt x="8491" y="581745"/>
                </a:lnTo>
                <a:lnTo>
                  <a:pt x="31638" y="616061"/>
                </a:lnTo>
                <a:lnTo>
                  <a:pt x="65954" y="639208"/>
                </a:lnTo>
                <a:lnTo>
                  <a:pt x="107950" y="647700"/>
                </a:lnTo>
                <a:lnTo>
                  <a:pt x="2589529" y="647700"/>
                </a:lnTo>
                <a:lnTo>
                  <a:pt x="2631525" y="639208"/>
                </a:lnTo>
                <a:lnTo>
                  <a:pt x="2665841" y="616061"/>
                </a:lnTo>
                <a:lnTo>
                  <a:pt x="2688988" y="581745"/>
                </a:lnTo>
                <a:lnTo>
                  <a:pt x="2697479" y="539750"/>
                </a:lnTo>
                <a:lnTo>
                  <a:pt x="2697479" y="107950"/>
                </a:lnTo>
                <a:lnTo>
                  <a:pt x="2688988" y="65954"/>
                </a:lnTo>
                <a:lnTo>
                  <a:pt x="2665841" y="31638"/>
                </a:lnTo>
                <a:lnTo>
                  <a:pt x="2631525" y="8491"/>
                </a:lnTo>
                <a:lnTo>
                  <a:pt x="2589529" y="0"/>
                </a:lnTo>
                <a:close/>
              </a:path>
            </a:pathLst>
          </a:custGeom>
          <a:solidFill>
            <a:srgbClr val="BAB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495290" y="2526347"/>
            <a:ext cx="2092325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83260" marR="5080" indent="-671195">
              <a:lnSpc>
                <a:spcPct val="100000"/>
              </a:lnSpc>
              <a:spcBef>
                <a:spcPts val="120"/>
              </a:spcBef>
            </a:pPr>
            <a:r>
              <a:rPr sz="1600" b="1" spc="5" dirty="0">
                <a:latin typeface="Arial"/>
                <a:cs typeface="Arial"/>
              </a:rPr>
              <a:t>Warfarin </a:t>
            </a:r>
            <a:r>
              <a:rPr sz="1600" b="1" spc="20" dirty="0">
                <a:latin typeface="Arial"/>
                <a:cs typeface="Arial"/>
              </a:rPr>
              <a:t>(INR</a:t>
            </a:r>
            <a:r>
              <a:rPr sz="1600" b="1" spc="-290" dirty="0">
                <a:latin typeface="Arial"/>
                <a:cs typeface="Arial"/>
              </a:rPr>
              <a:t> </a:t>
            </a:r>
            <a:r>
              <a:rPr sz="1600" b="1" spc="15" dirty="0">
                <a:latin typeface="Arial"/>
                <a:cs typeface="Arial"/>
              </a:rPr>
              <a:t>2.0-3.0)  </a:t>
            </a:r>
            <a:r>
              <a:rPr sz="1600" b="1" spc="5" dirty="0">
                <a:latin typeface="Arial"/>
                <a:cs typeface="Arial"/>
              </a:rPr>
              <a:t>(n=110)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257800" y="4076700"/>
            <a:ext cx="2697480" cy="647700"/>
          </a:xfrm>
          <a:custGeom>
            <a:avLst/>
            <a:gdLst/>
            <a:ahLst/>
            <a:cxnLst/>
            <a:rect l="l" t="t" r="r" b="b"/>
            <a:pathLst>
              <a:path w="2697479" h="647700">
                <a:moveTo>
                  <a:pt x="2589529" y="0"/>
                </a:moveTo>
                <a:lnTo>
                  <a:pt x="107950" y="0"/>
                </a:lnTo>
                <a:lnTo>
                  <a:pt x="65954" y="8491"/>
                </a:lnTo>
                <a:lnTo>
                  <a:pt x="31638" y="31638"/>
                </a:lnTo>
                <a:lnTo>
                  <a:pt x="8491" y="65954"/>
                </a:lnTo>
                <a:lnTo>
                  <a:pt x="0" y="107950"/>
                </a:lnTo>
                <a:lnTo>
                  <a:pt x="0" y="539750"/>
                </a:lnTo>
                <a:lnTo>
                  <a:pt x="8491" y="581745"/>
                </a:lnTo>
                <a:lnTo>
                  <a:pt x="31638" y="616061"/>
                </a:lnTo>
                <a:lnTo>
                  <a:pt x="65954" y="639208"/>
                </a:lnTo>
                <a:lnTo>
                  <a:pt x="107950" y="647700"/>
                </a:lnTo>
                <a:lnTo>
                  <a:pt x="2589529" y="647700"/>
                </a:lnTo>
                <a:lnTo>
                  <a:pt x="2631525" y="639208"/>
                </a:lnTo>
                <a:lnTo>
                  <a:pt x="2665841" y="616061"/>
                </a:lnTo>
                <a:lnTo>
                  <a:pt x="2688988" y="581745"/>
                </a:lnTo>
                <a:lnTo>
                  <a:pt x="2697479" y="539750"/>
                </a:lnTo>
                <a:lnTo>
                  <a:pt x="2697479" y="107950"/>
                </a:lnTo>
                <a:lnTo>
                  <a:pt x="2688988" y="65954"/>
                </a:lnTo>
                <a:lnTo>
                  <a:pt x="2665841" y="31638"/>
                </a:lnTo>
                <a:lnTo>
                  <a:pt x="2631525" y="8491"/>
                </a:lnTo>
                <a:lnTo>
                  <a:pt x="2589529" y="0"/>
                </a:lnTo>
                <a:close/>
              </a:path>
            </a:pathLst>
          </a:custGeom>
          <a:solidFill>
            <a:srgbClr val="006D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387340" y="4141406"/>
            <a:ext cx="2455545" cy="5168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859155" marR="5080" indent="-846455">
              <a:lnSpc>
                <a:spcPct val="100000"/>
              </a:lnSpc>
              <a:spcBef>
                <a:spcPts val="120"/>
              </a:spcBef>
            </a:pP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Edoxaban</a:t>
            </a:r>
            <a:r>
              <a:rPr sz="16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40" dirty="0">
                <a:solidFill>
                  <a:srgbClr val="FFFFFF"/>
                </a:solidFill>
                <a:latin typeface="Arial"/>
                <a:cs typeface="Arial"/>
              </a:rPr>
              <a:t>60mg</a:t>
            </a:r>
            <a:r>
              <a:rPr sz="16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2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6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40" dirty="0">
                <a:solidFill>
                  <a:srgbClr val="FFFFFF"/>
                </a:solidFill>
                <a:latin typeface="Arial"/>
                <a:cs typeface="Arial"/>
              </a:rPr>
              <a:t>30mg  </a:t>
            </a: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(n=110)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267200" y="1977389"/>
            <a:ext cx="114300" cy="1247775"/>
          </a:xfrm>
          <a:custGeom>
            <a:avLst/>
            <a:gdLst/>
            <a:ahLst/>
            <a:cxnLst/>
            <a:rect l="l" t="t" r="r" b="b"/>
            <a:pathLst>
              <a:path w="114300" h="1247775">
                <a:moveTo>
                  <a:pt x="38100" y="1132967"/>
                </a:moveTo>
                <a:lnTo>
                  <a:pt x="0" y="1132967"/>
                </a:lnTo>
                <a:lnTo>
                  <a:pt x="57150" y="1247267"/>
                </a:lnTo>
                <a:lnTo>
                  <a:pt x="104775" y="1152017"/>
                </a:lnTo>
                <a:lnTo>
                  <a:pt x="38100" y="1152017"/>
                </a:lnTo>
                <a:lnTo>
                  <a:pt x="38100" y="1132967"/>
                </a:lnTo>
                <a:close/>
              </a:path>
              <a:path w="114300" h="1247775">
                <a:moveTo>
                  <a:pt x="76200" y="0"/>
                </a:moveTo>
                <a:lnTo>
                  <a:pt x="38100" y="0"/>
                </a:lnTo>
                <a:lnTo>
                  <a:pt x="38100" y="1152017"/>
                </a:lnTo>
                <a:lnTo>
                  <a:pt x="76200" y="1152017"/>
                </a:lnTo>
                <a:lnTo>
                  <a:pt x="76200" y="0"/>
                </a:lnTo>
                <a:close/>
              </a:path>
              <a:path w="114300" h="1247775">
                <a:moveTo>
                  <a:pt x="114300" y="1132967"/>
                </a:moveTo>
                <a:lnTo>
                  <a:pt x="76200" y="1132967"/>
                </a:lnTo>
                <a:lnTo>
                  <a:pt x="76200" y="1152017"/>
                </a:lnTo>
                <a:lnTo>
                  <a:pt x="104775" y="1152017"/>
                </a:lnTo>
                <a:lnTo>
                  <a:pt x="114300" y="11329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127375" y="1509013"/>
            <a:ext cx="2393315" cy="44958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85140" marR="5080" indent="-473075">
              <a:lnSpc>
                <a:spcPct val="103899"/>
              </a:lnSpc>
              <a:spcBef>
                <a:spcPts val="65"/>
              </a:spcBef>
            </a:pP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Open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labeled</a:t>
            </a:r>
            <a:r>
              <a:rPr sz="135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FFFF"/>
                </a:solidFill>
                <a:latin typeface="Arial"/>
                <a:cs typeface="Arial"/>
              </a:rPr>
              <a:t>randomization  </a:t>
            </a:r>
            <a:r>
              <a:rPr sz="1350" b="1" spc="15" dirty="0">
                <a:solidFill>
                  <a:srgbClr val="FFFFFF"/>
                </a:solidFill>
                <a:latin typeface="Arial"/>
                <a:cs typeface="Arial"/>
              </a:rPr>
              <a:t>before</a:t>
            </a:r>
            <a:r>
              <a:rPr sz="135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FFFFF"/>
                </a:solidFill>
                <a:latin typeface="Arial"/>
                <a:cs typeface="Arial"/>
              </a:rPr>
              <a:t>discharge</a:t>
            </a:r>
            <a:endParaRPr sz="13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78326" y="5150484"/>
            <a:ext cx="848994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5" dirty="0">
                <a:solidFill>
                  <a:srgbClr val="FFFFFF"/>
                </a:solidFill>
                <a:latin typeface="Arial"/>
                <a:cs typeface="Arial"/>
              </a:rPr>
              <a:t>5-9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FFFF"/>
                </a:solidFill>
                <a:latin typeface="Arial"/>
                <a:cs typeface="Arial"/>
              </a:rPr>
              <a:t>days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57190" y="5146357"/>
            <a:ext cx="81216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weeks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22975" y="5152326"/>
            <a:ext cx="83756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30" dirty="0">
                <a:solidFill>
                  <a:srgbClr val="FFFFFF"/>
                </a:solidFill>
                <a:latin typeface="Arial"/>
                <a:cs typeface="Arial"/>
              </a:rPr>
              <a:t>month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5320" y="410209"/>
            <a:ext cx="3696335" cy="638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0" spc="-5" dirty="0"/>
              <a:t>Trial</a:t>
            </a:r>
            <a:r>
              <a:rPr sz="4000" spc="-55" dirty="0"/>
              <a:t> </a:t>
            </a:r>
            <a:r>
              <a:rPr sz="4000" spc="-5" dirty="0"/>
              <a:t>Treatment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45757" y="1482026"/>
            <a:ext cx="8312150" cy="3577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840" indent="-358775">
              <a:lnSpc>
                <a:spcPct val="100000"/>
              </a:lnSpc>
              <a:spcBef>
                <a:spcPts val="100"/>
              </a:spcBef>
              <a:buSzPct val="118750"/>
              <a:buFont typeface="Wingdings"/>
              <a:buChar char=""/>
              <a:tabLst>
                <a:tab pos="370840" algn="l"/>
                <a:tab pos="371475" algn="l"/>
              </a:tabLst>
            </a:pPr>
            <a:r>
              <a:rPr sz="2400" b="1" spc="-25" dirty="0">
                <a:solidFill>
                  <a:srgbClr val="FFC000"/>
                </a:solidFill>
                <a:latin typeface="Arial"/>
                <a:cs typeface="Arial"/>
              </a:rPr>
              <a:t>Edoxaban</a:t>
            </a:r>
            <a:r>
              <a:rPr sz="2400" b="1" spc="15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C000"/>
                </a:solidFill>
                <a:latin typeface="Arial"/>
                <a:cs typeface="Arial"/>
              </a:rPr>
              <a:t>group</a:t>
            </a:r>
            <a:endParaRPr sz="2400">
              <a:latin typeface="Arial"/>
              <a:cs typeface="Arial"/>
            </a:endParaRPr>
          </a:p>
          <a:p>
            <a:pPr marL="737235" marR="5080">
              <a:lnSpc>
                <a:spcPct val="133500"/>
              </a:lnSpc>
              <a:spcBef>
                <a:spcPts val="815"/>
              </a:spcBef>
            </a:pP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Dose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of 60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orally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once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daily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30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mg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once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daily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in patients 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30–50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mL/min creatinine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clearance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no more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than 60 kg  body</a:t>
            </a:r>
            <a:r>
              <a:rPr sz="195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weight</a:t>
            </a:r>
            <a:endParaRPr sz="1950">
              <a:latin typeface="Arial"/>
              <a:cs typeface="Arial"/>
            </a:endParaRPr>
          </a:p>
          <a:p>
            <a:pPr marL="378460" indent="-366395">
              <a:lnSpc>
                <a:spcPct val="100000"/>
              </a:lnSpc>
              <a:spcBef>
                <a:spcPts val="1415"/>
              </a:spcBef>
              <a:buClr>
                <a:srgbClr val="FFCC00"/>
              </a:buClr>
              <a:buSzPct val="118750"/>
              <a:buFont typeface="Wingdings"/>
              <a:buChar char=""/>
              <a:tabLst>
                <a:tab pos="378460" algn="l"/>
                <a:tab pos="379095" algn="l"/>
              </a:tabLst>
            </a:pPr>
            <a:r>
              <a:rPr sz="2400" b="1" spc="-5" dirty="0">
                <a:solidFill>
                  <a:srgbClr val="FFC000"/>
                </a:solidFill>
                <a:latin typeface="Arial"/>
                <a:cs typeface="Arial"/>
              </a:rPr>
              <a:t>Warfarin</a:t>
            </a:r>
            <a:r>
              <a:rPr sz="2400" b="1" spc="-9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FFC000"/>
                </a:solidFill>
                <a:latin typeface="Arial"/>
                <a:cs typeface="Arial"/>
              </a:rPr>
              <a:t>group</a:t>
            </a:r>
            <a:endParaRPr sz="2400">
              <a:latin typeface="Arial"/>
              <a:cs typeface="Arial"/>
            </a:endParaRPr>
          </a:p>
          <a:p>
            <a:pPr marL="737235">
              <a:lnSpc>
                <a:spcPct val="100000"/>
              </a:lnSpc>
              <a:spcBef>
                <a:spcPts val="1410"/>
              </a:spcBef>
            </a:pP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Dose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adjustment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maintain </a:t>
            </a:r>
            <a:r>
              <a:rPr sz="1950" b="1" spc="1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INR between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2.0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95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3.0.</a:t>
            </a:r>
            <a:endParaRPr sz="1950">
              <a:latin typeface="Arial"/>
              <a:cs typeface="Arial"/>
            </a:endParaRPr>
          </a:p>
          <a:p>
            <a:pPr marL="737235" marR="31115">
              <a:lnSpc>
                <a:spcPct val="133500"/>
              </a:lnSpc>
              <a:spcBef>
                <a:spcPts val="600"/>
              </a:spcBef>
            </a:pPr>
            <a:r>
              <a:rPr sz="1950" b="1" spc="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INR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measurements were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performed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daily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before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discharge  </a:t>
            </a:r>
            <a:r>
              <a:rPr sz="1950" b="1" spc="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1950" b="1" spc="1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scheduled outpatient </a:t>
            </a:r>
            <a:r>
              <a:rPr sz="1950" b="1" spc="-5" dirty="0">
                <a:solidFill>
                  <a:srgbClr val="FFFFFF"/>
                </a:solidFill>
                <a:latin typeface="Arial"/>
                <a:cs typeface="Arial"/>
              </a:rPr>
              <a:t>clinic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after</a:t>
            </a:r>
            <a:r>
              <a:rPr sz="1950" b="1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b="1" dirty="0">
                <a:solidFill>
                  <a:srgbClr val="FFFFFF"/>
                </a:solidFill>
                <a:latin typeface="Arial"/>
                <a:cs typeface="Arial"/>
              </a:rPr>
              <a:t>discharge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1924</Words>
  <Application>Microsoft Office PowerPoint</Application>
  <PresentationFormat>On-screen Show (4:3)</PresentationFormat>
  <Paragraphs>545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Office Theme</vt:lpstr>
      <vt:lpstr>Edoxaban versus Warfarin  after Surgical Bioprosthetic Valve</vt:lpstr>
      <vt:lpstr>Disclosure</vt:lpstr>
      <vt:lpstr>Backgrounds</vt:lpstr>
      <vt:lpstr>Objective</vt:lpstr>
      <vt:lpstr>Study Design</vt:lpstr>
      <vt:lpstr>Study Design</vt:lpstr>
      <vt:lpstr>PowerPoint Presentation</vt:lpstr>
      <vt:lpstr>Study Flow Diagram</vt:lpstr>
      <vt:lpstr>Trial Treatment</vt:lpstr>
      <vt:lpstr>Study Outcome</vt:lpstr>
      <vt:lpstr>Study Outcome</vt:lpstr>
      <vt:lpstr>Screening, Randomization, and Follow-up</vt:lpstr>
      <vt:lpstr>Statistical Analysis</vt:lpstr>
      <vt:lpstr>Baseline Characteristics</vt:lpstr>
      <vt:lpstr>Baseline Characteristics (2)</vt:lpstr>
      <vt:lpstr>Efficacy Outcome (Intention-to-Treatment)</vt:lpstr>
      <vt:lpstr>Efficacy Outcome</vt:lpstr>
      <vt:lpstr>Safety Outcome (Intention-to-Treatment)</vt:lpstr>
      <vt:lpstr>Safety Outcome</vt:lpstr>
      <vt:lpstr>Primary Outcomes:  Edoxaban versus. Warfarin</vt:lpstr>
      <vt:lpstr>Conclusions</vt:lpstr>
      <vt:lpstr>Primary Outcomes by Prespecified Subgroups</vt:lpstr>
      <vt:lpstr>Safety Outcomes (Major + CRNM bleeding)  by Prespecified Subgroups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TAVI case</dc:title>
  <dc:creator>신상훈</dc:creator>
  <cp:lastModifiedBy>Sheikh, Rahab P</cp:lastModifiedBy>
  <cp:revision>1</cp:revision>
  <dcterms:created xsi:type="dcterms:W3CDTF">2020-03-30T18:24:45Z</dcterms:created>
  <dcterms:modified xsi:type="dcterms:W3CDTF">2020-03-30T18:24:51Z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2020-03-30T00:00:00Z</vt:filetime>
  </property>
</Properties>
</file>