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Default Extension="jpg" ContentType="image/jp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>
            <a:pPr marL="12700">
              <a:lnSpc>
                <a:spcPts val="1430"/>
              </a:lnSpc>
            </a:pPr>
            <a:r>
              <a:rPr dirty="0" spc="-10"/>
              <a:t>EuroPCR.com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>
            <a:pPr marL="12700">
              <a:lnSpc>
                <a:spcPts val="1430"/>
              </a:lnSpc>
            </a:pPr>
            <a:r>
              <a:rPr dirty="0" spc="-10"/>
              <a:t>EuroPCR.com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>
            <a:pPr marL="12700">
              <a:lnSpc>
                <a:spcPts val="1430"/>
              </a:lnSpc>
            </a:pPr>
            <a:r>
              <a:rPr dirty="0" spc="-10"/>
              <a:t>EuroPCR.com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>
            <a:pPr marL="12700">
              <a:lnSpc>
                <a:spcPts val="1430"/>
              </a:lnSpc>
            </a:pPr>
            <a:r>
              <a:rPr dirty="0" spc="-10"/>
              <a:t>EuroPCR.com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>
            <a:pPr marL="12700">
              <a:lnSpc>
                <a:spcPts val="1430"/>
              </a:lnSpc>
            </a:pPr>
            <a:r>
              <a:rPr dirty="0" spc="-10"/>
              <a:t>EuroPCR.com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Relationship Id="rId9" Type="http://schemas.openxmlformats.org/officeDocument/2006/relationships/image" Target="../media/image3.jpg"/><Relationship Id="rId10" Type="http://schemas.openxmlformats.org/officeDocument/2006/relationships/image" Target="../media/image4.pn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228600" y="6337299"/>
            <a:ext cx="1016382" cy="484736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0756900" y="6375399"/>
            <a:ext cx="1135843" cy="410370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0223500" y="6375399"/>
            <a:ext cx="410370" cy="41037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35188" y="223888"/>
            <a:ext cx="7523692" cy="4843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10955" y="1078090"/>
            <a:ext cx="11139170" cy="45478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5371960" y="6482709"/>
            <a:ext cx="986154" cy="203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>
            <a:pPr marL="12700">
              <a:lnSpc>
                <a:spcPts val="1430"/>
              </a:lnSpc>
            </a:pPr>
            <a:r>
              <a:rPr dirty="0" spc="-10"/>
              <a:t>EuroPCR.com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Relationship Id="rId3" Type="http://schemas.openxmlformats.org/officeDocument/2006/relationships/image" Target="../media/image6.png"/><Relationship Id="rId4" Type="http://schemas.openxmlformats.org/officeDocument/2006/relationships/image" Target="../media/image7.jpg"/><Relationship Id="rId5" Type="http://schemas.openxmlformats.org/officeDocument/2006/relationships/image" Target="../media/image8.png"/></Relationships>
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png"/><Relationship Id="rId3" Type="http://schemas.openxmlformats.org/officeDocument/2006/relationships/image" Target="../media/image21.png"/><Relationship Id="rId4" Type="http://schemas.openxmlformats.org/officeDocument/2006/relationships/image" Target="../media/image22.png"/><Relationship Id="rId5" Type="http://schemas.openxmlformats.org/officeDocument/2006/relationships/image" Target="../media/image23.png"/><Relationship Id="rId6" Type="http://schemas.openxmlformats.org/officeDocument/2006/relationships/image" Target="../media/image24.png"/><Relationship Id="rId7" Type="http://schemas.openxmlformats.org/officeDocument/2006/relationships/image" Target="../media/image25.png"/><Relationship Id="rId8" Type="http://schemas.openxmlformats.org/officeDocument/2006/relationships/image" Target="../media/image26.png"/><Relationship Id="rId9" Type="http://schemas.openxmlformats.org/officeDocument/2006/relationships/image" Target="../media/image27.png"/><Relationship Id="rId10" Type="http://schemas.openxmlformats.org/officeDocument/2006/relationships/image" Target="../media/image28.png"/><Relationship Id="rId11" Type="http://schemas.openxmlformats.org/officeDocument/2006/relationships/image" Target="../media/image29.png"/><Relationship Id="rId12" Type="http://schemas.openxmlformats.org/officeDocument/2006/relationships/image" Target="../media/image30.png"/><Relationship Id="rId13" Type="http://schemas.openxmlformats.org/officeDocument/2006/relationships/image" Target="../media/image31.png"/><Relationship Id="rId14" Type="http://schemas.openxmlformats.org/officeDocument/2006/relationships/image" Target="../media/image32.png"/><Relationship Id="rId15" Type="http://schemas.openxmlformats.org/officeDocument/2006/relationships/image" Target="../media/image33.png"/><Relationship Id="rId16" Type="http://schemas.openxmlformats.org/officeDocument/2006/relationships/image" Target="../media/image34.png"/><Relationship Id="rId17" Type="http://schemas.openxmlformats.org/officeDocument/2006/relationships/image" Target="../media/image35.png"/><Relationship Id="rId18" Type="http://schemas.openxmlformats.org/officeDocument/2006/relationships/image" Target="../media/image36.png"/><Relationship Id="rId19" Type="http://schemas.openxmlformats.org/officeDocument/2006/relationships/image" Target="../media/image37.png"/><Relationship Id="rId20" Type="http://schemas.openxmlformats.org/officeDocument/2006/relationships/image" Target="../media/image38.png"/><Relationship Id="rId21" Type="http://schemas.openxmlformats.org/officeDocument/2006/relationships/image" Target="../media/image39.png"/><Relationship Id="rId22" Type="http://schemas.openxmlformats.org/officeDocument/2006/relationships/image" Target="../media/image40.png"/><Relationship Id="rId23" Type="http://schemas.openxmlformats.org/officeDocument/2006/relationships/image" Target="../media/image41.png"/><Relationship Id="rId24" Type="http://schemas.openxmlformats.org/officeDocument/2006/relationships/image" Target="../media/image42.png"/><Relationship Id="rId25" Type="http://schemas.openxmlformats.org/officeDocument/2006/relationships/image" Target="../media/image43.png"/><Relationship Id="rId26" Type="http://schemas.openxmlformats.org/officeDocument/2006/relationships/image" Target="../media/image44.png"/><Relationship Id="rId27" Type="http://schemas.openxmlformats.org/officeDocument/2006/relationships/image" Target="../media/image45.png"/><Relationship Id="rId28" Type="http://schemas.openxmlformats.org/officeDocument/2006/relationships/image" Target="../media/image46.png"/><Relationship Id="rId29" Type="http://schemas.openxmlformats.org/officeDocument/2006/relationships/image" Target="../media/image47.png"/><Relationship Id="rId30" Type="http://schemas.openxmlformats.org/officeDocument/2006/relationships/image" Target="../media/image48.png"/><Relationship Id="rId31" Type="http://schemas.openxmlformats.org/officeDocument/2006/relationships/image" Target="../media/image49.png"/><Relationship Id="rId32" Type="http://schemas.openxmlformats.org/officeDocument/2006/relationships/image" Target="../media/image50.png"/><Relationship Id="rId33" Type="http://schemas.openxmlformats.org/officeDocument/2006/relationships/image" Target="../media/image51.png"/><Relationship Id="rId34" Type="http://schemas.openxmlformats.org/officeDocument/2006/relationships/image" Target="../media/image52.png"/><Relationship Id="rId35" Type="http://schemas.openxmlformats.org/officeDocument/2006/relationships/image" Target="../media/image53.png"/><Relationship Id="rId36" Type="http://schemas.openxmlformats.org/officeDocument/2006/relationships/image" Target="../media/image54.png"/><Relationship Id="rId37" Type="http://schemas.openxmlformats.org/officeDocument/2006/relationships/image" Target="../media/image55.png"/></Relationships>
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6.png"/></Relationships>
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7.jpg"/></Relationships>
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jpg"/><Relationship Id="rId3" Type="http://schemas.openxmlformats.org/officeDocument/2006/relationships/image" Target="../media/image58.pn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5" Type="http://schemas.openxmlformats.org/officeDocument/2006/relationships/image" Target="../media/image12.png"/><Relationship Id="rId6" Type="http://schemas.openxmlformats.org/officeDocument/2006/relationships/image" Target="../media/image13.png"/><Relationship Id="rId7" Type="http://schemas.openxmlformats.org/officeDocument/2006/relationships/image" Target="../media/image14.png"/><Relationship Id="rId8" Type="http://schemas.openxmlformats.org/officeDocument/2006/relationships/image" Target="../media/image15.png"/><Relationship Id="rId9" Type="http://schemas.openxmlformats.org/officeDocument/2006/relationships/image" Target="../media/image16.png"/><Relationship Id="rId10" Type="http://schemas.openxmlformats.org/officeDocument/2006/relationships/image" Target="../media/image17.png"/><Relationship Id="rId11" Type="http://schemas.openxmlformats.org/officeDocument/2006/relationships/image" Target="../media/image18.png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jpg"/><Relationship Id="rId5" Type="http://schemas.openxmlformats.org/officeDocument/2006/relationships/image" Target="../media/image4.png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pic>
        <p:nvPicPr>
          <p:cNvPr id="3" name="object 3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902200" y="1295400"/>
            <a:ext cx="2396617" cy="1143000"/>
          </a:xfrm>
          <a:prstGeom prst="rect">
            <a:avLst/>
          </a:prstGeom>
        </p:spPr>
      </p:pic>
      <p:pic>
        <p:nvPicPr>
          <p:cNvPr id="4" name="object 4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892800" y="5765800"/>
            <a:ext cx="1497380" cy="540988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902200" y="5651500"/>
            <a:ext cx="765855" cy="765853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966787" y="2750578"/>
            <a:ext cx="10248900" cy="11226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algn="ctr" marL="13335">
              <a:lnSpc>
                <a:spcPct val="100000"/>
              </a:lnSpc>
              <a:spcBef>
                <a:spcPts val="100"/>
              </a:spcBef>
            </a:pPr>
            <a:r>
              <a:rPr dirty="0" sz="3600"/>
              <a:t>TRILUMINATE</a:t>
            </a:r>
            <a:r>
              <a:rPr dirty="0" sz="3600" spc="-220" b="0">
                <a:latin typeface="Times New Roman"/>
                <a:cs typeface="Times New Roman"/>
              </a:rPr>
              <a:t> </a:t>
            </a:r>
            <a:r>
              <a:rPr dirty="0" sz="3600" spc="-10"/>
              <a:t>Pivotal</a:t>
            </a:r>
            <a:endParaRPr sz="36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3600"/>
              <a:t>A</a:t>
            </a:r>
            <a:r>
              <a:rPr dirty="0" sz="3600" spc="-110" b="0">
                <a:latin typeface="Times New Roman"/>
                <a:cs typeface="Times New Roman"/>
              </a:rPr>
              <a:t> </a:t>
            </a:r>
            <a:r>
              <a:rPr dirty="0" sz="3600"/>
              <a:t>Randomized</a:t>
            </a:r>
            <a:r>
              <a:rPr dirty="0" sz="3600" spc="15" b="0">
                <a:latin typeface="Times New Roman"/>
                <a:cs typeface="Times New Roman"/>
              </a:rPr>
              <a:t> </a:t>
            </a:r>
            <a:r>
              <a:rPr dirty="0" sz="3600"/>
              <a:t>Trial</a:t>
            </a:r>
            <a:r>
              <a:rPr dirty="0" sz="3600" spc="15" b="0">
                <a:latin typeface="Times New Roman"/>
                <a:cs typeface="Times New Roman"/>
              </a:rPr>
              <a:t> </a:t>
            </a:r>
            <a:r>
              <a:rPr dirty="0" sz="3600"/>
              <a:t>for</a:t>
            </a:r>
            <a:r>
              <a:rPr dirty="0" sz="3600" spc="15" b="0">
                <a:latin typeface="Times New Roman"/>
                <a:cs typeface="Times New Roman"/>
              </a:rPr>
              <a:t> </a:t>
            </a:r>
            <a:r>
              <a:rPr dirty="0" sz="3600"/>
              <a:t>Tricuspid</a:t>
            </a:r>
            <a:r>
              <a:rPr dirty="0" sz="3600" spc="20" b="0">
                <a:latin typeface="Times New Roman"/>
                <a:cs typeface="Times New Roman"/>
              </a:rPr>
              <a:t> </a:t>
            </a:r>
            <a:r>
              <a:rPr dirty="0" sz="3600" spc="-10"/>
              <a:t>Regurgitation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3247567" y="4024607"/>
            <a:ext cx="5903595" cy="148844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580"/>
              </a:spcBef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Paul</a:t>
            </a:r>
            <a:r>
              <a:rPr dirty="0" sz="2000" spc="4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Sorajja,</a:t>
            </a:r>
            <a:r>
              <a:rPr dirty="0" sz="2000" spc="5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 spc="-25">
                <a:solidFill>
                  <a:srgbClr val="FFFFFF"/>
                </a:solidFill>
                <a:latin typeface="Arial"/>
                <a:cs typeface="Arial"/>
              </a:rPr>
              <a:t>MD</a:t>
            </a:r>
            <a:endParaRPr sz="20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480"/>
              </a:spcBef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On</a:t>
            </a:r>
            <a:r>
              <a:rPr dirty="0" sz="2000" spc="2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behalf</a:t>
            </a:r>
            <a:r>
              <a:rPr dirty="0" sz="2000" spc="2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dirty="0" sz="2000" spc="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dirty="0" sz="2000" spc="-1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TRILUMINATE</a:t>
            </a:r>
            <a:r>
              <a:rPr dirty="0" sz="2000" spc="2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Pivotal</a:t>
            </a:r>
            <a:r>
              <a:rPr dirty="0" sz="2000" spc="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 spc="-10">
                <a:solidFill>
                  <a:srgbClr val="FFFFFF"/>
                </a:solidFill>
                <a:latin typeface="Arial"/>
                <a:cs typeface="Arial"/>
              </a:rPr>
              <a:t>investigators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9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TRILUMINATE</a:t>
            </a:r>
            <a:r>
              <a:rPr dirty="0" sz="2000" spc="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Pivotal</a:t>
            </a:r>
            <a:r>
              <a:rPr dirty="0" sz="2000" spc="1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is</a:t>
            </a:r>
            <a:r>
              <a:rPr dirty="0" sz="2000" spc="1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sponsored</a:t>
            </a:r>
            <a:r>
              <a:rPr dirty="0" sz="2000" spc="1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by</a:t>
            </a:r>
            <a:r>
              <a:rPr dirty="0" sz="2000" spc="-9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 spc="-10">
                <a:solidFill>
                  <a:srgbClr val="FFFFFF"/>
                </a:solidFill>
                <a:latin typeface="Arial"/>
                <a:cs typeface="Arial"/>
              </a:rPr>
              <a:t>Abbott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6642100" y="1790700"/>
            <a:ext cx="4394200" cy="3962400"/>
            <a:chOff x="6642100" y="1790700"/>
            <a:chExt cx="4394200" cy="3962400"/>
          </a:xfrm>
        </p:grpSpPr>
        <p:sp>
          <p:nvSpPr>
            <p:cNvPr id="3" name="object 3" descr=""/>
            <p:cNvSpPr/>
            <p:nvPr/>
          </p:nvSpPr>
          <p:spPr>
            <a:xfrm>
              <a:off x="8831999" y="1849907"/>
              <a:ext cx="2145030" cy="2042795"/>
            </a:xfrm>
            <a:custGeom>
              <a:avLst/>
              <a:gdLst/>
              <a:ahLst/>
              <a:cxnLst/>
              <a:rect l="l" t="t" r="r" b="b"/>
              <a:pathLst>
                <a:path w="2145029" h="2042795">
                  <a:moveTo>
                    <a:pt x="2144750" y="0"/>
                  </a:moveTo>
                  <a:lnTo>
                    <a:pt x="0" y="0"/>
                  </a:lnTo>
                  <a:lnTo>
                    <a:pt x="0" y="2042502"/>
                  </a:lnTo>
                  <a:lnTo>
                    <a:pt x="2144750" y="2042502"/>
                  </a:lnTo>
                  <a:lnTo>
                    <a:pt x="2144750" y="0"/>
                  </a:lnTo>
                  <a:close/>
                </a:path>
              </a:pathLst>
            </a:custGeom>
            <a:solidFill>
              <a:srgbClr val="00AF4F">
                <a:alpha val="39999"/>
              </a:srgbClr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4" name="object 4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642100" y="3835400"/>
              <a:ext cx="2247900" cy="1917700"/>
            </a:xfrm>
            <a:prstGeom prst="rect">
              <a:avLst/>
            </a:prstGeom>
          </p:spPr>
        </p:pic>
        <p:sp>
          <p:nvSpPr>
            <p:cNvPr id="5" name="object 5" descr=""/>
            <p:cNvSpPr/>
            <p:nvPr/>
          </p:nvSpPr>
          <p:spPr>
            <a:xfrm>
              <a:off x="6726580" y="3891395"/>
              <a:ext cx="2103755" cy="1771014"/>
            </a:xfrm>
            <a:custGeom>
              <a:avLst/>
              <a:gdLst/>
              <a:ahLst/>
              <a:cxnLst/>
              <a:rect l="l" t="t" r="r" b="b"/>
              <a:pathLst>
                <a:path w="2103754" h="1771014">
                  <a:moveTo>
                    <a:pt x="2103640" y="0"/>
                  </a:moveTo>
                  <a:lnTo>
                    <a:pt x="0" y="0"/>
                  </a:lnTo>
                  <a:lnTo>
                    <a:pt x="0" y="1770964"/>
                  </a:lnTo>
                  <a:lnTo>
                    <a:pt x="2103640" y="1770964"/>
                  </a:lnTo>
                  <a:lnTo>
                    <a:pt x="2103640" y="0"/>
                  </a:lnTo>
                  <a:close/>
                </a:path>
              </a:pathLst>
            </a:custGeom>
            <a:solidFill>
              <a:srgbClr val="FF0000">
                <a:alpha val="39999"/>
              </a:srgbClr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6" name="object 6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750300" y="3835400"/>
              <a:ext cx="2286000" cy="1917700"/>
            </a:xfrm>
            <a:prstGeom prst="rect">
              <a:avLst/>
            </a:prstGeom>
          </p:spPr>
        </p:pic>
        <p:sp>
          <p:nvSpPr>
            <p:cNvPr id="7" name="object 7" descr=""/>
            <p:cNvSpPr/>
            <p:nvPr/>
          </p:nvSpPr>
          <p:spPr>
            <a:xfrm>
              <a:off x="8837333" y="3889743"/>
              <a:ext cx="2139950" cy="1771014"/>
            </a:xfrm>
            <a:custGeom>
              <a:avLst/>
              <a:gdLst/>
              <a:ahLst/>
              <a:cxnLst/>
              <a:rect l="l" t="t" r="r" b="b"/>
              <a:pathLst>
                <a:path w="2139950" h="1771014">
                  <a:moveTo>
                    <a:pt x="2139416" y="0"/>
                  </a:moveTo>
                  <a:lnTo>
                    <a:pt x="0" y="0"/>
                  </a:lnTo>
                  <a:lnTo>
                    <a:pt x="0" y="1770964"/>
                  </a:lnTo>
                  <a:lnTo>
                    <a:pt x="2139416" y="1770964"/>
                  </a:lnTo>
                  <a:lnTo>
                    <a:pt x="2139416" y="0"/>
                  </a:lnTo>
                  <a:close/>
                </a:path>
              </a:pathLst>
            </a:custGeom>
            <a:solidFill>
              <a:srgbClr val="FFFF00">
                <a:alpha val="39999"/>
              </a:srgbClr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8" name="object 8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642100" y="1790700"/>
              <a:ext cx="2286000" cy="2184400"/>
            </a:xfrm>
            <a:prstGeom prst="rect">
              <a:avLst/>
            </a:prstGeom>
          </p:spPr>
        </p:pic>
      </p:grpSp>
      <p:grpSp>
        <p:nvGrpSpPr>
          <p:cNvPr id="9" name="object 9" descr=""/>
          <p:cNvGrpSpPr/>
          <p:nvPr/>
        </p:nvGrpSpPr>
        <p:grpSpPr>
          <a:xfrm>
            <a:off x="1041400" y="1765300"/>
            <a:ext cx="4279900" cy="3962400"/>
            <a:chOff x="1041400" y="1765300"/>
            <a:chExt cx="4279900" cy="3962400"/>
          </a:xfrm>
        </p:grpSpPr>
        <p:pic>
          <p:nvPicPr>
            <p:cNvPr id="10" name="object 10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187700" y="1778000"/>
              <a:ext cx="2120900" cy="2184400"/>
            </a:xfrm>
            <a:prstGeom prst="rect">
              <a:avLst/>
            </a:prstGeom>
          </p:spPr>
        </p:pic>
        <p:sp>
          <p:nvSpPr>
            <p:cNvPr id="11" name="object 11" descr=""/>
            <p:cNvSpPr/>
            <p:nvPr/>
          </p:nvSpPr>
          <p:spPr>
            <a:xfrm>
              <a:off x="3263823" y="1831568"/>
              <a:ext cx="1974214" cy="2043430"/>
            </a:xfrm>
            <a:custGeom>
              <a:avLst/>
              <a:gdLst/>
              <a:ahLst/>
              <a:cxnLst/>
              <a:rect l="l" t="t" r="r" b="b"/>
              <a:pathLst>
                <a:path w="1974214" h="2043429">
                  <a:moveTo>
                    <a:pt x="1974024" y="0"/>
                  </a:moveTo>
                  <a:lnTo>
                    <a:pt x="0" y="0"/>
                  </a:lnTo>
                  <a:lnTo>
                    <a:pt x="0" y="2042858"/>
                  </a:lnTo>
                  <a:lnTo>
                    <a:pt x="1974024" y="2042858"/>
                  </a:lnTo>
                  <a:lnTo>
                    <a:pt x="1974024" y="0"/>
                  </a:lnTo>
                  <a:close/>
                </a:path>
              </a:pathLst>
            </a:custGeom>
            <a:solidFill>
              <a:srgbClr val="FF0000">
                <a:alpha val="39999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1128842" y="3867934"/>
              <a:ext cx="2139950" cy="1779270"/>
            </a:xfrm>
            <a:custGeom>
              <a:avLst/>
              <a:gdLst/>
              <a:ahLst/>
              <a:cxnLst/>
              <a:rect l="l" t="t" r="r" b="b"/>
              <a:pathLst>
                <a:path w="2139950" h="1779270">
                  <a:moveTo>
                    <a:pt x="2139416" y="0"/>
                  </a:moveTo>
                  <a:lnTo>
                    <a:pt x="0" y="0"/>
                  </a:lnTo>
                  <a:lnTo>
                    <a:pt x="0" y="1779104"/>
                  </a:lnTo>
                  <a:lnTo>
                    <a:pt x="2139416" y="1779104"/>
                  </a:lnTo>
                  <a:lnTo>
                    <a:pt x="2139416" y="0"/>
                  </a:lnTo>
                  <a:close/>
                </a:path>
              </a:pathLst>
            </a:custGeom>
            <a:solidFill>
              <a:srgbClr val="00AF4F">
                <a:alpha val="39999"/>
              </a:srgbClr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3" name="object 13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200400" y="3797300"/>
              <a:ext cx="2120900" cy="1930400"/>
            </a:xfrm>
            <a:prstGeom prst="rect">
              <a:avLst/>
            </a:prstGeom>
          </p:spPr>
        </p:pic>
        <p:sp>
          <p:nvSpPr>
            <p:cNvPr id="14" name="object 14" descr=""/>
            <p:cNvSpPr/>
            <p:nvPr/>
          </p:nvSpPr>
          <p:spPr>
            <a:xfrm>
              <a:off x="3275609" y="3854345"/>
              <a:ext cx="1974214" cy="1793239"/>
            </a:xfrm>
            <a:custGeom>
              <a:avLst/>
              <a:gdLst/>
              <a:ahLst/>
              <a:cxnLst/>
              <a:rect l="l" t="t" r="r" b="b"/>
              <a:pathLst>
                <a:path w="1974214" h="1793239">
                  <a:moveTo>
                    <a:pt x="1974024" y="0"/>
                  </a:moveTo>
                  <a:lnTo>
                    <a:pt x="0" y="0"/>
                  </a:lnTo>
                  <a:lnTo>
                    <a:pt x="0" y="1792693"/>
                  </a:lnTo>
                  <a:lnTo>
                    <a:pt x="1974024" y="1792693"/>
                  </a:lnTo>
                  <a:lnTo>
                    <a:pt x="1974024" y="0"/>
                  </a:lnTo>
                  <a:close/>
                </a:path>
              </a:pathLst>
            </a:custGeom>
            <a:solidFill>
              <a:srgbClr val="FFFF00">
                <a:alpha val="39999"/>
              </a:srgbClr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5" name="object 15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41400" y="1765300"/>
              <a:ext cx="2286000" cy="2184400"/>
            </a:xfrm>
            <a:prstGeom prst="rect">
              <a:avLst/>
            </a:prstGeom>
          </p:spPr>
        </p:pic>
      </p:grpSp>
      <p:grpSp>
        <p:nvGrpSpPr>
          <p:cNvPr id="16" name="object 16" descr=""/>
          <p:cNvGrpSpPr/>
          <p:nvPr/>
        </p:nvGrpSpPr>
        <p:grpSpPr>
          <a:xfrm>
            <a:off x="6717512" y="1849920"/>
            <a:ext cx="4057650" cy="3020695"/>
            <a:chOff x="6717512" y="1849920"/>
            <a:chExt cx="4057650" cy="3020695"/>
          </a:xfrm>
        </p:grpSpPr>
        <p:sp>
          <p:nvSpPr>
            <p:cNvPr id="17" name="object 17" descr=""/>
            <p:cNvSpPr/>
            <p:nvPr/>
          </p:nvSpPr>
          <p:spPr>
            <a:xfrm>
              <a:off x="6717512" y="1849920"/>
              <a:ext cx="2139950" cy="2038985"/>
            </a:xfrm>
            <a:custGeom>
              <a:avLst/>
              <a:gdLst/>
              <a:ahLst/>
              <a:cxnLst/>
              <a:rect l="l" t="t" r="r" b="b"/>
              <a:pathLst>
                <a:path w="2139950" h="2038985">
                  <a:moveTo>
                    <a:pt x="2139429" y="0"/>
                  </a:moveTo>
                  <a:lnTo>
                    <a:pt x="0" y="0"/>
                  </a:lnTo>
                  <a:lnTo>
                    <a:pt x="0" y="2038819"/>
                  </a:lnTo>
                  <a:lnTo>
                    <a:pt x="2139429" y="2038819"/>
                  </a:lnTo>
                  <a:lnTo>
                    <a:pt x="2139429" y="0"/>
                  </a:lnTo>
                  <a:close/>
                </a:path>
              </a:pathLst>
            </a:custGeom>
            <a:solidFill>
              <a:srgbClr val="FFFF00">
                <a:alpha val="39999"/>
              </a:srgbClr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8" name="object 18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016874" y="3123399"/>
              <a:ext cx="2758287" cy="1747050"/>
            </a:xfrm>
            <a:prstGeom prst="rect">
              <a:avLst/>
            </a:prstGeom>
          </p:spPr>
        </p:pic>
      </p:grpSp>
      <p:grpSp>
        <p:nvGrpSpPr>
          <p:cNvPr id="19" name="object 19" descr=""/>
          <p:cNvGrpSpPr/>
          <p:nvPr/>
        </p:nvGrpSpPr>
        <p:grpSpPr>
          <a:xfrm>
            <a:off x="1121097" y="1829130"/>
            <a:ext cx="3108325" cy="2523490"/>
            <a:chOff x="1121097" y="1829130"/>
            <a:chExt cx="3108325" cy="2523490"/>
          </a:xfrm>
        </p:grpSpPr>
        <p:sp>
          <p:nvSpPr>
            <p:cNvPr id="20" name="object 20" descr=""/>
            <p:cNvSpPr/>
            <p:nvPr/>
          </p:nvSpPr>
          <p:spPr>
            <a:xfrm>
              <a:off x="1121097" y="1829130"/>
              <a:ext cx="2139950" cy="2038985"/>
            </a:xfrm>
            <a:custGeom>
              <a:avLst/>
              <a:gdLst/>
              <a:ahLst/>
              <a:cxnLst/>
              <a:rect l="l" t="t" r="r" b="b"/>
              <a:pathLst>
                <a:path w="2139950" h="2038985">
                  <a:moveTo>
                    <a:pt x="2139416" y="0"/>
                  </a:moveTo>
                  <a:lnTo>
                    <a:pt x="0" y="0"/>
                  </a:lnTo>
                  <a:lnTo>
                    <a:pt x="0" y="2038807"/>
                  </a:lnTo>
                  <a:lnTo>
                    <a:pt x="2139416" y="2038807"/>
                  </a:lnTo>
                  <a:lnTo>
                    <a:pt x="2139416" y="0"/>
                  </a:lnTo>
                  <a:close/>
                </a:path>
              </a:pathLst>
            </a:custGeom>
            <a:solidFill>
              <a:srgbClr val="FFFF00">
                <a:alpha val="39999"/>
              </a:srgbClr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1" name="object 21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040737" y="2770187"/>
              <a:ext cx="2188362" cy="1581937"/>
            </a:xfrm>
            <a:prstGeom prst="rect">
              <a:avLst/>
            </a:prstGeom>
          </p:spPr>
        </p:pic>
        <p:sp>
          <p:nvSpPr>
            <p:cNvPr id="22" name="object 22" descr=""/>
            <p:cNvSpPr/>
            <p:nvPr/>
          </p:nvSpPr>
          <p:spPr>
            <a:xfrm>
              <a:off x="3625850" y="2536825"/>
              <a:ext cx="63500" cy="63500"/>
            </a:xfrm>
            <a:custGeom>
              <a:avLst/>
              <a:gdLst/>
              <a:ahLst/>
              <a:cxnLst/>
              <a:rect l="l" t="t" r="r" b="b"/>
              <a:pathLst>
                <a:path w="63500" h="63500">
                  <a:moveTo>
                    <a:pt x="31750" y="0"/>
                  </a:moveTo>
                  <a:lnTo>
                    <a:pt x="19050" y="2374"/>
                  </a:lnTo>
                  <a:lnTo>
                    <a:pt x="8737" y="9525"/>
                  </a:lnTo>
                  <a:lnTo>
                    <a:pt x="2387" y="19050"/>
                  </a:lnTo>
                  <a:lnTo>
                    <a:pt x="0" y="31750"/>
                  </a:lnTo>
                  <a:lnTo>
                    <a:pt x="2387" y="44450"/>
                  </a:lnTo>
                  <a:lnTo>
                    <a:pt x="8737" y="53975"/>
                  </a:lnTo>
                  <a:lnTo>
                    <a:pt x="19050" y="61112"/>
                  </a:lnTo>
                  <a:lnTo>
                    <a:pt x="31750" y="63500"/>
                  </a:lnTo>
                  <a:lnTo>
                    <a:pt x="44450" y="61112"/>
                  </a:lnTo>
                  <a:lnTo>
                    <a:pt x="53975" y="53975"/>
                  </a:lnTo>
                  <a:lnTo>
                    <a:pt x="61125" y="44450"/>
                  </a:lnTo>
                  <a:lnTo>
                    <a:pt x="63500" y="31750"/>
                  </a:lnTo>
                  <a:lnTo>
                    <a:pt x="61125" y="19050"/>
                  </a:lnTo>
                  <a:lnTo>
                    <a:pt x="53975" y="9525"/>
                  </a:lnTo>
                  <a:lnTo>
                    <a:pt x="44450" y="2374"/>
                  </a:lnTo>
                  <a:lnTo>
                    <a:pt x="31750" y="0"/>
                  </a:lnTo>
                  <a:close/>
                </a:path>
              </a:pathLst>
            </a:custGeom>
            <a:solidFill>
              <a:srgbClr val="4371C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 descr=""/>
            <p:cNvSpPr/>
            <p:nvPr/>
          </p:nvSpPr>
          <p:spPr>
            <a:xfrm>
              <a:off x="3625850" y="2536825"/>
              <a:ext cx="63500" cy="63500"/>
            </a:xfrm>
            <a:custGeom>
              <a:avLst/>
              <a:gdLst/>
              <a:ahLst/>
              <a:cxnLst/>
              <a:rect l="l" t="t" r="r" b="b"/>
              <a:pathLst>
                <a:path w="63500" h="63500">
                  <a:moveTo>
                    <a:pt x="63500" y="31750"/>
                  </a:moveTo>
                  <a:lnTo>
                    <a:pt x="61125" y="44450"/>
                  </a:lnTo>
                  <a:lnTo>
                    <a:pt x="53975" y="53975"/>
                  </a:lnTo>
                  <a:lnTo>
                    <a:pt x="44450" y="61112"/>
                  </a:lnTo>
                  <a:lnTo>
                    <a:pt x="31750" y="63500"/>
                  </a:lnTo>
                  <a:lnTo>
                    <a:pt x="19050" y="61112"/>
                  </a:lnTo>
                  <a:lnTo>
                    <a:pt x="8737" y="53975"/>
                  </a:lnTo>
                  <a:lnTo>
                    <a:pt x="2387" y="44450"/>
                  </a:lnTo>
                  <a:lnTo>
                    <a:pt x="0" y="31750"/>
                  </a:lnTo>
                  <a:lnTo>
                    <a:pt x="2387" y="19050"/>
                  </a:lnTo>
                  <a:lnTo>
                    <a:pt x="8737" y="9525"/>
                  </a:lnTo>
                  <a:lnTo>
                    <a:pt x="19050" y="2374"/>
                  </a:lnTo>
                  <a:lnTo>
                    <a:pt x="31750" y="0"/>
                  </a:lnTo>
                  <a:lnTo>
                    <a:pt x="44450" y="2374"/>
                  </a:lnTo>
                  <a:lnTo>
                    <a:pt x="53975" y="9525"/>
                  </a:lnTo>
                  <a:lnTo>
                    <a:pt x="61125" y="19050"/>
                  </a:lnTo>
                  <a:lnTo>
                    <a:pt x="63500" y="31750"/>
                  </a:lnTo>
                  <a:close/>
                </a:path>
              </a:pathLst>
            </a:custGeom>
            <a:ln w="9525">
              <a:solidFill>
                <a:srgbClr val="4371C4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 descr=""/>
            <p:cNvSpPr/>
            <p:nvPr/>
          </p:nvSpPr>
          <p:spPr>
            <a:xfrm>
              <a:off x="3481387" y="2616200"/>
              <a:ext cx="63500" cy="63500"/>
            </a:xfrm>
            <a:custGeom>
              <a:avLst/>
              <a:gdLst/>
              <a:ahLst/>
              <a:cxnLst/>
              <a:rect l="l" t="t" r="r" b="b"/>
              <a:pathLst>
                <a:path w="63500" h="63500">
                  <a:moveTo>
                    <a:pt x="31750" y="0"/>
                  </a:moveTo>
                  <a:lnTo>
                    <a:pt x="19050" y="2374"/>
                  </a:lnTo>
                  <a:lnTo>
                    <a:pt x="9525" y="9525"/>
                  </a:lnTo>
                  <a:lnTo>
                    <a:pt x="2387" y="19050"/>
                  </a:lnTo>
                  <a:lnTo>
                    <a:pt x="0" y="31750"/>
                  </a:lnTo>
                  <a:lnTo>
                    <a:pt x="2387" y="44450"/>
                  </a:lnTo>
                  <a:lnTo>
                    <a:pt x="9525" y="53975"/>
                  </a:lnTo>
                  <a:lnTo>
                    <a:pt x="19050" y="61112"/>
                  </a:lnTo>
                  <a:lnTo>
                    <a:pt x="31750" y="63500"/>
                  </a:lnTo>
                  <a:lnTo>
                    <a:pt x="44450" y="61112"/>
                  </a:lnTo>
                  <a:lnTo>
                    <a:pt x="53975" y="53975"/>
                  </a:lnTo>
                  <a:lnTo>
                    <a:pt x="61125" y="44450"/>
                  </a:lnTo>
                  <a:lnTo>
                    <a:pt x="63500" y="31750"/>
                  </a:lnTo>
                  <a:lnTo>
                    <a:pt x="61125" y="19050"/>
                  </a:lnTo>
                  <a:lnTo>
                    <a:pt x="53975" y="9525"/>
                  </a:lnTo>
                  <a:lnTo>
                    <a:pt x="44450" y="2374"/>
                  </a:lnTo>
                  <a:lnTo>
                    <a:pt x="31750" y="0"/>
                  </a:lnTo>
                  <a:close/>
                </a:path>
              </a:pathLst>
            </a:custGeom>
            <a:solidFill>
              <a:srgbClr val="4371C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 descr=""/>
            <p:cNvSpPr/>
            <p:nvPr/>
          </p:nvSpPr>
          <p:spPr>
            <a:xfrm>
              <a:off x="3481387" y="2616200"/>
              <a:ext cx="63500" cy="63500"/>
            </a:xfrm>
            <a:custGeom>
              <a:avLst/>
              <a:gdLst/>
              <a:ahLst/>
              <a:cxnLst/>
              <a:rect l="l" t="t" r="r" b="b"/>
              <a:pathLst>
                <a:path w="63500" h="63500">
                  <a:moveTo>
                    <a:pt x="63500" y="31750"/>
                  </a:moveTo>
                  <a:lnTo>
                    <a:pt x="61125" y="44450"/>
                  </a:lnTo>
                  <a:lnTo>
                    <a:pt x="53975" y="53975"/>
                  </a:lnTo>
                  <a:lnTo>
                    <a:pt x="44450" y="61112"/>
                  </a:lnTo>
                  <a:lnTo>
                    <a:pt x="31750" y="63500"/>
                  </a:lnTo>
                  <a:lnTo>
                    <a:pt x="19050" y="61112"/>
                  </a:lnTo>
                  <a:lnTo>
                    <a:pt x="9525" y="53975"/>
                  </a:lnTo>
                  <a:lnTo>
                    <a:pt x="2387" y="44450"/>
                  </a:lnTo>
                  <a:lnTo>
                    <a:pt x="0" y="31750"/>
                  </a:lnTo>
                  <a:lnTo>
                    <a:pt x="2387" y="19050"/>
                  </a:lnTo>
                  <a:lnTo>
                    <a:pt x="9525" y="9525"/>
                  </a:lnTo>
                  <a:lnTo>
                    <a:pt x="19050" y="2374"/>
                  </a:lnTo>
                  <a:lnTo>
                    <a:pt x="31750" y="0"/>
                  </a:lnTo>
                  <a:lnTo>
                    <a:pt x="44450" y="2374"/>
                  </a:lnTo>
                  <a:lnTo>
                    <a:pt x="53975" y="9525"/>
                  </a:lnTo>
                  <a:lnTo>
                    <a:pt x="61125" y="19050"/>
                  </a:lnTo>
                  <a:lnTo>
                    <a:pt x="63500" y="31750"/>
                  </a:lnTo>
                  <a:close/>
                </a:path>
              </a:pathLst>
            </a:custGeom>
            <a:ln w="9525">
              <a:solidFill>
                <a:srgbClr val="4371C4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 descr=""/>
            <p:cNvSpPr/>
            <p:nvPr/>
          </p:nvSpPr>
          <p:spPr>
            <a:xfrm>
              <a:off x="3536162" y="2616200"/>
              <a:ext cx="63500" cy="63500"/>
            </a:xfrm>
            <a:custGeom>
              <a:avLst/>
              <a:gdLst/>
              <a:ahLst/>
              <a:cxnLst/>
              <a:rect l="l" t="t" r="r" b="b"/>
              <a:pathLst>
                <a:path w="63500" h="63500">
                  <a:moveTo>
                    <a:pt x="31750" y="0"/>
                  </a:moveTo>
                  <a:lnTo>
                    <a:pt x="19050" y="2374"/>
                  </a:lnTo>
                  <a:lnTo>
                    <a:pt x="9525" y="9525"/>
                  </a:lnTo>
                  <a:lnTo>
                    <a:pt x="2374" y="19050"/>
                  </a:lnTo>
                  <a:lnTo>
                    <a:pt x="0" y="31750"/>
                  </a:lnTo>
                  <a:lnTo>
                    <a:pt x="2374" y="44450"/>
                  </a:lnTo>
                  <a:lnTo>
                    <a:pt x="9525" y="53975"/>
                  </a:lnTo>
                  <a:lnTo>
                    <a:pt x="19050" y="61112"/>
                  </a:lnTo>
                  <a:lnTo>
                    <a:pt x="31750" y="63500"/>
                  </a:lnTo>
                  <a:lnTo>
                    <a:pt x="44450" y="61112"/>
                  </a:lnTo>
                  <a:lnTo>
                    <a:pt x="54762" y="53975"/>
                  </a:lnTo>
                  <a:lnTo>
                    <a:pt x="61112" y="44450"/>
                  </a:lnTo>
                  <a:lnTo>
                    <a:pt x="63500" y="31750"/>
                  </a:lnTo>
                  <a:lnTo>
                    <a:pt x="61112" y="19050"/>
                  </a:lnTo>
                  <a:lnTo>
                    <a:pt x="54762" y="9525"/>
                  </a:lnTo>
                  <a:lnTo>
                    <a:pt x="44450" y="2374"/>
                  </a:lnTo>
                  <a:lnTo>
                    <a:pt x="31750" y="0"/>
                  </a:lnTo>
                  <a:close/>
                </a:path>
              </a:pathLst>
            </a:custGeom>
            <a:solidFill>
              <a:srgbClr val="4371C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 descr=""/>
            <p:cNvSpPr/>
            <p:nvPr/>
          </p:nvSpPr>
          <p:spPr>
            <a:xfrm>
              <a:off x="3536162" y="2616200"/>
              <a:ext cx="63500" cy="63500"/>
            </a:xfrm>
            <a:custGeom>
              <a:avLst/>
              <a:gdLst/>
              <a:ahLst/>
              <a:cxnLst/>
              <a:rect l="l" t="t" r="r" b="b"/>
              <a:pathLst>
                <a:path w="63500" h="63500">
                  <a:moveTo>
                    <a:pt x="63500" y="31750"/>
                  </a:moveTo>
                  <a:lnTo>
                    <a:pt x="61112" y="44450"/>
                  </a:lnTo>
                  <a:lnTo>
                    <a:pt x="54762" y="53975"/>
                  </a:lnTo>
                  <a:lnTo>
                    <a:pt x="44450" y="61112"/>
                  </a:lnTo>
                  <a:lnTo>
                    <a:pt x="31750" y="63500"/>
                  </a:lnTo>
                  <a:lnTo>
                    <a:pt x="19050" y="61112"/>
                  </a:lnTo>
                  <a:lnTo>
                    <a:pt x="9525" y="53975"/>
                  </a:lnTo>
                  <a:lnTo>
                    <a:pt x="2374" y="44450"/>
                  </a:lnTo>
                  <a:lnTo>
                    <a:pt x="0" y="31750"/>
                  </a:lnTo>
                  <a:lnTo>
                    <a:pt x="2374" y="19050"/>
                  </a:lnTo>
                  <a:lnTo>
                    <a:pt x="9525" y="9525"/>
                  </a:lnTo>
                  <a:lnTo>
                    <a:pt x="19050" y="2374"/>
                  </a:lnTo>
                  <a:lnTo>
                    <a:pt x="31750" y="0"/>
                  </a:lnTo>
                  <a:lnTo>
                    <a:pt x="44450" y="2374"/>
                  </a:lnTo>
                  <a:lnTo>
                    <a:pt x="54762" y="9525"/>
                  </a:lnTo>
                  <a:lnTo>
                    <a:pt x="61112" y="19050"/>
                  </a:lnTo>
                  <a:lnTo>
                    <a:pt x="63500" y="31750"/>
                  </a:lnTo>
                  <a:close/>
                </a:path>
              </a:pathLst>
            </a:custGeom>
            <a:ln w="9525">
              <a:solidFill>
                <a:srgbClr val="4371C4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8" name="object 28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12395">
              <a:lnSpc>
                <a:spcPct val="100000"/>
              </a:lnSpc>
              <a:spcBef>
                <a:spcPts val="100"/>
              </a:spcBef>
            </a:pPr>
            <a:r>
              <a:rPr dirty="0"/>
              <a:t>Baseline</a:t>
            </a:r>
            <a:r>
              <a:rPr dirty="0" spc="40" b="0">
                <a:latin typeface="Times New Roman"/>
                <a:cs typeface="Times New Roman"/>
              </a:rPr>
              <a:t> </a:t>
            </a:r>
            <a:r>
              <a:rPr dirty="0"/>
              <a:t>Cardiac</a:t>
            </a:r>
            <a:r>
              <a:rPr dirty="0" spc="45" b="0">
                <a:latin typeface="Times New Roman"/>
                <a:cs typeface="Times New Roman"/>
              </a:rPr>
              <a:t> </a:t>
            </a:r>
            <a:r>
              <a:rPr dirty="0" spc="-10"/>
              <a:t>Chambers</a:t>
            </a:r>
          </a:p>
        </p:txBody>
      </p:sp>
      <p:sp>
        <p:nvSpPr>
          <p:cNvPr id="29" name="object 29" descr=""/>
          <p:cNvSpPr txBox="1"/>
          <p:nvPr/>
        </p:nvSpPr>
        <p:spPr>
          <a:xfrm>
            <a:off x="7534033" y="1084288"/>
            <a:ext cx="289369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latin typeface="Arial"/>
                <a:cs typeface="Arial"/>
              </a:rPr>
              <a:t>LV</a:t>
            </a:r>
            <a:r>
              <a:rPr dirty="0" sz="2400" spc="-10">
                <a:latin typeface="Times New Roman"/>
                <a:cs typeface="Times New Roman"/>
              </a:rPr>
              <a:t> </a:t>
            </a:r>
            <a:r>
              <a:rPr dirty="0" sz="2400" b="1">
                <a:latin typeface="Arial"/>
                <a:cs typeface="Arial"/>
              </a:rPr>
              <a:t>and</a:t>
            </a:r>
            <a:r>
              <a:rPr dirty="0" sz="2400" spc="-10">
                <a:latin typeface="Times New Roman"/>
                <a:cs typeface="Times New Roman"/>
              </a:rPr>
              <a:t> </a:t>
            </a:r>
            <a:r>
              <a:rPr dirty="0" sz="2400" b="1">
                <a:latin typeface="Arial"/>
                <a:cs typeface="Arial"/>
              </a:rPr>
              <a:t>RV</a:t>
            </a:r>
            <a:r>
              <a:rPr dirty="0" sz="2400" spc="-10">
                <a:latin typeface="Times New Roman"/>
                <a:cs typeface="Times New Roman"/>
              </a:rPr>
              <a:t> </a:t>
            </a:r>
            <a:r>
              <a:rPr dirty="0" sz="2400" spc="-10" b="1">
                <a:latin typeface="Arial"/>
                <a:cs typeface="Arial"/>
              </a:rPr>
              <a:t>Function</a:t>
            </a:r>
            <a:endParaRPr sz="2400">
              <a:latin typeface="Arial"/>
              <a:cs typeface="Arial"/>
            </a:endParaRPr>
          </a:p>
        </p:txBody>
      </p:sp>
      <p:sp>
        <p:nvSpPr>
          <p:cNvPr id="30" name="object 30" descr=""/>
          <p:cNvSpPr txBox="1"/>
          <p:nvPr/>
        </p:nvSpPr>
        <p:spPr>
          <a:xfrm>
            <a:off x="8653970" y="1694035"/>
            <a:ext cx="74295" cy="1492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60"/>
              </a:lnSpc>
            </a:pPr>
            <a:r>
              <a:rPr dirty="0" sz="1050">
                <a:latin typeface="Arial"/>
                <a:cs typeface="Arial"/>
              </a:rPr>
              <a:t>4</a:t>
            </a:r>
            <a:endParaRPr sz="1050">
              <a:latin typeface="Arial"/>
              <a:cs typeface="Arial"/>
            </a:endParaRPr>
          </a:p>
        </p:txBody>
      </p:sp>
      <p:pic>
        <p:nvPicPr>
          <p:cNvPr id="31" name="object 31" descr="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5087937" y="2373312"/>
            <a:ext cx="73025" cy="73025"/>
          </a:xfrm>
          <a:prstGeom prst="rect">
            <a:avLst/>
          </a:prstGeom>
        </p:spPr>
      </p:pic>
      <p:graphicFrame>
        <p:nvGraphicFramePr>
          <p:cNvPr id="32" name="object 32" descr=""/>
          <p:cNvGraphicFramePr>
            <a:graphicFrameLocks noGrp="1"/>
          </p:cNvGraphicFramePr>
          <p:nvPr/>
        </p:nvGraphicFramePr>
        <p:xfrm>
          <a:off x="1119413" y="1825586"/>
          <a:ext cx="4269740" cy="38125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53440"/>
                <a:gridCol w="493395"/>
                <a:gridCol w="537210"/>
                <a:gridCol w="245744"/>
                <a:gridCol w="2054860"/>
              </a:tblGrid>
              <a:tr h="201930">
                <a:tc>
                  <a:txBody>
                    <a:bodyPr/>
                    <a:lstStyle/>
                    <a:p>
                      <a:pPr algn="r" marR="67945">
                        <a:lnSpc>
                          <a:spcPts val="1405"/>
                        </a:lnSpc>
                        <a:spcBef>
                          <a:spcPts val="90"/>
                        </a:spcBef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LV</a:t>
                      </a:r>
                      <a:r>
                        <a:rPr dirty="0" sz="1200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normal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4A7EBA"/>
                      </a:solidFill>
                      <a:prstDash val="solid"/>
                    </a:lnL>
                    <a:lnT w="9525">
                      <a:solidFill>
                        <a:srgbClr val="4A7EBA"/>
                      </a:solidFill>
                      <a:prstDash val="solid"/>
                    </a:lnT>
                  </a:tcPr>
                </a:tc>
                <a:tc row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9525">
                      <a:solidFill>
                        <a:srgbClr val="4A7EBA"/>
                      </a:solidFill>
                      <a:prstDash val="solid"/>
                    </a:lnT>
                    <a:lnB w="571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9525">
                      <a:solidFill>
                        <a:srgbClr val="4A7EBA"/>
                      </a:solidFill>
                      <a:prstDash val="solid"/>
                    </a:lnT>
                    <a:lnB w="571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952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900" b="1">
                          <a:solidFill>
                            <a:srgbClr val="595959"/>
                          </a:solidFill>
                          <a:latin typeface="Arial"/>
                          <a:cs typeface="Arial"/>
                        </a:rPr>
                        <a:t>9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30480">
                    <a:lnR w="57150">
                      <a:solidFill>
                        <a:srgbClr val="4A7EBA"/>
                      </a:solidFill>
                      <a:prstDash val="solid"/>
                    </a:lnR>
                    <a:lnT w="9525">
                      <a:solidFill>
                        <a:srgbClr val="4A7EBA"/>
                      </a:solidFill>
                      <a:prstDash val="solid"/>
                    </a:lnT>
                  </a:tcPr>
                </a:tc>
                <a:tc rowSpan="6">
                  <a:txBody>
                    <a:bodyPr/>
                    <a:lstStyle/>
                    <a:p>
                      <a:pPr marL="1227455" marR="76200" indent="12065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LV</a:t>
                      </a:r>
                      <a:r>
                        <a:rPr dirty="0" sz="1200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dilated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RV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dilated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algn="r" marR="3937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1600" spc="-25" b="1">
                          <a:latin typeface="Arial"/>
                          <a:cs typeface="Arial"/>
                        </a:rPr>
                        <a:t>28%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L w="571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4A7EBA"/>
                      </a:solidFill>
                      <a:prstDash val="solid"/>
                    </a:lnR>
                    <a:lnT w="9525">
                      <a:solidFill>
                        <a:srgbClr val="4A7EBA"/>
                      </a:solidFill>
                      <a:prstDash val="solid"/>
                    </a:lnT>
                    <a:lnB w="571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r" marR="59055">
                        <a:lnSpc>
                          <a:spcPts val="1375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RV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dilated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4A7EBA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9525">
                      <a:solidFill>
                        <a:srgbClr val="4A7EBA"/>
                      </a:solidFill>
                      <a:prstDash val="solid"/>
                    </a:lnT>
                    <a:lnB w="571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9525">
                      <a:solidFill>
                        <a:srgbClr val="4A7EBA"/>
                      </a:solidFill>
                      <a:prstDash val="solid"/>
                    </a:lnT>
                    <a:lnB w="571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28575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4445">
                    <a:lnL w="571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4A7EBA"/>
                      </a:solidFill>
                      <a:prstDash val="solid"/>
                    </a:lnR>
                    <a:lnT w="9525">
                      <a:solidFill>
                        <a:srgbClr val="4A7EBA"/>
                      </a:solidFill>
                      <a:prstDash val="solid"/>
                    </a:lnT>
                    <a:lnB w="571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1630"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1600" spc="-25" b="1">
                          <a:latin typeface="Arial"/>
                          <a:cs typeface="Arial"/>
                        </a:rPr>
                        <a:t>61%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9525">
                      <a:solidFill>
                        <a:srgbClr val="4A7EBA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9525">
                      <a:solidFill>
                        <a:srgbClr val="4A7EBA"/>
                      </a:solidFill>
                      <a:prstDash val="solid"/>
                    </a:lnT>
                    <a:lnB w="571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9525">
                      <a:solidFill>
                        <a:srgbClr val="4A7EBA"/>
                      </a:solidFill>
                      <a:prstDash val="solid"/>
                    </a:lnT>
                    <a:lnB w="571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9525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dirty="0" sz="900" b="1">
                          <a:solidFill>
                            <a:srgbClr val="595959"/>
                          </a:solidFill>
                          <a:latin typeface="Arial"/>
                          <a:cs typeface="Arial"/>
                        </a:rPr>
                        <a:t>8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R w="5715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4445">
                    <a:lnL w="571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4A7EBA"/>
                      </a:solidFill>
                      <a:prstDash val="solid"/>
                    </a:lnR>
                    <a:lnT w="9525">
                      <a:solidFill>
                        <a:srgbClr val="4A7EBA"/>
                      </a:solidFill>
                      <a:prstDash val="solid"/>
                    </a:lnT>
                    <a:lnB w="571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549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4A7EBA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9525">
                      <a:solidFill>
                        <a:srgbClr val="4A7EBA"/>
                      </a:solidFill>
                      <a:prstDash val="solid"/>
                    </a:lnT>
                    <a:lnB w="571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9525">
                      <a:solidFill>
                        <a:srgbClr val="4A7EBA"/>
                      </a:solidFill>
                      <a:prstDash val="solid"/>
                    </a:lnT>
                    <a:lnB w="571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9525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dirty="0" sz="900" b="1">
                          <a:solidFill>
                            <a:srgbClr val="595959"/>
                          </a:solidFill>
                          <a:latin typeface="Arial"/>
                          <a:cs typeface="Arial"/>
                        </a:rPr>
                        <a:t>7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81915">
                    <a:lnR w="5715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4445">
                    <a:lnL w="571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4A7EBA"/>
                      </a:solidFill>
                      <a:prstDash val="solid"/>
                    </a:lnR>
                    <a:lnT w="9525">
                      <a:solidFill>
                        <a:srgbClr val="4A7EBA"/>
                      </a:solidFill>
                      <a:prstDash val="solid"/>
                    </a:lnT>
                    <a:lnB w="571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4A7EBA"/>
                      </a:solidFill>
                      <a:prstDash val="solid"/>
                    </a:ln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9525">
                      <a:solidFill>
                        <a:srgbClr val="4A7EBA"/>
                      </a:solidFill>
                      <a:prstDash val="solid"/>
                    </a:lnT>
                    <a:lnB w="571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9525">
                      <a:solidFill>
                        <a:srgbClr val="4A7EBA"/>
                      </a:solidFill>
                      <a:prstDash val="solid"/>
                    </a:lnT>
                    <a:lnB w="571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algn="ctr" marR="9525">
                        <a:lnSpc>
                          <a:spcPct val="100000"/>
                        </a:lnSpc>
                      </a:pPr>
                      <a:r>
                        <a:rPr dirty="0" sz="900" b="1">
                          <a:solidFill>
                            <a:srgbClr val="595959"/>
                          </a:solidFill>
                          <a:latin typeface="Arial"/>
                          <a:cs typeface="Arial"/>
                        </a:rPr>
                        <a:t>6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R w="28575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4445">
                    <a:lnL w="571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4A7EBA"/>
                      </a:solidFill>
                      <a:prstDash val="solid"/>
                    </a:lnR>
                    <a:lnT w="9525">
                      <a:solidFill>
                        <a:srgbClr val="4A7EBA"/>
                      </a:solidFill>
                      <a:prstDash val="solid"/>
                    </a:lnT>
                    <a:lnB w="571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51180">
                <a:tc>
                  <a:txBody>
                    <a:bodyPr/>
                    <a:lstStyle/>
                    <a:p>
                      <a:pPr marL="13335">
                        <a:lnSpc>
                          <a:spcPct val="100000"/>
                        </a:lnSpc>
                        <a:spcBef>
                          <a:spcPts val="1515"/>
                        </a:spcBef>
                      </a:pPr>
                      <a:r>
                        <a:rPr dirty="0" sz="1600" spc="-10" b="1">
                          <a:latin typeface="Arial"/>
                          <a:cs typeface="Arial"/>
                        </a:rPr>
                        <a:t>LVEDVi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92405">
                    <a:lnL w="9525">
                      <a:solidFill>
                        <a:srgbClr val="4A7EBA"/>
                      </a:solidFill>
                      <a:prstDash val="solid"/>
                    </a:lnL>
                    <a:lnB w="571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9525">
                      <a:solidFill>
                        <a:srgbClr val="4A7EBA"/>
                      </a:solidFill>
                      <a:prstDash val="solid"/>
                    </a:lnT>
                    <a:lnB w="571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9525">
                      <a:solidFill>
                        <a:srgbClr val="4A7EBA"/>
                      </a:solidFill>
                      <a:prstDash val="solid"/>
                    </a:lnT>
                    <a:lnB w="571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algn="ctr" marR="9525">
                        <a:lnSpc>
                          <a:spcPct val="100000"/>
                        </a:lnSpc>
                      </a:pPr>
                      <a:r>
                        <a:rPr dirty="0" sz="900" b="1">
                          <a:solidFill>
                            <a:srgbClr val="595959"/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R w="28575">
                      <a:solidFill>
                        <a:srgbClr val="000000"/>
                      </a:solidFill>
                      <a:prstDash val="solid"/>
                    </a:lnR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4445">
                    <a:lnL w="571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4A7EBA"/>
                      </a:solidFill>
                      <a:prstDash val="solid"/>
                    </a:lnR>
                    <a:lnT w="9525">
                      <a:solidFill>
                        <a:srgbClr val="4A7EBA"/>
                      </a:solidFill>
                      <a:prstDash val="solid"/>
                    </a:lnT>
                    <a:lnB w="571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1465">
                <a:tc>
                  <a:txBody>
                    <a:bodyPr/>
                    <a:lstStyle/>
                    <a:p>
                      <a:pPr marL="140970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dirty="0" sz="900" b="1">
                          <a:solidFill>
                            <a:srgbClr val="595959"/>
                          </a:solidFill>
                          <a:latin typeface="Arial"/>
                          <a:cs typeface="Arial"/>
                        </a:rPr>
                        <a:t>0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67945">
                    <a:lnL w="6350">
                      <a:solidFill>
                        <a:srgbClr val="000000"/>
                      </a:solidFill>
                      <a:prstDash val="solid"/>
                    </a:lnL>
                    <a:lnT w="571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dirty="0" sz="900" spc="-25" b="1">
                          <a:solidFill>
                            <a:srgbClr val="595959"/>
                          </a:solidFill>
                          <a:latin typeface="Arial"/>
                          <a:cs typeface="Arial"/>
                        </a:rPr>
                        <a:t>20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67945">
                    <a:lnT w="571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327025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dirty="0" sz="900" spc="-25" b="1">
                          <a:solidFill>
                            <a:srgbClr val="595959"/>
                          </a:solidFill>
                          <a:latin typeface="Arial"/>
                          <a:cs typeface="Arial"/>
                        </a:rPr>
                        <a:t>40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67945">
                    <a:lnT w="571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R="9525">
                        <a:lnSpc>
                          <a:spcPts val="840"/>
                        </a:lnSpc>
                      </a:pPr>
                      <a:r>
                        <a:rPr dirty="0" sz="900" b="1">
                          <a:solidFill>
                            <a:srgbClr val="595959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571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5">
                  <a:txBody>
                    <a:bodyPr/>
                    <a:lstStyle/>
                    <a:p>
                      <a:pPr marL="327025">
                        <a:lnSpc>
                          <a:spcPct val="100000"/>
                        </a:lnSpc>
                        <a:spcBef>
                          <a:spcPts val="535"/>
                        </a:spcBef>
                        <a:tabLst>
                          <a:tab pos="1109345" algn="l"/>
                          <a:tab pos="1859914" algn="l"/>
                        </a:tabLst>
                      </a:pPr>
                      <a:r>
                        <a:rPr dirty="0" sz="900" spc="-25" b="1">
                          <a:solidFill>
                            <a:srgbClr val="595959"/>
                          </a:solidFill>
                          <a:latin typeface="Arial"/>
                          <a:cs typeface="Arial"/>
                        </a:rPr>
                        <a:t>60</a:t>
                      </a:r>
                      <a:r>
                        <a:rPr dirty="0" sz="900">
                          <a:solidFill>
                            <a:srgbClr val="595959"/>
                          </a:solidFill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900" spc="-25" b="1">
                          <a:solidFill>
                            <a:srgbClr val="595959"/>
                          </a:solidFill>
                          <a:latin typeface="Arial"/>
                          <a:cs typeface="Arial"/>
                        </a:rPr>
                        <a:t>80</a:t>
                      </a:r>
                      <a:r>
                        <a:rPr dirty="0" sz="900">
                          <a:solidFill>
                            <a:srgbClr val="595959"/>
                          </a:solidFill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900" spc="-25" b="1">
                          <a:solidFill>
                            <a:srgbClr val="595959"/>
                          </a:solidFill>
                          <a:latin typeface="Arial"/>
                          <a:cs typeface="Arial"/>
                        </a:rPr>
                        <a:t>100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marR="57785"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R="57785"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R="57785"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R="57785"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R="57785"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R="5778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1199515" marR="87630" indent="1968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LV</a:t>
                      </a:r>
                      <a:r>
                        <a:rPr dirty="0" sz="1200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dilated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RV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normal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algn="r" marR="13398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600" spc="-25" b="1">
                          <a:latin typeface="Arial"/>
                          <a:cs typeface="Arial"/>
                        </a:rPr>
                        <a:t>1%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67945">
                    <a:lnL w="7620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4A7EBA"/>
                      </a:solidFill>
                      <a:prstDash val="solid"/>
                    </a:lnR>
                    <a:lnT w="571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4A7EBA"/>
                      </a:solidFill>
                      <a:prstDash val="solid"/>
                    </a:lnB>
                  </a:tcPr>
                </a:tc>
              </a:tr>
              <a:tr h="3473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9525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900" b="1">
                          <a:solidFill>
                            <a:srgbClr val="595959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74295">
                    <a:lnR w="762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67945">
                    <a:lnL w="7620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4A7EBA"/>
                      </a:solidFill>
                      <a:prstDash val="solid"/>
                    </a:lnR>
                    <a:lnT w="571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4A7EBA"/>
                      </a:solidFill>
                      <a:prstDash val="solid"/>
                    </a:lnB>
                  </a:tcPr>
                </a:tc>
              </a:tr>
              <a:tr h="3479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algn="ctr" marR="9525">
                        <a:lnSpc>
                          <a:spcPct val="100000"/>
                        </a:lnSpc>
                      </a:pPr>
                      <a:r>
                        <a:rPr dirty="0" sz="900" b="1">
                          <a:solidFill>
                            <a:srgbClr val="595959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R w="762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67945">
                    <a:lnL w="7620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4A7EBA"/>
                      </a:solidFill>
                      <a:prstDash val="solid"/>
                    </a:lnR>
                    <a:lnT w="571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4A7EBA"/>
                      </a:solidFill>
                      <a:prstDash val="solid"/>
                    </a:lnB>
                  </a:tcPr>
                </a:tc>
              </a:tr>
              <a:tr h="452755">
                <a:tc>
                  <a:txBody>
                    <a:bodyPr/>
                    <a:lstStyle/>
                    <a:p>
                      <a:pPr marL="55244" marR="30480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LV</a:t>
                      </a:r>
                      <a:r>
                        <a:rPr dirty="0" sz="1200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normal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RV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normal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71755">
                    <a:lnL w="635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 marR="9525">
                        <a:lnSpc>
                          <a:spcPct val="100000"/>
                        </a:lnSpc>
                      </a:pPr>
                      <a:r>
                        <a:rPr dirty="0" sz="900" b="1">
                          <a:solidFill>
                            <a:srgbClr val="595959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R w="762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67945">
                    <a:lnL w="7620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4A7EBA"/>
                      </a:solidFill>
                      <a:prstDash val="solid"/>
                    </a:lnR>
                    <a:lnT w="571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4A7EBA"/>
                      </a:solidFill>
                      <a:prstDash val="solid"/>
                    </a:lnB>
                  </a:tcPr>
                </a:tc>
              </a:tr>
              <a:tr h="328295">
                <a:tc>
                  <a:txBody>
                    <a:bodyPr/>
                    <a:lstStyle/>
                    <a:p>
                      <a:pPr marL="48260">
                        <a:lnSpc>
                          <a:spcPts val="1880"/>
                        </a:lnSpc>
                      </a:pPr>
                      <a:r>
                        <a:rPr dirty="0" sz="1600" spc="-25" b="1">
                          <a:latin typeface="Arial"/>
                          <a:cs typeface="Arial"/>
                        </a:rPr>
                        <a:t>10%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algn="ctr" marR="9525">
                        <a:lnSpc>
                          <a:spcPct val="100000"/>
                        </a:lnSpc>
                      </a:pPr>
                      <a:r>
                        <a:rPr dirty="0" sz="900" b="1">
                          <a:solidFill>
                            <a:srgbClr val="595959"/>
                          </a:solidFill>
                          <a:latin typeface="Arial"/>
                          <a:cs typeface="Arial"/>
                        </a:rPr>
                        <a:t>0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R w="76200">
                      <a:solidFill>
                        <a:srgbClr val="4A7EBA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67945">
                    <a:lnL w="7620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4A7EBA"/>
                      </a:solidFill>
                      <a:prstDash val="solid"/>
                    </a:lnR>
                    <a:lnT w="571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4A7EBA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pic>
        <p:nvPicPr>
          <p:cNvPr id="33" name="object 33" descr="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7067550" y="3913975"/>
            <a:ext cx="73025" cy="73025"/>
          </a:xfrm>
          <a:prstGeom prst="rect">
            <a:avLst/>
          </a:prstGeom>
        </p:spPr>
      </p:pic>
      <p:pic>
        <p:nvPicPr>
          <p:cNvPr id="34" name="object 34" descr="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7754937" y="4239412"/>
            <a:ext cx="73025" cy="73025"/>
          </a:xfrm>
          <a:prstGeom prst="rect">
            <a:avLst/>
          </a:prstGeom>
        </p:spPr>
      </p:pic>
      <p:pic>
        <p:nvPicPr>
          <p:cNvPr id="35" name="object 35" descr="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7395374" y="4639462"/>
            <a:ext cx="73025" cy="73025"/>
          </a:xfrm>
          <a:prstGeom prst="rect">
            <a:avLst/>
          </a:prstGeom>
        </p:spPr>
      </p:pic>
      <p:pic>
        <p:nvPicPr>
          <p:cNvPr id="36" name="object 36" descr="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7663662" y="4518025"/>
            <a:ext cx="73025" cy="73025"/>
          </a:xfrm>
          <a:prstGeom prst="rect">
            <a:avLst/>
          </a:prstGeom>
        </p:spPr>
      </p:pic>
      <p:pic>
        <p:nvPicPr>
          <p:cNvPr id="37" name="object 37" descr="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9909974" y="1850224"/>
            <a:ext cx="73025" cy="73025"/>
          </a:xfrm>
          <a:prstGeom prst="rect">
            <a:avLst/>
          </a:prstGeom>
        </p:spPr>
      </p:pic>
      <p:pic>
        <p:nvPicPr>
          <p:cNvPr id="38" name="object 38" descr="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9221787" y="4797425"/>
            <a:ext cx="73025" cy="73025"/>
          </a:xfrm>
          <a:prstGeom prst="rect">
            <a:avLst/>
          </a:prstGeom>
        </p:spPr>
      </p:pic>
      <p:pic>
        <p:nvPicPr>
          <p:cNvPr id="39" name="object 39" descr="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7087399" y="4332287"/>
            <a:ext cx="73025" cy="73025"/>
          </a:xfrm>
          <a:prstGeom prst="rect">
            <a:avLst/>
          </a:prstGeom>
        </p:spPr>
      </p:pic>
      <p:pic>
        <p:nvPicPr>
          <p:cNvPr id="40" name="object 40" descr="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7258050" y="4146550"/>
            <a:ext cx="73025" cy="73025"/>
          </a:xfrm>
          <a:prstGeom prst="rect">
            <a:avLst/>
          </a:prstGeom>
        </p:spPr>
      </p:pic>
      <p:pic>
        <p:nvPicPr>
          <p:cNvPr id="41" name="object 41" descr="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6851650" y="4267200"/>
            <a:ext cx="73025" cy="73025"/>
          </a:xfrm>
          <a:prstGeom prst="rect">
            <a:avLst/>
          </a:prstGeom>
        </p:spPr>
      </p:pic>
      <p:pic>
        <p:nvPicPr>
          <p:cNvPr id="42" name="object 42" descr="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7546187" y="4239412"/>
            <a:ext cx="73025" cy="73025"/>
          </a:xfrm>
          <a:prstGeom prst="rect">
            <a:avLst/>
          </a:prstGeom>
        </p:spPr>
      </p:pic>
      <p:pic>
        <p:nvPicPr>
          <p:cNvPr id="43" name="object 43" descr="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8272462" y="4322762"/>
            <a:ext cx="73025" cy="73025"/>
          </a:xfrm>
          <a:prstGeom prst="rect">
            <a:avLst/>
          </a:prstGeom>
        </p:spPr>
      </p:pic>
      <p:grpSp>
        <p:nvGrpSpPr>
          <p:cNvPr id="44" name="object 44" descr=""/>
          <p:cNvGrpSpPr/>
          <p:nvPr/>
        </p:nvGrpSpPr>
        <p:grpSpPr>
          <a:xfrm>
            <a:off x="7572375" y="2937662"/>
            <a:ext cx="2423795" cy="1189355"/>
            <a:chOff x="7572375" y="2937662"/>
            <a:chExt cx="2423795" cy="1189355"/>
          </a:xfrm>
        </p:grpSpPr>
        <p:sp>
          <p:nvSpPr>
            <p:cNvPr id="45" name="object 45" descr=""/>
            <p:cNvSpPr/>
            <p:nvPr/>
          </p:nvSpPr>
          <p:spPr>
            <a:xfrm>
              <a:off x="9862350" y="2942424"/>
              <a:ext cx="63500" cy="63500"/>
            </a:xfrm>
            <a:custGeom>
              <a:avLst/>
              <a:gdLst/>
              <a:ahLst/>
              <a:cxnLst/>
              <a:rect l="l" t="t" r="r" b="b"/>
              <a:pathLst>
                <a:path w="63500" h="63500">
                  <a:moveTo>
                    <a:pt x="31750" y="0"/>
                  </a:moveTo>
                  <a:lnTo>
                    <a:pt x="19050" y="2387"/>
                  </a:lnTo>
                  <a:lnTo>
                    <a:pt x="9525" y="9525"/>
                  </a:lnTo>
                  <a:lnTo>
                    <a:pt x="2374" y="19050"/>
                  </a:lnTo>
                  <a:lnTo>
                    <a:pt x="0" y="31750"/>
                  </a:lnTo>
                  <a:lnTo>
                    <a:pt x="2374" y="44450"/>
                  </a:lnTo>
                  <a:lnTo>
                    <a:pt x="9525" y="53975"/>
                  </a:lnTo>
                  <a:lnTo>
                    <a:pt x="19050" y="61125"/>
                  </a:lnTo>
                  <a:lnTo>
                    <a:pt x="31750" y="63500"/>
                  </a:lnTo>
                  <a:lnTo>
                    <a:pt x="44450" y="61125"/>
                  </a:lnTo>
                  <a:lnTo>
                    <a:pt x="53975" y="53975"/>
                  </a:lnTo>
                  <a:lnTo>
                    <a:pt x="61112" y="44450"/>
                  </a:lnTo>
                  <a:lnTo>
                    <a:pt x="63500" y="31750"/>
                  </a:lnTo>
                  <a:lnTo>
                    <a:pt x="61112" y="19050"/>
                  </a:lnTo>
                  <a:lnTo>
                    <a:pt x="53975" y="9525"/>
                  </a:lnTo>
                  <a:lnTo>
                    <a:pt x="44450" y="2387"/>
                  </a:lnTo>
                  <a:lnTo>
                    <a:pt x="31750" y="0"/>
                  </a:lnTo>
                  <a:close/>
                </a:path>
              </a:pathLst>
            </a:custGeom>
            <a:solidFill>
              <a:srgbClr val="4371C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6" name="object 46" descr=""/>
            <p:cNvSpPr/>
            <p:nvPr/>
          </p:nvSpPr>
          <p:spPr>
            <a:xfrm>
              <a:off x="9862350" y="2942424"/>
              <a:ext cx="63500" cy="63500"/>
            </a:xfrm>
            <a:custGeom>
              <a:avLst/>
              <a:gdLst/>
              <a:ahLst/>
              <a:cxnLst/>
              <a:rect l="l" t="t" r="r" b="b"/>
              <a:pathLst>
                <a:path w="63500" h="63500">
                  <a:moveTo>
                    <a:pt x="63500" y="31750"/>
                  </a:moveTo>
                  <a:lnTo>
                    <a:pt x="61112" y="44450"/>
                  </a:lnTo>
                  <a:lnTo>
                    <a:pt x="53975" y="53975"/>
                  </a:lnTo>
                  <a:lnTo>
                    <a:pt x="44450" y="61125"/>
                  </a:lnTo>
                  <a:lnTo>
                    <a:pt x="31750" y="63500"/>
                  </a:lnTo>
                  <a:lnTo>
                    <a:pt x="19050" y="61125"/>
                  </a:lnTo>
                  <a:lnTo>
                    <a:pt x="9525" y="53975"/>
                  </a:lnTo>
                  <a:lnTo>
                    <a:pt x="2374" y="44450"/>
                  </a:lnTo>
                  <a:lnTo>
                    <a:pt x="0" y="31750"/>
                  </a:lnTo>
                  <a:lnTo>
                    <a:pt x="2374" y="19050"/>
                  </a:lnTo>
                  <a:lnTo>
                    <a:pt x="9525" y="9525"/>
                  </a:lnTo>
                  <a:lnTo>
                    <a:pt x="19050" y="2387"/>
                  </a:lnTo>
                  <a:lnTo>
                    <a:pt x="31750" y="0"/>
                  </a:lnTo>
                  <a:lnTo>
                    <a:pt x="44450" y="2387"/>
                  </a:lnTo>
                  <a:lnTo>
                    <a:pt x="53975" y="9525"/>
                  </a:lnTo>
                  <a:lnTo>
                    <a:pt x="61112" y="19050"/>
                  </a:lnTo>
                  <a:lnTo>
                    <a:pt x="63500" y="31750"/>
                  </a:lnTo>
                  <a:close/>
                </a:path>
              </a:pathLst>
            </a:custGeom>
            <a:ln w="9525">
              <a:solidFill>
                <a:srgbClr val="4371C4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47" name="object 47" descr="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7572375" y="4053674"/>
              <a:ext cx="73025" cy="73025"/>
            </a:xfrm>
            <a:prstGeom prst="rect">
              <a:avLst/>
            </a:prstGeom>
          </p:spPr>
        </p:pic>
        <p:sp>
          <p:nvSpPr>
            <p:cNvPr id="48" name="object 48" descr=""/>
            <p:cNvSpPr/>
            <p:nvPr/>
          </p:nvSpPr>
          <p:spPr>
            <a:xfrm>
              <a:off x="9927437" y="2942424"/>
              <a:ext cx="63500" cy="63500"/>
            </a:xfrm>
            <a:custGeom>
              <a:avLst/>
              <a:gdLst/>
              <a:ahLst/>
              <a:cxnLst/>
              <a:rect l="l" t="t" r="r" b="b"/>
              <a:pathLst>
                <a:path w="63500" h="63500">
                  <a:moveTo>
                    <a:pt x="31750" y="0"/>
                  </a:moveTo>
                  <a:lnTo>
                    <a:pt x="19050" y="2387"/>
                  </a:lnTo>
                  <a:lnTo>
                    <a:pt x="9525" y="9525"/>
                  </a:lnTo>
                  <a:lnTo>
                    <a:pt x="2374" y="19050"/>
                  </a:lnTo>
                  <a:lnTo>
                    <a:pt x="0" y="31750"/>
                  </a:lnTo>
                  <a:lnTo>
                    <a:pt x="2374" y="44450"/>
                  </a:lnTo>
                  <a:lnTo>
                    <a:pt x="9525" y="53975"/>
                  </a:lnTo>
                  <a:lnTo>
                    <a:pt x="19050" y="61125"/>
                  </a:lnTo>
                  <a:lnTo>
                    <a:pt x="31750" y="63500"/>
                  </a:lnTo>
                  <a:lnTo>
                    <a:pt x="44450" y="61125"/>
                  </a:lnTo>
                  <a:lnTo>
                    <a:pt x="53975" y="53975"/>
                  </a:lnTo>
                  <a:lnTo>
                    <a:pt x="61112" y="44450"/>
                  </a:lnTo>
                  <a:lnTo>
                    <a:pt x="63500" y="31750"/>
                  </a:lnTo>
                  <a:lnTo>
                    <a:pt x="61112" y="19050"/>
                  </a:lnTo>
                  <a:lnTo>
                    <a:pt x="53975" y="9525"/>
                  </a:lnTo>
                  <a:lnTo>
                    <a:pt x="44450" y="2387"/>
                  </a:lnTo>
                  <a:lnTo>
                    <a:pt x="31750" y="0"/>
                  </a:lnTo>
                  <a:close/>
                </a:path>
              </a:pathLst>
            </a:custGeom>
            <a:solidFill>
              <a:srgbClr val="4371C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9" name="object 49" descr=""/>
            <p:cNvSpPr/>
            <p:nvPr/>
          </p:nvSpPr>
          <p:spPr>
            <a:xfrm>
              <a:off x="9927437" y="2942424"/>
              <a:ext cx="63500" cy="63500"/>
            </a:xfrm>
            <a:custGeom>
              <a:avLst/>
              <a:gdLst/>
              <a:ahLst/>
              <a:cxnLst/>
              <a:rect l="l" t="t" r="r" b="b"/>
              <a:pathLst>
                <a:path w="63500" h="63500">
                  <a:moveTo>
                    <a:pt x="63500" y="31750"/>
                  </a:moveTo>
                  <a:lnTo>
                    <a:pt x="61112" y="44450"/>
                  </a:lnTo>
                  <a:lnTo>
                    <a:pt x="53975" y="53975"/>
                  </a:lnTo>
                  <a:lnTo>
                    <a:pt x="44450" y="61125"/>
                  </a:lnTo>
                  <a:lnTo>
                    <a:pt x="31750" y="63500"/>
                  </a:lnTo>
                  <a:lnTo>
                    <a:pt x="19050" y="61125"/>
                  </a:lnTo>
                  <a:lnTo>
                    <a:pt x="9525" y="53975"/>
                  </a:lnTo>
                  <a:lnTo>
                    <a:pt x="2374" y="44450"/>
                  </a:lnTo>
                  <a:lnTo>
                    <a:pt x="0" y="31750"/>
                  </a:lnTo>
                  <a:lnTo>
                    <a:pt x="2374" y="19050"/>
                  </a:lnTo>
                  <a:lnTo>
                    <a:pt x="9525" y="9525"/>
                  </a:lnTo>
                  <a:lnTo>
                    <a:pt x="19050" y="2387"/>
                  </a:lnTo>
                  <a:lnTo>
                    <a:pt x="31750" y="0"/>
                  </a:lnTo>
                  <a:lnTo>
                    <a:pt x="44450" y="2387"/>
                  </a:lnTo>
                  <a:lnTo>
                    <a:pt x="53975" y="9525"/>
                  </a:lnTo>
                  <a:lnTo>
                    <a:pt x="61112" y="19050"/>
                  </a:lnTo>
                  <a:lnTo>
                    <a:pt x="63500" y="31750"/>
                  </a:lnTo>
                  <a:close/>
                </a:path>
              </a:pathLst>
            </a:custGeom>
            <a:ln w="9525">
              <a:solidFill>
                <a:srgbClr val="4371C4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50" name="object 50" descr="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9667087" y="2751924"/>
            <a:ext cx="73025" cy="73025"/>
          </a:xfrm>
          <a:prstGeom prst="rect">
            <a:avLst/>
          </a:prstGeom>
        </p:spPr>
      </p:pic>
      <p:pic>
        <p:nvPicPr>
          <p:cNvPr id="51" name="object 51" descr="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10643399" y="4053675"/>
            <a:ext cx="73025" cy="73025"/>
          </a:xfrm>
          <a:prstGeom prst="rect">
            <a:avLst/>
          </a:prstGeom>
        </p:spPr>
      </p:pic>
      <p:pic>
        <p:nvPicPr>
          <p:cNvPr id="52" name="object 52" descr="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7643812" y="3495675"/>
            <a:ext cx="73025" cy="73025"/>
          </a:xfrm>
          <a:prstGeom prst="rect">
            <a:avLst/>
          </a:prstGeom>
        </p:spPr>
      </p:pic>
      <p:pic>
        <p:nvPicPr>
          <p:cNvPr id="53" name="object 53" descr="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9352762" y="2751924"/>
            <a:ext cx="73025" cy="73025"/>
          </a:xfrm>
          <a:prstGeom prst="rect">
            <a:avLst/>
          </a:prstGeom>
        </p:spPr>
      </p:pic>
      <p:grpSp>
        <p:nvGrpSpPr>
          <p:cNvPr id="54" name="object 54" descr=""/>
          <p:cNvGrpSpPr/>
          <p:nvPr/>
        </p:nvGrpSpPr>
        <p:grpSpPr>
          <a:xfrm>
            <a:off x="9994900" y="2565400"/>
            <a:ext cx="151765" cy="167005"/>
            <a:chOff x="9994900" y="2565400"/>
            <a:chExt cx="151765" cy="167005"/>
          </a:xfrm>
        </p:grpSpPr>
        <p:pic>
          <p:nvPicPr>
            <p:cNvPr id="55" name="object 55" descr="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10073487" y="2659062"/>
              <a:ext cx="73025" cy="73025"/>
            </a:xfrm>
            <a:prstGeom prst="rect">
              <a:avLst/>
            </a:prstGeom>
          </p:spPr>
        </p:pic>
        <p:pic>
          <p:nvPicPr>
            <p:cNvPr id="56" name="object 56" descr="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9994900" y="2565400"/>
              <a:ext cx="73025" cy="73025"/>
            </a:xfrm>
            <a:prstGeom prst="rect">
              <a:avLst/>
            </a:prstGeom>
          </p:spPr>
        </p:pic>
      </p:grpSp>
      <p:pic>
        <p:nvPicPr>
          <p:cNvPr id="57" name="object 57" descr=""/>
          <p:cNvPicPr/>
          <p:nvPr/>
        </p:nvPicPr>
        <p:blipFill>
          <a:blip r:embed="rId22" cstate="print"/>
          <a:stretch>
            <a:fillRect/>
          </a:stretch>
        </p:blipFill>
        <p:spPr>
          <a:xfrm>
            <a:off x="7395374" y="4146550"/>
            <a:ext cx="73025" cy="73025"/>
          </a:xfrm>
          <a:prstGeom prst="rect">
            <a:avLst/>
          </a:prstGeom>
        </p:spPr>
      </p:pic>
      <p:pic>
        <p:nvPicPr>
          <p:cNvPr id="58" name="object 58" descr=""/>
          <p:cNvPicPr/>
          <p:nvPr/>
        </p:nvPicPr>
        <p:blipFill>
          <a:blip r:embed="rId23" cstate="print"/>
          <a:stretch>
            <a:fillRect/>
          </a:stretch>
        </p:blipFill>
        <p:spPr>
          <a:xfrm>
            <a:off x="7827174" y="3960812"/>
            <a:ext cx="73025" cy="73025"/>
          </a:xfrm>
          <a:prstGeom prst="rect">
            <a:avLst/>
          </a:prstGeom>
        </p:spPr>
      </p:pic>
      <p:pic>
        <p:nvPicPr>
          <p:cNvPr id="59" name="object 59" descr=""/>
          <p:cNvPicPr/>
          <p:nvPr/>
        </p:nvPicPr>
        <p:blipFill>
          <a:blip r:embed="rId22" cstate="print"/>
          <a:stretch>
            <a:fillRect/>
          </a:stretch>
        </p:blipFill>
        <p:spPr>
          <a:xfrm>
            <a:off x="4226725" y="3246437"/>
            <a:ext cx="73025" cy="73025"/>
          </a:xfrm>
          <a:prstGeom prst="rect">
            <a:avLst/>
          </a:prstGeom>
        </p:spPr>
      </p:pic>
      <p:pic>
        <p:nvPicPr>
          <p:cNvPr id="60" name="object 60" descr=""/>
          <p:cNvPicPr/>
          <p:nvPr/>
        </p:nvPicPr>
        <p:blipFill>
          <a:blip r:embed="rId24" cstate="print"/>
          <a:stretch>
            <a:fillRect/>
          </a:stretch>
        </p:blipFill>
        <p:spPr>
          <a:xfrm>
            <a:off x="4049712" y="3405187"/>
            <a:ext cx="73025" cy="73025"/>
          </a:xfrm>
          <a:prstGeom prst="rect">
            <a:avLst/>
          </a:prstGeom>
        </p:spPr>
      </p:pic>
      <p:pic>
        <p:nvPicPr>
          <p:cNvPr id="61" name="object 61" descr=""/>
          <p:cNvPicPr/>
          <p:nvPr/>
        </p:nvPicPr>
        <p:blipFill>
          <a:blip r:embed="rId25" cstate="print"/>
          <a:stretch>
            <a:fillRect/>
          </a:stretch>
        </p:blipFill>
        <p:spPr>
          <a:xfrm>
            <a:off x="5007775" y="3365500"/>
            <a:ext cx="73025" cy="73025"/>
          </a:xfrm>
          <a:prstGeom prst="rect">
            <a:avLst/>
          </a:prstGeom>
        </p:spPr>
      </p:pic>
      <p:pic>
        <p:nvPicPr>
          <p:cNvPr id="62" name="object 62" descr=""/>
          <p:cNvPicPr/>
          <p:nvPr/>
        </p:nvPicPr>
        <p:blipFill>
          <a:blip r:embed="rId26" cstate="print"/>
          <a:stretch>
            <a:fillRect/>
          </a:stretch>
        </p:blipFill>
        <p:spPr>
          <a:xfrm>
            <a:off x="4416425" y="3842537"/>
            <a:ext cx="73025" cy="73025"/>
          </a:xfrm>
          <a:prstGeom prst="rect">
            <a:avLst/>
          </a:prstGeom>
        </p:spPr>
      </p:pic>
      <p:pic>
        <p:nvPicPr>
          <p:cNvPr id="63" name="object 63" descr=""/>
          <p:cNvPicPr/>
          <p:nvPr/>
        </p:nvPicPr>
        <p:blipFill>
          <a:blip r:embed="rId27" cstate="print"/>
          <a:stretch>
            <a:fillRect/>
          </a:stretch>
        </p:blipFill>
        <p:spPr>
          <a:xfrm>
            <a:off x="3321050" y="2849562"/>
            <a:ext cx="73025" cy="73025"/>
          </a:xfrm>
          <a:prstGeom prst="rect">
            <a:avLst/>
          </a:prstGeom>
        </p:spPr>
      </p:pic>
      <p:pic>
        <p:nvPicPr>
          <p:cNvPr id="64" name="object 64" descr=""/>
          <p:cNvPicPr/>
          <p:nvPr/>
        </p:nvPicPr>
        <p:blipFill>
          <a:blip r:embed="rId28" cstate="print"/>
          <a:stretch>
            <a:fillRect/>
          </a:stretch>
        </p:blipFill>
        <p:spPr>
          <a:xfrm>
            <a:off x="4336262" y="3127375"/>
            <a:ext cx="73025" cy="73025"/>
          </a:xfrm>
          <a:prstGeom prst="rect">
            <a:avLst/>
          </a:prstGeom>
        </p:spPr>
      </p:pic>
      <p:pic>
        <p:nvPicPr>
          <p:cNvPr id="65" name="object 65" descr=""/>
          <p:cNvPicPr/>
          <p:nvPr/>
        </p:nvPicPr>
        <p:blipFill>
          <a:blip r:embed="rId29" cstate="print"/>
          <a:stretch>
            <a:fillRect/>
          </a:stretch>
        </p:blipFill>
        <p:spPr>
          <a:xfrm>
            <a:off x="4498187" y="2690812"/>
            <a:ext cx="73025" cy="73025"/>
          </a:xfrm>
          <a:prstGeom prst="rect">
            <a:avLst/>
          </a:prstGeom>
        </p:spPr>
      </p:pic>
      <p:pic>
        <p:nvPicPr>
          <p:cNvPr id="66" name="object 66" descr=""/>
          <p:cNvPicPr/>
          <p:nvPr/>
        </p:nvPicPr>
        <p:blipFill>
          <a:blip r:embed="rId30" cstate="print"/>
          <a:stretch>
            <a:fillRect/>
          </a:stretch>
        </p:blipFill>
        <p:spPr>
          <a:xfrm>
            <a:off x="3753650" y="2928937"/>
            <a:ext cx="73025" cy="73025"/>
          </a:xfrm>
          <a:prstGeom prst="rect">
            <a:avLst/>
          </a:prstGeom>
        </p:spPr>
      </p:pic>
      <p:pic>
        <p:nvPicPr>
          <p:cNvPr id="67" name="object 67" descr=""/>
          <p:cNvPicPr/>
          <p:nvPr/>
        </p:nvPicPr>
        <p:blipFill>
          <a:blip r:embed="rId31" cstate="print"/>
          <a:stretch>
            <a:fillRect/>
          </a:stretch>
        </p:blipFill>
        <p:spPr>
          <a:xfrm>
            <a:off x="4280700" y="3525037"/>
            <a:ext cx="73025" cy="73025"/>
          </a:xfrm>
          <a:prstGeom prst="rect">
            <a:avLst/>
          </a:prstGeom>
        </p:spPr>
      </p:pic>
      <p:pic>
        <p:nvPicPr>
          <p:cNvPr id="68" name="object 68" descr=""/>
          <p:cNvPicPr/>
          <p:nvPr/>
        </p:nvPicPr>
        <p:blipFill>
          <a:blip r:embed="rId32" cstate="print"/>
          <a:stretch>
            <a:fillRect/>
          </a:stretch>
        </p:blipFill>
        <p:spPr>
          <a:xfrm>
            <a:off x="3268662" y="2452687"/>
            <a:ext cx="73025" cy="73025"/>
          </a:xfrm>
          <a:prstGeom prst="rect">
            <a:avLst/>
          </a:prstGeom>
        </p:spPr>
      </p:pic>
      <p:pic>
        <p:nvPicPr>
          <p:cNvPr id="69" name="object 69" descr=""/>
          <p:cNvPicPr/>
          <p:nvPr/>
        </p:nvPicPr>
        <p:blipFill>
          <a:blip r:embed="rId33" cstate="print"/>
          <a:stretch>
            <a:fillRect/>
          </a:stretch>
        </p:blipFill>
        <p:spPr>
          <a:xfrm>
            <a:off x="4092575" y="3525037"/>
            <a:ext cx="73025" cy="73025"/>
          </a:xfrm>
          <a:prstGeom prst="rect">
            <a:avLst/>
          </a:prstGeom>
        </p:spPr>
      </p:pic>
      <p:pic>
        <p:nvPicPr>
          <p:cNvPr id="70" name="object 70" descr=""/>
          <p:cNvPicPr/>
          <p:nvPr/>
        </p:nvPicPr>
        <p:blipFill>
          <a:blip r:embed="rId34" cstate="print"/>
          <a:stretch>
            <a:fillRect/>
          </a:stretch>
        </p:blipFill>
        <p:spPr>
          <a:xfrm>
            <a:off x="4622800" y="3167062"/>
            <a:ext cx="73025" cy="73025"/>
          </a:xfrm>
          <a:prstGeom prst="rect">
            <a:avLst/>
          </a:prstGeom>
        </p:spPr>
      </p:pic>
      <p:pic>
        <p:nvPicPr>
          <p:cNvPr id="71" name="object 71" descr=""/>
          <p:cNvPicPr/>
          <p:nvPr/>
        </p:nvPicPr>
        <p:blipFill>
          <a:blip r:embed="rId35" cstate="print"/>
          <a:stretch>
            <a:fillRect/>
          </a:stretch>
        </p:blipFill>
        <p:spPr>
          <a:xfrm>
            <a:off x="4854575" y="2889250"/>
            <a:ext cx="73025" cy="73025"/>
          </a:xfrm>
          <a:prstGeom prst="rect">
            <a:avLst/>
          </a:prstGeom>
        </p:spPr>
      </p:pic>
      <p:grpSp>
        <p:nvGrpSpPr>
          <p:cNvPr id="72" name="object 72" descr=""/>
          <p:cNvGrpSpPr/>
          <p:nvPr/>
        </p:nvGrpSpPr>
        <p:grpSpPr>
          <a:xfrm>
            <a:off x="4731550" y="3525037"/>
            <a:ext cx="163830" cy="113030"/>
            <a:chOff x="4731550" y="3525037"/>
            <a:chExt cx="163830" cy="113030"/>
          </a:xfrm>
        </p:grpSpPr>
        <p:sp>
          <p:nvSpPr>
            <p:cNvPr id="73" name="object 73" descr=""/>
            <p:cNvSpPr/>
            <p:nvPr/>
          </p:nvSpPr>
          <p:spPr>
            <a:xfrm>
              <a:off x="4826800" y="3569487"/>
              <a:ext cx="63500" cy="63500"/>
            </a:xfrm>
            <a:custGeom>
              <a:avLst/>
              <a:gdLst/>
              <a:ahLst/>
              <a:cxnLst/>
              <a:rect l="l" t="t" r="r" b="b"/>
              <a:pathLst>
                <a:path w="63500" h="63500">
                  <a:moveTo>
                    <a:pt x="31750" y="0"/>
                  </a:moveTo>
                  <a:lnTo>
                    <a:pt x="19050" y="2387"/>
                  </a:lnTo>
                  <a:lnTo>
                    <a:pt x="9525" y="8737"/>
                  </a:lnTo>
                  <a:lnTo>
                    <a:pt x="2374" y="19050"/>
                  </a:lnTo>
                  <a:lnTo>
                    <a:pt x="0" y="31750"/>
                  </a:lnTo>
                  <a:lnTo>
                    <a:pt x="2374" y="44450"/>
                  </a:lnTo>
                  <a:lnTo>
                    <a:pt x="9525" y="53975"/>
                  </a:lnTo>
                  <a:lnTo>
                    <a:pt x="19050" y="61125"/>
                  </a:lnTo>
                  <a:lnTo>
                    <a:pt x="31750" y="63500"/>
                  </a:lnTo>
                  <a:lnTo>
                    <a:pt x="44450" y="61125"/>
                  </a:lnTo>
                  <a:lnTo>
                    <a:pt x="53975" y="53975"/>
                  </a:lnTo>
                  <a:lnTo>
                    <a:pt x="61112" y="44450"/>
                  </a:lnTo>
                  <a:lnTo>
                    <a:pt x="63500" y="31750"/>
                  </a:lnTo>
                  <a:lnTo>
                    <a:pt x="61112" y="19050"/>
                  </a:lnTo>
                  <a:lnTo>
                    <a:pt x="53975" y="8737"/>
                  </a:lnTo>
                  <a:lnTo>
                    <a:pt x="44450" y="2387"/>
                  </a:lnTo>
                  <a:lnTo>
                    <a:pt x="31750" y="0"/>
                  </a:lnTo>
                  <a:close/>
                </a:path>
              </a:pathLst>
            </a:custGeom>
            <a:solidFill>
              <a:srgbClr val="4371C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4" name="object 74" descr=""/>
            <p:cNvSpPr/>
            <p:nvPr/>
          </p:nvSpPr>
          <p:spPr>
            <a:xfrm>
              <a:off x="4826800" y="3569487"/>
              <a:ext cx="63500" cy="63500"/>
            </a:xfrm>
            <a:custGeom>
              <a:avLst/>
              <a:gdLst/>
              <a:ahLst/>
              <a:cxnLst/>
              <a:rect l="l" t="t" r="r" b="b"/>
              <a:pathLst>
                <a:path w="63500" h="63500">
                  <a:moveTo>
                    <a:pt x="63500" y="31750"/>
                  </a:moveTo>
                  <a:lnTo>
                    <a:pt x="61112" y="44450"/>
                  </a:lnTo>
                  <a:lnTo>
                    <a:pt x="53975" y="53975"/>
                  </a:lnTo>
                  <a:lnTo>
                    <a:pt x="44450" y="61125"/>
                  </a:lnTo>
                  <a:lnTo>
                    <a:pt x="31750" y="63500"/>
                  </a:lnTo>
                  <a:lnTo>
                    <a:pt x="19050" y="61125"/>
                  </a:lnTo>
                  <a:lnTo>
                    <a:pt x="9525" y="53975"/>
                  </a:lnTo>
                  <a:lnTo>
                    <a:pt x="2374" y="44450"/>
                  </a:lnTo>
                  <a:lnTo>
                    <a:pt x="0" y="31750"/>
                  </a:lnTo>
                  <a:lnTo>
                    <a:pt x="2374" y="19050"/>
                  </a:lnTo>
                  <a:lnTo>
                    <a:pt x="9525" y="8737"/>
                  </a:lnTo>
                  <a:lnTo>
                    <a:pt x="19050" y="2387"/>
                  </a:lnTo>
                  <a:lnTo>
                    <a:pt x="31750" y="0"/>
                  </a:lnTo>
                  <a:lnTo>
                    <a:pt x="44450" y="2387"/>
                  </a:lnTo>
                  <a:lnTo>
                    <a:pt x="53975" y="8737"/>
                  </a:lnTo>
                  <a:lnTo>
                    <a:pt x="61112" y="19050"/>
                  </a:lnTo>
                  <a:lnTo>
                    <a:pt x="63500" y="31750"/>
                  </a:lnTo>
                  <a:close/>
                </a:path>
              </a:pathLst>
            </a:custGeom>
            <a:ln w="9525">
              <a:solidFill>
                <a:srgbClr val="4371C4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5" name="object 75" descr=""/>
            <p:cNvSpPr/>
            <p:nvPr/>
          </p:nvSpPr>
          <p:spPr>
            <a:xfrm>
              <a:off x="4736312" y="3529799"/>
              <a:ext cx="63500" cy="63500"/>
            </a:xfrm>
            <a:custGeom>
              <a:avLst/>
              <a:gdLst/>
              <a:ahLst/>
              <a:cxnLst/>
              <a:rect l="l" t="t" r="r" b="b"/>
              <a:pathLst>
                <a:path w="63500" h="63500">
                  <a:moveTo>
                    <a:pt x="31750" y="0"/>
                  </a:moveTo>
                  <a:lnTo>
                    <a:pt x="19050" y="2387"/>
                  </a:lnTo>
                  <a:lnTo>
                    <a:pt x="9525" y="8737"/>
                  </a:lnTo>
                  <a:lnTo>
                    <a:pt x="2374" y="19050"/>
                  </a:lnTo>
                  <a:lnTo>
                    <a:pt x="0" y="31750"/>
                  </a:lnTo>
                  <a:lnTo>
                    <a:pt x="2374" y="44450"/>
                  </a:lnTo>
                  <a:lnTo>
                    <a:pt x="9525" y="53975"/>
                  </a:lnTo>
                  <a:lnTo>
                    <a:pt x="19050" y="61125"/>
                  </a:lnTo>
                  <a:lnTo>
                    <a:pt x="31750" y="63500"/>
                  </a:lnTo>
                  <a:lnTo>
                    <a:pt x="44450" y="61125"/>
                  </a:lnTo>
                  <a:lnTo>
                    <a:pt x="53975" y="53975"/>
                  </a:lnTo>
                  <a:lnTo>
                    <a:pt x="61112" y="44450"/>
                  </a:lnTo>
                  <a:lnTo>
                    <a:pt x="63500" y="31750"/>
                  </a:lnTo>
                  <a:lnTo>
                    <a:pt x="61112" y="19050"/>
                  </a:lnTo>
                  <a:lnTo>
                    <a:pt x="53975" y="8737"/>
                  </a:lnTo>
                  <a:lnTo>
                    <a:pt x="44450" y="2387"/>
                  </a:lnTo>
                  <a:lnTo>
                    <a:pt x="31750" y="0"/>
                  </a:lnTo>
                  <a:close/>
                </a:path>
              </a:pathLst>
            </a:custGeom>
            <a:solidFill>
              <a:srgbClr val="4371C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6" name="object 76" descr=""/>
            <p:cNvSpPr/>
            <p:nvPr/>
          </p:nvSpPr>
          <p:spPr>
            <a:xfrm>
              <a:off x="4736312" y="3529799"/>
              <a:ext cx="63500" cy="63500"/>
            </a:xfrm>
            <a:custGeom>
              <a:avLst/>
              <a:gdLst/>
              <a:ahLst/>
              <a:cxnLst/>
              <a:rect l="l" t="t" r="r" b="b"/>
              <a:pathLst>
                <a:path w="63500" h="63500">
                  <a:moveTo>
                    <a:pt x="63500" y="31750"/>
                  </a:moveTo>
                  <a:lnTo>
                    <a:pt x="61112" y="44450"/>
                  </a:lnTo>
                  <a:lnTo>
                    <a:pt x="53975" y="53975"/>
                  </a:lnTo>
                  <a:lnTo>
                    <a:pt x="44450" y="61125"/>
                  </a:lnTo>
                  <a:lnTo>
                    <a:pt x="31750" y="63500"/>
                  </a:lnTo>
                  <a:lnTo>
                    <a:pt x="19050" y="61125"/>
                  </a:lnTo>
                  <a:lnTo>
                    <a:pt x="9525" y="53975"/>
                  </a:lnTo>
                  <a:lnTo>
                    <a:pt x="2374" y="44450"/>
                  </a:lnTo>
                  <a:lnTo>
                    <a:pt x="0" y="31750"/>
                  </a:lnTo>
                  <a:lnTo>
                    <a:pt x="2374" y="19050"/>
                  </a:lnTo>
                  <a:lnTo>
                    <a:pt x="9525" y="8737"/>
                  </a:lnTo>
                  <a:lnTo>
                    <a:pt x="19050" y="2387"/>
                  </a:lnTo>
                  <a:lnTo>
                    <a:pt x="31750" y="0"/>
                  </a:lnTo>
                  <a:lnTo>
                    <a:pt x="44450" y="2387"/>
                  </a:lnTo>
                  <a:lnTo>
                    <a:pt x="53975" y="8737"/>
                  </a:lnTo>
                  <a:lnTo>
                    <a:pt x="61112" y="19050"/>
                  </a:lnTo>
                  <a:lnTo>
                    <a:pt x="63500" y="31750"/>
                  </a:lnTo>
                  <a:close/>
                </a:path>
              </a:pathLst>
            </a:custGeom>
            <a:ln w="9525">
              <a:solidFill>
                <a:srgbClr val="4371C4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77" name="object 77" descr=""/>
          <p:cNvPicPr/>
          <p:nvPr/>
        </p:nvPicPr>
        <p:blipFill>
          <a:blip r:embed="rId36" cstate="print"/>
          <a:stretch>
            <a:fillRect/>
          </a:stretch>
        </p:blipFill>
        <p:spPr>
          <a:xfrm>
            <a:off x="4903000" y="3048000"/>
            <a:ext cx="73025" cy="73025"/>
          </a:xfrm>
          <a:prstGeom prst="rect">
            <a:avLst/>
          </a:prstGeom>
        </p:spPr>
      </p:pic>
      <p:grpSp>
        <p:nvGrpSpPr>
          <p:cNvPr id="78" name="object 78" descr=""/>
          <p:cNvGrpSpPr/>
          <p:nvPr/>
        </p:nvGrpSpPr>
        <p:grpSpPr>
          <a:xfrm>
            <a:off x="4399762" y="3444875"/>
            <a:ext cx="134620" cy="113030"/>
            <a:chOff x="4399762" y="3444875"/>
            <a:chExt cx="134620" cy="113030"/>
          </a:xfrm>
        </p:grpSpPr>
        <p:sp>
          <p:nvSpPr>
            <p:cNvPr id="79" name="object 79" descr=""/>
            <p:cNvSpPr/>
            <p:nvPr/>
          </p:nvSpPr>
          <p:spPr>
            <a:xfrm>
              <a:off x="4465637" y="3489325"/>
              <a:ext cx="63500" cy="63500"/>
            </a:xfrm>
            <a:custGeom>
              <a:avLst/>
              <a:gdLst/>
              <a:ahLst/>
              <a:cxnLst/>
              <a:rect l="l" t="t" r="r" b="b"/>
              <a:pathLst>
                <a:path w="63500" h="63500">
                  <a:moveTo>
                    <a:pt x="31750" y="0"/>
                  </a:moveTo>
                  <a:lnTo>
                    <a:pt x="19050" y="2374"/>
                  </a:lnTo>
                  <a:lnTo>
                    <a:pt x="9525" y="9525"/>
                  </a:lnTo>
                  <a:lnTo>
                    <a:pt x="2387" y="19050"/>
                  </a:lnTo>
                  <a:lnTo>
                    <a:pt x="0" y="31750"/>
                  </a:lnTo>
                  <a:lnTo>
                    <a:pt x="2387" y="44450"/>
                  </a:lnTo>
                  <a:lnTo>
                    <a:pt x="9525" y="54762"/>
                  </a:lnTo>
                  <a:lnTo>
                    <a:pt x="19050" y="61112"/>
                  </a:lnTo>
                  <a:lnTo>
                    <a:pt x="31750" y="63500"/>
                  </a:lnTo>
                  <a:lnTo>
                    <a:pt x="44450" y="61112"/>
                  </a:lnTo>
                  <a:lnTo>
                    <a:pt x="53975" y="54762"/>
                  </a:lnTo>
                  <a:lnTo>
                    <a:pt x="61125" y="44450"/>
                  </a:lnTo>
                  <a:lnTo>
                    <a:pt x="63500" y="31750"/>
                  </a:lnTo>
                  <a:lnTo>
                    <a:pt x="61125" y="19050"/>
                  </a:lnTo>
                  <a:lnTo>
                    <a:pt x="53975" y="9525"/>
                  </a:lnTo>
                  <a:lnTo>
                    <a:pt x="44450" y="2374"/>
                  </a:lnTo>
                  <a:lnTo>
                    <a:pt x="31750" y="0"/>
                  </a:lnTo>
                  <a:close/>
                </a:path>
              </a:pathLst>
            </a:custGeom>
            <a:solidFill>
              <a:srgbClr val="4371C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0" name="object 80" descr=""/>
            <p:cNvSpPr/>
            <p:nvPr/>
          </p:nvSpPr>
          <p:spPr>
            <a:xfrm>
              <a:off x="4465637" y="3489325"/>
              <a:ext cx="63500" cy="63500"/>
            </a:xfrm>
            <a:custGeom>
              <a:avLst/>
              <a:gdLst/>
              <a:ahLst/>
              <a:cxnLst/>
              <a:rect l="l" t="t" r="r" b="b"/>
              <a:pathLst>
                <a:path w="63500" h="63500">
                  <a:moveTo>
                    <a:pt x="63500" y="31750"/>
                  </a:moveTo>
                  <a:lnTo>
                    <a:pt x="61125" y="44450"/>
                  </a:lnTo>
                  <a:lnTo>
                    <a:pt x="53975" y="54762"/>
                  </a:lnTo>
                  <a:lnTo>
                    <a:pt x="44450" y="61112"/>
                  </a:lnTo>
                  <a:lnTo>
                    <a:pt x="31750" y="63500"/>
                  </a:lnTo>
                  <a:lnTo>
                    <a:pt x="19050" y="61112"/>
                  </a:lnTo>
                  <a:lnTo>
                    <a:pt x="9525" y="54762"/>
                  </a:lnTo>
                  <a:lnTo>
                    <a:pt x="2387" y="44450"/>
                  </a:lnTo>
                  <a:lnTo>
                    <a:pt x="0" y="31750"/>
                  </a:lnTo>
                  <a:lnTo>
                    <a:pt x="2387" y="19050"/>
                  </a:lnTo>
                  <a:lnTo>
                    <a:pt x="9525" y="9525"/>
                  </a:lnTo>
                  <a:lnTo>
                    <a:pt x="19050" y="2374"/>
                  </a:lnTo>
                  <a:lnTo>
                    <a:pt x="31750" y="0"/>
                  </a:lnTo>
                  <a:lnTo>
                    <a:pt x="44450" y="2374"/>
                  </a:lnTo>
                  <a:lnTo>
                    <a:pt x="53975" y="9525"/>
                  </a:lnTo>
                  <a:lnTo>
                    <a:pt x="61125" y="19050"/>
                  </a:lnTo>
                  <a:lnTo>
                    <a:pt x="63500" y="31750"/>
                  </a:lnTo>
                  <a:close/>
                </a:path>
              </a:pathLst>
            </a:custGeom>
            <a:ln w="9525">
              <a:solidFill>
                <a:srgbClr val="4371C4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1" name="object 81" descr=""/>
            <p:cNvSpPr/>
            <p:nvPr/>
          </p:nvSpPr>
          <p:spPr>
            <a:xfrm>
              <a:off x="4404525" y="3449637"/>
              <a:ext cx="63500" cy="63500"/>
            </a:xfrm>
            <a:custGeom>
              <a:avLst/>
              <a:gdLst/>
              <a:ahLst/>
              <a:cxnLst/>
              <a:rect l="l" t="t" r="r" b="b"/>
              <a:pathLst>
                <a:path w="63500" h="63500">
                  <a:moveTo>
                    <a:pt x="31750" y="0"/>
                  </a:moveTo>
                  <a:lnTo>
                    <a:pt x="19050" y="2374"/>
                  </a:lnTo>
                  <a:lnTo>
                    <a:pt x="8724" y="9525"/>
                  </a:lnTo>
                  <a:lnTo>
                    <a:pt x="2374" y="19050"/>
                  </a:lnTo>
                  <a:lnTo>
                    <a:pt x="0" y="31750"/>
                  </a:lnTo>
                  <a:lnTo>
                    <a:pt x="2374" y="44450"/>
                  </a:lnTo>
                  <a:lnTo>
                    <a:pt x="8724" y="54762"/>
                  </a:lnTo>
                  <a:lnTo>
                    <a:pt x="19050" y="61112"/>
                  </a:lnTo>
                  <a:lnTo>
                    <a:pt x="31750" y="63500"/>
                  </a:lnTo>
                  <a:lnTo>
                    <a:pt x="44450" y="61112"/>
                  </a:lnTo>
                  <a:lnTo>
                    <a:pt x="53975" y="54762"/>
                  </a:lnTo>
                  <a:lnTo>
                    <a:pt x="61112" y="44450"/>
                  </a:lnTo>
                  <a:lnTo>
                    <a:pt x="63500" y="31750"/>
                  </a:lnTo>
                  <a:lnTo>
                    <a:pt x="61112" y="19050"/>
                  </a:lnTo>
                  <a:lnTo>
                    <a:pt x="53975" y="9525"/>
                  </a:lnTo>
                  <a:lnTo>
                    <a:pt x="44450" y="2374"/>
                  </a:lnTo>
                  <a:lnTo>
                    <a:pt x="31750" y="0"/>
                  </a:lnTo>
                  <a:close/>
                </a:path>
              </a:pathLst>
            </a:custGeom>
            <a:solidFill>
              <a:srgbClr val="4371C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2" name="object 82" descr=""/>
            <p:cNvSpPr/>
            <p:nvPr/>
          </p:nvSpPr>
          <p:spPr>
            <a:xfrm>
              <a:off x="4404525" y="3449637"/>
              <a:ext cx="63500" cy="63500"/>
            </a:xfrm>
            <a:custGeom>
              <a:avLst/>
              <a:gdLst/>
              <a:ahLst/>
              <a:cxnLst/>
              <a:rect l="l" t="t" r="r" b="b"/>
              <a:pathLst>
                <a:path w="63500" h="63500">
                  <a:moveTo>
                    <a:pt x="63500" y="31750"/>
                  </a:moveTo>
                  <a:lnTo>
                    <a:pt x="61112" y="44450"/>
                  </a:lnTo>
                  <a:lnTo>
                    <a:pt x="53975" y="54762"/>
                  </a:lnTo>
                  <a:lnTo>
                    <a:pt x="44450" y="61112"/>
                  </a:lnTo>
                  <a:lnTo>
                    <a:pt x="31750" y="63500"/>
                  </a:lnTo>
                  <a:lnTo>
                    <a:pt x="19050" y="61112"/>
                  </a:lnTo>
                  <a:lnTo>
                    <a:pt x="8724" y="54762"/>
                  </a:lnTo>
                  <a:lnTo>
                    <a:pt x="2374" y="44450"/>
                  </a:lnTo>
                  <a:lnTo>
                    <a:pt x="0" y="31750"/>
                  </a:lnTo>
                  <a:lnTo>
                    <a:pt x="2374" y="19050"/>
                  </a:lnTo>
                  <a:lnTo>
                    <a:pt x="8724" y="9525"/>
                  </a:lnTo>
                  <a:lnTo>
                    <a:pt x="19050" y="2374"/>
                  </a:lnTo>
                  <a:lnTo>
                    <a:pt x="31750" y="0"/>
                  </a:lnTo>
                  <a:lnTo>
                    <a:pt x="44450" y="2374"/>
                  </a:lnTo>
                  <a:lnTo>
                    <a:pt x="53975" y="9525"/>
                  </a:lnTo>
                  <a:lnTo>
                    <a:pt x="61112" y="19050"/>
                  </a:lnTo>
                  <a:lnTo>
                    <a:pt x="63500" y="31750"/>
                  </a:lnTo>
                  <a:close/>
                </a:path>
              </a:pathLst>
            </a:custGeom>
            <a:ln w="9525">
              <a:solidFill>
                <a:srgbClr val="4371C4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83" name="object 83" descr=""/>
          <p:cNvPicPr/>
          <p:nvPr/>
        </p:nvPicPr>
        <p:blipFill>
          <a:blip r:embed="rId37" cstate="print"/>
          <a:stretch>
            <a:fillRect/>
          </a:stretch>
        </p:blipFill>
        <p:spPr>
          <a:xfrm>
            <a:off x="3989387" y="2571750"/>
            <a:ext cx="73025" cy="73025"/>
          </a:xfrm>
          <a:prstGeom prst="rect">
            <a:avLst/>
          </a:prstGeom>
        </p:spPr>
      </p:pic>
      <p:sp>
        <p:nvSpPr>
          <p:cNvPr id="84" name="object 84" descr=""/>
          <p:cNvSpPr txBox="1"/>
          <p:nvPr/>
        </p:nvSpPr>
        <p:spPr>
          <a:xfrm>
            <a:off x="2202505" y="947506"/>
            <a:ext cx="2216785" cy="821690"/>
          </a:xfrm>
          <a:prstGeom prst="rect">
            <a:avLst/>
          </a:prstGeom>
        </p:spPr>
        <p:txBody>
          <a:bodyPr wrap="square" lIns="0" tIns="12446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980"/>
              </a:spcBef>
            </a:pPr>
            <a:r>
              <a:rPr dirty="0" sz="2400" b="1">
                <a:latin typeface="Arial"/>
                <a:cs typeface="Arial"/>
              </a:rPr>
              <a:t>LV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 b="1">
                <a:latin typeface="Arial"/>
                <a:cs typeface="Arial"/>
              </a:rPr>
              <a:t>and</a:t>
            </a:r>
            <a:r>
              <a:rPr dirty="0" sz="2400" spc="-10">
                <a:latin typeface="Times New Roman"/>
                <a:cs typeface="Times New Roman"/>
              </a:rPr>
              <a:t> </a:t>
            </a:r>
            <a:r>
              <a:rPr dirty="0" sz="2400" b="1">
                <a:latin typeface="Arial"/>
                <a:cs typeface="Arial"/>
              </a:rPr>
              <a:t>RV</a:t>
            </a:r>
            <a:r>
              <a:rPr dirty="0" sz="2400" spc="-10">
                <a:latin typeface="Times New Roman"/>
                <a:cs typeface="Times New Roman"/>
              </a:rPr>
              <a:t> </a:t>
            </a:r>
            <a:r>
              <a:rPr dirty="0" sz="2400" spc="-20" b="1">
                <a:latin typeface="Arial"/>
                <a:cs typeface="Arial"/>
              </a:rPr>
              <a:t>Size</a:t>
            </a:r>
            <a:endParaRPr sz="2400">
              <a:latin typeface="Arial"/>
              <a:cs typeface="Arial"/>
            </a:endParaRPr>
          </a:p>
          <a:p>
            <a:pPr algn="ctr" marL="15875">
              <a:lnSpc>
                <a:spcPct val="100000"/>
              </a:lnSpc>
              <a:spcBef>
                <a:spcPts val="585"/>
              </a:spcBef>
            </a:pPr>
            <a:r>
              <a:rPr dirty="0" sz="1600" b="1">
                <a:latin typeface="Arial"/>
                <a:cs typeface="Arial"/>
              </a:rPr>
              <a:t>RVEDD</a:t>
            </a:r>
            <a:r>
              <a:rPr dirty="0" sz="1600" spc="-5">
                <a:latin typeface="Times New Roman"/>
                <a:cs typeface="Times New Roman"/>
              </a:rPr>
              <a:t> </a:t>
            </a:r>
            <a:r>
              <a:rPr dirty="0" sz="1600" spc="-10" b="1">
                <a:latin typeface="Arial"/>
                <a:cs typeface="Arial"/>
              </a:rPr>
              <a:t>(base)</a:t>
            </a:r>
            <a:endParaRPr sz="1600">
              <a:latin typeface="Arial"/>
              <a:cs typeface="Arial"/>
            </a:endParaRPr>
          </a:p>
        </p:txBody>
      </p:sp>
      <p:sp>
        <p:nvSpPr>
          <p:cNvPr id="88" name="object 88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30"/>
              </a:lnSpc>
            </a:pPr>
            <a:r>
              <a:rPr dirty="0" spc="-10"/>
              <a:t>EuroPCR.com</a:t>
            </a:r>
          </a:p>
        </p:txBody>
      </p:sp>
      <p:sp>
        <p:nvSpPr>
          <p:cNvPr id="85" name="object 85" descr=""/>
          <p:cNvSpPr txBox="1"/>
          <p:nvPr/>
        </p:nvSpPr>
        <p:spPr>
          <a:xfrm>
            <a:off x="7619931" y="5719337"/>
            <a:ext cx="2467610" cy="513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600">
                <a:latin typeface="Arial"/>
                <a:cs typeface="Arial"/>
              </a:rPr>
              <a:t>Mean</a:t>
            </a:r>
            <a:r>
              <a:rPr dirty="0" sz="1600" spc="-50">
                <a:latin typeface="Arial"/>
                <a:cs typeface="Arial"/>
              </a:rPr>
              <a:t> </a:t>
            </a:r>
            <a:r>
              <a:rPr dirty="0" sz="1600" spc="-10">
                <a:latin typeface="Arial"/>
                <a:cs typeface="Arial"/>
              </a:rPr>
              <a:t>TAPSE:</a:t>
            </a:r>
            <a:r>
              <a:rPr dirty="0" sz="1600" spc="-2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1.6</a:t>
            </a:r>
            <a:r>
              <a:rPr dirty="0" sz="1600" spc="-2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±</a:t>
            </a:r>
            <a:r>
              <a:rPr dirty="0" sz="1600" spc="-2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0.4</a:t>
            </a:r>
            <a:r>
              <a:rPr dirty="0" sz="1600" spc="-15">
                <a:latin typeface="Arial"/>
                <a:cs typeface="Arial"/>
              </a:rPr>
              <a:t> </a:t>
            </a:r>
            <a:r>
              <a:rPr dirty="0" sz="1600" spc="-25">
                <a:latin typeface="Arial"/>
                <a:cs typeface="Arial"/>
              </a:rPr>
              <a:t>cm</a:t>
            </a:r>
            <a:endParaRPr sz="1600">
              <a:latin typeface="Arial"/>
              <a:cs typeface="Arial"/>
            </a:endParaRPr>
          </a:p>
          <a:p>
            <a:pPr algn="ctr" marL="635">
              <a:lnSpc>
                <a:spcPct val="100000"/>
              </a:lnSpc>
            </a:pPr>
            <a:r>
              <a:rPr dirty="0" sz="1600">
                <a:latin typeface="Arial"/>
                <a:cs typeface="Arial"/>
              </a:rPr>
              <a:t>Mean</a:t>
            </a:r>
            <a:r>
              <a:rPr dirty="0" sz="1600" spc="-20">
                <a:latin typeface="Arial"/>
                <a:cs typeface="Arial"/>
              </a:rPr>
              <a:t> </a:t>
            </a:r>
            <a:r>
              <a:rPr dirty="0" sz="1600" spc="-10">
                <a:latin typeface="Arial"/>
                <a:cs typeface="Arial"/>
              </a:rPr>
              <a:t>LVEF:</a:t>
            </a:r>
            <a:r>
              <a:rPr dirty="0" sz="1600" spc="-2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59</a:t>
            </a:r>
            <a:r>
              <a:rPr dirty="0" sz="1600" spc="-2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±</a:t>
            </a:r>
            <a:r>
              <a:rPr dirty="0" sz="1600" spc="-2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10</a:t>
            </a:r>
            <a:r>
              <a:rPr dirty="0" sz="1600" spc="-15">
                <a:latin typeface="Arial"/>
                <a:cs typeface="Arial"/>
              </a:rPr>
              <a:t> </a:t>
            </a:r>
            <a:r>
              <a:rPr dirty="0" sz="1600" spc="-50">
                <a:latin typeface="Arial"/>
                <a:cs typeface="Arial"/>
              </a:rPr>
              <a:t>%</a:t>
            </a:r>
            <a:endParaRPr sz="1600">
              <a:latin typeface="Arial"/>
              <a:cs typeface="Arial"/>
            </a:endParaRPr>
          </a:p>
        </p:txBody>
      </p:sp>
      <p:sp>
        <p:nvSpPr>
          <p:cNvPr id="86" name="object 86" descr=""/>
          <p:cNvSpPr txBox="1"/>
          <p:nvPr/>
        </p:nvSpPr>
        <p:spPr>
          <a:xfrm>
            <a:off x="1634288" y="5719337"/>
            <a:ext cx="3211195" cy="513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2890" marR="30480" indent="-225425">
              <a:lnSpc>
                <a:spcPct val="100000"/>
              </a:lnSpc>
              <a:spcBef>
                <a:spcPts val="100"/>
              </a:spcBef>
            </a:pPr>
            <a:r>
              <a:rPr dirty="0" sz="1600">
                <a:latin typeface="Arial"/>
                <a:cs typeface="Arial"/>
              </a:rPr>
              <a:t>Mean</a:t>
            </a:r>
            <a:r>
              <a:rPr dirty="0" sz="1600" spc="-1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RVEDD</a:t>
            </a:r>
            <a:r>
              <a:rPr dirty="0" sz="1600" spc="-1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(base):</a:t>
            </a:r>
            <a:r>
              <a:rPr dirty="0" sz="1600" spc="-1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5.1</a:t>
            </a:r>
            <a:r>
              <a:rPr dirty="0" sz="1600" spc="-1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±</a:t>
            </a:r>
            <a:r>
              <a:rPr dirty="0" sz="1600" spc="-1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0.8</a:t>
            </a:r>
            <a:r>
              <a:rPr dirty="0" sz="1600" spc="-10">
                <a:latin typeface="Arial"/>
                <a:cs typeface="Arial"/>
              </a:rPr>
              <a:t> </a:t>
            </a:r>
            <a:r>
              <a:rPr dirty="0" sz="1600" spc="-25">
                <a:latin typeface="Arial"/>
                <a:cs typeface="Arial"/>
              </a:rPr>
              <a:t>cm </a:t>
            </a:r>
            <a:r>
              <a:rPr dirty="0" sz="1600">
                <a:latin typeface="Arial"/>
                <a:cs typeface="Arial"/>
              </a:rPr>
              <a:t>Mean</a:t>
            </a:r>
            <a:r>
              <a:rPr dirty="0" sz="1600" spc="-35">
                <a:latin typeface="Arial"/>
                <a:cs typeface="Arial"/>
              </a:rPr>
              <a:t> </a:t>
            </a:r>
            <a:r>
              <a:rPr dirty="0" sz="1600" spc="-10">
                <a:latin typeface="Arial"/>
                <a:cs typeface="Arial"/>
              </a:rPr>
              <a:t>LVEDVi:</a:t>
            </a:r>
            <a:r>
              <a:rPr dirty="0" sz="1600" spc="-2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44</a:t>
            </a:r>
            <a:r>
              <a:rPr dirty="0" sz="1600" spc="-2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±</a:t>
            </a:r>
            <a:r>
              <a:rPr dirty="0" sz="1600" spc="-2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17</a:t>
            </a:r>
            <a:r>
              <a:rPr dirty="0" sz="1600" spc="-20">
                <a:latin typeface="Arial"/>
                <a:cs typeface="Arial"/>
              </a:rPr>
              <a:t> </a:t>
            </a:r>
            <a:r>
              <a:rPr dirty="0" sz="1600" spc="-10">
                <a:latin typeface="Arial"/>
                <a:cs typeface="Arial"/>
              </a:rPr>
              <a:t>mL/m</a:t>
            </a:r>
            <a:r>
              <a:rPr dirty="0" baseline="26455" sz="1575" spc="-15">
                <a:latin typeface="Arial"/>
                <a:cs typeface="Arial"/>
              </a:rPr>
              <a:t>2</a:t>
            </a:r>
            <a:endParaRPr baseline="26455" sz="1575">
              <a:latin typeface="Arial"/>
              <a:cs typeface="Arial"/>
            </a:endParaRPr>
          </a:p>
        </p:txBody>
      </p:sp>
      <p:graphicFrame>
        <p:nvGraphicFramePr>
          <p:cNvPr id="87" name="object 87" descr=""/>
          <p:cNvGraphicFramePr>
            <a:graphicFrameLocks noGrp="1"/>
          </p:cNvGraphicFramePr>
          <p:nvPr/>
        </p:nvGraphicFramePr>
        <p:xfrm>
          <a:off x="6717283" y="1620052"/>
          <a:ext cx="4423410" cy="4033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80160"/>
                <a:gridCol w="443229"/>
                <a:gridCol w="478789"/>
                <a:gridCol w="403860"/>
                <a:gridCol w="447675"/>
                <a:gridCol w="1282700"/>
              </a:tblGrid>
              <a:tr h="22479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28575">
                      <a:solidFill>
                        <a:srgbClr val="FFFFFF"/>
                      </a:solidFill>
                      <a:prstDash val="solid"/>
                    </a:lnR>
                    <a:lnB w="9525">
                      <a:solidFill>
                        <a:srgbClr val="4A7EBA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106680">
                        <a:lnSpc>
                          <a:spcPts val="1370"/>
                        </a:lnSpc>
                      </a:pPr>
                      <a:r>
                        <a:rPr dirty="0" sz="1600" spc="-10" b="1">
                          <a:latin typeface="Arial"/>
                          <a:cs typeface="Arial"/>
                        </a:rPr>
                        <a:t>TAPSE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B w="9525">
                      <a:solidFill>
                        <a:srgbClr val="4A7EB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FFFFFF"/>
                      </a:solidFill>
                      <a:prstDash val="solid"/>
                    </a:lnL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049780">
                <a:tc gridSpan="3">
                  <a:txBody>
                    <a:bodyPr/>
                    <a:lstStyle/>
                    <a:p>
                      <a:pPr marL="46990" marR="7620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LV</a:t>
                      </a:r>
                      <a:r>
                        <a:rPr dirty="0" sz="1200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dysfunction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46990" marR="76200">
                        <a:lnSpc>
                          <a:spcPts val="1375"/>
                        </a:lnSpc>
                        <a:tabLst>
                          <a:tab pos="1821814" algn="l"/>
                        </a:tabLst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RV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normal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baseline="-31746" sz="1575" spc="-37">
                          <a:latin typeface="Arial"/>
                          <a:cs typeface="Arial"/>
                        </a:rPr>
                        <a:t>3.5</a:t>
                      </a:r>
                      <a:endParaRPr baseline="-31746" sz="1575">
                        <a:latin typeface="Arial"/>
                        <a:cs typeface="Arial"/>
                      </a:endParaRPr>
                    </a:p>
                    <a:p>
                      <a:pPr marL="81915" marR="76200">
                        <a:lnSpc>
                          <a:spcPts val="1855"/>
                        </a:lnSpc>
                      </a:pPr>
                      <a:r>
                        <a:rPr dirty="0" sz="1600" spc="-25" b="1">
                          <a:latin typeface="Arial"/>
                          <a:cs typeface="Arial"/>
                        </a:rPr>
                        <a:t>4%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algn="r" marR="188595">
                        <a:lnSpc>
                          <a:spcPct val="100000"/>
                        </a:lnSpc>
                        <a:spcBef>
                          <a:spcPts val="1185"/>
                        </a:spcBef>
                      </a:pPr>
                      <a:r>
                        <a:rPr dirty="0" sz="1050">
                          <a:latin typeface="Arial"/>
                          <a:cs typeface="Arial"/>
                        </a:rPr>
                        <a:t>3</a:t>
                      </a:r>
                      <a:endParaRPr sz="1050">
                        <a:latin typeface="Arial"/>
                        <a:cs typeface="Arial"/>
                      </a:endParaRPr>
                    </a:p>
                    <a:p>
                      <a:pPr marR="76200"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R="7620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algn="r" marR="186690">
                        <a:lnSpc>
                          <a:spcPct val="100000"/>
                        </a:lnSpc>
                      </a:pPr>
                      <a:r>
                        <a:rPr dirty="0" sz="1050" spc="-25">
                          <a:latin typeface="Arial"/>
                          <a:cs typeface="Arial"/>
                        </a:rPr>
                        <a:t>2.5</a:t>
                      </a:r>
                      <a:endParaRPr sz="1050">
                        <a:latin typeface="Arial"/>
                        <a:cs typeface="Arial"/>
                      </a:endParaRPr>
                    </a:p>
                    <a:p>
                      <a:pPr marR="76200"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R="7620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5240" marR="76200">
                        <a:lnSpc>
                          <a:spcPct val="100000"/>
                        </a:lnSpc>
                        <a:tabLst>
                          <a:tab pos="1931670" algn="l"/>
                        </a:tabLst>
                      </a:pPr>
                      <a:r>
                        <a:rPr dirty="0" sz="1600" spc="-20" b="1">
                          <a:latin typeface="Arial"/>
                          <a:cs typeface="Arial"/>
                        </a:rPr>
                        <a:t>LVEF</a:t>
                      </a:r>
                      <a:r>
                        <a:rPr dirty="0" sz="160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baseline="39682" sz="1575" spc="-75">
                          <a:latin typeface="Arial"/>
                          <a:cs typeface="Arial"/>
                        </a:rPr>
                        <a:t>2</a:t>
                      </a:r>
                      <a:endParaRPr baseline="39682" sz="1575">
                        <a:latin typeface="Arial"/>
                        <a:cs typeface="Arial"/>
                      </a:endParaRPr>
                    </a:p>
                  </a:txBody>
                  <a:tcPr marL="0" marR="0" marB="0" marT="17145">
                    <a:lnL w="9525">
                      <a:solidFill>
                        <a:srgbClr val="4A7EBA"/>
                      </a:solidFill>
                      <a:prstDash val="solid"/>
                    </a:lnL>
                    <a:lnR w="571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4A7EBA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 marL="1322705" marR="44450" indent="1206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LV</a:t>
                      </a:r>
                      <a:r>
                        <a:rPr dirty="0" sz="1200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normal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RV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normal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algn="r" marR="1238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600" spc="-25" b="1">
                          <a:latin typeface="Arial"/>
                          <a:cs typeface="Arial"/>
                        </a:rPr>
                        <a:t>42%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24130">
                    <a:lnL w="571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28930"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645"/>
                        </a:spcBef>
                        <a:tabLst>
                          <a:tab pos="740410" algn="l"/>
                        </a:tabLst>
                      </a:pPr>
                      <a:r>
                        <a:rPr dirty="0" sz="1050" spc="-25">
                          <a:latin typeface="Arial"/>
                          <a:cs typeface="Arial"/>
                        </a:rPr>
                        <a:t>20</a:t>
                      </a:r>
                      <a:r>
                        <a:rPr dirty="0" sz="105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050" spc="-25">
                          <a:latin typeface="Arial"/>
                          <a:cs typeface="Arial"/>
                        </a:rPr>
                        <a:t>30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81915">
                    <a:lnL w="9525">
                      <a:solidFill>
                        <a:srgbClr val="4A7EBA"/>
                      </a:solidFill>
                      <a:prstDash val="solid"/>
                    </a:lnL>
                    <a:lnT w="762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14935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dirty="0" sz="1050" spc="-25">
                          <a:latin typeface="Arial"/>
                          <a:cs typeface="Arial"/>
                        </a:rPr>
                        <a:t>40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81915">
                    <a:lnT w="762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dirty="0" sz="1050">
                          <a:latin typeface="Arial"/>
                          <a:cs typeface="Arial"/>
                        </a:rPr>
                        <a:t>1.5</a:t>
                      </a:r>
                      <a:r>
                        <a:rPr dirty="0" sz="1050" spc="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10582" sz="1575" spc="-37">
                          <a:latin typeface="Arial"/>
                          <a:cs typeface="Arial"/>
                        </a:rPr>
                        <a:t>50</a:t>
                      </a:r>
                      <a:endParaRPr baseline="10582" sz="1575">
                        <a:latin typeface="Arial"/>
                        <a:cs typeface="Arial"/>
                      </a:endParaRPr>
                    </a:p>
                  </a:txBody>
                  <a:tcPr marL="0" marR="0" marB="0" marT="105410"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 algn="r" marR="109855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dirty="0" sz="1050" spc="-25">
                          <a:latin typeface="Arial"/>
                          <a:cs typeface="Arial"/>
                        </a:rPr>
                        <a:t>60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81915">
                    <a:lnL w="38100">
                      <a:solidFill>
                        <a:srgbClr val="000000"/>
                      </a:solidFill>
                      <a:prstDash val="solid"/>
                    </a:lnL>
                    <a:lnT w="762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8">
                  <a:txBody>
                    <a:bodyPr/>
                    <a:lstStyle/>
                    <a:p>
                      <a:pPr marL="387985">
                        <a:lnSpc>
                          <a:spcPct val="100000"/>
                        </a:lnSpc>
                        <a:spcBef>
                          <a:spcPts val="645"/>
                        </a:spcBef>
                        <a:tabLst>
                          <a:tab pos="1043305" algn="l"/>
                        </a:tabLst>
                      </a:pPr>
                      <a:r>
                        <a:rPr dirty="0" sz="1050" spc="-25">
                          <a:latin typeface="Arial"/>
                          <a:cs typeface="Arial"/>
                        </a:rPr>
                        <a:t>70</a:t>
                      </a:r>
                      <a:r>
                        <a:rPr dirty="0" sz="105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050" spc="-25">
                          <a:latin typeface="Arial"/>
                          <a:cs typeface="Arial"/>
                        </a:rPr>
                        <a:t>80</a:t>
                      </a:r>
                      <a:endParaRPr sz="105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17475" marR="41275" indent="38100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LV</a:t>
                      </a:r>
                      <a:r>
                        <a:rPr dirty="0" sz="1200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normal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RV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dysfunction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80010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600" spc="-25" b="1">
                          <a:latin typeface="Arial"/>
                          <a:cs typeface="Arial"/>
                        </a:rPr>
                        <a:t>45%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81915">
                    <a:lnR w="9525">
                      <a:solidFill>
                        <a:srgbClr val="4A7EBA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4A7EBA"/>
                      </a:solidFill>
                      <a:prstDash val="solid"/>
                    </a:lnB>
                  </a:tcPr>
                </a:tc>
              </a:tr>
              <a:tr h="21462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4A7EBA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R="76200"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381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81915">
                    <a:lnR w="9525">
                      <a:solidFill>
                        <a:srgbClr val="4A7EBA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4A7EBA"/>
                      </a:solidFill>
                      <a:prstDash val="solid"/>
                    </a:lnB>
                  </a:tcPr>
                </a:tc>
              </a:tr>
              <a:tr h="1911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4A7EBA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08279" marR="76200">
                        <a:lnSpc>
                          <a:spcPts val="1200"/>
                        </a:lnSpc>
                        <a:spcBef>
                          <a:spcPts val="204"/>
                        </a:spcBef>
                      </a:pPr>
                      <a:r>
                        <a:rPr dirty="0" sz="1050">
                          <a:latin typeface="Arial"/>
                          <a:cs typeface="Arial"/>
                        </a:rPr>
                        <a:t>1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26034">
                    <a:lnR w="381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81915">
                    <a:lnR w="9525">
                      <a:solidFill>
                        <a:srgbClr val="4A7EBA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4A7EBA"/>
                      </a:solidFill>
                      <a:prstDash val="solid"/>
                    </a:lnB>
                  </a:tcPr>
                </a:tc>
              </a:tr>
              <a:tr h="1187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4A7EBA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R="76200"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381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81915">
                    <a:lnR w="9525">
                      <a:solidFill>
                        <a:srgbClr val="4A7EBA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4A7EBA"/>
                      </a:solidFill>
                      <a:prstDash val="solid"/>
                    </a:lnB>
                  </a:tcPr>
                </a:tc>
              </a:tr>
              <a:tr h="1543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4A7EBA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R="76200"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381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81915">
                    <a:lnR w="9525">
                      <a:solidFill>
                        <a:srgbClr val="4A7EBA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4A7EBA"/>
                      </a:solidFill>
                      <a:prstDash val="solid"/>
                    </a:lnB>
                  </a:tcPr>
                </a:tc>
              </a:tr>
              <a:tr h="231775">
                <a:tc>
                  <a:txBody>
                    <a:bodyPr/>
                    <a:lstStyle/>
                    <a:p>
                      <a:pPr marL="40640">
                        <a:lnSpc>
                          <a:spcPts val="1405"/>
                        </a:lnSpc>
                        <a:spcBef>
                          <a:spcPts val="320"/>
                        </a:spcBef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LV</a:t>
                      </a:r>
                      <a:r>
                        <a:rPr dirty="0" sz="1200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dysfunction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40640">
                    <a:lnL w="9525">
                      <a:solidFill>
                        <a:srgbClr val="4A7EBA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98425" marR="7620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1050" spc="-25">
                          <a:latin typeface="Arial"/>
                          <a:cs typeface="Arial"/>
                        </a:rPr>
                        <a:t>0.5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26034">
                    <a:lnR w="5715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57150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81915">
                    <a:lnR w="9525">
                      <a:solidFill>
                        <a:srgbClr val="4A7EBA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4A7EBA"/>
                      </a:solidFill>
                      <a:prstDash val="solid"/>
                    </a:lnB>
                  </a:tcPr>
                </a:tc>
              </a:tr>
              <a:tr h="210820">
                <a:tc>
                  <a:txBody>
                    <a:bodyPr/>
                    <a:lstStyle/>
                    <a:p>
                      <a:pPr marL="49530">
                        <a:lnSpc>
                          <a:spcPts val="1375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RV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dysfunction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4A7EBA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R="76200"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381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81915">
                    <a:lnR w="9525">
                      <a:solidFill>
                        <a:srgbClr val="4A7EBA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4A7EBA"/>
                      </a:solidFill>
                      <a:prstDash val="solid"/>
                    </a:lnB>
                  </a:tcPr>
                </a:tc>
              </a:tr>
              <a:tr h="308610"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600" spc="-25" b="1">
                          <a:latin typeface="Arial"/>
                          <a:cs typeface="Arial"/>
                        </a:rPr>
                        <a:t>9%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5240">
                    <a:lnL w="9525">
                      <a:solidFill>
                        <a:srgbClr val="4A7EBA"/>
                      </a:solidFill>
                      <a:prstDash val="solid"/>
                    </a:lnL>
                    <a:lnB w="9525">
                      <a:solidFill>
                        <a:srgbClr val="4A7EB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9525">
                      <a:solidFill>
                        <a:srgbClr val="4A7EB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8279" marR="7620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050">
                          <a:latin typeface="Arial"/>
                          <a:cs typeface="Arial"/>
                        </a:rPr>
                        <a:t>0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7625">
                    <a:lnR w="57150">
                      <a:solidFill>
                        <a:srgbClr val="4A7EBA"/>
                      </a:solidFill>
                      <a:prstDash val="solid"/>
                    </a:lnR>
                    <a:lnB w="9525">
                      <a:solidFill>
                        <a:srgbClr val="4A7EBA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57150">
                      <a:solidFill>
                        <a:srgbClr val="4A7EBA"/>
                      </a:solidFill>
                      <a:prstDash val="solid"/>
                    </a:lnL>
                    <a:lnB w="9525">
                      <a:solidFill>
                        <a:srgbClr val="4A7EBA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81915">
                    <a:lnR w="9525">
                      <a:solidFill>
                        <a:srgbClr val="4A7EBA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4A7EBA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88265">
              <a:lnSpc>
                <a:spcPct val="100000"/>
              </a:lnSpc>
              <a:spcBef>
                <a:spcPts val="100"/>
              </a:spcBef>
            </a:pPr>
            <a:r>
              <a:rPr dirty="0"/>
              <a:t>Invasive</a:t>
            </a:r>
            <a:r>
              <a:rPr dirty="0" spc="50" b="0">
                <a:latin typeface="Times New Roman"/>
                <a:cs typeface="Times New Roman"/>
              </a:rPr>
              <a:t> </a:t>
            </a:r>
            <a:r>
              <a:rPr dirty="0"/>
              <a:t>Hemodynamic</a:t>
            </a:r>
            <a:r>
              <a:rPr dirty="0" spc="50" b="0">
                <a:latin typeface="Times New Roman"/>
                <a:cs typeface="Times New Roman"/>
              </a:rPr>
              <a:t> </a:t>
            </a:r>
            <a:r>
              <a:rPr dirty="0"/>
              <a:t>Data</a:t>
            </a:r>
            <a:r>
              <a:rPr dirty="0" spc="50" b="0">
                <a:latin typeface="Times New Roman"/>
                <a:cs typeface="Times New Roman"/>
              </a:rPr>
              <a:t> </a:t>
            </a:r>
            <a:r>
              <a:rPr dirty="0"/>
              <a:t>at</a:t>
            </a:r>
            <a:r>
              <a:rPr dirty="0" spc="50" b="0">
                <a:latin typeface="Times New Roman"/>
                <a:cs typeface="Times New Roman"/>
              </a:rPr>
              <a:t> </a:t>
            </a:r>
            <a:r>
              <a:rPr dirty="0" spc="-10"/>
              <a:t>Baseline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2438107" y="5823129"/>
            <a:ext cx="7569834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b="1">
                <a:latin typeface="Arial"/>
                <a:cs typeface="Arial"/>
              </a:rPr>
              <a:t>86%</a:t>
            </a:r>
            <a:r>
              <a:rPr dirty="0" sz="2000" spc="35">
                <a:latin typeface="Times New Roman"/>
                <a:cs typeface="Times New Roman"/>
              </a:rPr>
              <a:t> </a:t>
            </a:r>
            <a:r>
              <a:rPr dirty="0" sz="2000">
                <a:latin typeface="Arial"/>
                <a:cs typeface="Arial"/>
              </a:rPr>
              <a:t>of</a:t>
            </a:r>
            <a:r>
              <a:rPr dirty="0" sz="2000" spc="50">
                <a:latin typeface="Times New Roman"/>
                <a:cs typeface="Times New Roman"/>
              </a:rPr>
              <a:t> </a:t>
            </a:r>
            <a:r>
              <a:rPr dirty="0" sz="2000">
                <a:latin typeface="Arial"/>
                <a:cs typeface="Arial"/>
              </a:rPr>
              <a:t>subjects</a:t>
            </a:r>
            <a:r>
              <a:rPr dirty="0" sz="2000" spc="45">
                <a:latin typeface="Times New Roman"/>
                <a:cs typeface="Times New Roman"/>
              </a:rPr>
              <a:t> </a:t>
            </a:r>
            <a:r>
              <a:rPr dirty="0" sz="2000">
                <a:latin typeface="Arial"/>
                <a:cs typeface="Arial"/>
              </a:rPr>
              <a:t>had</a:t>
            </a:r>
            <a:r>
              <a:rPr dirty="0" sz="2000" spc="50">
                <a:latin typeface="Times New Roman"/>
                <a:cs typeface="Times New Roman"/>
              </a:rPr>
              <a:t> </a:t>
            </a:r>
            <a:r>
              <a:rPr dirty="0" sz="2000">
                <a:latin typeface="Arial"/>
                <a:cs typeface="Arial"/>
              </a:rPr>
              <a:t>pulmonary</a:t>
            </a:r>
            <a:r>
              <a:rPr dirty="0" sz="2000" spc="45">
                <a:latin typeface="Times New Roman"/>
                <a:cs typeface="Times New Roman"/>
              </a:rPr>
              <a:t> </a:t>
            </a:r>
            <a:r>
              <a:rPr dirty="0" sz="2000">
                <a:latin typeface="Arial"/>
                <a:cs typeface="Arial"/>
              </a:rPr>
              <a:t>artery</a:t>
            </a:r>
            <a:r>
              <a:rPr dirty="0" sz="2000" spc="50">
                <a:latin typeface="Times New Roman"/>
                <a:cs typeface="Times New Roman"/>
              </a:rPr>
              <a:t> </a:t>
            </a:r>
            <a:r>
              <a:rPr dirty="0" sz="2000">
                <a:latin typeface="Arial"/>
                <a:cs typeface="Arial"/>
              </a:rPr>
              <a:t>systolic</a:t>
            </a:r>
            <a:r>
              <a:rPr dirty="0" sz="2000" spc="45">
                <a:latin typeface="Times New Roman"/>
                <a:cs typeface="Times New Roman"/>
              </a:rPr>
              <a:t> </a:t>
            </a:r>
            <a:r>
              <a:rPr dirty="0" sz="2000">
                <a:latin typeface="Arial"/>
                <a:cs typeface="Arial"/>
              </a:rPr>
              <a:t>pressure</a:t>
            </a:r>
            <a:r>
              <a:rPr dirty="0" sz="2000" spc="50">
                <a:latin typeface="Times New Roman"/>
                <a:cs typeface="Times New Roman"/>
              </a:rPr>
              <a:t> </a:t>
            </a:r>
            <a:r>
              <a:rPr dirty="0" sz="2000">
                <a:latin typeface="Arial"/>
                <a:cs typeface="Arial"/>
              </a:rPr>
              <a:t>&lt;50</a:t>
            </a:r>
            <a:r>
              <a:rPr dirty="0" sz="2000" spc="50">
                <a:latin typeface="Times New Roman"/>
                <a:cs typeface="Times New Roman"/>
              </a:rPr>
              <a:t> </a:t>
            </a:r>
            <a:r>
              <a:rPr dirty="0" sz="2000" spc="-20">
                <a:latin typeface="Arial"/>
                <a:cs typeface="Arial"/>
              </a:rPr>
              <a:t>mmHg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7137400" y="1612900"/>
            <a:ext cx="4284345" cy="3399790"/>
            <a:chOff x="7137400" y="1612900"/>
            <a:chExt cx="4284345" cy="3399790"/>
          </a:xfrm>
        </p:grpSpPr>
        <p:pic>
          <p:nvPicPr>
            <p:cNvPr id="5" name="object 5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137400" y="1612900"/>
              <a:ext cx="4284306" cy="3399485"/>
            </a:xfrm>
            <a:prstGeom prst="rect">
              <a:avLst/>
            </a:prstGeom>
          </p:spPr>
        </p:pic>
        <p:sp>
          <p:nvSpPr>
            <p:cNvPr id="6" name="object 6" descr=""/>
            <p:cNvSpPr/>
            <p:nvPr/>
          </p:nvSpPr>
          <p:spPr>
            <a:xfrm>
              <a:off x="7704632" y="1878177"/>
              <a:ext cx="1812925" cy="1172845"/>
            </a:xfrm>
            <a:custGeom>
              <a:avLst/>
              <a:gdLst/>
              <a:ahLst/>
              <a:cxnLst/>
              <a:rect l="l" t="t" r="r" b="b"/>
              <a:pathLst>
                <a:path w="1812925" h="1172845">
                  <a:moveTo>
                    <a:pt x="1812467" y="1172438"/>
                  </a:moveTo>
                  <a:lnTo>
                    <a:pt x="0" y="0"/>
                  </a:lnTo>
                </a:path>
                <a:path w="1812925" h="1172845">
                  <a:moveTo>
                    <a:pt x="104978" y="885837"/>
                  </a:moveTo>
                  <a:lnTo>
                    <a:pt x="809371" y="1172438"/>
                  </a:lnTo>
                </a:path>
              </a:pathLst>
            </a:custGeom>
            <a:ln w="6350">
              <a:solidFill>
                <a:srgbClr val="4371C4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 txBox="1"/>
          <p:nvPr/>
        </p:nvSpPr>
        <p:spPr>
          <a:xfrm>
            <a:off x="6578295" y="1565516"/>
            <a:ext cx="2059939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Arial"/>
                <a:cs typeface="Arial"/>
              </a:rPr>
              <a:t>PCWP:</a:t>
            </a:r>
            <a:r>
              <a:rPr dirty="0" sz="1400" spc="-10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14.9</a:t>
            </a:r>
            <a:r>
              <a:rPr dirty="0" sz="1400" spc="-5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±</a:t>
            </a:r>
            <a:r>
              <a:rPr dirty="0" sz="1400" spc="-5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4.4</a:t>
            </a:r>
            <a:r>
              <a:rPr dirty="0" sz="1400" spc="-5" b="1">
                <a:latin typeface="Arial"/>
                <a:cs typeface="Arial"/>
              </a:rPr>
              <a:t> </a:t>
            </a:r>
            <a:r>
              <a:rPr dirty="0" sz="1400" spc="-20" b="1">
                <a:latin typeface="Arial"/>
                <a:cs typeface="Arial"/>
              </a:rPr>
              <a:t>mmHg</a:t>
            </a:r>
            <a:endParaRPr sz="1400">
              <a:latin typeface="Arial"/>
              <a:cs typeface="Arial"/>
            </a:endParaRPr>
          </a:p>
        </p:txBody>
      </p:sp>
      <p:sp>
        <p:nvSpPr>
          <p:cNvPr id="8" name="object 8" descr=""/>
          <p:cNvSpPr/>
          <p:nvPr/>
        </p:nvSpPr>
        <p:spPr>
          <a:xfrm>
            <a:off x="9874415" y="1798281"/>
            <a:ext cx="138430" cy="557530"/>
          </a:xfrm>
          <a:custGeom>
            <a:avLst/>
            <a:gdLst/>
            <a:ahLst/>
            <a:cxnLst/>
            <a:rect l="l" t="t" r="r" b="b"/>
            <a:pathLst>
              <a:path w="138429" h="557530">
                <a:moveTo>
                  <a:pt x="0" y="557403"/>
                </a:moveTo>
                <a:lnTo>
                  <a:pt x="138379" y="0"/>
                </a:lnTo>
              </a:path>
            </a:pathLst>
          </a:custGeom>
          <a:ln w="6350">
            <a:solidFill>
              <a:srgbClr val="4371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 txBox="1"/>
          <p:nvPr/>
        </p:nvSpPr>
        <p:spPr>
          <a:xfrm>
            <a:off x="8925445" y="1518615"/>
            <a:ext cx="238315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Arial"/>
                <a:cs typeface="Arial"/>
              </a:rPr>
              <a:t>Mean</a:t>
            </a:r>
            <a:r>
              <a:rPr dirty="0" sz="1400" spc="-20" b="1">
                <a:latin typeface="Arial"/>
                <a:cs typeface="Arial"/>
              </a:rPr>
              <a:t> </a:t>
            </a:r>
            <a:r>
              <a:rPr dirty="0" sz="1400" spc="-10" b="1">
                <a:latin typeface="Arial"/>
                <a:cs typeface="Arial"/>
              </a:rPr>
              <a:t>PAP:</a:t>
            </a:r>
            <a:r>
              <a:rPr dirty="0" sz="1400" spc="-20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25.5</a:t>
            </a:r>
            <a:r>
              <a:rPr dirty="0" sz="1400" spc="-15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±</a:t>
            </a:r>
            <a:r>
              <a:rPr dirty="0" sz="1400" spc="-20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6.1</a:t>
            </a:r>
            <a:r>
              <a:rPr dirty="0" sz="1400" spc="-15" b="1">
                <a:latin typeface="Arial"/>
                <a:cs typeface="Arial"/>
              </a:rPr>
              <a:t> </a:t>
            </a:r>
            <a:r>
              <a:rPr dirty="0" sz="1400" spc="-20" b="1">
                <a:latin typeface="Arial"/>
                <a:cs typeface="Arial"/>
              </a:rPr>
              <a:t>mmHg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6410172" y="2654327"/>
            <a:ext cx="127762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Arial"/>
                <a:cs typeface="Arial"/>
              </a:rPr>
              <a:t>PVR: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Arial"/>
                <a:cs typeface="Arial"/>
              </a:rPr>
              <a:t>2.5</a:t>
            </a:r>
            <a:r>
              <a:rPr dirty="0" sz="1200" spc="-1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±1.1</a:t>
            </a:r>
            <a:r>
              <a:rPr dirty="0" sz="1200" spc="-5">
                <a:latin typeface="Arial"/>
                <a:cs typeface="Arial"/>
              </a:rPr>
              <a:t> </a:t>
            </a:r>
            <a:r>
              <a:rPr dirty="0" sz="1200" spc="-25">
                <a:latin typeface="Arial"/>
                <a:cs typeface="Arial"/>
              </a:rPr>
              <a:t>WU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6346534" y="3615847"/>
            <a:ext cx="155892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Arial"/>
                <a:cs typeface="Arial"/>
              </a:rPr>
              <a:t>Right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b="1">
                <a:latin typeface="Arial"/>
                <a:cs typeface="Arial"/>
              </a:rPr>
              <a:t>atrial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-10" b="1">
                <a:latin typeface="Arial"/>
                <a:cs typeface="Arial"/>
              </a:rPr>
              <a:t>pressure:</a:t>
            </a:r>
            <a:endParaRPr sz="1200">
              <a:latin typeface="Arial"/>
              <a:cs typeface="Arial"/>
            </a:endParaRPr>
          </a:p>
          <a:p>
            <a:pPr marL="200660">
              <a:lnSpc>
                <a:spcPct val="100000"/>
              </a:lnSpc>
            </a:pPr>
            <a:r>
              <a:rPr dirty="0" sz="1200" spc="-10">
                <a:latin typeface="Arial"/>
                <a:cs typeface="Arial"/>
              </a:rPr>
              <a:t>11.0</a:t>
            </a:r>
            <a:r>
              <a:rPr dirty="0" sz="1200" spc="-2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±</a:t>
            </a:r>
            <a:r>
              <a:rPr dirty="0" sz="1200" spc="-2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5.0</a:t>
            </a:r>
            <a:r>
              <a:rPr dirty="0" sz="1200" spc="-20">
                <a:latin typeface="Arial"/>
                <a:cs typeface="Arial"/>
              </a:rPr>
              <a:t> mmHg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" name="object 12" descr=""/>
          <p:cNvSpPr/>
          <p:nvPr/>
        </p:nvSpPr>
        <p:spPr>
          <a:xfrm>
            <a:off x="7787170" y="3406546"/>
            <a:ext cx="1255395" cy="1171575"/>
          </a:xfrm>
          <a:custGeom>
            <a:avLst/>
            <a:gdLst/>
            <a:ahLst/>
            <a:cxnLst/>
            <a:rect l="l" t="t" r="r" b="b"/>
            <a:pathLst>
              <a:path w="1255395" h="1171575">
                <a:moveTo>
                  <a:pt x="202514" y="411327"/>
                </a:moveTo>
                <a:lnTo>
                  <a:pt x="824433" y="0"/>
                </a:lnTo>
              </a:path>
              <a:path w="1255395" h="1171575">
                <a:moveTo>
                  <a:pt x="0" y="1171562"/>
                </a:moveTo>
                <a:lnTo>
                  <a:pt x="1255064" y="815086"/>
                </a:lnTo>
              </a:path>
            </a:pathLst>
          </a:custGeom>
          <a:ln w="6350">
            <a:solidFill>
              <a:srgbClr val="4371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 descr=""/>
          <p:cNvSpPr txBox="1"/>
          <p:nvPr/>
        </p:nvSpPr>
        <p:spPr>
          <a:xfrm>
            <a:off x="6473456" y="4621263"/>
            <a:ext cx="17145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Arial"/>
                <a:cs typeface="Arial"/>
              </a:rPr>
              <a:t>RVEDP</a:t>
            </a:r>
            <a:r>
              <a:rPr dirty="0" sz="1200">
                <a:latin typeface="Arial"/>
                <a:cs typeface="Arial"/>
              </a:rPr>
              <a:t>: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8.5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±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6.2</a:t>
            </a:r>
            <a:r>
              <a:rPr dirty="0" sz="1200" spc="-10">
                <a:latin typeface="Arial"/>
                <a:cs typeface="Arial"/>
              </a:rPr>
              <a:t> </a:t>
            </a:r>
            <a:r>
              <a:rPr dirty="0" sz="1200" spc="-20">
                <a:latin typeface="Arial"/>
                <a:cs typeface="Arial"/>
              </a:rPr>
              <a:t>mmHg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1659803" y="1306957"/>
            <a:ext cx="246443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Arial"/>
                <a:cs typeface="Arial"/>
              </a:rPr>
              <a:t>Right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 b="1">
                <a:latin typeface="Arial"/>
                <a:cs typeface="Arial"/>
              </a:rPr>
              <a:t>Atrial</a:t>
            </a:r>
            <a:r>
              <a:rPr dirty="0" sz="1400" spc="25">
                <a:latin typeface="Times New Roman"/>
                <a:cs typeface="Times New Roman"/>
              </a:rPr>
              <a:t> </a:t>
            </a:r>
            <a:r>
              <a:rPr dirty="0" sz="1400" b="1">
                <a:latin typeface="Arial"/>
                <a:cs typeface="Arial"/>
              </a:rPr>
              <a:t>Pressure</a:t>
            </a:r>
            <a:r>
              <a:rPr dirty="0" sz="1400" spc="25">
                <a:latin typeface="Times New Roman"/>
                <a:cs typeface="Times New Roman"/>
              </a:rPr>
              <a:t> </a:t>
            </a:r>
            <a:r>
              <a:rPr dirty="0" sz="1400" spc="-10" b="1">
                <a:latin typeface="Arial"/>
                <a:cs typeface="Arial"/>
              </a:rPr>
              <a:t>(n=192)</a:t>
            </a:r>
            <a:endParaRPr sz="1400">
              <a:latin typeface="Arial"/>
              <a:cs typeface="Arial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754386" y="2895047"/>
            <a:ext cx="153670" cy="1104900"/>
          </a:xfrm>
          <a:prstGeom prst="rect">
            <a:avLst/>
          </a:prstGeom>
        </p:spPr>
        <p:txBody>
          <a:bodyPr wrap="square" lIns="0" tIns="1905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 sz="900" b="1">
                <a:latin typeface="Arial"/>
                <a:cs typeface="Arial"/>
              </a:rPr>
              <a:t>Number</a:t>
            </a:r>
            <a:r>
              <a:rPr dirty="0" sz="900" spc="10">
                <a:latin typeface="Times New Roman"/>
                <a:cs typeface="Times New Roman"/>
              </a:rPr>
              <a:t> </a:t>
            </a:r>
            <a:r>
              <a:rPr dirty="0" sz="900" b="1">
                <a:latin typeface="Arial"/>
                <a:cs typeface="Arial"/>
              </a:rPr>
              <a:t>of</a:t>
            </a:r>
            <a:r>
              <a:rPr dirty="0" sz="900" spc="15">
                <a:latin typeface="Times New Roman"/>
                <a:cs typeface="Times New Roman"/>
              </a:rPr>
              <a:t> </a:t>
            </a:r>
            <a:r>
              <a:rPr dirty="0" sz="900" spc="-10" b="1">
                <a:latin typeface="Arial"/>
                <a:cs typeface="Arial"/>
              </a:rPr>
              <a:t>Subjects</a:t>
            </a:r>
            <a:endParaRPr sz="900">
              <a:latin typeface="Arial"/>
              <a:cs typeface="Arial"/>
            </a:endParaRPr>
          </a:p>
        </p:txBody>
      </p:sp>
      <p:grpSp>
        <p:nvGrpSpPr>
          <p:cNvPr id="16" name="object 16" descr=""/>
          <p:cNvGrpSpPr/>
          <p:nvPr/>
        </p:nvGrpSpPr>
        <p:grpSpPr>
          <a:xfrm>
            <a:off x="1245885" y="1638147"/>
            <a:ext cx="3333115" cy="3661410"/>
            <a:chOff x="1245885" y="1638147"/>
            <a:chExt cx="3333115" cy="3661410"/>
          </a:xfrm>
        </p:grpSpPr>
        <p:sp>
          <p:nvSpPr>
            <p:cNvPr id="17" name="object 17" descr=""/>
            <p:cNvSpPr/>
            <p:nvPr/>
          </p:nvSpPr>
          <p:spPr>
            <a:xfrm>
              <a:off x="1280172" y="5291893"/>
              <a:ext cx="3293745" cy="5080"/>
            </a:xfrm>
            <a:custGeom>
              <a:avLst/>
              <a:gdLst/>
              <a:ahLst/>
              <a:cxnLst/>
              <a:rect l="l" t="t" r="r" b="b"/>
              <a:pathLst>
                <a:path w="3293745" h="5079">
                  <a:moveTo>
                    <a:pt x="0" y="0"/>
                  </a:moveTo>
                  <a:lnTo>
                    <a:pt x="548944" y="0"/>
                  </a:lnTo>
                </a:path>
                <a:path w="3293745" h="5079">
                  <a:moveTo>
                    <a:pt x="0" y="4762"/>
                  </a:moveTo>
                  <a:lnTo>
                    <a:pt x="3293668" y="4762"/>
                  </a:lnTo>
                </a:path>
              </a:pathLst>
            </a:custGeom>
            <a:ln w="4762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1280172" y="3559873"/>
              <a:ext cx="549275" cy="1734820"/>
            </a:xfrm>
            <a:custGeom>
              <a:avLst/>
              <a:gdLst/>
              <a:ahLst/>
              <a:cxnLst/>
              <a:rect l="l" t="t" r="r" b="b"/>
              <a:pathLst>
                <a:path w="549275" h="1734820">
                  <a:moveTo>
                    <a:pt x="548942" y="0"/>
                  </a:moveTo>
                  <a:lnTo>
                    <a:pt x="0" y="0"/>
                  </a:lnTo>
                  <a:lnTo>
                    <a:pt x="0" y="1734400"/>
                  </a:lnTo>
                  <a:lnTo>
                    <a:pt x="548942" y="1734400"/>
                  </a:lnTo>
                  <a:lnTo>
                    <a:pt x="548942" y="0"/>
                  </a:lnTo>
                  <a:close/>
                </a:path>
              </a:pathLst>
            </a:custGeom>
            <a:solidFill>
              <a:srgbClr val="4F80B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1280172" y="3468598"/>
              <a:ext cx="549275" cy="0"/>
            </a:xfrm>
            <a:custGeom>
              <a:avLst/>
              <a:gdLst/>
              <a:ahLst/>
              <a:cxnLst/>
              <a:rect l="l" t="t" r="r" b="b"/>
              <a:pathLst>
                <a:path w="549275" h="0">
                  <a:moveTo>
                    <a:pt x="0" y="0"/>
                  </a:moveTo>
                  <a:lnTo>
                    <a:pt x="548944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1280172" y="3012173"/>
              <a:ext cx="549275" cy="0"/>
            </a:xfrm>
            <a:custGeom>
              <a:avLst/>
              <a:gdLst/>
              <a:ahLst/>
              <a:cxnLst/>
              <a:rect l="l" t="t" r="r" b="b"/>
              <a:pathLst>
                <a:path w="549275" h="0">
                  <a:moveTo>
                    <a:pt x="0" y="0"/>
                  </a:moveTo>
                  <a:lnTo>
                    <a:pt x="548944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1280172" y="2555747"/>
              <a:ext cx="3293745" cy="0"/>
            </a:xfrm>
            <a:custGeom>
              <a:avLst/>
              <a:gdLst/>
              <a:ahLst/>
              <a:cxnLst/>
              <a:rect l="l" t="t" r="r" b="b"/>
              <a:pathLst>
                <a:path w="3293745" h="0">
                  <a:moveTo>
                    <a:pt x="0" y="0"/>
                  </a:moveTo>
                  <a:lnTo>
                    <a:pt x="548944" y="0"/>
                  </a:lnTo>
                </a:path>
                <a:path w="3293745" h="0">
                  <a:moveTo>
                    <a:pt x="1097892" y="0"/>
                  </a:moveTo>
                  <a:lnTo>
                    <a:pt x="3293668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 descr=""/>
            <p:cNvSpPr/>
            <p:nvPr/>
          </p:nvSpPr>
          <p:spPr>
            <a:xfrm>
              <a:off x="1280172" y="2099335"/>
              <a:ext cx="3293745" cy="0"/>
            </a:xfrm>
            <a:custGeom>
              <a:avLst/>
              <a:gdLst/>
              <a:ahLst/>
              <a:cxnLst/>
              <a:rect l="l" t="t" r="r" b="b"/>
              <a:pathLst>
                <a:path w="3293745" h="0">
                  <a:moveTo>
                    <a:pt x="0" y="0"/>
                  </a:moveTo>
                  <a:lnTo>
                    <a:pt x="548944" y="0"/>
                  </a:lnTo>
                </a:path>
                <a:path w="3293745" h="0">
                  <a:moveTo>
                    <a:pt x="1097892" y="0"/>
                  </a:moveTo>
                  <a:lnTo>
                    <a:pt x="3293668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 descr=""/>
            <p:cNvSpPr/>
            <p:nvPr/>
          </p:nvSpPr>
          <p:spPr>
            <a:xfrm>
              <a:off x="1829117" y="1779841"/>
              <a:ext cx="549275" cy="3514725"/>
            </a:xfrm>
            <a:custGeom>
              <a:avLst/>
              <a:gdLst/>
              <a:ahLst/>
              <a:cxnLst/>
              <a:rect l="l" t="t" r="r" b="b"/>
              <a:pathLst>
                <a:path w="549275" h="3514725">
                  <a:moveTo>
                    <a:pt x="548947" y="0"/>
                  </a:moveTo>
                  <a:lnTo>
                    <a:pt x="0" y="0"/>
                  </a:lnTo>
                  <a:lnTo>
                    <a:pt x="0" y="3514432"/>
                  </a:lnTo>
                  <a:lnTo>
                    <a:pt x="548947" y="3514432"/>
                  </a:lnTo>
                  <a:lnTo>
                    <a:pt x="548947" y="0"/>
                  </a:lnTo>
                  <a:close/>
                </a:path>
              </a:pathLst>
            </a:custGeom>
            <a:solidFill>
              <a:srgbClr val="4F80B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 descr=""/>
            <p:cNvSpPr/>
            <p:nvPr/>
          </p:nvSpPr>
          <p:spPr>
            <a:xfrm>
              <a:off x="2927004" y="3468598"/>
              <a:ext cx="1647189" cy="0"/>
            </a:xfrm>
            <a:custGeom>
              <a:avLst/>
              <a:gdLst/>
              <a:ahLst/>
              <a:cxnLst/>
              <a:rect l="l" t="t" r="r" b="b"/>
              <a:pathLst>
                <a:path w="1647189" h="0">
                  <a:moveTo>
                    <a:pt x="0" y="0"/>
                  </a:moveTo>
                  <a:lnTo>
                    <a:pt x="1646836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 descr=""/>
            <p:cNvSpPr/>
            <p:nvPr/>
          </p:nvSpPr>
          <p:spPr>
            <a:xfrm>
              <a:off x="2927004" y="3012173"/>
              <a:ext cx="1647189" cy="0"/>
            </a:xfrm>
            <a:custGeom>
              <a:avLst/>
              <a:gdLst/>
              <a:ahLst/>
              <a:cxnLst/>
              <a:rect l="l" t="t" r="r" b="b"/>
              <a:pathLst>
                <a:path w="1647189" h="0">
                  <a:moveTo>
                    <a:pt x="0" y="0"/>
                  </a:moveTo>
                  <a:lnTo>
                    <a:pt x="1646836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 descr=""/>
            <p:cNvSpPr/>
            <p:nvPr/>
          </p:nvSpPr>
          <p:spPr>
            <a:xfrm>
              <a:off x="2378062" y="2875241"/>
              <a:ext cx="549275" cy="2419350"/>
            </a:xfrm>
            <a:custGeom>
              <a:avLst/>
              <a:gdLst/>
              <a:ahLst/>
              <a:cxnLst/>
              <a:rect l="l" t="t" r="r" b="b"/>
              <a:pathLst>
                <a:path w="549275" h="2419350">
                  <a:moveTo>
                    <a:pt x="548942" y="0"/>
                  </a:moveTo>
                  <a:lnTo>
                    <a:pt x="0" y="0"/>
                  </a:lnTo>
                  <a:lnTo>
                    <a:pt x="0" y="2419032"/>
                  </a:lnTo>
                  <a:lnTo>
                    <a:pt x="548942" y="2419032"/>
                  </a:lnTo>
                  <a:lnTo>
                    <a:pt x="548942" y="0"/>
                  </a:lnTo>
                  <a:close/>
                </a:path>
              </a:pathLst>
            </a:custGeom>
            <a:solidFill>
              <a:srgbClr val="4F80B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 descr=""/>
            <p:cNvSpPr/>
            <p:nvPr/>
          </p:nvSpPr>
          <p:spPr>
            <a:xfrm>
              <a:off x="3475949" y="4381436"/>
              <a:ext cx="1097915" cy="0"/>
            </a:xfrm>
            <a:custGeom>
              <a:avLst/>
              <a:gdLst/>
              <a:ahLst/>
              <a:cxnLst/>
              <a:rect l="l" t="t" r="r" b="b"/>
              <a:pathLst>
                <a:path w="1097914" h="0">
                  <a:moveTo>
                    <a:pt x="0" y="0"/>
                  </a:moveTo>
                  <a:lnTo>
                    <a:pt x="1097892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 descr=""/>
            <p:cNvSpPr/>
            <p:nvPr/>
          </p:nvSpPr>
          <p:spPr>
            <a:xfrm>
              <a:off x="3475949" y="3925011"/>
              <a:ext cx="1097915" cy="0"/>
            </a:xfrm>
            <a:custGeom>
              <a:avLst/>
              <a:gdLst/>
              <a:ahLst/>
              <a:cxnLst/>
              <a:rect l="l" t="t" r="r" b="b"/>
              <a:pathLst>
                <a:path w="1097914" h="0">
                  <a:moveTo>
                    <a:pt x="0" y="0"/>
                  </a:moveTo>
                  <a:lnTo>
                    <a:pt x="1097892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 descr=""/>
            <p:cNvSpPr/>
            <p:nvPr/>
          </p:nvSpPr>
          <p:spPr>
            <a:xfrm>
              <a:off x="2927007" y="3696804"/>
              <a:ext cx="549275" cy="1597660"/>
            </a:xfrm>
            <a:custGeom>
              <a:avLst/>
              <a:gdLst/>
              <a:ahLst/>
              <a:cxnLst/>
              <a:rect l="l" t="t" r="r" b="b"/>
              <a:pathLst>
                <a:path w="549275" h="1597660">
                  <a:moveTo>
                    <a:pt x="548942" y="0"/>
                  </a:moveTo>
                  <a:lnTo>
                    <a:pt x="0" y="0"/>
                  </a:lnTo>
                  <a:lnTo>
                    <a:pt x="0" y="1597469"/>
                  </a:lnTo>
                  <a:lnTo>
                    <a:pt x="548942" y="1597469"/>
                  </a:lnTo>
                  <a:lnTo>
                    <a:pt x="548942" y="0"/>
                  </a:lnTo>
                  <a:close/>
                </a:path>
              </a:pathLst>
            </a:custGeom>
            <a:solidFill>
              <a:srgbClr val="4F80B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 descr=""/>
            <p:cNvSpPr/>
            <p:nvPr/>
          </p:nvSpPr>
          <p:spPr>
            <a:xfrm>
              <a:off x="4024899" y="4837849"/>
              <a:ext cx="549275" cy="0"/>
            </a:xfrm>
            <a:custGeom>
              <a:avLst/>
              <a:gdLst/>
              <a:ahLst/>
              <a:cxnLst/>
              <a:rect l="l" t="t" r="r" b="b"/>
              <a:pathLst>
                <a:path w="549275" h="0">
                  <a:moveTo>
                    <a:pt x="0" y="0"/>
                  </a:moveTo>
                  <a:lnTo>
                    <a:pt x="548942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 descr=""/>
            <p:cNvSpPr/>
            <p:nvPr/>
          </p:nvSpPr>
          <p:spPr>
            <a:xfrm>
              <a:off x="3475952" y="4792217"/>
              <a:ext cx="1097915" cy="502284"/>
            </a:xfrm>
            <a:custGeom>
              <a:avLst/>
              <a:gdLst/>
              <a:ahLst/>
              <a:cxnLst/>
              <a:rect l="l" t="t" r="r" b="b"/>
              <a:pathLst>
                <a:path w="1097914" h="502285">
                  <a:moveTo>
                    <a:pt x="1097876" y="136918"/>
                  </a:moveTo>
                  <a:lnTo>
                    <a:pt x="548944" y="136918"/>
                  </a:lnTo>
                  <a:lnTo>
                    <a:pt x="548944" y="0"/>
                  </a:lnTo>
                  <a:lnTo>
                    <a:pt x="0" y="0"/>
                  </a:lnTo>
                  <a:lnTo>
                    <a:pt x="0" y="502056"/>
                  </a:lnTo>
                  <a:lnTo>
                    <a:pt x="548944" y="502056"/>
                  </a:lnTo>
                  <a:lnTo>
                    <a:pt x="1097876" y="502056"/>
                  </a:lnTo>
                  <a:lnTo>
                    <a:pt x="1097876" y="136918"/>
                  </a:lnTo>
                  <a:close/>
                </a:path>
              </a:pathLst>
            </a:custGeom>
            <a:solidFill>
              <a:srgbClr val="4F80B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 descr=""/>
            <p:cNvSpPr/>
            <p:nvPr/>
          </p:nvSpPr>
          <p:spPr>
            <a:xfrm>
              <a:off x="1280172" y="5066055"/>
              <a:ext cx="3293745" cy="0"/>
            </a:xfrm>
            <a:custGeom>
              <a:avLst/>
              <a:gdLst/>
              <a:ahLst/>
              <a:cxnLst/>
              <a:rect l="l" t="t" r="r" b="b"/>
              <a:pathLst>
                <a:path w="3293745" h="0">
                  <a:moveTo>
                    <a:pt x="0" y="0"/>
                  </a:moveTo>
                  <a:lnTo>
                    <a:pt x="3293668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 descr=""/>
            <p:cNvSpPr/>
            <p:nvPr/>
          </p:nvSpPr>
          <p:spPr>
            <a:xfrm>
              <a:off x="1280172" y="5066055"/>
              <a:ext cx="0" cy="34290"/>
            </a:xfrm>
            <a:custGeom>
              <a:avLst/>
              <a:gdLst/>
              <a:ahLst/>
              <a:cxnLst/>
              <a:rect l="l" t="t" r="r" b="b"/>
              <a:pathLst>
                <a:path w="0" h="34289">
                  <a:moveTo>
                    <a:pt x="0" y="0"/>
                  </a:moveTo>
                  <a:lnTo>
                    <a:pt x="0" y="3429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 descr=""/>
            <p:cNvSpPr/>
            <p:nvPr/>
          </p:nvSpPr>
          <p:spPr>
            <a:xfrm>
              <a:off x="1829117" y="5066055"/>
              <a:ext cx="0" cy="34290"/>
            </a:xfrm>
            <a:custGeom>
              <a:avLst/>
              <a:gdLst/>
              <a:ahLst/>
              <a:cxnLst/>
              <a:rect l="l" t="t" r="r" b="b"/>
              <a:pathLst>
                <a:path w="0" h="34289">
                  <a:moveTo>
                    <a:pt x="0" y="0"/>
                  </a:moveTo>
                  <a:lnTo>
                    <a:pt x="0" y="3429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 descr=""/>
            <p:cNvSpPr/>
            <p:nvPr/>
          </p:nvSpPr>
          <p:spPr>
            <a:xfrm>
              <a:off x="2378062" y="5066055"/>
              <a:ext cx="0" cy="34290"/>
            </a:xfrm>
            <a:custGeom>
              <a:avLst/>
              <a:gdLst/>
              <a:ahLst/>
              <a:cxnLst/>
              <a:rect l="l" t="t" r="r" b="b"/>
              <a:pathLst>
                <a:path w="0" h="34289">
                  <a:moveTo>
                    <a:pt x="0" y="0"/>
                  </a:moveTo>
                  <a:lnTo>
                    <a:pt x="0" y="3429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 descr=""/>
            <p:cNvSpPr/>
            <p:nvPr/>
          </p:nvSpPr>
          <p:spPr>
            <a:xfrm>
              <a:off x="2927007" y="5066055"/>
              <a:ext cx="0" cy="34290"/>
            </a:xfrm>
            <a:custGeom>
              <a:avLst/>
              <a:gdLst/>
              <a:ahLst/>
              <a:cxnLst/>
              <a:rect l="l" t="t" r="r" b="b"/>
              <a:pathLst>
                <a:path w="0" h="34289">
                  <a:moveTo>
                    <a:pt x="0" y="0"/>
                  </a:moveTo>
                  <a:lnTo>
                    <a:pt x="0" y="3429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 descr=""/>
            <p:cNvSpPr/>
            <p:nvPr/>
          </p:nvSpPr>
          <p:spPr>
            <a:xfrm>
              <a:off x="3475952" y="5066055"/>
              <a:ext cx="0" cy="34290"/>
            </a:xfrm>
            <a:custGeom>
              <a:avLst/>
              <a:gdLst/>
              <a:ahLst/>
              <a:cxnLst/>
              <a:rect l="l" t="t" r="r" b="b"/>
              <a:pathLst>
                <a:path w="0" h="34289">
                  <a:moveTo>
                    <a:pt x="0" y="0"/>
                  </a:moveTo>
                  <a:lnTo>
                    <a:pt x="0" y="3429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 descr=""/>
            <p:cNvSpPr/>
            <p:nvPr/>
          </p:nvSpPr>
          <p:spPr>
            <a:xfrm>
              <a:off x="4024896" y="5066055"/>
              <a:ext cx="0" cy="34290"/>
            </a:xfrm>
            <a:custGeom>
              <a:avLst/>
              <a:gdLst/>
              <a:ahLst/>
              <a:cxnLst/>
              <a:rect l="l" t="t" r="r" b="b"/>
              <a:pathLst>
                <a:path w="0" h="34289">
                  <a:moveTo>
                    <a:pt x="0" y="0"/>
                  </a:moveTo>
                  <a:lnTo>
                    <a:pt x="0" y="3429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 descr=""/>
            <p:cNvSpPr/>
            <p:nvPr/>
          </p:nvSpPr>
          <p:spPr>
            <a:xfrm>
              <a:off x="4573841" y="5066055"/>
              <a:ext cx="0" cy="34290"/>
            </a:xfrm>
            <a:custGeom>
              <a:avLst/>
              <a:gdLst/>
              <a:ahLst/>
              <a:cxnLst/>
              <a:rect l="l" t="t" r="r" b="b"/>
              <a:pathLst>
                <a:path w="0" h="34289">
                  <a:moveTo>
                    <a:pt x="0" y="0"/>
                  </a:moveTo>
                  <a:lnTo>
                    <a:pt x="0" y="3429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 descr=""/>
            <p:cNvSpPr/>
            <p:nvPr/>
          </p:nvSpPr>
          <p:spPr>
            <a:xfrm>
              <a:off x="1280172" y="1642909"/>
              <a:ext cx="3293745" cy="0"/>
            </a:xfrm>
            <a:custGeom>
              <a:avLst/>
              <a:gdLst/>
              <a:ahLst/>
              <a:cxnLst/>
              <a:rect l="l" t="t" r="r" b="b"/>
              <a:pathLst>
                <a:path w="3293745" h="0">
                  <a:moveTo>
                    <a:pt x="0" y="0"/>
                  </a:moveTo>
                  <a:lnTo>
                    <a:pt x="3293668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 descr=""/>
            <p:cNvSpPr/>
            <p:nvPr/>
          </p:nvSpPr>
          <p:spPr>
            <a:xfrm>
              <a:off x="1280172" y="1642909"/>
              <a:ext cx="0" cy="3651885"/>
            </a:xfrm>
            <a:custGeom>
              <a:avLst/>
              <a:gdLst/>
              <a:ahLst/>
              <a:cxnLst/>
              <a:rect l="l" t="t" r="r" b="b"/>
              <a:pathLst>
                <a:path w="0" h="3651885">
                  <a:moveTo>
                    <a:pt x="0" y="0"/>
                  </a:moveTo>
                  <a:lnTo>
                    <a:pt x="0" y="3651364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2" name="object 42" descr=""/>
            <p:cNvSpPr/>
            <p:nvPr/>
          </p:nvSpPr>
          <p:spPr>
            <a:xfrm>
              <a:off x="1245885" y="5294274"/>
              <a:ext cx="34290" cy="0"/>
            </a:xfrm>
            <a:custGeom>
              <a:avLst/>
              <a:gdLst/>
              <a:ahLst/>
              <a:cxnLst/>
              <a:rect l="l" t="t" r="r" b="b"/>
              <a:pathLst>
                <a:path w="34290" h="0">
                  <a:moveTo>
                    <a:pt x="0" y="0"/>
                  </a:moveTo>
                  <a:lnTo>
                    <a:pt x="34287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3" name="object 43" descr=""/>
            <p:cNvSpPr/>
            <p:nvPr/>
          </p:nvSpPr>
          <p:spPr>
            <a:xfrm>
              <a:off x="1245885" y="4837849"/>
              <a:ext cx="34290" cy="0"/>
            </a:xfrm>
            <a:custGeom>
              <a:avLst/>
              <a:gdLst/>
              <a:ahLst/>
              <a:cxnLst/>
              <a:rect l="l" t="t" r="r" b="b"/>
              <a:pathLst>
                <a:path w="34290" h="0">
                  <a:moveTo>
                    <a:pt x="0" y="0"/>
                  </a:moveTo>
                  <a:lnTo>
                    <a:pt x="34287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4" name="object 44" descr=""/>
            <p:cNvSpPr/>
            <p:nvPr/>
          </p:nvSpPr>
          <p:spPr>
            <a:xfrm>
              <a:off x="1245885" y="4381436"/>
              <a:ext cx="34290" cy="0"/>
            </a:xfrm>
            <a:custGeom>
              <a:avLst/>
              <a:gdLst/>
              <a:ahLst/>
              <a:cxnLst/>
              <a:rect l="l" t="t" r="r" b="b"/>
              <a:pathLst>
                <a:path w="34290" h="0">
                  <a:moveTo>
                    <a:pt x="0" y="0"/>
                  </a:moveTo>
                  <a:lnTo>
                    <a:pt x="34287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5" name="object 45" descr=""/>
            <p:cNvSpPr/>
            <p:nvPr/>
          </p:nvSpPr>
          <p:spPr>
            <a:xfrm>
              <a:off x="1245885" y="3925011"/>
              <a:ext cx="34290" cy="0"/>
            </a:xfrm>
            <a:custGeom>
              <a:avLst/>
              <a:gdLst/>
              <a:ahLst/>
              <a:cxnLst/>
              <a:rect l="l" t="t" r="r" b="b"/>
              <a:pathLst>
                <a:path w="34290" h="0">
                  <a:moveTo>
                    <a:pt x="0" y="0"/>
                  </a:moveTo>
                  <a:lnTo>
                    <a:pt x="34287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6" name="object 46" descr=""/>
            <p:cNvSpPr/>
            <p:nvPr/>
          </p:nvSpPr>
          <p:spPr>
            <a:xfrm>
              <a:off x="1245885" y="3468598"/>
              <a:ext cx="34290" cy="0"/>
            </a:xfrm>
            <a:custGeom>
              <a:avLst/>
              <a:gdLst/>
              <a:ahLst/>
              <a:cxnLst/>
              <a:rect l="l" t="t" r="r" b="b"/>
              <a:pathLst>
                <a:path w="34290" h="0">
                  <a:moveTo>
                    <a:pt x="0" y="0"/>
                  </a:moveTo>
                  <a:lnTo>
                    <a:pt x="34287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7" name="object 47" descr=""/>
            <p:cNvSpPr/>
            <p:nvPr/>
          </p:nvSpPr>
          <p:spPr>
            <a:xfrm>
              <a:off x="1245885" y="3012173"/>
              <a:ext cx="34290" cy="0"/>
            </a:xfrm>
            <a:custGeom>
              <a:avLst/>
              <a:gdLst/>
              <a:ahLst/>
              <a:cxnLst/>
              <a:rect l="l" t="t" r="r" b="b"/>
              <a:pathLst>
                <a:path w="34290" h="0">
                  <a:moveTo>
                    <a:pt x="0" y="0"/>
                  </a:moveTo>
                  <a:lnTo>
                    <a:pt x="34287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8" name="object 48" descr=""/>
            <p:cNvSpPr/>
            <p:nvPr/>
          </p:nvSpPr>
          <p:spPr>
            <a:xfrm>
              <a:off x="1245885" y="2555747"/>
              <a:ext cx="34290" cy="0"/>
            </a:xfrm>
            <a:custGeom>
              <a:avLst/>
              <a:gdLst/>
              <a:ahLst/>
              <a:cxnLst/>
              <a:rect l="l" t="t" r="r" b="b"/>
              <a:pathLst>
                <a:path w="34290" h="0">
                  <a:moveTo>
                    <a:pt x="0" y="0"/>
                  </a:moveTo>
                  <a:lnTo>
                    <a:pt x="34287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9" name="object 49" descr=""/>
            <p:cNvSpPr/>
            <p:nvPr/>
          </p:nvSpPr>
          <p:spPr>
            <a:xfrm>
              <a:off x="1245885" y="2099335"/>
              <a:ext cx="34290" cy="0"/>
            </a:xfrm>
            <a:custGeom>
              <a:avLst/>
              <a:gdLst/>
              <a:ahLst/>
              <a:cxnLst/>
              <a:rect l="l" t="t" r="r" b="b"/>
              <a:pathLst>
                <a:path w="34290" h="0">
                  <a:moveTo>
                    <a:pt x="0" y="0"/>
                  </a:moveTo>
                  <a:lnTo>
                    <a:pt x="34287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0" name="object 50" descr=""/>
            <p:cNvSpPr/>
            <p:nvPr/>
          </p:nvSpPr>
          <p:spPr>
            <a:xfrm>
              <a:off x="1245885" y="1642909"/>
              <a:ext cx="34290" cy="0"/>
            </a:xfrm>
            <a:custGeom>
              <a:avLst/>
              <a:gdLst/>
              <a:ahLst/>
              <a:cxnLst/>
              <a:rect l="l" t="t" r="r" b="b"/>
              <a:pathLst>
                <a:path w="34290" h="0">
                  <a:moveTo>
                    <a:pt x="0" y="0"/>
                  </a:moveTo>
                  <a:lnTo>
                    <a:pt x="34287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1" name="object 51" descr=""/>
          <p:cNvSpPr txBox="1"/>
          <p:nvPr/>
        </p:nvSpPr>
        <p:spPr>
          <a:xfrm>
            <a:off x="1408595" y="5120055"/>
            <a:ext cx="29273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b="1">
                <a:solidFill>
                  <a:srgbClr val="595959"/>
                </a:solidFill>
                <a:latin typeface="Arial"/>
                <a:cs typeface="Arial"/>
              </a:rPr>
              <a:t>[1,</a:t>
            </a:r>
            <a:r>
              <a:rPr dirty="0" sz="900" spc="25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900" spc="-25" b="1">
                <a:solidFill>
                  <a:srgbClr val="595959"/>
                </a:solidFill>
                <a:latin typeface="Arial"/>
                <a:cs typeface="Arial"/>
              </a:rPr>
              <a:t>6]</a:t>
            </a:r>
            <a:endParaRPr sz="900">
              <a:latin typeface="Arial"/>
              <a:cs typeface="Arial"/>
            </a:endParaRPr>
          </a:p>
        </p:txBody>
      </p:sp>
      <p:sp>
        <p:nvSpPr>
          <p:cNvPr id="61" name="object 61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30"/>
              </a:lnSpc>
            </a:pPr>
            <a:r>
              <a:rPr dirty="0" spc="-10"/>
              <a:t>EuroPCR.com</a:t>
            </a:r>
          </a:p>
        </p:txBody>
      </p:sp>
      <p:sp>
        <p:nvSpPr>
          <p:cNvPr id="52" name="object 52" descr=""/>
          <p:cNvSpPr txBox="1"/>
          <p:nvPr/>
        </p:nvSpPr>
        <p:spPr>
          <a:xfrm>
            <a:off x="1925860" y="5120055"/>
            <a:ext cx="2035175" cy="4940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29590" algn="l"/>
                <a:tab pos="1078865" algn="l"/>
                <a:tab pos="1627505" algn="l"/>
              </a:tabLst>
            </a:pPr>
            <a:r>
              <a:rPr dirty="0" sz="900" b="1">
                <a:solidFill>
                  <a:srgbClr val="595959"/>
                </a:solidFill>
                <a:latin typeface="Arial"/>
                <a:cs typeface="Arial"/>
              </a:rPr>
              <a:t>[6,</a:t>
            </a:r>
            <a:r>
              <a:rPr dirty="0" sz="900" spc="25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900" spc="-25" b="1">
                <a:solidFill>
                  <a:srgbClr val="595959"/>
                </a:solidFill>
                <a:latin typeface="Arial"/>
                <a:cs typeface="Arial"/>
              </a:rPr>
              <a:t>11]</a:t>
            </a:r>
            <a:r>
              <a:rPr dirty="0" sz="900">
                <a:solidFill>
                  <a:srgbClr val="595959"/>
                </a:solidFill>
                <a:latin typeface="Times New Roman"/>
                <a:cs typeface="Times New Roman"/>
              </a:rPr>
              <a:t>	</a:t>
            </a:r>
            <a:r>
              <a:rPr dirty="0" sz="900" b="1">
                <a:solidFill>
                  <a:srgbClr val="595959"/>
                </a:solidFill>
                <a:latin typeface="Arial"/>
                <a:cs typeface="Arial"/>
              </a:rPr>
              <a:t>[11,</a:t>
            </a:r>
            <a:r>
              <a:rPr dirty="0" sz="900" spc="25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900" spc="-25" b="1">
                <a:solidFill>
                  <a:srgbClr val="595959"/>
                </a:solidFill>
                <a:latin typeface="Arial"/>
                <a:cs typeface="Arial"/>
              </a:rPr>
              <a:t>16]</a:t>
            </a:r>
            <a:r>
              <a:rPr dirty="0" sz="900">
                <a:solidFill>
                  <a:srgbClr val="595959"/>
                </a:solidFill>
                <a:latin typeface="Times New Roman"/>
                <a:cs typeface="Times New Roman"/>
              </a:rPr>
              <a:t>	</a:t>
            </a:r>
            <a:r>
              <a:rPr dirty="0" sz="900" b="1">
                <a:solidFill>
                  <a:srgbClr val="595959"/>
                </a:solidFill>
                <a:latin typeface="Arial"/>
                <a:cs typeface="Arial"/>
              </a:rPr>
              <a:t>[16,</a:t>
            </a:r>
            <a:r>
              <a:rPr dirty="0" sz="900" spc="25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900" spc="-25" b="1">
                <a:solidFill>
                  <a:srgbClr val="595959"/>
                </a:solidFill>
                <a:latin typeface="Arial"/>
                <a:cs typeface="Arial"/>
              </a:rPr>
              <a:t>21]</a:t>
            </a:r>
            <a:r>
              <a:rPr dirty="0" sz="900">
                <a:solidFill>
                  <a:srgbClr val="595959"/>
                </a:solidFill>
                <a:latin typeface="Times New Roman"/>
                <a:cs typeface="Times New Roman"/>
              </a:rPr>
              <a:t>	</a:t>
            </a:r>
            <a:r>
              <a:rPr dirty="0" sz="900" b="1">
                <a:solidFill>
                  <a:srgbClr val="595959"/>
                </a:solidFill>
                <a:latin typeface="Arial"/>
                <a:cs typeface="Arial"/>
              </a:rPr>
              <a:t>[21,</a:t>
            </a:r>
            <a:r>
              <a:rPr dirty="0" sz="900" spc="25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900" spc="-25" b="1">
                <a:solidFill>
                  <a:srgbClr val="595959"/>
                </a:solidFill>
                <a:latin typeface="Arial"/>
                <a:cs typeface="Arial"/>
              </a:rPr>
              <a:t>26]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300">
              <a:latin typeface="Arial"/>
              <a:cs typeface="Arial"/>
            </a:endParaRPr>
          </a:p>
          <a:p>
            <a:pPr marL="112395">
              <a:lnSpc>
                <a:spcPct val="100000"/>
              </a:lnSpc>
            </a:pPr>
            <a:r>
              <a:rPr dirty="0" sz="900" b="1">
                <a:latin typeface="Arial"/>
                <a:cs typeface="Arial"/>
              </a:rPr>
              <a:t>Right</a:t>
            </a:r>
            <a:r>
              <a:rPr dirty="0" sz="900" spc="10">
                <a:latin typeface="Times New Roman"/>
                <a:cs typeface="Times New Roman"/>
              </a:rPr>
              <a:t> </a:t>
            </a:r>
            <a:r>
              <a:rPr dirty="0" sz="900" b="1">
                <a:latin typeface="Arial"/>
                <a:cs typeface="Arial"/>
              </a:rPr>
              <a:t>Atrial</a:t>
            </a:r>
            <a:r>
              <a:rPr dirty="0" sz="900" spc="15">
                <a:latin typeface="Times New Roman"/>
                <a:cs typeface="Times New Roman"/>
              </a:rPr>
              <a:t> </a:t>
            </a:r>
            <a:r>
              <a:rPr dirty="0" sz="900" b="1">
                <a:latin typeface="Arial"/>
                <a:cs typeface="Arial"/>
              </a:rPr>
              <a:t>Pressure</a:t>
            </a:r>
            <a:r>
              <a:rPr dirty="0" sz="900" spc="15">
                <a:latin typeface="Times New Roman"/>
                <a:cs typeface="Times New Roman"/>
              </a:rPr>
              <a:t> </a:t>
            </a:r>
            <a:r>
              <a:rPr dirty="0" sz="900" spc="-10" b="1">
                <a:latin typeface="Arial"/>
                <a:cs typeface="Arial"/>
              </a:rPr>
              <a:t>(mmHg)</a:t>
            </a:r>
            <a:endParaRPr sz="900">
              <a:latin typeface="Arial"/>
              <a:cs typeface="Arial"/>
            </a:endParaRPr>
          </a:p>
        </p:txBody>
      </p:sp>
      <p:sp>
        <p:nvSpPr>
          <p:cNvPr id="53" name="object 53" descr=""/>
          <p:cNvSpPr txBox="1"/>
          <p:nvPr/>
        </p:nvSpPr>
        <p:spPr>
          <a:xfrm>
            <a:off x="4090355" y="5120055"/>
            <a:ext cx="419734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b="1">
                <a:solidFill>
                  <a:srgbClr val="595959"/>
                </a:solidFill>
                <a:latin typeface="Arial"/>
                <a:cs typeface="Arial"/>
              </a:rPr>
              <a:t>[26,</a:t>
            </a:r>
            <a:r>
              <a:rPr dirty="0" sz="900" spc="25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900" spc="-25" b="1">
                <a:solidFill>
                  <a:srgbClr val="595959"/>
                </a:solidFill>
                <a:latin typeface="Arial"/>
                <a:cs typeface="Arial"/>
              </a:rPr>
              <a:t>31]</a:t>
            </a:r>
            <a:endParaRPr sz="900">
              <a:latin typeface="Arial"/>
              <a:cs typeface="Arial"/>
            </a:endParaRPr>
          </a:p>
        </p:txBody>
      </p:sp>
      <p:sp>
        <p:nvSpPr>
          <p:cNvPr id="54" name="object 54" descr=""/>
          <p:cNvSpPr txBox="1"/>
          <p:nvPr/>
        </p:nvSpPr>
        <p:spPr>
          <a:xfrm>
            <a:off x="1040687" y="1558480"/>
            <a:ext cx="15303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595959"/>
                </a:solidFill>
                <a:latin typeface="Arial"/>
                <a:cs typeface="Arial"/>
              </a:rPr>
              <a:t>75</a:t>
            </a:r>
            <a:endParaRPr sz="900">
              <a:latin typeface="Arial"/>
              <a:cs typeface="Arial"/>
            </a:endParaRPr>
          </a:p>
        </p:txBody>
      </p:sp>
      <p:sp>
        <p:nvSpPr>
          <p:cNvPr id="55" name="object 55" descr=""/>
          <p:cNvSpPr txBox="1"/>
          <p:nvPr/>
        </p:nvSpPr>
        <p:spPr>
          <a:xfrm>
            <a:off x="1040687" y="2014901"/>
            <a:ext cx="153035" cy="6191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595959"/>
                </a:solidFill>
                <a:latin typeface="Arial"/>
                <a:cs typeface="Arial"/>
              </a:rPr>
              <a:t>65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1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900" spc="-25" b="1">
                <a:solidFill>
                  <a:srgbClr val="595959"/>
                </a:solidFill>
                <a:latin typeface="Arial"/>
                <a:cs typeface="Arial"/>
              </a:rPr>
              <a:t>55</a:t>
            </a:r>
            <a:endParaRPr sz="900">
              <a:latin typeface="Arial"/>
              <a:cs typeface="Arial"/>
            </a:endParaRPr>
          </a:p>
        </p:txBody>
      </p:sp>
      <p:sp>
        <p:nvSpPr>
          <p:cNvPr id="56" name="object 56" descr=""/>
          <p:cNvSpPr txBox="1"/>
          <p:nvPr/>
        </p:nvSpPr>
        <p:spPr>
          <a:xfrm>
            <a:off x="1040687" y="2927744"/>
            <a:ext cx="153035" cy="6191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595959"/>
                </a:solidFill>
                <a:latin typeface="Arial"/>
                <a:cs typeface="Arial"/>
              </a:rPr>
              <a:t>45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1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900" spc="-25" b="1">
                <a:solidFill>
                  <a:srgbClr val="595959"/>
                </a:solidFill>
                <a:latin typeface="Arial"/>
                <a:cs typeface="Arial"/>
              </a:rPr>
              <a:t>35</a:t>
            </a:r>
            <a:endParaRPr sz="900">
              <a:latin typeface="Arial"/>
              <a:cs typeface="Arial"/>
            </a:endParaRPr>
          </a:p>
        </p:txBody>
      </p:sp>
      <p:sp>
        <p:nvSpPr>
          <p:cNvPr id="57" name="object 57" descr=""/>
          <p:cNvSpPr txBox="1"/>
          <p:nvPr/>
        </p:nvSpPr>
        <p:spPr>
          <a:xfrm>
            <a:off x="1040687" y="3840588"/>
            <a:ext cx="15303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595959"/>
                </a:solidFill>
                <a:latin typeface="Arial"/>
                <a:cs typeface="Arial"/>
              </a:rPr>
              <a:t>25</a:t>
            </a:r>
            <a:endParaRPr sz="900">
              <a:latin typeface="Arial"/>
              <a:cs typeface="Arial"/>
            </a:endParaRPr>
          </a:p>
        </p:txBody>
      </p:sp>
      <p:sp>
        <p:nvSpPr>
          <p:cNvPr id="58" name="object 58" descr=""/>
          <p:cNvSpPr txBox="1"/>
          <p:nvPr/>
        </p:nvSpPr>
        <p:spPr>
          <a:xfrm>
            <a:off x="1040687" y="4297009"/>
            <a:ext cx="15303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595959"/>
                </a:solidFill>
                <a:latin typeface="Arial"/>
                <a:cs typeface="Arial"/>
              </a:rPr>
              <a:t>15</a:t>
            </a:r>
            <a:endParaRPr sz="900">
              <a:latin typeface="Arial"/>
              <a:cs typeface="Arial"/>
            </a:endParaRPr>
          </a:p>
        </p:txBody>
      </p:sp>
      <p:sp>
        <p:nvSpPr>
          <p:cNvPr id="59" name="object 59" descr=""/>
          <p:cNvSpPr txBox="1"/>
          <p:nvPr/>
        </p:nvSpPr>
        <p:spPr>
          <a:xfrm>
            <a:off x="1104187" y="4753430"/>
            <a:ext cx="8953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b="1">
                <a:solidFill>
                  <a:srgbClr val="595959"/>
                </a:solidFill>
                <a:latin typeface="Arial"/>
                <a:cs typeface="Arial"/>
              </a:rPr>
              <a:t>5</a:t>
            </a:r>
            <a:endParaRPr sz="900">
              <a:latin typeface="Arial"/>
              <a:cs typeface="Arial"/>
            </a:endParaRPr>
          </a:p>
        </p:txBody>
      </p:sp>
      <p:sp>
        <p:nvSpPr>
          <p:cNvPr id="60" name="object 60" descr=""/>
          <p:cNvSpPr txBox="1"/>
          <p:nvPr/>
        </p:nvSpPr>
        <p:spPr>
          <a:xfrm>
            <a:off x="1066087" y="5209847"/>
            <a:ext cx="12700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10" b="1">
                <a:solidFill>
                  <a:srgbClr val="595959"/>
                </a:solidFill>
                <a:latin typeface="Arial"/>
                <a:cs typeface="Arial"/>
              </a:rPr>
              <a:t>-</a:t>
            </a:r>
            <a:r>
              <a:rPr dirty="0" sz="900" spc="-60" b="1">
                <a:solidFill>
                  <a:srgbClr val="595959"/>
                </a:solidFill>
                <a:latin typeface="Arial"/>
                <a:cs typeface="Arial"/>
              </a:rPr>
              <a:t>5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88265">
              <a:lnSpc>
                <a:spcPct val="100000"/>
              </a:lnSpc>
              <a:spcBef>
                <a:spcPts val="100"/>
              </a:spcBef>
            </a:pPr>
            <a:r>
              <a:rPr dirty="0"/>
              <a:t>Baseline</a:t>
            </a:r>
            <a:r>
              <a:rPr dirty="0" spc="55" b="0">
                <a:latin typeface="Times New Roman"/>
                <a:cs typeface="Times New Roman"/>
              </a:rPr>
              <a:t> </a:t>
            </a:r>
            <a:r>
              <a:rPr dirty="0"/>
              <a:t>Organ</a:t>
            </a:r>
            <a:r>
              <a:rPr dirty="0" spc="60" b="0">
                <a:latin typeface="Times New Roman"/>
                <a:cs typeface="Times New Roman"/>
              </a:rPr>
              <a:t> </a:t>
            </a:r>
            <a:r>
              <a:rPr dirty="0" spc="-10"/>
              <a:t>Function</a:t>
            </a:r>
          </a:p>
        </p:txBody>
      </p:sp>
      <p:grpSp>
        <p:nvGrpSpPr>
          <p:cNvPr id="3" name="object 3" descr=""/>
          <p:cNvGrpSpPr/>
          <p:nvPr/>
        </p:nvGrpSpPr>
        <p:grpSpPr>
          <a:xfrm>
            <a:off x="1092200" y="2269324"/>
            <a:ext cx="2169795" cy="2169795"/>
            <a:chOff x="1092200" y="2269324"/>
            <a:chExt cx="2169795" cy="2169795"/>
          </a:xfrm>
        </p:grpSpPr>
        <p:sp>
          <p:nvSpPr>
            <p:cNvPr id="4" name="object 4" descr=""/>
            <p:cNvSpPr/>
            <p:nvPr/>
          </p:nvSpPr>
          <p:spPr>
            <a:xfrm>
              <a:off x="2176983" y="2278290"/>
              <a:ext cx="252095" cy="553085"/>
            </a:xfrm>
            <a:custGeom>
              <a:avLst/>
              <a:gdLst/>
              <a:ahLst/>
              <a:cxnLst/>
              <a:rect l="l" t="t" r="r" b="b"/>
              <a:pathLst>
                <a:path w="252094" h="553085">
                  <a:moveTo>
                    <a:pt x="0" y="0"/>
                  </a:moveTo>
                  <a:lnTo>
                    <a:pt x="0" y="537756"/>
                  </a:lnTo>
                  <a:lnTo>
                    <a:pt x="31752" y="538692"/>
                  </a:lnTo>
                  <a:lnTo>
                    <a:pt x="63365" y="541497"/>
                  </a:lnTo>
                  <a:lnTo>
                    <a:pt x="94756" y="546162"/>
                  </a:lnTo>
                  <a:lnTo>
                    <a:pt x="125844" y="552678"/>
                  </a:lnTo>
                  <a:lnTo>
                    <a:pt x="251688" y="29870"/>
                  </a:lnTo>
                  <a:lnTo>
                    <a:pt x="201995" y="19146"/>
                  </a:lnTo>
                  <a:lnTo>
                    <a:pt x="151896" y="10786"/>
                  </a:lnTo>
                  <a:lnTo>
                    <a:pt x="101474" y="4801"/>
                  </a:lnTo>
                  <a:lnTo>
                    <a:pt x="50814" y="120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9B9D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2177262" y="2278849"/>
              <a:ext cx="252095" cy="552450"/>
            </a:xfrm>
            <a:custGeom>
              <a:avLst/>
              <a:gdLst/>
              <a:ahLst/>
              <a:cxnLst/>
              <a:rect l="l" t="t" r="r" b="b"/>
              <a:pathLst>
                <a:path w="252094" h="552450">
                  <a:moveTo>
                    <a:pt x="0" y="537375"/>
                  </a:moveTo>
                  <a:lnTo>
                    <a:pt x="0" y="0"/>
                  </a:lnTo>
                  <a:lnTo>
                    <a:pt x="127000" y="7150"/>
                  </a:lnTo>
                  <a:lnTo>
                    <a:pt x="251612" y="29375"/>
                  </a:lnTo>
                  <a:lnTo>
                    <a:pt x="126199" y="552450"/>
                  </a:lnTo>
                  <a:lnTo>
                    <a:pt x="63500" y="541337"/>
                  </a:lnTo>
                  <a:lnTo>
                    <a:pt x="0" y="537375"/>
                  </a:lnTo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1578152" y="2308161"/>
              <a:ext cx="1674495" cy="2121535"/>
            </a:xfrm>
            <a:custGeom>
              <a:avLst/>
              <a:gdLst/>
              <a:ahLst/>
              <a:cxnLst/>
              <a:rect l="l" t="t" r="r" b="b"/>
              <a:pathLst>
                <a:path w="1674495" h="2121535">
                  <a:moveTo>
                    <a:pt x="299415" y="1492313"/>
                  </a:moveTo>
                  <a:lnTo>
                    <a:pt x="0" y="1938985"/>
                  </a:lnTo>
                  <a:lnTo>
                    <a:pt x="40207" y="1964666"/>
                  </a:lnTo>
                  <a:lnTo>
                    <a:pt x="81455" y="1988504"/>
                  </a:lnTo>
                  <a:lnTo>
                    <a:pt x="123676" y="2010470"/>
                  </a:lnTo>
                  <a:lnTo>
                    <a:pt x="166808" y="2030537"/>
                  </a:lnTo>
                  <a:lnTo>
                    <a:pt x="210785" y="2048678"/>
                  </a:lnTo>
                  <a:lnTo>
                    <a:pt x="255542" y="2064863"/>
                  </a:lnTo>
                  <a:lnTo>
                    <a:pt x="301016" y="2079066"/>
                  </a:lnTo>
                  <a:lnTo>
                    <a:pt x="347248" y="2091281"/>
                  </a:lnTo>
                  <a:lnTo>
                    <a:pt x="393963" y="2101450"/>
                  </a:lnTo>
                  <a:lnTo>
                    <a:pt x="440746" y="2109507"/>
                  </a:lnTo>
                  <a:lnTo>
                    <a:pt x="487439" y="2115462"/>
                  </a:lnTo>
                  <a:lnTo>
                    <a:pt x="533988" y="2119347"/>
                  </a:lnTo>
                  <a:lnTo>
                    <a:pt x="580341" y="2121193"/>
                  </a:lnTo>
                  <a:lnTo>
                    <a:pt x="626444" y="2121034"/>
                  </a:lnTo>
                  <a:lnTo>
                    <a:pt x="672247" y="2118901"/>
                  </a:lnTo>
                  <a:lnTo>
                    <a:pt x="717694" y="2114827"/>
                  </a:lnTo>
                  <a:lnTo>
                    <a:pt x="762735" y="2108844"/>
                  </a:lnTo>
                  <a:lnTo>
                    <a:pt x="807316" y="2100985"/>
                  </a:lnTo>
                  <a:lnTo>
                    <a:pt x="851471" y="2091258"/>
                  </a:lnTo>
                  <a:lnTo>
                    <a:pt x="894886" y="2079765"/>
                  </a:lnTo>
                  <a:lnTo>
                    <a:pt x="937771" y="2066469"/>
                  </a:lnTo>
                  <a:lnTo>
                    <a:pt x="979984" y="2051425"/>
                  </a:lnTo>
                  <a:lnTo>
                    <a:pt x="1021474" y="2034667"/>
                  </a:lnTo>
                  <a:lnTo>
                    <a:pt x="1062188" y="2016225"/>
                  </a:lnTo>
                  <a:lnTo>
                    <a:pt x="1102073" y="1996132"/>
                  </a:lnTo>
                  <a:lnTo>
                    <a:pt x="1141076" y="1974421"/>
                  </a:lnTo>
                  <a:lnTo>
                    <a:pt x="1179144" y="1951124"/>
                  </a:lnTo>
                  <a:lnTo>
                    <a:pt x="1216226" y="1926273"/>
                  </a:lnTo>
                  <a:lnTo>
                    <a:pt x="1252267" y="1899900"/>
                  </a:lnTo>
                  <a:lnTo>
                    <a:pt x="1287215" y="1872037"/>
                  </a:lnTo>
                  <a:lnTo>
                    <a:pt x="1321018" y="1842718"/>
                  </a:lnTo>
                  <a:lnTo>
                    <a:pt x="1353623" y="1811973"/>
                  </a:lnTo>
                  <a:lnTo>
                    <a:pt x="1384977" y="1779836"/>
                  </a:lnTo>
                  <a:lnTo>
                    <a:pt x="1415028" y="1746339"/>
                  </a:lnTo>
                  <a:lnTo>
                    <a:pt x="1443722" y="1711514"/>
                  </a:lnTo>
                  <a:lnTo>
                    <a:pt x="1471006" y="1675393"/>
                  </a:lnTo>
                  <a:lnTo>
                    <a:pt x="1496829" y="1638008"/>
                  </a:lnTo>
                  <a:lnTo>
                    <a:pt x="1521138" y="1599392"/>
                  </a:lnTo>
                  <a:lnTo>
                    <a:pt x="1530350" y="1583264"/>
                  </a:lnTo>
                  <a:lnTo>
                    <a:pt x="611792" y="1583264"/>
                  </a:lnTo>
                  <a:lnTo>
                    <a:pt x="565737" y="1582444"/>
                  </a:lnTo>
                  <a:lnTo>
                    <a:pt x="519720" y="1577654"/>
                  </a:lnTo>
                  <a:lnTo>
                    <a:pt x="474004" y="1568840"/>
                  </a:lnTo>
                  <a:lnTo>
                    <a:pt x="428852" y="1555951"/>
                  </a:lnTo>
                  <a:lnTo>
                    <a:pt x="384527" y="1538934"/>
                  </a:lnTo>
                  <a:lnTo>
                    <a:pt x="341294" y="1517739"/>
                  </a:lnTo>
                  <a:lnTo>
                    <a:pt x="299415" y="1492313"/>
                  </a:lnTo>
                  <a:close/>
                </a:path>
                <a:path w="1674495" h="2121535">
                  <a:moveTo>
                    <a:pt x="850519" y="0"/>
                  </a:moveTo>
                  <a:lnTo>
                    <a:pt x="724674" y="522808"/>
                  </a:lnTo>
                  <a:lnTo>
                    <a:pt x="770476" y="536010"/>
                  </a:lnTo>
                  <a:lnTo>
                    <a:pt x="814841" y="553175"/>
                  </a:lnTo>
                  <a:lnTo>
                    <a:pt x="857516" y="574191"/>
                  </a:lnTo>
                  <a:lnTo>
                    <a:pt x="898245" y="598944"/>
                  </a:lnTo>
                  <a:lnTo>
                    <a:pt x="937677" y="628023"/>
                  </a:lnTo>
                  <a:lnTo>
                    <a:pt x="973710" y="659962"/>
                  </a:lnTo>
                  <a:lnTo>
                    <a:pt x="1006291" y="694498"/>
                  </a:lnTo>
                  <a:lnTo>
                    <a:pt x="1035370" y="731367"/>
                  </a:lnTo>
                  <a:lnTo>
                    <a:pt x="1060893" y="770306"/>
                  </a:lnTo>
                  <a:lnTo>
                    <a:pt x="1082809" y="811052"/>
                  </a:lnTo>
                  <a:lnTo>
                    <a:pt x="1101066" y="853341"/>
                  </a:lnTo>
                  <a:lnTo>
                    <a:pt x="1115612" y="896910"/>
                  </a:lnTo>
                  <a:lnTo>
                    <a:pt x="1126394" y="941495"/>
                  </a:lnTo>
                  <a:lnTo>
                    <a:pt x="1133362" y="986833"/>
                  </a:lnTo>
                  <a:lnTo>
                    <a:pt x="1136462" y="1032661"/>
                  </a:lnTo>
                  <a:lnTo>
                    <a:pt x="1135643" y="1078715"/>
                  </a:lnTo>
                  <a:lnTo>
                    <a:pt x="1130853" y="1124733"/>
                  </a:lnTo>
                  <a:lnTo>
                    <a:pt x="1122039" y="1170449"/>
                  </a:lnTo>
                  <a:lnTo>
                    <a:pt x="1109151" y="1215602"/>
                  </a:lnTo>
                  <a:lnTo>
                    <a:pt x="1092135" y="1259928"/>
                  </a:lnTo>
                  <a:lnTo>
                    <a:pt x="1070940" y="1303163"/>
                  </a:lnTo>
                  <a:lnTo>
                    <a:pt x="1045514" y="1345044"/>
                  </a:lnTo>
                  <a:lnTo>
                    <a:pt x="1016435" y="1384478"/>
                  </a:lnTo>
                  <a:lnTo>
                    <a:pt x="984496" y="1420512"/>
                  </a:lnTo>
                  <a:lnTo>
                    <a:pt x="949960" y="1453094"/>
                  </a:lnTo>
                  <a:lnTo>
                    <a:pt x="913090" y="1482174"/>
                  </a:lnTo>
                  <a:lnTo>
                    <a:pt x="874150" y="1507697"/>
                  </a:lnTo>
                  <a:lnTo>
                    <a:pt x="833404" y="1529613"/>
                  </a:lnTo>
                  <a:lnTo>
                    <a:pt x="791114" y="1547870"/>
                  </a:lnTo>
                  <a:lnTo>
                    <a:pt x="747545" y="1562416"/>
                  </a:lnTo>
                  <a:lnTo>
                    <a:pt x="702959" y="1573198"/>
                  </a:lnTo>
                  <a:lnTo>
                    <a:pt x="657620" y="1580165"/>
                  </a:lnTo>
                  <a:lnTo>
                    <a:pt x="611792" y="1583264"/>
                  </a:lnTo>
                  <a:lnTo>
                    <a:pt x="1530350" y="1583264"/>
                  </a:lnTo>
                  <a:lnTo>
                    <a:pt x="1565000" y="1518596"/>
                  </a:lnTo>
                  <a:lnTo>
                    <a:pt x="1584448" y="1476480"/>
                  </a:lnTo>
                  <a:lnTo>
                    <a:pt x="1602171" y="1433262"/>
                  </a:lnTo>
                  <a:lnTo>
                    <a:pt x="1618116" y="1388974"/>
                  </a:lnTo>
                  <a:lnTo>
                    <a:pt x="1632229" y="1343648"/>
                  </a:lnTo>
                  <a:lnTo>
                    <a:pt x="1644459" y="1297317"/>
                  </a:lnTo>
                  <a:lnTo>
                    <a:pt x="1654651" y="1250496"/>
                  </a:lnTo>
                  <a:lnTo>
                    <a:pt x="1662709" y="1203712"/>
                  </a:lnTo>
                  <a:lnTo>
                    <a:pt x="1668663" y="1157020"/>
                  </a:lnTo>
                  <a:lnTo>
                    <a:pt x="1672548" y="1110471"/>
                  </a:lnTo>
                  <a:lnTo>
                    <a:pt x="1674394" y="1064118"/>
                  </a:lnTo>
                  <a:lnTo>
                    <a:pt x="1674235" y="1018014"/>
                  </a:lnTo>
                  <a:lnTo>
                    <a:pt x="1672102" y="972212"/>
                  </a:lnTo>
                  <a:lnTo>
                    <a:pt x="1668029" y="926764"/>
                  </a:lnTo>
                  <a:lnTo>
                    <a:pt x="1662046" y="881724"/>
                  </a:lnTo>
                  <a:lnTo>
                    <a:pt x="1654186" y="837143"/>
                  </a:lnTo>
                  <a:lnTo>
                    <a:pt x="1644482" y="793075"/>
                  </a:lnTo>
                  <a:lnTo>
                    <a:pt x="1632966" y="749572"/>
                  </a:lnTo>
                  <a:lnTo>
                    <a:pt x="1619670" y="706688"/>
                  </a:lnTo>
                  <a:lnTo>
                    <a:pt x="1604627" y="664474"/>
                  </a:lnTo>
                  <a:lnTo>
                    <a:pt x="1587868" y="622984"/>
                  </a:lnTo>
                  <a:lnTo>
                    <a:pt x="1569426" y="582270"/>
                  </a:lnTo>
                  <a:lnTo>
                    <a:pt x="1549333" y="542386"/>
                  </a:lnTo>
                  <a:lnTo>
                    <a:pt x="1527622" y="503383"/>
                  </a:lnTo>
                  <a:lnTo>
                    <a:pt x="1504325" y="465314"/>
                  </a:lnTo>
                  <a:lnTo>
                    <a:pt x="1479474" y="428233"/>
                  </a:lnTo>
                  <a:lnTo>
                    <a:pt x="1453101" y="392192"/>
                  </a:lnTo>
                  <a:lnTo>
                    <a:pt x="1425238" y="357243"/>
                  </a:lnTo>
                  <a:lnTo>
                    <a:pt x="1395919" y="323440"/>
                  </a:lnTo>
                  <a:lnTo>
                    <a:pt x="1365175" y="290835"/>
                  </a:lnTo>
                  <a:lnTo>
                    <a:pt x="1333038" y="259481"/>
                  </a:lnTo>
                  <a:lnTo>
                    <a:pt x="1299540" y="229431"/>
                  </a:lnTo>
                  <a:lnTo>
                    <a:pt x="1264715" y="200737"/>
                  </a:lnTo>
                  <a:lnTo>
                    <a:pt x="1228594" y="173452"/>
                  </a:lnTo>
                  <a:lnTo>
                    <a:pt x="1191209" y="147629"/>
                  </a:lnTo>
                  <a:lnTo>
                    <a:pt x="1152593" y="123321"/>
                  </a:lnTo>
                  <a:lnTo>
                    <a:pt x="1112779" y="100580"/>
                  </a:lnTo>
                  <a:lnTo>
                    <a:pt x="1071797" y="79458"/>
                  </a:lnTo>
                  <a:lnTo>
                    <a:pt x="1029681" y="60010"/>
                  </a:lnTo>
                  <a:lnTo>
                    <a:pt x="986463" y="42287"/>
                  </a:lnTo>
                  <a:lnTo>
                    <a:pt x="942175" y="26343"/>
                  </a:lnTo>
                  <a:lnTo>
                    <a:pt x="896849" y="12229"/>
                  </a:lnTo>
                  <a:lnTo>
                    <a:pt x="850519" y="0"/>
                  </a:lnTo>
                  <a:close/>
                </a:path>
              </a:pathLst>
            </a:custGeom>
            <a:solidFill>
              <a:srgbClr val="7E9AC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1578775" y="2308224"/>
              <a:ext cx="1673225" cy="2120900"/>
            </a:xfrm>
            <a:custGeom>
              <a:avLst/>
              <a:gdLst/>
              <a:ahLst/>
              <a:cxnLst/>
              <a:rect l="l" t="t" r="r" b="b"/>
              <a:pathLst>
                <a:path w="1673225" h="2120900">
                  <a:moveTo>
                    <a:pt x="724687" y="523074"/>
                  </a:moveTo>
                  <a:lnTo>
                    <a:pt x="850099" y="0"/>
                  </a:lnTo>
                  <a:lnTo>
                    <a:pt x="955675" y="30949"/>
                  </a:lnTo>
                  <a:lnTo>
                    <a:pt x="1055687" y="72224"/>
                  </a:lnTo>
                  <a:lnTo>
                    <a:pt x="1150137" y="122237"/>
                  </a:lnTo>
                  <a:lnTo>
                    <a:pt x="1237449" y="180174"/>
                  </a:lnTo>
                  <a:lnTo>
                    <a:pt x="1318412" y="246849"/>
                  </a:lnTo>
                  <a:lnTo>
                    <a:pt x="1392237" y="319874"/>
                  </a:lnTo>
                  <a:lnTo>
                    <a:pt x="1458112" y="399249"/>
                  </a:lnTo>
                  <a:lnTo>
                    <a:pt x="1516062" y="484187"/>
                  </a:lnTo>
                  <a:lnTo>
                    <a:pt x="1565275" y="575462"/>
                  </a:lnTo>
                  <a:lnTo>
                    <a:pt x="1606550" y="669925"/>
                  </a:lnTo>
                  <a:lnTo>
                    <a:pt x="1638300" y="769137"/>
                  </a:lnTo>
                  <a:lnTo>
                    <a:pt x="1659724" y="870737"/>
                  </a:lnTo>
                  <a:lnTo>
                    <a:pt x="1671637" y="975512"/>
                  </a:lnTo>
                  <a:lnTo>
                    <a:pt x="1673225" y="1081874"/>
                  </a:lnTo>
                  <a:lnTo>
                    <a:pt x="1664487" y="1189824"/>
                  </a:lnTo>
                  <a:lnTo>
                    <a:pt x="1643849" y="1297774"/>
                  </a:lnTo>
                  <a:lnTo>
                    <a:pt x="1612900" y="1403350"/>
                  </a:lnTo>
                  <a:lnTo>
                    <a:pt x="1571625" y="1503362"/>
                  </a:lnTo>
                  <a:lnTo>
                    <a:pt x="1522412" y="1597025"/>
                  </a:lnTo>
                  <a:lnTo>
                    <a:pt x="1463675" y="1685124"/>
                  </a:lnTo>
                  <a:lnTo>
                    <a:pt x="1397787" y="1765300"/>
                  </a:lnTo>
                  <a:lnTo>
                    <a:pt x="1324762" y="1839112"/>
                  </a:lnTo>
                  <a:lnTo>
                    <a:pt x="1245387" y="1905000"/>
                  </a:lnTo>
                  <a:lnTo>
                    <a:pt x="1159662" y="1962937"/>
                  </a:lnTo>
                  <a:lnTo>
                    <a:pt x="1069174" y="2012950"/>
                  </a:lnTo>
                  <a:lnTo>
                    <a:pt x="974725" y="2053424"/>
                  </a:lnTo>
                  <a:lnTo>
                    <a:pt x="875499" y="2085174"/>
                  </a:lnTo>
                  <a:lnTo>
                    <a:pt x="773899" y="2107399"/>
                  </a:lnTo>
                  <a:lnTo>
                    <a:pt x="669124" y="2119312"/>
                  </a:lnTo>
                  <a:lnTo>
                    <a:pt x="562762" y="2120900"/>
                  </a:lnTo>
                  <a:lnTo>
                    <a:pt x="454812" y="2112162"/>
                  </a:lnTo>
                  <a:lnTo>
                    <a:pt x="346862" y="2091524"/>
                  </a:lnTo>
                  <a:lnTo>
                    <a:pt x="255587" y="2065337"/>
                  </a:lnTo>
                  <a:lnTo>
                    <a:pt x="166687" y="2031199"/>
                  </a:lnTo>
                  <a:lnTo>
                    <a:pt x="80962" y="1989137"/>
                  </a:lnTo>
                  <a:lnTo>
                    <a:pt x="0" y="1939124"/>
                  </a:lnTo>
                  <a:lnTo>
                    <a:pt x="299237" y="1492250"/>
                  </a:lnTo>
                  <a:lnTo>
                    <a:pt x="346862" y="1520825"/>
                  </a:lnTo>
                  <a:lnTo>
                    <a:pt x="395287" y="1543837"/>
                  </a:lnTo>
                  <a:lnTo>
                    <a:pt x="445287" y="1561299"/>
                  </a:lnTo>
                  <a:lnTo>
                    <a:pt x="496887" y="1573999"/>
                  </a:lnTo>
                  <a:lnTo>
                    <a:pt x="548474" y="1581150"/>
                  </a:lnTo>
                  <a:lnTo>
                    <a:pt x="600075" y="1583524"/>
                  </a:lnTo>
                  <a:lnTo>
                    <a:pt x="651662" y="1581150"/>
                  </a:lnTo>
                  <a:lnTo>
                    <a:pt x="703262" y="1573999"/>
                  </a:lnTo>
                  <a:lnTo>
                    <a:pt x="753262" y="1561299"/>
                  </a:lnTo>
                  <a:lnTo>
                    <a:pt x="801687" y="1543837"/>
                  </a:lnTo>
                  <a:lnTo>
                    <a:pt x="893762" y="1496212"/>
                  </a:lnTo>
                  <a:lnTo>
                    <a:pt x="976312" y="1429537"/>
                  </a:lnTo>
                  <a:lnTo>
                    <a:pt x="1045362" y="1345399"/>
                  </a:lnTo>
                  <a:lnTo>
                    <a:pt x="1073937" y="1297774"/>
                  </a:lnTo>
                  <a:lnTo>
                    <a:pt x="1096162" y="1249362"/>
                  </a:lnTo>
                  <a:lnTo>
                    <a:pt x="1114425" y="1199349"/>
                  </a:lnTo>
                  <a:lnTo>
                    <a:pt x="1126324" y="1147762"/>
                  </a:lnTo>
                  <a:lnTo>
                    <a:pt x="1134262" y="1096162"/>
                  </a:lnTo>
                  <a:lnTo>
                    <a:pt x="1136650" y="1044575"/>
                  </a:lnTo>
                  <a:lnTo>
                    <a:pt x="1133475" y="992974"/>
                  </a:lnTo>
                  <a:lnTo>
                    <a:pt x="1126324" y="941387"/>
                  </a:lnTo>
                  <a:lnTo>
                    <a:pt x="1113624" y="891374"/>
                  </a:lnTo>
                  <a:lnTo>
                    <a:pt x="1096162" y="842962"/>
                  </a:lnTo>
                  <a:lnTo>
                    <a:pt x="1048537" y="750887"/>
                  </a:lnTo>
                  <a:lnTo>
                    <a:pt x="981862" y="668337"/>
                  </a:lnTo>
                  <a:lnTo>
                    <a:pt x="897724" y="599274"/>
                  </a:lnTo>
                  <a:lnTo>
                    <a:pt x="815174" y="553237"/>
                  </a:lnTo>
                  <a:lnTo>
                    <a:pt x="724687" y="523074"/>
                  </a:lnTo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1101418" y="2278290"/>
              <a:ext cx="1075690" cy="1969135"/>
            </a:xfrm>
            <a:custGeom>
              <a:avLst/>
              <a:gdLst/>
              <a:ahLst/>
              <a:cxnLst/>
              <a:rect l="l" t="t" r="r" b="b"/>
              <a:pathLst>
                <a:path w="1075689" h="1969135">
                  <a:moveTo>
                    <a:pt x="1075564" y="0"/>
                  </a:moveTo>
                  <a:lnTo>
                    <a:pt x="1026816" y="1102"/>
                  </a:lnTo>
                  <a:lnTo>
                    <a:pt x="978423" y="4387"/>
                  </a:lnTo>
                  <a:lnTo>
                    <a:pt x="930449" y="9821"/>
                  </a:lnTo>
                  <a:lnTo>
                    <a:pt x="882957" y="17371"/>
                  </a:lnTo>
                  <a:lnTo>
                    <a:pt x="836008" y="27002"/>
                  </a:lnTo>
                  <a:lnTo>
                    <a:pt x="789667" y="38682"/>
                  </a:lnTo>
                  <a:lnTo>
                    <a:pt x="743997" y="52376"/>
                  </a:lnTo>
                  <a:lnTo>
                    <a:pt x="699060" y="68051"/>
                  </a:lnTo>
                  <a:lnTo>
                    <a:pt x="654919" y="85673"/>
                  </a:lnTo>
                  <a:lnTo>
                    <a:pt x="611638" y="105209"/>
                  </a:lnTo>
                  <a:lnTo>
                    <a:pt x="569278" y="126625"/>
                  </a:lnTo>
                  <a:lnTo>
                    <a:pt x="527904" y="149887"/>
                  </a:lnTo>
                  <a:lnTo>
                    <a:pt x="487579" y="174962"/>
                  </a:lnTo>
                  <a:lnTo>
                    <a:pt x="448364" y="201817"/>
                  </a:lnTo>
                  <a:lnTo>
                    <a:pt x="410324" y="230417"/>
                  </a:lnTo>
                  <a:lnTo>
                    <a:pt x="373520" y="260729"/>
                  </a:lnTo>
                  <a:lnTo>
                    <a:pt x="338017" y="292719"/>
                  </a:lnTo>
                  <a:lnTo>
                    <a:pt x="303877" y="326354"/>
                  </a:lnTo>
                  <a:lnTo>
                    <a:pt x="271163" y="361600"/>
                  </a:lnTo>
                  <a:lnTo>
                    <a:pt x="239938" y="398424"/>
                  </a:lnTo>
                  <a:lnTo>
                    <a:pt x="210266" y="436791"/>
                  </a:lnTo>
                  <a:lnTo>
                    <a:pt x="182208" y="476669"/>
                  </a:lnTo>
                  <a:lnTo>
                    <a:pt x="156404" y="517045"/>
                  </a:lnTo>
                  <a:lnTo>
                    <a:pt x="132615" y="558127"/>
                  </a:lnTo>
                  <a:lnTo>
                    <a:pt x="110830" y="599853"/>
                  </a:lnTo>
                  <a:lnTo>
                    <a:pt x="91036" y="642163"/>
                  </a:lnTo>
                  <a:lnTo>
                    <a:pt x="73222" y="684996"/>
                  </a:lnTo>
                  <a:lnTo>
                    <a:pt x="57375" y="728291"/>
                  </a:lnTo>
                  <a:lnTo>
                    <a:pt x="43484" y="771988"/>
                  </a:lnTo>
                  <a:lnTo>
                    <a:pt x="31537" y="816026"/>
                  </a:lnTo>
                  <a:lnTo>
                    <a:pt x="21522" y="860344"/>
                  </a:lnTo>
                  <a:lnTo>
                    <a:pt x="13426" y="904883"/>
                  </a:lnTo>
                  <a:lnTo>
                    <a:pt x="7237" y="949580"/>
                  </a:lnTo>
                  <a:lnTo>
                    <a:pt x="2945" y="994376"/>
                  </a:lnTo>
                  <a:lnTo>
                    <a:pt x="536" y="1039210"/>
                  </a:lnTo>
                  <a:lnTo>
                    <a:pt x="0" y="1084020"/>
                  </a:lnTo>
                  <a:lnTo>
                    <a:pt x="1322" y="1128748"/>
                  </a:lnTo>
                  <a:lnTo>
                    <a:pt x="4493" y="1173331"/>
                  </a:lnTo>
                  <a:lnTo>
                    <a:pt x="9500" y="1217709"/>
                  </a:lnTo>
                  <a:lnTo>
                    <a:pt x="16331" y="1261822"/>
                  </a:lnTo>
                  <a:lnTo>
                    <a:pt x="24973" y="1305609"/>
                  </a:lnTo>
                  <a:lnTo>
                    <a:pt x="35416" y="1349009"/>
                  </a:lnTo>
                  <a:lnTo>
                    <a:pt x="47646" y="1391961"/>
                  </a:lnTo>
                  <a:lnTo>
                    <a:pt x="61653" y="1434406"/>
                  </a:lnTo>
                  <a:lnTo>
                    <a:pt x="77424" y="1476281"/>
                  </a:lnTo>
                  <a:lnTo>
                    <a:pt x="94946" y="1517528"/>
                  </a:lnTo>
                  <a:lnTo>
                    <a:pt x="114209" y="1558084"/>
                  </a:lnTo>
                  <a:lnTo>
                    <a:pt x="135200" y="1597889"/>
                  </a:lnTo>
                  <a:lnTo>
                    <a:pt x="157907" y="1636883"/>
                  </a:lnTo>
                  <a:lnTo>
                    <a:pt x="182319" y="1675006"/>
                  </a:lnTo>
                  <a:lnTo>
                    <a:pt x="208422" y="1712195"/>
                  </a:lnTo>
                  <a:lnTo>
                    <a:pt x="236206" y="1748391"/>
                  </a:lnTo>
                  <a:lnTo>
                    <a:pt x="265658" y="1783533"/>
                  </a:lnTo>
                  <a:lnTo>
                    <a:pt x="296766" y="1817561"/>
                  </a:lnTo>
                  <a:lnTo>
                    <a:pt x="329519" y="1850413"/>
                  </a:lnTo>
                  <a:lnTo>
                    <a:pt x="363904" y="1882029"/>
                  </a:lnTo>
                  <a:lnTo>
                    <a:pt x="399909" y="1912348"/>
                  </a:lnTo>
                  <a:lnTo>
                    <a:pt x="437523" y="1941311"/>
                  </a:lnTo>
                  <a:lnTo>
                    <a:pt x="476733" y="1968855"/>
                  </a:lnTo>
                  <a:lnTo>
                    <a:pt x="776149" y="1522183"/>
                  </a:lnTo>
                  <a:lnTo>
                    <a:pt x="737023" y="1493316"/>
                  </a:lnTo>
                  <a:lnTo>
                    <a:pt x="700986" y="1461345"/>
                  </a:lnTo>
                  <a:lnTo>
                    <a:pt x="668172" y="1426522"/>
                  </a:lnTo>
                  <a:lnTo>
                    <a:pt x="638715" y="1389099"/>
                  </a:lnTo>
                  <a:lnTo>
                    <a:pt x="612750" y="1349328"/>
                  </a:lnTo>
                  <a:lnTo>
                    <a:pt x="590411" y="1307460"/>
                  </a:lnTo>
                  <a:lnTo>
                    <a:pt x="571832" y="1263749"/>
                  </a:lnTo>
                  <a:lnTo>
                    <a:pt x="557148" y="1218445"/>
                  </a:lnTo>
                  <a:lnTo>
                    <a:pt x="546493" y="1171800"/>
                  </a:lnTo>
                  <a:lnTo>
                    <a:pt x="540001" y="1124068"/>
                  </a:lnTo>
                  <a:lnTo>
                    <a:pt x="537808" y="1075499"/>
                  </a:lnTo>
                  <a:lnTo>
                    <a:pt x="540005" y="1026553"/>
                  </a:lnTo>
                  <a:lnTo>
                    <a:pt x="546472" y="978838"/>
                  </a:lnTo>
                  <a:lnTo>
                    <a:pt x="557017" y="932545"/>
                  </a:lnTo>
                  <a:lnTo>
                    <a:pt x="571452" y="887862"/>
                  </a:lnTo>
                  <a:lnTo>
                    <a:pt x="589585" y="844980"/>
                  </a:lnTo>
                  <a:lnTo>
                    <a:pt x="611228" y="804089"/>
                  </a:lnTo>
                  <a:lnTo>
                    <a:pt x="636191" y="765378"/>
                  </a:lnTo>
                  <a:lnTo>
                    <a:pt x="664283" y="729037"/>
                  </a:lnTo>
                  <a:lnTo>
                    <a:pt x="695315" y="695256"/>
                  </a:lnTo>
                  <a:lnTo>
                    <a:pt x="729097" y="664225"/>
                  </a:lnTo>
                  <a:lnTo>
                    <a:pt x="765438" y="636134"/>
                  </a:lnTo>
                  <a:lnTo>
                    <a:pt x="804150" y="611173"/>
                  </a:lnTo>
                  <a:lnTo>
                    <a:pt x="845043" y="589531"/>
                  </a:lnTo>
                  <a:lnTo>
                    <a:pt x="887925" y="571398"/>
                  </a:lnTo>
                  <a:lnTo>
                    <a:pt x="932609" y="556964"/>
                  </a:lnTo>
                  <a:lnTo>
                    <a:pt x="978903" y="546419"/>
                  </a:lnTo>
                  <a:lnTo>
                    <a:pt x="1026618" y="539953"/>
                  </a:lnTo>
                  <a:lnTo>
                    <a:pt x="1075564" y="537756"/>
                  </a:lnTo>
                  <a:lnTo>
                    <a:pt x="1075564" y="0"/>
                  </a:lnTo>
                  <a:close/>
                </a:path>
              </a:pathLst>
            </a:custGeom>
            <a:solidFill>
              <a:srgbClr val="3F699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1101725" y="2278849"/>
              <a:ext cx="1075690" cy="1968500"/>
            </a:xfrm>
            <a:custGeom>
              <a:avLst/>
              <a:gdLst/>
              <a:ahLst/>
              <a:cxnLst/>
              <a:rect l="l" t="t" r="r" b="b"/>
              <a:pathLst>
                <a:path w="1075689" h="1968500">
                  <a:moveTo>
                    <a:pt x="776287" y="1521625"/>
                  </a:moveTo>
                  <a:lnTo>
                    <a:pt x="477050" y="1968500"/>
                  </a:lnTo>
                  <a:lnTo>
                    <a:pt x="388937" y="1902625"/>
                  </a:lnTo>
                  <a:lnTo>
                    <a:pt x="308775" y="1829600"/>
                  </a:lnTo>
                  <a:lnTo>
                    <a:pt x="238125" y="1750225"/>
                  </a:lnTo>
                  <a:lnTo>
                    <a:pt x="176212" y="1665287"/>
                  </a:lnTo>
                  <a:lnTo>
                    <a:pt x="123031" y="1575600"/>
                  </a:lnTo>
                  <a:lnTo>
                    <a:pt x="79375" y="1481137"/>
                  </a:lnTo>
                  <a:lnTo>
                    <a:pt x="45243" y="1383512"/>
                  </a:lnTo>
                  <a:lnTo>
                    <a:pt x="20637" y="1283500"/>
                  </a:lnTo>
                  <a:lnTo>
                    <a:pt x="5556" y="1181900"/>
                  </a:lnTo>
                  <a:lnTo>
                    <a:pt x="0" y="1077912"/>
                  </a:lnTo>
                  <a:lnTo>
                    <a:pt x="4762" y="974725"/>
                  </a:lnTo>
                  <a:lnTo>
                    <a:pt x="19843" y="871537"/>
                  </a:lnTo>
                  <a:lnTo>
                    <a:pt x="44450" y="769150"/>
                  </a:lnTo>
                  <a:lnTo>
                    <a:pt x="80168" y="668337"/>
                  </a:lnTo>
                  <a:lnTo>
                    <a:pt x="126206" y="570712"/>
                  </a:lnTo>
                  <a:lnTo>
                    <a:pt x="182562" y="476250"/>
                  </a:lnTo>
                  <a:lnTo>
                    <a:pt x="263525" y="370687"/>
                  </a:lnTo>
                  <a:lnTo>
                    <a:pt x="355600" y="276225"/>
                  </a:lnTo>
                  <a:lnTo>
                    <a:pt x="458000" y="194475"/>
                  </a:lnTo>
                  <a:lnTo>
                    <a:pt x="569125" y="126212"/>
                  </a:lnTo>
                  <a:lnTo>
                    <a:pt x="688187" y="72237"/>
                  </a:lnTo>
                  <a:lnTo>
                    <a:pt x="812800" y="32550"/>
                  </a:lnTo>
                  <a:lnTo>
                    <a:pt x="942187" y="7937"/>
                  </a:lnTo>
                  <a:lnTo>
                    <a:pt x="1075537" y="0"/>
                  </a:lnTo>
                  <a:lnTo>
                    <a:pt x="1075537" y="537375"/>
                  </a:lnTo>
                  <a:lnTo>
                    <a:pt x="1020762" y="540550"/>
                  </a:lnTo>
                  <a:lnTo>
                    <a:pt x="967587" y="548487"/>
                  </a:lnTo>
                  <a:lnTo>
                    <a:pt x="915987" y="561975"/>
                  </a:lnTo>
                  <a:lnTo>
                    <a:pt x="865987" y="579437"/>
                  </a:lnTo>
                  <a:lnTo>
                    <a:pt x="774700" y="629450"/>
                  </a:lnTo>
                  <a:lnTo>
                    <a:pt x="695325" y="695325"/>
                  </a:lnTo>
                  <a:lnTo>
                    <a:pt x="630237" y="774700"/>
                  </a:lnTo>
                  <a:lnTo>
                    <a:pt x="580237" y="865987"/>
                  </a:lnTo>
                  <a:lnTo>
                    <a:pt x="561975" y="915987"/>
                  </a:lnTo>
                  <a:lnTo>
                    <a:pt x="549275" y="966787"/>
                  </a:lnTo>
                  <a:lnTo>
                    <a:pt x="540550" y="1020762"/>
                  </a:lnTo>
                  <a:lnTo>
                    <a:pt x="538162" y="1075537"/>
                  </a:lnTo>
                  <a:lnTo>
                    <a:pt x="542137" y="1142212"/>
                  </a:lnTo>
                  <a:lnTo>
                    <a:pt x="554037" y="1207300"/>
                  </a:lnTo>
                  <a:lnTo>
                    <a:pt x="573887" y="1269212"/>
                  </a:lnTo>
                  <a:lnTo>
                    <a:pt x="601662" y="1328737"/>
                  </a:lnTo>
                  <a:lnTo>
                    <a:pt x="635000" y="1384300"/>
                  </a:lnTo>
                  <a:lnTo>
                    <a:pt x="676275" y="1435100"/>
                  </a:lnTo>
                  <a:lnTo>
                    <a:pt x="723112" y="1481137"/>
                  </a:lnTo>
                  <a:lnTo>
                    <a:pt x="776287" y="1521625"/>
                  </a:lnTo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 txBox="1"/>
          <p:nvPr/>
        </p:nvSpPr>
        <p:spPr>
          <a:xfrm>
            <a:off x="2141854" y="2439009"/>
            <a:ext cx="264160" cy="2235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300" spc="-25" b="1">
                <a:solidFill>
                  <a:srgbClr val="FFFFFF"/>
                </a:solidFill>
                <a:latin typeface="Arial"/>
                <a:cs typeface="Arial"/>
              </a:rPr>
              <a:t>4%</a:t>
            </a:r>
            <a:endParaRPr sz="1300">
              <a:latin typeface="Arial"/>
              <a:cs typeface="Arial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2737867" y="3564026"/>
            <a:ext cx="356235" cy="2235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300" spc="-25" b="1">
                <a:solidFill>
                  <a:srgbClr val="FFFFFF"/>
                </a:solidFill>
                <a:latin typeface="Arial"/>
                <a:cs typeface="Arial"/>
              </a:rPr>
              <a:t>56%</a:t>
            </a:r>
            <a:endParaRPr sz="1300">
              <a:latin typeface="Arial"/>
              <a:cs typeface="Arial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1227468" y="3005290"/>
            <a:ext cx="356235" cy="2235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300" spc="-25" b="1">
                <a:solidFill>
                  <a:srgbClr val="FFFFFF"/>
                </a:solidFill>
                <a:latin typeface="Arial"/>
                <a:cs typeface="Arial"/>
              </a:rPr>
              <a:t>40%</a:t>
            </a:r>
            <a:endParaRPr sz="1300">
              <a:latin typeface="Arial"/>
              <a:cs typeface="Arial"/>
            </a:endParaRPr>
          </a:p>
        </p:txBody>
      </p:sp>
      <p:grpSp>
        <p:nvGrpSpPr>
          <p:cNvPr id="13" name="object 13" descr=""/>
          <p:cNvGrpSpPr/>
          <p:nvPr/>
        </p:nvGrpSpPr>
        <p:grpSpPr>
          <a:xfrm>
            <a:off x="1785213" y="4624971"/>
            <a:ext cx="133350" cy="133350"/>
            <a:chOff x="1785213" y="4624971"/>
            <a:chExt cx="133350" cy="133350"/>
          </a:xfrm>
        </p:grpSpPr>
        <p:sp>
          <p:nvSpPr>
            <p:cNvPr id="14" name="object 14" descr=""/>
            <p:cNvSpPr/>
            <p:nvPr/>
          </p:nvSpPr>
          <p:spPr>
            <a:xfrm>
              <a:off x="1794738" y="4634496"/>
              <a:ext cx="114300" cy="114300"/>
            </a:xfrm>
            <a:custGeom>
              <a:avLst/>
              <a:gdLst/>
              <a:ahLst/>
              <a:cxnLst/>
              <a:rect l="l" t="t" r="r" b="b"/>
              <a:pathLst>
                <a:path w="114300" h="114300">
                  <a:moveTo>
                    <a:pt x="114300" y="0"/>
                  </a:moveTo>
                  <a:lnTo>
                    <a:pt x="0" y="0"/>
                  </a:lnTo>
                  <a:lnTo>
                    <a:pt x="0" y="114300"/>
                  </a:lnTo>
                  <a:lnTo>
                    <a:pt x="114300" y="114300"/>
                  </a:lnTo>
                  <a:lnTo>
                    <a:pt x="114300" y="0"/>
                  </a:lnTo>
                  <a:close/>
                </a:path>
              </a:pathLst>
            </a:custGeom>
            <a:solidFill>
              <a:srgbClr val="A9B9D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1794738" y="4634496"/>
              <a:ext cx="114300" cy="114300"/>
            </a:xfrm>
            <a:custGeom>
              <a:avLst/>
              <a:gdLst/>
              <a:ahLst/>
              <a:cxnLst/>
              <a:rect l="l" t="t" r="r" b="b"/>
              <a:pathLst>
                <a:path w="114300" h="114300">
                  <a:moveTo>
                    <a:pt x="0" y="114300"/>
                  </a:moveTo>
                  <a:lnTo>
                    <a:pt x="114300" y="114300"/>
                  </a:lnTo>
                  <a:lnTo>
                    <a:pt x="114300" y="0"/>
                  </a:lnTo>
                  <a:lnTo>
                    <a:pt x="0" y="0"/>
                  </a:lnTo>
                  <a:lnTo>
                    <a:pt x="0" y="114300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6" name="object 16" descr=""/>
          <p:cNvGrpSpPr/>
          <p:nvPr/>
        </p:nvGrpSpPr>
        <p:grpSpPr>
          <a:xfrm>
            <a:off x="1785213" y="4891925"/>
            <a:ext cx="133350" cy="133350"/>
            <a:chOff x="1785213" y="4891925"/>
            <a:chExt cx="133350" cy="133350"/>
          </a:xfrm>
        </p:grpSpPr>
        <p:sp>
          <p:nvSpPr>
            <p:cNvPr id="17" name="object 17" descr=""/>
            <p:cNvSpPr/>
            <p:nvPr/>
          </p:nvSpPr>
          <p:spPr>
            <a:xfrm>
              <a:off x="1794738" y="4901450"/>
              <a:ext cx="114300" cy="114300"/>
            </a:xfrm>
            <a:custGeom>
              <a:avLst/>
              <a:gdLst/>
              <a:ahLst/>
              <a:cxnLst/>
              <a:rect l="l" t="t" r="r" b="b"/>
              <a:pathLst>
                <a:path w="114300" h="114300">
                  <a:moveTo>
                    <a:pt x="114300" y="0"/>
                  </a:moveTo>
                  <a:lnTo>
                    <a:pt x="0" y="0"/>
                  </a:lnTo>
                  <a:lnTo>
                    <a:pt x="0" y="114300"/>
                  </a:lnTo>
                  <a:lnTo>
                    <a:pt x="114300" y="114300"/>
                  </a:lnTo>
                  <a:lnTo>
                    <a:pt x="114300" y="0"/>
                  </a:lnTo>
                  <a:close/>
                </a:path>
              </a:pathLst>
            </a:custGeom>
            <a:solidFill>
              <a:srgbClr val="7E9AC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1794738" y="4901450"/>
              <a:ext cx="114300" cy="114300"/>
            </a:xfrm>
            <a:custGeom>
              <a:avLst/>
              <a:gdLst/>
              <a:ahLst/>
              <a:cxnLst/>
              <a:rect l="l" t="t" r="r" b="b"/>
              <a:pathLst>
                <a:path w="114300" h="114300">
                  <a:moveTo>
                    <a:pt x="0" y="114300"/>
                  </a:moveTo>
                  <a:lnTo>
                    <a:pt x="114300" y="114300"/>
                  </a:lnTo>
                  <a:lnTo>
                    <a:pt x="114300" y="0"/>
                  </a:lnTo>
                  <a:lnTo>
                    <a:pt x="0" y="0"/>
                  </a:lnTo>
                  <a:lnTo>
                    <a:pt x="0" y="114300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9" name="object 19" descr=""/>
          <p:cNvSpPr txBox="1"/>
          <p:nvPr/>
        </p:nvSpPr>
        <p:spPr>
          <a:xfrm>
            <a:off x="1934438" y="4528299"/>
            <a:ext cx="883919" cy="826769"/>
          </a:xfrm>
          <a:prstGeom prst="rect">
            <a:avLst/>
          </a:prstGeom>
        </p:spPr>
        <p:txBody>
          <a:bodyPr wrap="square" lIns="0" tIns="355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dirty="0" sz="1600">
                <a:latin typeface="Arial"/>
                <a:cs typeface="Arial"/>
              </a:rPr>
              <a:t>&lt;</a:t>
            </a:r>
            <a:r>
              <a:rPr dirty="0" sz="1600" spc="40">
                <a:latin typeface="Times New Roman"/>
                <a:cs typeface="Times New Roman"/>
              </a:rPr>
              <a:t> </a:t>
            </a:r>
            <a:r>
              <a:rPr dirty="0" sz="1600" spc="-25">
                <a:latin typeface="Arial"/>
                <a:cs typeface="Arial"/>
              </a:rPr>
              <a:t>400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z="1600" spc="-10">
                <a:latin typeface="Arial"/>
                <a:cs typeface="Arial"/>
              </a:rPr>
              <a:t>400-</a:t>
            </a:r>
            <a:r>
              <a:rPr dirty="0" sz="1600" spc="-20">
                <a:latin typeface="Arial"/>
                <a:cs typeface="Arial"/>
              </a:rPr>
              <a:t>2000</a:t>
            </a:r>
            <a:endParaRPr sz="1600">
              <a:latin typeface="Arial"/>
              <a:cs typeface="Arial"/>
            </a:endParaRPr>
          </a:p>
          <a:p>
            <a:pPr marL="186690" indent="-173990">
              <a:lnSpc>
                <a:spcPct val="100000"/>
              </a:lnSpc>
              <a:spcBef>
                <a:spcPts val="180"/>
              </a:spcBef>
              <a:buChar char="&gt;"/>
              <a:tabLst>
                <a:tab pos="186690" algn="l"/>
              </a:tabLst>
            </a:pPr>
            <a:r>
              <a:rPr dirty="0" sz="1600" spc="-20">
                <a:latin typeface="Arial"/>
                <a:cs typeface="Arial"/>
              </a:rPr>
              <a:t>2000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20" name="object 20" descr=""/>
          <p:cNvGrpSpPr/>
          <p:nvPr/>
        </p:nvGrpSpPr>
        <p:grpSpPr>
          <a:xfrm>
            <a:off x="1785213" y="5158866"/>
            <a:ext cx="133350" cy="133350"/>
            <a:chOff x="1785213" y="5158866"/>
            <a:chExt cx="133350" cy="133350"/>
          </a:xfrm>
        </p:grpSpPr>
        <p:sp>
          <p:nvSpPr>
            <p:cNvPr id="21" name="object 21" descr=""/>
            <p:cNvSpPr/>
            <p:nvPr/>
          </p:nvSpPr>
          <p:spPr>
            <a:xfrm>
              <a:off x="1794738" y="5168391"/>
              <a:ext cx="114300" cy="114300"/>
            </a:xfrm>
            <a:custGeom>
              <a:avLst/>
              <a:gdLst/>
              <a:ahLst/>
              <a:cxnLst/>
              <a:rect l="l" t="t" r="r" b="b"/>
              <a:pathLst>
                <a:path w="114300" h="114300">
                  <a:moveTo>
                    <a:pt x="114300" y="0"/>
                  </a:moveTo>
                  <a:lnTo>
                    <a:pt x="0" y="0"/>
                  </a:lnTo>
                  <a:lnTo>
                    <a:pt x="0" y="114300"/>
                  </a:lnTo>
                  <a:lnTo>
                    <a:pt x="114300" y="114300"/>
                  </a:lnTo>
                  <a:lnTo>
                    <a:pt x="114300" y="0"/>
                  </a:lnTo>
                  <a:close/>
                </a:path>
              </a:pathLst>
            </a:custGeom>
            <a:solidFill>
              <a:srgbClr val="3F699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 descr=""/>
            <p:cNvSpPr/>
            <p:nvPr/>
          </p:nvSpPr>
          <p:spPr>
            <a:xfrm>
              <a:off x="1794738" y="5168391"/>
              <a:ext cx="114300" cy="114300"/>
            </a:xfrm>
            <a:custGeom>
              <a:avLst/>
              <a:gdLst/>
              <a:ahLst/>
              <a:cxnLst/>
              <a:rect l="l" t="t" r="r" b="b"/>
              <a:pathLst>
                <a:path w="114300" h="114300">
                  <a:moveTo>
                    <a:pt x="0" y="114300"/>
                  </a:moveTo>
                  <a:lnTo>
                    <a:pt x="114300" y="114300"/>
                  </a:lnTo>
                  <a:lnTo>
                    <a:pt x="114300" y="0"/>
                  </a:lnTo>
                  <a:lnTo>
                    <a:pt x="0" y="0"/>
                  </a:lnTo>
                  <a:lnTo>
                    <a:pt x="0" y="114300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3" name="object 23" descr=""/>
          <p:cNvSpPr txBox="1"/>
          <p:nvPr/>
        </p:nvSpPr>
        <p:spPr>
          <a:xfrm>
            <a:off x="1463059" y="1269048"/>
            <a:ext cx="1425575" cy="5619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232410">
              <a:lnSpc>
                <a:spcPct val="110000"/>
              </a:lnSpc>
              <a:spcBef>
                <a:spcPts val="100"/>
              </a:spcBef>
            </a:pPr>
            <a:r>
              <a:rPr dirty="0" sz="1600" spc="-10" b="1">
                <a:latin typeface="Arial"/>
                <a:cs typeface="Arial"/>
              </a:rPr>
              <a:t>CARDIAC</a:t>
            </a:r>
            <a:r>
              <a:rPr dirty="0" sz="1600" spc="-10">
                <a:latin typeface="Times New Roman"/>
                <a:cs typeface="Times New Roman"/>
              </a:rPr>
              <a:t> </a:t>
            </a:r>
            <a:r>
              <a:rPr dirty="0" sz="1600" b="1">
                <a:latin typeface="Arial"/>
                <a:cs typeface="Arial"/>
              </a:rPr>
              <a:t>(NT</a:t>
            </a:r>
            <a:r>
              <a:rPr dirty="0" sz="1600" spc="45">
                <a:latin typeface="Times New Roman"/>
                <a:cs typeface="Times New Roman"/>
              </a:rPr>
              <a:t> </a:t>
            </a:r>
            <a:r>
              <a:rPr dirty="0" sz="1600" b="1">
                <a:latin typeface="Arial"/>
                <a:cs typeface="Arial"/>
              </a:rPr>
              <a:t>PRO-</a:t>
            </a:r>
            <a:r>
              <a:rPr dirty="0" sz="1600" spc="-20" b="1">
                <a:latin typeface="Arial"/>
                <a:cs typeface="Arial"/>
              </a:rPr>
              <a:t>BNP)</a:t>
            </a:r>
            <a:endParaRPr sz="1600">
              <a:latin typeface="Arial"/>
              <a:cs typeface="Arial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1929784" y="3119463"/>
            <a:ext cx="489584" cy="401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80010">
              <a:lnSpc>
                <a:spcPts val="1480"/>
              </a:lnSpc>
              <a:spcBef>
                <a:spcPts val="100"/>
              </a:spcBef>
            </a:pPr>
            <a:r>
              <a:rPr dirty="0" sz="1300" spc="-25" b="1">
                <a:solidFill>
                  <a:srgbClr val="460968"/>
                </a:solidFill>
                <a:latin typeface="Arial"/>
                <a:cs typeface="Arial"/>
              </a:rPr>
              <a:t>40%</a:t>
            </a:r>
            <a:endParaRPr sz="1300">
              <a:latin typeface="Arial"/>
              <a:cs typeface="Arial"/>
            </a:endParaRPr>
          </a:p>
          <a:p>
            <a:pPr marL="12700">
              <a:lnSpc>
                <a:spcPts val="1480"/>
              </a:lnSpc>
            </a:pPr>
            <a:r>
              <a:rPr dirty="0" sz="1300" spc="-10" b="1">
                <a:solidFill>
                  <a:srgbClr val="460968"/>
                </a:solidFill>
                <a:latin typeface="Arial"/>
                <a:cs typeface="Arial"/>
              </a:rPr>
              <a:t>&gt;2000</a:t>
            </a:r>
            <a:endParaRPr sz="1300">
              <a:latin typeface="Arial"/>
              <a:cs typeface="Arial"/>
            </a:endParaRPr>
          </a:p>
        </p:txBody>
      </p:sp>
      <p:grpSp>
        <p:nvGrpSpPr>
          <p:cNvPr id="25" name="object 25" descr=""/>
          <p:cNvGrpSpPr/>
          <p:nvPr/>
        </p:nvGrpSpPr>
        <p:grpSpPr>
          <a:xfrm>
            <a:off x="5065712" y="2311400"/>
            <a:ext cx="2226945" cy="2225675"/>
            <a:chOff x="5065712" y="2311400"/>
            <a:chExt cx="2226945" cy="2225675"/>
          </a:xfrm>
        </p:grpSpPr>
        <p:sp>
          <p:nvSpPr>
            <p:cNvPr id="26" name="object 26" descr=""/>
            <p:cNvSpPr/>
            <p:nvPr/>
          </p:nvSpPr>
          <p:spPr>
            <a:xfrm>
              <a:off x="5222379" y="2518117"/>
              <a:ext cx="641350" cy="630555"/>
            </a:xfrm>
            <a:custGeom>
              <a:avLst/>
              <a:gdLst/>
              <a:ahLst/>
              <a:cxnLst/>
              <a:rect l="l" t="t" r="r" b="b"/>
              <a:pathLst>
                <a:path w="641350" h="630555">
                  <a:moveTo>
                    <a:pt x="325996" y="0"/>
                  </a:moveTo>
                  <a:lnTo>
                    <a:pt x="286636" y="28665"/>
                  </a:lnTo>
                  <a:lnTo>
                    <a:pt x="248651" y="58976"/>
                  </a:lnTo>
                  <a:lnTo>
                    <a:pt x="212089" y="90883"/>
                  </a:lnTo>
                  <a:lnTo>
                    <a:pt x="176997" y="124333"/>
                  </a:lnTo>
                  <a:lnTo>
                    <a:pt x="143424" y="159273"/>
                  </a:lnTo>
                  <a:lnTo>
                    <a:pt x="111416" y="195654"/>
                  </a:lnTo>
                  <a:lnTo>
                    <a:pt x="81022" y="233422"/>
                  </a:lnTo>
                  <a:lnTo>
                    <a:pt x="52290" y="272525"/>
                  </a:lnTo>
                  <a:lnTo>
                    <a:pt x="25266" y="312913"/>
                  </a:lnTo>
                  <a:lnTo>
                    <a:pt x="0" y="354533"/>
                  </a:lnTo>
                  <a:lnTo>
                    <a:pt x="478015" y="630516"/>
                  </a:lnTo>
                  <a:lnTo>
                    <a:pt x="504164" y="589516"/>
                  </a:lnTo>
                  <a:lnTo>
                    <a:pt x="533730" y="551081"/>
                  </a:lnTo>
                  <a:lnTo>
                    <a:pt x="566522" y="515421"/>
                  </a:lnTo>
                  <a:lnTo>
                    <a:pt x="602349" y="482741"/>
                  </a:lnTo>
                  <a:lnTo>
                    <a:pt x="641019" y="453250"/>
                  </a:lnTo>
                  <a:lnTo>
                    <a:pt x="325996" y="0"/>
                  </a:lnTo>
                  <a:close/>
                </a:path>
              </a:pathLst>
            </a:custGeom>
            <a:solidFill>
              <a:srgbClr val="3F699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 descr=""/>
            <p:cNvSpPr/>
            <p:nvPr/>
          </p:nvSpPr>
          <p:spPr>
            <a:xfrm>
              <a:off x="5222875" y="2518562"/>
              <a:ext cx="640715" cy="630555"/>
            </a:xfrm>
            <a:custGeom>
              <a:avLst/>
              <a:gdLst/>
              <a:ahLst/>
              <a:cxnLst/>
              <a:rect l="l" t="t" r="r" b="b"/>
              <a:pathLst>
                <a:path w="640714" h="630555">
                  <a:moveTo>
                    <a:pt x="477837" y="630237"/>
                  </a:moveTo>
                  <a:lnTo>
                    <a:pt x="0" y="354812"/>
                  </a:lnTo>
                  <a:lnTo>
                    <a:pt x="65887" y="253212"/>
                  </a:lnTo>
                  <a:lnTo>
                    <a:pt x="142875" y="159550"/>
                  </a:lnTo>
                  <a:lnTo>
                    <a:pt x="230187" y="74612"/>
                  </a:lnTo>
                  <a:lnTo>
                    <a:pt x="326237" y="0"/>
                  </a:lnTo>
                  <a:lnTo>
                    <a:pt x="640562" y="453237"/>
                  </a:lnTo>
                  <a:lnTo>
                    <a:pt x="592937" y="490537"/>
                  </a:lnTo>
                  <a:lnTo>
                    <a:pt x="549275" y="532612"/>
                  </a:lnTo>
                  <a:lnTo>
                    <a:pt x="511175" y="579437"/>
                  </a:lnTo>
                  <a:lnTo>
                    <a:pt x="477837" y="630237"/>
                  </a:lnTo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 descr=""/>
            <p:cNvSpPr/>
            <p:nvPr/>
          </p:nvSpPr>
          <p:spPr>
            <a:xfrm>
              <a:off x="5548376" y="2320794"/>
              <a:ext cx="1121410" cy="650875"/>
            </a:xfrm>
            <a:custGeom>
              <a:avLst/>
              <a:gdLst/>
              <a:ahLst/>
              <a:cxnLst/>
              <a:rect l="l" t="t" r="r" b="b"/>
              <a:pathLst>
                <a:path w="1121409" h="650875">
                  <a:moveTo>
                    <a:pt x="646304" y="0"/>
                  </a:moveTo>
                  <a:lnTo>
                    <a:pt x="597703" y="357"/>
                  </a:lnTo>
                  <a:lnTo>
                    <a:pt x="549186" y="2849"/>
                  </a:lnTo>
                  <a:lnTo>
                    <a:pt x="500825" y="7471"/>
                  </a:lnTo>
                  <a:lnTo>
                    <a:pt x="452693" y="14217"/>
                  </a:lnTo>
                  <a:lnTo>
                    <a:pt x="404863" y="23082"/>
                  </a:lnTo>
                  <a:lnTo>
                    <a:pt x="357408" y="34060"/>
                  </a:lnTo>
                  <a:lnTo>
                    <a:pt x="310401" y="47146"/>
                  </a:lnTo>
                  <a:lnTo>
                    <a:pt x="263914" y="62334"/>
                  </a:lnTo>
                  <a:lnTo>
                    <a:pt x="218020" y="79620"/>
                  </a:lnTo>
                  <a:lnTo>
                    <a:pt x="172793" y="98998"/>
                  </a:lnTo>
                  <a:lnTo>
                    <a:pt x="128304" y="120463"/>
                  </a:lnTo>
                  <a:lnTo>
                    <a:pt x="84627" y="144009"/>
                  </a:lnTo>
                  <a:lnTo>
                    <a:pt x="41835" y="169631"/>
                  </a:lnTo>
                  <a:lnTo>
                    <a:pt x="0" y="197323"/>
                  </a:lnTo>
                  <a:lnTo>
                    <a:pt x="315023" y="650573"/>
                  </a:lnTo>
                  <a:lnTo>
                    <a:pt x="357337" y="623915"/>
                  </a:lnTo>
                  <a:lnTo>
                    <a:pt x="401420" y="601409"/>
                  </a:lnTo>
                  <a:lnTo>
                    <a:pt x="446981" y="583077"/>
                  </a:lnTo>
                  <a:lnTo>
                    <a:pt x="493729" y="568940"/>
                  </a:lnTo>
                  <a:lnTo>
                    <a:pt x="541372" y="559019"/>
                  </a:lnTo>
                  <a:lnTo>
                    <a:pt x="589619" y="553336"/>
                  </a:lnTo>
                  <a:lnTo>
                    <a:pt x="638179" y="551911"/>
                  </a:lnTo>
                  <a:lnTo>
                    <a:pt x="904023" y="551911"/>
                  </a:lnTo>
                  <a:lnTo>
                    <a:pt x="1120889" y="115014"/>
                  </a:lnTo>
                  <a:lnTo>
                    <a:pt x="1075457" y="93730"/>
                  </a:lnTo>
                  <a:lnTo>
                    <a:pt x="1029381" y="74633"/>
                  </a:lnTo>
                  <a:lnTo>
                    <a:pt x="982733" y="57720"/>
                  </a:lnTo>
                  <a:lnTo>
                    <a:pt x="935586" y="42984"/>
                  </a:lnTo>
                  <a:lnTo>
                    <a:pt x="888013" y="30421"/>
                  </a:lnTo>
                  <a:lnTo>
                    <a:pt x="840087" y="20024"/>
                  </a:lnTo>
                  <a:lnTo>
                    <a:pt x="791880" y="11789"/>
                  </a:lnTo>
                  <a:lnTo>
                    <a:pt x="743465" y="5710"/>
                  </a:lnTo>
                  <a:lnTo>
                    <a:pt x="694915" y="1782"/>
                  </a:lnTo>
                  <a:lnTo>
                    <a:pt x="646304" y="0"/>
                  </a:lnTo>
                  <a:close/>
                </a:path>
                <a:path w="1121409" h="650875">
                  <a:moveTo>
                    <a:pt x="904023" y="551911"/>
                  </a:moveTo>
                  <a:lnTo>
                    <a:pt x="638179" y="551911"/>
                  </a:lnTo>
                  <a:lnTo>
                    <a:pt x="686760" y="554766"/>
                  </a:lnTo>
                  <a:lnTo>
                    <a:pt x="735072" y="561923"/>
                  </a:lnTo>
                  <a:lnTo>
                    <a:pt x="782822" y="573402"/>
                  </a:lnTo>
                  <a:lnTo>
                    <a:pt x="829720" y="589225"/>
                  </a:lnTo>
                  <a:lnTo>
                    <a:pt x="875474" y="609425"/>
                  </a:lnTo>
                  <a:lnTo>
                    <a:pt x="904023" y="551911"/>
                  </a:lnTo>
                  <a:close/>
                </a:path>
              </a:pathLst>
            </a:custGeom>
            <a:solidFill>
              <a:srgbClr val="4F80B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 descr=""/>
            <p:cNvSpPr/>
            <p:nvPr/>
          </p:nvSpPr>
          <p:spPr>
            <a:xfrm>
              <a:off x="5549112" y="2320925"/>
              <a:ext cx="1120775" cy="650875"/>
            </a:xfrm>
            <a:custGeom>
              <a:avLst/>
              <a:gdLst/>
              <a:ahLst/>
              <a:cxnLst/>
              <a:rect l="l" t="t" r="r" b="b"/>
              <a:pathLst>
                <a:path w="1120775" h="650875">
                  <a:moveTo>
                    <a:pt x="314325" y="650875"/>
                  </a:moveTo>
                  <a:lnTo>
                    <a:pt x="0" y="197637"/>
                  </a:lnTo>
                  <a:lnTo>
                    <a:pt x="127787" y="120650"/>
                  </a:lnTo>
                  <a:lnTo>
                    <a:pt x="263525" y="62699"/>
                  </a:lnTo>
                  <a:lnTo>
                    <a:pt x="404812" y="23012"/>
                  </a:lnTo>
                  <a:lnTo>
                    <a:pt x="476250" y="11112"/>
                  </a:lnTo>
                  <a:lnTo>
                    <a:pt x="548474" y="3175"/>
                  </a:lnTo>
                  <a:lnTo>
                    <a:pt x="621499" y="0"/>
                  </a:lnTo>
                  <a:lnTo>
                    <a:pt x="694524" y="2374"/>
                  </a:lnTo>
                  <a:lnTo>
                    <a:pt x="767549" y="8724"/>
                  </a:lnTo>
                  <a:lnTo>
                    <a:pt x="839787" y="20637"/>
                  </a:lnTo>
                  <a:lnTo>
                    <a:pt x="911225" y="36512"/>
                  </a:lnTo>
                  <a:lnTo>
                    <a:pt x="982662" y="57937"/>
                  </a:lnTo>
                  <a:lnTo>
                    <a:pt x="1052512" y="84137"/>
                  </a:lnTo>
                  <a:lnTo>
                    <a:pt x="1120775" y="115087"/>
                  </a:lnTo>
                  <a:lnTo>
                    <a:pt x="875499" y="609600"/>
                  </a:lnTo>
                  <a:lnTo>
                    <a:pt x="806450" y="581025"/>
                  </a:lnTo>
                  <a:lnTo>
                    <a:pt x="735012" y="561975"/>
                  </a:lnTo>
                  <a:lnTo>
                    <a:pt x="661987" y="553237"/>
                  </a:lnTo>
                  <a:lnTo>
                    <a:pt x="588962" y="553237"/>
                  </a:lnTo>
                  <a:lnTo>
                    <a:pt x="516724" y="563562"/>
                  </a:lnTo>
                  <a:lnTo>
                    <a:pt x="446874" y="583399"/>
                  </a:lnTo>
                  <a:lnTo>
                    <a:pt x="378612" y="612775"/>
                  </a:lnTo>
                  <a:lnTo>
                    <a:pt x="314325" y="650875"/>
                  </a:lnTo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 descr=""/>
            <p:cNvSpPr/>
            <p:nvPr/>
          </p:nvSpPr>
          <p:spPr>
            <a:xfrm>
              <a:off x="6423856" y="2435809"/>
              <a:ext cx="859155" cy="1809750"/>
            </a:xfrm>
            <a:custGeom>
              <a:avLst/>
              <a:gdLst/>
              <a:ahLst/>
              <a:cxnLst/>
              <a:rect l="l" t="t" r="r" b="b"/>
              <a:pathLst>
                <a:path w="859154" h="1809750">
                  <a:moveTo>
                    <a:pt x="245408" y="0"/>
                  </a:moveTo>
                  <a:lnTo>
                    <a:pt x="0" y="494398"/>
                  </a:lnTo>
                  <a:lnTo>
                    <a:pt x="45477" y="519721"/>
                  </a:lnTo>
                  <a:lnTo>
                    <a:pt x="88284" y="549146"/>
                  </a:lnTo>
                  <a:lnTo>
                    <a:pt x="128138" y="582464"/>
                  </a:lnTo>
                  <a:lnTo>
                    <a:pt x="164763" y="619467"/>
                  </a:lnTo>
                  <a:lnTo>
                    <a:pt x="195125" y="656216"/>
                  </a:lnTo>
                  <a:lnTo>
                    <a:pt x="221804" y="694766"/>
                  </a:lnTo>
                  <a:lnTo>
                    <a:pt x="244814" y="734884"/>
                  </a:lnTo>
                  <a:lnTo>
                    <a:pt x="264167" y="776336"/>
                  </a:lnTo>
                  <a:lnTo>
                    <a:pt x="279874" y="818887"/>
                  </a:lnTo>
                  <a:lnTo>
                    <a:pt x="291949" y="862304"/>
                  </a:lnTo>
                  <a:lnTo>
                    <a:pt x="300403" y="906352"/>
                  </a:lnTo>
                  <a:lnTo>
                    <a:pt x="305249" y="950798"/>
                  </a:lnTo>
                  <a:lnTo>
                    <a:pt x="306499" y="995407"/>
                  </a:lnTo>
                  <a:lnTo>
                    <a:pt x="304165" y="1039946"/>
                  </a:lnTo>
                  <a:lnTo>
                    <a:pt x="298259" y="1084180"/>
                  </a:lnTo>
                  <a:lnTo>
                    <a:pt x="288794" y="1127875"/>
                  </a:lnTo>
                  <a:lnTo>
                    <a:pt x="275782" y="1170798"/>
                  </a:lnTo>
                  <a:lnTo>
                    <a:pt x="259235" y="1212715"/>
                  </a:lnTo>
                  <a:lnTo>
                    <a:pt x="239166" y="1253390"/>
                  </a:lnTo>
                  <a:lnTo>
                    <a:pt x="215586" y="1292591"/>
                  </a:lnTo>
                  <a:lnTo>
                    <a:pt x="188508" y="1330084"/>
                  </a:lnTo>
                  <a:lnTo>
                    <a:pt x="157944" y="1365633"/>
                  </a:lnTo>
                  <a:lnTo>
                    <a:pt x="123907" y="1399006"/>
                  </a:lnTo>
                  <a:lnTo>
                    <a:pt x="493249" y="1809203"/>
                  </a:lnTo>
                  <a:lnTo>
                    <a:pt x="531147" y="1773424"/>
                  </a:lnTo>
                  <a:lnTo>
                    <a:pt x="567255" y="1735960"/>
                  </a:lnTo>
                  <a:lnTo>
                    <a:pt x="601520" y="1696880"/>
                  </a:lnTo>
                  <a:lnTo>
                    <a:pt x="633890" y="1656254"/>
                  </a:lnTo>
                  <a:lnTo>
                    <a:pt x="664313" y="1614150"/>
                  </a:lnTo>
                  <a:lnTo>
                    <a:pt x="692736" y="1570638"/>
                  </a:lnTo>
                  <a:lnTo>
                    <a:pt x="719107" y="1525786"/>
                  </a:lnTo>
                  <a:lnTo>
                    <a:pt x="743375" y="1479664"/>
                  </a:lnTo>
                  <a:lnTo>
                    <a:pt x="763754" y="1436317"/>
                  </a:lnTo>
                  <a:lnTo>
                    <a:pt x="782099" y="1392543"/>
                  </a:lnTo>
                  <a:lnTo>
                    <a:pt x="798428" y="1348396"/>
                  </a:lnTo>
                  <a:lnTo>
                    <a:pt x="812761" y="1303932"/>
                  </a:lnTo>
                  <a:lnTo>
                    <a:pt x="825115" y="1259206"/>
                  </a:lnTo>
                  <a:lnTo>
                    <a:pt x="835510" y="1214275"/>
                  </a:lnTo>
                  <a:lnTo>
                    <a:pt x="843965" y="1169193"/>
                  </a:lnTo>
                  <a:lnTo>
                    <a:pt x="850497" y="1124017"/>
                  </a:lnTo>
                  <a:lnTo>
                    <a:pt x="855126" y="1078801"/>
                  </a:lnTo>
                  <a:lnTo>
                    <a:pt x="857870" y="1033602"/>
                  </a:lnTo>
                  <a:lnTo>
                    <a:pt x="858749" y="988474"/>
                  </a:lnTo>
                  <a:lnTo>
                    <a:pt x="857780" y="943473"/>
                  </a:lnTo>
                  <a:lnTo>
                    <a:pt x="854983" y="898655"/>
                  </a:lnTo>
                  <a:lnTo>
                    <a:pt x="850375" y="854076"/>
                  </a:lnTo>
                  <a:lnTo>
                    <a:pt x="843977" y="809790"/>
                  </a:lnTo>
                  <a:lnTo>
                    <a:pt x="835806" y="765853"/>
                  </a:lnTo>
                  <a:lnTo>
                    <a:pt x="825881" y="722322"/>
                  </a:lnTo>
                  <a:lnTo>
                    <a:pt x="814221" y="679250"/>
                  </a:lnTo>
                  <a:lnTo>
                    <a:pt x="800844" y="636695"/>
                  </a:lnTo>
                  <a:lnTo>
                    <a:pt x="785770" y="594711"/>
                  </a:lnTo>
                  <a:lnTo>
                    <a:pt x="769016" y="553354"/>
                  </a:lnTo>
                  <a:lnTo>
                    <a:pt x="750602" y="512679"/>
                  </a:lnTo>
                  <a:lnTo>
                    <a:pt x="730547" y="472742"/>
                  </a:lnTo>
                  <a:lnTo>
                    <a:pt x="708868" y="433599"/>
                  </a:lnTo>
                  <a:lnTo>
                    <a:pt x="685585" y="395305"/>
                  </a:lnTo>
                  <a:lnTo>
                    <a:pt x="660716" y="357915"/>
                  </a:lnTo>
                  <a:lnTo>
                    <a:pt x="634280" y="321486"/>
                  </a:lnTo>
                  <a:lnTo>
                    <a:pt x="606296" y="286071"/>
                  </a:lnTo>
                  <a:lnTo>
                    <a:pt x="576782" y="251728"/>
                  </a:lnTo>
                  <a:lnTo>
                    <a:pt x="545758" y="218512"/>
                  </a:lnTo>
                  <a:lnTo>
                    <a:pt x="513241" y="186477"/>
                  </a:lnTo>
                  <a:lnTo>
                    <a:pt x="479250" y="155681"/>
                  </a:lnTo>
                  <a:lnTo>
                    <a:pt x="443805" y="126177"/>
                  </a:lnTo>
                  <a:lnTo>
                    <a:pt x="406923" y="98022"/>
                  </a:lnTo>
                  <a:lnTo>
                    <a:pt x="368624" y="71271"/>
                  </a:lnTo>
                  <a:lnTo>
                    <a:pt x="328926" y="45980"/>
                  </a:lnTo>
                  <a:lnTo>
                    <a:pt x="287848" y="22205"/>
                  </a:lnTo>
                  <a:lnTo>
                    <a:pt x="245408" y="0"/>
                  </a:lnTo>
                  <a:close/>
                </a:path>
              </a:pathLst>
            </a:custGeom>
            <a:solidFill>
              <a:srgbClr val="7E9AC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 descr=""/>
            <p:cNvSpPr/>
            <p:nvPr/>
          </p:nvSpPr>
          <p:spPr>
            <a:xfrm>
              <a:off x="6424612" y="2436012"/>
              <a:ext cx="858519" cy="1809750"/>
            </a:xfrm>
            <a:custGeom>
              <a:avLst/>
              <a:gdLst/>
              <a:ahLst/>
              <a:cxnLst/>
              <a:rect l="l" t="t" r="r" b="b"/>
              <a:pathLst>
                <a:path w="858520" h="1809750">
                  <a:moveTo>
                    <a:pt x="0" y="494512"/>
                  </a:moveTo>
                  <a:lnTo>
                    <a:pt x="245275" y="0"/>
                  </a:lnTo>
                  <a:lnTo>
                    <a:pt x="343700" y="55562"/>
                  </a:lnTo>
                  <a:lnTo>
                    <a:pt x="434975" y="119062"/>
                  </a:lnTo>
                  <a:lnTo>
                    <a:pt x="517525" y="190500"/>
                  </a:lnTo>
                  <a:lnTo>
                    <a:pt x="591350" y="269087"/>
                  </a:lnTo>
                  <a:lnTo>
                    <a:pt x="657225" y="353225"/>
                  </a:lnTo>
                  <a:lnTo>
                    <a:pt x="714375" y="443712"/>
                  </a:lnTo>
                  <a:lnTo>
                    <a:pt x="762000" y="538162"/>
                  </a:lnTo>
                  <a:lnTo>
                    <a:pt x="800900" y="636587"/>
                  </a:lnTo>
                  <a:lnTo>
                    <a:pt x="829475" y="738987"/>
                  </a:lnTo>
                  <a:lnTo>
                    <a:pt x="848525" y="842962"/>
                  </a:lnTo>
                  <a:lnTo>
                    <a:pt x="858050" y="949325"/>
                  </a:lnTo>
                  <a:lnTo>
                    <a:pt x="856462" y="1056487"/>
                  </a:lnTo>
                  <a:lnTo>
                    <a:pt x="844550" y="1163637"/>
                  </a:lnTo>
                  <a:lnTo>
                    <a:pt x="821537" y="1270000"/>
                  </a:lnTo>
                  <a:lnTo>
                    <a:pt x="788200" y="1375575"/>
                  </a:lnTo>
                  <a:lnTo>
                    <a:pt x="742950" y="1479550"/>
                  </a:lnTo>
                  <a:lnTo>
                    <a:pt x="692150" y="1570837"/>
                  </a:lnTo>
                  <a:lnTo>
                    <a:pt x="633412" y="1656562"/>
                  </a:lnTo>
                  <a:lnTo>
                    <a:pt x="566737" y="1735937"/>
                  </a:lnTo>
                  <a:lnTo>
                    <a:pt x="492925" y="1809750"/>
                  </a:lnTo>
                  <a:lnTo>
                    <a:pt x="123825" y="1399387"/>
                  </a:lnTo>
                  <a:lnTo>
                    <a:pt x="163512" y="1359700"/>
                  </a:lnTo>
                  <a:lnTo>
                    <a:pt x="199237" y="1316837"/>
                  </a:lnTo>
                  <a:lnTo>
                    <a:pt x="229400" y="1270800"/>
                  </a:lnTo>
                  <a:lnTo>
                    <a:pt x="254000" y="1223175"/>
                  </a:lnTo>
                  <a:lnTo>
                    <a:pt x="274637" y="1173962"/>
                  </a:lnTo>
                  <a:lnTo>
                    <a:pt x="289725" y="1122362"/>
                  </a:lnTo>
                  <a:lnTo>
                    <a:pt x="300037" y="1070775"/>
                  </a:lnTo>
                  <a:lnTo>
                    <a:pt x="305600" y="1017587"/>
                  </a:lnTo>
                  <a:lnTo>
                    <a:pt x="305600" y="965200"/>
                  </a:lnTo>
                  <a:lnTo>
                    <a:pt x="300837" y="912025"/>
                  </a:lnTo>
                  <a:lnTo>
                    <a:pt x="290512" y="859637"/>
                  </a:lnTo>
                  <a:lnTo>
                    <a:pt x="276225" y="808837"/>
                  </a:lnTo>
                  <a:lnTo>
                    <a:pt x="255587" y="758037"/>
                  </a:lnTo>
                  <a:lnTo>
                    <a:pt x="230187" y="709612"/>
                  </a:lnTo>
                  <a:lnTo>
                    <a:pt x="200025" y="663575"/>
                  </a:lnTo>
                  <a:lnTo>
                    <a:pt x="164312" y="619925"/>
                  </a:lnTo>
                  <a:lnTo>
                    <a:pt x="88112" y="549275"/>
                  </a:lnTo>
                  <a:lnTo>
                    <a:pt x="0" y="494512"/>
                  </a:lnTo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 descr=""/>
            <p:cNvSpPr/>
            <p:nvPr/>
          </p:nvSpPr>
          <p:spPr>
            <a:xfrm>
              <a:off x="5074465" y="2872651"/>
              <a:ext cx="1842770" cy="1656080"/>
            </a:xfrm>
            <a:custGeom>
              <a:avLst/>
              <a:gdLst/>
              <a:ahLst/>
              <a:cxnLst/>
              <a:rect l="l" t="t" r="r" b="b"/>
              <a:pathLst>
                <a:path w="1842770" h="1656079">
                  <a:moveTo>
                    <a:pt x="147913" y="0"/>
                  </a:moveTo>
                  <a:lnTo>
                    <a:pt x="124223" y="43216"/>
                  </a:lnTo>
                  <a:lnTo>
                    <a:pt x="102623" y="87128"/>
                  </a:lnTo>
                  <a:lnTo>
                    <a:pt x="83105" y="131669"/>
                  </a:lnTo>
                  <a:lnTo>
                    <a:pt x="65662" y="176771"/>
                  </a:lnTo>
                  <a:lnTo>
                    <a:pt x="50289" y="222367"/>
                  </a:lnTo>
                  <a:lnTo>
                    <a:pt x="36976" y="268391"/>
                  </a:lnTo>
                  <a:lnTo>
                    <a:pt x="25719" y="314774"/>
                  </a:lnTo>
                  <a:lnTo>
                    <a:pt x="16501" y="361498"/>
                  </a:lnTo>
                  <a:lnTo>
                    <a:pt x="9338" y="408354"/>
                  </a:lnTo>
                  <a:lnTo>
                    <a:pt x="4201" y="455416"/>
                  </a:lnTo>
                  <a:lnTo>
                    <a:pt x="1091" y="502570"/>
                  </a:lnTo>
                  <a:lnTo>
                    <a:pt x="0" y="549750"/>
                  </a:lnTo>
                  <a:lnTo>
                    <a:pt x="920" y="596887"/>
                  </a:lnTo>
                  <a:lnTo>
                    <a:pt x="3846" y="643915"/>
                  </a:lnTo>
                  <a:lnTo>
                    <a:pt x="8771" y="690767"/>
                  </a:lnTo>
                  <a:lnTo>
                    <a:pt x="15686" y="737376"/>
                  </a:lnTo>
                  <a:lnTo>
                    <a:pt x="24585" y="783674"/>
                  </a:lnTo>
                  <a:lnTo>
                    <a:pt x="35461" y="829596"/>
                  </a:lnTo>
                  <a:lnTo>
                    <a:pt x="48307" y="875073"/>
                  </a:lnTo>
                  <a:lnTo>
                    <a:pt x="63116" y="920039"/>
                  </a:lnTo>
                  <a:lnTo>
                    <a:pt x="79881" y="964427"/>
                  </a:lnTo>
                  <a:lnTo>
                    <a:pt x="98594" y="1008169"/>
                  </a:lnTo>
                  <a:lnTo>
                    <a:pt x="119249" y="1051199"/>
                  </a:lnTo>
                  <a:lnTo>
                    <a:pt x="141839" y="1093449"/>
                  </a:lnTo>
                  <a:lnTo>
                    <a:pt x="166357" y="1134853"/>
                  </a:lnTo>
                  <a:lnTo>
                    <a:pt x="192795" y="1175343"/>
                  </a:lnTo>
                  <a:lnTo>
                    <a:pt x="221146" y="1214853"/>
                  </a:lnTo>
                  <a:lnTo>
                    <a:pt x="251405" y="1253315"/>
                  </a:lnTo>
                  <a:lnTo>
                    <a:pt x="283562" y="1290662"/>
                  </a:lnTo>
                  <a:lnTo>
                    <a:pt x="316363" y="1325566"/>
                  </a:lnTo>
                  <a:lnTo>
                    <a:pt x="350310" y="1358737"/>
                  </a:lnTo>
                  <a:lnTo>
                    <a:pt x="385345" y="1390170"/>
                  </a:lnTo>
                  <a:lnTo>
                    <a:pt x="421410" y="1419864"/>
                  </a:lnTo>
                  <a:lnTo>
                    <a:pt x="458446" y="1447815"/>
                  </a:lnTo>
                  <a:lnTo>
                    <a:pt x="496395" y="1474020"/>
                  </a:lnTo>
                  <a:lnTo>
                    <a:pt x="535199" y="1498476"/>
                  </a:lnTo>
                  <a:lnTo>
                    <a:pt x="574798" y="1521179"/>
                  </a:lnTo>
                  <a:lnTo>
                    <a:pt x="615134" y="1542128"/>
                  </a:lnTo>
                  <a:lnTo>
                    <a:pt x="656149" y="1561318"/>
                  </a:lnTo>
                  <a:lnTo>
                    <a:pt x="697784" y="1578747"/>
                  </a:lnTo>
                  <a:lnTo>
                    <a:pt x="739981" y="1594412"/>
                  </a:lnTo>
                  <a:lnTo>
                    <a:pt x="782681" y="1608309"/>
                  </a:lnTo>
                  <a:lnTo>
                    <a:pt x="825826" y="1620436"/>
                  </a:lnTo>
                  <a:lnTo>
                    <a:pt x="869357" y="1630789"/>
                  </a:lnTo>
                  <a:lnTo>
                    <a:pt x="913216" y="1639365"/>
                  </a:lnTo>
                  <a:lnTo>
                    <a:pt x="957345" y="1646162"/>
                  </a:lnTo>
                  <a:lnTo>
                    <a:pt x="1001684" y="1651176"/>
                  </a:lnTo>
                  <a:lnTo>
                    <a:pt x="1046175" y="1654405"/>
                  </a:lnTo>
                  <a:lnTo>
                    <a:pt x="1090760" y="1655844"/>
                  </a:lnTo>
                  <a:lnTo>
                    <a:pt x="1135380" y="1655492"/>
                  </a:lnTo>
                  <a:lnTo>
                    <a:pt x="1179977" y="1653344"/>
                  </a:lnTo>
                  <a:lnTo>
                    <a:pt x="1224493" y="1649399"/>
                  </a:lnTo>
                  <a:lnTo>
                    <a:pt x="1268868" y="1643652"/>
                  </a:lnTo>
                  <a:lnTo>
                    <a:pt x="1313045" y="1636101"/>
                  </a:lnTo>
                  <a:lnTo>
                    <a:pt x="1356964" y="1626743"/>
                  </a:lnTo>
                  <a:lnTo>
                    <a:pt x="1400567" y="1615574"/>
                  </a:lnTo>
                  <a:lnTo>
                    <a:pt x="1443797" y="1602592"/>
                  </a:lnTo>
                  <a:lnTo>
                    <a:pt x="1486593" y="1587794"/>
                  </a:lnTo>
                  <a:lnTo>
                    <a:pt x="1528899" y="1571176"/>
                  </a:lnTo>
                  <a:lnTo>
                    <a:pt x="1570655" y="1552735"/>
                  </a:lnTo>
                  <a:lnTo>
                    <a:pt x="1611802" y="1532469"/>
                  </a:lnTo>
                  <a:lnTo>
                    <a:pt x="1652283" y="1510374"/>
                  </a:lnTo>
                  <a:lnTo>
                    <a:pt x="1692039" y="1486447"/>
                  </a:lnTo>
                  <a:lnTo>
                    <a:pt x="1731011" y="1460686"/>
                  </a:lnTo>
                  <a:lnTo>
                    <a:pt x="1769140" y="1433086"/>
                  </a:lnTo>
                  <a:lnTo>
                    <a:pt x="1806370" y="1403646"/>
                  </a:lnTo>
                  <a:lnTo>
                    <a:pt x="1842640" y="1372362"/>
                  </a:lnTo>
                  <a:lnTo>
                    <a:pt x="1600872" y="1103850"/>
                  </a:lnTo>
                  <a:lnTo>
                    <a:pt x="1093408" y="1103850"/>
                  </a:lnTo>
                  <a:lnTo>
                    <a:pt x="1047827" y="1101103"/>
                  </a:lnTo>
                  <a:lnTo>
                    <a:pt x="1002459" y="1094566"/>
                  </a:lnTo>
                  <a:lnTo>
                    <a:pt x="957548" y="1084211"/>
                  </a:lnTo>
                  <a:lnTo>
                    <a:pt x="913335" y="1070015"/>
                  </a:lnTo>
                  <a:lnTo>
                    <a:pt x="870062" y="1051952"/>
                  </a:lnTo>
                  <a:lnTo>
                    <a:pt x="827973" y="1029995"/>
                  </a:lnTo>
                  <a:lnTo>
                    <a:pt x="787740" y="1004427"/>
                  </a:lnTo>
                  <a:lnTo>
                    <a:pt x="750452" y="976008"/>
                  </a:lnTo>
                  <a:lnTo>
                    <a:pt x="716170" y="944964"/>
                  </a:lnTo>
                  <a:lnTo>
                    <a:pt x="684954" y="911522"/>
                  </a:lnTo>
                  <a:lnTo>
                    <a:pt x="656865" y="875907"/>
                  </a:lnTo>
                  <a:lnTo>
                    <a:pt x="631964" y="838347"/>
                  </a:lnTo>
                  <a:lnTo>
                    <a:pt x="610311" y="799068"/>
                  </a:lnTo>
                  <a:lnTo>
                    <a:pt x="591967" y="758296"/>
                  </a:lnTo>
                  <a:lnTo>
                    <a:pt x="576993" y="716256"/>
                  </a:lnTo>
                  <a:lnTo>
                    <a:pt x="565449" y="673177"/>
                  </a:lnTo>
                  <a:lnTo>
                    <a:pt x="557396" y="629283"/>
                  </a:lnTo>
                  <a:lnTo>
                    <a:pt x="552895" y="584801"/>
                  </a:lnTo>
                  <a:lnTo>
                    <a:pt x="552006" y="539958"/>
                  </a:lnTo>
                  <a:lnTo>
                    <a:pt x="554791" y="494980"/>
                  </a:lnTo>
                  <a:lnTo>
                    <a:pt x="561308" y="450093"/>
                  </a:lnTo>
                  <a:lnTo>
                    <a:pt x="571620" y="405524"/>
                  </a:lnTo>
                  <a:lnTo>
                    <a:pt x="585807" y="361451"/>
                  </a:lnTo>
                  <a:lnTo>
                    <a:pt x="603870" y="318242"/>
                  </a:lnTo>
                  <a:lnTo>
                    <a:pt x="625929" y="275983"/>
                  </a:lnTo>
                  <a:lnTo>
                    <a:pt x="147913" y="0"/>
                  </a:lnTo>
                  <a:close/>
                </a:path>
                <a:path w="1842770" h="1656079">
                  <a:moveTo>
                    <a:pt x="1473298" y="962164"/>
                  </a:moveTo>
                  <a:lnTo>
                    <a:pt x="1436692" y="992393"/>
                  </a:lnTo>
                  <a:lnTo>
                    <a:pt x="1398120" y="1019060"/>
                  </a:lnTo>
                  <a:lnTo>
                    <a:pt x="1357824" y="1042139"/>
                  </a:lnTo>
                  <a:lnTo>
                    <a:pt x="1316046" y="1061605"/>
                  </a:lnTo>
                  <a:lnTo>
                    <a:pt x="1273028" y="1077433"/>
                  </a:lnTo>
                  <a:lnTo>
                    <a:pt x="1229013" y="1089596"/>
                  </a:lnTo>
                  <a:lnTo>
                    <a:pt x="1184244" y="1098071"/>
                  </a:lnTo>
                  <a:lnTo>
                    <a:pt x="1138961" y="1102830"/>
                  </a:lnTo>
                  <a:lnTo>
                    <a:pt x="1093408" y="1103850"/>
                  </a:lnTo>
                  <a:lnTo>
                    <a:pt x="1600872" y="1103850"/>
                  </a:lnTo>
                  <a:lnTo>
                    <a:pt x="1473298" y="962164"/>
                  </a:lnTo>
                  <a:close/>
                </a:path>
              </a:pathLst>
            </a:custGeom>
            <a:solidFill>
              <a:srgbClr val="A9B9D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 descr=""/>
            <p:cNvSpPr/>
            <p:nvPr/>
          </p:nvSpPr>
          <p:spPr>
            <a:xfrm>
              <a:off x="5075237" y="2873375"/>
              <a:ext cx="1842770" cy="1654175"/>
            </a:xfrm>
            <a:custGeom>
              <a:avLst/>
              <a:gdLst/>
              <a:ahLst/>
              <a:cxnLst/>
              <a:rect l="l" t="t" r="r" b="b"/>
              <a:pathLst>
                <a:path w="1842770" h="1654175">
                  <a:moveTo>
                    <a:pt x="1473200" y="962025"/>
                  </a:moveTo>
                  <a:lnTo>
                    <a:pt x="1842300" y="1372387"/>
                  </a:lnTo>
                  <a:lnTo>
                    <a:pt x="1754187" y="1443824"/>
                  </a:lnTo>
                  <a:lnTo>
                    <a:pt x="1662112" y="1504149"/>
                  </a:lnTo>
                  <a:lnTo>
                    <a:pt x="1565275" y="1554949"/>
                  </a:lnTo>
                  <a:lnTo>
                    <a:pt x="1465262" y="1594637"/>
                  </a:lnTo>
                  <a:lnTo>
                    <a:pt x="1362075" y="1624799"/>
                  </a:lnTo>
                  <a:lnTo>
                    <a:pt x="1257300" y="1644650"/>
                  </a:lnTo>
                  <a:lnTo>
                    <a:pt x="1151737" y="1654175"/>
                  </a:lnTo>
                  <a:lnTo>
                    <a:pt x="1046162" y="1654175"/>
                  </a:lnTo>
                  <a:lnTo>
                    <a:pt x="940600" y="1643062"/>
                  </a:lnTo>
                  <a:lnTo>
                    <a:pt x="836612" y="1622425"/>
                  </a:lnTo>
                  <a:lnTo>
                    <a:pt x="734225" y="1592262"/>
                  </a:lnTo>
                  <a:lnTo>
                    <a:pt x="635000" y="1551774"/>
                  </a:lnTo>
                  <a:lnTo>
                    <a:pt x="539750" y="1500974"/>
                  </a:lnTo>
                  <a:lnTo>
                    <a:pt x="449262" y="1440649"/>
                  </a:lnTo>
                  <a:lnTo>
                    <a:pt x="362750" y="1370799"/>
                  </a:lnTo>
                  <a:lnTo>
                    <a:pt x="283375" y="1290637"/>
                  </a:lnTo>
                  <a:lnTo>
                    <a:pt x="226225" y="1222375"/>
                  </a:lnTo>
                  <a:lnTo>
                    <a:pt x="176212" y="1150137"/>
                  </a:lnTo>
                  <a:lnTo>
                    <a:pt x="131762" y="1074737"/>
                  </a:lnTo>
                  <a:lnTo>
                    <a:pt x="93662" y="996950"/>
                  </a:lnTo>
                  <a:lnTo>
                    <a:pt x="61912" y="916774"/>
                  </a:lnTo>
                  <a:lnTo>
                    <a:pt x="36512" y="835025"/>
                  </a:lnTo>
                  <a:lnTo>
                    <a:pt x="18262" y="751674"/>
                  </a:lnTo>
                  <a:lnTo>
                    <a:pt x="6350" y="666750"/>
                  </a:lnTo>
                  <a:lnTo>
                    <a:pt x="0" y="581812"/>
                  </a:lnTo>
                  <a:lnTo>
                    <a:pt x="1587" y="496087"/>
                  </a:lnTo>
                  <a:lnTo>
                    <a:pt x="8737" y="411162"/>
                  </a:lnTo>
                  <a:lnTo>
                    <a:pt x="23025" y="326224"/>
                  </a:lnTo>
                  <a:lnTo>
                    <a:pt x="43662" y="242087"/>
                  </a:lnTo>
                  <a:lnTo>
                    <a:pt x="71437" y="159537"/>
                  </a:lnTo>
                  <a:lnTo>
                    <a:pt x="106362" y="78574"/>
                  </a:lnTo>
                  <a:lnTo>
                    <a:pt x="147637" y="0"/>
                  </a:lnTo>
                  <a:lnTo>
                    <a:pt x="625475" y="275424"/>
                  </a:lnTo>
                  <a:lnTo>
                    <a:pt x="600075" y="325437"/>
                  </a:lnTo>
                  <a:lnTo>
                    <a:pt x="579437" y="377825"/>
                  </a:lnTo>
                  <a:lnTo>
                    <a:pt x="565150" y="430212"/>
                  </a:lnTo>
                  <a:lnTo>
                    <a:pt x="555625" y="483387"/>
                  </a:lnTo>
                  <a:lnTo>
                    <a:pt x="551662" y="536575"/>
                  </a:lnTo>
                  <a:lnTo>
                    <a:pt x="553250" y="589749"/>
                  </a:lnTo>
                  <a:lnTo>
                    <a:pt x="558800" y="642937"/>
                  </a:lnTo>
                  <a:lnTo>
                    <a:pt x="570712" y="694524"/>
                  </a:lnTo>
                  <a:lnTo>
                    <a:pt x="586587" y="744537"/>
                  </a:lnTo>
                  <a:lnTo>
                    <a:pt x="607225" y="793750"/>
                  </a:lnTo>
                  <a:lnTo>
                    <a:pt x="663575" y="884237"/>
                  </a:lnTo>
                  <a:lnTo>
                    <a:pt x="737400" y="964399"/>
                  </a:lnTo>
                  <a:lnTo>
                    <a:pt x="827887" y="1029487"/>
                  </a:lnTo>
                  <a:lnTo>
                    <a:pt x="908050" y="1067587"/>
                  </a:lnTo>
                  <a:lnTo>
                    <a:pt x="991400" y="1092200"/>
                  </a:lnTo>
                  <a:lnTo>
                    <a:pt x="1076325" y="1102512"/>
                  </a:lnTo>
                  <a:lnTo>
                    <a:pt x="1161262" y="1100924"/>
                  </a:lnTo>
                  <a:lnTo>
                    <a:pt x="1245400" y="1085049"/>
                  </a:lnTo>
                  <a:lnTo>
                    <a:pt x="1326362" y="1056474"/>
                  </a:lnTo>
                  <a:lnTo>
                    <a:pt x="1402562" y="1016000"/>
                  </a:lnTo>
                  <a:lnTo>
                    <a:pt x="1473200" y="962025"/>
                  </a:lnTo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4" name="object 34" descr=""/>
          <p:cNvSpPr txBox="1"/>
          <p:nvPr/>
        </p:nvSpPr>
        <p:spPr>
          <a:xfrm>
            <a:off x="5438787" y="2750413"/>
            <a:ext cx="264160" cy="2235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300" spc="-25" b="1">
                <a:solidFill>
                  <a:srgbClr val="FFFFFF"/>
                </a:solidFill>
                <a:latin typeface="Arial"/>
                <a:cs typeface="Arial"/>
              </a:rPr>
              <a:t>7%</a:t>
            </a:r>
            <a:endParaRPr sz="1300">
              <a:latin typeface="Arial"/>
              <a:cs typeface="Arial"/>
            </a:endParaRPr>
          </a:p>
        </p:txBody>
      </p:sp>
      <p:sp>
        <p:nvSpPr>
          <p:cNvPr id="35" name="object 35" descr=""/>
          <p:cNvSpPr txBox="1"/>
          <p:nvPr/>
        </p:nvSpPr>
        <p:spPr>
          <a:xfrm>
            <a:off x="5939987" y="2485102"/>
            <a:ext cx="356235" cy="2235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300" spc="-25" b="1">
                <a:solidFill>
                  <a:srgbClr val="FFFFFF"/>
                </a:solidFill>
                <a:latin typeface="Arial"/>
                <a:cs typeface="Arial"/>
              </a:rPr>
              <a:t>17%</a:t>
            </a:r>
            <a:endParaRPr sz="1300">
              <a:latin typeface="Arial"/>
              <a:cs typeface="Arial"/>
            </a:endParaRPr>
          </a:p>
        </p:txBody>
      </p:sp>
      <p:sp>
        <p:nvSpPr>
          <p:cNvPr id="36" name="object 36" descr=""/>
          <p:cNvSpPr txBox="1"/>
          <p:nvPr/>
        </p:nvSpPr>
        <p:spPr>
          <a:xfrm>
            <a:off x="6820920" y="3198471"/>
            <a:ext cx="356235" cy="2235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300" spc="-25" b="1">
                <a:solidFill>
                  <a:srgbClr val="FFFFFF"/>
                </a:solidFill>
                <a:latin typeface="Arial"/>
                <a:cs typeface="Arial"/>
              </a:rPr>
              <a:t>31%</a:t>
            </a:r>
            <a:endParaRPr sz="1300">
              <a:latin typeface="Arial"/>
              <a:cs typeface="Arial"/>
            </a:endParaRPr>
          </a:p>
        </p:txBody>
      </p:sp>
      <p:sp>
        <p:nvSpPr>
          <p:cNvPr id="37" name="object 37" descr=""/>
          <p:cNvSpPr txBox="1"/>
          <p:nvPr/>
        </p:nvSpPr>
        <p:spPr>
          <a:xfrm>
            <a:off x="5479571" y="3954284"/>
            <a:ext cx="356235" cy="2235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300" spc="-25" b="1">
                <a:solidFill>
                  <a:srgbClr val="FFFFFF"/>
                </a:solidFill>
                <a:latin typeface="Arial"/>
                <a:cs typeface="Arial"/>
              </a:rPr>
              <a:t>45%</a:t>
            </a:r>
            <a:endParaRPr sz="1300">
              <a:latin typeface="Arial"/>
              <a:cs typeface="Arial"/>
            </a:endParaRPr>
          </a:p>
        </p:txBody>
      </p:sp>
      <p:grpSp>
        <p:nvGrpSpPr>
          <p:cNvPr id="38" name="object 38" descr=""/>
          <p:cNvGrpSpPr/>
          <p:nvPr/>
        </p:nvGrpSpPr>
        <p:grpSpPr>
          <a:xfrm>
            <a:off x="4855908" y="4651692"/>
            <a:ext cx="133350" cy="133350"/>
            <a:chOff x="4855908" y="4651692"/>
            <a:chExt cx="133350" cy="133350"/>
          </a:xfrm>
        </p:grpSpPr>
        <p:sp>
          <p:nvSpPr>
            <p:cNvPr id="39" name="object 39" descr=""/>
            <p:cNvSpPr/>
            <p:nvPr/>
          </p:nvSpPr>
          <p:spPr>
            <a:xfrm>
              <a:off x="4865433" y="4661217"/>
              <a:ext cx="114300" cy="114300"/>
            </a:xfrm>
            <a:custGeom>
              <a:avLst/>
              <a:gdLst/>
              <a:ahLst/>
              <a:cxnLst/>
              <a:rect l="l" t="t" r="r" b="b"/>
              <a:pathLst>
                <a:path w="114300" h="114300">
                  <a:moveTo>
                    <a:pt x="114300" y="0"/>
                  </a:moveTo>
                  <a:lnTo>
                    <a:pt x="0" y="0"/>
                  </a:lnTo>
                  <a:lnTo>
                    <a:pt x="0" y="114300"/>
                  </a:lnTo>
                  <a:lnTo>
                    <a:pt x="114300" y="114300"/>
                  </a:lnTo>
                  <a:lnTo>
                    <a:pt x="114300" y="0"/>
                  </a:lnTo>
                  <a:close/>
                </a:path>
              </a:pathLst>
            </a:custGeom>
            <a:solidFill>
              <a:srgbClr val="3F699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 descr=""/>
            <p:cNvSpPr/>
            <p:nvPr/>
          </p:nvSpPr>
          <p:spPr>
            <a:xfrm>
              <a:off x="4865433" y="4661217"/>
              <a:ext cx="114300" cy="114300"/>
            </a:xfrm>
            <a:custGeom>
              <a:avLst/>
              <a:gdLst/>
              <a:ahLst/>
              <a:cxnLst/>
              <a:rect l="l" t="t" r="r" b="b"/>
              <a:pathLst>
                <a:path w="114300" h="114300">
                  <a:moveTo>
                    <a:pt x="0" y="114300"/>
                  </a:moveTo>
                  <a:lnTo>
                    <a:pt x="114300" y="114300"/>
                  </a:lnTo>
                  <a:lnTo>
                    <a:pt x="114300" y="0"/>
                  </a:lnTo>
                  <a:lnTo>
                    <a:pt x="0" y="0"/>
                  </a:lnTo>
                  <a:lnTo>
                    <a:pt x="0" y="114300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41" name="object 41" descr=""/>
          <p:cNvGrpSpPr/>
          <p:nvPr/>
        </p:nvGrpSpPr>
        <p:grpSpPr>
          <a:xfrm>
            <a:off x="4855908" y="4938433"/>
            <a:ext cx="133350" cy="133350"/>
            <a:chOff x="4855908" y="4938433"/>
            <a:chExt cx="133350" cy="133350"/>
          </a:xfrm>
        </p:grpSpPr>
        <p:sp>
          <p:nvSpPr>
            <p:cNvPr id="42" name="object 42" descr=""/>
            <p:cNvSpPr/>
            <p:nvPr/>
          </p:nvSpPr>
          <p:spPr>
            <a:xfrm>
              <a:off x="4865433" y="4947958"/>
              <a:ext cx="114300" cy="114300"/>
            </a:xfrm>
            <a:custGeom>
              <a:avLst/>
              <a:gdLst/>
              <a:ahLst/>
              <a:cxnLst/>
              <a:rect l="l" t="t" r="r" b="b"/>
              <a:pathLst>
                <a:path w="114300" h="114300">
                  <a:moveTo>
                    <a:pt x="114300" y="0"/>
                  </a:moveTo>
                  <a:lnTo>
                    <a:pt x="0" y="0"/>
                  </a:lnTo>
                  <a:lnTo>
                    <a:pt x="0" y="114300"/>
                  </a:lnTo>
                  <a:lnTo>
                    <a:pt x="114300" y="114300"/>
                  </a:lnTo>
                  <a:lnTo>
                    <a:pt x="114300" y="0"/>
                  </a:lnTo>
                  <a:close/>
                </a:path>
              </a:pathLst>
            </a:custGeom>
            <a:solidFill>
              <a:srgbClr val="4F80B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3" name="object 43" descr=""/>
            <p:cNvSpPr/>
            <p:nvPr/>
          </p:nvSpPr>
          <p:spPr>
            <a:xfrm>
              <a:off x="4865433" y="4947958"/>
              <a:ext cx="114300" cy="114300"/>
            </a:xfrm>
            <a:custGeom>
              <a:avLst/>
              <a:gdLst/>
              <a:ahLst/>
              <a:cxnLst/>
              <a:rect l="l" t="t" r="r" b="b"/>
              <a:pathLst>
                <a:path w="114300" h="114300">
                  <a:moveTo>
                    <a:pt x="0" y="114300"/>
                  </a:moveTo>
                  <a:lnTo>
                    <a:pt x="114300" y="114300"/>
                  </a:lnTo>
                  <a:lnTo>
                    <a:pt x="114300" y="0"/>
                  </a:lnTo>
                  <a:lnTo>
                    <a:pt x="0" y="0"/>
                  </a:lnTo>
                  <a:lnTo>
                    <a:pt x="0" y="114300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44" name="object 44" descr=""/>
          <p:cNvGrpSpPr/>
          <p:nvPr/>
        </p:nvGrpSpPr>
        <p:grpSpPr>
          <a:xfrm>
            <a:off x="4855908" y="5225173"/>
            <a:ext cx="133350" cy="133350"/>
            <a:chOff x="4855908" y="5225173"/>
            <a:chExt cx="133350" cy="133350"/>
          </a:xfrm>
        </p:grpSpPr>
        <p:sp>
          <p:nvSpPr>
            <p:cNvPr id="45" name="object 45" descr=""/>
            <p:cNvSpPr/>
            <p:nvPr/>
          </p:nvSpPr>
          <p:spPr>
            <a:xfrm>
              <a:off x="4865433" y="5234698"/>
              <a:ext cx="114300" cy="114300"/>
            </a:xfrm>
            <a:custGeom>
              <a:avLst/>
              <a:gdLst/>
              <a:ahLst/>
              <a:cxnLst/>
              <a:rect l="l" t="t" r="r" b="b"/>
              <a:pathLst>
                <a:path w="114300" h="114300">
                  <a:moveTo>
                    <a:pt x="114300" y="0"/>
                  </a:moveTo>
                  <a:lnTo>
                    <a:pt x="0" y="0"/>
                  </a:lnTo>
                  <a:lnTo>
                    <a:pt x="0" y="114300"/>
                  </a:lnTo>
                  <a:lnTo>
                    <a:pt x="114300" y="114300"/>
                  </a:lnTo>
                  <a:lnTo>
                    <a:pt x="114300" y="0"/>
                  </a:lnTo>
                  <a:close/>
                </a:path>
              </a:pathLst>
            </a:custGeom>
            <a:solidFill>
              <a:srgbClr val="7E9AC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6" name="object 46" descr=""/>
            <p:cNvSpPr/>
            <p:nvPr/>
          </p:nvSpPr>
          <p:spPr>
            <a:xfrm>
              <a:off x="4865433" y="5234698"/>
              <a:ext cx="114300" cy="114300"/>
            </a:xfrm>
            <a:custGeom>
              <a:avLst/>
              <a:gdLst/>
              <a:ahLst/>
              <a:cxnLst/>
              <a:rect l="l" t="t" r="r" b="b"/>
              <a:pathLst>
                <a:path w="114300" h="114300">
                  <a:moveTo>
                    <a:pt x="0" y="114300"/>
                  </a:moveTo>
                  <a:lnTo>
                    <a:pt x="114300" y="114300"/>
                  </a:lnTo>
                  <a:lnTo>
                    <a:pt x="114300" y="0"/>
                  </a:lnTo>
                  <a:lnTo>
                    <a:pt x="0" y="0"/>
                  </a:lnTo>
                  <a:lnTo>
                    <a:pt x="0" y="114300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47" name="object 47" descr=""/>
          <p:cNvGrpSpPr/>
          <p:nvPr/>
        </p:nvGrpSpPr>
        <p:grpSpPr>
          <a:xfrm>
            <a:off x="4855908" y="5511919"/>
            <a:ext cx="133350" cy="133350"/>
            <a:chOff x="4855908" y="5511919"/>
            <a:chExt cx="133350" cy="133350"/>
          </a:xfrm>
        </p:grpSpPr>
        <p:sp>
          <p:nvSpPr>
            <p:cNvPr id="48" name="object 48" descr=""/>
            <p:cNvSpPr/>
            <p:nvPr/>
          </p:nvSpPr>
          <p:spPr>
            <a:xfrm>
              <a:off x="4865433" y="5521444"/>
              <a:ext cx="114300" cy="114300"/>
            </a:xfrm>
            <a:custGeom>
              <a:avLst/>
              <a:gdLst/>
              <a:ahLst/>
              <a:cxnLst/>
              <a:rect l="l" t="t" r="r" b="b"/>
              <a:pathLst>
                <a:path w="114300" h="114300">
                  <a:moveTo>
                    <a:pt x="114300" y="0"/>
                  </a:moveTo>
                  <a:lnTo>
                    <a:pt x="0" y="0"/>
                  </a:lnTo>
                  <a:lnTo>
                    <a:pt x="0" y="114300"/>
                  </a:lnTo>
                  <a:lnTo>
                    <a:pt x="114300" y="114300"/>
                  </a:lnTo>
                  <a:lnTo>
                    <a:pt x="114300" y="0"/>
                  </a:lnTo>
                  <a:close/>
                </a:path>
              </a:pathLst>
            </a:custGeom>
            <a:solidFill>
              <a:srgbClr val="A9B9D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9" name="object 49" descr=""/>
            <p:cNvSpPr/>
            <p:nvPr/>
          </p:nvSpPr>
          <p:spPr>
            <a:xfrm>
              <a:off x="4865433" y="5521444"/>
              <a:ext cx="114300" cy="114300"/>
            </a:xfrm>
            <a:custGeom>
              <a:avLst/>
              <a:gdLst/>
              <a:ahLst/>
              <a:cxnLst/>
              <a:rect l="l" t="t" r="r" b="b"/>
              <a:pathLst>
                <a:path w="114300" h="114300">
                  <a:moveTo>
                    <a:pt x="0" y="114300"/>
                  </a:moveTo>
                  <a:lnTo>
                    <a:pt x="114300" y="114300"/>
                  </a:lnTo>
                  <a:lnTo>
                    <a:pt x="114300" y="0"/>
                  </a:lnTo>
                  <a:lnTo>
                    <a:pt x="0" y="0"/>
                  </a:lnTo>
                  <a:lnTo>
                    <a:pt x="0" y="114300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50" name="object 50" descr=""/>
          <p:cNvGrpSpPr/>
          <p:nvPr/>
        </p:nvGrpSpPr>
        <p:grpSpPr>
          <a:xfrm>
            <a:off x="8893974" y="2372512"/>
            <a:ext cx="2125345" cy="2125980"/>
            <a:chOff x="8893974" y="2372512"/>
            <a:chExt cx="2125345" cy="2125980"/>
          </a:xfrm>
        </p:grpSpPr>
        <p:sp>
          <p:nvSpPr>
            <p:cNvPr id="51" name="object 51" descr=""/>
            <p:cNvSpPr/>
            <p:nvPr/>
          </p:nvSpPr>
          <p:spPr>
            <a:xfrm>
              <a:off x="9955961" y="2381707"/>
              <a:ext cx="1053465" cy="1560830"/>
            </a:xfrm>
            <a:custGeom>
              <a:avLst/>
              <a:gdLst/>
              <a:ahLst/>
              <a:cxnLst/>
              <a:rect l="l" t="t" r="r" b="b"/>
              <a:pathLst>
                <a:path w="1053465" h="1560829">
                  <a:moveTo>
                    <a:pt x="0" y="0"/>
                  </a:moveTo>
                  <a:lnTo>
                    <a:pt x="0" y="526567"/>
                  </a:lnTo>
                  <a:lnTo>
                    <a:pt x="52979" y="529240"/>
                  </a:lnTo>
                  <a:lnTo>
                    <a:pt x="105224" y="537191"/>
                  </a:lnTo>
                  <a:lnTo>
                    <a:pt x="156345" y="550320"/>
                  </a:lnTo>
                  <a:lnTo>
                    <a:pt x="205957" y="568525"/>
                  </a:lnTo>
                  <a:lnTo>
                    <a:pt x="253669" y="591705"/>
                  </a:lnTo>
                  <a:lnTo>
                    <a:pt x="294634" y="616681"/>
                  </a:lnTo>
                  <a:lnTo>
                    <a:pt x="332528" y="644740"/>
                  </a:lnTo>
                  <a:lnTo>
                    <a:pt x="367278" y="675627"/>
                  </a:lnTo>
                  <a:lnTo>
                    <a:pt x="398812" y="709092"/>
                  </a:lnTo>
                  <a:lnTo>
                    <a:pt x="427055" y="744882"/>
                  </a:lnTo>
                  <a:lnTo>
                    <a:pt x="451935" y="782744"/>
                  </a:lnTo>
                  <a:lnTo>
                    <a:pt x="473377" y="822425"/>
                  </a:lnTo>
                  <a:lnTo>
                    <a:pt x="491309" y="863674"/>
                  </a:lnTo>
                  <a:lnTo>
                    <a:pt x="505658" y="906238"/>
                  </a:lnTo>
                  <a:lnTo>
                    <a:pt x="516349" y="949864"/>
                  </a:lnTo>
                  <a:lnTo>
                    <a:pt x="523311" y="994301"/>
                  </a:lnTo>
                  <a:lnTo>
                    <a:pt x="526468" y="1039295"/>
                  </a:lnTo>
                  <a:lnTo>
                    <a:pt x="525749" y="1084594"/>
                  </a:lnTo>
                  <a:lnTo>
                    <a:pt x="521079" y="1129945"/>
                  </a:lnTo>
                  <a:lnTo>
                    <a:pt x="512385" y="1175097"/>
                  </a:lnTo>
                  <a:lnTo>
                    <a:pt x="499594" y="1219797"/>
                  </a:lnTo>
                  <a:lnTo>
                    <a:pt x="482633" y="1263792"/>
                  </a:lnTo>
                  <a:lnTo>
                    <a:pt x="461429" y="1306830"/>
                  </a:lnTo>
                  <a:lnTo>
                    <a:pt x="922870" y="1560499"/>
                  </a:lnTo>
                  <a:lnTo>
                    <a:pt x="945166" y="1517644"/>
                  </a:lnTo>
                  <a:lnTo>
                    <a:pt x="965427" y="1473916"/>
                  </a:lnTo>
                  <a:lnTo>
                    <a:pt x="983635" y="1429389"/>
                  </a:lnTo>
                  <a:lnTo>
                    <a:pt x="999771" y="1384136"/>
                  </a:lnTo>
                  <a:lnTo>
                    <a:pt x="1013817" y="1338229"/>
                  </a:lnTo>
                  <a:lnTo>
                    <a:pt x="1025752" y="1291741"/>
                  </a:lnTo>
                  <a:lnTo>
                    <a:pt x="1035560" y="1244746"/>
                  </a:lnTo>
                  <a:lnTo>
                    <a:pt x="1043221" y="1197316"/>
                  </a:lnTo>
                  <a:lnTo>
                    <a:pt x="1048716" y="1149524"/>
                  </a:lnTo>
                  <a:lnTo>
                    <a:pt x="1052027" y="1101443"/>
                  </a:lnTo>
                  <a:lnTo>
                    <a:pt x="1053134" y="1053147"/>
                  </a:lnTo>
                  <a:lnTo>
                    <a:pt x="1052051" y="1004940"/>
                  </a:lnTo>
                  <a:lnTo>
                    <a:pt x="1048830" y="957290"/>
                  </a:lnTo>
                  <a:lnTo>
                    <a:pt x="1043520" y="910242"/>
                  </a:lnTo>
                  <a:lnTo>
                    <a:pt x="1036132" y="863674"/>
                  </a:lnTo>
                  <a:lnTo>
                    <a:pt x="1026816" y="818140"/>
                  </a:lnTo>
                  <a:lnTo>
                    <a:pt x="1015515" y="773180"/>
                  </a:lnTo>
                  <a:lnTo>
                    <a:pt x="1002309" y="729008"/>
                  </a:lnTo>
                  <a:lnTo>
                    <a:pt x="987247" y="685671"/>
                  </a:lnTo>
                  <a:lnTo>
                    <a:pt x="970373" y="643216"/>
                  </a:lnTo>
                  <a:lnTo>
                    <a:pt x="951734" y="601689"/>
                  </a:lnTo>
                  <a:lnTo>
                    <a:pt x="931377" y="561136"/>
                  </a:lnTo>
                  <a:lnTo>
                    <a:pt x="909349" y="521605"/>
                  </a:lnTo>
                  <a:lnTo>
                    <a:pt x="885695" y="483141"/>
                  </a:lnTo>
                  <a:lnTo>
                    <a:pt x="860463" y="445791"/>
                  </a:lnTo>
                  <a:lnTo>
                    <a:pt x="833698" y="409601"/>
                  </a:lnTo>
                  <a:lnTo>
                    <a:pt x="805447" y="374619"/>
                  </a:lnTo>
                  <a:lnTo>
                    <a:pt x="775758" y="340889"/>
                  </a:lnTo>
                  <a:lnTo>
                    <a:pt x="744675" y="308460"/>
                  </a:lnTo>
                  <a:lnTo>
                    <a:pt x="712246" y="277377"/>
                  </a:lnTo>
                  <a:lnTo>
                    <a:pt x="678517" y="247687"/>
                  </a:lnTo>
                  <a:lnTo>
                    <a:pt x="643535" y="219437"/>
                  </a:lnTo>
                  <a:lnTo>
                    <a:pt x="607346" y="192672"/>
                  </a:lnTo>
                  <a:lnTo>
                    <a:pt x="569997" y="167439"/>
                  </a:lnTo>
                  <a:lnTo>
                    <a:pt x="531533" y="143786"/>
                  </a:lnTo>
                  <a:lnTo>
                    <a:pt x="492002" y="121757"/>
                  </a:lnTo>
                  <a:lnTo>
                    <a:pt x="451450" y="101400"/>
                  </a:lnTo>
                  <a:lnTo>
                    <a:pt x="409924" y="82761"/>
                  </a:lnTo>
                  <a:lnTo>
                    <a:pt x="367469" y="65887"/>
                  </a:lnTo>
                  <a:lnTo>
                    <a:pt x="324133" y="50824"/>
                  </a:lnTo>
                  <a:lnTo>
                    <a:pt x="279962" y="37619"/>
                  </a:lnTo>
                  <a:lnTo>
                    <a:pt x="235002" y="26318"/>
                  </a:lnTo>
                  <a:lnTo>
                    <a:pt x="189300" y="16967"/>
                  </a:lnTo>
                  <a:lnTo>
                    <a:pt x="142902" y="9614"/>
                  </a:lnTo>
                  <a:lnTo>
                    <a:pt x="95855" y="4303"/>
                  </a:lnTo>
                  <a:lnTo>
                    <a:pt x="48205" y="108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9B9D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2" name="object 52" descr=""/>
            <p:cNvSpPr/>
            <p:nvPr/>
          </p:nvSpPr>
          <p:spPr>
            <a:xfrm>
              <a:off x="9956012" y="2382037"/>
              <a:ext cx="1053465" cy="1560830"/>
            </a:xfrm>
            <a:custGeom>
              <a:avLst/>
              <a:gdLst/>
              <a:ahLst/>
              <a:cxnLst/>
              <a:rect l="l" t="t" r="r" b="b"/>
              <a:pathLst>
                <a:path w="1053465" h="1560829">
                  <a:moveTo>
                    <a:pt x="0" y="526262"/>
                  </a:moveTo>
                  <a:lnTo>
                    <a:pt x="0" y="0"/>
                  </a:lnTo>
                  <a:lnTo>
                    <a:pt x="107950" y="5562"/>
                  </a:lnTo>
                  <a:lnTo>
                    <a:pt x="211924" y="21437"/>
                  </a:lnTo>
                  <a:lnTo>
                    <a:pt x="313524" y="47625"/>
                  </a:lnTo>
                  <a:lnTo>
                    <a:pt x="410362" y="82550"/>
                  </a:lnTo>
                  <a:lnTo>
                    <a:pt x="502437" y="127000"/>
                  </a:lnTo>
                  <a:lnTo>
                    <a:pt x="588962" y="180187"/>
                  </a:lnTo>
                  <a:lnTo>
                    <a:pt x="669925" y="240512"/>
                  </a:lnTo>
                  <a:lnTo>
                    <a:pt x="744537" y="308775"/>
                  </a:lnTo>
                  <a:lnTo>
                    <a:pt x="812800" y="383387"/>
                  </a:lnTo>
                  <a:lnTo>
                    <a:pt x="873125" y="464350"/>
                  </a:lnTo>
                  <a:lnTo>
                    <a:pt x="926299" y="550862"/>
                  </a:lnTo>
                  <a:lnTo>
                    <a:pt x="970749" y="642937"/>
                  </a:lnTo>
                  <a:lnTo>
                    <a:pt x="1005674" y="739775"/>
                  </a:lnTo>
                  <a:lnTo>
                    <a:pt x="1031875" y="841375"/>
                  </a:lnTo>
                  <a:lnTo>
                    <a:pt x="1047750" y="945362"/>
                  </a:lnTo>
                  <a:lnTo>
                    <a:pt x="1053299" y="1053312"/>
                  </a:lnTo>
                  <a:lnTo>
                    <a:pt x="1045362" y="1185075"/>
                  </a:lnTo>
                  <a:lnTo>
                    <a:pt x="1020762" y="1315250"/>
                  </a:lnTo>
                  <a:lnTo>
                    <a:pt x="979487" y="1440662"/>
                  </a:lnTo>
                  <a:lnTo>
                    <a:pt x="923124" y="1560512"/>
                  </a:lnTo>
                  <a:lnTo>
                    <a:pt x="461962" y="1306512"/>
                  </a:lnTo>
                  <a:lnTo>
                    <a:pt x="485775" y="1258100"/>
                  </a:lnTo>
                  <a:lnTo>
                    <a:pt x="503237" y="1208087"/>
                  </a:lnTo>
                  <a:lnTo>
                    <a:pt x="516724" y="1158087"/>
                  </a:lnTo>
                  <a:lnTo>
                    <a:pt x="523875" y="1107287"/>
                  </a:lnTo>
                  <a:lnTo>
                    <a:pt x="527050" y="1055687"/>
                  </a:lnTo>
                  <a:lnTo>
                    <a:pt x="524662" y="1005687"/>
                  </a:lnTo>
                  <a:lnTo>
                    <a:pt x="517525" y="954887"/>
                  </a:lnTo>
                  <a:lnTo>
                    <a:pt x="505612" y="906462"/>
                  </a:lnTo>
                  <a:lnTo>
                    <a:pt x="468312" y="812012"/>
                  </a:lnTo>
                  <a:lnTo>
                    <a:pt x="413537" y="727075"/>
                  </a:lnTo>
                  <a:lnTo>
                    <a:pt x="342099" y="652462"/>
                  </a:lnTo>
                  <a:lnTo>
                    <a:pt x="254000" y="592137"/>
                  </a:lnTo>
                  <a:lnTo>
                    <a:pt x="193675" y="563562"/>
                  </a:lnTo>
                  <a:lnTo>
                    <a:pt x="130962" y="542925"/>
                  </a:lnTo>
                  <a:lnTo>
                    <a:pt x="65874" y="530225"/>
                  </a:lnTo>
                  <a:lnTo>
                    <a:pt x="0" y="526262"/>
                  </a:lnTo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3" name="object 53" descr=""/>
            <p:cNvSpPr/>
            <p:nvPr/>
          </p:nvSpPr>
          <p:spPr>
            <a:xfrm>
              <a:off x="8902750" y="2381707"/>
              <a:ext cx="1976120" cy="2106930"/>
            </a:xfrm>
            <a:custGeom>
              <a:avLst/>
              <a:gdLst/>
              <a:ahLst/>
              <a:cxnLst/>
              <a:rect l="l" t="t" r="r" b="b"/>
              <a:pathLst>
                <a:path w="1976120" h="2106929">
                  <a:moveTo>
                    <a:pt x="1053211" y="0"/>
                  </a:moveTo>
                  <a:lnTo>
                    <a:pt x="1003277" y="1179"/>
                  </a:lnTo>
                  <a:lnTo>
                    <a:pt x="953770" y="4691"/>
                  </a:lnTo>
                  <a:lnTo>
                    <a:pt x="904745" y="10494"/>
                  </a:lnTo>
                  <a:lnTo>
                    <a:pt x="856270" y="18549"/>
                  </a:lnTo>
                  <a:lnTo>
                    <a:pt x="808412" y="28815"/>
                  </a:lnTo>
                  <a:lnTo>
                    <a:pt x="761241" y="41253"/>
                  </a:lnTo>
                  <a:lnTo>
                    <a:pt x="714825" y="55820"/>
                  </a:lnTo>
                  <a:lnTo>
                    <a:pt x="669230" y="72479"/>
                  </a:lnTo>
                  <a:lnTo>
                    <a:pt x="624527" y="91187"/>
                  </a:lnTo>
                  <a:lnTo>
                    <a:pt x="580781" y="111905"/>
                  </a:lnTo>
                  <a:lnTo>
                    <a:pt x="538063" y="134593"/>
                  </a:lnTo>
                  <a:lnTo>
                    <a:pt x="496440" y="159209"/>
                  </a:lnTo>
                  <a:lnTo>
                    <a:pt x="455979" y="185715"/>
                  </a:lnTo>
                  <a:lnTo>
                    <a:pt x="416750" y="214069"/>
                  </a:lnTo>
                  <a:lnTo>
                    <a:pt x="378820" y="244232"/>
                  </a:lnTo>
                  <a:lnTo>
                    <a:pt x="342257" y="276162"/>
                  </a:lnTo>
                  <a:lnTo>
                    <a:pt x="307130" y="309820"/>
                  </a:lnTo>
                  <a:lnTo>
                    <a:pt x="273506" y="345166"/>
                  </a:lnTo>
                  <a:lnTo>
                    <a:pt x="241454" y="382159"/>
                  </a:lnTo>
                  <a:lnTo>
                    <a:pt x="211042" y="420758"/>
                  </a:lnTo>
                  <a:lnTo>
                    <a:pt x="182338" y="460924"/>
                  </a:lnTo>
                  <a:lnTo>
                    <a:pt x="155411" y="502616"/>
                  </a:lnTo>
                  <a:lnTo>
                    <a:pt x="130327" y="545795"/>
                  </a:lnTo>
                  <a:lnTo>
                    <a:pt x="108053" y="588561"/>
                  </a:lnTo>
                  <a:lnTo>
                    <a:pt x="87919" y="631868"/>
                  </a:lnTo>
                  <a:lnTo>
                    <a:pt x="69908" y="675655"/>
                  </a:lnTo>
                  <a:lnTo>
                    <a:pt x="53999" y="719857"/>
                  </a:lnTo>
                  <a:lnTo>
                    <a:pt x="40176" y="764411"/>
                  </a:lnTo>
                  <a:lnTo>
                    <a:pt x="28420" y="809254"/>
                  </a:lnTo>
                  <a:lnTo>
                    <a:pt x="18712" y="854324"/>
                  </a:lnTo>
                  <a:lnTo>
                    <a:pt x="11035" y="899556"/>
                  </a:lnTo>
                  <a:lnTo>
                    <a:pt x="5369" y="944889"/>
                  </a:lnTo>
                  <a:lnTo>
                    <a:pt x="1697" y="990258"/>
                  </a:lnTo>
                  <a:lnTo>
                    <a:pt x="0" y="1035601"/>
                  </a:lnTo>
                  <a:lnTo>
                    <a:pt x="259" y="1080855"/>
                  </a:lnTo>
                  <a:lnTo>
                    <a:pt x="2457" y="1125956"/>
                  </a:lnTo>
                  <a:lnTo>
                    <a:pt x="6575" y="1170842"/>
                  </a:lnTo>
                  <a:lnTo>
                    <a:pt x="12595" y="1215448"/>
                  </a:lnTo>
                  <a:lnTo>
                    <a:pt x="20499" y="1259713"/>
                  </a:lnTo>
                  <a:lnTo>
                    <a:pt x="30267" y="1303573"/>
                  </a:lnTo>
                  <a:lnTo>
                    <a:pt x="41882" y="1346965"/>
                  </a:lnTo>
                  <a:lnTo>
                    <a:pt x="55326" y="1389825"/>
                  </a:lnTo>
                  <a:lnTo>
                    <a:pt x="70580" y="1432091"/>
                  </a:lnTo>
                  <a:lnTo>
                    <a:pt x="87625" y="1473700"/>
                  </a:lnTo>
                  <a:lnTo>
                    <a:pt x="106444" y="1514588"/>
                  </a:lnTo>
                  <a:lnTo>
                    <a:pt x="127018" y="1554693"/>
                  </a:lnTo>
                  <a:lnTo>
                    <a:pt x="149329" y="1593950"/>
                  </a:lnTo>
                  <a:lnTo>
                    <a:pt x="173358" y="1632298"/>
                  </a:lnTo>
                  <a:lnTo>
                    <a:pt x="199087" y="1669673"/>
                  </a:lnTo>
                  <a:lnTo>
                    <a:pt x="226498" y="1706011"/>
                  </a:lnTo>
                  <a:lnTo>
                    <a:pt x="255572" y="1741250"/>
                  </a:lnTo>
                  <a:lnTo>
                    <a:pt x="286291" y="1775327"/>
                  </a:lnTo>
                  <a:lnTo>
                    <a:pt x="318637" y="1808179"/>
                  </a:lnTo>
                  <a:lnTo>
                    <a:pt x="352591" y="1839742"/>
                  </a:lnTo>
                  <a:lnTo>
                    <a:pt x="388135" y="1869953"/>
                  </a:lnTo>
                  <a:lnTo>
                    <a:pt x="425251" y="1898749"/>
                  </a:lnTo>
                  <a:lnTo>
                    <a:pt x="463920" y="1926068"/>
                  </a:lnTo>
                  <a:lnTo>
                    <a:pt x="504125" y="1951845"/>
                  </a:lnTo>
                  <a:lnTo>
                    <a:pt x="545845" y="1976018"/>
                  </a:lnTo>
                  <a:lnTo>
                    <a:pt x="588613" y="1998292"/>
                  </a:lnTo>
                  <a:lnTo>
                    <a:pt x="631921" y="2018425"/>
                  </a:lnTo>
                  <a:lnTo>
                    <a:pt x="675708" y="2036437"/>
                  </a:lnTo>
                  <a:lnTo>
                    <a:pt x="719911" y="2052346"/>
                  </a:lnTo>
                  <a:lnTo>
                    <a:pt x="764466" y="2066169"/>
                  </a:lnTo>
                  <a:lnTo>
                    <a:pt x="809310" y="2077926"/>
                  </a:lnTo>
                  <a:lnTo>
                    <a:pt x="854381" y="2087634"/>
                  </a:lnTo>
                  <a:lnTo>
                    <a:pt x="899614" y="2095312"/>
                  </a:lnTo>
                  <a:lnTo>
                    <a:pt x="944947" y="2100978"/>
                  </a:lnTo>
                  <a:lnTo>
                    <a:pt x="990317" y="2104650"/>
                  </a:lnTo>
                  <a:lnTo>
                    <a:pt x="1035661" y="2106348"/>
                  </a:lnTo>
                  <a:lnTo>
                    <a:pt x="1080915" y="2106089"/>
                  </a:lnTo>
                  <a:lnTo>
                    <a:pt x="1126016" y="2103891"/>
                  </a:lnTo>
                  <a:lnTo>
                    <a:pt x="1170902" y="2099773"/>
                  </a:lnTo>
                  <a:lnTo>
                    <a:pt x="1215509" y="2093753"/>
                  </a:lnTo>
                  <a:lnTo>
                    <a:pt x="1259774" y="2085850"/>
                  </a:lnTo>
                  <a:lnTo>
                    <a:pt x="1303635" y="2076082"/>
                  </a:lnTo>
                  <a:lnTo>
                    <a:pt x="1347027" y="2064467"/>
                  </a:lnTo>
                  <a:lnTo>
                    <a:pt x="1389887" y="2051024"/>
                  </a:lnTo>
                  <a:lnTo>
                    <a:pt x="1432154" y="2035770"/>
                  </a:lnTo>
                  <a:lnTo>
                    <a:pt x="1473763" y="2018725"/>
                  </a:lnTo>
                  <a:lnTo>
                    <a:pt x="1514651" y="1999906"/>
                  </a:lnTo>
                  <a:lnTo>
                    <a:pt x="1554755" y="1979332"/>
                  </a:lnTo>
                  <a:lnTo>
                    <a:pt x="1594013" y="1957022"/>
                  </a:lnTo>
                  <a:lnTo>
                    <a:pt x="1632361" y="1932993"/>
                  </a:lnTo>
                  <a:lnTo>
                    <a:pt x="1669736" y="1907263"/>
                  </a:lnTo>
                  <a:lnTo>
                    <a:pt x="1706074" y="1879852"/>
                  </a:lnTo>
                  <a:lnTo>
                    <a:pt x="1741314" y="1850778"/>
                  </a:lnTo>
                  <a:lnTo>
                    <a:pt x="1775391" y="1820058"/>
                  </a:lnTo>
                  <a:lnTo>
                    <a:pt x="1808242" y="1787712"/>
                  </a:lnTo>
                  <a:lnTo>
                    <a:pt x="1839805" y="1753758"/>
                  </a:lnTo>
                  <a:lnTo>
                    <a:pt x="1870016" y="1718213"/>
                  </a:lnTo>
                  <a:lnTo>
                    <a:pt x="1898813" y="1681096"/>
                  </a:lnTo>
                  <a:lnTo>
                    <a:pt x="1926131" y="1642426"/>
                  </a:lnTo>
                  <a:lnTo>
                    <a:pt x="1951908" y="1602221"/>
                  </a:lnTo>
                  <a:lnTo>
                    <a:pt x="1964948" y="1579714"/>
                  </a:lnTo>
                  <a:lnTo>
                    <a:pt x="1053211" y="1579714"/>
                  </a:lnTo>
                  <a:lnTo>
                    <a:pt x="1005257" y="1577559"/>
                  </a:lnTo>
                  <a:lnTo>
                    <a:pt x="958558" y="1571231"/>
                  </a:lnTo>
                  <a:lnTo>
                    <a:pt x="913226" y="1560905"/>
                  </a:lnTo>
                  <a:lnTo>
                    <a:pt x="869472" y="1546771"/>
                  </a:lnTo>
                  <a:lnTo>
                    <a:pt x="827480" y="1529015"/>
                  </a:lnTo>
                  <a:lnTo>
                    <a:pt x="787438" y="1507823"/>
                  </a:lnTo>
                  <a:lnTo>
                    <a:pt x="749530" y="1483380"/>
                  </a:lnTo>
                  <a:lnTo>
                    <a:pt x="713944" y="1455873"/>
                  </a:lnTo>
                  <a:lnTo>
                    <a:pt x="680864" y="1425487"/>
                  </a:lnTo>
                  <a:lnTo>
                    <a:pt x="650477" y="1392409"/>
                  </a:lnTo>
                  <a:lnTo>
                    <a:pt x="622969" y="1356823"/>
                  </a:lnTo>
                  <a:lnTo>
                    <a:pt x="598525" y="1318917"/>
                  </a:lnTo>
                  <a:lnTo>
                    <a:pt x="577332" y="1278875"/>
                  </a:lnTo>
                  <a:lnTo>
                    <a:pt x="559575" y="1236884"/>
                  </a:lnTo>
                  <a:lnTo>
                    <a:pt x="545441" y="1193130"/>
                  </a:lnTo>
                  <a:lnTo>
                    <a:pt x="535114" y="1147799"/>
                  </a:lnTo>
                  <a:lnTo>
                    <a:pt x="528782" y="1101076"/>
                  </a:lnTo>
                  <a:lnTo>
                    <a:pt x="526630" y="1053147"/>
                  </a:lnTo>
                  <a:lnTo>
                    <a:pt x="528782" y="1005218"/>
                  </a:lnTo>
                  <a:lnTo>
                    <a:pt x="535114" y="958495"/>
                  </a:lnTo>
                  <a:lnTo>
                    <a:pt x="545441" y="913164"/>
                  </a:lnTo>
                  <a:lnTo>
                    <a:pt x="559575" y="869410"/>
                  </a:lnTo>
                  <a:lnTo>
                    <a:pt x="577332" y="827419"/>
                  </a:lnTo>
                  <a:lnTo>
                    <a:pt x="598525" y="787377"/>
                  </a:lnTo>
                  <a:lnTo>
                    <a:pt x="622969" y="749470"/>
                  </a:lnTo>
                  <a:lnTo>
                    <a:pt x="650477" y="713884"/>
                  </a:lnTo>
                  <a:lnTo>
                    <a:pt x="680864" y="680805"/>
                  </a:lnTo>
                  <a:lnTo>
                    <a:pt x="713944" y="650419"/>
                  </a:lnTo>
                  <a:lnTo>
                    <a:pt x="749530" y="622911"/>
                  </a:lnTo>
                  <a:lnTo>
                    <a:pt x="787438" y="598467"/>
                  </a:lnTo>
                  <a:lnTo>
                    <a:pt x="827480" y="577274"/>
                  </a:lnTo>
                  <a:lnTo>
                    <a:pt x="869472" y="559517"/>
                  </a:lnTo>
                  <a:lnTo>
                    <a:pt x="913226" y="545382"/>
                  </a:lnTo>
                  <a:lnTo>
                    <a:pt x="958558" y="535054"/>
                  </a:lnTo>
                  <a:lnTo>
                    <a:pt x="1005282" y="528721"/>
                  </a:lnTo>
                  <a:lnTo>
                    <a:pt x="1053211" y="526567"/>
                  </a:lnTo>
                  <a:lnTo>
                    <a:pt x="1053211" y="0"/>
                  </a:lnTo>
                  <a:close/>
                </a:path>
                <a:path w="1976120" h="2106929">
                  <a:moveTo>
                    <a:pt x="1514640" y="1306830"/>
                  </a:moveTo>
                  <a:lnTo>
                    <a:pt x="1489790" y="1347554"/>
                  </a:lnTo>
                  <a:lnTo>
                    <a:pt x="1461668" y="1385481"/>
                  </a:lnTo>
                  <a:lnTo>
                    <a:pt x="1430513" y="1420470"/>
                  </a:lnTo>
                  <a:lnTo>
                    <a:pt x="1396565" y="1452378"/>
                  </a:lnTo>
                  <a:lnTo>
                    <a:pt x="1360064" y="1481063"/>
                  </a:lnTo>
                  <a:lnTo>
                    <a:pt x="1321249" y="1506385"/>
                  </a:lnTo>
                  <a:lnTo>
                    <a:pt x="1280360" y="1528200"/>
                  </a:lnTo>
                  <a:lnTo>
                    <a:pt x="1237638" y="1546367"/>
                  </a:lnTo>
                  <a:lnTo>
                    <a:pt x="1193323" y="1560743"/>
                  </a:lnTo>
                  <a:lnTo>
                    <a:pt x="1147653" y="1571188"/>
                  </a:lnTo>
                  <a:lnTo>
                    <a:pt x="1100796" y="1577563"/>
                  </a:lnTo>
                  <a:lnTo>
                    <a:pt x="1053211" y="1579714"/>
                  </a:lnTo>
                  <a:lnTo>
                    <a:pt x="1964948" y="1579714"/>
                  </a:lnTo>
                  <a:lnTo>
                    <a:pt x="1976081" y="1560499"/>
                  </a:lnTo>
                  <a:lnTo>
                    <a:pt x="1514640" y="1306830"/>
                  </a:lnTo>
                  <a:close/>
                </a:path>
              </a:pathLst>
            </a:custGeom>
            <a:solidFill>
              <a:srgbClr val="3F699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4" name="object 54" descr=""/>
            <p:cNvSpPr/>
            <p:nvPr/>
          </p:nvSpPr>
          <p:spPr>
            <a:xfrm>
              <a:off x="8903499" y="2382037"/>
              <a:ext cx="1976120" cy="2106930"/>
            </a:xfrm>
            <a:custGeom>
              <a:avLst/>
              <a:gdLst/>
              <a:ahLst/>
              <a:cxnLst/>
              <a:rect l="l" t="t" r="r" b="b"/>
              <a:pathLst>
                <a:path w="1976120" h="2106929">
                  <a:moveTo>
                    <a:pt x="1514475" y="1306512"/>
                  </a:moveTo>
                  <a:lnTo>
                    <a:pt x="1975637" y="1560512"/>
                  </a:lnTo>
                  <a:lnTo>
                    <a:pt x="1919287" y="1652587"/>
                  </a:lnTo>
                  <a:lnTo>
                    <a:pt x="1854987" y="1735937"/>
                  </a:lnTo>
                  <a:lnTo>
                    <a:pt x="1783549" y="1812137"/>
                  </a:lnTo>
                  <a:lnTo>
                    <a:pt x="1705762" y="1879600"/>
                  </a:lnTo>
                  <a:lnTo>
                    <a:pt x="1622425" y="1939137"/>
                  </a:lnTo>
                  <a:lnTo>
                    <a:pt x="1534312" y="1989937"/>
                  </a:lnTo>
                  <a:lnTo>
                    <a:pt x="1442237" y="2032000"/>
                  </a:lnTo>
                  <a:lnTo>
                    <a:pt x="1346200" y="2064550"/>
                  </a:lnTo>
                  <a:lnTo>
                    <a:pt x="1248562" y="2088362"/>
                  </a:lnTo>
                  <a:lnTo>
                    <a:pt x="1147762" y="2102650"/>
                  </a:lnTo>
                  <a:lnTo>
                    <a:pt x="1046162" y="2106612"/>
                  </a:lnTo>
                  <a:lnTo>
                    <a:pt x="944562" y="2101062"/>
                  </a:lnTo>
                  <a:lnTo>
                    <a:pt x="842162" y="2085975"/>
                  </a:lnTo>
                  <a:lnTo>
                    <a:pt x="741362" y="2059787"/>
                  </a:lnTo>
                  <a:lnTo>
                    <a:pt x="642137" y="2023275"/>
                  </a:lnTo>
                  <a:lnTo>
                    <a:pt x="545299" y="1976437"/>
                  </a:lnTo>
                  <a:lnTo>
                    <a:pt x="453224" y="1920087"/>
                  </a:lnTo>
                  <a:lnTo>
                    <a:pt x="369887" y="1855787"/>
                  </a:lnTo>
                  <a:lnTo>
                    <a:pt x="293687" y="1784350"/>
                  </a:lnTo>
                  <a:lnTo>
                    <a:pt x="226212" y="1706562"/>
                  </a:lnTo>
                  <a:lnTo>
                    <a:pt x="166687" y="1623225"/>
                  </a:lnTo>
                  <a:lnTo>
                    <a:pt x="115887" y="1535112"/>
                  </a:lnTo>
                  <a:lnTo>
                    <a:pt x="74612" y="1443037"/>
                  </a:lnTo>
                  <a:lnTo>
                    <a:pt x="41275" y="1347000"/>
                  </a:lnTo>
                  <a:lnTo>
                    <a:pt x="18249" y="1249362"/>
                  </a:lnTo>
                  <a:lnTo>
                    <a:pt x="3962" y="1148562"/>
                  </a:lnTo>
                  <a:lnTo>
                    <a:pt x="0" y="1046962"/>
                  </a:lnTo>
                  <a:lnTo>
                    <a:pt x="5549" y="945362"/>
                  </a:lnTo>
                  <a:lnTo>
                    <a:pt x="20637" y="842962"/>
                  </a:lnTo>
                  <a:lnTo>
                    <a:pt x="46824" y="742162"/>
                  </a:lnTo>
                  <a:lnTo>
                    <a:pt x="83337" y="642937"/>
                  </a:lnTo>
                  <a:lnTo>
                    <a:pt x="130175" y="546100"/>
                  </a:lnTo>
                  <a:lnTo>
                    <a:pt x="207162" y="426250"/>
                  </a:lnTo>
                  <a:lnTo>
                    <a:pt x="298450" y="319087"/>
                  </a:lnTo>
                  <a:lnTo>
                    <a:pt x="401637" y="225425"/>
                  </a:lnTo>
                  <a:lnTo>
                    <a:pt x="516724" y="146850"/>
                  </a:lnTo>
                  <a:lnTo>
                    <a:pt x="640549" y="84137"/>
                  </a:lnTo>
                  <a:lnTo>
                    <a:pt x="772312" y="38100"/>
                  </a:lnTo>
                  <a:lnTo>
                    <a:pt x="910424" y="9525"/>
                  </a:lnTo>
                  <a:lnTo>
                    <a:pt x="981075" y="2387"/>
                  </a:lnTo>
                  <a:lnTo>
                    <a:pt x="1052512" y="0"/>
                  </a:lnTo>
                  <a:lnTo>
                    <a:pt x="1052512" y="526262"/>
                  </a:lnTo>
                  <a:lnTo>
                    <a:pt x="998537" y="528637"/>
                  </a:lnTo>
                  <a:lnTo>
                    <a:pt x="946150" y="536575"/>
                  </a:lnTo>
                  <a:lnTo>
                    <a:pt x="896137" y="550075"/>
                  </a:lnTo>
                  <a:lnTo>
                    <a:pt x="847725" y="567537"/>
                  </a:lnTo>
                  <a:lnTo>
                    <a:pt x="758024" y="615950"/>
                  </a:lnTo>
                  <a:lnTo>
                    <a:pt x="680237" y="680250"/>
                  </a:lnTo>
                  <a:lnTo>
                    <a:pt x="615950" y="758825"/>
                  </a:lnTo>
                  <a:lnTo>
                    <a:pt x="567524" y="847725"/>
                  </a:lnTo>
                  <a:lnTo>
                    <a:pt x="550062" y="896150"/>
                  </a:lnTo>
                  <a:lnTo>
                    <a:pt x="536575" y="946950"/>
                  </a:lnTo>
                  <a:lnTo>
                    <a:pt x="528637" y="999337"/>
                  </a:lnTo>
                  <a:lnTo>
                    <a:pt x="526249" y="1053312"/>
                  </a:lnTo>
                  <a:lnTo>
                    <a:pt x="528637" y="1107287"/>
                  </a:lnTo>
                  <a:lnTo>
                    <a:pt x="536575" y="1159675"/>
                  </a:lnTo>
                  <a:lnTo>
                    <a:pt x="550062" y="1209675"/>
                  </a:lnTo>
                  <a:lnTo>
                    <a:pt x="567524" y="1258100"/>
                  </a:lnTo>
                  <a:lnTo>
                    <a:pt x="615950" y="1347787"/>
                  </a:lnTo>
                  <a:lnTo>
                    <a:pt x="680237" y="1425575"/>
                  </a:lnTo>
                  <a:lnTo>
                    <a:pt x="758024" y="1489875"/>
                  </a:lnTo>
                  <a:lnTo>
                    <a:pt x="847725" y="1538287"/>
                  </a:lnTo>
                  <a:lnTo>
                    <a:pt x="896137" y="1555750"/>
                  </a:lnTo>
                  <a:lnTo>
                    <a:pt x="946150" y="1569250"/>
                  </a:lnTo>
                  <a:lnTo>
                    <a:pt x="998537" y="1577187"/>
                  </a:lnTo>
                  <a:lnTo>
                    <a:pt x="1052512" y="1579562"/>
                  </a:lnTo>
                  <a:lnTo>
                    <a:pt x="1123950" y="1574800"/>
                  </a:lnTo>
                  <a:lnTo>
                    <a:pt x="1192999" y="1560512"/>
                  </a:lnTo>
                  <a:lnTo>
                    <a:pt x="1258887" y="1537500"/>
                  </a:lnTo>
                  <a:lnTo>
                    <a:pt x="1320800" y="1506537"/>
                  </a:lnTo>
                  <a:lnTo>
                    <a:pt x="1377950" y="1466850"/>
                  </a:lnTo>
                  <a:lnTo>
                    <a:pt x="1430337" y="1420025"/>
                  </a:lnTo>
                  <a:lnTo>
                    <a:pt x="1475574" y="1366837"/>
                  </a:lnTo>
                  <a:lnTo>
                    <a:pt x="1514475" y="1306512"/>
                  </a:lnTo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5" name="object 55" descr=""/>
          <p:cNvSpPr txBox="1"/>
          <p:nvPr/>
        </p:nvSpPr>
        <p:spPr>
          <a:xfrm>
            <a:off x="10458018" y="2919005"/>
            <a:ext cx="356235" cy="2235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300" spc="-25" b="1">
                <a:solidFill>
                  <a:srgbClr val="FFFFFF"/>
                </a:solidFill>
                <a:latin typeface="Arial"/>
                <a:cs typeface="Arial"/>
              </a:rPr>
              <a:t>33%</a:t>
            </a:r>
            <a:endParaRPr sz="1300">
              <a:latin typeface="Arial"/>
              <a:cs typeface="Arial"/>
            </a:endParaRPr>
          </a:p>
        </p:txBody>
      </p:sp>
      <p:sp>
        <p:nvSpPr>
          <p:cNvPr id="56" name="object 56" descr=""/>
          <p:cNvSpPr txBox="1"/>
          <p:nvPr/>
        </p:nvSpPr>
        <p:spPr>
          <a:xfrm>
            <a:off x="9098292" y="3723144"/>
            <a:ext cx="356235" cy="2235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300" spc="-25" b="1">
                <a:solidFill>
                  <a:srgbClr val="FFFFFF"/>
                </a:solidFill>
                <a:latin typeface="Arial"/>
                <a:cs typeface="Arial"/>
              </a:rPr>
              <a:t>67%</a:t>
            </a:r>
            <a:endParaRPr sz="1300">
              <a:latin typeface="Arial"/>
              <a:cs typeface="Arial"/>
            </a:endParaRPr>
          </a:p>
        </p:txBody>
      </p:sp>
      <p:grpSp>
        <p:nvGrpSpPr>
          <p:cNvPr id="57" name="object 57" descr=""/>
          <p:cNvGrpSpPr/>
          <p:nvPr/>
        </p:nvGrpSpPr>
        <p:grpSpPr>
          <a:xfrm>
            <a:off x="9199930" y="4754105"/>
            <a:ext cx="133350" cy="133350"/>
            <a:chOff x="9199930" y="4754105"/>
            <a:chExt cx="133350" cy="133350"/>
          </a:xfrm>
        </p:grpSpPr>
        <p:sp>
          <p:nvSpPr>
            <p:cNvPr id="58" name="object 58" descr=""/>
            <p:cNvSpPr/>
            <p:nvPr/>
          </p:nvSpPr>
          <p:spPr>
            <a:xfrm>
              <a:off x="9209455" y="4763630"/>
              <a:ext cx="114300" cy="114300"/>
            </a:xfrm>
            <a:custGeom>
              <a:avLst/>
              <a:gdLst/>
              <a:ahLst/>
              <a:cxnLst/>
              <a:rect l="l" t="t" r="r" b="b"/>
              <a:pathLst>
                <a:path w="114300" h="114300">
                  <a:moveTo>
                    <a:pt x="114300" y="0"/>
                  </a:moveTo>
                  <a:lnTo>
                    <a:pt x="0" y="0"/>
                  </a:lnTo>
                  <a:lnTo>
                    <a:pt x="0" y="114300"/>
                  </a:lnTo>
                  <a:lnTo>
                    <a:pt x="114300" y="114300"/>
                  </a:lnTo>
                  <a:lnTo>
                    <a:pt x="114300" y="0"/>
                  </a:lnTo>
                  <a:close/>
                </a:path>
              </a:pathLst>
            </a:custGeom>
            <a:solidFill>
              <a:srgbClr val="A9B9D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9" name="object 59" descr=""/>
            <p:cNvSpPr/>
            <p:nvPr/>
          </p:nvSpPr>
          <p:spPr>
            <a:xfrm>
              <a:off x="9209455" y="4763630"/>
              <a:ext cx="114300" cy="114300"/>
            </a:xfrm>
            <a:custGeom>
              <a:avLst/>
              <a:gdLst/>
              <a:ahLst/>
              <a:cxnLst/>
              <a:rect l="l" t="t" r="r" b="b"/>
              <a:pathLst>
                <a:path w="114300" h="114300">
                  <a:moveTo>
                    <a:pt x="0" y="114300"/>
                  </a:moveTo>
                  <a:lnTo>
                    <a:pt x="114300" y="114300"/>
                  </a:lnTo>
                  <a:lnTo>
                    <a:pt x="114300" y="0"/>
                  </a:lnTo>
                  <a:lnTo>
                    <a:pt x="0" y="0"/>
                  </a:lnTo>
                  <a:lnTo>
                    <a:pt x="0" y="114300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0" name="object 60" descr=""/>
          <p:cNvSpPr txBox="1"/>
          <p:nvPr/>
        </p:nvSpPr>
        <p:spPr>
          <a:xfrm>
            <a:off x="9349155" y="4662233"/>
            <a:ext cx="1386840" cy="549910"/>
          </a:xfrm>
          <a:prstGeom prst="rect">
            <a:avLst/>
          </a:prstGeom>
        </p:spPr>
        <p:txBody>
          <a:bodyPr wrap="square" lIns="0" tIns="3111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44"/>
              </a:spcBef>
            </a:pPr>
            <a:r>
              <a:rPr dirty="0" sz="1600">
                <a:latin typeface="Arial"/>
                <a:cs typeface="Arial"/>
              </a:rPr>
              <a:t>&lt;</a:t>
            </a:r>
            <a:r>
              <a:rPr dirty="0" sz="1600" spc="35">
                <a:latin typeface="Times New Roman"/>
                <a:cs typeface="Times New Roman"/>
              </a:rPr>
              <a:t> </a:t>
            </a:r>
            <a:r>
              <a:rPr dirty="0" sz="1600">
                <a:latin typeface="Arial"/>
                <a:cs typeface="Arial"/>
              </a:rPr>
              <a:t>40</a:t>
            </a:r>
            <a:r>
              <a:rPr dirty="0" sz="1600" spc="40">
                <a:latin typeface="Times New Roman"/>
                <a:cs typeface="Times New Roman"/>
              </a:rPr>
              <a:t> </a:t>
            </a:r>
            <a:r>
              <a:rPr dirty="0" sz="1600" spc="-10">
                <a:latin typeface="Arial"/>
                <a:cs typeface="Arial"/>
              </a:rPr>
              <a:t>(normal)</a:t>
            </a:r>
            <a:endParaRPr sz="1600">
              <a:latin typeface="Arial"/>
              <a:cs typeface="Arial"/>
            </a:endParaRPr>
          </a:p>
          <a:p>
            <a:pPr marL="186690" indent="-173990">
              <a:lnSpc>
                <a:spcPct val="100000"/>
              </a:lnSpc>
              <a:spcBef>
                <a:spcPts val="140"/>
              </a:spcBef>
              <a:buChar char="&gt;"/>
              <a:tabLst>
                <a:tab pos="186690" algn="l"/>
              </a:tabLst>
            </a:pPr>
            <a:r>
              <a:rPr dirty="0" sz="1600">
                <a:latin typeface="Arial"/>
                <a:cs typeface="Arial"/>
              </a:rPr>
              <a:t>40</a:t>
            </a:r>
            <a:r>
              <a:rPr dirty="0" sz="1600" spc="35">
                <a:latin typeface="Times New Roman"/>
                <a:cs typeface="Times New Roman"/>
              </a:rPr>
              <a:t> </a:t>
            </a:r>
            <a:r>
              <a:rPr dirty="0" sz="1600" spc="-10">
                <a:latin typeface="Arial"/>
                <a:cs typeface="Arial"/>
              </a:rPr>
              <a:t>(elevated)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61" name="object 61" descr=""/>
          <p:cNvGrpSpPr/>
          <p:nvPr/>
        </p:nvGrpSpPr>
        <p:grpSpPr>
          <a:xfrm>
            <a:off x="9199930" y="5016246"/>
            <a:ext cx="133350" cy="133350"/>
            <a:chOff x="9199930" y="5016246"/>
            <a:chExt cx="133350" cy="133350"/>
          </a:xfrm>
        </p:grpSpPr>
        <p:sp>
          <p:nvSpPr>
            <p:cNvPr id="62" name="object 62" descr=""/>
            <p:cNvSpPr/>
            <p:nvPr/>
          </p:nvSpPr>
          <p:spPr>
            <a:xfrm>
              <a:off x="9209455" y="5025771"/>
              <a:ext cx="114300" cy="114300"/>
            </a:xfrm>
            <a:custGeom>
              <a:avLst/>
              <a:gdLst/>
              <a:ahLst/>
              <a:cxnLst/>
              <a:rect l="l" t="t" r="r" b="b"/>
              <a:pathLst>
                <a:path w="114300" h="114300">
                  <a:moveTo>
                    <a:pt x="114300" y="0"/>
                  </a:moveTo>
                  <a:lnTo>
                    <a:pt x="0" y="0"/>
                  </a:lnTo>
                  <a:lnTo>
                    <a:pt x="0" y="114300"/>
                  </a:lnTo>
                  <a:lnTo>
                    <a:pt x="114300" y="114300"/>
                  </a:lnTo>
                  <a:lnTo>
                    <a:pt x="114300" y="0"/>
                  </a:lnTo>
                  <a:close/>
                </a:path>
              </a:pathLst>
            </a:custGeom>
            <a:solidFill>
              <a:srgbClr val="3F699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3" name="object 63" descr=""/>
            <p:cNvSpPr/>
            <p:nvPr/>
          </p:nvSpPr>
          <p:spPr>
            <a:xfrm>
              <a:off x="9209455" y="5025771"/>
              <a:ext cx="114300" cy="114300"/>
            </a:xfrm>
            <a:custGeom>
              <a:avLst/>
              <a:gdLst/>
              <a:ahLst/>
              <a:cxnLst/>
              <a:rect l="l" t="t" r="r" b="b"/>
              <a:pathLst>
                <a:path w="114300" h="114300">
                  <a:moveTo>
                    <a:pt x="0" y="114300"/>
                  </a:moveTo>
                  <a:lnTo>
                    <a:pt x="114300" y="114300"/>
                  </a:lnTo>
                  <a:lnTo>
                    <a:pt x="114300" y="0"/>
                  </a:lnTo>
                  <a:lnTo>
                    <a:pt x="0" y="0"/>
                  </a:lnTo>
                  <a:lnTo>
                    <a:pt x="0" y="114300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4" name="object 64" descr=""/>
          <p:cNvSpPr txBox="1"/>
          <p:nvPr/>
        </p:nvSpPr>
        <p:spPr>
          <a:xfrm>
            <a:off x="5775985" y="1355530"/>
            <a:ext cx="793750" cy="5619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12395" marR="5080" indent="-100330">
              <a:lnSpc>
                <a:spcPct val="110000"/>
              </a:lnSpc>
              <a:spcBef>
                <a:spcPts val="100"/>
              </a:spcBef>
            </a:pPr>
            <a:r>
              <a:rPr dirty="0" sz="1600" spc="-10" b="1">
                <a:latin typeface="Arial"/>
                <a:cs typeface="Arial"/>
              </a:rPr>
              <a:t>KIDNEY</a:t>
            </a:r>
            <a:r>
              <a:rPr dirty="0" sz="1600" spc="-10">
                <a:latin typeface="Times New Roman"/>
                <a:cs typeface="Times New Roman"/>
              </a:rPr>
              <a:t> </a:t>
            </a:r>
            <a:r>
              <a:rPr dirty="0" sz="1600" spc="-10" b="1">
                <a:latin typeface="Arial"/>
                <a:cs typeface="Arial"/>
              </a:rPr>
              <a:t>(GFR)</a:t>
            </a:r>
            <a:endParaRPr sz="1600">
              <a:latin typeface="Arial"/>
              <a:cs typeface="Arial"/>
            </a:endParaRPr>
          </a:p>
        </p:txBody>
      </p:sp>
      <p:sp>
        <p:nvSpPr>
          <p:cNvPr id="71" name="object 71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30"/>
              </a:lnSpc>
            </a:pPr>
            <a:r>
              <a:rPr dirty="0" spc="-10"/>
              <a:t>EuroPCR.com</a:t>
            </a:r>
          </a:p>
        </p:txBody>
      </p:sp>
      <p:sp>
        <p:nvSpPr>
          <p:cNvPr id="65" name="object 65" descr=""/>
          <p:cNvSpPr txBox="1"/>
          <p:nvPr/>
        </p:nvSpPr>
        <p:spPr>
          <a:xfrm>
            <a:off x="9590887" y="1355530"/>
            <a:ext cx="624205" cy="5619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2225" marR="5080" indent="-9525">
              <a:lnSpc>
                <a:spcPct val="110000"/>
              </a:lnSpc>
              <a:spcBef>
                <a:spcPts val="100"/>
              </a:spcBef>
            </a:pPr>
            <a:r>
              <a:rPr dirty="0" sz="1600" spc="-10" b="1">
                <a:latin typeface="Arial"/>
                <a:cs typeface="Arial"/>
              </a:rPr>
              <a:t>LIVER</a:t>
            </a:r>
            <a:r>
              <a:rPr dirty="0" sz="1600" spc="-10">
                <a:latin typeface="Times New Roman"/>
                <a:cs typeface="Times New Roman"/>
              </a:rPr>
              <a:t> </a:t>
            </a:r>
            <a:r>
              <a:rPr dirty="0" sz="1600" spc="-10" b="1">
                <a:latin typeface="Arial"/>
                <a:cs typeface="Arial"/>
              </a:rPr>
              <a:t>(GGT)</a:t>
            </a:r>
            <a:endParaRPr sz="1600">
              <a:latin typeface="Arial"/>
              <a:cs typeface="Arial"/>
            </a:endParaRPr>
          </a:p>
        </p:txBody>
      </p:sp>
      <p:sp>
        <p:nvSpPr>
          <p:cNvPr id="66" name="object 66" descr=""/>
          <p:cNvSpPr txBox="1"/>
          <p:nvPr/>
        </p:nvSpPr>
        <p:spPr>
          <a:xfrm>
            <a:off x="5657945" y="3125165"/>
            <a:ext cx="961390" cy="401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5715">
              <a:lnSpc>
                <a:spcPts val="1480"/>
              </a:lnSpc>
              <a:spcBef>
                <a:spcPts val="100"/>
              </a:spcBef>
            </a:pPr>
            <a:r>
              <a:rPr dirty="0" sz="1300" spc="-25" b="1">
                <a:solidFill>
                  <a:srgbClr val="460968"/>
                </a:solidFill>
                <a:latin typeface="Arial"/>
                <a:cs typeface="Arial"/>
              </a:rPr>
              <a:t>55%</a:t>
            </a:r>
            <a:endParaRPr sz="1300">
              <a:latin typeface="Arial"/>
              <a:cs typeface="Arial"/>
            </a:endParaRPr>
          </a:p>
          <a:p>
            <a:pPr algn="ctr">
              <a:lnSpc>
                <a:spcPts val="1480"/>
              </a:lnSpc>
            </a:pPr>
            <a:r>
              <a:rPr dirty="0" sz="1300" spc="-10" b="1">
                <a:solidFill>
                  <a:srgbClr val="460968"/>
                </a:solidFill>
                <a:latin typeface="Arial"/>
                <a:cs typeface="Arial"/>
              </a:rPr>
              <a:t>dysfunction</a:t>
            </a:r>
            <a:endParaRPr sz="1300">
              <a:latin typeface="Arial"/>
              <a:cs typeface="Arial"/>
            </a:endParaRPr>
          </a:p>
        </p:txBody>
      </p:sp>
      <p:sp>
        <p:nvSpPr>
          <p:cNvPr id="67" name="object 67" descr=""/>
          <p:cNvSpPr txBox="1"/>
          <p:nvPr/>
        </p:nvSpPr>
        <p:spPr>
          <a:xfrm>
            <a:off x="1803577" y="5755447"/>
            <a:ext cx="742950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>
                <a:latin typeface="Arial"/>
                <a:cs typeface="Arial"/>
              </a:rPr>
              <a:t>N</a:t>
            </a:r>
            <a:r>
              <a:rPr dirty="0" sz="1600" spc="40">
                <a:latin typeface="Times New Roman"/>
                <a:cs typeface="Times New Roman"/>
              </a:rPr>
              <a:t> </a:t>
            </a:r>
            <a:r>
              <a:rPr dirty="0" sz="1600">
                <a:latin typeface="Arial"/>
                <a:cs typeface="Arial"/>
              </a:rPr>
              <a:t>=</a:t>
            </a:r>
            <a:r>
              <a:rPr dirty="0" sz="1600" spc="40">
                <a:latin typeface="Times New Roman"/>
                <a:cs typeface="Times New Roman"/>
              </a:rPr>
              <a:t> </a:t>
            </a:r>
            <a:r>
              <a:rPr dirty="0" sz="1600" spc="-25">
                <a:latin typeface="Arial"/>
                <a:cs typeface="Arial"/>
              </a:rPr>
              <a:t>133</a:t>
            </a:r>
            <a:endParaRPr sz="1600">
              <a:latin typeface="Arial"/>
              <a:cs typeface="Arial"/>
            </a:endParaRPr>
          </a:p>
        </p:txBody>
      </p:sp>
      <p:sp>
        <p:nvSpPr>
          <p:cNvPr id="68" name="object 68" descr=""/>
          <p:cNvSpPr txBox="1"/>
          <p:nvPr/>
        </p:nvSpPr>
        <p:spPr>
          <a:xfrm>
            <a:off x="9647720" y="3305212"/>
            <a:ext cx="727710" cy="2235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300" b="1">
                <a:solidFill>
                  <a:srgbClr val="460968"/>
                </a:solidFill>
                <a:latin typeface="Arial"/>
                <a:cs typeface="Arial"/>
              </a:rPr>
              <a:t>67%</a:t>
            </a:r>
            <a:r>
              <a:rPr dirty="0" sz="1300" spc="30">
                <a:solidFill>
                  <a:srgbClr val="460968"/>
                </a:solidFill>
                <a:latin typeface="Times New Roman"/>
                <a:cs typeface="Times New Roman"/>
              </a:rPr>
              <a:t> </a:t>
            </a:r>
            <a:r>
              <a:rPr dirty="0" sz="1300" b="1">
                <a:solidFill>
                  <a:srgbClr val="460968"/>
                </a:solidFill>
                <a:latin typeface="Arial"/>
                <a:cs typeface="Arial"/>
              </a:rPr>
              <a:t>&gt;</a:t>
            </a:r>
            <a:r>
              <a:rPr dirty="0" sz="1300" spc="30">
                <a:solidFill>
                  <a:srgbClr val="460968"/>
                </a:solidFill>
                <a:latin typeface="Times New Roman"/>
                <a:cs typeface="Times New Roman"/>
              </a:rPr>
              <a:t> </a:t>
            </a:r>
            <a:r>
              <a:rPr dirty="0" sz="1300" spc="-25" b="1">
                <a:solidFill>
                  <a:srgbClr val="460968"/>
                </a:solidFill>
                <a:latin typeface="Arial"/>
                <a:cs typeface="Arial"/>
              </a:rPr>
              <a:t>40</a:t>
            </a:r>
            <a:endParaRPr sz="1300">
              <a:latin typeface="Arial"/>
              <a:cs typeface="Arial"/>
            </a:endParaRPr>
          </a:p>
        </p:txBody>
      </p:sp>
      <p:sp>
        <p:nvSpPr>
          <p:cNvPr id="69" name="object 69" descr=""/>
          <p:cNvSpPr txBox="1"/>
          <p:nvPr/>
        </p:nvSpPr>
        <p:spPr>
          <a:xfrm>
            <a:off x="5005133" y="4535233"/>
            <a:ext cx="2679700" cy="1576070"/>
          </a:xfrm>
          <a:prstGeom prst="rect">
            <a:avLst/>
          </a:prstGeom>
        </p:spPr>
        <p:txBody>
          <a:bodyPr wrap="square" lIns="0" tIns="5524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dirty="0" sz="1600">
                <a:latin typeface="Arial"/>
                <a:cs typeface="Arial"/>
              </a:rPr>
              <a:t>&lt;</a:t>
            </a:r>
            <a:r>
              <a:rPr dirty="0" sz="1600" spc="25">
                <a:latin typeface="Times New Roman"/>
                <a:cs typeface="Times New Roman"/>
              </a:rPr>
              <a:t> </a:t>
            </a:r>
            <a:r>
              <a:rPr dirty="0" sz="1600">
                <a:latin typeface="Arial"/>
                <a:cs typeface="Arial"/>
              </a:rPr>
              <a:t>30</a:t>
            </a:r>
            <a:r>
              <a:rPr dirty="0" sz="1600" spc="30">
                <a:latin typeface="Times New Roman"/>
                <a:cs typeface="Times New Roman"/>
              </a:rPr>
              <a:t> </a:t>
            </a:r>
            <a:r>
              <a:rPr dirty="0" sz="1600">
                <a:latin typeface="Arial"/>
                <a:cs typeface="Arial"/>
              </a:rPr>
              <a:t>(severe</a:t>
            </a:r>
            <a:r>
              <a:rPr dirty="0" sz="1600" spc="30">
                <a:latin typeface="Times New Roman"/>
                <a:cs typeface="Times New Roman"/>
              </a:rPr>
              <a:t> </a:t>
            </a:r>
            <a:r>
              <a:rPr dirty="0" sz="1600" spc="-10">
                <a:latin typeface="Arial"/>
                <a:cs typeface="Arial"/>
              </a:rPr>
              <a:t>dysfunction)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40"/>
              </a:spcBef>
            </a:pPr>
            <a:r>
              <a:rPr dirty="0" sz="1600" spc="-10">
                <a:latin typeface="Arial"/>
                <a:cs typeface="Arial"/>
              </a:rPr>
              <a:t>30-</a:t>
            </a:r>
            <a:r>
              <a:rPr dirty="0" sz="1600">
                <a:latin typeface="Arial"/>
                <a:cs typeface="Arial"/>
              </a:rPr>
              <a:t>45</a:t>
            </a:r>
            <a:r>
              <a:rPr dirty="0" sz="1600" spc="25">
                <a:latin typeface="Times New Roman"/>
                <a:cs typeface="Times New Roman"/>
              </a:rPr>
              <a:t> </a:t>
            </a:r>
            <a:r>
              <a:rPr dirty="0" sz="1600">
                <a:latin typeface="Arial"/>
                <a:cs typeface="Arial"/>
              </a:rPr>
              <a:t>(moderate</a:t>
            </a:r>
            <a:r>
              <a:rPr dirty="0" sz="1600" spc="25">
                <a:latin typeface="Times New Roman"/>
                <a:cs typeface="Times New Roman"/>
              </a:rPr>
              <a:t> </a:t>
            </a:r>
            <a:r>
              <a:rPr dirty="0" sz="1600" spc="-10">
                <a:latin typeface="Arial"/>
                <a:cs typeface="Arial"/>
              </a:rPr>
              <a:t>dysfunction)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dirty="0" sz="1600" spc="-10">
                <a:latin typeface="Arial"/>
                <a:cs typeface="Arial"/>
              </a:rPr>
              <a:t>45-</a:t>
            </a:r>
            <a:r>
              <a:rPr dirty="0" sz="1600">
                <a:latin typeface="Arial"/>
                <a:cs typeface="Arial"/>
              </a:rPr>
              <a:t>60</a:t>
            </a:r>
            <a:r>
              <a:rPr dirty="0" sz="1600" spc="35">
                <a:latin typeface="Times New Roman"/>
                <a:cs typeface="Times New Roman"/>
              </a:rPr>
              <a:t> </a:t>
            </a:r>
            <a:r>
              <a:rPr dirty="0" sz="1600">
                <a:latin typeface="Arial"/>
                <a:cs typeface="Arial"/>
              </a:rPr>
              <a:t>(mild</a:t>
            </a:r>
            <a:r>
              <a:rPr dirty="0" sz="1600" spc="35">
                <a:latin typeface="Times New Roman"/>
                <a:cs typeface="Times New Roman"/>
              </a:rPr>
              <a:t> </a:t>
            </a:r>
            <a:r>
              <a:rPr dirty="0" sz="1600" spc="-10">
                <a:latin typeface="Arial"/>
                <a:cs typeface="Arial"/>
              </a:rPr>
              <a:t>dysfunction)</a:t>
            </a:r>
            <a:endParaRPr sz="1600">
              <a:latin typeface="Arial"/>
              <a:cs typeface="Arial"/>
            </a:endParaRPr>
          </a:p>
          <a:p>
            <a:pPr marL="186690" indent="-173990">
              <a:lnSpc>
                <a:spcPct val="100000"/>
              </a:lnSpc>
              <a:spcBef>
                <a:spcPts val="340"/>
              </a:spcBef>
              <a:buChar char="&gt;"/>
              <a:tabLst>
                <a:tab pos="186690" algn="l"/>
              </a:tabLst>
            </a:pPr>
            <a:r>
              <a:rPr dirty="0" sz="1600">
                <a:latin typeface="Arial"/>
                <a:cs typeface="Arial"/>
              </a:rPr>
              <a:t>60</a:t>
            </a:r>
            <a:r>
              <a:rPr dirty="0" sz="1600" spc="25">
                <a:latin typeface="Times New Roman"/>
                <a:cs typeface="Times New Roman"/>
              </a:rPr>
              <a:t> </a:t>
            </a:r>
            <a:r>
              <a:rPr dirty="0" sz="1600" spc="-10">
                <a:latin typeface="Arial"/>
                <a:cs typeface="Arial"/>
              </a:rPr>
              <a:t>(normal)</a:t>
            </a:r>
            <a:endParaRPr sz="1600">
              <a:latin typeface="Arial"/>
              <a:cs typeface="Arial"/>
            </a:endParaRPr>
          </a:p>
          <a:p>
            <a:pPr marL="715645">
              <a:lnSpc>
                <a:spcPct val="100000"/>
              </a:lnSpc>
              <a:spcBef>
                <a:spcPts val="1260"/>
              </a:spcBef>
            </a:pPr>
            <a:r>
              <a:rPr dirty="0" sz="1600">
                <a:latin typeface="Arial"/>
                <a:cs typeface="Arial"/>
              </a:rPr>
              <a:t>N</a:t>
            </a:r>
            <a:r>
              <a:rPr dirty="0" sz="1600" spc="40">
                <a:latin typeface="Times New Roman"/>
                <a:cs typeface="Times New Roman"/>
              </a:rPr>
              <a:t> </a:t>
            </a:r>
            <a:r>
              <a:rPr dirty="0" sz="1600">
                <a:latin typeface="Arial"/>
                <a:cs typeface="Arial"/>
              </a:rPr>
              <a:t>=</a:t>
            </a:r>
            <a:r>
              <a:rPr dirty="0" sz="1600" spc="40">
                <a:latin typeface="Times New Roman"/>
                <a:cs typeface="Times New Roman"/>
              </a:rPr>
              <a:t> </a:t>
            </a:r>
            <a:r>
              <a:rPr dirty="0" sz="1600" spc="-25">
                <a:latin typeface="Arial"/>
                <a:cs typeface="Arial"/>
              </a:rPr>
              <a:t>332</a:t>
            </a:r>
            <a:endParaRPr sz="1600">
              <a:latin typeface="Arial"/>
              <a:cs typeface="Arial"/>
            </a:endParaRPr>
          </a:p>
        </p:txBody>
      </p:sp>
      <p:sp>
        <p:nvSpPr>
          <p:cNvPr id="70" name="object 70" descr=""/>
          <p:cNvSpPr txBox="1"/>
          <p:nvPr/>
        </p:nvSpPr>
        <p:spPr>
          <a:xfrm>
            <a:off x="9530542" y="5841955"/>
            <a:ext cx="742950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>
                <a:latin typeface="Arial"/>
                <a:cs typeface="Arial"/>
              </a:rPr>
              <a:t>N</a:t>
            </a:r>
            <a:r>
              <a:rPr dirty="0" sz="1600" spc="40">
                <a:latin typeface="Times New Roman"/>
                <a:cs typeface="Times New Roman"/>
              </a:rPr>
              <a:t> </a:t>
            </a:r>
            <a:r>
              <a:rPr dirty="0" sz="1600">
                <a:latin typeface="Arial"/>
                <a:cs typeface="Arial"/>
              </a:rPr>
              <a:t>=</a:t>
            </a:r>
            <a:r>
              <a:rPr dirty="0" sz="1600" spc="40">
                <a:latin typeface="Times New Roman"/>
                <a:cs typeface="Times New Roman"/>
              </a:rPr>
              <a:t> </a:t>
            </a:r>
            <a:r>
              <a:rPr dirty="0" sz="1600" spc="-25">
                <a:latin typeface="Arial"/>
                <a:cs typeface="Arial"/>
              </a:rPr>
              <a:t>232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57400" y="876303"/>
            <a:ext cx="8969832" cy="5253507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1-Year</a:t>
            </a:r>
            <a:r>
              <a:rPr dirty="0" spc="20" b="0">
                <a:latin typeface="Times New Roman"/>
                <a:cs typeface="Times New Roman"/>
              </a:rPr>
              <a:t> </a:t>
            </a:r>
            <a:r>
              <a:rPr dirty="0"/>
              <a:t>Mortality</a:t>
            </a:r>
            <a:r>
              <a:rPr dirty="0" spc="30" b="0">
                <a:latin typeface="Times New Roman"/>
                <a:cs typeface="Times New Roman"/>
              </a:rPr>
              <a:t> </a:t>
            </a:r>
            <a:r>
              <a:rPr dirty="0"/>
              <a:t>Compared</a:t>
            </a:r>
            <a:r>
              <a:rPr dirty="0" spc="30" b="0">
                <a:latin typeface="Times New Roman"/>
                <a:cs typeface="Times New Roman"/>
              </a:rPr>
              <a:t> </a:t>
            </a:r>
            <a:r>
              <a:rPr dirty="0"/>
              <a:t>to</a:t>
            </a:r>
            <a:r>
              <a:rPr dirty="0" spc="30" b="0">
                <a:latin typeface="Times New Roman"/>
                <a:cs typeface="Times New Roman"/>
              </a:rPr>
              <a:t> </a:t>
            </a:r>
            <a:r>
              <a:rPr dirty="0"/>
              <a:t>Other</a:t>
            </a:r>
            <a:r>
              <a:rPr dirty="0" spc="30" b="0">
                <a:latin typeface="Times New Roman"/>
                <a:cs typeface="Times New Roman"/>
              </a:rPr>
              <a:t> </a:t>
            </a:r>
            <a:r>
              <a:rPr dirty="0" spc="-10"/>
              <a:t>Studies</a:t>
            </a:r>
          </a:p>
        </p:txBody>
      </p:sp>
      <p:sp>
        <p:nvSpPr>
          <p:cNvPr id="7" name="object 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30"/>
              </a:lnSpc>
            </a:pPr>
            <a:r>
              <a:rPr dirty="0" spc="-10"/>
              <a:t>EuroPCR.com</a:t>
            </a:r>
          </a:p>
        </p:txBody>
      </p:sp>
      <p:sp>
        <p:nvSpPr>
          <p:cNvPr id="4" name="object 4" descr=""/>
          <p:cNvSpPr txBox="1"/>
          <p:nvPr/>
        </p:nvSpPr>
        <p:spPr>
          <a:xfrm>
            <a:off x="1742593" y="2699904"/>
            <a:ext cx="281305" cy="161861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2090"/>
              </a:lnSpc>
            </a:pPr>
            <a:r>
              <a:rPr dirty="0" sz="1800">
                <a:latin typeface="Arial"/>
                <a:cs typeface="Arial"/>
              </a:rPr>
              <a:t>1-</a:t>
            </a:r>
            <a:r>
              <a:rPr dirty="0" sz="1800" spc="-10">
                <a:latin typeface="Arial"/>
                <a:cs typeface="Arial"/>
              </a:rPr>
              <a:t>Year</a:t>
            </a:r>
            <a:r>
              <a:rPr dirty="0" sz="1800" spc="-75">
                <a:latin typeface="Times New Roman"/>
                <a:cs typeface="Times New Roman"/>
              </a:rPr>
              <a:t> </a:t>
            </a:r>
            <a:r>
              <a:rPr dirty="0" sz="1800" spc="-10">
                <a:latin typeface="Arial"/>
                <a:cs typeface="Arial"/>
              </a:rPr>
              <a:t>Mortality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2831198" y="1588884"/>
            <a:ext cx="3989704" cy="985519"/>
          </a:xfrm>
          <a:prstGeom prst="rect">
            <a:avLst/>
          </a:prstGeom>
        </p:spPr>
        <p:txBody>
          <a:bodyPr wrap="square" lIns="0" tIns="1193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40"/>
              </a:spcBef>
            </a:pPr>
            <a:r>
              <a:rPr dirty="0" sz="1400" spc="-10" b="1">
                <a:latin typeface="Arial"/>
                <a:cs typeface="Arial"/>
              </a:rPr>
              <a:t>1-</a:t>
            </a:r>
            <a:r>
              <a:rPr dirty="0" sz="1400" b="1">
                <a:latin typeface="Arial"/>
                <a:cs typeface="Arial"/>
              </a:rPr>
              <a:t>year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b="1">
                <a:latin typeface="Arial"/>
                <a:cs typeface="Arial"/>
              </a:rPr>
              <a:t>Mortality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 spc="-10" b="1">
                <a:latin typeface="Arial"/>
                <a:cs typeface="Arial"/>
              </a:rPr>
              <a:t>Range</a:t>
            </a:r>
            <a:endParaRPr sz="1400">
              <a:latin typeface="Arial"/>
              <a:cs typeface="Arial"/>
            </a:endParaRPr>
          </a:p>
          <a:p>
            <a:pPr marL="12700" marR="5080">
              <a:lnSpc>
                <a:spcPct val="150000"/>
              </a:lnSpc>
            </a:pPr>
            <a:r>
              <a:rPr dirty="0" sz="1400">
                <a:solidFill>
                  <a:srgbClr val="6F8FCB"/>
                </a:solidFill>
                <a:latin typeface="Arial"/>
                <a:cs typeface="Arial"/>
              </a:rPr>
              <a:t>No</a:t>
            </a:r>
            <a:r>
              <a:rPr dirty="0" sz="1400" spc="5">
                <a:solidFill>
                  <a:srgbClr val="6F8FCB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6F8FCB"/>
                </a:solidFill>
                <a:latin typeface="Arial"/>
                <a:cs typeface="Arial"/>
              </a:rPr>
              <a:t>concomitant</a:t>
            </a:r>
            <a:r>
              <a:rPr dirty="0" sz="1400" spc="15">
                <a:solidFill>
                  <a:srgbClr val="6F8FCB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6F8FCB"/>
                </a:solidFill>
                <a:latin typeface="Arial"/>
                <a:cs typeface="Arial"/>
              </a:rPr>
              <a:t>valve</a:t>
            </a:r>
            <a:r>
              <a:rPr dirty="0" sz="1400" spc="15">
                <a:solidFill>
                  <a:srgbClr val="6F8FCB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6F8FCB"/>
                </a:solidFill>
                <a:latin typeface="Arial"/>
                <a:cs typeface="Arial"/>
              </a:rPr>
              <a:t>disease</a:t>
            </a:r>
            <a:r>
              <a:rPr dirty="0" sz="1400">
                <a:latin typeface="Arial"/>
                <a:cs typeface="Arial"/>
              </a:rPr>
              <a:t>: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>
                <a:latin typeface="Arial"/>
                <a:cs typeface="Arial"/>
              </a:rPr>
              <a:t>7%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>
                <a:latin typeface="Arial"/>
                <a:cs typeface="Arial"/>
              </a:rPr>
              <a:t>to</a:t>
            </a:r>
            <a:r>
              <a:rPr dirty="0" sz="1400" spc="20">
                <a:latin typeface="Times New Roman"/>
                <a:cs typeface="Times New Roman"/>
              </a:rPr>
              <a:t> </a:t>
            </a:r>
            <a:r>
              <a:rPr dirty="0" sz="1400" spc="-25">
                <a:latin typeface="Arial"/>
                <a:cs typeface="Arial"/>
              </a:rPr>
              <a:t>14%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E99F6D"/>
                </a:solidFill>
                <a:latin typeface="Arial"/>
                <a:cs typeface="Arial"/>
              </a:rPr>
              <a:t>Untreated</a:t>
            </a:r>
            <a:r>
              <a:rPr dirty="0" sz="1400" spc="-5">
                <a:solidFill>
                  <a:srgbClr val="E99F6D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E99F6D"/>
                </a:solidFill>
                <a:latin typeface="Arial"/>
                <a:cs typeface="Arial"/>
              </a:rPr>
              <a:t>concomitant</a:t>
            </a:r>
            <a:r>
              <a:rPr dirty="0" sz="1400" spc="5">
                <a:solidFill>
                  <a:srgbClr val="E99F6D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E99F6D"/>
                </a:solidFill>
                <a:latin typeface="Arial"/>
                <a:cs typeface="Arial"/>
              </a:rPr>
              <a:t>valve</a:t>
            </a:r>
            <a:r>
              <a:rPr dirty="0" sz="1400" spc="5">
                <a:solidFill>
                  <a:srgbClr val="E99F6D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E99F6D"/>
                </a:solidFill>
                <a:latin typeface="Arial"/>
                <a:cs typeface="Arial"/>
              </a:rPr>
              <a:t>disease</a:t>
            </a:r>
            <a:r>
              <a:rPr dirty="0" sz="1400">
                <a:latin typeface="Arial"/>
                <a:cs typeface="Arial"/>
              </a:rPr>
              <a:t>: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>
                <a:latin typeface="Arial"/>
                <a:cs typeface="Arial"/>
              </a:rPr>
              <a:t>22%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>
                <a:latin typeface="Arial"/>
                <a:cs typeface="Arial"/>
              </a:rPr>
              <a:t>to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25">
                <a:latin typeface="Arial"/>
                <a:cs typeface="Arial"/>
              </a:rPr>
              <a:t>50%</a:t>
            </a:r>
            <a:endParaRPr sz="1400">
              <a:latin typeface="Arial"/>
              <a:cs typeface="Arial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7122629" y="6047676"/>
            <a:ext cx="350583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Arial"/>
                <a:cs typeface="Arial"/>
              </a:rPr>
              <a:t>Note:</a:t>
            </a:r>
            <a:r>
              <a:rPr dirty="0" sz="1000" spc="15">
                <a:latin typeface="Times New Roman"/>
                <a:cs typeface="Times New Roman"/>
              </a:rPr>
              <a:t> </a:t>
            </a:r>
            <a:r>
              <a:rPr dirty="0" sz="1000">
                <a:latin typeface="Arial"/>
                <a:cs typeface="Arial"/>
              </a:rPr>
              <a:t>Size</a:t>
            </a:r>
            <a:r>
              <a:rPr dirty="0" sz="1000" spc="15">
                <a:latin typeface="Times New Roman"/>
                <a:cs typeface="Times New Roman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15">
                <a:latin typeface="Times New Roman"/>
                <a:cs typeface="Times New Roman"/>
              </a:rPr>
              <a:t> </a:t>
            </a:r>
            <a:r>
              <a:rPr dirty="0" sz="1000">
                <a:latin typeface="Arial"/>
                <a:cs typeface="Arial"/>
              </a:rPr>
              <a:t>data</a:t>
            </a:r>
            <a:r>
              <a:rPr dirty="0" sz="1000" spc="15">
                <a:latin typeface="Times New Roman"/>
                <a:cs typeface="Times New Roman"/>
              </a:rPr>
              <a:t> </a:t>
            </a:r>
            <a:r>
              <a:rPr dirty="0" sz="1000">
                <a:latin typeface="Arial"/>
                <a:cs typeface="Arial"/>
              </a:rPr>
              <a:t>point</a:t>
            </a:r>
            <a:r>
              <a:rPr dirty="0" sz="1000" spc="15">
                <a:latin typeface="Times New Roman"/>
                <a:cs typeface="Times New Roman"/>
              </a:rPr>
              <a:t> </a:t>
            </a:r>
            <a:r>
              <a:rPr dirty="0" sz="1000">
                <a:latin typeface="Arial"/>
                <a:cs typeface="Arial"/>
              </a:rPr>
              <a:t>represents</a:t>
            </a:r>
            <a:r>
              <a:rPr dirty="0" sz="1000" spc="15">
                <a:latin typeface="Times New Roman"/>
                <a:cs typeface="Times New Roman"/>
              </a:rPr>
              <a:t> </a:t>
            </a:r>
            <a:r>
              <a:rPr dirty="0" sz="1000">
                <a:latin typeface="Arial"/>
                <a:cs typeface="Arial"/>
              </a:rPr>
              <a:t>relative</a:t>
            </a:r>
            <a:r>
              <a:rPr dirty="0" sz="1000" spc="15">
                <a:latin typeface="Times New Roman"/>
                <a:cs typeface="Times New Roman"/>
              </a:rPr>
              <a:t> </a:t>
            </a:r>
            <a:r>
              <a:rPr dirty="0" sz="1000">
                <a:latin typeface="Arial"/>
                <a:cs typeface="Arial"/>
              </a:rPr>
              <a:t>study</a:t>
            </a:r>
            <a:r>
              <a:rPr dirty="0" sz="1000" spc="15">
                <a:latin typeface="Times New Roman"/>
                <a:cs typeface="Times New Roman"/>
              </a:rPr>
              <a:t> </a:t>
            </a:r>
            <a:r>
              <a:rPr dirty="0" sz="1000">
                <a:latin typeface="Arial"/>
                <a:cs typeface="Arial"/>
              </a:rPr>
              <a:t>sample</a:t>
            </a:r>
            <a:r>
              <a:rPr dirty="0" sz="1000" spc="1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Arial"/>
                <a:cs typeface="Arial"/>
              </a:rPr>
              <a:t>size.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88265">
              <a:lnSpc>
                <a:spcPct val="100000"/>
              </a:lnSpc>
              <a:spcBef>
                <a:spcPts val="100"/>
              </a:spcBef>
            </a:pPr>
            <a:r>
              <a:rPr dirty="0"/>
              <a:t>Change</a:t>
            </a:r>
            <a:r>
              <a:rPr dirty="0" spc="65" b="0">
                <a:latin typeface="Times New Roman"/>
                <a:cs typeface="Times New Roman"/>
              </a:rPr>
              <a:t> </a:t>
            </a:r>
            <a:r>
              <a:rPr dirty="0"/>
              <a:t>in</a:t>
            </a:r>
            <a:r>
              <a:rPr dirty="0" spc="65" b="0">
                <a:latin typeface="Times New Roman"/>
                <a:cs typeface="Times New Roman"/>
              </a:rPr>
              <a:t> </a:t>
            </a:r>
            <a:r>
              <a:rPr dirty="0"/>
              <a:t>QOL</a:t>
            </a:r>
            <a:r>
              <a:rPr dirty="0" spc="20" b="0">
                <a:latin typeface="Times New Roman"/>
                <a:cs typeface="Times New Roman"/>
              </a:rPr>
              <a:t> </a:t>
            </a:r>
            <a:r>
              <a:rPr dirty="0"/>
              <a:t>Compared</a:t>
            </a:r>
            <a:r>
              <a:rPr dirty="0" spc="70" b="0">
                <a:latin typeface="Times New Roman"/>
                <a:cs typeface="Times New Roman"/>
              </a:rPr>
              <a:t> </a:t>
            </a:r>
            <a:r>
              <a:rPr dirty="0"/>
              <a:t>to</a:t>
            </a:r>
            <a:r>
              <a:rPr dirty="0" spc="65" b="0">
                <a:latin typeface="Times New Roman"/>
                <a:cs typeface="Times New Roman"/>
              </a:rPr>
              <a:t> </a:t>
            </a:r>
            <a:r>
              <a:rPr dirty="0"/>
              <a:t>Prior</a:t>
            </a:r>
            <a:r>
              <a:rPr dirty="0" spc="70" b="0">
                <a:latin typeface="Times New Roman"/>
                <a:cs typeface="Times New Roman"/>
              </a:rPr>
              <a:t> </a:t>
            </a:r>
            <a:r>
              <a:rPr dirty="0" spc="-10"/>
              <a:t>Studies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754955" y="2197209"/>
            <a:ext cx="252729" cy="142557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870"/>
              </a:lnSpc>
            </a:pPr>
            <a:r>
              <a:rPr dirty="0" sz="1600" b="1">
                <a:latin typeface="Arial"/>
                <a:cs typeface="Arial"/>
              </a:rPr>
              <a:t>KCCQ</a:t>
            </a:r>
            <a:r>
              <a:rPr dirty="0" sz="1600" spc="45">
                <a:latin typeface="Times New Roman"/>
                <a:cs typeface="Times New Roman"/>
              </a:rPr>
              <a:t> </a:t>
            </a:r>
            <a:r>
              <a:rPr dirty="0" sz="1600" spc="-10" b="1">
                <a:latin typeface="Arial"/>
                <a:cs typeface="Arial"/>
              </a:rPr>
              <a:t>Change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1618856" y="1242136"/>
            <a:ext cx="9682480" cy="3702050"/>
            <a:chOff x="1618856" y="1242136"/>
            <a:chExt cx="9682480" cy="3702050"/>
          </a:xfrm>
        </p:grpSpPr>
        <p:sp>
          <p:nvSpPr>
            <p:cNvPr id="5" name="object 5" descr=""/>
            <p:cNvSpPr/>
            <p:nvPr/>
          </p:nvSpPr>
          <p:spPr>
            <a:xfrm>
              <a:off x="1664462" y="4937798"/>
              <a:ext cx="9628505" cy="0"/>
            </a:xfrm>
            <a:custGeom>
              <a:avLst/>
              <a:gdLst/>
              <a:ahLst/>
              <a:cxnLst/>
              <a:rect l="l" t="t" r="r" b="b"/>
              <a:pathLst>
                <a:path w="9628505" h="0">
                  <a:moveTo>
                    <a:pt x="0" y="0"/>
                  </a:moveTo>
                  <a:lnTo>
                    <a:pt x="9628340" y="0"/>
                  </a:lnTo>
                </a:path>
              </a:pathLst>
            </a:custGeom>
            <a:ln w="9525">
              <a:solidFill>
                <a:srgbClr val="F2F2F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1664462" y="3883710"/>
              <a:ext cx="2377440" cy="0"/>
            </a:xfrm>
            <a:custGeom>
              <a:avLst/>
              <a:gdLst/>
              <a:ahLst/>
              <a:cxnLst/>
              <a:rect l="l" t="t" r="r" b="b"/>
              <a:pathLst>
                <a:path w="2377440" h="0">
                  <a:moveTo>
                    <a:pt x="0" y="0"/>
                  </a:moveTo>
                  <a:lnTo>
                    <a:pt x="1307553" y="0"/>
                  </a:lnTo>
                </a:path>
                <a:path w="2377440" h="0">
                  <a:moveTo>
                    <a:pt x="1901893" y="0"/>
                  </a:moveTo>
                  <a:lnTo>
                    <a:pt x="2377376" y="0"/>
                  </a:lnTo>
                </a:path>
              </a:pathLst>
            </a:custGeom>
            <a:ln w="9525">
              <a:solidFill>
                <a:srgbClr val="F2F2F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2972015" y="3778310"/>
              <a:ext cx="594360" cy="632460"/>
            </a:xfrm>
            <a:custGeom>
              <a:avLst/>
              <a:gdLst/>
              <a:ahLst/>
              <a:cxnLst/>
              <a:rect l="l" t="t" r="r" b="b"/>
              <a:pathLst>
                <a:path w="594360" h="632460">
                  <a:moveTo>
                    <a:pt x="594339" y="0"/>
                  </a:moveTo>
                  <a:lnTo>
                    <a:pt x="0" y="0"/>
                  </a:lnTo>
                  <a:lnTo>
                    <a:pt x="0" y="632449"/>
                  </a:lnTo>
                  <a:lnTo>
                    <a:pt x="594339" y="632449"/>
                  </a:lnTo>
                  <a:lnTo>
                    <a:pt x="594339" y="0"/>
                  </a:lnTo>
                  <a:close/>
                </a:path>
              </a:pathLst>
            </a:custGeom>
            <a:solidFill>
              <a:srgbClr val="82A6D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2972015" y="3778310"/>
              <a:ext cx="594360" cy="632460"/>
            </a:xfrm>
            <a:custGeom>
              <a:avLst/>
              <a:gdLst/>
              <a:ahLst/>
              <a:cxnLst/>
              <a:rect l="l" t="t" r="r" b="b"/>
              <a:pathLst>
                <a:path w="594360" h="632460">
                  <a:moveTo>
                    <a:pt x="0" y="632449"/>
                  </a:moveTo>
                  <a:lnTo>
                    <a:pt x="594339" y="632449"/>
                  </a:lnTo>
                  <a:lnTo>
                    <a:pt x="594339" y="0"/>
                  </a:lnTo>
                  <a:lnTo>
                    <a:pt x="0" y="0"/>
                  </a:lnTo>
                  <a:lnTo>
                    <a:pt x="0" y="632449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4636178" y="3883710"/>
              <a:ext cx="475615" cy="0"/>
            </a:xfrm>
            <a:custGeom>
              <a:avLst/>
              <a:gdLst/>
              <a:ahLst/>
              <a:cxnLst/>
              <a:rect l="l" t="t" r="r" b="b"/>
              <a:pathLst>
                <a:path w="475614" h="0">
                  <a:moveTo>
                    <a:pt x="0" y="0"/>
                  </a:moveTo>
                  <a:lnTo>
                    <a:pt x="475470" y="0"/>
                  </a:lnTo>
                </a:path>
              </a:pathLst>
            </a:custGeom>
            <a:ln w="9525">
              <a:solidFill>
                <a:srgbClr val="F2F2F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4041838" y="3767768"/>
              <a:ext cx="594360" cy="643255"/>
            </a:xfrm>
            <a:custGeom>
              <a:avLst/>
              <a:gdLst/>
              <a:ahLst/>
              <a:cxnLst/>
              <a:rect l="l" t="t" r="r" b="b"/>
              <a:pathLst>
                <a:path w="594360" h="643254">
                  <a:moveTo>
                    <a:pt x="594339" y="0"/>
                  </a:moveTo>
                  <a:lnTo>
                    <a:pt x="0" y="0"/>
                  </a:lnTo>
                  <a:lnTo>
                    <a:pt x="0" y="642992"/>
                  </a:lnTo>
                  <a:lnTo>
                    <a:pt x="594339" y="642992"/>
                  </a:lnTo>
                  <a:lnTo>
                    <a:pt x="594339" y="0"/>
                  </a:lnTo>
                  <a:close/>
                </a:path>
              </a:pathLst>
            </a:custGeom>
            <a:solidFill>
              <a:srgbClr val="82A6D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4041838" y="3767768"/>
              <a:ext cx="594360" cy="643255"/>
            </a:xfrm>
            <a:custGeom>
              <a:avLst/>
              <a:gdLst/>
              <a:ahLst/>
              <a:cxnLst/>
              <a:rect l="l" t="t" r="r" b="b"/>
              <a:pathLst>
                <a:path w="594360" h="643254">
                  <a:moveTo>
                    <a:pt x="0" y="642992"/>
                  </a:moveTo>
                  <a:lnTo>
                    <a:pt x="594339" y="642992"/>
                  </a:lnTo>
                  <a:lnTo>
                    <a:pt x="594339" y="0"/>
                  </a:lnTo>
                  <a:lnTo>
                    <a:pt x="0" y="0"/>
                  </a:lnTo>
                  <a:lnTo>
                    <a:pt x="0" y="642992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5705988" y="3883710"/>
              <a:ext cx="475615" cy="0"/>
            </a:xfrm>
            <a:custGeom>
              <a:avLst/>
              <a:gdLst/>
              <a:ahLst/>
              <a:cxnLst/>
              <a:rect l="l" t="t" r="r" b="b"/>
              <a:pathLst>
                <a:path w="475614" h="0">
                  <a:moveTo>
                    <a:pt x="0" y="0"/>
                  </a:moveTo>
                  <a:lnTo>
                    <a:pt x="475482" y="0"/>
                  </a:lnTo>
                </a:path>
              </a:pathLst>
            </a:custGeom>
            <a:ln w="9525">
              <a:solidFill>
                <a:srgbClr val="F2F2F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1664462" y="3356660"/>
              <a:ext cx="4517390" cy="0"/>
            </a:xfrm>
            <a:custGeom>
              <a:avLst/>
              <a:gdLst/>
              <a:ahLst/>
              <a:cxnLst/>
              <a:rect l="l" t="t" r="r" b="b"/>
              <a:pathLst>
                <a:path w="4517390" h="0">
                  <a:moveTo>
                    <a:pt x="0" y="0"/>
                  </a:moveTo>
                  <a:lnTo>
                    <a:pt x="3447186" y="0"/>
                  </a:lnTo>
                </a:path>
                <a:path w="4517390" h="0">
                  <a:moveTo>
                    <a:pt x="4041526" y="0"/>
                  </a:moveTo>
                  <a:lnTo>
                    <a:pt x="4517009" y="0"/>
                  </a:lnTo>
                </a:path>
              </a:pathLst>
            </a:custGeom>
            <a:ln w="9525">
              <a:solidFill>
                <a:srgbClr val="F2F2F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5111648" y="3145855"/>
              <a:ext cx="594360" cy="1264920"/>
            </a:xfrm>
            <a:custGeom>
              <a:avLst/>
              <a:gdLst/>
              <a:ahLst/>
              <a:cxnLst/>
              <a:rect l="l" t="t" r="r" b="b"/>
              <a:pathLst>
                <a:path w="594360" h="1264920">
                  <a:moveTo>
                    <a:pt x="594339" y="0"/>
                  </a:moveTo>
                  <a:lnTo>
                    <a:pt x="0" y="0"/>
                  </a:lnTo>
                  <a:lnTo>
                    <a:pt x="0" y="1264904"/>
                  </a:lnTo>
                  <a:lnTo>
                    <a:pt x="594339" y="1264904"/>
                  </a:lnTo>
                  <a:lnTo>
                    <a:pt x="594339" y="0"/>
                  </a:lnTo>
                  <a:close/>
                </a:path>
              </a:pathLst>
            </a:custGeom>
            <a:solidFill>
              <a:srgbClr val="82A6D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5111648" y="3145855"/>
              <a:ext cx="594360" cy="1264920"/>
            </a:xfrm>
            <a:custGeom>
              <a:avLst/>
              <a:gdLst/>
              <a:ahLst/>
              <a:cxnLst/>
              <a:rect l="l" t="t" r="r" b="b"/>
              <a:pathLst>
                <a:path w="594360" h="1264920">
                  <a:moveTo>
                    <a:pt x="0" y="1264904"/>
                  </a:moveTo>
                  <a:lnTo>
                    <a:pt x="594339" y="1264904"/>
                  </a:lnTo>
                  <a:lnTo>
                    <a:pt x="594339" y="0"/>
                  </a:lnTo>
                  <a:lnTo>
                    <a:pt x="0" y="0"/>
                  </a:lnTo>
                  <a:lnTo>
                    <a:pt x="0" y="1264904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6775810" y="3883710"/>
              <a:ext cx="475615" cy="0"/>
            </a:xfrm>
            <a:custGeom>
              <a:avLst/>
              <a:gdLst/>
              <a:ahLst/>
              <a:cxnLst/>
              <a:rect l="l" t="t" r="r" b="b"/>
              <a:pathLst>
                <a:path w="475615" h="0">
                  <a:moveTo>
                    <a:pt x="0" y="0"/>
                  </a:moveTo>
                  <a:lnTo>
                    <a:pt x="475470" y="0"/>
                  </a:lnTo>
                </a:path>
              </a:pathLst>
            </a:custGeom>
            <a:ln w="9525">
              <a:solidFill>
                <a:srgbClr val="F2F2F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6775810" y="3356660"/>
              <a:ext cx="475615" cy="0"/>
            </a:xfrm>
            <a:custGeom>
              <a:avLst/>
              <a:gdLst/>
              <a:ahLst/>
              <a:cxnLst/>
              <a:rect l="l" t="t" r="r" b="b"/>
              <a:pathLst>
                <a:path w="475615" h="0">
                  <a:moveTo>
                    <a:pt x="0" y="0"/>
                  </a:moveTo>
                  <a:lnTo>
                    <a:pt x="475470" y="0"/>
                  </a:lnTo>
                </a:path>
              </a:pathLst>
            </a:custGeom>
            <a:ln w="9525">
              <a:solidFill>
                <a:srgbClr val="F2F2F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6181471" y="2987738"/>
              <a:ext cx="594360" cy="1423035"/>
            </a:xfrm>
            <a:custGeom>
              <a:avLst/>
              <a:gdLst/>
              <a:ahLst/>
              <a:cxnLst/>
              <a:rect l="l" t="t" r="r" b="b"/>
              <a:pathLst>
                <a:path w="594359" h="1423035">
                  <a:moveTo>
                    <a:pt x="594339" y="0"/>
                  </a:moveTo>
                  <a:lnTo>
                    <a:pt x="0" y="0"/>
                  </a:lnTo>
                  <a:lnTo>
                    <a:pt x="0" y="1423022"/>
                  </a:lnTo>
                  <a:lnTo>
                    <a:pt x="594339" y="1423022"/>
                  </a:lnTo>
                  <a:lnTo>
                    <a:pt x="594339" y="0"/>
                  </a:lnTo>
                  <a:close/>
                </a:path>
              </a:pathLst>
            </a:custGeom>
            <a:solidFill>
              <a:srgbClr val="82A6D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6181471" y="2987738"/>
              <a:ext cx="594360" cy="1423035"/>
            </a:xfrm>
            <a:custGeom>
              <a:avLst/>
              <a:gdLst/>
              <a:ahLst/>
              <a:cxnLst/>
              <a:rect l="l" t="t" r="r" b="b"/>
              <a:pathLst>
                <a:path w="594359" h="1423035">
                  <a:moveTo>
                    <a:pt x="0" y="1423022"/>
                  </a:moveTo>
                  <a:lnTo>
                    <a:pt x="594339" y="1423022"/>
                  </a:lnTo>
                  <a:lnTo>
                    <a:pt x="594339" y="0"/>
                  </a:lnTo>
                  <a:lnTo>
                    <a:pt x="0" y="0"/>
                  </a:lnTo>
                  <a:lnTo>
                    <a:pt x="0" y="1423022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7845620" y="3883710"/>
              <a:ext cx="475615" cy="0"/>
            </a:xfrm>
            <a:custGeom>
              <a:avLst/>
              <a:gdLst/>
              <a:ahLst/>
              <a:cxnLst/>
              <a:rect l="l" t="t" r="r" b="b"/>
              <a:pathLst>
                <a:path w="475615" h="0">
                  <a:moveTo>
                    <a:pt x="0" y="0"/>
                  </a:moveTo>
                  <a:lnTo>
                    <a:pt x="475482" y="0"/>
                  </a:lnTo>
                </a:path>
              </a:pathLst>
            </a:custGeom>
            <a:ln w="9525">
              <a:solidFill>
                <a:srgbClr val="F2F2F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7845620" y="3356660"/>
              <a:ext cx="475615" cy="0"/>
            </a:xfrm>
            <a:custGeom>
              <a:avLst/>
              <a:gdLst/>
              <a:ahLst/>
              <a:cxnLst/>
              <a:rect l="l" t="t" r="r" b="b"/>
              <a:pathLst>
                <a:path w="475615" h="0">
                  <a:moveTo>
                    <a:pt x="0" y="0"/>
                  </a:moveTo>
                  <a:lnTo>
                    <a:pt x="475482" y="0"/>
                  </a:lnTo>
                </a:path>
              </a:pathLst>
            </a:custGeom>
            <a:ln w="9525">
              <a:solidFill>
                <a:srgbClr val="F2F2F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 descr=""/>
            <p:cNvSpPr/>
            <p:nvPr/>
          </p:nvSpPr>
          <p:spPr>
            <a:xfrm>
              <a:off x="1664462" y="2829623"/>
              <a:ext cx="6656705" cy="0"/>
            </a:xfrm>
            <a:custGeom>
              <a:avLst/>
              <a:gdLst/>
              <a:ahLst/>
              <a:cxnLst/>
              <a:rect l="l" t="t" r="r" b="b"/>
              <a:pathLst>
                <a:path w="6656705" h="0">
                  <a:moveTo>
                    <a:pt x="0" y="0"/>
                  </a:moveTo>
                  <a:lnTo>
                    <a:pt x="5586818" y="0"/>
                  </a:lnTo>
                </a:path>
                <a:path w="6656705" h="0">
                  <a:moveTo>
                    <a:pt x="6181158" y="0"/>
                  </a:moveTo>
                  <a:lnTo>
                    <a:pt x="6656641" y="0"/>
                  </a:lnTo>
                </a:path>
              </a:pathLst>
            </a:custGeom>
            <a:ln w="9525">
              <a:solidFill>
                <a:srgbClr val="F2F2F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 descr=""/>
            <p:cNvSpPr/>
            <p:nvPr/>
          </p:nvSpPr>
          <p:spPr>
            <a:xfrm>
              <a:off x="7251281" y="2808541"/>
              <a:ext cx="594360" cy="1602740"/>
            </a:xfrm>
            <a:custGeom>
              <a:avLst/>
              <a:gdLst/>
              <a:ahLst/>
              <a:cxnLst/>
              <a:rect l="l" t="t" r="r" b="b"/>
              <a:pathLst>
                <a:path w="594359" h="1602739">
                  <a:moveTo>
                    <a:pt x="594339" y="0"/>
                  </a:moveTo>
                  <a:lnTo>
                    <a:pt x="0" y="0"/>
                  </a:lnTo>
                  <a:lnTo>
                    <a:pt x="0" y="1602219"/>
                  </a:lnTo>
                  <a:lnTo>
                    <a:pt x="594339" y="1602219"/>
                  </a:lnTo>
                  <a:lnTo>
                    <a:pt x="594339" y="0"/>
                  </a:lnTo>
                  <a:close/>
                </a:path>
              </a:pathLst>
            </a:custGeom>
            <a:solidFill>
              <a:srgbClr val="00AF4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 descr=""/>
            <p:cNvSpPr/>
            <p:nvPr/>
          </p:nvSpPr>
          <p:spPr>
            <a:xfrm>
              <a:off x="7251281" y="2808541"/>
              <a:ext cx="594360" cy="1602740"/>
            </a:xfrm>
            <a:custGeom>
              <a:avLst/>
              <a:gdLst/>
              <a:ahLst/>
              <a:cxnLst/>
              <a:rect l="l" t="t" r="r" b="b"/>
              <a:pathLst>
                <a:path w="594359" h="1602739">
                  <a:moveTo>
                    <a:pt x="0" y="1602219"/>
                  </a:moveTo>
                  <a:lnTo>
                    <a:pt x="594339" y="1602219"/>
                  </a:lnTo>
                  <a:lnTo>
                    <a:pt x="594339" y="0"/>
                  </a:lnTo>
                  <a:lnTo>
                    <a:pt x="0" y="0"/>
                  </a:lnTo>
                  <a:lnTo>
                    <a:pt x="0" y="1602219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 descr=""/>
            <p:cNvSpPr/>
            <p:nvPr/>
          </p:nvSpPr>
          <p:spPr>
            <a:xfrm>
              <a:off x="8915443" y="3883710"/>
              <a:ext cx="475615" cy="0"/>
            </a:xfrm>
            <a:custGeom>
              <a:avLst/>
              <a:gdLst/>
              <a:ahLst/>
              <a:cxnLst/>
              <a:rect l="l" t="t" r="r" b="b"/>
              <a:pathLst>
                <a:path w="475615" h="0">
                  <a:moveTo>
                    <a:pt x="0" y="0"/>
                  </a:moveTo>
                  <a:lnTo>
                    <a:pt x="475470" y="0"/>
                  </a:lnTo>
                </a:path>
              </a:pathLst>
            </a:custGeom>
            <a:ln w="9525">
              <a:solidFill>
                <a:srgbClr val="F2F2F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 descr=""/>
            <p:cNvSpPr/>
            <p:nvPr/>
          </p:nvSpPr>
          <p:spPr>
            <a:xfrm>
              <a:off x="8915443" y="3356660"/>
              <a:ext cx="475615" cy="0"/>
            </a:xfrm>
            <a:custGeom>
              <a:avLst/>
              <a:gdLst/>
              <a:ahLst/>
              <a:cxnLst/>
              <a:rect l="l" t="t" r="r" b="b"/>
              <a:pathLst>
                <a:path w="475615" h="0">
                  <a:moveTo>
                    <a:pt x="0" y="0"/>
                  </a:moveTo>
                  <a:lnTo>
                    <a:pt x="475470" y="0"/>
                  </a:lnTo>
                </a:path>
              </a:pathLst>
            </a:custGeom>
            <a:ln w="9525">
              <a:solidFill>
                <a:srgbClr val="F2F2F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 descr=""/>
            <p:cNvSpPr/>
            <p:nvPr/>
          </p:nvSpPr>
          <p:spPr>
            <a:xfrm>
              <a:off x="8915443" y="2829623"/>
              <a:ext cx="475615" cy="0"/>
            </a:xfrm>
            <a:custGeom>
              <a:avLst/>
              <a:gdLst/>
              <a:ahLst/>
              <a:cxnLst/>
              <a:rect l="l" t="t" r="r" b="b"/>
              <a:pathLst>
                <a:path w="475615" h="0">
                  <a:moveTo>
                    <a:pt x="0" y="0"/>
                  </a:moveTo>
                  <a:lnTo>
                    <a:pt x="475470" y="0"/>
                  </a:lnTo>
                </a:path>
              </a:pathLst>
            </a:custGeom>
            <a:ln w="9525">
              <a:solidFill>
                <a:srgbClr val="F2F2F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 descr=""/>
            <p:cNvSpPr/>
            <p:nvPr/>
          </p:nvSpPr>
          <p:spPr>
            <a:xfrm>
              <a:off x="8321103" y="2618816"/>
              <a:ext cx="594360" cy="1791970"/>
            </a:xfrm>
            <a:custGeom>
              <a:avLst/>
              <a:gdLst/>
              <a:ahLst/>
              <a:cxnLst/>
              <a:rect l="l" t="t" r="r" b="b"/>
              <a:pathLst>
                <a:path w="594359" h="1791970">
                  <a:moveTo>
                    <a:pt x="594339" y="0"/>
                  </a:moveTo>
                  <a:lnTo>
                    <a:pt x="0" y="0"/>
                  </a:lnTo>
                  <a:lnTo>
                    <a:pt x="0" y="1791944"/>
                  </a:lnTo>
                  <a:lnTo>
                    <a:pt x="594339" y="1791944"/>
                  </a:lnTo>
                  <a:lnTo>
                    <a:pt x="594339" y="0"/>
                  </a:lnTo>
                  <a:close/>
                </a:path>
              </a:pathLst>
            </a:custGeom>
            <a:solidFill>
              <a:srgbClr val="82A6D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 descr=""/>
            <p:cNvSpPr/>
            <p:nvPr/>
          </p:nvSpPr>
          <p:spPr>
            <a:xfrm>
              <a:off x="8321103" y="2618816"/>
              <a:ext cx="594360" cy="1791970"/>
            </a:xfrm>
            <a:custGeom>
              <a:avLst/>
              <a:gdLst/>
              <a:ahLst/>
              <a:cxnLst/>
              <a:rect l="l" t="t" r="r" b="b"/>
              <a:pathLst>
                <a:path w="594359" h="1791970">
                  <a:moveTo>
                    <a:pt x="0" y="1791944"/>
                  </a:moveTo>
                  <a:lnTo>
                    <a:pt x="594339" y="1791944"/>
                  </a:lnTo>
                  <a:lnTo>
                    <a:pt x="594339" y="0"/>
                  </a:lnTo>
                  <a:lnTo>
                    <a:pt x="0" y="0"/>
                  </a:lnTo>
                  <a:lnTo>
                    <a:pt x="0" y="1791944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 descr=""/>
            <p:cNvSpPr/>
            <p:nvPr/>
          </p:nvSpPr>
          <p:spPr>
            <a:xfrm>
              <a:off x="9985258" y="3883710"/>
              <a:ext cx="475615" cy="0"/>
            </a:xfrm>
            <a:custGeom>
              <a:avLst/>
              <a:gdLst/>
              <a:ahLst/>
              <a:cxnLst/>
              <a:rect l="l" t="t" r="r" b="b"/>
              <a:pathLst>
                <a:path w="475615" h="0">
                  <a:moveTo>
                    <a:pt x="0" y="0"/>
                  </a:moveTo>
                  <a:lnTo>
                    <a:pt x="475465" y="0"/>
                  </a:lnTo>
                </a:path>
              </a:pathLst>
            </a:custGeom>
            <a:ln w="9525">
              <a:solidFill>
                <a:srgbClr val="F2F2F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 descr=""/>
            <p:cNvSpPr/>
            <p:nvPr/>
          </p:nvSpPr>
          <p:spPr>
            <a:xfrm>
              <a:off x="9985258" y="3356660"/>
              <a:ext cx="475615" cy="0"/>
            </a:xfrm>
            <a:custGeom>
              <a:avLst/>
              <a:gdLst/>
              <a:ahLst/>
              <a:cxnLst/>
              <a:rect l="l" t="t" r="r" b="b"/>
              <a:pathLst>
                <a:path w="475615" h="0">
                  <a:moveTo>
                    <a:pt x="0" y="0"/>
                  </a:moveTo>
                  <a:lnTo>
                    <a:pt x="475465" y="0"/>
                  </a:lnTo>
                </a:path>
              </a:pathLst>
            </a:custGeom>
            <a:ln w="9525">
              <a:solidFill>
                <a:srgbClr val="F2F2F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 descr=""/>
            <p:cNvSpPr/>
            <p:nvPr/>
          </p:nvSpPr>
          <p:spPr>
            <a:xfrm>
              <a:off x="9985258" y="2829623"/>
              <a:ext cx="475615" cy="0"/>
            </a:xfrm>
            <a:custGeom>
              <a:avLst/>
              <a:gdLst/>
              <a:ahLst/>
              <a:cxnLst/>
              <a:rect l="l" t="t" r="r" b="b"/>
              <a:pathLst>
                <a:path w="475615" h="0">
                  <a:moveTo>
                    <a:pt x="0" y="0"/>
                  </a:moveTo>
                  <a:lnTo>
                    <a:pt x="475465" y="0"/>
                  </a:lnTo>
                </a:path>
              </a:pathLst>
            </a:custGeom>
            <a:ln w="9525">
              <a:solidFill>
                <a:srgbClr val="F2F2F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 descr=""/>
            <p:cNvSpPr/>
            <p:nvPr/>
          </p:nvSpPr>
          <p:spPr>
            <a:xfrm>
              <a:off x="1664462" y="2302573"/>
              <a:ext cx="8796655" cy="0"/>
            </a:xfrm>
            <a:custGeom>
              <a:avLst/>
              <a:gdLst/>
              <a:ahLst/>
              <a:cxnLst/>
              <a:rect l="l" t="t" r="r" b="b"/>
              <a:pathLst>
                <a:path w="8796655" h="0">
                  <a:moveTo>
                    <a:pt x="0" y="0"/>
                  </a:moveTo>
                  <a:lnTo>
                    <a:pt x="7726451" y="0"/>
                  </a:lnTo>
                </a:path>
                <a:path w="8796655" h="0">
                  <a:moveTo>
                    <a:pt x="8320796" y="0"/>
                  </a:moveTo>
                  <a:lnTo>
                    <a:pt x="8796261" y="0"/>
                  </a:lnTo>
                </a:path>
              </a:pathLst>
            </a:custGeom>
            <a:ln w="9525">
              <a:solidFill>
                <a:srgbClr val="F2F2F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 descr=""/>
            <p:cNvSpPr/>
            <p:nvPr/>
          </p:nvSpPr>
          <p:spPr>
            <a:xfrm>
              <a:off x="9390913" y="2091766"/>
              <a:ext cx="594360" cy="2319020"/>
            </a:xfrm>
            <a:custGeom>
              <a:avLst/>
              <a:gdLst/>
              <a:ahLst/>
              <a:cxnLst/>
              <a:rect l="l" t="t" r="r" b="b"/>
              <a:pathLst>
                <a:path w="594359" h="2319020">
                  <a:moveTo>
                    <a:pt x="594344" y="0"/>
                  </a:moveTo>
                  <a:lnTo>
                    <a:pt x="0" y="0"/>
                  </a:lnTo>
                  <a:lnTo>
                    <a:pt x="0" y="2318994"/>
                  </a:lnTo>
                  <a:lnTo>
                    <a:pt x="594344" y="2318994"/>
                  </a:lnTo>
                  <a:lnTo>
                    <a:pt x="594344" y="0"/>
                  </a:lnTo>
                  <a:close/>
                </a:path>
              </a:pathLst>
            </a:custGeom>
            <a:solidFill>
              <a:srgbClr val="82A6D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 descr=""/>
            <p:cNvSpPr/>
            <p:nvPr/>
          </p:nvSpPr>
          <p:spPr>
            <a:xfrm>
              <a:off x="9390913" y="2091766"/>
              <a:ext cx="594360" cy="2319020"/>
            </a:xfrm>
            <a:custGeom>
              <a:avLst/>
              <a:gdLst/>
              <a:ahLst/>
              <a:cxnLst/>
              <a:rect l="l" t="t" r="r" b="b"/>
              <a:pathLst>
                <a:path w="594359" h="2319020">
                  <a:moveTo>
                    <a:pt x="0" y="2318994"/>
                  </a:moveTo>
                  <a:lnTo>
                    <a:pt x="594344" y="2318994"/>
                  </a:lnTo>
                  <a:lnTo>
                    <a:pt x="594344" y="0"/>
                  </a:lnTo>
                  <a:lnTo>
                    <a:pt x="0" y="0"/>
                  </a:lnTo>
                  <a:lnTo>
                    <a:pt x="0" y="2318994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 descr=""/>
            <p:cNvSpPr/>
            <p:nvPr/>
          </p:nvSpPr>
          <p:spPr>
            <a:xfrm>
              <a:off x="11055067" y="3883710"/>
              <a:ext cx="238125" cy="0"/>
            </a:xfrm>
            <a:custGeom>
              <a:avLst/>
              <a:gdLst/>
              <a:ahLst/>
              <a:cxnLst/>
              <a:rect l="l" t="t" r="r" b="b"/>
              <a:pathLst>
                <a:path w="238125" h="0">
                  <a:moveTo>
                    <a:pt x="0" y="0"/>
                  </a:moveTo>
                  <a:lnTo>
                    <a:pt x="237733" y="0"/>
                  </a:lnTo>
                </a:path>
              </a:pathLst>
            </a:custGeom>
            <a:ln w="9525">
              <a:solidFill>
                <a:srgbClr val="F2F2F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 descr=""/>
            <p:cNvSpPr/>
            <p:nvPr/>
          </p:nvSpPr>
          <p:spPr>
            <a:xfrm>
              <a:off x="11055067" y="3356660"/>
              <a:ext cx="238125" cy="0"/>
            </a:xfrm>
            <a:custGeom>
              <a:avLst/>
              <a:gdLst/>
              <a:ahLst/>
              <a:cxnLst/>
              <a:rect l="l" t="t" r="r" b="b"/>
              <a:pathLst>
                <a:path w="238125" h="0">
                  <a:moveTo>
                    <a:pt x="0" y="0"/>
                  </a:moveTo>
                  <a:lnTo>
                    <a:pt x="237733" y="0"/>
                  </a:lnTo>
                </a:path>
              </a:pathLst>
            </a:custGeom>
            <a:ln w="9525">
              <a:solidFill>
                <a:srgbClr val="F2F2F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 descr=""/>
            <p:cNvSpPr/>
            <p:nvPr/>
          </p:nvSpPr>
          <p:spPr>
            <a:xfrm>
              <a:off x="11055067" y="2829623"/>
              <a:ext cx="238125" cy="0"/>
            </a:xfrm>
            <a:custGeom>
              <a:avLst/>
              <a:gdLst/>
              <a:ahLst/>
              <a:cxnLst/>
              <a:rect l="l" t="t" r="r" b="b"/>
              <a:pathLst>
                <a:path w="238125" h="0">
                  <a:moveTo>
                    <a:pt x="0" y="0"/>
                  </a:moveTo>
                  <a:lnTo>
                    <a:pt x="237733" y="0"/>
                  </a:lnTo>
                </a:path>
              </a:pathLst>
            </a:custGeom>
            <a:ln w="9525">
              <a:solidFill>
                <a:srgbClr val="F2F2F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 descr=""/>
            <p:cNvSpPr/>
            <p:nvPr/>
          </p:nvSpPr>
          <p:spPr>
            <a:xfrm>
              <a:off x="11055067" y="2302573"/>
              <a:ext cx="238125" cy="0"/>
            </a:xfrm>
            <a:custGeom>
              <a:avLst/>
              <a:gdLst/>
              <a:ahLst/>
              <a:cxnLst/>
              <a:rect l="l" t="t" r="r" b="b"/>
              <a:pathLst>
                <a:path w="238125" h="0">
                  <a:moveTo>
                    <a:pt x="0" y="0"/>
                  </a:moveTo>
                  <a:lnTo>
                    <a:pt x="237733" y="0"/>
                  </a:lnTo>
                </a:path>
              </a:pathLst>
            </a:custGeom>
            <a:ln w="9525">
              <a:solidFill>
                <a:srgbClr val="F2F2F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 descr=""/>
            <p:cNvSpPr/>
            <p:nvPr/>
          </p:nvSpPr>
          <p:spPr>
            <a:xfrm>
              <a:off x="1664462" y="1775536"/>
              <a:ext cx="9628505" cy="0"/>
            </a:xfrm>
            <a:custGeom>
              <a:avLst/>
              <a:gdLst/>
              <a:ahLst/>
              <a:cxnLst/>
              <a:rect l="l" t="t" r="r" b="b"/>
              <a:pathLst>
                <a:path w="9628505" h="0">
                  <a:moveTo>
                    <a:pt x="0" y="0"/>
                  </a:moveTo>
                  <a:lnTo>
                    <a:pt x="8796261" y="0"/>
                  </a:lnTo>
                </a:path>
                <a:path w="9628505" h="0">
                  <a:moveTo>
                    <a:pt x="9390606" y="0"/>
                  </a:moveTo>
                  <a:lnTo>
                    <a:pt x="9628340" y="0"/>
                  </a:lnTo>
                </a:path>
              </a:pathLst>
            </a:custGeom>
            <a:ln w="9525">
              <a:solidFill>
                <a:srgbClr val="F2F2F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 descr=""/>
            <p:cNvSpPr/>
            <p:nvPr/>
          </p:nvSpPr>
          <p:spPr>
            <a:xfrm>
              <a:off x="10460723" y="1638503"/>
              <a:ext cx="594360" cy="2772410"/>
            </a:xfrm>
            <a:custGeom>
              <a:avLst/>
              <a:gdLst/>
              <a:ahLst/>
              <a:cxnLst/>
              <a:rect l="l" t="t" r="r" b="b"/>
              <a:pathLst>
                <a:path w="594359" h="2772410">
                  <a:moveTo>
                    <a:pt x="594344" y="0"/>
                  </a:moveTo>
                  <a:lnTo>
                    <a:pt x="0" y="0"/>
                  </a:lnTo>
                  <a:lnTo>
                    <a:pt x="0" y="2772257"/>
                  </a:lnTo>
                  <a:lnTo>
                    <a:pt x="594344" y="2772257"/>
                  </a:lnTo>
                  <a:lnTo>
                    <a:pt x="594344" y="0"/>
                  </a:lnTo>
                  <a:close/>
                </a:path>
              </a:pathLst>
            </a:custGeom>
            <a:solidFill>
              <a:srgbClr val="82A6D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2" name="object 42" descr=""/>
            <p:cNvSpPr/>
            <p:nvPr/>
          </p:nvSpPr>
          <p:spPr>
            <a:xfrm>
              <a:off x="10460723" y="1638503"/>
              <a:ext cx="594360" cy="2772410"/>
            </a:xfrm>
            <a:custGeom>
              <a:avLst/>
              <a:gdLst/>
              <a:ahLst/>
              <a:cxnLst/>
              <a:rect l="l" t="t" r="r" b="b"/>
              <a:pathLst>
                <a:path w="594359" h="2772410">
                  <a:moveTo>
                    <a:pt x="0" y="2772257"/>
                  </a:moveTo>
                  <a:lnTo>
                    <a:pt x="594344" y="2772257"/>
                  </a:lnTo>
                  <a:lnTo>
                    <a:pt x="594344" y="0"/>
                  </a:lnTo>
                  <a:lnTo>
                    <a:pt x="0" y="0"/>
                  </a:lnTo>
                  <a:lnTo>
                    <a:pt x="0" y="2772257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3" name="object 43" descr=""/>
            <p:cNvSpPr/>
            <p:nvPr/>
          </p:nvSpPr>
          <p:spPr>
            <a:xfrm>
              <a:off x="1902206" y="4410750"/>
              <a:ext cx="594360" cy="315595"/>
            </a:xfrm>
            <a:custGeom>
              <a:avLst/>
              <a:gdLst/>
              <a:ahLst/>
              <a:cxnLst/>
              <a:rect l="l" t="t" r="r" b="b"/>
              <a:pathLst>
                <a:path w="594360" h="315595">
                  <a:moveTo>
                    <a:pt x="594339" y="0"/>
                  </a:moveTo>
                  <a:lnTo>
                    <a:pt x="0" y="0"/>
                  </a:lnTo>
                  <a:lnTo>
                    <a:pt x="0" y="315173"/>
                  </a:lnTo>
                  <a:lnTo>
                    <a:pt x="594339" y="315173"/>
                  </a:lnTo>
                  <a:lnTo>
                    <a:pt x="594339" y="0"/>
                  </a:lnTo>
                  <a:close/>
                </a:path>
              </a:pathLst>
            </a:custGeom>
            <a:solidFill>
              <a:srgbClr val="82A6D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4" name="object 44" descr=""/>
            <p:cNvSpPr/>
            <p:nvPr/>
          </p:nvSpPr>
          <p:spPr>
            <a:xfrm>
              <a:off x="1902206" y="4410750"/>
              <a:ext cx="594360" cy="315595"/>
            </a:xfrm>
            <a:custGeom>
              <a:avLst/>
              <a:gdLst/>
              <a:ahLst/>
              <a:cxnLst/>
              <a:rect l="l" t="t" r="r" b="b"/>
              <a:pathLst>
                <a:path w="594360" h="315595">
                  <a:moveTo>
                    <a:pt x="0" y="315173"/>
                  </a:moveTo>
                  <a:lnTo>
                    <a:pt x="594339" y="315173"/>
                  </a:lnTo>
                  <a:lnTo>
                    <a:pt x="594339" y="0"/>
                  </a:lnTo>
                  <a:lnTo>
                    <a:pt x="0" y="0"/>
                  </a:lnTo>
                  <a:lnTo>
                    <a:pt x="0" y="315173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5" name="object 45" descr=""/>
            <p:cNvSpPr/>
            <p:nvPr/>
          </p:nvSpPr>
          <p:spPr>
            <a:xfrm>
              <a:off x="1664462" y="4410760"/>
              <a:ext cx="9628505" cy="0"/>
            </a:xfrm>
            <a:custGeom>
              <a:avLst/>
              <a:gdLst/>
              <a:ahLst/>
              <a:cxnLst/>
              <a:rect l="l" t="t" r="r" b="b"/>
              <a:pathLst>
                <a:path w="9628505" h="0">
                  <a:moveTo>
                    <a:pt x="0" y="0"/>
                  </a:moveTo>
                  <a:lnTo>
                    <a:pt x="9628340" y="0"/>
                  </a:lnTo>
                </a:path>
              </a:pathLst>
            </a:custGeom>
            <a:ln w="15875">
              <a:solidFill>
                <a:srgbClr val="BEBEBE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6" name="object 46" descr=""/>
            <p:cNvSpPr/>
            <p:nvPr/>
          </p:nvSpPr>
          <p:spPr>
            <a:xfrm>
              <a:off x="1664462" y="4410760"/>
              <a:ext cx="0" cy="45720"/>
            </a:xfrm>
            <a:custGeom>
              <a:avLst/>
              <a:gdLst/>
              <a:ahLst/>
              <a:cxnLst/>
              <a:rect l="l" t="t" r="r" b="b"/>
              <a:pathLst>
                <a:path w="0" h="45720">
                  <a:moveTo>
                    <a:pt x="0" y="0"/>
                  </a:moveTo>
                  <a:lnTo>
                    <a:pt x="0" y="45605"/>
                  </a:lnTo>
                </a:path>
              </a:pathLst>
            </a:custGeom>
            <a:ln w="15875">
              <a:solidFill>
                <a:srgbClr val="BEBEBE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7" name="object 47" descr=""/>
            <p:cNvSpPr/>
            <p:nvPr/>
          </p:nvSpPr>
          <p:spPr>
            <a:xfrm>
              <a:off x="2734284" y="4410760"/>
              <a:ext cx="0" cy="45720"/>
            </a:xfrm>
            <a:custGeom>
              <a:avLst/>
              <a:gdLst/>
              <a:ahLst/>
              <a:cxnLst/>
              <a:rect l="l" t="t" r="r" b="b"/>
              <a:pathLst>
                <a:path w="0" h="45720">
                  <a:moveTo>
                    <a:pt x="0" y="0"/>
                  </a:moveTo>
                  <a:lnTo>
                    <a:pt x="0" y="45605"/>
                  </a:lnTo>
                </a:path>
              </a:pathLst>
            </a:custGeom>
            <a:ln w="15875">
              <a:solidFill>
                <a:srgbClr val="BEBEBE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8" name="object 48" descr=""/>
            <p:cNvSpPr/>
            <p:nvPr/>
          </p:nvSpPr>
          <p:spPr>
            <a:xfrm>
              <a:off x="3804094" y="4410760"/>
              <a:ext cx="0" cy="45720"/>
            </a:xfrm>
            <a:custGeom>
              <a:avLst/>
              <a:gdLst/>
              <a:ahLst/>
              <a:cxnLst/>
              <a:rect l="l" t="t" r="r" b="b"/>
              <a:pathLst>
                <a:path w="0" h="45720">
                  <a:moveTo>
                    <a:pt x="0" y="0"/>
                  </a:moveTo>
                  <a:lnTo>
                    <a:pt x="0" y="45605"/>
                  </a:lnTo>
                </a:path>
              </a:pathLst>
            </a:custGeom>
            <a:ln w="15875">
              <a:solidFill>
                <a:srgbClr val="BEBEBE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9" name="object 49" descr=""/>
            <p:cNvSpPr/>
            <p:nvPr/>
          </p:nvSpPr>
          <p:spPr>
            <a:xfrm>
              <a:off x="4873917" y="4410760"/>
              <a:ext cx="0" cy="45720"/>
            </a:xfrm>
            <a:custGeom>
              <a:avLst/>
              <a:gdLst/>
              <a:ahLst/>
              <a:cxnLst/>
              <a:rect l="l" t="t" r="r" b="b"/>
              <a:pathLst>
                <a:path w="0" h="45720">
                  <a:moveTo>
                    <a:pt x="0" y="0"/>
                  </a:moveTo>
                  <a:lnTo>
                    <a:pt x="0" y="45605"/>
                  </a:lnTo>
                </a:path>
              </a:pathLst>
            </a:custGeom>
            <a:ln w="15875">
              <a:solidFill>
                <a:srgbClr val="BEBEBE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0" name="object 50" descr=""/>
            <p:cNvSpPr/>
            <p:nvPr/>
          </p:nvSpPr>
          <p:spPr>
            <a:xfrm>
              <a:off x="5943727" y="4410760"/>
              <a:ext cx="0" cy="45720"/>
            </a:xfrm>
            <a:custGeom>
              <a:avLst/>
              <a:gdLst/>
              <a:ahLst/>
              <a:cxnLst/>
              <a:rect l="l" t="t" r="r" b="b"/>
              <a:pathLst>
                <a:path w="0" h="45720">
                  <a:moveTo>
                    <a:pt x="0" y="0"/>
                  </a:moveTo>
                  <a:lnTo>
                    <a:pt x="0" y="45605"/>
                  </a:lnTo>
                </a:path>
              </a:pathLst>
            </a:custGeom>
            <a:ln w="15875">
              <a:solidFill>
                <a:srgbClr val="BEBEBE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1" name="object 51" descr=""/>
            <p:cNvSpPr/>
            <p:nvPr/>
          </p:nvSpPr>
          <p:spPr>
            <a:xfrm>
              <a:off x="7013549" y="4410760"/>
              <a:ext cx="0" cy="45720"/>
            </a:xfrm>
            <a:custGeom>
              <a:avLst/>
              <a:gdLst/>
              <a:ahLst/>
              <a:cxnLst/>
              <a:rect l="l" t="t" r="r" b="b"/>
              <a:pathLst>
                <a:path w="0" h="45720">
                  <a:moveTo>
                    <a:pt x="0" y="0"/>
                  </a:moveTo>
                  <a:lnTo>
                    <a:pt x="0" y="45605"/>
                  </a:lnTo>
                </a:path>
              </a:pathLst>
            </a:custGeom>
            <a:ln w="15875">
              <a:solidFill>
                <a:srgbClr val="BEBEBE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2" name="object 52" descr=""/>
            <p:cNvSpPr/>
            <p:nvPr/>
          </p:nvSpPr>
          <p:spPr>
            <a:xfrm>
              <a:off x="8083359" y="4410760"/>
              <a:ext cx="0" cy="45720"/>
            </a:xfrm>
            <a:custGeom>
              <a:avLst/>
              <a:gdLst/>
              <a:ahLst/>
              <a:cxnLst/>
              <a:rect l="l" t="t" r="r" b="b"/>
              <a:pathLst>
                <a:path w="0" h="45720">
                  <a:moveTo>
                    <a:pt x="0" y="0"/>
                  </a:moveTo>
                  <a:lnTo>
                    <a:pt x="0" y="45605"/>
                  </a:lnTo>
                </a:path>
              </a:pathLst>
            </a:custGeom>
            <a:ln w="15875">
              <a:solidFill>
                <a:srgbClr val="BEBEBE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3" name="object 53" descr=""/>
            <p:cNvSpPr/>
            <p:nvPr/>
          </p:nvSpPr>
          <p:spPr>
            <a:xfrm>
              <a:off x="9153182" y="4410760"/>
              <a:ext cx="0" cy="45720"/>
            </a:xfrm>
            <a:custGeom>
              <a:avLst/>
              <a:gdLst/>
              <a:ahLst/>
              <a:cxnLst/>
              <a:rect l="l" t="t" r="r" b="b"/>
              <a:pathLst>
                <a:path w="0" h="45720">
                  <a:moveTo>
                    <a:pt x="0" y="0"/>
                  </a:moveTo>
                  <a:lnTo>
                    <a:pt x="0" y="45605"/>
                  </a:lnTo>
                </a:path>
              </a:pathLst>
            </a:custGeom>
            <a:ln w="15875">
              <a:solidFill>
                <a:srgbClr val="BEBEBE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4" name="object 54" descr=""/>
            <p:cNvSpPr/>
            <p:nvPr/>
          </p:nvSpPr>
          <p:spPr>
            <a:xfrm>
              <a:off x="10222992" y="4410760"/>
              <a:ext cx="0" cy="45720"/>
            </a:xfrm>
            <a:custGeom>
              <a:avLst/>
              <a:gdLst/>
              <a:ahLst/>
              <a:cxnLst/>
              <a:rect l="l" t="t" r="r" b="b"/>
              <a:pathLst>
                <a:path w="0" h="45720">
                  <a:moveTo>
                    <a:pt x="0" y="0"/>
                  </a:moveTo>
                  <a:lnTo>
                    <a:pt x="0" y="45605"/>
                  </a:lnTo>
                </a:path>
              </a:pathLst>
            </a:custGeom>
            <a:ln w="15875">
              <a:solidFill>
                <a:srgbClr val="BEBEBE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5" name="object 55" descr=""/>
            <p:cNvSpPr/>
            <p:nvPr/>
          </p:nvSpPr>
          <p:spPr>
            <a:xfrm>
              <a:off x="11292802" y="4410760"/>
              <a:ext cx="0" cy="45720"/>
            </a:xfrm>
            <a:custGeom>
              <a:avLst/>
              <a:gdLst/>
              <a:ahLst/>
              <a:cxnLst/>
              <a:rect l="l" t="t" r="r" b="b"/>
              <a:pathLst>
                <a:path w="0" h="45720">
                  <a:moveTo>
                    <a:pt x="0" y="0"/>
                  </a:moveTo>
                  <a:lnTo>
                    <a:pt x="0" y="45605"/>
                  </a:lnTo>
                </a:path>
              </a:pathLst>
            </a:custGeom>
            <a:ln w="15875">
              <a:solidFill>
                <a:srgbClr val="BEBEBE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6" name="object 56" descr=""/>
            <p:cNvSpPr/>
            <p:nvPr/>
          </p:nvSpPr>
          <p:spPr>
            <a:xfrm>
              <a:off x="1664462" y="1248486"/>
              <a:ext cx="9628505" cy="0"/>
            </a:xfrm>
            <a:custGeom>
              <a:avLst/>
              <a:gdLst/>
              <a:ahLst/>
              <a:cxnLst/>
              <a:rect l="l" t="t" r="r" b="b"/>
              <a:pathLst>
                <a:path w="9628505" h="0">
                  <a:moveTo>
                    <a:pt x="0" y="0"/>
                  </a:moveTo>
                  <a:lnTo>
                    <a:pt x="9628340" y="0"/>
                  </a:lnTo>
                </a:path>
              </a:pathLst>
            </a:custGeom>
            <a:ln w="9525">
              <a:solidFill>
                <a:srgbClr val="F2F2F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7" name="object 57" descr=""/>
            <p:cNvSpPr/>
            <p:nvPr/>
          </p:nvSpPr>
          <p:spPr>
            <a:xfrm>
              <a:off x="1664462" y="1248486"/>
              <a:ext cx="0" cy="3689350"/>
            </a:xfrm>
            <a:custGeom>
              <a:avLst/>
              <a:gdLst/>
              <a:ahLst/>
              <a:cxnLst/>
              <a:rect l="l" t="t" r="r" b="b"/>
              <a:pathLst>
                <a:path w="0" h="3689350">
                  <a:moveTo>
                    <a:pt x="0" y="0"/>
                  </a:moveTo>
                  <a:lnTo>
                    <a:pt x="0" y="3689311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8" name="object 58" descr=""/>
            <p:cNvSpPr/>
            <p:nvPr/>
          </p:nvSpPr>
          <p:spPr>
            <a:xfrm>
              <a:off x="1618856" y="4937798"/>
              <a:ext cx="45720" cy="0"/>
            </a:xfrm>
            <a:custGeom>
              <a:avLst/>
              <a:gdLst/>
              <a:ahLst/>
              <a:cxnLst/>
              <a:rect l="l" t="t" r="r" b="b"/>
              <a:pathLst>
                <a:path w="45719" h="0">
                  <a:moveTo>
                    <a:pt x="0" y="0"/>
                  </a:moveTo>
                  <a:lnTo>
                    <a:pt x="45605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9" name="object 59" descr=""/>
            <p:cNvSpPr/>
            <p:nvPr/>
          </p:nvSpPr>
          <p:spPr>
            <a:xfrm>
              <a:off x="1618856" y="4410760"/>
              <a:ext cx="45720" cy="0"/>
            </a:xfrm>
            <a:custGeom>
              <a:avLst/>
              <a:gdLst/>
              <a:ahLst/>
              <a:cxnLst/>
              <a:rect l="l" t="t" r="r" b="b"/>
              <a:pathLst>
                <a:path w="45719" h="0">
                  <a:moveTo>
                    <a:pt x="0" y="0"/>
                  </a:moveTo>
                  <a:lnTo>
                    <a:pt x="45605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0" name="object 60" descr=""/>
            <p:cNvSpPr/>
            <p:nvPr/>
          </p:nvSpPr>
          <p:spPr>
            <a:xfrm>
              <a:off x="1618856" y="3883710"/>
              <a:ext cx="45720" cy="0"/>
            </a:xfrm>
            <a:custGeom>
              <a:avLst/>
              <a:gdLst/>
              <a:ahLst/>
              <a:cxnLst/>
              <a:rect l="l" t="t" r="r" b="b"/>
              <a:pathLst>
                <a:path w="45719" h="0">
                  <a:moveTo>
                    <a:pt x="0" y="0"/>
                  </a:moveTo>
                  <a:lnTo>
                    <a:pt x="45605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1" name="object 61" descr=""/>
            <p:cNvSpPr/>
            <p:nvPr/>
          </p:nvSpPr>
          <p:spPr>
            <a:xfrm>
              <a:off x="1618856" y="3356660"/>
              <a:ext cx="45720" cy="0"/>
            </a:xfrm>
            <a:custGeom>
              <a:avLst/>
              <a:gdLst/>
              <a:ahLst/>
              <a:cxnLst/>
              <a:rect l="l" t="t" r="r" b="b"/>
              <a:pathLst>
                <a:path w="45719" h="0">
                  <a:moveTo>
                    <a:pt x="0" y="0"/>
                  </a:moveTo>
                  <a:lnTo>
                    <a:pt x="45605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2" name="object 62" descr=""/>
            <p:cNvSpPr/>
            <p:nvPr/>
          </p:nvSpPr>
          <p:spPr>
            <a:xfrm>
              <a:off x="1618856" y="2829623"/>
              <a:ext cx="45720" cy="0"/>
            </a:xfrm>
            <a:custGeom>
              <a:avLst/>
              <a:gdLst/>
              <a:ahLst/>
              <a:cxnLst/>
              <a:rect l="l" t="t" r="r" b="b"/>
              <a:pathLst>
                <a:path w="45719" h="0">
                  <a:moveTo>
                    <a:pt x="0" y="0"/>
                  </a:moveTo>
                  <a:lnTo>
                    <a:pt x="45605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3" name="object 63" descr=""/>
            <p:cNvSpPr/>
            <p:nvPr/>
          </p:nvSpPr>
          <p:spPr>
            <a:xfrm>
              <a:off x="1618856" y="2302573"/>
              <a:ext cx="45720" cy="0"/>
            </a:xfrm>
            <a:custGeom>
              <a:avLst/>
              <a:gdLst/>
              <a:ahLst/>
              <a:cxnLst/>
              <a:rect l="l" t="t" r="r" b="b"/>
              <a:pathLst>
                <a:path w="45719" h="0">
                  <a:moveTo>
                    <a:pt x="0" y="0"/>
                  </a:moveTo>
                  <a:lnTo>
                    <a:pt x="45605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4" name="object 64" descr=""/>
            <p:cNvSpPr/>
            <p:nvPr/>
          </p:nvSpPr>
          <p:spPr>
            <a:xfrm>
              <a:off x="1618856" y="1775536"/>
              <a:ext cx="45720" cy="0"/>
            </a:xfrm>
            <a:custGeom>
              <a:avLst/>
              <a:gdLst/>
              <a:ahLst/>
              <a:cxnLst/>
              <a:rect l="l" t="t" r="r" b="b"/>
              <a:pathLst>
                <a:path w="45719" h="0">
                  <a:moveTo>
                    <a:pt x="0" y="0"/>
                  </a:moveTo>
                  <a:lnTo>
                    <a:pt x="45605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5" name="object 65" descr=""/>
            <p:cNvSpPr/>
            <p:nvPr/>
          </p:nvSpPr>
          <p:spPr>
            <a:xfrm>
              <a:off x="1618856" y="1248486"/>
              <a:ext cx="45720" cy="0"/>
            </a:xfrm>
            <a:custGeom>
              <a:avLst/>
              <a:gdLst/>
              <a:ahLst/>
              <a:cxnLst/>
              <a:rect l="l" t="t" r="r" b="b"/>
              <a:pathLst>
                <a:path w="45719" h="0">
                  <a:moveTo>
                    <a:pt x="0" y="0"/>
                  </a:moveTo>
                  <a:lnTo>
                    <a:pt x="45605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6" name="object 66" descr=""/>
            <p:cNvSpPr/>
            <p:nvPr/>
          </p:nvSpPr>
          <p:spPr>
            <a:xfrm>
              <a:off x="2199373" y="4368939"/>
              <a:ext cx="0" cy="357505"/>
            </a:xfrm>
            <a:custGeom>
              <a:avLst/>
              <a:gdLst/>
              <a:ahLst/>
              <a:cxnLst/>
              <a:rect l="l" t="t" r="r" b="b"/>
              <a:pathLst>
                <a:path w="0" h="357504">
                  <a:moveTo>
                    <a:pt x="0" y="356984"/>
                  </a:moveTo>
                  <a:lnTo>
                    <a:pt x="0" y="0"/>
                  </a:lnTo>
                </a:path>
              </a:pathLst>
            </a:custGeom>
            <a:ln w="9525">
              <a:solidFill>
                <a:srgbClr val="A5A5A5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7" name="object 67" descr=""/>
          <p:cNvSpPr txBox="1"/>
          <p:nvPr/>
        </p:nvSpPr>
        <p:spPr>
          <a:xfrm>
            <a:off x="1658213" y="5009806"/>
            <a:ext cx="2032000" cy="20827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25" b="1">
                <a:latin typeface="Arial"/>
                <a:cs typeface="Arial"/>
              </a:rPr>
              <a:t>PARADIGM-</a:t>
            </a:r>
            <a:r>
              <a:rPr dirty="0" sz="1200" b="1">
                <a:latin typeface="Arial"/>
                <a:cs typeface="Arial"/>
              </a:rPr>
              <a:t>HF</a:t>
            </a:r>
            <a:r>
              <a:rPr dirty="0" sz="1200" spc="225">
                <a:latin typeface="Times New Roman"/>
                <a:cs typeface="Times New Roman"/>
              </a:rPr>
              <a:t>  </a:t>
            </a:r>
            <a:r>
              <a:rPr dirty="0" sz="1200" spc="-10" b="1">
                <a:latin typeface="Arial"/>
                <a:cs typeface="Arial"/>
              </a:rPr>
              <a:t>DEFINE-</a:t>
            </a:r>
            <a:r>
              <a:rPr dirty="0" sz="1200" spc="-25" b="1">
                <a:latin typeface="Arial"/>
                <a:cs typeface="Arial"/>
              </a:rPr>
              <a:t>HF</a:t>
            </a:r>
            <a:endParaRPr sz="1200">
              <a:latin typeface="Arial"/>
              <a:cs typeface="Arial"/>
            </a:endParaRPr>
          </a:p>
        </p:txBody>
      </p:sp>
      <p:sp>
        <p:nvSpPr>
          <p:cNvPr id="99" name="object 99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30"/>
              </a:lnSpc>
            </a:pPr>
            <a:r>
              <a:rPr dirty="0" spc="-10"/>
              <a:t>EuroPCR.com</a:t>
            </a:r>
          </a:p>
        </p:txBody>
      </p:sp>
      <p:sp>
        <p:nvSpPr>
          <p:cNvPr id="68" name="object 68" descr=""/>
          <p:cNvSpPr txBox="1"/>
          <p:nvPr/>
        </p:nvSpPr>
        <p:spPr>
          <a:xfrm>
            <a:off x="3992035" y="5009806"/>
            <a:ext cx="698500" cy="20827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35" b="1">
                <a:latin typeface="Arial"/>
                <a:cs typeface="Arial"/>
              </a:rPr>
              <a:t>DAPA-</a:t>
            </a:r>
            <a:r>
              <a:rPr dirty="0" sz="1200" spc="-25" b="1">
                <a:latin typeface="Arial"/>
                <a:cs typeface="Arial"/>
              </a:rPr>
              <a:t>HF</a:t>
            </a:r>
            <a:endParaRPr sz="1200">
              <a:latin typeface="Arial"/>
              <a:cs typeface="Arial"/>
            </a:endParaRPr>
          </a:p>
        </p:txBody>
      </p:sp>
      <p:sp>
        <p:nvSpPr>
          <p:cNvPr id="69" name="object 69" descr=""/>
          <p:cNvSpPr txBox="1"/>
          <p:nvPr/>
        </p:nvSpPr>
        <p:spPr>
          <a:xfrm>
            <a:off x="5103587" y="5009806"/>
            <a:ext cx="625475" cy="20827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30" b="1">
                <a:latin typeface="Arial"/>
                <a:cs typeface="Arial"/>
              </a:rPr>
              <a:t>FAIR-</a:t>
            </a:r>
            <a:r>
              <a:rPr dirty="0" sz="1200" spc="-35" b="1">
                <a:latin typeface="Arial"/>
                <a:cs typeface="Arial"/>
              </a:rPr>
              <a:t>HF</a:t>
            </a:r>
            <a:endParaRPr sz="1200">
              <a:latin typeface="Arial"/>
              <a:cs typeface="Arial"/>
            </a:endParaRPr>
          </a:p>
        </p:txBody>
      </p:sp>
      <p:sp>
        <p:nvSpPr>
          <p:cNvPr id="70" name="object 70" descr=""/>
          <p:cNvSpPr txBox="1"/>
          <p:nvPr/>
        </p:nvSpPr>
        <p:spPr>
          <a:xfrm>
            <a:off x="6247739" y="5009806"/>
            <a:ext cx="473075" cy="20827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20" b="1">
                <a:latin typeface="Arial"/>
                <a:cs typeface="Arial"/>
              </a:rPr>
              <a:t>PCDM</a:t>
            </a:r>
            <a:endParaRPr sz="1200">
              <a:latin typeface="Arial"/>
              <a:cs typeface="Arial"/>
            </a:endParaRPr>
          </a:p>
        </p:txBody>
      </p:sp>
      <p:sp>
        <p:nvSpPr>
          <p:cNvPr id="71" name="object 71" descr=""/>
          <p:cNvSpPr txBox="1"/>
          <p:nvPr/>
        </p:nvSpPr>
        <p:spPr>
          <a:xfrm>
            <a:off x="7033609" y="5009806"/>
            <a:ext cx="1044575" cy="3905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>
              <a:lnSpc>
                <a:spcPts val="1440"/>
              </a:lnSpc>
              <a:spcBef>
                <a:spcPts val="95"/>
              </a:spcBef>
            </a:pPr>
            <a:r>
              <a:rPr dirty="0" sz="1200" spc="-10" b="1">
                <a:latin typeface="Arial"/>
                <a:cs typeface="Arial"/>
              </a:rPr>
              <a:t>TRILUMINATE</a:t>
            </a:r>
            <a:endParaRPr sz="1200">
              <a:latin typeface="Arial"/>
              <a:cs typeface="Arial"/>
            </a:endParaRPr>
          </a:p>
          <a:p>
            <a:pPr algn="ctr">
              <a:lnSpc>
                <a:spcPts val="1440"/>
              </a:lnSpc>
            </a:pPr>
            <a:r>
              <a:rPr dirty="0" sz="1200" spc="-10" b="1">
                <a:latin typeface="Arial"/>
                <a:cs typeface="Arial"/>
              </a:rPr>
              <a:t>Pivotal</a:t>
            </a:r>
            <a:endParaRPr sz="1200">
              <a:latin typeface="Arial"/>
              <a:cs typeface="Arial"/>
            </a:endParaRPr>
          </a:p>
        </p:txBody>
      </p:sp>
      <p:sp>
        <p:nvSpPr>
          <p:cNvPr id="72" name="object 72" descr=""/>
          <p:cNvSpPr txBox="1"/>
          <p:nvPr/>
        </p:nvSpPr>
        <p:spPr>
          <a:xfrm>
            <a:off x="8342050" y="5009806"/>
            <a:ext cx="558165" cy="20827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10" b="1">
                <a:latin typeface="Arial"/>
                <a:cs typeface="Arial"/>
              </a:rPr>
              <a:t>COAPT</a:t>
            </a:r>
            <a:endParaRPr sz="1200">
              <a:latin typeface="Arial"/>
              <a:cs typeface="Arial"/>
            </a:endParaRPr>
          </a:p>
        </p:txBody>
      </p:sp>
      <p:sp>
        <p:nvSpPr>
          <p:cNvPr id="73" name="object 73" descr=""/>
          <p:cNvSpPr txBox="1"/>
          <p:nvPr/>
        </p:nvSpPr>
        <p:spPr>
          <a:xfrm>
            <a:off x="9250232" y="5009806"/>
            <a:ext cx="883919" cy="20827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30" b="1">
                <a:latin typeface="Arial"/>
                <a:cs typeface="Arial"/>
              </a:rPr>
              <a:t>PARTNER-</a:t>
            </a:r>
            <a:r>
              <a:rPr dirty="0" sz="1200" spc="-50" b="1"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</p:txBody>
      </p:sp>
      <p:sp>
        <p:nvSpPr>
          <p:cNvPr id="74" name="object 74" descr=""/>
          <p:cNvSpPr txBox="1"/>
          <p:nvPr/>
        </p:nvSpPr>
        <p:spPr>
          <a:xfrm>
            <a:off x="10473952" y="5009806"/>
            <a:ext cx="572135" cy="20827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35" b="1">
                <a:latin typeface="Arial"/>
                <a:cs typeface="Arial"/>
              </a:rPr>
              <a:t>PAL-</a:t>
            </a:r>
            <a:r>
              <a:rPr dirty="0" sz="1200" spc="-25" b="1">
                <a:latin typeface="Arial"/>
                <a:cs typeface="Arial"/>
              </a:rPr>
              <a:t>HF</a:t>
            </a:r>
            <a:endParaRPr sz="1200">
              <a:latin typeface="Arial"/>
              <a:cs typeface="Arial"/>
            </a:endParaRPr>
          </a:p>
        </p:txBody>
      </p:sp>
      <p:sp>
        <p:nvSpPr>
          <p:cNvPr id="75" name="object 75" descr=""/>
          <p:cNvSpPr txBox="1"/>
          <p:nvPr/>
        </p:nvSpPr>
        <p:spPr>
          <a:xfrm>
            <a:off x="1443017" y="4302650"/>
            <a:ext cx="110489" cy="20827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5" b="1"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76" name="object 76" descr=""/>
          <p:cNvSpPr txBox="1"/>
          <p:nvPr/>
        </p:nvSpPr>
        <p:spPr>
          <a:xfrm>
            <a:off x="1443017" y="3775605"/>
            <a:ext cx="110489" cy="20827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5" b="1">
                <a:latin typeface="Arial"/>
                <a:cs typeface="Arial"/>
              </a:rPr>
              <a:t>5</a:t>
            </a:r>
            <a:endParaRPr sz="1200">
              <a:latin typeface="Arial"/>
              <a:cs typeface="Arial"/>
            </a:endParaRPr>
          </a:p>
        </p:txBody>
      </p:sp>
      <p:sp>
        <p:nvSpPr>
          <p:cNvPr id="77" name="object 77" descr=""/>
          <p:cNvSpPr txBox="1"/>
          <p:nvPr/>
        </p:nvSpPr>
        <p:spPr>
          <a:xfrm>
            <a:off x="1361260" y="3248561"/>
            <a:ext cx="194945" cy="20827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25" b="1">
                <a:latin typeface="Arial"/>
                <a:cs typeface="Arial"/>
              </a:rPr>
              <a:t>10</a:t>
            </a:r>
            <a:endParaRPr sz="1200">
              <a:latin typeface="Arial"/>
              <a:cs typeface="Arial"/>
            </a:endParaRPr>
          </a:p>
        </p:txBody>
      </p:sp>
      <p:sp>
        <p:nvSpPr>
          <p:cNvPr id="78" name="object 78" descr=""/>
          <p:cNvSpPr txBox="1"/>
          <p:nvPr/>
        </p:nvSpPr>
        <p:spPr>
          <a:xfrm>
            <a:off x="1361260" y="2721516"/>
            <a:ext cx="194945" cy="20827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25" b="1">
                <a:latin typeface="Arial"/>
                <a:cs typeface="Arial"/>
              </a:rPr>
              <a:t>15</a:t>
            </a:r>
            <a:endParaRPr sz="1200">
              <a:latin typeface="Arial"/>
              <a:cs typeface="Arial"/>
            </a:endParaRPr>
          </a:p>
        </p:txBody>
      </p:sp>
      <p:sp>
        <p:nvSpPr>
          <p:cNvPr id="79" name="object 79" descr=""/>
          <p:cNvSpPr txBox="1"/>
          <p:nvPr/>
        </p:nvSpPr>
        <p:spPr>
          <a:xfrm>
            <a:off x="1361260" y="2194476"/>
            <a:ext cx="194945" cy="20827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25" b="1">
                <a:latin typeface="Arial"/>
                <a:cs typeface="Arial"/>
              </a:rPr>
              <a:t>20</a:t>
            </a:r>
            <a:endParaRPr sz="1200">
              <a:latin typeface="Arial"/>
              <a:cs typeface="Arial"/>
            </a:endParaRPr>
          </a:p>
        </p:txBody>
      </p:sp>
      <p:sp>
        <p:nvSpPr>
          <p:cNvPr id="80" name="object 80" descr=""/>
          <p:cNvSpPr txBox="1"/>
          <p:nvPr/>
        </p:nvSpPr>
        <p:spPr>
          <a:xfrm>
            <a:off x="1361260" y="1667431"/>
            <a:ext cx="194945" cy="20827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25" b="1">
                <a:latin typeface="Arial"/>
                <a:cs typeface="Arial"/>
              </a:rPr>
              <a:t>25</a:t>
            </a:r>
            <a:endParaRPr sz="1200">
              <a:latin typeface="Arial"/>
              <a:cs typeface="Arial"/>
            </a:endParaRPr>
          </a:p>
        </p:txBody>
      </p:sp>
      <p:sp>
        <p:nvSpPr>
          <p:cNvPr id="81" name="object 81" descr=""/>
          <p:cNvSpPr txBox="1"/>
          <p:nvPr/>
        </p:nvSpPr>
        <p:spPr>
          <a:xfrm>
            <a:off x="1361260" y="1140386"/>
            <a:ext cx="194945" cy="20827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25" b="1">
                <a:latin typeface="Arial"/>
                <a:cs typeface="Arial"/>
              </a:rPr>
              <a:t>30</a:t>
            </a:r>
            <a:endParaRPr sz="1200">
              <a:latin typeface="Arial"/>
              <a:cs typeface="Arial"/>
            </a:endParaRPr>
          </a:p>
        </p:txBody>
      </p:sp>
      <p:sp>
        <p:nvSpPr>
          <p:cNvPr id="82" name="object 82" descr=""/>
          <p:cNvSpPr txBox="1"/>
          <p:nvPr/>
        </p:nvSpPr>
        <p:spPr>
          <a:xfrm>
            <a:off x="1392217" y="4829698"/>
            <a:ext cx="160655" cy="20827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10" b="1">
                <a:latin typeface="Arial"/>
                <a:cs typeface="Arial"/>
              </a:rPr>
              <a:t>-</a:t>
            </a:r>
            <a:r>
              <a:rPr dirty="0" sz="1200" spc="-50" b="1">
                <a:latin typeface="Arial"/>
                <a:cs typeface="Arial"/>
              </a:rPr>
              <a:t>5</a:t>
            </a:r>
            <a:endParaRPr sz="1200">
              <a:latin typeface="Arial"/>
              <a:cs typeface="Arial"/>
            </a:endParaRPr>
          </a:p>
        </p:txBody>
      </p:sp>
      <p:sp>
        <p:nvSpPr>
          <p:cNvPr id="83" name="object 83" descr=""/>
          <p:cNvSpPr txBox="1"/>
          <p:nvPr/>
        </p:nvSpPr>
        <p:spPr>
          <a:xfrm>
            <a:off x="3216802" y="3513168"/>
            <a:ext cx="110489" cy="20827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5" b="1">
                <a:solidFill>
                  <a:srgbClr val="3F3F3F"/>
                </a:solidFill>
                <a:latin typeface="Arial"/>
                <a:cs typeface="Arial"/>
              </a:rPr>
              <a:t>6</a:t>
            </a:r>
            <a:endParaRPr sz="1200">
              <a:latin typeface="Arial"/>
              <a:cs typeface="Arial"/>
            </a:endParaRPr>
          </a:p>
        </p:txBody>
      </p:sp>
      <p:sp>
        <p:nvSpPr>
          <p:cNvPr id="84" name="object 84" descr=""/>
          <p:cNvSpPr txBox="1"/>
          <p:nvPr/>
        </p:nvSpPr>
        <p:spPr>
          <a:xfrm>
            <a:off x="4223118" y="3502626"/>
            <a:ext cx="236854" cy="20827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25" b="1">
                <a:solidFill>
                  <a:srgbClr val="3F3F3F"/>
                </a:solidFill>
                <a:latin typeface="Arial"/>
                <a:cs typeface="Arial"/>
              </a:rPr>
              <a:t>6.1</a:t>
            </a:r>
            <a:endParaRPr sz="1200">
              <a:latin typeface="Arial"/>
              <a:cs typeface="Arial"/>
            </a:endParaRPr>
          </a:p>
        </p:txBody>
      </p:sp>
      <p:sp>
        <p:nvSpPr>
          <p:cNvPr id="85" name="object 85" descr=""/>
          <p:cNvSpPr txBox="1"/>
          <p:nvPr/>
        </p:nvSpPr>
        <p:spPr>
          <a:xfrm>
            <a:off x="5316747" y="2880713"/>
            <a:ext cx="194945" cy="20827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25" b="1">
                <a:solidFill>
                  <a:srgbClr val="3F3F3F"/>
                </a:solidFill>
                <a:latin typeface="Arial"/>
                <a:cs typeface="Arial"/>
              </a:rPr>
              <a:t>12</a:t>
            </a:r>
            <a:endParaRPr sz="1200">
              <a:latin typeface="Arial"/>
              <a:cs typeface="Arial"/>
            </a:endParaRPr>
          </a:p>
        </p:txBody>
      </p:sp>
      <p:sp>
        <p:nvSpPr>
          <p:cNvPr id="86" name="object 86" descr=""/>
          <p:cNvSpPr txBox="1"/>
          <p:nvPr/>
        </p:nvSpPr>
        <p:spPr>
          <a:xfrm>
            <a:off x="6323063" y="2722598"/>
            <a:ext cx="321310" cy="20827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20" b="1">
                <a:solidFill>
                  <a:srgbClr val="3F3F3F"/>
                </a:solidFill>
                <a:latin typeface="Arial"/>
                <a:cs typeface="Arial"/>
              </a:rPr>
              <a:t>13.5</a:t>
            </a:r>
            <a:endParaRPr sz="1200">
              <a:latin typeface="Arial"/>
              <a:cs typeface="Arial"/>
            </a:endParaRPr>
          </a:p>
        </p:txBody>
      </p:sp>
      <p:sp>
        <p:nvSpPr>
          <p:cNvPr id="87" name="object 87" descr=""/>
          <p:cNvSpPr txBox="1"/>
          <p:nvPr/>
        </p:nvSpPr>
        <p:spPr>
          <a:xfrm>
            <a:off x="7392879" y="2353668"/>
            <a:ext cx="1327785" cy="3981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145540">
              <a:lnSpc>
                <a:spcPct val="100000"/>
              </a:lnSpc>
              <a:spcBef>
                <a:spcPts val="95"/>
              </a:spcBef>
            </a:pPr>
            <a:r>
              <a:rPr dirty="0" sz="1200" spc="-25" b="1">
                <a:solidFill>
                  <a:srgbClr val="3F3F3F"/>
                </a:solidFill>
                <a:latin typeface="Arial"/>
                <a:cs typeface="Arial"/>
              </a:rPr>
              <a:t>17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1200" spc="-20" b="1">
                <a:solidFill>
                  <a:srgbClr val="3F3F3F"/>
                </a:solidFill>
                <a:latin typeface="Arial"/>
                <a:cs typeface="Arial"/>
              </a:rPr>
              <a:t>15.2</a:t>
            </a:r>
            <a:endParaRPr sz="1200">
              <a:latin typeface="Arial"/>
              <a:cs typeface="Arial"/>
            </a:endParaRPr>
          </a:p>
        </p:txBody>
      </p:sp>
      <p:sp>
        <p:nvSpPr>
          <p:cNvPr id="88" name="object 88" descr=""/>
          <p:cNvSpPr txBox="1"/>
          <p:nvPr/>
        </p:nvSpPr>
        <p:spPr>
          <a:xfrm>
            <a:off x="9596011" y="1826623"/>
            <a:ext cx="194945" cy="20827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25" b="1">
                <a:solidFill>
                  <a:srgbClr val="3F3F3F"/>
                </a:solidFill>
                <a:latin typeface="Arial"/>
                <a:cs typeface="Arial"/>
              </a:rPr>
              <a:t>22</a:t>
            </a:r>
            <a:endParaRPr sz="1200">
              <a:latin typeface="Arial"/>
              <a:cs typeface="Arial"/>
            </a:endParaRPr>
          </a:p>
        </p:txBody>
      </p:sp>
      <p:sp>
        <p:nvSpPr>
          <p:cNvPr id="89" name="object 89" descr=""/>
          <p:cNvSpPr txBox="1"/>
          <p:nvPr/>
        </p:nvSpPr>
        <p:spPr>
          <a:xfrm>
            <a:off x="10602323" y="1373366"/>
            <a:ext cx="321310" cy="20827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20" b="1">
                <a:solidFill>
                  <a:srgbClr val="3F3F3F"/>
                </a:solidFill>
                <a:latin typeface="Arial"/>
                <a:cs typeface="Arial"/>
              </a:rPr>
              <a:t>26.3</a:t>
            </a:r>
            <a:endParaRPr sz="1200">
              <a:latin typeface="Arial"/>
              <a:cs typeface="Arial"/>
            </a:endParaRPr>
          </a:p>
        </p:txBody>
      </p:sp>
      <p:sp>
        <p:nvSpPr>
          <p:cNvPr id="90" name="object 90" descr=""/>
          <p:cNvSpPr txBox="1"/>
          <p:nvPr/>
        </p:nvSpPr>
        <p:spPr>
          <a:xfrm>
            <a:off x="7378700" y="4128329"/>
            <a:ext cx="19494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latin typeface="Arial"/>
                <a:cs typeface="Arial"/>
              </a:rPr>
              <a:t>56</a:t>
            </a:r>
            <a:endParaRPr sz="1200">
              <a:latin typeface="Arial"/>
              <a:cs typeface="Arial"/>
            </a:endParaRPr>
          </a:p>
        </p:txBody>
      </p:sp>
      <p:sp>
        <p:nvSpPr>
          <p:cNvPr id="91" name="object 91" descr=""/>
          <p:cNvSpPr txBox="1"/>
          <p:nvPr/>
        </p:nvSpPr>
        <p:spPr>
          <a:xfrm>
            <a:off x="9672751" y="4160804"/>
            <a:ext cx="19494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latin typeface="Arial"/>
                <a:cs typeface="Arial"/>
              </a:rPr>
              <a:t>53</a:t>
            </a:r>
            <a:endParaRPr sz="1200">
              <a:latin typeface="Arial"/>
              <a:cs typeface="Arial"/>
            </a:endParaRPr>
          </a:p>
        </p:txBody>
      </p:sp>
      <p:sp>
        <p:nvSpPr>
          <p:cNvPr id="92" name="object 92" descr=""/>
          <p:cNvSpPr txBox="1"/>
          <p:nvPr/>
        </p:nvSpPr>
        <p:spPr>
          <a:xfrm>
            <a:off x="4192718" y="4146164"/>
            <a:ext cx="19494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latin typeface="Arial"/>
                <a:cs typeface="Arial"/>
              </a:rPr>
              <a:t>68</a:t>
            </a:r>
            <a:endParaRPr sz="1200">
              <a:latin typeface="Arial"/>
              <a:cs typeface="Arial"/>
            </a:endParaRPr>
          </a:p>
        </p:txBody>
      </p:sp>
      <p:sp>
        <p:nvSpPr>
          <p:cNvPr id="93" name="object 93" descr=""/>
          <p:cNvSpPr txBox="1"/>
          <p:nvPr/>
        </p:nvSpPr>
        <p:spPr>
          <a:xfrm>
            <a:off x="2716428" y="1453286"/>
            <a:ext cx="209740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latin typeface="Arial"/>
                <a:cs typeface="Arial"/>
              </a:rPr>
              <a:t>Range:</a:t>
            </a:r>
            <a:r>
              <a:rPr dirty="0" sz="1800" spc="50">
                <a:latin typeface="Times New Roman"/>
                <a:cs typeface="Times New Roman"/>
              </a:rPr>
              <a:t> </a:t>
            </a:r>
            <a:r>
              <a:rPr dirty="0" sz="1800" spc="-10">
                <a:latin typeface="Arial"/>
                <a:cs typeface="Arial"/>
              </a:rPr>
              <a:t>3-</a:t>
            </a:r>
            <a:r>
              <a:rPr dirty="0" sz="1800">
                <a:latin typeface="Arial"/>
                <a:cs typeface="Arial"/>
              </a:rPr>
              <a:t>12</a:t>
            </a:r>
            <a:r>
              <a:rPr dirty="0" sz="1800" spc="55">
                <a:latin typeface="Times New Roman"/>
                <a:cs typeface="Times New Roman"/>
              </a:rPr>
              <a:t> </a:t>
            </a:r>
            <a:r>
              <a:rPr dirty="0" sz="1800" spc="-10">
                <a:latin typeface="Arial"/>
                <a:cs typeface="Arial"/>
              </a:rPr>
              <a:t>months</a:t>
            </a:r>
            <a:endParaRPr sz="1800">
              <a:latin typeface="Arial"/>
              <a:cs typeface="Arial"/>
            </a:endParaRPr>
          </a:p>
        </p:txBody>
      </p:sp>
      <p:sp>
        <p:nvSpPr>
          <p:cNvPr id="94" name="object 94" descr=""/>
          <p:cNvSpPr txBox="1"/>
          <p:nvPr/>
        </p:nvSpPr>
        <p:spPr>
          <a:xfrm>
            <a:off x="3194469" y="4140568"/>
            <a:ext cx="19494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latin typeface="Arial"/>
                <a:cs typeface="Arial"/>
              </a:rPr>
              <a:t>67</a:t>
            </a:r>
            <a:endParaRPr sz="1200">
              <a:latin typeface="Arial"/>
              <a:cs typeface="Arial"/>
            </a:endParaRPr>
          </a:p>
        </p:txBody>
      </p:sp>
      <p:sp>
        <p:nvSpPr>
          <p:cNvPr id="95" name="object 95" descr=""/>
          <p:cNvSpPr txBox="1"/>
          <p:nvPr/>
        </p:nvSpPr>
        <p:spPr>
          <a:xfrm>
            <a:off x="2018398" y="4154601"/>
            <a:ext cx="372110" cy="3498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>
              <a:lnSpc>
                <a:spcPts val="1280"/>
              </a:lnSpc>
              <a:spcBef>
                <a:spcPts val="95"/>
              </a:spcBef>
            </a:pPr>
            <a:r>
              <a:rPr dirty="0" sz="1200" spc="-10" b="1">
                <a:solidFill>
                  <a:srgbClr val="3F3F3F"/>
                </a:solidFill>
                <a:latin typeface="Arial"/>
                <a:cs typeface="Arial"/>
              </a:rPr>
              <a:t>-</a:t>
            </a:r>
            <a:r>
              <a:rPr dirty="0" sz="1200" spc="-20" b="1">
                <a:solidFill>
                  <a:srgbClr val="3F3F3F"/>
                </a:solidFill>
                <a:latin typeface="Arial"/>
                <a:cs typeface="Arial"/>
              </a:rPr>
              <a:t>2.99</a:t>
            </a:r>
            <a:endParaRPr sz="1200">
              <a:latin typeface="Arial"/>
              <a:cs typeface="Arial"/>
            </a:endParaRPr>
          </a:p>
          <a:p>
            <a:pPr algn="ctr" marL="24765">
              <a:lnSpc>
                <a:spcPts val="1280"/>
              </a:lnSpc>
            </a:pPr>
            <a:r>
              <a:rPr dirty="0" sz="1200" spc="-25">
                <a:latin typeface="Arial"/>
                <a:cs typeface="Arial"/>
              </a:rPr>
              <a:t>73</a:t>
            </a:r>
            <a:endParaRPr sz="1200">
              <a:latin typeface="Arial"/>
              <a:cs typeface="Arial"/>
            </a:endParaRPr>
          </a:p>
        </p:txBody>
      </p:sp>
      <p:sp>
        <p:nvSpPr>
          <p:cNvPr id="96" name="object 96" descr=""/>
          <p:cNvSpPr txBox="1"/>
          <p:nvPr/>
        </p:nvSpPr>
        <p:spPr>
          <a:xfrm>
            <a:off x="5337467" y="4157505"/>
            <a:ext cx="335152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73455" algn="l"/>
                <a:tab pos="3168650" algn="l"/>
              </a:tabLst>
            </a:pPr>
            <a:r>
              <a:rPr dirty="0" baseline="2314" sz="1800" spc="-37">
                <a:latin typeface="Arial"/>
                <a:cs typeface="Arial"/>
              </a:rPr>
              <a:t>52</a:t>
            </a:r>
            <a:r>
              <a:rPr dirty="0" baseline="2314" sz="1800">
                <a:latin typeface="Times New Roman"/>
                <a:cs typeface="Times New Roman"/>
              </a:rPr>
              <a:t>	</a:t>
            </a:r>
            <a:r>
              <a:rPr dirty="0" sz="1200" spc="-25">
                <a:latin typeface="Arial"/>
                <a:cs typeface="Arial"/>
              </a:rPr>
              <a:t>38</a:t>
            </a:r>
            <a:r>
              <a:rPr dirty="0" sz="1200">
                <a:latin typeface="Times New Roman"/>
                <a:cs typeface="Times New Roman"/>
              </a:rPr>
              <a:t>	</a:t>
            </a:r>
            <a:r>
              <a:rPr dirty="0" baseline="4629" sz="1800" spc="-37">
                <a:latin typeface="Arial"/>
                <a:cs typeface="Arial"/>
              </a:rPr>
              <a:t>53</a:t>
            </a:r>
            <a:endParaRPr baseline="4629" sz="1800">
              <a:latin typeface="Arial"/>
              <a:cs typeface="Arial"/>
            </a:endParaRPr>
          </a:p>
        </p:txBody>
      </p:sp>
      <p:sp>
        <p:nvSpPr>
          <p:cNvPr id="97" name="object 97" descr=""/>
          <p:cNvSpPr txBox="1"/>
          <p:nvPr/>
        </p:nvSpPr>
        <p:spPr>
          <a:xfrm>
            <a:off x="10715039" y="4140568"/>
            <a:ext cx="19494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latin typeface="Arial"/>
                <a:cs typeface="Arial"/>
              </a:rPr>
              <a:t>36</a:t>
            </a:r>
            <a:endParaRPr sz="1200">
              <a:latin typeface="Arial"/>
              <a:cs typeface="Arial"/>
            </a:endParaRPr>
          </a:p>
        </p:txBody>
      </p:sp>
      <p:sp>
        <p:nvSpPr>
          <p:cNvPr id="98" name="object 98" descr=""/>
          <p:cNvSpPr txBox="1"/>
          <p:nvPr/>
        </p:nvSpPr>
        <p:spPr>
          <a:xfrm>
            <a:off x="5069800" y="4509201"/>
            <a:ext cx="361315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Arial"/>
                <a:cs typeface="Arial"/>
              </a:rPr>
              <a:t>Baseline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>
                <a:latin typeface="Arial"/>
                <a:cs typeface="Arial"/>
              </a:rPr>
              <a:t>KCCQ</a:t>
            </a:r>
            <a:r>
              <a:rPr dirty="0" sz="1400" spc="25">
                <a:latin typeface="Times New Roman"/>
                <a:cs typeface="Times New Roman"/>
              </a:rPr>
              <a:t> </a:t>
            </a:r>
            <a:r>
              <a:rPr dirty="0" sz="1400">
                <a:latin typeface="Arial"/>
                <a:cs typeface="Arial"/>
              </a:rPr>
              <a:t>score</a:t>
            </a:r>
            <a:r>
              <a:rPr dirty="0" sz="1400" spc="25">
                <a:latin typeface="Times New Roman"/>
                <a:cs typeface="Times New Roman"/>
              </a:rPr>
              <a:t> </a:t>
            </a:r>
            <a:r>
              <a:rPr dirty="0" sz="1400">
                <a:latin typeface="Arial"/>
                <a:cs typeface="Arial"/>
              </a:rPr>
              <a:t>shown</a:t>
            </a:r>
            <a:r>
              <a:rPr dirty="0" sz="1400" spc="25">
                <a:latin typeface="Times New Roman"/>
                <a:cs typeface="Times New Roman"/>
              </a:rPr>
              <a:t> </a:t>
            </a:r>
            <a:r>
              <a:rPr dirty="0" sz="1400">
                <a:latin typeface="Arial"/>
                <a:cs typeface="Arial"/>
              </a:rPr>
              <a:t>at</a:t>
            </a:r>
            <a:r>
              <a:rPr dirty="0" sz="1400" spc="25">
                <a:latin typeface="Times New Roman"/>
                <a:cs typeface="Times New Roman"/>
              </a:rPr>
              <a:t> </a:t>
            </a:r>
            <a:r>
              <a:rPr dirty="0" sz="1400">
                <a:latin typeface="Arial"/>
                <a:cs typeface="Arial"/>
              </a:rPr>
              <a:t>bottom</a:t>
            </a:r>
            <a:r>
              <a:rPr dirty="0" sz="1400" spc="25">
                <a:latin typeface="Times New Roman"/>
                <a:cs typeface="Times New Roman"/>
              </a:rPr>
              <a:t> </a:t>
            </a:r>
            <a:r>
              <a:rPr dirty="0" sz="1400">
                <a:latin typeface="Arial"/>
                <a:cs typeface="Arial"/>
              </a:rPr>
              <a:t>of</a:t>
            </a:r>
            <a:r>
              <a:rPr dirty="0" sz="1400" spc="25">
                <a:latin typeface="Times New Roman"/>
                <a:cs typeface="Times New Roman"/>
              </a:rPr>
              <a:t> </a:t>
            </a:r>
            <a:r>
              <a:rPr dirty="0" sz="1400" spc="-25">
                <a:latin typeface="Arial"/>
                <a:cs typeface="Arial"/>
              </a:rPr>
              <a:t>bar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88265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Conclusions</a:t>
            </a:r>
          </a:p>
        </p:txBody>
      </p:sp>
      <p:sp>
        <p:nvSpPr>
          <p:cNvPr id="4" name="object 4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30"/>
              </a:lnSpc>
            </a:pPr>
            <a:r>
              <a:rPr dirty="0" spc="-10"/>
              <a:t>EuroPCR.com</a:t>
            </a:r>
          </a:p>
        </p:txBody>
      </p:sp>
      <p:sp>
        <p:nvSpPr>
          <p:cNvPr id="3" name="object 3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17500" marR="183515" indent="-304800">
              <a:lnSpc>
                <a:spcPct val="129600"/>
              </a:lnSpc>
              <a:spcBef>
                <a:spcPts val="100"/>
              </a:spcBef>
              <a:buSzPct val="102777"/>
              <a:buChar char="•"/>
              <a:tabLst>
                <a:tab pos="317500" algn="l"/>
              </a:tabLst>
            </a:pPr>
            <a:r>
              <a:rPr dirty="0"/>
              <a:t>TRILUMINATE</a:t>
            </a:r>
            <a:r>
              <a:rPr dirty="0" spc="15">
                <a:latin typeface="Times New Roman"/>
                <a:cs typeface="Times New Roman"/>
              </a:rPr>
              <a:t> </a:t>
            </a:r>
            <a:r>
              <a:rPr dirty="0"/>
              <a:t>Pivotal</a:t>
            </a:r>
            <a:r>
              <a:rPr dirty="0" spc="25">
                <a:latin typeface="Times New Roman"/>
                <a:cs typeface="Times New Roman"/>
              </a:rPr>
              <a:t> </a:t>
            </a:r>
            <a:r>
              <a:rPr dirty="0"/>
              <a:t>is</a:t>
            </a:r>
            <a:r>
              <a:rPr dirty="0" spc="25">
                <a:latin typeface="Times New Roman"/>
                <a:cs typeface="Times New Roman"/>
              </a:rPr>
              <a:t> </a:t>
            </a:r>
            <a:r>
              <a:rPr dirty="0"/>
              <a:t>the</a:t>
            </a:r>
            <a:r>
              <a:rPr dirty="0" spc="20">
                <a:latin typeface="Times New Roman"/>
                <a:cs typeface="Times New Roman"/>
              </a:rPr>
              <a:t> </a:t>
            </a:r>
            <a:r>
              <a:rPr dirty="0"/>
              <a:t>first</a:t>
            </a:r>
            <a:r>
              <a:rPr dirty="0" spc="25">
                <a:latin typeface="Times New Roman"/>
                <a:cs typeface="Times New Roman"/>
              </a:rPr>
              <a:t> </a:t>
            </a:r>
            <a:r>
              <a:rPr dirty="0"/>
              <a:t>RCT</a:t>
            </a:r>
            <a:r>
              <a:rPr dirty="0" spc="-5">
                <a:latin typeface="Times New Roman"/>
                <a:cs typeface="Times New Roman"/>
              </a:rPr>
              <a:t> </a:t>
            </a:r>
            <a:r>
              <a:rPr dirty="0"/>
              <a:t>to</a:t>
            </a:r>
            <a:r>
              <a:rPr dirty="0" spc="25">
                <a:latin typeface="Times New Roman"/>
                <a:cs typeface="Times New Roman"/>
              </a:rPr>
              <a:t> </a:t>
            </a:r>
            <a:r>
              <a:rPr dirty="0"/>
              <a:t>examine</a:t>
            </a:r>
            <a:r>
              <a:rPr dirty="0" spc="25">
                <a:latin typeface="Times New Roman"/>
                <a:cs typeface="Times New Roman"/>
              </a:rPr>
              <a:t> </a:t>
            </a:r>
            <a:r>
              <a:rPr dirty="0"/>
              <a:t>the</a:t>
            </a:r>
            <a:r>
              <a:rPr dirty="0" spc="25">
                <a:latin typeface="Times New Roman"/>
                <a:cs typeface="Times New Roman"/>
              </a:rPr>
              <a:t> </a:t>
            </a:r>
            <a:r>
              <a:rPr dirty="0"/>
              <a:t>effects</a:t>
            </a:r>
            <a:r>
              <a:rPr dirty="0" spc="25">
                <a:latin typeface="Times New Roman"/>
                <a:cs typeface="Times New Roman"/>
              </a:rPr>
              <a:t> </a:t>
            </a:r>
            <a:r>
              <a:rPr dirty="0"/>
              <a:t>of</a:t>
            </a:r>
            <a:r>
              <a:rPr dirty="0" spc="-10">
                <a:latin typeface="Times New Roman"/>
                <a:cs typeface="Times New Roman"/>
              </a:rPr>
              <a:t> </a:t>
            </a:r>
            <a:r>
              <a:rPr dirty="0"/>
              <a:t>TR</a:t>
            </a:r>
            <a:r>
              <a:rPr dirty="0" spc="25">
                <a:latin typeface="Times New Roman"/>
                <a:cs typeface="Times New Roman"/>
              </a:rPr>
              <a:t> </a:t>
            </a:r>
            <a:r>
              <a:rPr dirty="0"/>
              <a:t>reduction</a:t>
            </a:r>
            <a:r>
              <a:rPr dirty="0" spc="25">
                <a:latin typeface="Times New Roman"/>
                <a:cs typeface="Times New Roman"/>
              </a:rPr>
              <a:t> </a:t>
            </a:r>
            <a:r>
              <a:rPr dirty="0"/>
              <a:t>with</a:t>
            </a:r>
            <a:r>
              <a:rPr dirty="0" spc="-5">
                <a:latin typeface="Times New Roman"/>
                <a:cs typeface="Times New Roman"/>
              </a:rPr>
              <a:t> </a:t>
            </a:r>
            <a:r>
              <a:rPr dirty="0"/>
              <a:t>TriClip</a:t>
            </a:r>
            <a:r>
              <a:rPr dirty="0" spc="25">
                <a:latin typeface="Times New Roman"/>
                <a:cs typeface="Times New Roman"/>
              </a:rPr>
              <a:t> </a:t>
            </a:r>
            <a:r>
              <a:rPr dirty="0"/>
              <a:t>therapy;</a:t>
            </a:r>
            <a:r>
              <a:rPr dirty="0" spc="25">
                <a:latin typeface="Times New Roman"/>
                <a:cs typeface="Times New Roman"/>
              </a:rPr>
              <a:t> </a:t>
            </a:r>
            <a:r>
              <a:rPr dirty="0"/>
              <a:t>the</a:t>
            </a:r>
            <a:r>
              <a:rPr dirty="0" spc="25">
                <a:latin typeface="Times New Roman"/>
                <a:cs typeface="Times New Roman"/>
              </a:rPr>
              <a:t> </a:t>
            </a:r>
            <a:r>
              <a:rPr dirty="0" spc="-10"/>
              <a:t>trial</a:t>
            </a:r>
            <a:r>
              <a:rPr dirty="0" spc="-10">
                <a:latin typeface="Times New Roman"/>
                <a:cs typeface="Times New Roman"/>
              </a:rPr>
              <a:t> </a:t>
            </a:r>
            <a:r>
              <a:rPr dirty="0"/>
              <a:t>demonstrated</a:t>
            </a:r>
            <a:r>
              <a:rPr dirty="0" spc="25">
                <a:latin typeface="Times New Roman"/>
                <a:cs typeface="Times New Roman"/>
              </a:rPr>
              <a:t> </a:t>
            </a:r>
            <a:r>
              <a:rPr dirty="0"/>
              <a:t>safety</a:t>
            </a:r>
            <a:r>
              <a:rPr dirty="0" spc="30">
                <a:latin typeface="Times New Roman"/>
                <a:cs typeface="Times New Roman"/>
              </a:rPr>
              <a:t> </a:t>
            </a:r>
            <a:r>
              <a:rPr dirty="0"/>
              <a:t>of</a:t>
            </a:r>
            <a:r>
              <a:rPr dirty="0" spc="30">
                <a:latin typeface="Times New Roman"/>
                <a:cs typeface="Times New Roman"/>
              </a:rPr>
              <a:t> </a:t>
            </a:r>
            <a:r>
              <a:rPr dirty="0"/>
              <a:t>the</a:t>
            </a:r>
            <a:r>
              <a:rPr dirty="0" spc="-5">
                <a:latin typeface="Times New Roman"/>
                <a:cs typeface="Times New Roman"/>
              </a:rPr>
              <a:t> </a:t>
            </a:r>
            <a:r>
              <a:rPr dirty="0"/>
              <a:t>TriClip</a:t>
            </a:r>
            <a:r>
              <a:rPr dirty="0" spc="30">
                <a:latin typeface="Times New Roman"/>
                <a:cs typeface="Times New Roman"/>
              </a:rPr>
              <a:t> </a:t>
            </a:r>
            <a:r>
              <a:rPr dirty="0"/>
              <a:t>system</a:t>
            </a:r>
            <a:r>
              <a:rPr dirty="0" spc="30">
                <a:latin typeface="Times New Roman"/>
                <a:cs typeface="Times New Roman"/>
              </a:rPr>
              <a:t> </a:t>
            </a:r>
            <a:r>
              <a:rPr dirty="0"/>
              <a:t>and</a:t>
            </a:r>
            <a:r>
              <a:rPr dirty="0" spc="30">
                <a:latin typeface="Times New Roman"/>
                <a:cs typeface="Times New Roman"/>
              </a:rPr>
              <a:t> </a:t>
            </a:r>
            <a:r>
              <a:rPr dirty="0"/>
              <a:t>significant</a:t>
            </a:r>
            <a:r>
              <a:rPr dirty="0" spc="30">
                <a:latin typeface="Times New Roman"/>
                <a:cs typeface="Times New Roman"/>
              </a:rPr>
              <a:t> </a:t>
            </a:r>
            <a:r>
              <a:rPr dirty="0"/>
              <a:t>reduction</a:t>
            </a:r>
            <a:r>
              <a:rPr dirty="0" spc="25">
                <a:latin typeface="Times New Roman"/>
                <a:cs typeface="Times New Roman"/>
              </a:rPr>
              <a:t> </a:t>
            </a:r>
            <a:r>
              <a:rPr dirty="0"/>
              <a:t>in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TR,</a:t>
            </a:r>
            <a:r>
              <a:rPr dirty="0" spc="25">
                <a:latin typeface="Times New Roman"/>
                <a:cs typeface="Times New Roman"/>
              </a:rPr>
              <a:t> </a:t>
            </a:r>
            <a:r>
              <a:rPr dirty="0"/>
              <a:t>associated</a:t>
            </a:r>
            <a:r>
              <a:rPr dirty="0" spc="30">
                <a:latin typeface="Times New Roman"/>
                <a:cs typeface="Times New Roman"/>
              </a:rPr>
              <a:t> </a:t>
            </a:r>
            <a:r>
              <a:rPr dirty="0"/>
              <a:t>with</a:t>
            </a:r>
            <a:r>
              <a:rPr dirty="0" spc="30">
                <a:latin typeface="Times New Roman"/>
                <a:cs typeface="Times New Roman"/>
              </a:rPr>
              <a:t> </a:t>
            </a:r>
            <a:r>
              <a:rPr dirty="0"/>
              <a:t>QOL</a:t>
            </a:r>
            <a:r>
              <a:rPr dirty="0" spc="-35">
                <a:latin typeface="Times New Roman"/>
                <a:cs typeface="Times New Roman"/>
              </a:rPr>
              <a:t> </a:t>
            </a:r>
            <a:r>
              <a:rPr dirty="0" spc="-10"/>
              <a:t>benefit.</a:t>
            </a:r>
          </a:p>
          <a:p>
            <a:pPr marL="317500" indent="-304800">
              <a:lnSpc>
                <a:spcPct val="100000"/>
              </a:lnSpc>
              <a:spcBef>
                <a:spcPts val="1240"/>
              </a:spcBef>
              <a:buSzPct val="102777"/>
              <a:buChar char="•"/>
              <a:tabLst>
                <a:tab pos="317500" algn="l"/>
              </a:tabLst>
            </a:pPr>
            <a:r>
              <a:rPr dirty="0"/>
              <a:t>The</a:t>
            </a:r>
            <a:r>
              <a:rPr dirty="0" spc="40">
                <a:latin typeface="Times New Roman"/>
                <a:cs typeface="Times New Roman"/>
              </a:rPr>
              <a:t> </a:t>
            </a:r>
            <a:r>
              <a:rPr dirty="0"/>
              <a:t>findings</a:t>
            </a:r>
            <a:r>
              <a:rPr dirty="0" spc="40">
                <a:latin typeface="Times New Roman"/>
                <a:cs typeface="Times New Roman"/>
              </a:rPr>
              <a:t> </a:t>
            </a:r>
            <a:r>
              <a:rPr dirty="0"/>
              <a:t>were</a:t>
            </a:r>
            <a:r>
              <a:rPr dirty="0" spc="40">
                <a:latin typeface="Times New Roman"/>
                <a:cs typeface="Times New Roman"/>
              </a:rPr>
              <a:t> </a:t>
            </a:r>
            <a:r>
              <a:rPr dirty="0"/>
              <a:t>observed</a:t>
            </a:r>
            <a:r>
              <a:rPr dirty="0" spc="40">
                <a:latin typeface="Times New Roman"/>
                <a:cs typeface="Times New Roman"/>
              </a:rPr>
              <a:t> </a:t>
            </a:r>
            <a:r>
              <a:rPr dirty="0"/>
              <a:t>in</a:t>
            </a:r>
            <a:r>
              <a:rPr dirty="0" spc="40">
                <a:latin typeface="Times New Roman"/>
                <a:cs typeface="Times New Roman"/>
              </a:rPr>
              <a:t> </a:t>
            </a:r>
            <a:r>
              <a:rPr dirty="0"/>
              <a:t>patients</a:t>
            </a:r>
            <a:r>
              <a:rPr dirty="0" spc="40">
                <a:latin typeface="Times New Roman"/>
                <a:cs typeface="Times New Roman"/>
              </a:rPr>
              <a:t> </a:t>
            </a:r>
            <a:r>
              <a:rPr dirty="0"/>
              <a:t>who</a:t>
            </a:r>
            <a:r>
              <a:rPr dirty="0" spc="40">
                <a:latin typeface="Times New Roman"/>
                <a:cs typeface="Times New Roman"/>
              </a:rPr>
              <a:t> </a:t>
            </a:r>
            <a:r>
              <a:rPr dirty="0"/>
              <a:t>predominantly</a:t>
            </a:r>
            <a:r>
              <a:rPr dirty="0" spc="45">
                <a:latin typeface="Times New Roman"/>
                <a:cs typeface="Times New Roman"/>
              </a:rPr>
              <a:t> </a:t>
            </a:r>
            <a:r>
              <a:rPr dirty="0" spc="-20"/>
              <a:t>had:</a:t>
            </a:r>
          </a:p>
          <a:p>
            <a:pPr lvl="1" marL="863600" indent="-279400">
              <a:lnSpc>
                <a:spcPct val="100000"/>
              </a:lnSpc>
              <a:spcBef>
                <a:spcPts val="1390"/>
              </a:spcBef>
              <a:buSzPct val="103125"/>
              <a:buAutoNum type="alphaLcParenR"/>
              <a:tabLst>
                <a:tab pos="863600" algn="l"/>
              </a:tabLst>
            </a:pPr>
            <a:r>
              <a:rPr dirty="0" sz="1600">
                <a:latin typeface="Arial"/>
                <a:cs typeface="Arial"/>
              </a:rPr>
              <a:t>Preserved</a:t>
            </a:r>
            <a:r>
              <a:rPr dirty="0" sz="1600" spc="-40">
                <a:latin typeface="Times New Roman"/>
                <a:cs typeface="Times New Roman"/>
              </a:rPr>
              <a:t> </a:t>
            </a:r>
            <a:r>
              <a:rPr dirty="0" sz="1600">
                <a:latin typeface="Arial"/>
                <a:cs typeface="Arial"/>
              </a:rPr>
              <a:t>LV</a:t>
            </a:r>
            <a:r>
              <a:rPr dirty="0" sz="1600" spc="-40">
                <a:latin typeface="Times New Roman"/>
                <a:cs typeface="Times New Roman"/>
              </a:rPr>
              <a:t> </a:t>
            </a:r>
            <a:r>
              <a:rPr dirty="0" sz="1600" spc="-10">
                <a:latin typeface="Arial"/>
                <a:cs typeface="Arial"/>
              </a:rPr>
              <a:t>size/function;</a:t>
            </a:r>
            <a:endParaRPr sz="1600">
              <a:latin typeface="Arial"/>
              <a:cs typeface="Arial"/>
            </a:endParaRPr>
          </a:p>
          <a:p>
            <a:pPr lvl="1" marL="863600" indent="-279400">
              <a:lnSpc>
                <a:spcPct val="100000"/>
              </a:lnSpc>
              <a:spcBef>
                <a:spcPts val="1420"/>
              </a:spcBef>
              <a:buSzPct val="103125"/>
              <a:buAutoNum type="alphaLcParenR"/>
              <a:tabLst>
                <a:tab pos="863600" algn="l"/>
              </a:tabLst>
            </a:pPr>
            <a:r>
              <a:rPr dirty="0" sz="1600">
                <a:latin typeface="Arial"/>
                <a:cs typeface="Arial"/>
              </a:rPr>
              <a:t>Mild</a:t>
            </a:r>
            <a:r>
              <a:rPr dirty="0" sz="1600" spc="10">
                <a:latin typeface="Times New Roman"/>
                <a:cs typeface="Times New Roman"/>
              </a:rPr>
              <a:t> </a:t>
            </a:r>
            <a:r>
              <a:rPr dirty="0" sz="1600">
                <a:latin typeface="Arial"/>
                <a:cs typeface="Arial"/>
              </a:rPr>
              <a:t>RV</a:t>
            </a:r>
            <a:r>
              <a:rPr dirty="0" sz="1600" spc="10">
                <a:latin typeface="Times New Roman"/>
                <a:cs typeface="Times New Roman"/>
              </a:rPr>
              <a:t> </a:t>
            </a:r>
            <a:r>
              <a:rPr dirty="0" sz="1600">
                <a:latin typeface="Arial"/>
                <a:cs typeface="Arial"/>
              </a:rPr>
              <a:t>dysfunction</a:t>
            </a:r>
            <a:r>
              <a:rPr dirty="0" sz="1600" spc="15">
                <a:latin typeface="Times New Roman"/>
                <a:cs typeface="Times New Roman"/>
              </a:rPr>
              <a:t> </a:t>
            </a:r>
            <a:r>
              <a:rPr dirty="0" sz="1600">
                <a:latin typeface="Arial"/>
                <a:cs typeface="Arial"/>
              </a:rPr>
              <a:t>and</a:t>
            </a:r>
            <a:r>
              <a:rPr dirty="0" sz="1600" spc="10">
                <a:latin typeface="Times New Roman"/>
                <a:cs typeface="Times New Roman"/>
              </a:rPr>
              <a:t> </a:t>
            </a:r>
            <a:r>
              <a:rPr dirty="0" sz="1600">
                <a:latin typeface="Arial"/>
                <a:cs typeface="Arial"/>
              </a:rPr>
              <a:t>moderate</a:t>
            </a:r>
            <a:r>
              <a:rPr dirty="0" sz="1600" spc="10">
                <a:latin typeface="Times New Roman"/>
                <a:cs typeface="Times New Roman"/>
              </a:rPr>
              <a:t> </a:t>
            </a:r>
            <a:r>
              <a:rPr dirty="0" sz="1600">
                <a:latin typeface="Arial"/>
                <a:cs typeface="Arial"/>
              </a:rPr>
              <a:t>RV</a:t>
            </a:r>
            <a:r>
              <a:rPr dirty="0" sz="1600" spc="15">
                <a:latin typeface="Times New Roman"/>
                <a:cs typeface="Times New Roman"/>
              </a:rPr>
              <a:t> </a:t>
            </a:r>
            <a:r>
              <a:rPr dirty="0" sz="1600" spc="-10">
                <a:latin typeface="Arial"/>
                <a:cs typeface="Arial"/>
              </a:rPr>
              <a:t>enlargement;</a:t>
            </a:r>
            <a:endParaRPr sz="1600">
              <a:latin typeface="Arial"/>
              <a:cs typeface="Arial"/>
            </a:endParaRPr>
          </a:p>
          <a:p>
            <a:pPr lvl="1" marL="863600" indent="-279400">
              <a:lnSpc>
                <a:spcPct val="100000"/>
              </a:lnSpc>
              <a:spcBef>
                <a:spcPts val="1420"/>
              </a:spcBef>
              <a:buSzPct val="103125"/>
              <a:buAutoNum type="alphaLcParenR"/>
              <a:tabLst>
                <a:tab pos="863600" algn="l"/>
              </a:tabLst>
            </a:pPr>
            <a:r>
              <a:rPr dirty="0" sz="1600">
                <a:latin typeface="Arial"/>
                <a:cs typeface="Arial"/>
              </a:rPr>
              <a:t>Severe</a:t>
            </a:r>
            <a:r>
              <a:rPr dirty="0" sz="1600" spc="15">
                <a:latin typeface="Times New Roman"/>
                <a:cs typeface="Times New Roman"/>
              </a:rPr>
              <a:t> </a:t>
            </a:r>
            <a:r>
              <a:rPr dirty="0" sz="1600">
                <a:latin typeface="Arial"/>
                <a:cs typeface="Arial"/>
              </a:rPr>
              <a:t>symptoms</a:t>
            </a:r>
            <a:r>
              <a:rPr dirty="0" sz="1600" spc="30">
                <a:latin typeface="Times New Roman"/>
                <a:cs typeface="Times New Roman"/>
              </a:rPr>
              <a:t> </a:t>
            </a:r>
            <a:r>
              <a:rPr dirty="0" sz="1600">
                <a:latin typeface="Arial"/>
                <a:cs typeface="Arial"/>
              </a:rPr>
              <a:t>and</a:t>
            </a:r>
            <a:r>
              <a:rPr dirty="0" sz="1600" spc="30">
                <a:latin typeface="Times New Roman"/>
                <a:cs typeface="Times New Roman"/>
              </a:rPr>
              <a:t> </a:t>
            </a:r>
            <a:r>
              <a:rPr dirty="0" sz="1600">
                <a:latin typeface="Arial"/>
                <a:cs typeface="Arial"/>
              </a:rPr>
              <a:t>moderate</a:t>
            </a:r>
            <a:r>
              <a:rPr dirty="0" sz="1600" spc="30">
                <a:latin typeface="Times New Roman"/>
                <a:cs typeface="Times New Roman"/>
              </a:rPr>
              <a:t> </a:t>
            </a:r>
            <a:r>
              <a:rPr dirty="0" sz="1600">
                <a:latin typeface="Arial"/>
                <a:cs typeface="Arial"/>
              </a:rPr>
              <a:t>impairment</a:t>
            </a:r>
            <a:r>
              <a:rPr dirty="0" sz="1600" spc="35">
                <a:latin typeface="Times New Roman"/>
                <a:cs typeface="Times New Roman"/>
              </a:rPr>
              <a:t> </a:t>
            </a:r>
            <a:r>
              <a:rPr dirty="0" sz="1600">
                <a:latin typeface="Arial"/>
                <a:cs typeface="Arial"/>
              </a:rPr>
              <a:t>of</a:t>
            </a:r>
            <a:r>
              <a:rPr dirty="0" sz="1600" spc="35">
                <a:latin typeface="Times New Roman"/>
                <a:cs typeface="Times New Roman"/>
              </a:rPr>
              <a:t> </a:t>
            </a:r>
            <a:r>
              <a:rPr dirty="0" sz="1600">
                <a:latin typeface="Arial"/>
                <a:cs typeface="Arial"/>
              </a:rPr>
              <a:t>QOL</a:t>
            </a:r>
            <a:r>
              <a:rPr dirty="0" sz="1600" spc="-20">
                <a:latin typeface="Times New Roman"/>
                <a:cs typeface="Times New Roman"/>
              </a:rPr>
              <a:t> </a:t>
            </a:r>
            <a:r>
              <a:rPr dirty="0" sz="1600">
                <a:latin typeface="Arial"/>
                <a:cs typeface="Arial"/>
              </a:rPr>
              <a:t>at</a:t>
            </a:r>
            <a:r>
              <a:rPr dirty="0" sz="1600" spc="35">
                <a:latin typeface="Times New Roman"/>
                <a:cs typeface="Times New Roman"/>
              </a:rPr>
              <a:t> </a:t>
            </a:r>
            <a:r>
              <a:rPr dirty="0" sz="1600" spc="-10">
                <a:latin typeface="Arial"/>
                <a:cs typeface="Arial"/>
              </a:rPr>
              <a:t>baseline;</a:t>
            </a:r>
            <a:endParaRPr sz="1600">
              <a:latin typeface="Arial"/>
              <a:cs typeface="Arial"/>
            </a:endParaRPr>
          </a:p>
          <a:p>
            <a:pPr lvl="1" marL="863600" indent="-279400">
              <a:lnSpc>
                <a:spcPct val="100000"/>
              </a:lnSpc>
              <a:spcBef>
                <a:spcPts val="1420"/>
              </a:spcBef>
              <a:buSzPct val="103125"/>
              <a:buAutoNum type="alphaLcParenR"/>
              <a:tabLst>
                <a:tab pos="863600" algn="l"/>
              </a:tabLst>
            </a:pPr>
            <a:r>
              <a:rPr dirty="0" sz="1600">
                <a:latin typeface="Arial"/>
                <a:cs typeface="Arial"/>
              </a:rPr>
              <a:t>Moderate</a:t>
            </a:r>
            <a:r>
              <a:rPr dirty="0" sz="1600" spc="10">
                <a:latin typeface="Times New Roman"/>
                <a:cs typeface="Times New Roman"/>
              </a:rPr>
              <a:t> </a:t>
            </a:r>
            <a:r>
              <a:rPr dirty="0" sz="1600">
                <a:latin typeface="Arial"/>
                <a:cs typeface="Arial"/>
              </a:rPr>
              <a:t>right</a:t>
            </a:r>
            <a:r>
              <a:rPr dirty="0" sz="1600" spc="20">
                <a:latin typeface="Times New Roman"/>
                <a:cs typeface="Times New Roman"/>
              </a:rPr>
              <a:t> </a:t>
            </a:r>
            <a:r>
              <a:rPr dirty="0" sz="1600">
                <a:latin typeface="Arial"/>
                <a:cs typeface="Arial"/>
              </a:rPr>
              <a:t>atrial</a:t>
            </a:r>
            <a:r>
              <a:rPr dirty="0" sz="1600" spc="15">
                <a:latin typeface="Times New Roman"/>
                <a:cs typeface="Times New Roman"/>
              </a:rPr>
              <a:t> </a:t>
            </a:r>
            <a:r>
              <a:rPr dirty="0" sz="1600">
                <a:latin typeface="Arial"/>
                <a:cs typeface="Arial"/>
              </a:rPr>
              <a:t>pressure</a:t>
            </a:r>
            <a:r>
              <a:rPr dirty="0" sz="1600" spc="15">
                <a:latin typeface="Times New Roman"/>
                <a:cs typeface="Times New Roman"/>
              </a:rPr>
              <a:t> </a:t>
            </a:r>
            <a:r>
              <a:rPr dirty="0" sz="1600">
                <a:latin typeface="Arial"/>
                <a:cs typeface="Arial"/>
              </a:rPr>
              <a:t>elevation,</a:t>
            </a:r>
            <a:r>
              <a:rPr dirty="0" sz="1600" spc="20">
                <a:latin typeface="Times New Roman"/>
                <a:cs typeface="Times New Roman"/>
              </a:rPr>
              <a:t> </a:t>
            </a:r>
            <a:r>
              <a:rPr dirty="0" sz="1600">
                <a:latin typeface="Arial"/>
                <a:cs typeface="Arial"/>
              </a:rPr>
              <a:t>mild</a:t>
            </a:r>
            <a:r>
              <a:rPr dirty="0" sz="1600" spc="15">
                <a:latin typeface="Times New Roman"/>
                <a:cs typeface="Times New Roman"/>
              </a:rPr>
              <a:t> </a:t>
            </a:r>
            <a:r>
              <a:rPr dirty="0" sz="1600">
                <a:latin typeface="Arial"/>
                <a:cs typeface="Arial"/>
              </a:rPr>
              <a:t>elevation</a:t>
            </a:r>
            <a:r>
              <a:rPr dirty="0" sz="1600" spc="15">
                <a:latin typeface="Times New Roman"/>
                <a:cs typeface="Times New Roman"/>
              </a:rPr>
              <a:t> </a:t>
            </a:r>
            <a:r>
              <a:rPr dirty="0" sz="1600">
                <a:latin typeface="Arial"/>
                <a:cs typeface="Arial"/>
              </a:rPr>
              <a:t>in</a:t>
            </a:r>
            <a:r>
              <a:rPr dirty="0" sz="1600" spc="15">
                <a:latin typeface="Times New Roman"/>
                <a:cs typeface="Times New Roman"/>
              </a:rPr>
              <a:t> </a:t>
            </a:r>
            <a:r>
              <a:rPr dirty="0" sz="1600" spc="-20">
                <a:latin typeface="Arial"/>
                <a:cs typeface="Arial"/>
              </a:rPr>
              <a:t>PCWP,</a:t>
            </a:r>
            <a:r>
              <a:rPr dirty="0" sz="1600" spc="20">
                <a:latin typeface="Times New Roman"/>
                <a:cs typeface="Times New Roman"/>
              </a:rPr>
              <a:t> </a:t>
            </a:r>
            <a:r>
              <a:rPr dirty="0" sz="1600">
                <a:latin typeface="Arial"/>
                <a:cs typeface="Arial"/>
              </a:rPr>
              <a:t>and</a:t>
            </a:r>
            <a:r>
              <a:rPr dirty="0" sz="1600" spc="15">
                <a:latin typeface="Times New Roman"/>
                <a:cs typeface="Times New Roman"/>
              </a:rPr>
              <a:t> </a:t>
            </a:r>
            <a:r>
              <a:rPr dirty="0" sz="1600">
                <a:latin typeface="Arial"/>
                <a:cs typeface="Arial"/>
              </a:rPr>
              <a:t>moderate</a:t>
            </a:r>
            <a:r>
              <a:rPr dirty="0" sz="1600" spc="15">
                <a:latin typeface="Times New Roman"/>
                <a:cs typeface="Times New Roman"/>
              </a:rPr>
              <a:t> </a:t>
            </a:r>
            <a:r>
              <a:rPr dirty="0" sz="1600">
                <a:latin typeface="Arial"/>
                <a:cs typeface="Arial"/>
              </a:rPr>
              <a:t>pulmonary</a:t>
            </a:r>
            <a:r>
              <a:rPr dirty="0" sz="1600" spc="15">
                <a:latin typeface="Times New Roman"/>
                <a:cs typeface="Times New Roman"/>
              </a:rPr>
              <a:t> </a:t>
            </a:r>
            <a:r>
              <a:rPr dirty="0" sz="1600" spc="-10">
                <a:latin typeface="Arial"/>
                <a:cs typeface="Arial"/>
              </a:rPr>
              <a:t>hypertension;</a:t>
            </a:r>
            <a:endParaRPr sz="1600">
              <a:latin typeface="Arial"/>
              <a:cs typeface="Arial"/>
            </a:endParaRPr>
          </a:p>
          <a:p>
            <a:pPr lvl="1" marL="863600" indent="-279400">
              <a:lnSpc>
                <a:spcPct val="100000"/>
              </a:lnSpc>
              <a:spcBef>
                <a:spcPts val="1420"/>
              </a:spcBef>
              <a:buSzPct val="103125"/>
              <a:buAutoNum type="alphaLcParenR"/>
              <a:tabLst>
                <a:tab pos="863600" algn="l"/>
              </a:tabLst>
            </a:pPr>
            <a:r>
              <a:rPr dirty="0" sz="1600">
                <a:latin typeface="Arial"/>
                <a:cs typeface="Arial"/>
              </a:rPr>
              <a:t>No</a:t>
            </a:r>
            <a:r>
              <a:rPr dirty="0" sz="1600" spc="25">
                <a:latin typeface="Times New Roman"/>
                <a:cs typeface="Times New Roman"/>
              </a:rPr>
              <a:t> </a:t>
            </a:r>
            <a:r>
              <a:rPr dirty="0" sz="1600">
                <a:latin typeface="Arial"/>
                <a:cs typeface="Arial"/>
              </a:rPr>
              <a:t>untreated</a:t>
            </a:r>
            <a:r>
              <a:rPr dirty="0" sz="1600" spc="25">
                <a:latin typeface="Times New Roman"/>
                <a:cs typeface="Times New Roman"/>
              </a:rPr>
              <a:t> </a:t>
            </a:r>
            <a:r>
              <a:rPr dirty="0" sz="1600" spc="-10">
                <a:latin typeface="Arial"/>
                <a:cs typeface="Arial"/>
              </a:rPr>
              <a:t>left-</a:t>
            </a:r>
            <a:r>
              <a:rPr dirty="0" sz="1600">
                <a:latin typeface="Arial"/>
                <a:cs typeface="Arial"/>
              </a:rPr>
              <a:t>sided</a:t>
            </a:r>
            <a:r>
              <a:rPr dirty="0" sz="1600" spc="30">
                <a:latin typeface="Times New Roman"/>
                <a:cs typeface="Times New Roman"/>
              </a:rPr>
              <a:t> </a:t>
            </a:r>
            <a:r>
              <a:rPr dirty="0" sz="1600" spc="-20">
                <a:latin typeface="Arial"/>
                <a:cs typeface="Arial"/>
              </a:rPr>
              <a:t>VHD.</a:t>
            </a:r>
            <a:endParaRPr sz="1600">
              <a:latin typeface="Arial"/>
              <a:cs typeface="Arial"/>
            </a:endParaRPr>
          </a:p>
          <a:p>
            <a:pPr marL="317500" marR="5080" indent="-304800">
              <a:lnSpc>
                <a:spcPct val="129600"/>
              </a:lnSpc>
              <a:spcBef>
                <a:spcPts val="630"/>
              </a:spcBef>
              <a:buSzPct val="102777"/>
              <a:buChar char="•"/>
              <a:tabLst>
                <a:tab pos="317500" algn="l"/>
              </a:tabLst>
            </a:pPr>
            <a:r>
              <a:rPr dirty="0"/>
              <a:t>One-year</a:t>
            </a:r>
            <a:r>
              <a:rPr dirty="0" spc="40">
                <a:latin typeface="Times New Roman"/>
                <a:cs typeface="Times New Roman"/>
              </a:rPr>
              <a:t> </a:t>
            </a:r>
            <a:r>
              <a:rPr dirty="0"/>
              <a:t>mortality</a:t>
            </a:r>
            <a:r>
              <a:rPr dirty="0" spc="40">
                <a:latin typeface="Times New Roman"/>
                <a:cs typeface="Times New Roman"/>
              </a:rPr>
              <a:t> </a:t>
            </a:r>
            <a:r>
              <a:rPr dirty="0"/>
              <a:t>was</a:t>
            </a:r>
            <a:r>
              <a:rPr dirty="0" spc="40">
                <a:latin typeface="Times New Roman"/>
                <a:cs typeface="Times New Roman"/>
              </a:rPr>
              <a:t> </a:t>
            </a:r>
            <a:r>
              <a:rPr dirty="0"/>
              <a:t>8%,</a:t>
            </a:r>
            <a:r>
              <a:rPr dirty="0" spc="40">
                <a:latin typeface="Times New Roman"/>
                <a:cs typeface="Times New Roman"/>
              </a:rPr>
              <a:t> </a:t>
            </a:r>
            <a:r>
              <a:rPr dirty="0"/>
              <a:t>comparable</a:t>
            </a:r>
            <a:r>
              <a:rPr dirty="0" spc="40">
                <a:latin typeface="Times New Roman"/>
                <a:cs typeface="Times New Roman"/>
              </a:rPr>
              <a:t> </a:t>
            </a:r>
            <a:r>
              <a:rPr dirty="0"/>
              <a:t>in</a:t>
            </a:r>
            <a:r>
              <a:rPr dirty="0" spc="40">
                <a:latin typeface="Times New Roman"/>
                <a:cs typeface="Times New Roman"/>
              </a:rPr>
              <a:t> </a:t>
            </a:r>
            <a:r>
              <a:rPr dirty="0"/>
              <a:t>device</a:t>
            </a:r>
            <a:r>
              <a:rPr dirty="0" spc="40">
                <a:latin typeface="Times New Roman"/>
                <a:cs typeface="Times New Roman"/>
              </a:rPr>
              <a:t> </a:t>
            </a:r>
            <a:r>
              <a:rPr dirty="0"/>
              <a:t>and</a:t>
            </a:r>
            <a:r>
              <a:rPr dirty="0" spc="40">
                <a:latin typeface="Times New Roman"/>
                <a:cs typeface="Times New Roman"/>
              </a:rPr>
              <a:t> </a:t>
            </a:r>
            <a:r>
              <a:rPr dirty="0"/>
              <a:t>medical</a:t>
            </a:r>
            <a:r>
              <a:rPr dirty="0" spc="40">
                <a:latin typeface="Times New Roman"/>
                <a:cs typeface="Times New Roman"/>
              </a:rPr>
              <a:t> </a:t>
            </a:r>
            <a:r>
              <a:rPr dirty="0"/>
              <a:t>arms,</a:t>
            </a:r>
            <a:r>
              <a:rPr dirty="0" spc="40">
                <a:latin typeface="Times New Roman"/>
                <a:cs typeface="Times New Roman"/>
              </a:rPr>
              <a:t> </a:t>
            </a:r>
            <a:r>
              <a:rPr dirty="0"/>
              <a:t>and</a:t>
            </a:r>
            <a:r>
              <a:rPr dirty="0" spc="40">
                <a:latin typeface="Times New Roman"/>
                <a:cs typeface="Times New Roman"/>
              </a:rPr>
              <a:t> </a:t>
            </a:r>
            <a:r>
              <a:rPr dirty="0"/>
              <a:t>in</a:t>
            </a:r>
            <a:r>
              <a:rPr dirty="0" spc="40">
                <a:latin typeface="Times New Roman"/>
                <a:cs typeface="Times New Roman"/>
              </a:rPr>
              <a:t> </a:t>
            </a:r>
            <a:r>
              <a:rPr dirty="0"/>
              <a:t>line</a:t>
            </a:r>
            <a:r>
              <a:rPr dirty="0" spc="40">
                <a:latin typeface="Times New Roman"/>
                <a:cs typeface="Times New Roman"/>
              </a:rPr>
              <a:t> </a:t>
            </a:r>
            <a:r>
              <a:rPr dirty="0"/>
              <a:t>with</a:t>
            </a:r>
            <a:r>
              <a:rPr dirty="0" spc="40">
                <a:latin typeface="Times New Roman"/>
                <a:cs typeface="Times New Roman"/>
              </a:rPr>
              <a:t> </a:t>
            </a:r>
            <a:r>
              <a:rPr dirty="0"/>
              <a:t>studies</a:t>
            </a:r>
            <a:r>
              <a:rPr dirty="0" spc="40">
                <a:latin typeface="Times New Roman"/>
                <a:cs typeface="Times New Roman"/>
              </a:rPr>
              <a:t> </a:t>
            </a:r>
            <a:r>
              <a:rPr dirty="0"/>
              <a:t>of</a:t>
            </a:r>
            <a:r>
              <a:rPr dirty="0" spc="5">
                <a:latin typeface="Times New Roman"/>
                <a:cs typeface="Times New Roman"/>
              </a:rPr>
              <a:t> </a:t>
            </a:r>
            <a:r>
              <a:rPr dirty="0"/>
              <a:t>TR</a:t>
            </a:r>
            <a:r>
              <a:rPr dirty="0" spc="45">
                <a:latin typeface="Times New Roman"/>
                <a:cs typeface="Times New Roman"/>
              </a:rPr>
              <a:t> </a:t>
            </a:r>
            <a:r>
              <a:rPr dirty="0" spc="-10"/>
              <a:t>patients</a:t>
            </a:r>
            <a:r>
              <a:rPr dirty="0" spc="-10">
                <a:latin typeface="Times New Roman"/>
                <a:cs typeface="Times New Roman"/>
              </a:rPr>
              <a:t> </a:t>
            </a:r>
            <a:r>
              <a:rPr dirty="0"/>
              <a:t>without</a:t>
            </a:r>
            <a:r>
              <a:rPr dirty="0" spc="30">
                <a:latin typeface="Times New Roman"/>
                <a:cs typeface="Times New Roman"/>
              </a:rPr>
              <a:t> </a:t>
            </a:r>
            <a:r>
              <a:rPr dirty="0"/>
              <a:t>untreated</a:t>
            </a:r>
            <a:r>
              <a:rPr dirty="0" spc="30">
                <a:latin typeface="Times New Roman"/>
                <a:cs typeface="Times New Roman"/>
              </a:rPr>
              <a:t> </a:t>
            </a:r>
            <a:r>
              <a:rPr dirty="0" spc="-20"/>
              <a:t>VHD.</a:t>
            </a:r>
          </a:p>
          <a:p>
            <a:pPr marL="317500" indent="-304800">
              <a:lnSpc>
                <a:spcPct val="100000"/>
              </a:lnSpc>
              <a:spcBef>
                <a:spcPts val="1240"/>
              </a:spcBef>
              <a:buSzPct val="102777"/>
              <a:buChar char="•"/>
              <a:tabLst>
                <a:tab pos="317500" algn="l"/>
              </a:tabLst>
            </a:pPr>
            <a:r>
              <a:rPr dirty="0"/>
              <a:t>QOL</a:t>
            </a:r>
            <a:r>
              <a:rPr dirty="0" spc="-30">
                <a:latin typeface="Times New Roman"/>
                <a:cs typeface="Times New Roman"/>
              </a:rPr>
              <a:t> </a:t>
            </a:r>
            <a:r>
              <a:rPr dirty="0"/>
              <a:t>improvement</a:t>
            </a:r>
            <a:r>
              <a:rPr dirty="0" spc="40">
                <a:latin typeface="Times New Roman"/>
                <a:cs typeface="Times New Roman"/>
              </a:rPr>
              <a:t> </a:t>
            </a:r>
            <a:r>
              <a:rPr dirty="0"/>
              <a:t>was</a:t>
            </a:r>
            <a:r>
              <a:rPr dirty="0" spc="35">
                <a:latin typeface="Times New Roman"/>
                <a:cs typeface="Times New Roman"/>
              </a:rPr>
              <a:t> </a:t>
            </a:r>
            <a:r>
              <a:rPr dirty="0"/>
              <a:t>comparable</a:t>
            </a:r>
            <a:r>
              <a:rPr dirty="0" spc="40">
                <a:latin typeface="Times New Roman"/>
                <a:cs typeface="Times New Roman"/>
              </a:rPr>
              <a:t> </a:t>
            </a:r>
            <a:r>
              <a:rPr dirty="0"/>
              <a:t>to</a:t>
            </a:r>
            <a:r>
              <a:rPr dirty="0" spc="40">
                <a:latin typeface="Times New Roman"/>
                <a:cs typeface="Times New Roman"/>
              </a:rPr>
              <a:t> </a:t>
            </a:r>
            <a:r>
              <a:rPr dirty="0"/>
              <a:t>or</a:t>
            </a:r>
            <a:r>
              <a:rPr dirty="0" spc="40">
                <a:latin typeface="Times New Roman"/>
                <a:cs typeface="Times New Roman"/>
              </a:rPr>
              <a:t> </a:t>
            </a:r>
            <a:r>
              <a:rPr dirty="0"/>
              <a:t>better</a:t>
            </a:r>
            <a:r>
              <a:rPr dirty="0" spc="40">
                <a:latin typeface="Times New Roman"/>
                <a:cs typeface="Times New Roman"/>
              </a:rPr>
              <a:t> </a:t>
            </a:r>
            <a:r>
              <a:rPr dirty="0"/>
              <a:t>than</a:t>
            </a:r>
            <a:r>
              <a:rPr dirty="0" spc="40">
                <a:latin typeface="Times New Roman"/>
                <a:cs typeface="Times New Roman"/>
              </a:rPr>
              <a:t> </a:t>
            </a:r>
            <a:r>
              <a:rPr dirty="0"/>
              <a:t>prior</a:t>
            </a:r>
            <a:r>
              <a:rPr dirty="0" spc="40">
                <a:latin typeface="Times New Roman"/>
                <a:cs typeface="Times New Roman"/>
              </a:rPr>
              <a:t> </a:t>
            </a:r>
            <a:r>
              <a:rPr dirty="0"/>
              <a:t>trials</a:t>
            </a:r>
            <a:r>
              <a:rPr dirty="0" spc="40">
                <a:latin typeface="Times New Roman"/>
                <a:cs typeface="Times New Roman"/>
              </a:rPr>
              <a:t> </a:t>
            </a:r>
            <a:r>
              <a:rPr dirty="0"/>
              <a:t>of</a:t>
            </a:r>
            <a:r>
              <a:rPr dirty="0" spc="40">
                <a:latin typeface="Times New Roman"/>
                <a:cs typeface="Times New Roman"/>
              </a:rPr>
              <a:t> </a:t>
            </a:r>
            <a:r>
              <a:rPr dirty="0"/>
              <a:t>established</a:t>
            </a:r>
            <a:r>
              <a:rPr dirty="0" spc="40">
                <a:latin typeface="Times New Roman"/>
                <a:cs typeface="Times New Roman"/>
              </a:rPr>
              <a:t> </a:t>
            </a:r>
            <a:r>
              <a:rPr dirty="0" spc="-10"/>
              <a:t>therapies.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013413" y="3687026"/>
            <a:ext cx="2166620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0" b="0">
                <a:latin typeface="Calibri Light"/>
                <a:cs typeface="Calibri Light"/>
              </a:rPr>
              <a:t>PCRonline.com</a:t>
            </a:r>
          </a:p>
        </p:txBody>
      </p:sp>
      <p:pic>
        <p:nvPicPr>
          <p:cNvPr id="4" name="object 4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118100" y="2603503"/>
            <a:ext cx="1958276" cy="82289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88265">
              <a:lnSpc>
                <a:spcPct val="100000"/>
              </a:lnSpc>
              <a:spcBef>
                <a:spcPts val="100"/>
              </a:spcBef>
            </a:pPr>
            <a:r>
              <a:rPr dirty="0"/>
              <a:t>Potential</a:t>
            </a:r>
            <a:r>
              <a:rPr dirty="0" spc="60" b="0">
                <a:latin typeface="Times New Roman"/>
                <a:cs typeface="Times New Roman"/>
              </a:rPr>
              <a:t> </a:t>
            </a:r>
            <a:r>
              <a:rPr dirty="0"/>
              <a:t>Conflicts</a:t>
            </a:r>
            <a:r>
              <a:rPr dirty="0" spc="60" b="0">
                <a:latin typeface="Times New Roman"/>
                <a:cs typeface="Times New Roman"/>
              </a:rPr>
              <a:t> </a:t>
            </a:r>
            <a:r>
              <a:rPr dirty="0"/>
              <a:t>of</a:t>
            </a:r>
            <a:r>
              <a:rPr dirty="0" spc="65" b="0">
                <a:latin typeface="Times New Roman"/>
                <a:cs typeface="Times New Roman"/>
              </a:rPr>
              <a:t> </a:t>
            </a:r>
            <a:r>
              <a:rPr dirty="0" spc="-10"/>
              <a:t>Interest</a:t>
            </a:r>
          </a:p>
        </p:txBody>
      </p:sp>
      <p:sp>
        <p:nvSpPr>
          <p:cNvPr id="4" name="object 4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30"/>
              </a:lnSpc>
            </a:pPr>
            <a:r>
              <a:rPr dirty="0" spc="-10"/>
              <a:t>EuroPCR.com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449868" y="1232354"/>
            <a:ext cx="11232515" cy="21113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20000"/>
              </a:lnSpc>
              <a:spcBef>
                <a:spcPts val="100"/>
              </a:spcBef>
            </a:pPr>
            <a:r>
              <a:rPr dirty="0" sz="2400">
                <a:solidFill>
                  <a:srgbClr val="1E1C10"/>
                </a:solidFill>
                <a:latin typeface="Arial"/>
                <a:cs typeface="Arial"/>
              </a:rPr>
              <a:t>Consultant</a:t>
            </a:r>
            <a:r>
              <a:rPr dirty="0" sz="2400" spc="50">
                <a:solidFill>
                  <a:srgbClr val="1E1C10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1E1C10"/>
                </a:solidFill>
                <a:latin typeface="Arial"/>
                <a:cs typeface="Arial"/>
              </a:rPr>
              <a:t>to</a:t>
            </a:r>
            <a:r>
              <a:rPr dirty="0" sz="2400" spc="60">
                <a:solidFill>
                  <a:srgbClr val="1E1C10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1E1C10"/>
                </a:solidFill>
                <a:latin typeface="Arial"/>
                <a:cs typeface="Arial"/>
              </a:rPr>
              <a:t>4C</a:t>
            </a:r>
            <a:r>
              <a:rPr dirty="0" sz="2400" spc="60">
                <a:solidFill>
                  <a:srgbClr val="1E1C10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1E1C10"/>
                </a:solidFill>
                <a:latin typeface="Arial"/>
                <a:cs typeface="Arial"/>
              </a:rPr>
              <a:t>Medical,</a:t>
            </a:r>
            <a:r>
              <a:rPr dirty="0" sz="2400" spc="-70">
                <a:solidFill>
                  <a:srgbClr val="1E1C10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1E1C10"/>
                </a:solidFill>
                <a:latin typeface="Arial"/>
                <a:cs typeface="Arial"/>
              </a:rPr>
              <a:t>Abbott</a:t>
            </a:r>
            <a:r>
              <a:rPr dirty="0" sz="2400" spc="65">
                <a:solidFill>
                  <a:srgbClr val="1E1C10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1E1C10"/>
                </a:solidFill>
                <a:latin typeface="Arial"/>
                <a:cs typeface="Arial"/>
              </a:rPr>
              <a:t>Structural,</a:t>
            </a:r>
            <a:r>
              <a:rPr dirty="0" sz="2400" spc="-70">
                <a:solidFill>
                  <a:srgbClr val="1E1C10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1E1C10"/>
                </a:solidFill>
                <a:latin typeface="Arial"/>
                <a:cs typeface="Arial"/>
              </a:rPr>
              <a:t>Anteris,</a:t>
            </a:r>
            <a:r>
              <a:rPr dirty="0" sz="2400" spc="60">
                <a:solidFill>
                  <a:srgbClr val="1E1C10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1E1C10"/>
                </a:solidFill>
                <a:latin typeface="Arial"/>
                <a:cs typeface="Arial"/>
              </a:rPr>
              <a:t>Boston</a:t>
            </a:r>
            <a:r>
              <a:rPr dirty="0" sz="2400" spc="60">
                <a:solidFill>
                  <a:srgbClr val="1E1C10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1E1C10"/>
                </a:solidFill>
                <a:latin typeface="Arial"/>
                <a:cs typeface="Arial"/>
              </a:rPr>
              <a:t>Scientific,</a:t>
            </a:r>
            <a:r>
              <a:rPr dirty="0" sz="2400" spc="65">
                <a:solidFill>
                  <a:srgbClr val="1E1C10"/>
                </a:solidFill>
                <a:latin typeface="Times New Roman"/>
                <a:cs typeface="Times New Roman"/>
              </a:rPr>
              <a:t> </a:t>
            </a:r>
            <a:r>
              <a:rPr dirty="0" sz="2400" spc="-10">
                <a:solidFill>
                  <a:srgbClr val="1E1C10"/>
                </a:solidFill>
                <a:latin typeface="Arial"/>
                <a:cs typeface="Arial"/>
              </a:rPr>
              <a:t>Edwards</a:t>
            </a:r>
            <a:r>
              <a:rPr dirty="0" sz="2400" spc="-10">
                <a:solidFill>
                  <a:srgbClr val="1E1C10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1E1C10"/>
                </a:solidFill>
                <a:latin typeface="Arial"/>
                <a:cs typeface="Arial"/>
              </a:rPr>
              <a:t>LifeSciences,</a:t>
            </a:r>
            <a:r>
              <a:rPr dirty="0" sz="2400" spc="60">
                <a:solidFill>
                  <a:srgbClr val="1E1C10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1E1C10"/>
                </a:solidFill>
                <a:latin typeface="Arial"/>
                <a:cs typeface="Arial"/>
              </a:rPr>
              <a:t>Foldax,</a:t>
            </a:r>
            <a:r>
              <a:rPr dirty="0" sz="2400" spc="65">
                <a:solidFill>
                  <a:srgbClr val="1E1C10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1E1C10"/>
                </a:solidFill>
                <a:latin typeface="Arial"/>
                <a:cs typeface="Arial"/>
              </a:rPr>
              <a:t>HighLife,</a:t>
            </a:r>
            <a:r>
              <a:rPr dirty="0" sz="2400" spc="65">
                <a:solidFill>
                  <a:srgbClr val="1E1C10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1E1C10"/>
                </a:solidFill>
                <a:latin typeface="Arial"/>
                <a:cs typeface="Arial"/>
              </a:rPr>
              <a:t>Medtronic,</a:t>
            </a:r>
            <a:r>
              <a:rPr dirty="0" sz="2400" spc="65">
                <a:solidFill>
                  <a:srgbClr val="1E1C10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1E1C10"/>
                </a:solidFill>
                <a:latin typeface="Arial"/>
                <a:cs typeface="Arial"/>
              </a:rPr>
              <a:t>Shifamed,</a:t>
            </a:r>
            <a:r>
              <a:rPr dirty="0" sz="2400" spc="65">
                <a:solidFill>
                  <a:srgbClr val="1E1C10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1E1C10"/>
                </a:solidFill>
                <a:latin typeface="Arial"/>
                <a:cs typeface="Arial"/>
              </a:rPr>
              <a:t>Shockwave,</a:t>
            </a:r>
            <a:r>
              <a:rPr dirty="0" sz="2400" spc="65">
                <a:solidFill>
                  <a:srgbClr val="1E1C10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1E1C10"/>
                </a:solidFill>
                <a:latin typeface="Arial"/>
                <a:cs typeface="Arial"/>
              </a:rPr>
              <a:t>vDyne,</a:t>
            </a:r>
            <a:r>
              <a:rPr dirty="0" sz="2400" spc="65">
                <a:solidFill>
                  <a:srgbClr val="1E1C10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1E1C10"/>
                </a:solidFill>
                <a:latin typeface="Arial"/>
                <a:cs typeface="Arial"/>
              </a:rPr>
              <a:t>WL</a:t>
            </a:r>
            <a:r>
              <a:rPr dirty="0" sz="2400" spc="-25">
                <a:solidFill>
                  <a:srgbClr val="1E1C10"/>
                </a:solidFill>
                <a:latin typeface="Times New Roman"/>
                <a:cs typeface="Times New Roman"/>
              </a:rPr>
              <a:t> </a:t>
            </a:r>
            <a:r>
              <a:rPr dirty="0" sz="2400" spc="-20">
                <a:solidFill>
                  <a:srgbClr val="1E1C10"/>
                </a:solidFill>
                <a:latin typeface="Arial"/>
                <a:cs typeface="Arial"/>
              </a:rPr>
              <a:t>Gore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0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2400">
                <a:solidFill>
                  <a:srgbClr val="1E1C10"/>
                </a:solidFill>
                <a:latin typeface="Arial"/>
                <a:cs typeface="Arial"/>
              </a:rPr>
              <a:t>National</a:t>
            </a:r>
            <a:r>
              <a:rPr dirty="0" sz="2400" spc="-30">
                <a:solidFill>
                  <a:srgbClr val="1E1C10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1E1C10"/>
                </a:solidFill>
                <a:latin typeface="Arial"/>
                <a:cs typeface="Arial"/>
              </a:rPr>
              <a:t>Co-</a:t>
            </a:r>
            <a:r>
              <a:rPr dirty="0" sz="2400" spc="-40">
                <a:solidFill>
                  <a:srgbClr val="1E1C10"/>
                </a:solidFill>
                <a:latin typeface="Arial"/>
                <a:cs typeface="Arial"/>
              </a:rPr>
              <a:t>P.I.</a:t>
            </a:r>
            <a:r>
              <a:rPr dirty="0" sz="2400" spc="-30">
                <a:solidFill>
                  <a:srgbClr val="1E1C10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1E1C10"/>
                </a:solidFill>
                <a:latin typeface="Arial"/>
                <a:cs typeface="Arial"/>
              </a:rPr>
              <a:t>for</a:t>
            </a:r>
            <a:r>
              <a:rPr dirty="0" sz="2400" spc="-65">
                <a:solidFill>
                  <a:srgbClr val="1E1C10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1E1C10"/>
                </a:solidFill>
                <a:latin typeface="Arial"/>
                <a:cs typeface="Arial"/>
              </a:rPr>
              <a:t>TRILUMINATE</a:t>
            </a:r>
            <a:r>
              <a:rPr dirty="0" sz="2400" spc="-25">
                <a:solidFill>
                  <a:srgbClr val="1E1C10"/>
                </a:solidFill>
                <a:latin typeface="Times New Roman"/>
                <a:cs typeface="Times New Roman"/>
              </a:rPr>
              <a:t> </a:t>
            </a:r>
            <a:r>
              <a:rPr dirty="0" sz="2400" spc="-10">
                <a:solidFill>
                  <a:srgbClr val="1E1C10"/>
                </a:solidFill>
                <a:latin typeface="Arial"/>
                <a:cs typeface="Arial"/>
              </a:rPr>
              <a:t>Pivotal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88265">
              <a:lnSpc>
                <a:spcPct val="100000"/>
              </a:lnSpc>
              <a:spcBef>
                <a:spcPts val="100"/>
              </a:spcBef>
            </a:pPr>
            <a:r>
              <a:rPr dirty="0"/>
              <a:t>Study</a:t>
            </a:r>
            <a:r>
              <a:rPr dirty="0" spc="15" b="0">
                <a:latin typeface="Times New Roman"/>
                <a:cs typeface="Times New Roman"/>
              </a:rPr>
              <a:t> </a:t>
            </a:r>
            <a:r>
              <a:rPr dirty="0"/>
              <a:t>Design</a:t>
            </a:r>
            <a:r>
              <a:rPr dirty="0" spc="20" b="0">
                <a:latin typeface="Times New Roman"/>
                <a:cs typeface="Times New Roman"/>
              </a:rPr>
              <a:t> </a:t>
            </a:r>
            <a:r>
              <a:rPr dirty="0"/>
              <a:t>for</a:t>
            </a:r>
            <a:r>
              <a:rPr dirty="0" spc="20" b="0">
                <a:latin typeface="Times New Roman"/>
                <a:cs typeface="Times New Roman"/>
              </a:rPr>
              <a:t> </a:t>
            </a:r>
            <a:r>
              <a:rPr dirty="0"/>
              <a:t>TRILUMINATE</a:t>
            </a:r>
            <a:r>
              <a:rPr dirty="0" spc="20" b="0">
                <a:latin typeface="Times New Roman"/>
                <a:cs typeface="Times New Roman"/>
              </a:rPr>
              <a:t> </a:t>
            </a:r>
            <a:r>
              <a:rPr dirty="0"/>
              <a:t>Pivotal</a:t>
            </a:r>
            <a:r>
              <a:rPr dirty="0" spc="20" b="0">
                <a:latin typeface="Times New Roman"/>
                <a:cs typeface="Times New Roman"/>
              </a:rPr>
              <a:t> </a:t>
            </a:r>
            <a:r>
              <a:rPr dirty="0" spc="-25"/>
              <a:t>RCT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2319401" y="1937753"/>
            <a:ext cx="806323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35">
                <a:solidFill>
                  <a:srgbClr val="1E1C10"/>
                </a:solidFill>
                <a:latin typeface="Arial"/>
                <a:cs typeface="Arial"/>
              </a:rPr>
              <a:t>To</a:t>
            </a:r>
            <a:r>
              <a:rPr dirty="0" sz="1400" spc="10">
                <a:solidFill>
                  <a:srgbClr val="1E1C1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1E1C10"/>
                </a:solidFill>
                <a:latin typeface="Arial"/>
                <a:cs typeface="Arial"/>
              </a:rPr>
              <a:t>evaluate</a:t>
            </a:r>
            <a:r>
              <a:rPr dirty="0" sz="1400" spc="15">
                <a:solidFill>
                  <a:srgbClr val="1E1C1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1E1C10"/>
                </a:solidFill>
                <a:latin typeface="Arial"/>
                <a:cs typeface="Arial"/>
              </a:rPr>
              <a:t>the</a:t>
            </a:r>
            <a:r>
              <a:rPr dirty="0" sz="1400" spc="15">
                <a:solidFill>
                  <a:srgbClr val="1E1C1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1E1C10"/>
                </a:solidFill>
                <a:latin typeface="Arial"/>
                <a:cs typeface="Arial"/>
              </a:rPr>
              <a:t>safety</a:t>
            </a:r>
            <a:r>
              <a:rPr dirty="0" sz="1400" spc="15">
                <a:solidFill>
                  <a:srgbClr val="1E1C1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1E1C10"/>
                </a:solidFill>
                <a:latin typeface="Arial"/>
                <a:cs typeface="Arial"/>
              </a:rPr>
              <a:t>and</a:t>
            </a:r>
            <a:r>
              <a:rPr dirty="0" sz="1400" spc="15">
                <a:solidFill>
                  <a:srgbClr val="1E1C1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1E1C10"/>
                </a:solidFill>
                <a:latin typeface="Arial"/>
                <a:cs typeface="Arial"/>
              </a:rPr>
              <a:t>effectiveness</a:t>
            </a:r>
            <a:r>
              <a:rPr dirty="0" sz="1400" spc="15">
                <a:solidFill>
                  <a:srgbClr val="1E1C1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1E1C10"/>
                </a:solidFill>
                <a:latin typeface="Arial"/>
                <a:cs typeface="Arial"/>
              </a:rPr>
              <a:t>of</a:t>
            </a:r>
            <a:r>
              <a:rPr dirty="0" sz="1400" spc="15">
                <a:solidFill>
                  <a:srgbClr val="1E1C1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1E1C10"/>
                </a:solidFill>
                <a:latin typeface="Arial"/>
                <a:cs typeface="Arial"/>
              </a:rPr>
              <a:t>the</a:t>
            </a:r>
            <a:r>
              <a:rPr dirty="0" sz="1400" spc="-10">
                <a:solidFill>
                  <a:srgbClr val="1E1C1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1E1C10"/>
                </a:solidFill>
                <a:latin typeface="Arial"/>
                <a:cs typeface="Arial"/>
              </a:rPr>
              <a:t>TriClip</a:t>
            </a:r>
            <a:r>
              <a:rPr dirty="0" sz="1400" spc="15">
                <a:solidFill>
                  <a:srgbClr val="1E1C1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1E1C10"/>
                </a:solidFill>
                <a:latin typeface="Arial"/>
                <a:cs typeface="Arial"/>
              </a:rPr>
              <a:t>System</a:t>
            </a:r>
            <a:r>
              <a:rPr dirty="0" sz="1400" spc="15">
                <a:solidFill>
                  <a:srgbClr val="1E1C1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1E1C10"/>
                </a:solidFill>
                <a:latin typeface="Arial"/>
                <a:cs typeface="Arial"/>
              </a:rPr>
              <a:t>in</a:t>
            </a:r>
            <a:r>
              <a:rPr dirty="0" sz="1400" spc="15">
                <a:solidFill>
                  <a:srgbClr val="1E1C1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1E1C10"/>
                </a:solidFill>
                <a:latin typeface="Arial"/>
                <a:cs typeface="Arial"/>
              </a:rPr>
              <a:t>symptomatic</a:t>
            </a:r>
            <a:r>
              <a:rPr dirty="0" sz="1400" spc="15">
                <a:solidFill>
                  <a:srgbClr val="1E1C1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1E1C10"/>
                </a:solidFill>
                <a:latin typeface="Arial"/>
                <a:cs typeface="Arial"/>
              </a:rPr>
              <a:t>patients</a:t>
            </a:r>
            <a:r>
              <a:rPr dirty="0" sz="1400" spc="15">
                <a:solidFill>
                  <a:srgbClr val="1E1C1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1E1C10"/>
                </a:solidFill>
                <a:latin typeface="Arial"/>
                <a:cs typeface="Arial"/>
              </a:rPr>
              <a:t>with</a:t>
            </a:r>
            <a:r>
              <a:rPr dirty="0" sz="1400" spc="15">
                <a:solidFill>
                  <a:srgbClr val="1E1C1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1E1C10"/>
                </a:solidFill>
                <a:latin typeface="Arial"/>
                <a:cs typeface="Arial"/>
              </a:rPr>
              <a:t>severe</a:t>
            </a:r>
            <a:r>
              <a:rPr dirty="0" sz="1400" spc="-5">
                <a:solidFill>
                  <a:srgbClr val="1E1C10"/>
                </a:solidFill>
                <a:latin typeface="Times New Roman"/>
                <a:cs typeface="Times New Roman"/>
              </a:rPr>
              <a:t> </a:t>
            </a:r>
            <a:r>
              <a:rPr dirty="0" sz="1400" spc="-25">
                <a:solidFill>
                  <a:srgbClr val="1E1C10"/>
                </a:solidFill>
                <a:latin typeface="Arial"/>
                <a:cs typeface="Arial"/>
              </a:rPr>
              <a:t>TR.</a:t>
            </a:r>
            <a:endParaRPr sz="1400">
              <a:latin typeface="Arial"/>
              <a:cs typeface="Arial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614596" y="2688082"/>
            <a:ext cx="1046480" cy="431165"/>
          </a:xfrm>
          <a:prstGeom prst="rect">
            <a:avLst/>
          </a:prstGeom>
        </p:spPr>
        <p:txBody>
          <a:bodyPr wrap="square" lIns="0" tIns="36830" rIns="0" bIns="0" rtlCol="0" vert="horz">
            <a:spAutoFit/>
          </a:bodyPr>
          <a:lstStyle/>
          <a:p>
            <a:pPr marL="12700" marR="5080">
              <a:lnSpc>
                <a:spcPts val="1510"/>
              </a:lnSpc>
              <a:spcBef>
                <a:spcPts val="290"/>
              </a:spcBef>
            </a:pPr>
            <a:r>
              <a:rPr dirty="0" sz="1400" spc="90" b="1">
                <a:solidFill>
                  <a:srgbClr val="009BDE"/>
                </a:solidFill>
                <a:latin typeface="Arial"/>
                <a:cs typeface="Arial"/>
              </a:rPr>
              <a:t>PRIMARY</a:t>
            </a:r>
            <a:r>
              <a:rPr dirty="0" sz="1400" spc="90">
                <a:solidFill>
                  <a:srgbClr val="009BDE"/>
                </a:solidFill>
                <a:latin typeface="Times New Roman"/>
                <a:cs typeface="Times New Roman"/>
              </a:rPr>
              <a:t> </a:t>
            </a:r>
            <a:r>
              <a:rPr dirty="0" sz="1400" spc="90" b="1">
                <a:solidFill>
                  <a:srgbClr val="009BDE"/>
                </a:solidFill>
                <a:latin typeface="Arial"/>
                <a:cs typeface="Arial"/>
              </a:rPr>
              <a:t>ENDPOINT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614596" y="1830816"/>
            <a:ext cx="1148080" cy="431165"/>
          </a:xfrm>
          <a:prstGeom prst="rect">
            <a:avLst/>
          </a:prstGeom>
        </p:spPr>
        <p:txBody>
          <a:bodyPr wrap="square" lIns="0" tIns="36830" rIns="0" bIns="0" rtlCol="0" vert="horz">
            <a:spAutoFit/>
          </a:bodyPr>
          <a:lstStyle/>
          <a:p>
            <a:pPr marL="12700" marR="5080">
              <a:lnSpc>
                <a:spcPts val="1510"/>
              </a:lnSpc>
              <a:spcBef>
                <a:spcPts val="290"/>
              </a:spcBef>
            </a:pPr>
            <a:r>
              <a:rPr dirty="0" sz="1400" spc="85" b="1">
                <a:solidFill>
                  <a:srgbClr val="009BDE"/>
                </a:solidFill>
                <a:latin typeface="Arial"/>
                <a:cs typeface="Arial"/>
              </a:rPr>
              <a:t>SCIENTIFIC</a:t>
            </a:r>
            <a:r>
              <a:rPr dirty="0" sz="1400" spc="85">
                <a:solidFill>
                  <a:srgbClr val="009BDE"/>
                </a:solidFill>
                <a:latin typeface="Times New Roman"/>
                <a:cs typeface="Times New Roman"/>
              </a:rPr>
              <a:t> </a:t>
            </a:r>
            <a:r>
              <a:rPr dirty="0" sz="1400" spc="90" b="1">
                <a:solidFill>
                  <a:srgbClr val="009BDE"/>
                </a:solidFill>
                <a:latin typeface="Arial"/>
                <a:cs typeface="Arial"/>
              </a:rPr>
              <a:t>OBJECTIVE</a:t>
            </a:r>
            <a:endParaRPr sz="1400">
              <a:latin typeface="Arial"/>
              <a:cs typeface="Arial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614596" y="3755970"/>
            <a:ext cx="1276350" cy="431165"/>
          </a:xfrm>
          <a:prstGeom prst="rect">
            <a:avLst/>
          </a:prstGeom>
        </p:spPr>
        <p:txBody>
          <a:bodyPr wrap="square" lIns="0" tIns="36830" rIns="0" bIns="0" rtlCol="0" vert="horz">
            <a:spAutoFit/>
          </a:bodyPr>
          <a:lstStyle/>
          <a:p>
            <a:pPr marL="12700" marR="5080">
              <a:lnSpc>
                <a:spcPts val="1510"/>
              </a:lnSpc>
              <a:spcBef>
                <a:spcPts val="290"/>
              </a:spcBef>
            </a:pPr>
            <a:r>
              <a:rPr dirty="0" sz="1400" spc="90" b="1">
                <a:solidFill>
                  <a:srgbClr val="009BDE"/>
                </a:solidFill>
                <a:latin typeface="Arial"/>
                <a:cs typeface="Arial"/>
              </a:rPr>
              <a:t>SECONDARY</a:t>
            </a:r>
            <a:r>
              <a:rPr dirty="0" sz="1400" spc="90">
                <a:solidFill>
                  <a:srgbClr val="009BDE"/>
                </a:solidFill>
                <a:latin typeface="Times New Roman"/>
                <a:cs typeface="Times New Roman"/>
              </a:rPr>
              <a:t> </a:t>
            </a:r>
            <a:r>
              <a:rPr dirty="0" sz="1400" spc="90" b="1">
                <a:solidFill>
                  <a:srgbClr val="009BDE"/>
                </a:solidFill>
                <a:latin typeface="Arial"/>
                <a:cs typeface="Arial"/>
              </a:rPr>
              <a:t>ENDPOINTS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2325535" y="2566542"/>
            <a:ext cx="9627235" cy="622935"/>
          </a:xfrm>
          <a:prstGeom prst="rect">
            <a:avLst/>
          </a:prstGeom>
        </p:spPr>
        <p:txBody>
          <a:bodyPr wrap="square" lIns="0" tIns="36830" rIns="0" bIns="0" rtlCol="0" vert="horz">
            <a:spAutoFit/>
          </a:bodyPr>
          <a:lstStyle/>
          <a:p>
            <a:pPr algn="just" marL="12700" marR="5080">
              <a:lnSpc>
                <a:spcPts val="1510"/>
              </a:lnSpc>
              <a:spcBef>
                <a:spcPts val="290"/>
              </a:spcBef>
            </a:pPr>
            <a:r>
              <a:rPr dirty="0" sz="1400">
                <a:solidFill>
                  <a:srgbClr val="181616"/>
                </a:solidFill>
                <a:latin typeface="Arial"/>
                <a:cs typeface="Arial"/>
              </a:rPr>
              <a:t>A</a:t>
            </a:r>
            <a:r>
              <a:rPr dirty="0" sz="1400" spc="-95">
                <a:solidFill>
                  <a:srgbClr val="181616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181616"/>
                </a:solidFill>
                <a:latin typeface="Arial"/>
                <a:cs typeface="Arial"/>
              </a:rPr>
              <a:t>composite</a:t>
            </a:r>
            <a:r>
              <a:rPr dirty="0" sz="1400" spc="-10">
                <a:solidFill>
                  <a:srgbClr val="181616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181616"/>
                </a:solidFill>
                <a:latin typeface="Arial"/>
                <a:cs typeface="Arial"/>
              </a:rPr>
              <a:t>of</a:t>
            </a:r>
            <a:r>
              <a:rPr dirty="0" sz="1400" spc="-15">
                <a:solidFill>
                  <a:srgbClr val="181616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181616"/>
                </a:solidFill>
                <a:latin typeface="Arial"/>
                <a:cs typeface="Arial"/>
              </a:rPr>
              <a:t>mortality</a:t>
            </a:r>
            <a:r>
              <a:rPr dirty="0" sz="1400" spc="-10">
                <a:solidFill>
                  <a:srgbClr val="181616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181616"/>
                </a:solidFill>
                <a:latin typeface="Arial"/>
                <a:cs typeface="Arial"/>
              </a:rPr>
              <a:t>or</a:t>
            </a:r>
            <a:r>
              <a:rPr dirty="0" sz="1400" spc="-15">
                <a:solidFill>
                  <a:srgbClr val="181616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181616"/>
                </a:solidFill>
                <a:latin typeface="Arial"/>
                <a:cs typeface="Arial"/>
              </a:rPr>
              <a:t>tricuspid</a:t>
            </a:r>
            <a:r>
              <a:rPr dirty="0" sz="1400" spc="-10">
                <a:solidFill>
                  <a:srgbClr val="181616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181616"/>
                </a:solidFill>
                <a:latin typeface="Arial"/>
                <a:cs typeface="Arial"/>
              </a:rPr>
              <a:t>valve</a:t>
            </a:r>
            <a:r>
              <a:rPr dirty="0" sz="1400" spc="-15">
                <a:solidFill>
                  <a:srgbClr val="181616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181616"/>
                </a:solidFill>
                <a:latin typeface="Arial"/>
                <a:cs typeface="Arial"/>
              </a:rPr>
              <a:t>surgery,</a:t>
            </a:r>
            <a:r>
              <a:rPr dirty="0" sz="1400" spc="-15">
                <a:solidFill>
                  <a:srgbClr val="181616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181616"/>
                </a:solidFill>
                <a:latin typeface="Arial"/>
                <a:cs typeface="Arial"/>
              </a:rPr>
              <a:t>heart</a:t>
            </a:r>
            <a:r>
              <a:rPr dirty="0" sz="1400" spc="-10">
                <a:solidFill>
                  <a:srgbClr val="181616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181616"/>
                </a:solidFill>
                <a:latin typeface="Arial"/>
                <a:cs typeface="Arial"/>
              </a:rPr>
              <a:t>failure</a:t>
            </a:r>
            <a:r>
              <a:rPr dirty="0" sz="1400" spc="-15">
                <a:solidFill>
                  <a:srgbClr val="181616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181616"/>
                </a:solidFill>
                <a:latin typeface="Arial"/>
                <a:cs typeface="Arial"/>
              </a:rPr>
              <a:t>hospitalizations,</a:t>
            </a:r>
            <a:r>
              <a:rPr dirty="0" sz="1400" spc="-10">
                <a:solidFill>
                  <a:srgbClr val="181616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181616"/>
                </a:solidFill>
                <a:latin typeface="Arial"/>
                <a:cs typeface="Arial"/>
              </a:rPr>
              <a:t>and</a:t>
            </a:r>
            <a:r>
              <a:rPr dirty="0" sz="1400" spc="-15">
                <a:solidFill>
                  <a:srgbClr val="181616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181616"/>
                </a:solidFill>
                <a:latin typeface="Arial"/>
                <a:cs typeface="Arial"/>
              </a:rPr>
              <a:t>qualityrofrlife</a:t>
            </a:r>
            <a:r>
              <a:rPr dirty="0" sz="1400" spc="-10">
                <a:solidFill>
                  <a:srgbClr val="181616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181616"/>
                </a:solidFill>
                <a:latin typeface="Arial"/>
                <a:cs typeface="Arial"/>
              </a:rPr>
              <a:t>improvement</a:t>
            </a:r>
            <a:r>
              <a:rPr dirty="0" sz="1400" spc="-15">
                <a:solidFill>
                  <a:srgbClr val="181616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181616"/>
                </a:solidFill>
                <a:latin typeface="Arial"/>
                <a:cs typeface="Arial"/>
              </a:rPr>
              <a:t>≥15</a:t>
            </a:r>
            <a:r>
              <a:rPr dirty="0" sz="1400" spc="-10">
                <a:solidFill>
                  <a:srgbClr val="181616"/>
                </a:solidFill>
                <a:latin typeface="Arial"/>
                <a:cs typeface="Arial"/>
              </a:rPr>
              <a:t> points </a:t>
            </a:r>
            <a:r>
              <a:rPr dirty="0" sz="1400">
                <a:solidFill>
                  <a:srgbClr val="181616"/>
                </a:solidFill>
                <a:latin typeface="Arial"/>
                <a:cs typeface="Arial"/>
              </a:rPr>
              <a:t>assessed</a:t>
            </a:r>
            <a:r>
              <a:rPr dirty="0" sz="1400" spc="15">
                <a:solidFill>
                  <a:srgbClr val="181616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181616"/>
                </a:solidFill>
                <a:latin typeface="Arial"/>
                <a:cs typeface="Arial"/>
              </a:rPr>
              <a:t>using</a:t>
            </a:r>
            <a:r>
              <a:rPr dirty="0" sz="1400" spc="20">
                <a:solidFill>
                  <a:srgbClr val="181616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181616"/>
                </a:solidFill>
                <a:latin typeface="Arial"/>
                <a:cs typeface="Arial"/>
              </a:rPr>
              <a:t>the</a:t>
            </a:r>
            <a:r>
              <a:rPr dirty="0" sz="1400" spc="20">
                <a:solidFill>
                  <a:srgbClr val="181616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181616"/>
                </a:solidFill>
                <a:latin typeface="Arial"/>
                <a:cs typeface="Arial"/>
              </a:rPr>
              <a:t>Kansas</a:t>
            </a:r>
            <a:r>
              <a:rPr dirty="0" sz="1400" spc="20">
                <a:solidFill>
                  <a:srgbClr val="181616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181616"/>
                </a:solidFill>
                <a:latin typeface="Arial"/>
                <a:cs typeface="Arial"/>
              </a:rPr>
              <a:t>City</a:t>
            </a:r>
            <a:r>
              <a:rPr dirty="0" sz="1400" spc="20">
                <a:solidFill>
                  <a:srgbClr val="181616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181616"/>
                </a:solidFill>
                <a:latin typeface="Arial"/>
                <a:cs typeface="Arial"/>
              </a:rPr>
              <a:t>Cardiomyopathy</a:t>
            </a:r>
            <a:r>
              <a:rPr dirty="0" sz="1400" spc="20">
                <a:solidFill>
                  <a:srgbClr val="181616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181616"/>
                </a:solidFill>
                <a:latin typeface="Arial"/>
                <a:cs typeface="Arial"/>
              </a:rPr>
              <a:t>Questionnaire</a:t>
            </a:r>
            <a:r>
              <a:rPr dirty="0" sz="1400" spc="20">
                <a:solidFill>
                  <a:srgbClr val="181616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181616"/>
                </a:solidFill>
                <a:latin typeface="Arial"/>
                <a:cs typeface="Arial"/>
              </a:rPr>
              <a:t>(KCCQ),</a:t>
            </a:r>
            <a:r>
              <a:rPr dirty="0" sz="1400" spc="20">
                <a:solidFill>
                  <a:srgbClr val="181616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181616"/>
                </a:solidFill>
                <a:latin typeface="Arial"/>
                <a:cs typeface="Arial"/>
              </a:rPr>
              <a:t>evaluated</a:t>
            </a:r>
            <a:r>
              <a:rPr dirty="0" sz="1400" spc="20">
                <a:solidFill>
                  <a:srgbClr val="181616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181616"/>
                </a:solidFill>
                <a:latin typeface="Arial"/>
                <a:cs typeface="Arial"/>
              </a:rPr>
              <a:t>at</a:t>
            </a:r>
            <a:r>
              <a:rPr dirty="0" sz="1400" spc="20">
                <a:solidFill>
                  <a:srgbClr val="181616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181616"/>
                </a:solidFill>
                <a:latin typeface="Arial"/>
                <a:cs typeface="Arial"/>
              </a:rPr>
              <a:t>12</a:t>
            </a:r>
            <a:r>
              <a:rPr dirty="0" sz="1400" spc="20">
                <a:solidFill>
                  <a:srgbClr val="181616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181616"/>
                </a:solidFill>
                <a:latin typeface="Arial"/>
                <a:cs typeface="Arial"/>
              </a:rPr>
              <a:t>months</a:t>
            </a:r>
            <a:r>
              <a:rPr dirty="0" sz="1400" spc="20">
                <a:solidFill>
                  <a:srgbClr val="181616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181616"/>
                </a:solidFill>
                <a:latin typeface="Arial"/>
                <a:cs typeface="Arial"/>
              </a:rPr>
              <a:t>in</a:t>
            </a:r>
            <a:r>
              <a:rPr dirty="0" sz="1400" spc="20">
                <a:solidFill>
                  <a:srgbClr val="181616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181616"/>
                </a:solidFill>
                <a:latin typeface="Arial"/>
                <a:cs typeface="Arial"/>
              </a:rPr>
              <a:t>a</a:t>
            </a:r>
            <a:r>
              <a:rPr dirty="0" sz="1400" spc="20">
                <a:solidFill>
                  <a:srgbClr val="181616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181616"/>
                </a:solidFill>
                <a:latin typeface="Arial"/>
                <a:cs typeface="Arial"/>
              </a:rPr>
              <a:t>hierarchical</a:t>
            </a:r>
            <a:r>
              <a:rPr dirty="0" sz="1400" spc="20">
                <a:solidFill>
                  <a:srgbClr val="181616"/>
                </a:solidFill>
                <a:latin typeface="Times New Roman"/>
                <a:cs typeface="Times New Roman"/>
              </a:rPr>
              <a:t> </a:t>
            </a:r>
            <a:r>
              <a:rPr dirty="0" sz="1400" spc="-10">
                <a:solidFill>
                  <a:srgbClr val="181616"/>
                </a:solidFill>
                <a:latin typeface="Arial"/>
                <a:cs typeface="Arial"/>
              </a:rPr>
              <a:t>fashion</a:t>
            </a:r>
            <a:r>
              <a:rPr dirty="0" sz="1400" spc="-10">
                <a:solidFill>
                  <a:srgbClr val="181616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181616"/>
                </a:solidFill>
                <a:latin typeface="Arial"/>
                <a:cs typeface="Arial"/>
              </a:rPr>
              <a:t>using</a:t>
            </a:r>
            <a:r>
              <a:rPr dirty="0" sz="1400" spc="30">
                <a:solidFill>
                  <a:srgbClr val="181616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181616"/>
                </a:solidFill>
                <a:latin typeface="Arial"/>
                <a:cs typeface="Arial"/>
              </a:rPr>
              <a:t>the</a:t>
            </a:r>
            <a:r>
              <a:rPr dirty="0" sz="1400" spc="30">
                <a:solidFill>
                  <a:srgbClr val="181616"/>
                </a:solidFill>
                <a:latin typeface="Times New Roman"/>
                <a:cs typeface="Times New Roman"/>
              </a:rPr>
              <a:t> </a:t>
            </a:r>
            <a:r>
              <a:rPr dirty="0" sz="1400" spc="-10">
                <a:solidFill>
                  <a:srgbClr val="181616"/>
                </a:solidFill>
                <a:latin typeface="Arial"/>
                <a:cs typeface="Arial"/>
              </a:rPr>
              <a:t>Finkelstein-</a:t>
            </a:r>
            <a:r>
              <a:rPr dirty="0" sz="1400">
                <a:solidFill>
                  <a:srgbClr val="181616"/>
                </a:solidFill>
                <a:latin typeface="Arial"/>
                <a:cs typeface="Arial"/>
              </a:rPr>
              <a:t>Schoenfeld</a:t>
            </a:r>
            <a:r>
              <a:rPr dirty="0" sz="1400" spc="30">
                <a:solidFill>
                  <a:srgbClr val="181616"/>
                </a:solidFill>
                <a:latin typeface="Times New Roman"/>
                <a:cs typeface="Times New Roman"/>
              </a:rPr>
              <a:t> </a:t>
            </a:r>
            <a:r>
              <a:rPr dirty="0" sz="1400" spc="-10">
                <a:solidFill>
                  <a:srgbClr val="181616"/>
                </a:solidFill>
                <a:latin typeface="Arial"/>
                <a:cs typeface="Arial"/>
              </a:rPr>
              <a:t>methodology.</a:t>
            </a:r>
            <a:endParaRPr sz="1400">
              <a:latin typeface="Arial"/>
              <a:cs typeface="Arial"/>
            </a:endParaRPr>
          </a:p>
        </p:txBody>
      </p:sp>
      <p:sp>
        <p:nvSpPr>
          <p:cNvPr id="8" name="object 8" descr=""/>
          <p:cNvSpPr/>
          <p:nvPr/>
        </p:nvSpPr>
        <p:spPr>
          <a:xfrm>
            <a:off x="459268" y="1773097"/>
            <a:ext cx="0" cy="573405"/>
          </a:xfrm>
          <a:custGeom>
            <a:avLst/>
            <a:gdLst/>
            <a:ahLst/>
            <a:cxnLst/>
            <a:rect l="l" t="t" r="r" b="b"/>
            <a:pathLst>
              <a:path w="0" h="573405">
                <a:moveTo>
                  <a:pt x="0" y="0"/>
                </a:moveTo>
                <a:lnTo>
                  <a:pt x="0" y="573316"/>
                </a:lnTo>
              </a:path>
            </a:pathLst>
          </a:custGeom>
          <a:ln w="12700">
            <a:solidFill>
              <a:srgbClr val="009BD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/>
          <p:nvPr/>
        </p:nvSpPr>
        <p:spPr>
          <a:xfrm>
            <a:off x="459268" y="2528963"/>
            <a:ext cx="0" cy="776605"/>
          </a:xfrm>
          <a:custGeom>
            <a:avLst/>
            <a:gdLst/>
            <a:ahLst/>
            <a:cxnLst/>
            <a:rect l="l" t="t" r="r" b="b"/>
            <a:pathLst>
              <a:path w="0" h="776604">
                <a:moveTo>
                  <a:pt x="0" y="0"/>
                </a:moveTo>
                <a:lnTo>
                  <a:pt x="0" y="776122"/>
                </a:lnTo>
              </a:path>
            </a:pathLst>
          </a:custGeom>
          <a:ln w="12700">
            <a:solidFill>
              <a:srgbClr val="009BD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/>
          <p:nvPr/>
        </p:nvSpPr>
        <p:spPr>
          <a:xfrm>
            <a:off x="458261" y="3415842"/>
            <a:ext cx="2540" cy="1138555"/>
          </a:xfrm>
          <a:custGeom>
            <a:avLst/>
            <a:gdLst/>
            <a:ahLst/>
            <a:cxnLst/>
            <a:rect l="l" t="t" r="r" b="b"/>
            <a:pathLst>
              <a:path w="2540" h="1138554">
                <a:moveTo>
                  <a:pt x="0" y="0"/>
                </a:moveTo>
                <a:lnTo>
                  <a:pt x="2019" y="1138135"/>
                </a:lnTo>
              </a:path>
            </a:pathLst>
          </a:custGeom>
          <a:ln w="12700">
            <a:solidFill>
              <a:srgbClr val="009BD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 txBox="1"/>
          <p:nvPr/>
        </p:nvSpPr>
        <p:spPr>
          <a:xfrm>
            <a:off x="2312708" y="1251991"/>
            <a:ext cx="908050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solidFill>
                  <a:srgbClr val="181616"/>
                </a:solidFill>
                <a:latin typeface="Arial"/>
                <a:cs typeface="Arial"/>
              </a:rPr>
              <a:t>TRILUMINATE</a:t>
            </a:r>
            <a:r>
              <a:rPr dirty="0" sz="1400" spc="10">
                <a:solidFill>
                  <a:srgbClr val="181616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181616"/>
                </a:solidFill>
                <a:latin typeface="Arial"/>
                <a:cs typeface="Arial"/>
              </a:rPr>
              <a:t>Pivotal</a:t>
            </a:r>
            <a:r>
              <a:rPr dirty="0" sz="1400" spc="15">
                <a:solidFill>
                  <a:srgbClr val="181616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181616"/>
                </a:solidFill>
                <a:latin typeface="Arial"/>
                <a:cs typeface="Arial"/>
              </a:rPr>
              <a:t>RCT</a:t>
            </a:r>
            <a:r>
              <a:rPr dirty="0" sz="1400" spc="-5">
                <a:solidFill>
                  <a:srgbClr val="181616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181616"/>
                </a:solidFill>
                <a:latin typeface="Arial"/>
                <a:cs typeface="Arial"/>
              </a:rPr>
              <a:t>is</a:t>
            </a:r>
            <a:r>
              <a:rPr dirty="0" sz="1400" spc="15">
                <a:solidFill>
                  <a:srgbClr val="181616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181616"/>
                </a:solidFill>
                <a:latin typeface="Arial"/>
                <a:cs typeface="Arial"/>
              </a:rPr>
              <a:t>the</a:t>
            </a:r>
            <a:r>
              <a:rPr dirty="0" sz="1400" spc="15">
                <a:solidFill>
                  <a:srgbClr val="181616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181616"/>
                </a:solidFill>
                <a:latin typeface="Arial"/>
                <a:cs typeface="Arial"/>
              </a:rPr>
              <a:t>first</a:t>
            </a:r>
            <a:r>
              <a:rPr dirty="0" sz="1400" spc="15">
                <a:solidFill>
                  <a:srgbClr val="181616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181616"/>
                </a:solidFill>
                <a:latin typeface="Arial"/>
                <a:cs typeface="Arial"/>
              </a:rPr>
              <a:t>randomized,</a:t>
            </a:r>
            <a:r>
              <a:rPr dirty="0" sz="1400" spc="15">
                <a:solidFill>
                  <a:srgbClr val="181616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181616"/>
                </a:solidFill>
                <a:latin typeface="Arial"/>
                <a:cs typeface="Arial"/>
              </a:rPr>
              <a:t>controlled</a:t>
            </a:r>
            <a:r>
              <a:rPr dirty="0" sz="1400" spc="15">
                <a:solidFill>
                  <a:srgbClr val="181616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181616"/>
                </a:solidFill>
                <a:latin typeface="Arial"/>
                <a:cs typeface="Arial"/>
              </a:rPr>
              <a:t>study</a:t>
            </a:r>
            <a:r>
              <a:rPr dirty="0" sz="1400" spc="15">
                <a:solidFill>
                  <a:srgbClr val="181616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181616"/>
                </a:solidFill>
                <a:latin typeface="Arial"/>
                <a:cs typeface="Arial"/>
              </a:rPr>
              <a:t>for</a:t>
            </a:r>
            <a:r>
              <a:rPr dirty="0" sz="1400" spc="15">
                <a:solidFill>
                  <a:srgbClr val="181616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181616"/>
                </a:solidFill>
                <a:latin typeface="Arial"/>
                <a:cs typeface="Arial"/>
              </a:rPr>
              <a:t>the</a:t>
            </a:r>
            <a:r>
              <a:rPr dirty="0" sz="1400" spc="15">
                <a:solidFill>
                  <a:srgbClr val="181616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181616"/>
                </a:solidFill>
                <a:latin typeface="Arial"/>
                <a:cs typeface="Arial"/>
              </a:rPr>
              <a:t>treatment</a:t>
            </a:r>
            <a:r>
              <a:rPr dirty="0" sz="1400" spc="15">
                <a:solidFill>
                  <a:srgbClr val="181616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181616"/>
                </a:solidFill>
                <a:latin typeface="Arial"/>
                <a:cs typeface="Arial"/>
              </a:rPr>
              <a:t>of</a:t>
            </a:r>
            <a:r>
              <a:rPr dirty="0" sz="1400" spc="15">
                <a:solidFill>
                  <a:srgbClr val="181616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181616"/>
                </a:solidFill>
                <a:latin typeface="Arial"/>
                <a:cs typeface="Arial"/>
              </a:rPr>
              <a:t>tricuspid</a:t>
            </a:r>
            <a:r>
              <a:rPr dirty="0" sz="1400" spc="15">
                <a:solidFill>
                  <a:srgbClr val="181616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181616"/>
                </a:solidFill>
                <a:latin typeface="Arial"/>
                <a:cs typeface="Arial"/>
              </a:rPr>
              <a:t>regurgitation</a:t>
            </a:r>
            <a:r>
              <a:rPr dirty="0" sz="1400" spc="15">
                <a:solidFill>
                  <a:srgbClr val="181616"/>
                </a:solidFill>
                <a:latin typeface="Times New Roman"/>
                <a:cs typeface="Times New Roman"/>
              </a:rPr>
              <a:t> </a:t>
            </a:r>
            <a:r>
              <a:rPr dirty="0" sz="1400" spc="-10">
                <a:solidFill>
                  <a:srgbClr val="181616"/>
                </a:solidFill>
                <a:latin typeface="Arial"/>
                <a:cs typeface="Arial"/>
              </a:rPr>
              <a:t>(TR).</a:t>
            </a:r>
            <a:endParaRPr sz="1400">
              <a:latin typeface="Arial"/>
              <a:cs typeface="Arial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614596" y="1251991"/>
            <a:ext cx="145605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85" b="1">
                <a:solidFill>
                  <a:srgbClr val="009BDE"/>
                </a:solidFill>
                <a:latin typeface="Arial"/>
                <a:cs typeface="Arial"/>
              </a:rPr>
              <a:t>BACKGROUND</a:t>
            </a:r>
            <a:endParaRPr sz="1400">
              <a:latin typeface="Arial"/>
              <a:cs typeface="Arial"/>
            </a:endParaRPr>
          </a:p>
        </p:txBody>
      </p:sp>
      <p:sp>
        <p:nvSpPr>
          <p:cNvPr id="13" name="object 13" descr=""/>
          <p:cNvSpPr/>
          <p:nvPr/>
        </p:nvSpPr>
        <p:spPr>
          <a:xfrm>
            <a:off x="2249690" y="2384310"/>
            <a:ext cx="9791700" cy="0"/>
          </a:xfrm>
          <a:custGeom>
            <a:avLst/>
            <a:gdLst/>
            <a:ahLst/>
            <a:cxnLst/>
            <a:rect l="l" t="t" r="r" b="b"/>
            <a:pathLst>
              <a:path w="9791700" h="0">
                <a:moveTo>
                  <a:pt x="0" y="0"/>
                </a:moveTo>
                <a:lnTo>
                  <a:pt x="9791128" y="0"/>
                </a:lnTo>
              </a:path>
            </a:pathLst>
          </a:custGeom>
          <a:ln w="12700">
            <a:solidFill>
              <a:srgbClr val="43536A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 descr=""/>
          <p:cNvSpPr/>
          <p:nvPr/>
        </p:nvSpPr>
        <p:spPr>
          <a:xfrm>
            <a:off x="2249690" y="3398697"/>
            <a:ext cx="9791700" cy="0"/>
          </a:xfrm>
          <a:custGeom>
            <a:avLst/>
            <a:gdLst/>
            <a:ahLst/>
            <a:cxnLst/>
            <a:rect l="l" t="t" r="r" b="b"/>
            <a:pathLst>
              <a:path w="9791700" h="0">
                <a:moveTo>
                  <a:pt x="0" y="0"/>
                </a:moveTo>
                <a:lnTo>
                  <a:pt x="9791128" y="0"/>
                </a:lnTo>
              </a:path>
            </a:pathLst>
          </a:custGeom>
          <a:ln w="12700">
            <a:solidFill>
              <a:srgbClr val="43536A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 descr=""/>
          <p:cNvSpPr/>
          <p:nvPr/>
        </p:nvSpPr>
        <p:spPr>
          <a:xfrm>
            <a:off x="2240419" y="4605896"/>
            <a:ext cx="9754870" cy="13335"/>
          </a:xfrm>
          <a:custGeom>
            <a:avLst/>
            <a:gdLst/>
            <a:ahLst/>
            <a:cxnLst/>
            <a:rect l="l" t="t" r="r" b="b"/>
            <a:pathLst>
              <a:path w="9754870" h="13335">
                <a:moveTo>
                  <a:pt x="0" y="13030"/>
                </a:moveTo>
                <a:lnTo>
                  <a:pt x="9754552" y="0"/>
                </a:lnTo>
              </a:path>
            </a:pathLst>
          </a:custGeom>
          <a:ln w="12700">
            <a:solidFill>
              <a:srgbClr val="43536A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 descr=""/>
          <p:cNvSpPr/>
          <p:nvPr/>
        </p:nvSpPr>
        <p:spPr>
          <a:xfrm>
            <a:off x="2249690" y="1743951"/>
            <a:ext cx="9773285" cy="0"/>
          </a:xfrm>
          <a:custGeom>
            <a:avLst/>
            <a:gdLst/>
            <a:ahLst/>
            <a:cxnLst/>
            <a:rect l="l" t="t" r="r" b="b"/>
            <a:pathLst>
              <a:path w="9773285" h="0">
                <a:moveTo>
                  <a:pt x="0" y="0"/>
                </a:moveTo>
                <a:lnTo>
                  <a:pt x="9772993" y="0"/>
                </a:lnTo>
              </a:path>
            </a:pathLst>
          </a:custGeom>
          <a:ln w="12700">
            <a:solidFill>
              <a:srgbClr val="43536A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 descr=""/>
          <p:cNvSpPr/>
          <p:nvPr/>
        </p:nvSpPr>
        <p:spPr>
          <a:xfrm>
            <a:off x="459268" y="1098270"/>
            <a:ext cx="0" cy="573405"/>
          </a:xfrm>
          <a:custGeom>
            <a:avLst/>
            <a:gdLst/>
            <a:ahLst/>
            <a:cxnLst/>
            <a:rect l="l" t="t" r="r" b="b"/>
            <a:pathLst>
              <a:path w="0" h="573405">
                <a:moveTo>
                  <a:pt x="0" y="0"/>
                </a:moveTo>
                <a:lnTo>
                  <a:pt x="0" y="573316"/>
                </a:lnTo>
              </a:path>
            </a:pathLst>
          </a:custGeom>
          <a:ln w="12700">
            <a:solidFill>
              <a:srgbClr val="009BD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 descr=""/>
          <p:cNvSpPr txBox="1"/>
          <p:nvPr/>
        </p:nvSpPr>
        <p:spPr>
          <a:xfrm>
            <a:off x="2325535" y="3527247"/>
            <a:ext cx="9570720" cy="9169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4475" indent="-231775">
              <a:lnSpc>
                <a:spcPct val="100000"/>
              </a:lnSpc>
              <a:spcBef>
                <a:spcPts val="100"/>
              </a:spcBef>
              <a:buClr>
                <a:srgbClr val="000000"/>
              </a:buClr>
              <a:buSzPct val="121428"/>
              <a:buChar char="•"/>
              <a:tabLst>
                <a:tab pos="244475" algn="l"/>
              </a:tabLst>
            </a:pPr>
            <a:r>
              <a:rPr dirty="0" sz="1400">
                <a:solidFill>
                  <a:srgbClr val="181616"/>
                </a:solidFill>
                <a:latin typeface="Arial"/>
                <a:cs typeface="Arial"/>
              </a:rPr>
              <a:t>30</a:t>
            </a:r>
            <a:r>
              <a:rPr dirty="0" sz="1400" spc="20">
                <a:solidFill>
                  <a:srgbClr val="181616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181616"/>
                </a:solidFill>
                <a:latin typeface="Arial"/>
                <a:cs typeface="Arial"/>
              </a:rPr>
              <a:t>days:</a:t>
            </a:r>
            <a:r>
              <a:rPr dirty="0" sz="1400" spc="5">
                <a:solidFill>
                  <a:srgbClr val="181616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181616"/>
                </a:solidFill>
                <a:latin typeface="Arial"/>
                <a:cs typeface="Arial"/>
              </a:rPr>
              <a:t>TR</a:t>
            </a:r>
            <a:r>
              <a:rPr dirty="0" sz="1400" spc="25">
                <a:solidFill>
                  <a:srgbClr val="181616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181616"/>
                </a:solidFill>
                <a:latin typeface="Arial"/>
                <a:cs typeface="Arial"/>
              </a:rPr>
              <a:t>reduction</a:t>
            </a:r>
            <a:r>
              <a:rPr dirty="0" sz="1400" spc="25">
                <a:solidFill>
                  <a:srgbClr val="181616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181616"/>
                </a:solidFill>
                <a:latin typeface="Arial"/>
                <a:cs typeface="Arial"/>
              </a:rPr>
              <a:t>to</a:t>
            </a:r>
            <a:r>
              <a:rPr dirty="0" sz="1400" spc="25">
                <a:solidFill>
                  <a:srgbClr val="181616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181616"/>
                </a:solidFill>
                <a:latin typeface="Arial"/>
                <a:cs typeface="Arial"/>
              </a:rPr>
              <a:t>moderate</a:t>
            </a:r>
            <a:r>
              <a:rPr dirty="0" sz="1400" spc="25">
                <a:solidFill>
                  <a:srgbClr val="181616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181616"/>
                </a:solidFill>
                <a:latin typeface="Arial"/>
                <a:cs typeface="Arial"/>
              </a:rPr>
              <a:t>or</a:t>
            </a:r>
            <a:r>
              <a:rPr dirty="0" sz="1400" spc="25">
                <a:solidFill>
                  <a:srgbClr val="181616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181616"/>
                </a:solidFill>
                <a:latin typeface="Arial"/>
                <a:cs typeface="Arial"/>
              </a:rPr>
              <a:t>less;</a:t>
            </a:r>
            <a:r>
              <a:rPr dirty="0" sz="1400" spc="25">
                <a:solidFill>
                  <a:srgbClr val="181616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181616"/>
                </a:solidFill>
                <a:latin typeface="Arial"/>
                <a:cs typeface="Arial"/>
              </a:rPr>
              <a:t>freedom</a:t>
            </a:r>
            <a:r>
              <a:rPr dirty="0" sz="1400" spc="25">
                <a:solidFill>
                  <a:srgbClr val="181616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181616"/>
                </a:solidFill>
                <a:latin typeface="Arial"/>
                <a:cs typeface="Arial"/>
              </a:rPr>
              <a:t>from</a:t>
            </a:r>
            <a:r>
              <a:rPr dirty="0" sz="1400" spc="25">
                <a:solidFill>
                  <a:srgbClr val="181616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181616"/>
                </a:solidFill>
                <a:latin typeface="Arial"/>
                <a:cs typeface="Arial"/>
              </a:rPr>
              <a:t>major</a:t>
            </a:r>
            <a:r>
              <a:rPr dirty="0" sz="1400" spc="25">
                <a:solidFill>
                  <a:srgbClr val="181616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181616"/>
                </a:solidFill>
                <a:latin typeface="Arial"/>
                <a:cs typeface="Arial"/>
              </a:rPr>
              <a:t>adverse</a:t>
            </a:r>
            <a:r>
              <a:rPr dirty="0" sz="1400" spc="25">
                <a:solidFill>
                  <a:srgbClr val="181616"/>
                </a:solidFill>
                <a:latin typeface="Times New Roman"/>
                <a:cs typeface="Times New Roman"/>
              </a:rPr>
              <a:t> </a:t>
            </a:r>
            <a:r>
              <a:rPr dirty="0" sz="1400" spc="-10">
                <a:solidFill>
                  <a:srgbClr val="181616"/>
                </a:solidFill>
                <a:latin typeface="Arial"/>
                <a:cs typeface="Arial"/>
              </a:rPr>
              <a:t>events</a:t>
            </a:r>
            <a:endParaRPr sz="1400">
              <a:latin typeface="Arial"/>
              <a:cs typeface="Arial"/>
            </a:endParaRPr>
          </a:p>
          <a:p>
            <a:pPr marL="244475" indent="-231775">
              <a:lnSpc>
                <a:spcPct val="100000"/>
              </a:lnSpc>
              <a:spcBef>
                <a:spcPts val="229"/>
              </a:spcBef>
              <a:buClr>
                <a:srgbClr val="000000"/>
              </a:buClr>
              <a:buSzPct val="121428"/>
              <a:buChar char="•"/>
              <a:tabLst>
                <a:tab pos="244475" algn="l"/>
              </a:tabLst>
            </a:pPr>
            <a:r>
              <a:rPr dirty="0" sz="1400">
                <a:solidFill>
                  <a:srgbClr val="181616"/>
                </a:solidFill>
                <a:latin typeface="Arial"/>
                <a:cs typeface="Arial"/>
              </a:rPr>
              <a:t>12</a:t>
            </a:r>
            <a:r>
              <a:rPr dirty="0" sz="1400" spc="15">
                <a:solidFill>
                  <a:srgbClr val="181616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181616"/>
                </a:solidFill>
                <a:latin typeface="Arial"/>
                <a:cs typeface="Arial"/>
              </a:rPr>
              <a:t>months:</a:t>
            </a:r>
            <a:r>
              <a:rPr dirty="0" sz="1400" spc="30">
                <a:solidFill>
                  <a:srgbClr val="181616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181616"/>
                </a:solidFill>
                <a:latin typeface="Arial"/>
                <a:cs typeface="Arial"/>
              </a:rPr>
              <a:t>Change</a:t>
            </a:r>
            <a:r>
              <a:rPr dirty="0" sz="1400" spc="25">
                <a:solidFill>
                  <a:srgbClr val="181616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181616"/>
                </a:solidFill>
                <a:latin typeface="Arial"/>
                <a:cs typeface="Arial"/>
              </a:rPr>
              <a:t>in</a:t>
            </a:r>
            <a:r>
              <a:rPr dirty="0" sz="1400" spc="30">
                <a:solidFill>
                  <a:srgbClr val="181616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181616"/>
                </a:solidFill>
                <a:latin typeface="Arial"/>
                <a:cs typeface="Arial"/>
              </a:rPr>
              <a:t>KCCQ</a:t>
            </a:r>
            <a:r>
              <a:rPr dirty="0" sz="1400" spc="25">
                <a:solidFill>
                  <a:srgbClr val="181616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181616"/>
                </a:solidFill>
                <a:latin typeface="Arial"/>
                <a:cs typeface="Arial"/>
              </a:rPr>
              <a:t>and</a:t>
            </a:r>
            <a:r>
              <a:rPr dirty="0" sz="1400" spc="30">
                <a:solidFill>
                  <a:srgbClr val="181616"/>
                </a:solidFill>
                <a:latin typeface="Times New Roman"/>
                <a:cs typeface="Times New Roman"/>
              </a:rPr>
              <a:t> </a:t>
            </a:r>
            <a:r>
              <a:rPr dirty="0" sz="1400" spc="-20">
                <a:solidFill>
                  <a:srgbClr val="181616"/>
                </a:solidFill>
                <a:latin typeface="Arial"/>
                <a:cs typeface="Arial"/>
              </a:rPr>
              <a:t>6MWD</a:t>
            </a:r>
            <a:endParaRPr sz="1400">
              <a:latin typeface="Arial"/>
              <a:cs typeface="Arial"/>
            </a:endParaRPr>
          </a:p>
          <a:p>
            <a:pPr marL="244475" marR="5080" indent="-231775">
              <a:lnSpc>
                <a:spcPts val="1510"/>
              </a:lnSpc>
              <a:spcBef>
                <a:spcPts val="425"/>
              </a:spcBef>
              <a:buClr>
                <a:srgbClr val="000000"/>
              </a:buClr>
              <a:buSzPct val="121428"/>
              <a:buChar char="•"/>
              <a:tabLst>
                <a:tab pos="244475" algn="l"/>
              </a:tabLst>
            </a:pPr>
            <a:r>
              <a:rPr dirty="0" sz="1400">
                <a:solidFill>
                  <a:srgbClr val="181616"/>
                </a:solidFill>
                <a:latin typeface="Arial"/>
                <a:cs typeface="Arial"/>
              </a:rPr>
              <a:t>24</a:t>
            </a:r>
            <a:r>
              <a:rPr dirty="0" sz="1400" spc="10">
                <a:solidFill>
                  <a:srgbClr val="181616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181616"/>
                </a:solidFill>
                <a:latin typeface="Arial"/>
                <a:cs typeface="Arial"/>
              </a:rPr>
              <a:t>months:</a:t>
            </a:r>
            <a:r>
              <a:rPr dirty="0" sz="1400" spc="10">
                <a:solidFill>
                  <a:srgbClr val="181616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181616"/>
                </a:solidFill>
                <a:latin typeface="Arial"/>
                <a:cs typeface="Arial"/>
              </a:rPr>
              <a:t>Recurrent</a:t>
            </a:r>
            <a:r>
              <a:rPr dirty="0" sz="1400" spc="15">
                <a:solidFill>
                  <a:srgbClr val="181616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181616"/>
                </a:solidFill>
                <a:latin typeface="Arial"/>
                <a:cs typeface="Arial"/>
              </a:rPr>
              <a:t>HF</a:t>
            </a:r>
            <a:r>
              <a:rPr dirty="0" sz="1400" spc="10">
                <a:solidFill>
                  <a:srgbClr val="181616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181616"/>
                </a:solidFill>
                <a:latin typeface="Arial"/>
                <a:cs typeface="Arial"/>
              </a:rPr>
              <a:t>hospitalizations;</a:t>
            </a:r>
            <a:r>
              <a:rPr dirty="0" sz="1400" spc="10">
                <a:solidFill>
                  <a:srgbClr val="181616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181616"/>
                </a:solidFill>
                <a:latin typeface="Arial"/>
                <a:cs typeface="Arial"/>
              </a:rPr>
              <a:t>freedom</a:t>
            </a:r>
            <a:r>
              <a:rPr dirty="0" sz="1400" spc="15">
                <a:solidFill>
                  <a:srgbClr val="181616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181616"/>
                </a:solidFill>
                <a:latin typeface="Arial"/>
                <a:cs typeface="Arial"/>
              </a:rPr>
              <a:t>from</a:t>
            </a:r>
            <a:r>
              <a:rPr dirty="0" sz="1400" spc="10">
                <a:solidFill>
                  <a:srgbClr val="181616"/>
                </a:solidFill>
                <a:latin typeface="Times New Roman"/>
                <a:cs typeface="Times New Roman"/>
              </a:rPr>
              <a:t> </a:t>
            </a:r>
            <a:r>
              <a:rPr dirty="0" sz="1400" spc="-10">
                <a:solidFill>
                  <a:srgbClr val="181616"/>
                </a:solidFill>
                <a:latin typeface="Arial"/>
                <a:cs typeface="Arial"/>
              </a:rPr>
              <a:t>all-</a:t>
            </a:r>
            <a:r>
              <a:rPr dirty="0" sz="1400">
                <a:solidFill>
                  <a:srgbClr val="181616"/>
                </a:solidFill>
                <a:latin typeface="Arial"/>
                <a:cs typeface="Arial"/>
              </a:rPr>
              <a:t>cause</a:t>
            </a:r>
            <a:r>
              <a:rPr dirty="0" sz="1400" spc="10">
                <a:solidFill>
                  <a:srgbClr val="181616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181616"/>
                </a:solidFill>
                <a:latin typeface="Arial"/>
                <a:cs typeface="Arial"/>
              </a:rPr>
              <a:t>mortality,</a:t>
            </a:r>
            <a:r>
              <a:rPr dirty="0" sz="1400" spc="15">
                <a:solidFill>
                  <a:srgbClr val="181616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181616"/>
                </a:solidFill>
                <a:latin typeface="Arial"/>
                <a:cs typeface="Arial"/>
              </a:rPr>
              <a:t>tricuspid</a:t>
            </a:r>
            <a:r>
              <a:rPr dirty="0" sz="1400" spc="10">
                <a:solidFill>
                  <a:srgbClr val="181616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181616"/>
                </a:solidFill>
                <a:latin typeface="Arial"/>
                <a:cs typeface="Arial"/>
              </a:rPr>
              <a:t>valve</a:t>
            </a:r>
            <a:r>
              <a:rPr dirty="0" sz="1400" spc="10">
                <a:solidFill>
                  <a:srgbClr val="181616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181616"/>
                </a:solidFill>
                <a:latin typeface="Arial"/>
                <a:cs typeface="Arial"/>
              </a:rPr>
              <a:t>surgery,</a:t>
            </a:r>
            <a:r>
              <a:rPr dirty="0" sz="1400" spc="15">
                <a:solidFill>
                  <a:srgbClr val="181616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181616"/>
                </a:solidFill>
                <a:latin typeface="Arial"/>
                <a:cs typeface="Arial"/>
              </a:rPr>
              <a:t>and</a:t>
            </a:r>
            <a:r>
              <a:rPr dirty="0" sz="1400" spc="10">
                <a:solidFill>
                  <a:srgbClr val="181616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181616"/>
                </a:solidFill>
                <a:latin typeface="Arial"/>
                <a:cs typeface="Arial"/>
              </a:rPr>
              <a:t>tricuspid</a:t>
            </a:r>
            <a:r>
              <a:rPr dirty="0" sz="1400" spc="15">
                <a:solidFill>
                  <a:srgbClr val="181616"/>
                </a:solidFill>
                <a:latin typeface="Times New Roman"/>
                <a:cs typeface="Times New Roman"/>
              </a:rPr>
              <a:t> </a:t>
            </a:r>
            <a:r>
              <a:rPr dirty="0" sz="1400" spc="-10">
                <a:solidFill>
                  <a:srgbClr val="181616"/>
                </a:solidFill>
                <a:latin typeface="Arial"/>
                <a:cs typeface="Arial"/>
              </a:rPr>
              <a:t>valve</a:t>
            </a:r>
            <a:r>
              <a:rPr dirty="0" sz="1400" spc="-10">
                <a:solidFill>
                  <a:srgbClr val="181616"/>
                </a:solidFill>
                <a:latin typeface="Times New Roman"/>
                <a:cs typeface="Times New Roman"/>
              </a:rPr>
              <a:t> </a:t>
            </a:r>
            <a:r>
              <a:rPr dirty="0" sz="1400" spc="-10">
                <a:solidFill>
                  <a:srgbClr val="181616"/>
                </a:solidFill>
                <a:latin typeface="Arial"/>
                <a:cs typeface="Arial"/>
              </a:rPr>
              <a:t>intervention</a:t>
            </a:r>
            <a:endParaRPr sz="1400">
              <a:latin typeface="Arial"/>
              <a:cs typeface="Arial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2325540" y="4618367"/>
            <a:ext cx="5592445" cy="7073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solidFill>
                  <a:srgbClr val="181616"/>
                </a:solidFill>
                <a:latin typeface="Arial"/>
                <a:cs typeface="Arial"/>
              </a:rPr>
              <a:t>Inclusion</a:t>
            </a:r>
            <a:r>
              <a:rPr dirty="0" sz="1400" spc="35">
                <a:solidFill>
                  <a:srgbClr val="181616"/>
                </a:solidFill>
                <a:latin typeface="Times New Roman"/>
                <a:cs typeface="Times New Roman"/>
              </a:rPr>
              <a:t> </a:t>
            </a:r>
            <a:r>
              <a:rPr dirty="0" sz="1400" spc="-10" b="1">
                <a:solidFill>
                  <a:srgbClr val="181616"/>
                </a:solidFill>
                <a:latin typeface="Arial"/>
                <a:cs typeface="Arial"/>
              </a:rPr>
              <a:t>Criteria:</a:t>
            </a:r>
            <a:endParaRPr sz="1400">
              <a:latin typeface="Arial"/>
              <a:cs typeface="Arial"/>
            </a:endParaRPr>
          </a:p>
          <a:p>
            <a:pPr marL="244475" indent="-231775">
              <a:lnSpc>
                <a:spcPct val="100000"/>
              </a:lnSpc>
              <a:spcBef>
                <a:spcPts val="30"/>
              </a:spcBef>
              <a:buClr>
                <a:srgbClr val="000000"/>
              </a:buClr>
              <a:buSzPct val="121428"/>
              <a:buChar char="•"/>
              <a:tabLst>
                <a:tab pos="244475" algn="l"/>
              </a:tabLst>
            </a:pPr>
            <a:r>
              <a:rPr dirty="0" sz="1400">
                <a:solidFill>
                  <a:srgbClr val="181616"/>
                </a:solidFill>
                <a:latin typeface="Arial"/>
                <a:cs typeface="Arial"/>
              </a:rPr>
              <a:t>Symptomatic</a:t>
            </a:r>
            <a:r>
              <a:rPr dirty="0" sz="1400" spc="15">
                <a:solidFill>
                  <a:srgbClr val="181616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181616"/>
                </a:solidFill>
                <a:latin typeface="Arial"/>
                <a:cs typeface="Arial"/>
              </a:rPr>
              <a:t>with</a:t>
            </a:r>
            <a:r>
              <a:rPr dirty="0" sz="1400" spc="15">
                <a:solidFill>
                  <a:srgbClr val="181616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181616"/>
                </a:solidFill>
                <a:latin typeface="Arial"/>
                <a:cs typeface="Arial"/>
              </a:rPr>
              <a:t>severe</a:t>
            </a:r>
            <a:r>
              <a:rPr dirty="0" sz="1400" spc="-5">
                <a:solidFill>
                  <a:srgbClr val="181616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181616"/>
                </a:solidFill>
                <a:latin typeface="Arial"/>
                <a:cs typeface="Arial"/>
              </a:rPr>
              <a:t>TR</a:t>
            </a:r>
            <a:r>
              <a:rPr dirty="0" sz="1400" spc="20">
                <a:solidFill>
                  <a:srgbClr val="181616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181616"/>
                </a:solidFill>
                <a:latin typeface="Arial"/>
                <a:cs typeface="Arial"/>
              </a:rPr>
              <a:t>despite</a:t>
            </a:r>
            <a:r>
              <a:rPr dirty="0" sz="1400" spc="15">
                <a:solidFill>
                  <a:srgbClr val="181616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181616"/>
                </a:solidFill>
                <a:latin typeface="Arial"/>
                <a:cs typeface="Arial"/>
              </a:rPr>
              <a:t>medical</a:t>
            </a:r>
            <a:r>
              <a:rPr dirty="0" sz="1400" spc="20">
                <a:solidFill>
                  <a:srgbClr val="181616"/>
                </a:solidFill>
                <a:latin typeface="Times New Roman"/>
                <a:cs typeface="Times New Roman"/>
              </a:rPr>
              <a:t> </a:t>
            </a:r>
            <a:r>
              <a:rPr dirty="0" sz="1400" spc="-10">
                <a:solidFill>
                  <a:srgbClr val="181616"/>
                </a:solidFill>
                <a:latin typeface="Arial"/>
                <a:cs typeface="Arial"/>
              </a:rPr>
              <a:t>therapy</a:t>
            </a:r>
            <a:endParaRPr sz="1400">
              <a:latin typeface="Arial"/>
              <a:cs typeface="Arial"/>
            </a:endParaRPr>
          </a:p>
          <a:p>
            <a:pPr marL="244475" indent="-231775">
              <a:lnSpc>
                <a:spcPct val="100000"/>
              </a:lnSpc>
              <a:spcBef>
                <a:spcPts val="229"/>
              </a:spcBef>
              <a:buClr>
                <a:srgbClr val="000000"/>
              </a:buClr>
              <a:buSzPct val="121428"/>
              <a:buChar char="•"/>
              <a:tabLst>
                <a:tab pos="244475" algn="l"/>
              </a:tabLst>
            </a:pPr>
            <a:r>
              <a:rPr dirty="0" sz="1400">
                <a:solidFill>
                  <a:srgbClr val="181616"/>
                </a:solidFill>
                <a:latin typeface="Arial"/>
                <a:cs typeface="Arial"/>
              </a:rPr>
              <a:t>≥</a:t>
            </a:r>
            <a:r>
              <a:rPr dirty="0" sz="1400" spc="-20">
                <a:solidFill>
                  <a:srgbClr val="181616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181616"/>
                </a:solidFill>
                <a:latin typeface="Arial"/>
                <a:cs typeface="Arial"/>
              </a:rPr>
              <a:t>Intermediate</a:t>
            </a:r>
            <a:r>
              <a:rPr dirty="0" sz="1400" spc="-15">
                <a:solidFill>
                  <a:srgbClr val="181616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181616"/>
                </a:solidFill>
                <a:latin typeface="Arial"/>
                <a:cs typeface="Arial"/>
              </a:rPr>
              <a:t>risk</a:t>
            </a:r>
            <a:r>
              <a:rPr dirty="0" sz="1400" spc="-15">
                <a:solidFill>
                  <a:srgbClr val="181616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181616"/>
                </a:solidFill>
                <a:latin typeface="Arial"/>
                <a:cs typeface="Arial"/>
              </a:rPr>
              <a:t>of</a:t>
            </a:r>
            <a:r>
              <a:rPr dirty="0" sz="1400" spc="-15">
                <a:solidFill>
                  <a:srgbClr val="181616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181616"/>
                </a:solidFill>
                <a:latin typeface="Arial"/>
                <a:cs typeface="Arial"/>
              </a:rPr>
              <a:t>mortality/morbidity</a:t>
            </a:r>
            <a:r>
              <a:rPr dirty="0" sz="1400" spc="-20">
                <a:solidFill>
                  <a:srgbClr val="181616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181616"/>
                </a:solidFill>
                <a:latin typeface="Arial"/>
                <a:cs typeface="Arial"/>
              </a:rPr>
              <a:t>with</a:t>
            </a:r>
            <a:r>
              <a:rPr dirty="0" sz="1400" spc="-15">
                <a:solidFill>
                  <a:srgbClr val="181616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181616"/>
                </a:solidFill>
                <a:latin typeface="Arial"/>
                <a:cs typeface="Arial"/>
              </a:rPr>
              <a:t>tricuspid</a:t>
            </a:r>
            <a:r>
              <a:rPr dirty="0" sz="1400" spc="-15">
                <a:solidFill>
                  <a:srgbClr val="181616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181616"/>
                </a:solidFill>
                <a:latin typeface="Arial"/>
                <a:cs typeface="Arial"/>
              </a:rPr>
              <a:t>valve</a:t>
            </a:r>
            <a:r>
              <a:rPr dirty="0" sz="1400" spc="-15">
                <a:solidFill>
                  <a:srgbClr val="181616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181616"/>
                </a:solidFill>
                <a:latin typeface="Arial"/>
                <a:cs typeface="Arial"/>
              </a:rPr>
              <a:t>surgery</a:t>
            </a:r>
            <a:endParaRPr sz="1400">
              <a:latin typeface="Arial"/>
              <a:cs typeface="Arial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2325547" y="5384938"/>
            <a:ext cx="3825240" cy="7073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solidFill>
                  <a:srgbClr val="181616"/>
                </a:solidFill>
                <a:latin typeface="Arial"/>
                <a:cs typeface="Arial"/>
              </a:rPr>
              <a:t>Exclusion</a:t>
            </a:r>
            <a:r>
              <a:rPr dirty="0" sz="1400" spc="35">
                <a:solidFill>
                  <a:srgbClr val="181616"/>
                </a:solidFill>
                <a:latin typeface="Times New Roman"/>
                <a:cs typeface="Times New Roman"/>
              </a:rPr>
              <a:t> </a:t>
            </a:r>
            <a:r>
              <a:rPr dirty="0" sz="1400" spc="-10" b="1">
                <a:solidFill>
                  <a:srgbClr val="181616"/>
                </a:solidFill>
                <a:latin typeface="Arial"/>
                <a:cs typeface="Arial"/>
              </a:rPr>
              <a:t>Criteria:</a:t>
            </a:r>
            <a:endParaRPr sz="1400">
              <a:latin typeface="Arial"/>
              <a:cs typeface="Arial"/>
            </a:endParaRPr>
          </a:p>
          <a:p>
            <a:pPr marL="244475" indent="-231775">
              <a:lnSpc>
                <a:spcPct val="100000"/>
              </a:lnSpc>
              <a:spcBef>
                <a:spcPts val="30"/>
              </a:spcBef>
              <a:buClr>
                <a:srgbClr val="000000"/>
              </a:buClr>
              <a:buSzPct val="121428"/>
              <a:buChar char="•"/>
              <a:tabLst>
                <a:tab pos="244475" algn="l"/>
              </a:tabLst>
            </a:pPr>
            <a:r>
              <a:rPr dirty="0" sz="1400">
                <a:solidFill>
                  <a:srgbClr val="181616"/>
                </a:solidFill>
                <a:latin typeface="Arial"/>
                <a:cs typeface="Arial"/>
              </a:rPr>
              <a:t>Indication</a:t>
            </a:r>
            <a:r>
              <a:rPr dirty="0" sz="1400" spc="15">
                <a:solidFill>
                  <a:srgbClr val="181616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181616"/>
                </a:solidFill>
                <a:latin typeface="Arial"/>
                <a:cs typeface="Arial"/>
              </a:rPr>
              <a:t>for</a:t>
            </a:r>
            <a:r>
              <a:rPr dirty="0" sz="1400" spc="15">
                <a:solidFill>
                  <a:srgbClr val="181616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181616"/>
                </a:solidFill>
                <a:latin typeface="Arial"/>
                <a:cs typeface="Arial"/>
              </a:rPr>
              <a:t>other</a:t>
            </a:r>
            <a:r>
              <a:rPr dirty="0" sz="1400" spc="15">
                <a:solidFill>
                  <a:srgbClr val="181616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181616"/>
                </a:solidFill>
                <a:latin typeface="Arial"/>
                <a:cs typeface="Arial"/>
              </a:rPr>
              <a:t>valve</a:t>
            </a:r>
            <a:r>
              <a:rPr dirty="0" sz="1400" spc="15">
                <a:solidFill>
                  <a:srgbClr val="181616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181616"/>
                </a:solidFill>
                <a:latin typeface="Arial"/>
                <a:cs typeface="Arial"/>
              </a:rPr>
              <a:t>disease</a:t>
            </a:r>
            <a:r>
              <a:rPr dirty="0" sz="1400" spc="20">
                <a:solidFill>
                  <a:srgbClr val="181616"/>
                </a:solidFill>
                <a:latin typeface="Times New Roman"/>
                <a:cs typeface="Times New Roman"/>
              </a:rPr>
              <a:t> </a:t>
            </a:r>
            <a:r>
              <a:rPr dirty="0" sz="1400" spc="-10">
                <a:solidFill>
                  <a:srgbClr val="181616"/>
                </a:solidFill>
                <a:latin typeface="Arial"/>
                <a:cs typeface="Arial"/>
              </a:rPr>
              <a:t>intervention</a:t>
            </a:r>
            <a:endParaRPr sz="1400">
              <a:latin typeface="Arial"/>
              <a:cs typeface="Arial"/>
            </a:endParaRPr>
          </a:p>
          <a:p>
            <a:pPr marL="244475" indent="-231775">
              <a:lnSpc>
                <a:spcPct val="100000"/>
              </a:lnSpc>
              <a:spcBef>
                <a:spcPts val="229"/>
              </a:spcBef>
              <a:buClr>
                <a:srgbClr val="000000"/>
              </a:buClr>
              <a:buSzPct val="121428"/>
              <a:buChar char="•"/>
              <a:tabLst>
                <a:tab pos="244475" algn="l"/>
              </a:tabLst>
            </a:pPr>
            <a:r>
              <a:rPr dirty="0" sz="1400">
                <a:solidFill>
                  <a:srgbClr val="181616"/>
                </a:solidFill>
                <a:latin typeface="Arial"/>
                <a:cs typeface="Arial"/>
              </a:rPr>
              <a:t>Anatomy</a:t>
            </a:r>
            <a:r>
              <a:rPr dirty="0" sz="1400">
                <a:solidFill>
                  <a:srgbClr val="181616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181616"/>
                </a:solidFill>
                <a:latin typeface="Arial"/>
                <a:cs typeface="Arial"/>
              </a:rPr>
              <a:t>not</a:t>
            </a:r>
            <a:r>
              <a:rPr dirty="0" sz="1400" spc="10">
                <a:solidFill>
                  <a:srgbClr val="181616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181616"/>
                </a:solidFill>
                <a:latin typeface="Arial"/>
                <a:cs typeface="Arial"/>
              </a:rPr>
              <a:t>suitable</a:t>
            </a:r>
            <a:r>
              <a:rPr dirty="0" sz="1400" spc="15">
                <a:solidFill>
                  <a:srgbClr val="181616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181616"/>
                </a:solidFill>
                <a:latin typeface="Arial"/>
                <a:cs typeface="Arial"/>
              </a:rPr>
              <a:t>for</a:t>
            </a:r>
            <a:r>
              <a:rPr dirty="0" sz="1400" spc="-15">
                <a:solidFill>
                  <a:srgbClr val="181616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181616"/>
                </a:solidFill>
                <a:latin typeface="Arial"/>
                <a:cs typeface="Arial"/>
              </a:rPr>
              <a:t>TriClip</a:t>
            </a:r>
            <a:r>
              <a:rPr dirty="0" sz="1400" spc="15">
                <a:solidFill>
                  <a:srgbClr val="181616"/>
                </a:solidFill>
                <a:latin typeface="Times New Roman"/>
                <a:cs typeface="Times New Roman"/>
              </a:rPr>
              <a:t> </a:t>
            </a:r>
            <a:r>
              <a:rPr dirty="0" sz="1400" spc="-10">
                <a:solidFill>
                  <a:srgbClr val="181616"/>
                </a:solidFill>
                <a:latin typeface="Arial"/>
                <a:cs typeface="Arial"/>
              </a:rPr>
              <a:t>therapy</a:t>
            </a:r>
            <a:endParaRPr sz="1400">
              <a:latin typeface="Arial"/>
              <a:cs typeface="Arial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614596" y="4943741"/>
            <a:ext cx="1180465" cy="815340"/>
          </a:xfrm>
          <a:prstGeom prst="rect">
            <a:avLst/>
          </a:prstGeom>
        </p:spPr>
        <p:txBody>
          <a:bodyPr wrap="square" lIns="0" tIns="36830" rIns="0" bIns="0" rtlCol="0" vert="horz">
            <a:spAutoFit/>
          </a:bodyPr>
          <a:lstStyle/>
          <a:p>
            <a:pPr marL="12700" marR="5080">
              <a:lnSpc>
                <a:spcPts val="1510"/>
              </a:lnSpc>
              <a:spcBef>
                <a:spcPts val="290"/>
              </a:spcBef>
            </a:pPr>
            <a:r>
              <a:rPr dirty="0" sz="1400" spc="75" b="1">
                <a:solidFill>
                  <a:srgbClr val="009BDE"/>
                </a:solidFill>
                <a:latin typeface="Arial"/>
                <a:cs typeface="Arial"/>
              </a:rPr>
              <a:t>KEY</a:t>
            </a:r>
            <a:r>
              <a:rPr dirty="0" sz="1400" spc="75">
                <a:solidFill>
                  <a:srgbClr val="009BDE"/>
                </a:solidFill>
                <a:latin typeface="Times New Roman"/>
                <a:cs typeface="Times New Roman"/>
              </a:rPr>
              <a:t> </a:t>
            </a:r>
            <a:r>
              <a:rPr dirty="0" sz="1400" spc="90" b="1">
                <a:solidFill>
                  <a:srgbClr val="009BDE"/>
                </a:solidFill>
                <a:latin typeface="Arial"/>
                <a:cs typeface="Arial"/>
              </a:rPr>
              <a:t>INCLUSION/</a:t>
            </a:r>
            <a:r>
              <a:rPr dirty="0" sz="1400" spc="90">
                <a:solidFill>
                  <a:srgbClr val="009BDE"/>
                </a:solidFill>
                <a:latin typeface="Times New Roman"/>
                <a:cs typeface="Times New Roman"/>
              </a:rPr>
              <a:t> </a:t>
            </a:r>
            <a:r>
              <a:rPr dirty="0" sz="1400" spc="85" b="1">
                <a:solidFill>
                  <a:srgbClr val="009BDE"/>
                </a:solidFill>
                <a:latin typeface="Arial"/>
                <a:cs typeface="Arial"/>
              </a:rPr>
              <a:t>EXCLUSION</a:t>
            </a:r>
            <a:r>
              <a:rPr dirty="0" sz="1400" spc="85">
                <a:solidFill>
                  <a:srgbClr val="009BDE"/>
                </a:solidFill>
                <a:latin typeface="Times New Roman"/>
                <a:cs typeface="Times New Roman"/>
              </a:rPr>
              <a:t> </a:t>
            </a:r>
            <a:r>
              <a:rPr dirty="0" sz="1400" spc="85" b="1">
                <a:solidFill>
                  <a:srgbClr val="009BDE"/>
                </a:solidFill>
                <a:latin typeface="Arial"/>
                <a:cs typeface="Arial"/>
              </a:rPr>
              <a:t>CRITERIA</a:t>
            </a:r>
            <a:endParaRPr sz="1400">
              <a:latin typeface="Arial"/>
              <a:cs typeface="Arial"/>
            </a:endParaRPr>
          </a:p>
        </p:txBody>
      </p:sp>
      <p:sp>
        <p:nvSpPr>
          <p:cNvPr id="22" name="object 22" descr=""/>
          <p:cNvSpPr/>
          <p:nvPr/>
        </p:nvSpPr>
        <p:spPr>
          <a:xfrm>
            <a:off x="459268" y="4686960"/>
            <a:ext cx="0" cy="1355725"/>
          </a:xfrm>
          <a:custGeom>
            <a:avLst/>
            <a:gdLst/>
            <a:ahLst/>
            <a:cxnLst/>
            <a:rect l="l" t="t" r="r" b="b"/>
            <a:pathLst>
              <a:path w="0" h="1355725">
                <a:moveTo>
                  <a:pt x="0" y="0"/>
                </a:moveTo>
                <a:lnTo>
                  <a:pt x="0" y="1355511"/>
                </a:lnTo>
              </a:path>
            </a:pathLst>
          </a:custGeom>
          <a:ln w="12700">
            <a:solidFill>
              <a:srgbClr val="009BD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30"/>
              </a:lnSpc>
            </a:pPr>
            <a:r>
              <a:rPr dirty="0" spc="-10"/>
              <a:t>EuroPCR.com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88265">
              <a:lnSpc>
                <a:spcPct val="100000"/>
              </a:lnSpc>
              <a:spcBef>
                <a:spcPts val="100"/>
              </a:spcBef>
            </a:pPr>
            <a:r>
              <a:rPr dirty="0"/>
              <a:t>Study</a:t>
            </a:r>
            <a:r>
              <a:rPr dirty="0" spc="15" b="0">
                <a:latin typeface="Times New Roman"/>
                <a:cs typeface="Times New Roman"/>
              </a:rPr>
              <a:t> </a:t>
            </a:r>
            <a:r>
              <a:rPr dirty="0"/>
              <a:t>Design</a:t>
            </a:r>
            <a:r>
              <a:rPr dirty="0" spc="20" b="0">
                <a:latin typeface="Times New Roman"/>
                <a:cs typeface="Times New Roman"/>
              </a:rPr>
              <a:t> </a:t>
            </a:r>
            <a:r>
              <a:rPr dirty="0"/>
              <a:t>for</a:t>
            </a:r>
            <a:r>
              <a:rPr dirty="0" spc="20" b="0">
                <a:latin typeface="Times New Roman"/>
                <a:cs typeface="Times New Roman"/>
              </a:rPr>
              <a:t> </a:t>
            </a:r>
            <a:r>
              <a:rPr dirty="0"/>
              <a:t>TRILUMINATE</a:t>
            </a:r>
            <a:r>
              <a:rPr dirty="0" spc="20" b="0">
                <a:latin typeface="Times New Roman"/>
                <a:cs typeface="Times New Roman"/>
              </a:rPr>
              <a:t> </a:t>
            </a:r>
            <a:r>
              <a:rPr dirty="0"/>
              <a:t>Pivotal</a:t>
            </a:r>
            <a:r>
              <a:rPr dirty="0" spc="20" b="0">
                <a:latin typeface="Times New Roman"/>
                <a:cs typeface="Times New Roman"/>
              </a:rPr>
              <a:t> </a:t>
            </a:r>
            <a:r>
              <a:rPr dirty="0" spc="-25"/>
              <a:t>RCT</a:t>
            </a:r>
          </a:p>
        </p:txBody>
      </p:sp>
      <p:grpSp>
        <p:nvGrpSpPr>
          <p:cNvPr id="3" name="object 3" descr=""/>
          <p:cNvGrpSpPr/>
          <p:nvPr/>
        </p:nvGrpSpPr>
        <p:grpSpPr>
          <a:xfrm>
            <a:off x="4542586" y="4654448"/>
            <a:ext cx="707390" cy="338455"/>
            <a:chOff x="4542586" y="4654448"/>
            <a:chExt cx="707390" cy="338455"/>
          </a:xfrm>
        </p:grpSpPr>
        <p:sp>
          <p:nvSpPr>
            <p:cNvPr id="4" name="object 4" descr=""/>
            <p:cNvSpPr/>
            <p:nvPr/>
          </p:nvSpPr>
          <p:spPr>
            <a:xfrm>
              <a:off x="4580686" y="4660798"/>
              <a:ext cx="662940" cy="274955"/>
            </a:xfrm>
            <a:custGeom>
              <a:avLst/>
              <a:gdLst/>
              <a:ahLst/>
              <a:cxnLst/>
              <a:rect l="l" t="t" r="r" b="b"/>
              <a:pathLst>
                <a:path w="662939" h="274954">
                  <a:moveTo>
                    <a:pt x="662825" y="0"/>
                  </a:moveTo>
                  <a:lnTo>
                    <a:pt x="0" y="0"/>
                  </a:lnTo>
                  <a:lnTo>
                    <a:pt x="0" y="274853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4542586" y="4916601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76200" y="0"/>
                  </a:moveTo>
                  <a:lnTo>
                    <a:pt x="0" y="0"/>
                  </a:lnTo>
                  <a:lnTo>
                    <a:pt x="38100" y="76200"/>
                  </a:lnTo>
                  <a:lnTo>
                    <a:pt x="762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 descr=""/>
          <p:cNvSpPr txBox="1"/>
          <p:nvPr/>
        </p:nvSpPr>
        <p:spPr>
          <a:xfrm>
            <a:off x="4400727" y="1225679"/>
            <a:ext cx="3222625" cy="502920"/>
          </a:xfrm>
          <a:prstGeom prst="rect">
            <a:avLst/>
          </a:prstGeom>
          <a:solidFill>
            <a:srgbClr val="E7E6E6"/>
          </a:solidFill>
          <a:ln w="12700">
            <a:solidFill>
              <a:srgbClr val="000000"/>
            </a:solidFill>
          </a:ln>
        </p:spPr>
        <p:txBody>
          <a:bodyPr wrap="square" lIns="0" tIns="42544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334"/>
              </a:spcBef>
            </a:pPr>
            <a:r>
              <a:rPr dirty="0" sz="900" b="1">
                <a:latin typeface="Arial"/>
                <a:cs typeface="Arial"/>
              </a:rPr>
              <a:t>Subject</a:t>
            </a:r>
            <a:r>
              <a:rPr dirty="0" sz="900" spc="25">
                <a:latin typeface="Times New Roman"/>
                <a:cs typeface="Times New Roman"/>
              </a:rPr>
              <a:t> </a:t>
            </a:r>
            <a:r>
              <a:rPr dirty="0" sz="900" spc="-10" b="1">
                <a:latin typeface="Arial"/>
                <a:cs typeface="Arial"/>
              </a:rPr>
              <a:t>Selection</a:t>
            </a:r>
            <a:endParaRPr sz="900">
              <a:latin typeface="Arial"/>
              <a:cs typeface="Arial"/>
            </a:endParaRPr>
          </a:p>
          <a:p>
            <a:pPr algn="ctr" marL="118745" marR="109220">
              <a:lnSpc>
                <a:spcPct val="100000"/>
              </a:lnSpc>
            </a:pPr>
            <a:r>
              <a:rPr dirty="0" sz="900">
                <a:latin typeface="Arial"/>
                <a:cs typeface="Arial"/>
              </a:rPr>
              <a:t>Subject</a:t>
            </a:r>
            <a:r>
              <a:rPr dirty="0" sz="900" spc="20">
                <a:latin typeface="Times New Roman"/>
                <a:cs typeface="Times New Roman"/>
              </a:rPr>
              <a:t> </a:t>
            </a:r>
            <a:r>
              <a:rPr dirty="0" sz="900">
                <a:latin typeface="Arial"/>
                <a:cs typeface="Arial"/>
              </a:rPr>
              <a:t>has</a:t>
            </a:r>
            <a:r>
              <a:rPr dirty="0" sz="900" spc="20">
                <a:latin typeface="Times New Roman"/>
                <a:cs typeface="Times New Roman"/>
              </a:rPr>
              <a:t> </a:t>
            </a:r>
            <a:r>
              <a:rPr dirty="0" sz="900">
                <a:latin typeface="Arial"/>
                <a:cs typeface="Arial"/>
              </a:rPr>
              <a:t>symptomatic,</a:t>
            </a:r>
            <a:r>
              <a:rPr dirty="0" sz="900" spc="20">
                <a:latin typeface="Times New Roman"/>
                <a:cs typeface="Times New Roman"/>
              </a:rPr>
              <a:t> </a:t>
            </a:r>
            <a:r>
              <a:rPr dirty="0" sz="900">
                <a:latin typeface="Arial"/>
                <a:cs typeface="Arial"/>
              </a:rPr>
              <a:t>severe</a:t>
            </a:r>
            <a:r>
              <a:rPr dirty="0" sz="900" spc="20">
                <a:latin typeface="Times New Roman"/>
                <a:cs typeface="Times New Roman"/>
              </a:rPr>
              <a:t> </a:t>
            </a:r>
            <a:r>
              <a:rPr dirty="0" sz="900">
                <a:latin typeface="Arial"/>
                <a:cs typeface="Arial"/>
              </a:rPr>
              <a:t>TR</a:t>
            </a:r>
            <a:r>
              <a:rPr dirty="0" sz="900" spc="20">
                <a:latin typeface="Times New Roman"/>
                <a:cs typeface="Times New Roman"/>
              </a:rPr>
              <a:t> </a:t>
            </a:r>
            <a:r>
              <a:rPr dirty="0" sz="900">
                <a:latin typeface="Arial"/>
                <a:cs typeface="Arial"/>
              </a:rPr>
              <a:t>and</a:t>
            </a:r>
            <a:r>
              <a:rPr dirty="0" sz="900" spc="20">
                <a:latin typeface="Times New Roman"/>
                <a:cs typeface="Times New Roman"/>
              </a:rPr>
              <a:t> </a:t>
            </a:r>
            <a:r>
              <a:rPr dirty="0" sz="900">
                <a:latin typeface="Arial"/>
                <a:cs typeface="Arial"/>
              </a:rPr>
              <a:t>is</a:t>
            </a:r>
            <a:r>
              <a:rPr dirty="0" sz="900" spc="20">
                <a:latin typeface="Times New Roman"/>
                <a:cs typeface="Times New Roman"/>
              </a:rPr>
              <a:t> </a:t>
            </a:r>
            <a:r>
              <a:rPr dirty="0" sz="900">
                <a:latin typeface="Arial"/>
                <a:cs typeface="Arial"/>
              </a:rPr>
              <a:t>at</a:t>
            </a:r>
            <a:r>
              <a:rPr dirty="0" sz="900" spc="20">
                <a:latin typeface="Times New Roman"/>
                <a:cs typeface="Times New Roman"/>
              </a:rPr>
              <a:t> </a:t>
            </a:r>
            <a:r>
              <a:rPr dirty="0" sz="900" spc="-10">
                <a:latin typeface="Arial"/>
                <a:cs typeface="Arial"/>
              </a:rPr>
              <a:t>intermediate</a:t>
            </a:r>
            <a:r>
              <a:rPr dirty="0" sz="900" spc="-10">
                <a:latin typeface="Times New Roman"/>
                <a:cs typeface="Times New Roman"/>
              </a:rPr>
              <a:t> </a:t>
            </a:r>
            <a:r>
              <a:rPr dirty="0" sz="900">
                <a:latin typeface="Arial"/>
                <a:cs typeface="Arial"/>
              </a:rPr>
              <a:t>or</a:t>
            </a:r>
            <a:r>
              <a:rPr dirty="0" sz="900" spc="20">
                <a:latin typeface="Times New Roman"/>
                <a:cs typeface="Times New Roman"/>
              </a:rPr>
              <a:t> </a:t>
            </a:r>
            <a:r>
              <a:rPr dirty="0" sz="900">
                <a:latin typeface="Arial"/>
                <a:cs typeface="Arial"/>
              </a:rPr>
              <a:t>greater</a:t>
            </a:r>
            <a:r>
              <a:rPr dirty="0" sz="900" spc="25">
                <a:latin typeface="Times New Roman"/>
                <a:cs typeface="Times New Roman"/>
              </a:rPr>
              <a:t> </a:t>
            </a:r>
            <a:r>
              <a:rPr dirty="0" sz="900">
                <a:latin typeface="Arial"/>
                <a:cs typeface="Arial"/>
              </a:rPr>
              <a:t>risk</a:t>
            </a:r>
            <a:r>
              <a:rPr dirty="0" sz="900" spc="25">
                <a:latin typeface="Times New Roman"/>
                <a:cs typeface="Times New Roman"/>
              </a:rPr>
              <a:t> </a:t>
            </a:r>
            <a:r>
              <a:rPr dirty="0" sz="900">
                <a:latin typeface="Arial"/>
                <a:cs typeface="Arial"/>
              </a:rPr>
              <a:t>for</a:t>
            </a:r>
            <a:r>
              <a:rPr dirty="0" sz="900" spc="20">
                <a:latin typeface="Times New Roman"/>
                <a:cs typeface="Times New Roman"/>
              </a:rPr>
              <a:t> </a:t>
            </a:r>
            <a:r>
              <a:rPr dirty="0" sz="900">
                <a:latin typeface="Arial"/>
                <a:cs typeface="Arial"/>
              </a:rPr>
              <a:t>mortality</a:t>
            </a:r>
            <a:r>
              <a:rPr dirty="0" sz="900" spc="25">
                <a:latin typeface="Times New Roman"/>
                <a:cs typeface="Times New Roman"/>
              </a:rPr>
              <a:t> </a:t>
            </a:r>
            <a:r>
              <a:rPr dirty="0" sz="900">
                <a:latin typeface="Arial"/>
                <a:cs typeface="Arial"/>
              </a:rPr>
              <a:t>or</a:t>
            </a:r>
            <a:r>
              <a:rPr dirty="0" sz="900" spc="25">
                <a:latin typeface="Times New Roman"/>
                <a:cs typeface="Times New Roman"/>
              </a:rPr>
              <a:t> </a:t>
            </a:r>
            <a:r>
              <a:rPr dirty="0" sz="900">
                <a:latin typeface="Arial"/>
                <a:cs typeface="Arial"/>
              </a:rPr>
              <a:t>morbidity</a:t>
            </a:r>
            <a:r>
              <a:rPr dirty="0" sz="900" spc="20">
                <a:latin typeface="Times New Roman"/>
                <a:cs typeface="Times New Roman"/>
              </a:rPr>
              <a:t> </a:t>
            </a:r>
            <a:r>
              <a:rPr dirty="0" sz="900">
                <a:latin typeface="Arial"/>
                <a:cs typeface="Arial"/>
              </a:rPr>
              <a:t>with</a:t>
            </a:r>
            <a:r>
              <a:rPr dirty="0" sz="900" spc="25">
                <a:latin typeface="Times New Roman"/>
                <a:cs typeface="Times New Roman"/>
              </a:rPr>
              <a:t> </a:t>
            </a:r>
            <a:r>
              <a:rPr dirty="0" sz="900">
                <a:latin typeface="Arial"/>
                <a:cs typeface="Arial"/>
              </a:rPr>
              <a:t>TV</a:t>
            </a:r>
            <a:r>
              <a:rPr dirty="0" sz="900" spc="25">
                <a:latin typeface="Times New Roman"/>
                <a:cs typeface="Times New Roman"/>
              </a:rPr>
              <a:t> </a:t>
            </a:r>
            <a:r>
              <a:rPr dirty="0" sz="900" spc="-10">
                <a:latin typeface="Arial"/>
                <a:cs typeface="Arial"/>
              </a:rPr>
              <a:t>surgery</a:t>
            </a:r>
            <a:endParaRPr sz="900">
              <a:latin typeface="Arial"/>
              <a:cs typeface="Arial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3188017" y="5707736"/>
            <a:ext cx="1325880" cy="294640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</a:ln>
        </p:spPr>
        <p:txBody>
          <a:bodyPr wrap="square" lIns="0" tIns="6350" rIns="0" bIns="0" rtlCol="0" vert="horz">
            <a:spAutoFit/>
          </a:bodyPr>
          <a:lstStyle/>
          <a:p>
            <a:pPr marL="454659" marR="273685" indent="-173355">
              <a:lnSpc>
                <a:spcPct val="100000"/>
              </a:lnSpc>
              <a:spcBef>
                <a:spcPts val="50"/>
              </a:spcBef>
            </a:pPr>
            <a:r>
              <a:rPr dirty="0" sz="900" b="1">
                <a:latin typeface="Arial"/>
                <a:cs typeface="Arial"/>
              </a:rPr>
              <a:t>TriClip</a:t>
            </a:r>
            <a:r>
              <a:rPr dirty="0" sz="900" spc="25">
                <a:latin typeface="Times New Roman"/>
                <a:cs typeface="Times New Roman"/>
              </a:rPr>
              <a:t> </a:t>
            </a:r>
            <a:r>
              <a:rPr dirty="0" sz="900" spc="-10" b="1">
                <a:latin typeface="Arial"/>
                <a:cs typeface="Arial"/>
              </a:rPr>
              <a:t>Device</a:t>
            </a:r>
            <a:r>
              <a:rPr dirty="0" sz="900" spc="-10">
                <a:latin typeface="Times New Roman"/>
                <a:cs typeface="Times New Roman"/>
              </a:rPr>
              <a:t> </a:t>
            </a:r>
            <a:r>
              <a:rPr dirty="0" sz="900" spc="-10" b="1">
                <a:latin typeface="Arial"/>
                <a:cs typeface="Arial"/>
              </a:rPr>
              <a:t>(N=175)</a:t>
            </a:r>
            <a:endParaRPr sz="900">
              <a:latin typeface="Arial"/>
              <a:cs typeface="Arial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4772380" y="5707042"/>
            <a:ext cx="1325880" cy="295275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</a:ln>
        </p:spPr>
        <p:txBody>
          <a:bodyPr wrap="square" lIns="0" tIns="6985" rIns="0" bIns="0" rtlCol="0" vert="horz">
            <a:spAutoFit/>
          </a:bodyPr>
          <a:lstStyle/>
          <a:p>
            <a:pPr marL="454659" marR="207010" indent="-240029">
              <a:lnSpc>
                <a:spcPct val="100000"/>
              </a:lnSpc>
              <a:spcBef>
                <a:spcPts val="55"/>
              </a:spcBef>
            </a:pPr>
            <a:r>
              <a:rPr dirty="0" sz="900" b="1">
                <a:latin typeface="Arial"/>
                <a:cs typeface="Arial"/>
              </a:rPr>
              <a:t>Medical</a:t>
            </a:r>
            <a:r>
              <a:rPr dirty="0" sz="900" spc="25">
                <a:latin typeface="Times New Roman"/>
                <a:cs typeface="Times New Roman"/>
              </a:rPr>
              <a:t> </a:t>
            </a:r>
            <a:r>
              <a:rPr dirty="0" sz="900" spc="-10" b="1">
                <a:latin typeface="Arial"/>
                <a:cs typeface="Arial"/>
              </a:rPr>
              <a:t>Therapy</a:t>
            </a:r>
            <a:r>
              <a:rPr dirty="0" sz="900" spc="-10">
                <a:latin typeface="Times New Roman"/>
                <a:cs typeface="Times New Roman"/>
              </a:rPr>
              <a:t> </a:t>
            </a:r>
            <a:r>
              <a:rPr dirty="0" sz="900" spc="-10" b="1">
                <a:latin typeface="Arial"/>
                <a:cs typeface="Arial"/>
              </a:rPr>
              <a:t>(N=175)</a:t>
            </a:r>
            <a:endParaRPr sz="900">
              <a:latin typeface="Arial"/>
              <a:cs typeface="Arial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6780072" y="5704785"/>
            <a:ext cx="1325880" cy="297180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</a:ln>
        </p:spPr>
        <p:txBody>
          <a:bodyPr wrap="square" lIns="0" tIns="76835" rIns="0" bIns="0" rtlCol="0" vert="horz">
            <a:spAutoFit/>
          </a:bodyPr>
          <a:lstStyle/>
          <a:p>
            <a:pPr marL="281305">
              <a:lnSpc>
                <a:spcPct val="100000"/>
              </a:lnSpc>
              <a:spcBef>
                <a:spcPts val="605"/>
              </a:spcBef>
            </a:pPr>
            <a:r>
              <a:rPr dirty="0" sz="900" b="1">
                <a:latin typeface="Arial"/>
                <a:cs typeface="Arial"/>
              </a:rPr>
              <a:t>TriClip</a:t>
            </a:r>
            <a:r>
              <a:rPr dirty="0" sz="900" spc="25">
                <a:latin typeface="Times New Roman"/>
                <a:cs typeface="Times New Roman"/>
              </a:rPr>
              <a:t> </a:t>
            </a:r>
            <a:r>
              <a:rPr dirty="0" sz="900" spc="-10" b="1">
                <a:latin typeface="Arial"/>
                <a:cs typeface="Arial"/>
              </a:rPr>
              <a:t>Device</a:t>
            </a:r>
            <a:endParaRPr sz="900">
              <a:latin typeface="Arial"/>
              <a:cs typeface="Arial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3917848" y="4992796"/>
            <a:ext cx="1325880" cy="299720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</a:ln>
        </p:spPr>
        <p:txBody>
          <a:bodyPr wrap="square" lIns="0" tIns="78105" rIns="0" bIns="0" rtlCol="0" vert="horz">
            <a:spAutoFit/>
          </a:bodyPr>
          <a:lstStyle/>
          <a:p>
            <a:pPr marL="259079">
              <a:lnSpc>
                <a:spcPct val="100000"/>
              </a:lnSpc>
              <a:spcBef>
                <a:spcPts val="615"/>
              </a:spcBef>
            </a:pPr>
            <a:r>
              <a:rPr dirty="0" sz="900" b="1">
                <a:latin typeface="Arial"/>
                <a:cs typeface="Arial"/>
              </a:rPr>
              <a:t>Randomize</a:t>
            </a:r>
            <a:r>
              <a:rPr dirty="0" sz="900" spc="-15">
                <a:latin typeface="Times New Roman"/>
                <a:cs typeface="Times New Roman"/>
              </a:rPr>
              <a:t> </a:t>
            </a:r>
            <a:r>
              <a:rPr dirty="0" sz="900" spc="-25" b="1">
                <a:latin typeface="Arial"/>
                <a:cs typeface="Arial"/>
              </a:rPr>
              <a:t>1:1</a:t>
            </a:r>
            <a:endParaRPr sz="900">
              <a:latin typeface="Arial"/>
              <a:cs typeface="Arial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6780072" y="4992804"/>
            <a:ext cx="1325880" cy="305435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</a:ln>
        </p:spPr>
        <p:txBody>
          <a:bodyPr wrap="square" lIns="0" tIns="80645" rIns="0" bIns="0" rtlCol="0" vert="horz">
            <a:spAutoFit/>
          </a:bodyPr>
          <a:lstStyle/>
          <a:p>
            <a:pPr marL="357505">
              <a:lnSpc>
                <a:spcPct val="100000"/>
              </a:lnSpc>
              <a:spcBef>
                <a:spcPts val="635"/>
              </a:spcBef>
            </a:pPr>
            <a:r>
              <a:rPr dirty="0" sz="900" spc="-10" b="1">
                <a:latin typeface="Arial"/>
                <a:cs typeface="Arial"/>
              </a:rPr>
              <a:t>Single-</a:t>
            </a:r>
            <a:r>
              <a:rPr dirty="0" sz="900" spc="-25" b="1">
                <a:latin typeface="Arial"/>
                <a:cs typeface="Arial"/>
              </a:rPr>
              <a:t>Arm</a:t>
            </a:r>
            <a:endParaRPr sz="900">
              <a:latin typeface="Arial"/>
              <a:cs typeface="Arial"/>
            </a:endParaRPr>
          </a:p>
        </p:txBody>
      </p:sp>
      <p:grpSp>
        <p:nvGrpSpPr>
          <p:cNvPr id="12" name="object 12" descr=""/>
          <p:cNvGrpSpPr/>
          <p:nvPr/>
        </p:nvGrpSpPr>
        <p:grpSpPr>
          <a:xfrm>
            <a:off x="7404811" y="5297728"/>
            <a:ext cx="76200" cy="407670"/>
            <a:chOff x="7404811" y="5297728"/>
            <a:chExt cx="76200" cy="407670"/>
          </a:xfrm>
        </p:grpSpPr>
        <p:sp>
          <p:nvSpPr>
            <p:cNvPr id="13" name="object 13" descr=""/>
            <p:cNvSpPr/>
            <p:nvPr/>
          </p:nvSpPr>
          <p:spPr>
            <a:xfrm>
              <a:off x="7442911" y="5297728"/>
              <a:ext cx="0" cy="350520"/>
            </a:xfrm>
            <a:custGeom>
              <a:avLst/>
              <a:gdLst/>
              <a:ahLst/>
              <a:cxnLst/>
              <a:rect l="l" t="t" r="r" b="b"/>
              <a:pathLst>
                <a:path w="0" h="350520">
                  <a:moveTo>
                    <a:pt x="0" y="0"/>
                  </a:moveTo>
                  <a:lnTo>
                    <a:pt x="0" y="349906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7404811" y="5628585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76200" y="0"/>
                  </a:moveTo>
                  <a:lnTo>
                    <a:pt x="0" y="0"/>
                  </a:lnTo>
                  <a:lnTo>
                    <a:pt x="38100" y="76200"/>
                  </a:lnTo>
                  <a:lnTo>
                    <a:pt x="762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5" name="object 15" descr=""/>
          <p:cNvGrpSpPr/>
          <p:nvPr/>
        </p:nvGrpSpPr>
        <p:grpSpPr>
          <a:xfrm>
            <a:off x="5973698" y="1728380"/>
            <a:ext cx="76200" cy="311785"/>
            <a:chOff x="5973698" y="1728380"/>
            <a:chExt cx="76200" cy="311785"/>
          </a:xfrm>
        </p:grpSpPr>
        <p:sp>
          <p:nvSpPr>
            <p:cNvPr id="16" name="object 16" descr=""/>
            <p:cNvSpPr/>
            <p:nvPr/>
          </p:nvSpPr>
          <p:spPr>
            <a:xfrm>
              <a:off x="6011798" y="1728380"/>
              <a:ext cx="0" cy="254635"/>
            </a:xfrm>
            <a:custGeom>
              <a:avLst/>
              <a:gdLst/>
              <a:ahLst/>
              <a:cxnLst/>
              <a:rect l="l" t="t" r="r" b="b"/>
              <a:pathLst>
                <a:path w="0" h="254635">
                  <a:moveTo>
                    <a:pt x="0" y="0"/>
                  </a:moveTo>
                  <a:lnTo>
                    <a:pt x="0" y="254304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5973698" y="1963635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76200" y="0"/>
                  </a:moveTo>
                  <a:lnTo>
                    <a:pt x="0" y="0"/>
                  </a:lnTo>
                  <a:lnTo>
                    <a:pt x="38100" y="76200"/>
                  </a:lnTo>
                  <a:lnTo>
                    <a:pt x="762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8" name="object 18" descr=""/>
          <p:cNvGrpSpPr/>
          <p:nvPr/>
        </p:nvGrpSpPr>
        <p:grpSpPr>
          <a:xfrm>
            <a:off x="3812743" y="4444518"/>
            <a:ext cx="2973705" cy="1263650"/>
            <a:chOff x="3812743" y="4444518"/>
            <a:chExt cx="2973705" cy="1263650"/>
          </a:xfrm>
        </p:grpSpPr>
        <p:sp>
          <p:nvSpPr>
            <p:cNvPr id="19" name="object 19" descr=""/>
            <p:cNvSpPr/>
            <p:nvPr/>
          </p:nvSpPr>
          <p:spPr>
            <a:xfrm>
              <a:off x="3850843" y="4450868"/>
              <a:ext cx="2929255" cy="1200150"/>
            </a:xfrm>
            <a:custGeom>
              <a:avLst/>
              <a:gdLst/>
              <a:ahLst/>
              <a:cxnLst/>
              <a:rect l="l" t="t" r="r" b="b"/>
              <a:pathLst>
                <a:path w="2929254" h="1200150">
                  <a:moveTo>
                    <a:pt x="1392669" y="419873"/>
                  </a:moveTo>
                  <a:lnTo>
                    <a:pt x="2929242" y="419873"/>
                  </a:lnTo>
                  <a:lnTo>
                    <a:pt x="2929242" y="0"/>
                  </a:lnTo>
                  <a:lnTo>
                    <a:pt x="1392669" y="0"/>
                  </a:lnTo>
                  <a:lnTo>
                    <a:pt x="1392669" y="419873"/>
                  </a:lnTo>
                  <a:close/>
                </a:path>
                <a:path w="2929254" h="1200150">
                  <a:moveTo>
                    <a:pt x="729843" y="841449"/>
                  </a:moveTo>
                  <a:lnTo>
                    <a:pt x="729843" y="1049158"/>
                  </a:lnTo>
                  <a:lnTo>
                    <a:pt x="0" y="1049158"/>
                  </a:lnTo>
                  <a:lnTo>
                    <a:pt x="0" y="1199718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3812743" y="5631536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76200" y="0"/>
                  </a:moveTo>
                  <a:lnTo>
                    <a:pt x="0" y="0"/>
                  </a:lnTo>
                  <a:lnTo>
                    <a:pt x="38100" y="76200"/>
                  </a:lnTo>
                  <a:lnTo>
                    <a:pt x="762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4580686" y="5292318"/>
              <a:ext cx="854710" cy="358140"/>
            </a:xfrm>
            <a:custGeom>
              <a:avLst/>
              <a:gdLst/>
              <a:ahLst/>
              <a:cxnLst/>
              <a:rect l="l" t="t" r="r" b="b"/>
              <a:pathLst>
                <a:path w="854710" h="358139">
                  <a:moveTo>
                    <a:pt x="0" y="0"/>
                  </a:moveTo>
                  <a:lnTo>
                    <a:pt x="0" y="207365"/>
                  </a:lnTo>
                  <a:lnTo>
                    <a:pt x="854519" y="207365"/>
                  </a:lnTo>
                  <a:lnTo>
                    <a:pt x="854519" y="357573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 descr=""/>
            <p:cNvSpPr/>
            <p:nvPr/>
          </p:nvSpPr>
          <p:spPr>
            <a:xfrm>
              <a:off x="5397106" y="5630842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76200" y="0"/>
                  </a:moveTo>
                  <a:lnTo>
                    <a:pt x="0" y="0"/>
                  </a:lnTo>
                  <a:lnTo>
                    <a:pt x="38100" y="76200"/>
                  </a:lnTo>
                  <a:lnTo>
                    <a:pt x="762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3" name="object 23" descr=""/>
          <p:cNvSpPr txBox="1"/>
          <p:nvPr/>
        </p:nvSpPr>
        <p:spPr>
          <a:xfrm>
            <a:off x="6078169" y="2342972"/>
            <a:ext cx="22288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>
                <a:latin typeface="Arial"/>
                <a:cs typeface="Arial"/>
              </a:rPr>
              <a:t>Yes</a:t>
            </a:r>
            <a:endParaRPr sz="900">
              <a:latin typeface="Arial"/>
              <a:cs typeface="Arial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7342593" y="2590552"/>
            <a:ext cx="1661795" cy="285750"/>
          </a:xfrm>
          <a:prstGeom prst="rect">
            <a:avLst/>
          </a:prstGeom>
          <a:solidFill>
            <a:srgbClr val="FFFFFF"/>
          </a:solidFill>
          <a:ln w="12700">
            <a:solidFill>
              <a:srgbClr val="FF0000"/>
            </a:solidFill>
          </a:ln>
        </p:spPr>
        <p:txBody>
          <a:bodyPr wrap="square" lIns="0" tIns="71120" rIns="0" bIns="0" rtlCol="0" vert="horz">
            <a:spAutoFit/>
          </a:bodyPr>
          <a:lstStyle/>
          <a:p>
            <a:pPr marL="459105">
              <a:lnSpc>
                <a:spcPct val="100000"/>
              </a:lnSpc>
              <a:spcBef>
                <a:spcPts val="560"/>
              </a:spcBef>
            </a:pPr>
            <a:r>
              <a:rPr dirty="0" sz="900">
                <a:latin typeface="Arial"/>
                <a:cs typeface="Arial"/>
              </a:rPr>
              <a:t>Screen</a:t>
            </a:r>
            <a:r>
              <a:rPr dirty="0" sz="900">
                <a:latin typeface="Times New Roman"/>
                <a:cs typeface="Times New Roman"/>
              </a:rPr>
              <a:t> </a:t>
            </a:r>
            <a:r>
              <a:rPr dirty="0" sz="900" spc="-10">
                <a:latin typeface="Arial"/>
                <a:cs typeface="Arial"/>
              </a:rPr>
              <a:t>Failure</a:t>
            </a:r>
            <a:endParaRPr sz="900">
              <a:latin typeface="Arial"/>
              <a:cs typeface="Arial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5137429" y="2039837"/>
            <a:ext cx="1748789" cy="285750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</a:ln>
        </p:spPr>
        <p:txBody>
          <a:bodyPr wrap="square" lIns="0" tIns="2540" rIns="0" bIns="0" rtlCol="0" vert="horz">
            <a:spAutoFit/>
          </a:bodyPr>
          <a:lstStyle/>
          <a:p>
            <a:pPr marL="178435" marR="170815" indent="333375">
              <a:lnSpc>
                <a:spcPct val="100000"/>
              </a:lnSpc>
              <a:spcBef>
                <a:spcPts val="20"/>
              </a:spcBef>
            </a:pPr>
            <a:r>
              <a:rPr dirty="0" sz="900">
                <a:latin typeface="Arial"/>
                <a:cs typeface="Arial"/>
              </a:rPr>
              <a:t>Subject</a:t>
            </a:r>
            <a:r>
              <a:rPr dirty="0" sz="900" spc="25">
                <a:latin typeface="Times New Roman"/>
                <a:cs typeface="Times New Roman"/>
              </a:rPr>
              <a:t> </a:t>
            </a:r>
            <a:r>
              <a:rPr dirty="0" sz="900" spc="-10">
                <a:latin typeface="Arial"/>
                <a:cs typeface="Arial"/>
              </a:rPr>
              <a:t>meets</a:t>
            </a:r>
            <a:r>
              <a:rPr dirty="0" sz="900" spc="-10">
                <a:latin typeface="Times New Roman"/>
                <a:cs typeface="Times New Roman"/>
              </a:rPr>
              <a:t> </a:t>
            </a:r>
            <a:r>
              <a:rPr dirty="0" sz="900" spc="-10">
                <a:latin typeface="Arial"/>
                <a:cs typeface="Arial"/>
              </a:rPr>
              <a:t>inclusion/exclusion</a:t>
            </a:r>
            <a:r>
              <a:rPr dirty="0" sz="900" spc="125">
                <a:latin typeface="Times New Roman"/>
                <a:cs typeface="Times New Roman"/>
              </a:rPr>
              <a:t> </a:t>
            </a:r>
            <a:r>
              <a:rPr dirty="0" sz="900" spc="-10">
                <a:latin typeface="Arial"/>
                <a:cs typeface="Arial"/>
              </a:rPr>
              <a:t>criteria?</a:t>
            </a:r>
            <a:endParaRPr sz="900">
              <a:latin typeface="Arial"/>
              <a:cs typeface="Arial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5243512" y="4450868"/>
            <a:ext cx="1536700" cy="420370"/>
          </a:xfrm>
          <a:prstGeom prst="rect">
            <a:avLst/>
          </a:prstGeom>
          <a:solidFill>
            <a:srgbClr val="FFFFFF"/>
          </a:solidFill>
        </p:spPr>
        <p:txBody>
          <a:bodyPr wrap="square" lIns="0" tIns="69215" rIns="0" bIns="0" rtlCol="0" vert="horz">
            <a:spAutoFit/>
          </a:bodyPr>
          <a:lstStyle/>
          <a:p>
            <a:pPr marL="310515" marR="198120" indent="-104775">
              <a:lnSpc>
                <a:spcPct val="100000"/>
              </a:lnSpc>
              <a:spcBef>
                <a:spcPts val="545"/>
              </a:spcBef>
            </a:pPr>
            <a:r>
              <a:rPr dirty="0" sz="900">
                <a:latin typeface="Arial"/>
                <a:cs typeface="Arial"/>
              </a:rPr>
              <a:t>Ability</a:t>
            </a:r>
            <a:r>
              <a:rPr dirty="0" sz="900" spc="15">
                <a:latin typeface="Times New Roman"/>
                <a:cs typeface="Times New Roman"/>
              </a:rPr>
              <a:t> </a:t>
            </a:r>
            <a:r>
              <a:rPr dirty="0" sz="900">
                <a:latin typeface="Arial"/>
                <a:cs typeface="Arial"/>
              </a:rPr>
              <a:t>to</a:t>
            </a:r>
            <a:r>
              <a:rPr dirty="0" sz="900" spc="15">
                <a:latin typeface="Times New Roman"/>
                <a:cs typeface="Times New Roman"/>
              </a:rPr>
              <a:t> </a:t>
            </a:r>
            <a:r>
              <a:rPr dirty="0" sz="900">
                <a:latin typeface="Arial"/>
                <a:cs typeface="Arial"/>
              </a:rPr>
              <a:t>reduce</a:t>
            </a:r>
            <a:r>
              <a:rPr dirty="0" sz="900" spc="15">
                <a:latin typeface="Times New Roman"/>
                <a:cs typeface="Times New Roman"/>
              </a:rPr>
              <a:t> </a:t>
            </a:r>
            <a:r>
              <a:rPr dirty="0" sz="900">
                <a:latin typeface="Arial"/>
                <a:cs typeface="Arial"/>
              </a:rPr>
              <a:t>TR</a:t>
            </a:r>
            <a:r>
              <a:rPr dirty="0" sz="900" spc="20">
                <a:latin typeface="Times New Roman"/>
                <a:cs typeface="Times New Roman"/>
              </a:rPr>
              <a:t> </a:t>
            </a:r>
            <a:r>
              <a:rPr dirty="0" sz="900" spc="-25">
                <a:latin typeface="Arial"/>
                <a:cs typeface="Arial"/>
              </a:rPr>
              <a:t>to</a:t>
            </a:r>
            <a:r>
              <a:rPr dirty="0" sz="900">
                <a:latin typeface="Times New Roman"/>
                <a:cs typeface="Times New Roman"/>
              </a:rPr>
              <a:t> </a:t>
            </a:r>
            <a:r>
              <a:rPr dirty="0" sz="900">
                <a:latin typeface="Arial"/>
                <a:cs typeface="Arial"/>
              </a:rPr>
              <a:t>Moderate</a:t>
            </a:r>
            <a:r>
              <a:rPr dirty="0" sz="900" spc="5">
                <a:latin typeface="Times New Roman"/>
                <a:cs typeface="Times New Roman"/>
              </a:rPr>
              <a:t> </a:t>
            </a:r>
            <a:r>
              <a:rPr dirty="0" sz="900">
                <a:latin typeface="Arial"/>
                <a:cs typeface="Arial"/>
              </a:rPr>
              <a:t>or</a:t>
            </a:r>
            <a:r>
              <a:rPr dirty="0" sz="900" spc="10">
                <a:latin typeface="Times New Roman"/>
                <a:cs typeface="Times New Roman"/>
              </a:rPr>
              <a:t> </a:t>
            </a:r>
            <a:r>
              <a:rPr dirty="0" sz="900" spc="-10">
                <a:latin typeface="Arial"/>
                <a:cs typeface="Arial"/>
              </a:rPr>
              <a:t>less?</a:t>
            </a:r>
            <a:endParaRPr sz="900">
              <a:latin typeface="Arial"/>
              <a:cs typeface="Arial"/>
            </a:endParaRPr>
          </a:p>
        </p:txBody>
      </p:sp>
      <p:sp>
        <p:nvSpPr>
          <p:cNvPr id="27" name="object 27" descr=""/>
          <p:cNvSpPr/>
          <p:nvPr/>
        </p:nvSpPr>
        <p:spPr>
          <a:xfrm>
            <a:off x="5973698" y="3131629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381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 descr=""/>
          <p:cNvSpPr txBox="1"/>
          <p:nvPr/>
        </p:nvSpPr>
        <p:spPr>
          <a:xfrm>
            <a:off x="6860400" y="4489132"/>
            <a:ext cx="17208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>
                <a:latin typeface="Arial"/>
                <a:cs typeface="Arial"/>
              </a:rPr>
              <a:t>No</a:t>
            </a:r>
            <a:endParaRPr sz="900">
              <a:latin typeface="Arial"/>
              <a:cs typeface="Arial"/>
            </a:endParaRPr>
          </a:p>
        </p:txBody>
      </p:sp>
      <p:sp>
        <p:nvSpPr>
          <p:cNvPr id="29" name="object 29" descr=""/>
          <p:cNvSpPr txBox="1"/>
          <p:nvPr/>
        </p:nvSpPr>
        <p:spPr>
          <a:xfrm>
            <a:off x="6029509" y="1753774"/>
            <a:ext cx="22288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>
                <a:latin typeface="Arial"/>
                <a:cs typeface="Arial"/>
              </a:rPr>
              <a:t>Yes</a:t>
            </a:r>
            <a:endParaRPr sz="900">
              <a:latin typeface="Arial"/>
              <a:cs typeface="Arial"/>
            </a:endParaRPr>
          </a:p>
        </p:txBody>
      </p:sp>
      <p:grpSp>
        <p:nvGrpSpPr>
          <p:cNvPr id="30" name="object 30" descr=""/>
          <p:cNvGrpSpPr/>
          <p:nvPr/>
        </p:nvGrpSpPr>
        <p:grpSpPr>
          <a:xfrm>
            <a:off x="6879805" y="2176233"/>
            <a:ext cx="1331595" cy="414655"/>
            <a:chOff x="6879805" y="2176233"/>
            <a:chExt cx="1331595" cy="414655"/>
          </a:xfrm>
        </p:grpSpPr>
        <p:sp>
          <p:nvSpPr>
            <p:cNvPr id="31" name="object 31" descr=""/>
            <p:cNvSpPr/>
            <p:nvPr/>
          </p:nvSpPr>
          <p:spPr>
            <a:xfrm>
              <a:off x="6886155" y="2182583"/>
              <a:ext cx="1287145" cy="351155"/>
            </a:xfrm>
            <a:custGeom>
              <a:avLst/>
              <a:gdLst/>
              <a:ahLst/>
              <a:cxnLst/>
              <a:rect l="l" t="t" r="r" b="b"/>
              <a:pathLst>
                <a:path w="1287145" h="351155">
                  <a:moveTo>
                    <a:pt x="0" y="0"/>
                  </a:moveTo>
                  <a:lnTo>
                    <a:pt x="1287132" y="0"/>
                  </a:lnTo>
                  <a:lnTo>
                    <a:pt x="1287132" y="350824"/>
                  </a:lnTo>
                </a:path>
              </a:pathLst>
            </a:custGeom>
            <a:ln w="1270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 descr=""/>
            <p:cNvSpPr/>
            <p:nvPr/>
          </p:nvSpPr>
          <p:spPr>
            <a:xfrm>
              <a:off x="8135187" y="2514358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76200" y="0"/>
                  </a:moveTo>
                  <a:lnTo>
                    <a:pt x="0" y="0"/>
                  </a:lnTo>
                  <a:lnTo>
                    <a:pt x="38100" y="76200"/>
                  </a:lnTo>
                  <a:lnTo>
                    <a:pt x="76200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3" name="object 33" descr=""/>
          <p:cNvSpPr/>
          <p:nvPr/>
        </p:nvSpPr>
        <p:spPr>
          <a:xfrm>
            <a:off x="7266393" y="2695206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0"/>
                </a:moveTo>
                <a:lnTo>
                  <a:pt x="0" y="76200"/>
                </a:lnTo>
                <a:lnTo>
                  <a:pt x="76200" y="38100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 descr=""/>
          <p:cNvSpPr txBox="1"/>
          <p:nvPr/>
        </p:nvSpPr>
        <p:spPr>
          <a:xfrm>
            <a:off x="6959928" y="1944849"/>
            <a:ext cx="17208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>
                <a:solidFill>
                  <a:srgbClr val="FF0000"/>
                </a:solidFill>
                <a:latin typeface="Arial"/>
                <a:cs typeface="Arial"/>
              </a:rPr>
              <a:t>No</a:t>
            </a:r>
            <a:endParaRPr sz="900">
              <a:latin typeface="Arial"/>
              <a:cs typeface="Arial"/>
            </a:endParaRPr>
          </a:p>
        </p:txBody>
      </p:sp>
      <p:graphicFrame>
        <p:nvGraphicFramePr>
          <p:cNvPr id="35" name="object 35" descr=""/>
          <p:cNvGraphicFramePr>
            <a:graphicFrameLocks noGrp="1"/>
          </p:cNvGraphicFramePr>
          <p:nvPr/>
        </p:nvGraphicFramePr>
        <p:xfrm>
          <a:off x="5131079" y="2584209"/>
          <a:ext cx="2237105" cy="558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74394"/>
                <a:gridCol w="874394"/>
                <a:gridCol w="399414"/>
              </a:tblGrid>
              <a:tr h="142240">
                <a:tc gridSpan="2"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900" b="1">
                          <a:latin typeface="Arial"/>
                          <a:cs typeface="Arial"/>
                        </a:rPr>
                        <a:t>Echo</a:t>
                      </a:r>
                      <a:r>
                        <a:rPr dirty="0" sz="900" spc="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00" b="1">
                          <a:latin typeface="Arial"/>
                          <a:cs typeface="Arial"/>
                        </a:rPr>
                        <a:t>Core</a:t>
                      </a:r>
                      <a:r>
                        <a:rPr dirty="0" sz="900" spc="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00" spc="-25" b="1">
                          <a:latin typeface="Arial"/>
                          <a:cs typeface="Arial"/>
                        </a:rPr>
                        <a:t>Lab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1050"/>
                        </a:lnSpc>
                      </a:pPr>
                      <a:r>
                        <a:rPr dirty="0" sz="900">
                          <a:latin typeface="Arial"/>
                          <a:cs typeface="Arial"/>
                        </a:rPr>
                        <a:t>TR</a:t>
                      </a:r>
                      <a:r>
                        <a:rPr dirty="0" sz="900" spc="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Severity</a:t>
                      </a:r>
                      <a:r>
                        <a:rPr dirty="0" sz="900" spc="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Confirmed?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985"/>
                        </a:lnSpc>
                      </a:pPr>
                      <a:r>
                        <a:rPr dirty="0" sz="900" spc="-25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No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FF0000"/>
                      </a:solidFill>
                      <a:prstDash val="solid"/>
                    </a:lnB>
                  </a:tcPr>
                </a:tc>
              </a:tr>
              <a:tr h="142240"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FF0000"/>
                      </a:solidFill>
                      <a:prstDash val="solid"/>
                    </a:lnT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 marL="7874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dirty="0" sz="900" spc="-25">
                          <a:latin typeface="Arial"/>
                          <a:cs typeface="Arial"/>
                        </a:rPr>
                        <a:t>Yes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334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36" name="object 36" descr=""/>
          <p:cNvSpPr/>
          <p:nvPr/>
        </p:nvSpPr>
        <p:spPr>
          <a:xfrm>
            <a:off x="8135188" y="2876054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38100" y="0"/>
                </a:moveTo>
                <a:lnTo>
                  <a:pt x="0" y="76200"/>
                </a:lnTo>
                <a:lnTo>
                  <a:pt x="76200" y="76200"/>
                </a:lnTo>
                <a:lnTo>
                  <a:pt x="3810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 descr=""/>
          <p:cNvSpPr txBox="1"/>
          <p:nvPr/>
        </p:nvSpPr>
        <p:spPr>
          <a:xfrm>
            <a:off x="5243512" y="3965178"/>
            <a:ext cx="1536700" cy="269240"/>
          </a:xfrm>
          <a:prstGeom prst="rect">
            <a:avLst/>
          </a:prstGeom>
          <a:solidFill>
            <a:srgbClr val="E7E6E6"/>
          </a:solidFill>
          <a:ln w="12700">
            <a:solidFill>
              <a:srgbClr val="000000"/>
            </a:solidFill>
          </a:ln>
        </p:spPr>
        <p:txBody>
          <a:bodyPr wrap="square" lIns="0" tIns="62230" rIns="0" bIns="0" rtlCol="0" vert="horz">
            <a:spAutoFit/>
          </a:bodyPr>
          <a:lstStyle/>
          <a:p>
            <a:pPr marL="396240">
              <a:lnSpc>
                <a:spcPct val="100000"/>
              </a:lnSpc>
              <a:spcBef>
                <a:spcPts val="490"/>
              </a:spcBef>
            </a:pPr>
            <a:r>
              <a:rPr dirty="0" sz="900" b="1">
                <a:latin typeface="Arial"/>
                <a:cs typeface="Arial"/>
              </a:rPr>
              <a:t>Baseline</a:t>
            </a:r>
            <a:r>
              <a:rPr dirty="0" sz="900" spc="-10">
                <a:latin typeface="Times New Roman"/>
                <a:cs typeface="Times New Roman"/>
              </a:rPr>
              <a:t> </a:t>
            </a:r>
            <a:r>
              <a:rPr dirty="0" sz="900" spc="-10" b="1">
                <a:latin typeface="Arial"/>
                <a:cs typeface="Arial"/>
              </a:rPr>
              <a:t>Visit</a:t>
            </a:r>
            <a:endParaRPr sz="900">
              <a:latin typeface="Arial"/>
              <a:cs typeface="Arial"/>
            </a:endParaRPr>
          </a:p>
        </p:txBody>
      </p:sp>
      <p:graphicFrame>
        <p:nvGraphicFramePr>
          <p:cNvPr id="38" name="object 38" descr=""/>
          <p:cNvGraphicFramePr>
            <a:graphicFrameLocks noGrp="1"/>
          </p:cNvGraphicFramePr>
          <p:nvPr/>
        </p:nvGraphicFramePr>
        <p:xfrm>
          <a:off x="4787379" y="2933204"/>
          <a:ext cx="3469004" cy="9740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7930"/>
                <a:gridCol w="1217930"/>
                <a:gridCol w="943610"/>
              </a:tblGrid>
              <a:tr h="274320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FF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71145">
                <a:tc gridSpan="2"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90"/>
                        </a:spcBef>
                      </a:pPr>
                      <a:r>
                        <a:rPr dirty="0" sz="900" b="1">
                          <a:latin typeface="Arial"/>
                          <a:cs typeface="Arial"/>
                        </a:rPr>
                        <a:t>Eligibility</a:t>
                      </a:r>
                      <a:r>
                        <a:rPr dirty="0" sz="9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00" spc="-10" b="1">
                          <a:latin typeface="Arial"/>
                          <a:cs typeface="Arial"/>
                        </a:rPr>
                        <a:t>Committee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algn="ctr" marL="227329" marR="219075">
                        <a:lnSpc>
                          <a:spcPct val="100000"/>
                        </a:lnSpc>
                      </a:pPr>
                      <a:r>
                        <a:rPr dirty="0" sz="900">
                          <a:latin typeface="Arial"/>
                          <a:cs typeface="Arial"/>
                        </a:rPr>
                        <a:t>Confirm</a:t>
                      </a:r>
                      <a:r>
                        <a:rPr dirty="0" sz="9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optimized</a:t>
                      </a:r>
                      <a:r>
                        <a:rPr dirty="0" sz="9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medical</a:t>
                      </a:r>
                      <a:r>
                        <a:rPr dirty="0" sz="9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therapy</a:t>
                      </a:r>
                      <a:r>
                        <a:rPr dirty="0" sz="9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00" spc="-25"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9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valve</a:t>
                      </a:r>
                      <a:r>
                        <a:rPr dirty="0" sz="900" spc="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anatomy</a:t>
                      </a:r>
                      <a:r>
                        <a:rPr dirty="0" sz="900" spc="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clippable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622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dirty="0" sz="900" spc="-25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No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908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0000"/>
                      </a:solidFill>
                      <a:prstDash val="solid"/>
                    </a:lnR>
                    <a:lnB w="12700">
                      <a:solidFill>
                        <a:srgbClr val="FF0000"/>
                      </a:solidFill>
                      <a:prstDash val="solid"/>
                    </a:lnB>
                  </a:tcPr>
                </a:tc>
              </a:tr>
              <a:tr h="271145"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622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FF0000"/>
                      </a:solidFill>
                      <a:prstDash val="solid"/>
                    </a:lnT>
                  </a:tcPr>
                </a:tc>
              </a:tr>
              <a:tr h="1574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 marL="85725">
                        <a:lnSpc>
                          <a:spcPts val="875"/>
                        </a:lnSpc>
                        <a:spcBef>
                          <a:spcPts val="260"/>
                        </a:spcBef>
                      </a:pPr>
                      <a:r>
                        <a:rPr dirty="0" sz="900" spc="-25">
                          <a:latin typeface="Arial"/>
                          <a:cs typeface="Arial"/>
                        </a:rPr>
                        <a:t>Yes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3302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39" name="object 39" descr=""/>
          <p:cNvSpPr/>
          <p:nvPr/>
        </p:nvSpPr>
        <p:spPr>
          <a:xfrm>
            <a:off x="5973698" y="3888968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381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 descr=""/>
          <p:cNvSpPr txBox="1"/>
          <p:nvPr/>
        </p:nvSpPr>
        <p:spPr>
          <a:xfrm>
            <a:off x="4893269" y="4478507"/>
            <a:ext cx="22288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>
                <a:latin typeface="Arial"/>
                <a:cs typeface="Arial"/>
              </a:rPr>
              <a:t>Yes</a:t>
            </a:r>
            <a:endParaRPr sz="900">
              <a:latin typeface="Arial"/>
              <a:cs typeface="Arial"/>
            </a:endParaRPr>
          </a:p>
        </p:txBody>
      </p:sp>
      <p:grpSp>
        <p:nvGrpSpPr>
          <p:cNvPr id="41" name="object 41" descr=""/>
          <p:cNvGrpSpPr/>
          <p:nvPr/>
        </p:nvGrpSpPr>
        <p:grpSpPr>
          <a:xfrm>
            <a:off x="5973698" y="2325344"/>
            <a:ext cx="76200" cy="265430"/>
            <a:chOff x="5973698" y="2325344"/>
            <a:chExt cx="76200" cy="265430"/>
          </a:xfrm>
        </p:grpSpPr>
        <p:sp>
          <p:nvSpPr>
            <p:cNvPr id="42" name="object 42" descr=""/>
            <p:cNvSpPr/>
            <p:nvPr/>
          </p:nvSpPr>
          <p:spPr>
            <a:xfrm>
              <a:off x="6011798" y="2325344"/>
              <a:ext cx="0" cy="208279"/>
            </a:xfrm>
            <a:custGeom>
              <a:avLst/>
              <a:gdLst/>
              <a:ahLst/>
              <a:cxnLst/>
              <a:rect l="l" t="t" r="r" b="b"/>
              <a:pathLst>
                <a:path w="0" h="208280">
                  <a:moveTo>
                    <a:pt x="0" y="0"/>
                  </a:moveTo>
                  <a:lnTo>
                    <a:pt x="0" y="208064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3" name="object 43" descr=""/>
            <p:cNvSpPr/>
            <p:nvPr/>
          </p:nvSpPr>
          <p:spPr>
            <a:xfrm>
              <a:off x="5973698" y="2514358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76200" y="0"/>
                  </a:moveTo>
                  <a:lnTo>
                    <a:pt x="0" y="0"/>
                  </a:lnTo>
                  <a:lnTo>
                    <a:pt x="38100" y="76200"/>
                  </a:lnTo>
                  <a:lnTo>
                    <a:pt x="762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44" name="object 44" descr=""/>
          <p:cNvGrpSpPr/>
          <p:nvPr/>
        </p:nvGrpSpPr>
        <p:grpSpPr>
          <a:xfrm>
            <a:off x="3047987" y="4233887"/>
            <a:ext cx="4433570" cy="1981200"/>
            <a:chOff x="3047987" y="4233887"/>
            <a:chExt cx="4433570" cy="1981200"/>
          </a:xfrm>
        </p:grpSpPr>
        <p:sp>
          <p:nvSpPr>
            <p:cNvPr id="45" name="object 45" descr=""/>
            <p:cNvSpPr/>
            <p:nvPr/>
          </p:nvSpPr>
          <p:spPr>
            <a:xfrm>
              <a:off x="6011799" y="4233887"/>
              <a:ext cx="0" cy="160020"/>
            </a:xfrm>
            <a:custGeom>
              <a:avLst/>
              <a:gdLst/>
              <a:ahLst/>
              <a:cxnLst/>
              <a:rect l="l" t="t" r="r" b="b"/>
              <a:pathLst>
                <a:path w="0" h="160020">
                  <a:moveTo>
                    <a:pt x="0" y="0"/>
                  </a:moveTo>
                  <a:lnTo>
                    <a:pt x="0" y="159829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6" name="object 46" descr=""/>
            <p:cNvSpPr/>
            <p:nvPr/>
          </p:nvSpPr>
          <p:spPr>
            <a:xfrm>
              <a:off x="5973699" y="4374667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76200" y="0"/>
                  </a:moveTo>
                  <a:lnTo>
                    <a:pt x="0" y="0"/>
                  </a:lnTo>
                  <a:lnTo>
                    <a:pt x="38100" y="76200"/>
                  </a:lnTo>
                  <a:lnTo>
                    <a:pt x="762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7" name="object 47" descr=""/>
            <p:cNvSpPr/>
            <p:nvPr/>
          </p:nvSpPr>
          <p:spPr>
            <a:xfrm>
              <a:off x="6780085" y="4660798"/>
              <a:ext cx="662940" cy="274955"/>
            </a:xfrm>
            <a:custGeom>
              <a:avLst/>
              <a:gdLst/>
              <a:ahLst/>
              <a:cxnLst/>
              <a:rect l="l" t="t" r="r" b="b"/>
              <a:pathLst>
                <a:path w="662940" h="274954">
                  <a:moveTo>
                    <a:pt x="0" y="0"/>
                  </a:moveTo>
                  <a:lnTo>
                    <a:pt x="662825" y="0"/>
                  </a:lnTo>
                  <a:lnTo>
                    <a:pt x="662825" y="274853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8" name="object 48" descr=""/>
            <p:cNvSpPr/>
            <p:nvPr/>
          </p:nvSpPr>
          <p:spPr>
            <a:xfrm>
              <a:off x="7404811" y="4916601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76200" y="0"/>
                  </a:moveTo>
                  <a:lnTo>
                    <a:pt x="0" y="0"/>
                  </a:lnTo>
                  <a:lnTo>
                    <a:pt x="38100" y="76200"/>
                  </a:lnTo>
                  <a:lnTo>
                    <a:pt x="762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9" name="object 49" descr=""/>
            <p:cNvSpPr/>
            <p:nvPr/>
          </p:nvSpPr>
          <p:spPr>
            <a:xfrm>
              <a:off x="3067037" y="4895884"/>
              <a:ext cx="3138805" cy="1300480"/>
            </a:xfrm>
            <a:custGeom>
              <a:avLst/>
              <a:gdLst/>
              <a:ahLst/>
              <a:cxnLst/>
              <a:rect l="l" t="t" r="r" b="b"/>
              <a:pathLst>
                <a:path w="3138804" h="1300479">
                  <a:moveTo>
                    <a:pt x="0" y="1299959"/>
                  </a:moveTo>
                  <a:lnTo>
                    <a:pt x="3138182" y="1299959"/>
                  </a:lnTo>
                  <a:lnTo>
                    <a:pt x="3138182" y="0"/>
                  </a:lnTo>
                  <a:lnTo>
                    <a:pt x="0" y="0"/>
                  </a:lnTo>
                  <a:lnTo>
                    <a:pt x="0" y="1299959"/>
                  </a:lnTo>
                  <a:close/>
                </a:path>
              </a:pathLst>
            </a:custGeom>
            <a:ln w="38100">
              <a:solidFill>
                <a:srgbClr val="11445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0" name="object 50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30"/>
              </a:lnSpc>
            </a:pPr>
            <a:r>
              <a:rPr dirty="0" spc="-10"/>
              <a:t>EuroPCR.com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88265">
              <a:lnSpc>
                <a:spcPct val="100000"/>
              </a:lnSpc>
              <a:spcBef>
                <a:spcPts val="100"/>
              </a:spcBef>
            </a:pPr>
            <a:r>
              <a:rPr dirty="0"/>
              <a:t>Efficacy</a:t>
            </a:r>
            <a:r>
              <a:rPr dirty="0" spc="55" b="0">
                <a:latin typeface="Times New Roman"/>
                <a:cs typeface="Times New Roman"/>
              </a:rPr>
              <a:t> </a:t>
            </a:r>
            <a:r>
              <a:rPr dirty="0"/>
              <a:t>and</a:t>
            </a:r>
            <a:r>
              <a:rPr dirty="0" spc="60" b="0">
                <a:latin typeface="Times New Roman"/>
                <a:cs typeface="Times New Roman"/>
              </a:rPr>
              <a:t> </a:t>
            </a:r>
            <a:r>
              <a:rPr dirty="0" spc="-10"/>
              <a:t>Safety</a:t>
            </a:r>
          </a:p>
        </p:txBody>
      </p:sp>
      <p:grpSp>
        <p:nvGrpSpPr>
          <p:cNvPr id="3" name="object 3" descr=""/>
          <p:cNvGrpSpPr/>
          <p:nvPr/>
        </p:nvGrpSpPr>
        <p:grpSpPr>
          <a:xfrm>
            <a:off x="1373670" y="2220531"/>
            <a:ext cx="3578860" cy="2726055"/>
            <a:chOff x="1373670" y="2220531"/>
            <a:chExt cx="3578860" cy="2726055"/>
          </a:xfrm>
        </p:grpSpPr>
        <p:sp>
          <p:nvSpPr>
            <p:cNvPr id="4" name="object 4" descr=""/>
            <p:cNvSpPr/>
            <p:nvPr/>
          </p:nvSpPr>
          <p:spPr>
            <a:xfrm>
              <a:off x="1425740" y="4366895"/>
              <a:ext cx="3520440" cy="0"/>
            </a:xfrm>
            <a:custGeom>
              <a:avLst/>
              <a:gdLst/>
              <a:ahLst/>
              <a:cxnLst/>
              <a:rect l="l" t="t" r="r" b="b"/>
              <a:pathLst>
                <a:path w="3520440" h="0">
                  <a:moveTo>
                    <a:pt x="0" y="0"/>
                  </a:moveTo>
                  <a:lnTo>
                    <a:pt x="3519906" y="0"/>
                  </a:lnTo>
                </a:path>
              </a:pathLst>
            </a:custGeom>
            <a:ln w="12700">
              <a:solidFill>
                <a:srgbClr val="888888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3491479" y="3831894"/>
              <a:ext cx="1454785" cy="0"/>
            </a:xfrm>
            <a:custGeom>
              <a:avLst/>
              <a:gdLst/>
              <a:ahLst/>
              <a:cxnLst/>
              <a:rect l="l" t="t" r="r" b="b"/>
              <a:pathLst>
                <a:path w="1454785" h="0">
                  <a:moveTo>
                    <a:pt x="0" y="0"/>
                  </a:moveTo>
                  <a:lnTo>
                    <a:pt x="1454167" y="0"/>
                  </a:lnTo>
                </a:path>
              </a:pathLst>
            </a:custGeom>
            <a:ln w="12700">
              <a:solidFill>
                <a:srgbClr val="888888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6" name="object 6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683000" y="3492500"/>
              <a:ext cx="406400" cy="1409407"/>
            </a:xfrm>
            <a:prstGeom prst="rect">
              <a:avLst/>
            </a:prstGeom>
          </p:spPr>
        </p:pic>
        <p:pic>
          <p:nvPicPr>
            <p:cNvPr id="7" name="object 7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381500" y="4762500"/>
              <a:ext cx="406400" cy="139407"/>
            </a:xfrm>
            <a:prstGeom prst="rect">
              <a:avLst/>
            </a:prstGeom>
          </p:spPr>
        </p:pic>
        <p:pic>
          <p:nvPicPr>
            <p:cNvPr id="8" name="object 8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62100" y="4775200"/>
              <a:ext cx="406400" cy="126707"/>
            </a:xfrm>
            <a:prstGeom prst="rect">
              <a:avLst/>
            </a:prstGeom>
          </p:spPr>
        </p:pic>
        <p:pic>
          <p:nvPicPr>
            <p:cNvPr id="9" name="object 9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273300" y="4813300"/>
              <a:ext cx="406400" cy="88607"/>
            </a:xfrm>
            <a:prstGeom prst="rect">
              <a:avLst/>
            </a:prstGeom>
          </p:spPr>
        </p:pic>
        <p:sp>
          <p:nvSpPr>
            <p:cNvPr id="10" name="object 10" descr=""/>
            <p:cNvSpPr/>
            <p:nvPr/>
          </p:nvSpPr>
          <p:spPr>
            <a:xfrm>
              <a:off x="1425740" y="3296894"/>
              <a:ext cx="3520440" cy="0"/>
            </a:xfrm>
            <a:custGeom>
              <a:avLst/>
              <a:gdLst/>
              <a:ahLst/>
              <a:cxnLst/>
              <a:rect l="l" t="t" r="r" b="b"/>
              <a:pathLst>
                <a:path w="3520440" h="0">
                  <a:moveTo>
                    <a:pt x="0" y="0"/>
                  </a:moveTo>
                  <a:lnTo>
                    <a:pt x="3519906" y="0"/>
                  </a:lnTo>
                </a:path>
              </a:pathLst>
            </a:custGeom>
            <a:ln w="12700">
              <a:solidFill>
                <a:srgbClr val="888888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1425740" y="2761881"/>
              <a:ext cx="3520440" cy="0"/>
            </a:xfrm>
            <a:custGeom>
              <a:avLst/>
              <a:gdLst/>
              <a:ahLst/>
              <a:cxnLst/>
              <a:rect l="l" t="t" r="r" b="b"/>
              <a:pathLst>
                <a:path w="3520440" h="0">
                  <a:moveTo>
                    <a:pt x="0" y="0"/>
                  </a:moveTo>
                  <a:lnTo>
                    <a:pt x="3519906" y="0"/>
                  </a:lnTo>
                </a:path>
              </a:pathLst>
            </a:custGeom>
            <a:ln w="12700">
              <a:solidFill>
                <a:srgbClr val="888888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2" name="object 12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683000" y="2476500"/>
              <a:ext cx="406400" cy="1143000"/>
            </a:xfrm>
            <a:prstGeom prst="rect">
              <a:avLst/>
            </a:prstGeom>
          </p:spPr>
        </p:pic>
        <p:pic>
          <p:nvPicPr>
            <p:cNvPr id="13" name="object 13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381500" y="4699000"/>
              <a:ext cx="406400" cy="190500"/>
            </a:xfrm>
            <a:prstGeom prst="rect">
              <a:avLst/>
            </a:prstGeom>
          </p:spPr>
        </p:pic>
        <p:sp>
          <p:nvSpPr>
            <p:cNvPr id="14" name="object 14" descr=""/>
            <p:cNvSpPr/>
            <p:nvPr/>
          </p:nvSpPr>
          <p:spPr>
            <a:xfrm>
              <a:off x="1425740" y="3831894"/>
              <a:ext cx="1289685" cy="0"/>
            </a:xfrm>
            <a:custGeom>
              <a:avLst/>
              <a:gdLst/>
              <a:ahLst/>
              <a:cxnLst/>
              <a:rect l="l" t="t" r="r" b="b"/>
              <a:pathLst>
                <a:path w="1289685" h="0">
                  <a:moveTo>
                    <a:pt x="0" y="0"/>
                  </a:moveTo>
                  <a:lnTo>
                    <a:pt x="1289138" y="0"/>
                  </a:lnTo>
                </a:path>
              </a:pathLst>
            </a:custGeom>
            <a:ln w="12700">
              <a:solidFill>
                <a:srgbClr val="888888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1425740" y="2226881"/>
              <a:ext cx="3520440" cy="0"/>
            </a:xfrm>
            <a:custGeom>
              <a:avLst/>
              <a:gdLst/>
              <a:ahLst/>
              <a:cxnLst/>
              <a:rect l="l" t="t" r="r" b="b"/>
              <a:pathLst>
                <a:path w="3520440" h="0">
                  <a:moveTo>
                    <a:pt x="0" y="0"/>
                  </a:moveTo>
                  <a:lnTo>
                    <a:pt x="3519906" y="0"/>
                  </a:lnTo>
                </a:path>
              </a:pathLst>
            </a:custGeom>
            <a:ln w="12700">
              <a:solidFill>
                <a:srgbClr val="888888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6" name="object 16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562100" y="2226881"/>
              <a:ext cx="406400" cy="2675026"/>
            </a:xfrm>
            <a:prstGeom prst="rect">
              <a:avLst/>
            </a:prstGeom>
          </p:spPr>
        </p:pic>
        <p:pic>
          <p:nvPicPr>
            <p:cNvPr id="17" name="object 17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2273300" y="2226881"/>
              <a:ext cx="406400" cy="2675026"/>
            </a:xfrm>
            <a:prstGeom prst="rect">
              <a:avLst/>
            </a:prstGeom>
          </p:spPr>
        </p:pic>
        <p:pic>
          <p:nvPicPr>
            <p:cNvPr id="18" name="object 18" descr="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3683000" y="2226881"/>
              <a:ext cx="406400" cy="376618"/>
            </a:xfrm>
            <a:prstGeom prst="rect">
              <a:avLst/>
            </a:prstGeom>
          </p:spPr>
        </p:pic>
        <p:pic>
          <p:nvPicPr>
            <p:cNvPr id="19" name="object 19" descr="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4381500" y="2226881"/>
              <a:ext cx="406400" cy="2611818"/>
            </a:xfrm>
            <a:prstGeom prst="rect">
              <a:avLst/>
            </a:prstGeom>
          </p:spPr>
        </p:pic>
        <p:sp>
          <p:nvSpPr>
            <p:cNvPr id="20" name="object 20" descr=""/>
            <p:cNvSpPr/>
            <p:nvPr/>
          </p:nvSpPr>
          <p:spPr>
            <a:xfrm>
              <a:off x="3748874" y="3545674"/>
              <a:ext cx="281940" cy="1356360"/>
            </a:xfrm>
            <a:custGeom>
              <a:avLst/>
              <a:gdLst/>
              <a:ahLst/>
              <a:cxnLst/>
              <a:rect l="l" t="t" r="r" b="b"/>
              <a:pathLst>
                <a:path w="281939" h="1356360">
                  <a:moveTo>
                    <a:pt x="281593" y="0"/>
                  </a:moveTo>
                  <a:lnTo>
                    <a:pt x="0" y="0"/>
                  </a:lnTo>
                  <a:lnTo>
                    <a:pt x="0" y="1356233"/>
                  </a:lnTo>
                  <a:lnTo>
                    <a:pt x="281593" y="1356233"/>
                  </a:lnTo>
                  <a:lnTo>
                    <a:pt x="281593" y="0"/>
                  </a:lnTo>
                  <a:close/>
                </a:path>
              </a:pathLst>
            </a:custGeom>
            <a:solidFill>
              <a:srgbClr val="00AF4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3748874" y="3545674"/>
              <a:ext cx="281940" cy="1356360"/>
            </a:xfrm>
            <a:custGeom>
              <a:avLst/>
              <a:gdLst/>
              <a:ahLst/>
              <a:cxnLst/>
              <a:rect l="l" t="t" r="r" b="b"/>
              <a:pathLst>
                <a:path w="281939" h="1356360">
                  <a:moveTo>
                    <a:pt x="0" y="1356233"/>
                  </a:moveTo>
                  <a:lnTo>
                    <a:pt x="281593" y="1356233"/>
                  </a:lnTo>
                  <a:lnTo>
                    <a:pt x="281593" y="0"/>
                  </a:lnTo>
                  <a:lnTo>
                    <a:pt x="0" y="0"/>
                  </a:lnTo>
                  <a:lnTo>
                    <a:pt x="0" y="1356233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 descr=""/>
            <p:cNvSpPr/>
            <p:nvPr/>
          </p:nvSpPr>
          <p:spPr>
            <a:xfrm>
              <a:off x="4452861" y="4816306"/>
              <a:ext cx="281940" cy="85725"/>
            </a:xfrm>
            <a:custGeom>
              <a:avLst/>
              <a:gdLst/>
              <a:ahLst/>
              <a:cxnLst/>
              <a:rect l="l" t="t" r="r" b="b"/>
              <a:pathLst>
                <a:path w="281939" h="85725">
                  <a:moveTo>
                    <a:pt x="281593" y="0"/>
                  </a:moveTo>
                  <a:lnTo>
                    <a:pt x="0" y="0"/>
                  </a:lnTo>
                  <a:lnTo>
                    <a:pt x="0" y="85600"/>
                  </a:lnTo>
                  <a:lnTo>
                    <a:pt x="281593" y="85600"/>
                  </a:lnTo>
                  <a:lnTo>
                    <a:pt x="281593" y="0"/>
                  </a:lnTo>
                  <a:close/>
                </a:path>
              </a:pathLst>
            </a:custGeom>
            <a:solidFill>
              <a:srgbClr val="00AF4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 descr=""/>
            <p:cNvSpPr/>
            <p:nvPr/>
          </p:nvSpPr>
          <p:spPr>
            <a:xfrm>
              <a:off x="4452861" y="4816306"/>
              <a:ext cx="281940" cy="85725"/>
            </a:xfrm>
            <a:custGeom>
              <a:avLst/>
              <a:gdLst/>
              <a:ahLst/>
              <a:cxnLst/>
              <a:rect l="l" t="t" r="r" b="b"/>
              <a:pathLst>
                <a:path w="281939" h="85725">
                  <a:moveTo>
                    <a:pt x="0" y="85600"/>
                  </a:moveTo>
                  <a:lnTo>
                    <a:pt x="281593" y="85600"/>
                  </a:lnTo>
                  <a:lnTo>
                    <a:pt x="281593" y="0"/>
                  </a:lnTo>
                  <a:lnTo>
                    <a:pt x="0" y="0"/>
                  </a:lnTo>
                  <a:lnTo>
                    <a:pt x="0" y="8560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 descr=""/>
            <p:cNvSpPr/>
            <p:nvPr/>
          </p:nvSpPr>
          <p:spPr>
            <a:xfrm>
              <a:off x="1636928" y="4824333"/>
              <a:ext cx="281940" cy="78105"/>
            </a:xfrm>
            <a:custGeom>
              <a:avLst/>
              <a:gdLst/>
              <a:ahLst/>
              <a:cxnLst/>
              <a:rect l="l" t="t" r="r" b="b"/>
              <a:pathLst>
                <a:path w="281939" h="78104">
                  <a:moveTo>
                    <a:pt x="281593" y="0"/>
                  </a:moveTo>
                  <a:lnTo>
                    <a:pt x="0" y="0"/>
                  </a:lnTo>
                  <a:lnTo>
                    <a:pt x="0" y="77574"/>
                  </a:lnTo>
                  <a:lnTo>
                    <a:pt x="281593" y="77574"/>
                  </a:lnTo>
                  <a:lnTo>
                    <a:pt x="281593" y="0"/>
                  </a:lnTo>
                  <a:close/>
                </a:path>
              </a:pathLst>
            </a:custGeom>
            <a:solidFill>
              <a:srgbClr val="91D04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 descr=""/>
            <p:cNvSpPr/>
            <p:nvPr/>
          </p:nvSpPr>
          <p:spPr>
            <a:xfrm>
              <a:off x="1636928" y="4824333"/>
              <a:ext cx="281940" cy="78105"/>
            </a:xfrm>
            <a:custGeom>
              <a:avLst/>
              <a:gdLst/>
              <a:ahLst/>
              <a:cxnLst/>
              <a:rect l="l" t="t" r="r" b="b"/>
              <a:pathLst>
                <a:path w="281939" h="78104">
                  <a:moveTo>
                    <a:pt x="0" y="77574"/>
                  </a:moveTo>
                  <a:lnTo>
                    <a:pt x="281593" y="77574"/>
                  </a:lnTo>
                  <a:lnTo>
                    <a:pt x="281593" y="0"/>
                  </a:lnTo>
                  <a:lnTo>
                    <a:pt x="0" y="0"/>
                  </a:lnTo>
                  <a:lnTo>
                    <a:pt x="0" y="77574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 descr=""/>
            <p:cNvSpPr/>
            <p:nvPr/>
          </p:nvSpPr>
          <p:spPr>
            <a:xfrm>
              <a:off x="2340914" y="4859104"/>
              <a:ext cx="281940" cy="43180"/>
            </a:xfrm>
            <a:custGeom>
              <a:avLst/>
              <a:gdLst/>
              <a:ahLst/>
              <a:cxnLst/>
              <a:rect l="l" t="t" r="r" b="b"/>
              <a:pathLst>
                <a:path w="281939" h="43179">
                  <a:moveTo>
                    <a:pt x="281593" y="0"/>
                  </a:moveTo>
                  <a:lnTo>
                    <a:pt x="0" y="0"/>
                  </a:lnTo>
                  <a:lnTo>
                    <a:pt x="0" y="42802"/>
                  </a:lnTo>
                  <a:lnTo>
                    <a:pt x="281593" y="42802"/>
                  </a:lnTo>
                  <a:lnTo>
                    <a:pt x="281593" y="0"/>
                  </a:lnTo>
                  <a:close/>
                </a:path>
              </a:pathLst>
            </a:custGeom>
            <a:solidFill>
              <a:srgbClr val="91D04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 descr=""/>
            <p:cNvSpPr/>
            <p:nvPr/>
          </p:nvSpPr>
          <p:spPr>
            <a:xfrm>
              <a:off x="2340914" y="4859104"/>
              <a:ext cx="281940" cy="43180"/>
            </a:xfrm>
            <a:custGeom>
              <a:avLst/>
              <a:gdLst/>
              <a:ahLst/>
              <a:cxnLst/>
              <a:rect l="l" t="t" r="r" b="b"/>
              <a:pathLst>
                <a:path w="281939" h="43179">
                  <a:moveTo>
                    <a:pt x="0" y="42802"/>
                  </a:moveTo>
                  <a:lnTo>
                    <a:pt x="281593" y="42802"/>
                  </a:lnTo>
                  <a:lnTo>
                    <a:pt x="281593" y="0"/>
                  </a:lnTo>
                  <a:lnTo>
                    <a:pt x="0" y="0"/>
                  </a:lnTo>
                  <a:lnTo>
                    <a:pt x="0" y="42802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 descr=""/>
            <p:cNvSpPr/>
            <p:nvPr/>
          </p:nvSpPr>
          <p:spPr>
            <a:xfrm>
              <a:off x="3748874" y="2523803"/>
              <a:ext cx="281940" cy="1022350"/>
            </a:xfrm>
            <a:custGeom>
              <a:avLst/>
              <a:gdLst/>
              <a:ahLst/>
              <a:cxnLst/>
              <a:rect l="l" t="t" r="r" b="b"/>
              <a:pathLst>
                <a:path w="281939" h="1022350">
                  <a:moveTo>
                    <a:pt x="281593" y="0"/>
                  </a:moveTo>
                  <a:lnTo>
                    <a:pt x="0" y="0"/>
                  </a:lnTo>
                  <a:lnTo>
                    <a:pt x="0" y="1021858"/>
                  </a:lnTo>
                  <a:lnTo>
                    <a:pt x="281593" y="1021858"/>
                  </a:lnTo>
                  <a:lnTo>
                    <a:pt x="281593" y="0"/>
                  </a:lnTo>
                  <a:close/>
                </a:path>
              </a:pathLst>
            </a:custGeom>
            <a:solidFill>
              <a:srgbClr val="91D04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 descr=""/>
            <p:cNvSpPr/>
            <p:nvPr/>
          </p:nvSpPr>
          <p:spPr>
            <a:xfrm>
              <a:off x="3748874" y="2523803"/>
              <a:ext cx="281940" cy="1022350"/>
            </a:xfrm>
            <a:custGeom>
              <a:avLst/>
              <a:gdLst/>
              <a:ahLst/>
              <a:cxnLst/>
              <a:rect l="l" t="t" r="r" b="b"/>
              <a:pathLst>
                <a:path w="281939" h="1022350">
                  <a:moveTo>
                    <a:pt x="0" y="1021858"/>
                  </a:moveTo>
                  <a:lnTo>
                    <a:pt x="281593" y="1021858"/>
                  </a:lnTo>
                  <a:lnTo>
                    <a:pt x="281593" y="0"/>
                  </a:lnTo>
                  <a:lnTo>
                    <a:pt x="0" y="0"/>
                  </a:lnTo>
                  <a:lnTo>
                    <a:pt x="0" y="1021858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 descr=""/>
            <p:cNvSpPr/>
            <p:nvPr/>
          </p:nvSpPr>
          <p:spPr>
            <a:xfrm>
              <a:off x="4452861" y="4752097"/>
              <a:ext cx="281940" cy="64769"/>
            </a:xfrm>
            <a:custGeom>
              <a:avLst/>
              <a:gdLst/>
              <a:ahLst/>
              <a:cxnLst/>
              <a:rect l="l" t="t" r="r" b="b"/>
              <a:pathLst>
                <a:path w="281939" h="64770">
                  <a:moveTo>
                    <a:pt x="281593" y="0"/>
                  </a:moveTo>
                  <a:lnTo>
                    <a:pt x="0" y="0"/>
                  </a:lnTo>
                  <a:lnTo>
                    <a:pt x="0" y="64199"/>
                  </a:lnTo>
                  <a:lnTo>
                    <a:pt x="281593" y="64199"/>
                  </a:lnTo>
                  <a:lnTo>
                    <a:pt x="281593" y="0"/>
                  </a:lnTo>
                  <a:close/>
                </a:path>
              </a:pathLst>
            </a:custGeom>
            <a:solidFill>
              <a:srgbClr val="91D04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 descr=""/>
            <p:cNvSpPr/>
            <p:nvPr/>
          </p:nvSpPr>
          <p:spPr>
            <a:xfrm>
              <a:off x="4452861" y="4752097"/>
              <a:ext cx="281940" cy="64769"/>
            </a:xfrm>
            <a:custGeom>
              <a:avLst/>
              <a:gdLst/>
              <a:ahLst/>
              <a:cxnLst/>
              <a:rect l="l" t="t" r="r" b="b"/>
              <a:pathLst>
                <a:path w="281939" h="64770">
                  <a:moveTo>
                    <a:pt x="0" y="64199"/>
                  </a:moveTo>
                  <a:lnTo>
                    <a:pt x="281593" y="64199"/>
                  </a:lnTo>
                  <a:lnTo>
                    <a:pt x="281593" y="0"/>
                  </a:lnTo>
                  <a:lnTo>
                    <a:pt x="0" y="0"/>
                  </a:lnTo>
                  <a:lnTo>
                    <a:pt x="0" y="64199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 descr=""/>
            <p:cNvSpPr/>
            <p:nvPr/>
          </p:nvSpPr>
          <p:spPr>
            <a:xfrm>
              <a:off x="1636928" y="2226881"/>
              <a:ext cx="281940" cy="2597785"/>
            </a:xfrm>
            <a:custGeom>
              <a:avLst/>
              <a:gdLst/>
              <a:ahLst/>
              <a:cxnLst/>
              <a:rect l="l" t="t" r="r" b="b"/>
              <a:pathLst>
                <a:path w="281939" h="2597785">
                  <a:moveTo>
                    <a:pt x="281593" y="0"/>
                  </a:moveTo>
                  <a:lnTo>
                    <a:pt x="0" y="0"/>
                  </a:lnTo>
                  <a:lnTo>
                    <a:pt x="0" y="2597442"/>
                  </a:lnTo>
                  <a:lnTo>
                    <a:pt x="281593" y="2597442"/>
                  </a:lnTo>
                  <a:lnTo>
                    <a:pt x="281593" y="0"/>
                  </a:lnTo>
                  <a:close/>
                </a:path>
              </a:pathLst>
            </a:custGeom>
            <a:solidFill>
              <a:srgbClr val="CF362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 descr=""/>
            <p:cNvSpPr/>
            <p:nvPr/>
          </p:nvSpPr>
          <p:spPr>
            <a:xfrm>
              <a:off x="1636928" y="2226881"/>
              <a:ext cx="281940" cy="2597785"/>
            </a:xfrm>
            <a:custGeom>
              <a:avLst/>
              <a:gdLst/>
              <a:ahLst/>
              <a:cxnLst/>
              <a:rect l="l" t="t" r="r" b="b"/>
              <a:pathLst>
                <a:path w="281939" h="2597785">
                  <a:moveTo>
                    <a:pt x="0" y="2597442"/>
                  </a:moveTo>
                  <a:lnTo>
                    <a:pt x="281593" y="2597442"/>
                  </a:lnTo>
                  <a:lnTo>
                    <a:pt x="281593" y="0"/>
                  </a:lnTo>
                  <a:lnTo>
                    <a:pt x="0" y="0"/>
                  </a:lnTo>
                  <a:lnTo>
                    <a:pt x="0" y="2597442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 descr=""/>
            <p:cNvSpPr/>
            <p:nvPr/>
          </p:nvSpPr>
          <p:spPr>
            <a:xfrm>
              <a:off x="2340914" y="2226881"/>
              <a:ext cx="281940" cy="2632710"/>
            </a:xfrm>
            <a:custGeom>
              <a:avLst/>
              <a:gdLst/>
              <a:ahLst/>
              <a:cxnLst/>
              <a:rect l="l" t="t" r="r" b="b"/>
              <a:pathLst>
                <a:path w="281939" h="2632710">
                  <a:moveTo>
                    <a:pt x="281593" y="0"/>
                  </a:moveTo>
                  <a:lnTo>
                    <a:pt x="0" y="0"/>
                  </a:lnTo>
                  <a:lnTo>
                    <a:pt x="0" y="2632214"/>
                  </a:lnTo>
                  <a:lnTo>
                    <a:pt x="281593" y="2632214"/>
                  </a:lnTo>
                  <a:lnTo>
                    <a:pt x="281593" y="0"/>
                  </a:lnTo>
                  <a:close/>
                </a:path>
              </a:pathLst>
            </a:custGeom>
            <a:solidFill>
              <a:srgbClr val="CF362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 descr=""/>
            <p:cNvSpPr/>
            <p:nvPr/>
          </p:nvSpPr>
          <p:spPr>
            <a:xfrm>
              <a:off x="2340914" y="2226881"/>
              <a:ext cx="281940" cy="2632710"/>
            </a:xfrm>
            <a:custGeom>
              <a:avLst/>
              <a:gdLst/>
              <a:ahLst/>
              <a:cxnLst/>
              <a:rect l="l" t="t" r="r" b="b"/>
              <a:pathLst>
                <a:path w="281939" h="2632710">
                  <a:moveTo>
                    <a:pt x="0" y="2632214"/>
                  </a:moveTo>
                  <a:lnTo>
                    <a:pt x="281593" y="2632214"/>
                  </a:lnTo>
                  <a:lnTo>
                    <a:pt x="281593" y="0"/>
                  </a:lnTo>
                  <a:lnTo>
                    <a:pt x="0" y="0"/>
                  </a:lnTo>
                  <a:lnTo>
                    <a:pt x="0" y="2632214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 descr=""/>
            <p:cNvSpPr/>
            <p:nvPr/>
          </p:nvSpPr>
          <p:spPr>
            <a:xfrm>
              <a:off x="3748874" y="2226880"/>
              <a:ext cx="281940" cy="297180"/>
            </a:xfrm>
            <a:custGeom>
              <a:avLst/>
              <a:gdLst/>
              <a:ahLst/>
              <a:cxnLst/>
              <a:rect l="l" t="t" r="r" b="b"/>
              <a:pathLst>
                <a:path w="281939" h="297180">
                  <a:moveTo>
                    <a:pt x="281593" y="0"/>
                  </a:moveTo>
                  <a:lnTo>
                    <a:pt x="0" y="0"/>
                  </a:lnTo>
                  <a:lnTo>
                    <a:pt x="0" y="296927"/>
                  </a:lnTo>
                  <a:lnTo>
                    <a:pt x="281593" y="296927"/>
                  </a:lnTo>
                  <a:lnTo>
                    <a:pt x="281593" y="0"/>
                  </a:lnTo>
                  <a:close/>
                </a:path>
              </a:pathLst>
            </a:custGeom>
            <a:solidFill>
              <a:srgbClr val="CF362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 descr=""/>
            <p:cNvSpPr/>
            <p:nvPr/>
          </p:nvSpPr>
          <p:spPr>
            <a:xfrm>
              <a:off x="3748874" y="2226880"/>
              <a:ext cx="281940" cy="297180"/>
            </a:xfrm>
            <a:custGeom>
              <a:avLst/>
              <a:gdLst/>
              <a:ahLst/>
              <a:cxnLst/>
              <a:rect l="l" t="t" r="r" b="b"/>
              <a:pathLst>
                <a:path w="281939" h="297180">
                  <a:moveTo>
                    <a:pt x="0" y="296927"/>
                  </a:moveTo>
                  <a:lnTo>
                    <a:pt x="281593" y="296927"/>
                  </a:lnTo>
                  <a:lnTo>
                    <a:pt x="281593" y="0"/>
                  </a:lnTo>
                  <a:lnTo>
                    <a:pt x="0" y="0"/>
                  </a:lnTo>
                  <a:lnTo>
                    <a:pt x="0" y="296927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 descr=""/>
            <p:cNvSpPr/>
            <p:nvPr/>
          </p:nvSpPr>
          <p:spPr>
            <a:xfrm>
              <a:off x="4452861" y="2226881"/>
              <a:ext cx="281940" cy="2525395"/>
            </a:xfrm>
            <a:custGeom>
              <a:avLst/>
              <a:gdLst/>
              <a:ahLst/>
              <a:cxnLst/>
              <a:rect l="l" t="t" r="r" b="b"/>
              <a:pathLst>
                <a:path w="281939" h="2525395">
                  <a:moveTo>
                    <a:pt x="281593" y="0"/>
                  </a:moveTo>
                  <a:lnTo>
                    <a:pt x="0" y="0"/>
                  </a:lnTo>
                  <a:lnTo>
                    <a:pt x="0" y="2525217"/>
                  </a:lnTo>
                  <a:lnTo>
                    <a:pt x="281593" y="2525217"/>
                  </a:lnTo>
                  <a:lnTo>
                    <a:pt x="281593" y="0"/>
                  </a:lnTo>
                  <a:close/>
                </a:path>
              </a:pathLst>
            </a:custGeom>
            <a:solidFill>
              <a:srgbClr val="CF362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 descr=""/>
            <p:cNvSpPr/>
            <p:nvPr/>
          </p:nvSpPr>
          <p:spPr>
            <a:xfrm>
              <a:off x="4452861" y="2226881"/>
              <a:ext cx="281940" cy="2525395"/>
            </a:xfrm>
            <a:custGeom>
              <a:avLst/>
              <a:gdLst/>
              <a:ahLst/>
              <a:cxnLst/>
              <a:rect l="l" t="t" r="r" b="b"/>
              <a:pathLst>
                <a:path w="281939" h="2525395">
                  <a:moveTo>
                    <a:pt x="0" y="2525217"/>
                  </a:moveTo>
                  <a:lnTo>
                    <a:pt x="281593" y="2525217"/>
                  </a:lnTo>
                  <a:lnTo>
                    <a:pt x="281593" y="0"/>
                  </a:lnTo>
                  <a:lnTo>
                    <a:pt x="0" y="0"/>
                  </a:lnTo>
                  <a:lnTo>
                    <a:pt x="0" y="2525217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 descr=""/>
            <p:cNvSpPr/>
            <p:nvPr/>
          </p:nvSpPr>
          <p:spPr>
            <a:xfrm>
              <a:off x="1425740" y="4901907"/>
              <a:ext cx="3520440" cy="0"/>
            </a:xfrm>
            <a:custGeom>
              <a:avLst/>
              <a:gdLst/>
              <a:ahLst/>
              <a:cxnLst/>
              <a:rect l="l" t="t" r="r" b="b"/>
              <a:pathLst>
                <a:path w="3520440" h="0">
                  <a:moveTo>
                    <a:pt x="0" y="0"/>
                  </a:moveTo>
                  <a:lnTo>
                    <a:pt x="3519906" y="0"/>
                  </a:lnTo>
                </a:path>
              </a:pathLst>
            </a:custGeom>
            <a:ln w="12700">
              <a:solidFill>
                <a:srgbClr val="88888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 descr=""/>
            <p:cNvSpPr/>
            <p:nvPr/>
          </p:nvSpPr>
          <p:spPr>
            <a:xfrm>
              <a:off x="1425740" y="4901907"/>
              <a:ext cx="0" cy="38100"/>
            </a:xfrm>
            <a:custGeom>
              <a:avLst/>
              <a:gdLst/>
              <a:ahLst/>
              <a:cxnLst/>
              <a:rect l="l" t="t" r="r" b="b"/>
              <a:pathLst>
                <a:path w="0" h="38100">
                  <a:moveTo>
                    <a:pt x="0" y="0"/>
                  </a:moveTo>
                  <a:lnTo>
                    <a:pt x="0" y="38100"/>
                  </a:lnTo>
                </a:path>
              </a:pathLst>
            </a:custGeom>
            <a:ln w="12700">
              <a:solidFill>
                <a:srgbClr val="88888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2" name="object 42" descr=""/>
            <p:cNvSpPr/>
            <p:nvPr/>
          </p:nvSpPr>
          <p:spPr>
            <a:xfrm>
              <a:off x="2129726" y="4901907"/>
              <a:ext cx="0" cy="38100"/>
            </a:xfrm>
            <a:custGeom>
              <a:avLst/>
              <a:gdLst/>
              <a:ahLst/>
              <a:cxnLst/>
              <a:rect l="l" t="t" r="r" b="b"/>
              <a:pathLst>
                <a:path w="0" h="38100">
                  <a:moveTo>
                    <a:pt x="0" y="0"/>
                  </a:moveTo>
                  <a:lnTo>
                    <a:pt x="0" y="38100"/>
                  </a:lnTo>
                </a:path>
              </a:pathLst>
            </a:custGeom>
            <a:ln w="12700">
              <a:solidFill>
                <a:srgbClr val="88888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3" name="object 43" descr=""/>
            <p:cNvSpPr/>
            <p:nvPr/>
          </p:nvSpPr>
          <p:spPr>
            <a:xfrm>
              <a:off x="2833700" y="4901907"/>
              <a:ext cx="0" cy="38100"/>
            </a:xfrm>
            <a:custGeom>
              <a:avLst/>
              <a:gdLst/>
              <a:ahLst/>
              <a:cxnLst/>
              <a:rect l="l" t="t" r="r" b="b"/>
              <a:pathLst>
                <a:path w="0" h="38100">
                  <a:moveTo>
                    <a:pt x="0" y="0"/>
                  </a:moveTo>
                  <a:lnTo>
                    <a:pt x="0" y="38100"/>
                  </a:lnTo>
                </a:path>
              </a:pathLst>
            </a:custGeom>
            <a:ln w="12700">
              <a:solidFill>
                <a:srgbClr val="88888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4" name="object 44" descr=""/>
            <p:cNvSpPr/>
            <p:nvPr/>
          </p:nvSpPr>
          <p:spPr>
            <a:xfrm>
              <a:off x="3537686" y="4901907"/>
              <a:ext cx="0" cy="38100"/>
            </a:xfrm>
            <a:custGeom>
              <a:avLst/>
              <a:gdLst/>
              <a:ahLst/>
              <a:cxnLst/>
              <a:rect l="l" t="t" r="r" b="b"/>
              <a:pathLst>
                <a:path w="0" h="38100">
                  <a:moveTo>
                    <a:pt x="0" y="0"/>
                  </a:moveTo>
                  <a:lnTo>
                    <a:pt x="0" y="38100"/>
                  </a:lnTo>
                </a:path>
              </a:pathLst>
            </a:custGeom>
            <a:ln w="12700">
              <a:solidFill>
                <a:srgbClr val="88888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5" name="object 45" descr=""/>
            <p:cNvSpPr/>
            <p:nvPr/>
          </p:nvSpPr>
          <p:spPr>
            <a:xfrm>
              <a:off x="4241660" y="4901907"/>
              <a:ext cx="0" cy="38100"/>
            </a:xfrm>
            <a:custGeom>
              <a:avLst/>
              <a:gdLst/>
              <a:ahLst/>
              <a:cxnLst/>
              <a:rect l="l" t="t" r="r" b="b"/>
              <a:pathLst>
                <a:path w="0" h="38100">
                  <a:moveTo>
                    <a:pt x="0" y="0"/>
                  </a:moveTo>
                  <a:lnTo>
                    <a:pt x="0" y="38100"/>
                  </a:lnTo>
                </a:path>
              </a:pathLst>
            </a:custGeom>
            <a:ln w="12700">
              <a:solidFill>
                <a:srgbClr val="88888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6" name="object 46" descr=""/>
            <p:cNvSpPr/>
            <p:nvPr/>
          </p:nvSpPr>
          <p:spPr>
            <a:xfrm>
              <a:off x="4945646" y="4901907"/>
              <a:ext cx="0" cy="38100"/>
            </a:xfrm>
            <a:custGeom>
              <a:avLst/>
              <a:gdLst/>
              <a:ahLst/>
              <a:cxnLst/>
              <a:rect l="l" t="t" r="r" b="b"/>
              <a:pathLst>
                <a:path w="0" h="38100">
                  <a:moveTo>
                    <a:pt x="0" y="0"/>
                  </a:moveTo>
                  <a:lnTo>
                    <a:pt x="0" y="38100"/>
                  </a:lnTo>
                </a:path>
              </a:pathLst>
            </a:custGeom>
            <a:ln w="12700">
              <a:solidFill>
                <a:srgbClr val="88888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7" name="object 47" descr=""/>
            <p:cNvSpPr/>
            <p:nvPr/>
          </p:nvSpPr>
          <p:spPr>
            <a:xfrm>
              <a:off x="1425740" y="2226881"/>
              <a:ext cx="0" cy="2675255"/>
            </a:xfrm>
            <a:custGeom>
              <a:avLst/>
              <a:gdLst/>
              <a:ahLst/>
              <a:cxnLst/>
              <a:rect l="l" t="t" r="r" b="b"/>
              <a:pathLst>
                <a:path w="0" h="2675254">
                  <a:moveTo>
                    <a:pt x="0" y="0"/>
                  </a:moveTo>
                  <a:lnTo>
                    <a:pt x="0" y="2675026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8" name="object 48" descr=""/>
            <p:cNvSpPr/>
            <p:nvPr/>
          </p:nvSpPr>
          <p:spPr>
            <a:xfrm>
              <a:off x="1380020" y="4901907"/>
              <a:ext cx="45720" cy="0"/>
            </a:xfrm>
            <a:custGeom>
              <a:avLst/>
              <a:gdLst/>
              <a:ahLst/>
              <a:cxnLst/>
              <a:rect l="l" t="t" r="r" b="b"/>
              <a:pathLst>
                <a:path w="45719" h="0">
                  <a:moveTo>
                    <a:pt x="0" y="0"/>
                  </a:moveTo>
                  <a:lnTo>
                    <a:pt x="45720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9" name="object 49" descr=""/>
            <p:cNvSpPr/>
            <p:nvPr/>
          </p:nvSpPr>
          <p:spPr>
            <a:xfrm>
              <a:off x="1380020" y="4366895"/>
              <a:ext cx="45720" cy="0"/>
            </a:xfrm>
            <a:custGeom>
              <a:avLst/>
              <a:gdLst/>
              <a:ahLst/>
              <a:cxnLst/>
              <a:rect l="l" t="t" r="r" b="b"/>
              <a:pathLst>
                <a:path w="45719" h="0">
                  <a:moveTo>
                    <a:pt x="0" y="0"/>
                  </a:moveTo>
                  <a:lnTo>
                    <a:pt x="45720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0" name="object 50" descr=""/>
            <p:cNvSpPr/>
            <p:nvPr/>
          </p:nvSpPr>
          <p:spPr>
            <a:xfrm>
              <a:off x="1380020" y="3831894"/>
              <a:ext cx="45720" cy="0"/>
            </a:xfrm>
            <a:custGeom>
              <a:avLst/>
              <a:gdLst/>
              <a:ahLst/>
              <a:cxnLst/>
              <a:rect l="l" t="t" r="r" b="b"/>
              <a:pathLst>
                <a:path w="45719" h="0">
                  <a:moveTo>
                    <a:pt x="0" y="0"/>
                  </a:moveTo>
                  <a:lnTo>
                    <a:pt x="45720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1" name="object 51" descr=""/>
            <p:cNvSpPr/>
            <p:nvPr/>
          </p:nvSpPr>
          <p:spPr>
            <a:xfrm>
              <a:off x="1380020" y="3296894"/>
              <a:ext cx="45720" cy="0"/>
            </a:xfrm>
            <a:custGeom>
              <a:avLst/>
              <a:gdLst/>
              <a:ahLst/>
              <a:cxnLst/>
              <a:rect l="l" t="t" r="r" b="b"/>
              <a:pathLst>
                <a:path w="45719" h="0">
                  <a:moveTo>
                    <a:pt x="0" y="0"/>
                  </a:moveTo>
                  <a:lnTo>
                    <a:pt x="45720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2" name="object 52" descr=""/>
            <p:cNvSpPr/>
            <p:nvPr/>
          </p:nvSpPr>
          <p:spPr>
            <a:xfrm>
              <a:off x="1380020" y="2761881"/>
              <a:ext cx="45720" cy="0"/>
            </a:xfrm>
            <a:custGeom>
              <a:avLst/>
              <a:gdLst/>
              <a:ahLst/>
              <a:cxnLst/>
              <a:rect l="l" t="t" r="r" b="b"/>
              <a:pathLst>
                <a:path w="45719" h="0">
                  <a:moveTo>
                    <a:pt x="0" y="0"/>
                  </a:moveTo>
                  <a:lnTo>
                    <a:pt x="45720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3" name="object 53" descr=""/>
            <p:cNvSpPr/>
            <p:nvPr/>
          </p:nvSpPr>
          <p:spPr>
            <a:xfrm>
              <a:off x="1380020" y="2226881"/>
              <a:ext cx="45720" cy="0"/>
            </a:xfrm>
            <a:custGeom>
              <a:avLst/>
              <a:gdLst/>
              <a:ahLst/>
              <a:cxnLst/>
              <a:rect l="l" t="t" r="r" b="b"/>
              <a:pathLst>
                <a:path w="45719" h="0">
                  <a:moveTo>
                    <a:pt x="0" y="0"/>
                  </a:moveTo>
                  <a:lnTo>
                    <a:pt x="45720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4" name="object 54" descr=""/>
          <p:cNvSpPr txBox="1"/>
          <p:nvPr/>
        </p:nvSpPr>
        <p:spPr>
          <a:xfrm>
            <a:off x="1545958" y="4961890"/>
            <a:ext cx="473709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20320">
              <a:lnSpc>
                <a:spcPct val="100000"/>
              </a:lnSpc>
              <a:spcBef>
                <a:spcPts val="100"/>
              </a:spcBef>
            </a:pPr>
            <a:r>
              <a:rPr dirty="0" sz="1000" spc="-10" b="1">
                <a:latin typeface="Arial"/>
                <a:cs typeface="Arial"/>
              </a:rPr>
              <a:t>Device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10" b="1">
                <a:latin typeface="Arial"/>
                <a:cs typeface="Arial"/>
              </a:rPr>
              <a:t>(n=136)</a:t>
            </a:r>
            <a:endParaRPr sz="1000">
              <a:latin typeface="Arial"/>
              <a:cs typeface="Arial"/>
            </a:endParaRPr>
          </a:p>
        </p:txBody>
      </p:sp>
      <p:sp>
        <p:nvSpPr>
          <p:cNvPr id="55" name="object 55" descr=""/>
          <p:cNvSpPr txBox="1"/>
          <p:nvPr/>
        </p:nvSpPr>
        <p:spPr>
          <a:xfrm>
            <a:off x="2245177" y="4961890"/>
            <a:ext cx="477520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4604" marR="5080" indent="-2540">
              <a:lnSpc>
                <a:spcPct val="100000"/>
              </a:lnSpc>
              <a:spcBef>
                <a:spcPts val="100"/>
              </a:spcBef>
            </a:pPr>
            <a:r>
              <a:rPr dirty="0" sz="1000" spc="-10" b="1">
                <a:latin typeface="Arial"/>
                <a:cs typeface="Arial"/>
              </a:rPr>
              <a:t>Control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10" b="1">
                <a:latin typeface="Arial"/>
                <a:cs typeface="Arial"/>
              </a:rPr>
              <a:t>(n=125)</a:t>
            </a:r>
            <a:endParaRPr sz="1000">
              <a:latin typeface="Arial"/>
              <a:cs typeface="Arial"/>
            </a:endParaRPr>
          </a:p>
        </p:txBody>
      </p:sp>
      <p:sp>
        <p:nvSpPr>
          <p:cNvPr id="56" name="object 56" descr=""/>
          <p:cNvSpPr txBox="1"/>
          <p:nvPr/>
        </p:nvSpPr>
        <p:spPr>
          <a:xfrm>
            <a:off x="3657906" y="4961890"/>
            <a:ext cx="473709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20320">
              <a:lnSpc>
                <a:spcPct val="100000"/>
              </a:lnSpc>
              <a:spcBef>
                <a:spcPts val="100"/>
              </a:spcBef>
            </a:pPr>
            <a:r>
              <a:rPr dirty="0" sz="1000" spc="-10" b="1">
                <a:latin typeface="Arial"/>
                <a:cs typeface="Arial"/>
              </a:rPr>
              <a:t>Device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10" b="1">
                <a:latin typeface="Arial"/>
                <a:cs typeface="Arial"/>
              </a:rPr>
              <a:t>(n=136)</a:t>
            </a:r>
            <a:endParaRPr sz="1000">
              <a:latin typeface="Arial"/>
              <a:cs typeface="Arial"/>
            </a:endParaRPr>
          </a:p>
        </p:txBody>
      </p:sp>
      <p:sp>
        <p:nvSpPr>
          <p:cNvPr id="57" name="object 57" descr=""/>
          <p:cNvSpPr txBox="1"/>
          <p:nvPr/>
        </p:nvSpPr>
        <p:spPr>
          <a:xfrm>
            <a:off x="4357124" y="4961890"/>
            <a:ext cx="477520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4604" marR="5080" indent="-2540">
              <a:lnSpc>
                <a:spcPct val="100000"/>
              </a:lnSpc>
              <a:spcBef>
                <a:spcPts val="100"/>
              </a:spcBef>
            </a:pPr>
            <a:r>
              <a:rPr dirty="0" sz="1000" spc="-10" b="1">
                <a:latin typeface="Arial"/>
                <a:cs typeface="Arial"/>
              </a:rPr>
              <a:t>Control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10" b="1">
                <a:latin typeface="Arial"/>
                <a:cs typeface="Arial"/>
              </a:rPr>
              <a:t>(n=125)</a:t>
            </a:r>
            <a:endParaRPr sz="1000">
              <a:latin typeface="Arial"/>
              <a:cs typeface="Arial"/>
            </a:endParaRPr>
          </a:p>
        </p:txBody>
      </p:sp>
      <p:sp>
        <p:nvSpPr>
          <p:cNvPr id="58" name="object 58" descr=""/>
          <p:cNvSpPr txBox="1"/>
          <p:nvPr/>
        </p:nvSpPr>
        <p:spPr>
          <a:xfrm>
            <a:off x="1071730" y="4793545"/>
            <a:ext cx="24574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 b="1">
                <a:latin typeface="Arial"/>
                <a:cs typeface="Arial"/>
              </a:rPr>
              <a:t>0%</a:t>
            </a:r>
            <a:endParaRPr sz="1200">
              <a:latin typeface="Arial"/>
              <a:cs typeface="Arial"/>
            </a:endParaRPr>
          </a:p>
        </p:txBody>
      </p:sp>
      <p:sp>
        <p:nvSpPr>
          <p:cNvPr id="59" name="object 59" descr=""/>
          <p:cNvSpPr txBox="1"/>
          <p:nvPr/>
        </p:nvSpPr>
        <p:spPr>
          <a:xfrm>
            <a:off x="983623" y="4258542"/>
            <a:ext cx="33083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 b="1">
                <a:latin typeface="Arial"/>
                <a:cs typeface="Arial"/>
              </a:rPr>
              <a:t>20%</a:t>
            </a:r>
            <a:endParaRPr sz="1200">
              <a:latin typeface="Arial"/>
              <a:cs typeface="Arial"/>
            </a:endParaRPr>
          </a:p>
        </p:txBody>
      </p:sp>
      <p:sp>
        <p:nvSpPr>
          <p:cNvPr id="60" name="object 60" descr=""/>
          <p:cNvSpPr txBox="1"/>
          <p:nvPr/>
        </p:nvSpPr>
        <p:spPr>
          <a:xfrm>
            <a:off x="983623" y="3723539"/>
            <a:ext cx="33083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 b="1">
                <a:latin typeface="Arial"/>
                <a:cs typeface="Arial"/>
              </a:rPr>
              <a:t>40%</a:t>
            </a:r>
            <a:endParaRPr sz="1200">
              <a:latin typeface="Arial"/>
              <a:cs typeface="Arial"/>
            </a:endParaRPr>
          </a:p>
        </p:txBody>
      </p:sp>
      <p:sp>
        <p:nvSpPr>
          <p:cNvPr id="61" name="object 61" descr=""/>
          <p:cNvSpPr txBox="1"/>
          <p:nvPr/>
        </p:nvSpPr>
        <p:spPr>
          <a:xfrm>
            <a:off x="983623" y="3188531"/>
            <a:ext cx="33083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 b="1">
                <a:latin typeface="Arial"/>
                <a:cs typeface="Arial"/>
              </a:rPr>
              <a:t>60%</a:t>
            </a:r>
            <a:endParaRPr sz="1200">
              <a:latin typeface="Arial"/>
              <a:cs typeface="Arial"/>
            </a:endParaRPr>
          </a:p>
        </p:txBody>
      </p:sp>
      <p:sp>
        <p:nvSpPr>
          <p:cNvPr id="62" name="object 62" descr=""/>
          <p:cNvSpPr txBox="1"/>
          <p:nvPr/>
        </p:nvSpPr>
        <p:spPr>
          <a:xfrm>
            <a:off x="983623" y="2653529"/>
            <a:ext cx="33083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 b="1">
                <a:latin typeface="Arial"/>
                <a:cs typeface="Arial"/>
              </a:rPr>
              <a:t>80%</a:t>
            </a:r>
            <a:endParaRPr sz="1200">
              <a:latin typeface="Arial"/>
              <a:cs typeface="Arial"/>
            </a:endParaRPr>
          </a:p>
        </p:txBody>
      </p:sp>
      <p:sp>
        <p:nvSpPr>
          <p:cNvPr id="63" name="object 63" descr=""/>
          <p:cNvSpPr txBox="1"/>
          <p:nvPr/>
        </p:nvSpPr>
        <p:spPr>
          <a:xfrm>
            <a:off x="901867" y="2118526"/>
            <a:ext cx="41529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0" b="1">
                <a:latin typeface="Arial"/>
                <a:cs typeface="Arial"/>
              </a:rPr>
              <a:t>100%</a:t>
            </a:r>
            <a:endParaRPr sz="1200">
              <a:latin typeface="Arial"/>
              <a:cs typeface="Arial"/>
            </a:endParaRPr>
          </a:p>
        </p:txBody>
      </p:sp>
      <p:sp>
        <p:nvSpPr>
          <p:cNvPr id="64" name="object 64" descr=""/>
          <p:cNvSpPr txBox="1"/>
          <p:nvPr/>
        </p:nvSpPr>
        <p:spPr>
          <a:xfrm>
            <a:off x="3769032" y="4140607"/>
            <a:ext cx="24828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0" b="1">
                <a:latin typeface="Arial"/>
                <a:cs typeface="Arial"/>
              </a:rPr>
              <a:t>50.7</a:t>
            </a:r>
            <a:endParaRPr sz="900">
              <a:latin typeface="Arial"/>
              <a:cs typeface="Arial"/>
            </a:endParaRPr>
          </a:p>
        </p:txBody>
      </p:sp>
      <p:sp>
        <p:nvSpPr>
          <p:cNvPr id="65" name="object 65" descr=""/>
          <p:cNvSpPr txBox="1"/>
          <p:nvPr/>
        </p:nvSpPr>
        <p:spPr>
          <a:xfrm>
            <a:off x="1947062" y="4719564"/>
            <a:ext cx="18478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latin typeface="Arial"/>
                <a:cs typeface="Arial"/>
              </a:rPr>
              <a:t>2.9</a:t>
            </a:r>
            <a:endParaRPr sz="900">
              <a:latin typeface="Arial"/>
              <a:cs typeface="Arial"/>
            </a:endParaRPr>
          </a:p>
        </p:txBody>
      </p:sp>
      <p:sp>
        <p:nvSpPr>
          <p:cNvPr id="66" name="object 66" descr=""/>
          <p:cNvSpPr txBox="1"/>
          <p:nvPr/>
        </p:nvSpPr>
        <p:spPr>
          <a:xfrm>
            <a:off x="2632480" y="4708149"/>
            <a:ext cx="18478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latin typeface="Arial"/>
                <a:cs typeface="Arial"/>
              </a:rPr>
              <a:t>1.6</a:t>
            </a:r>
            <a:endParaRPr sz="900">
              <a:latin typeface="Arial"/>
              <a:cs typeface="Arial"/>
            </a:endParaRPr>
          </a:p>
        </p:txBody>
      </p:sp>
      <p:sp>
        <p:nvSpPr>
          <p:cNvPr id="67" name="object 67" descr=""/>
          <p:cNvSpPr txBox="1"/>
          <p:nvPr/>
        </p:nvSpPr>
        <p:spPr>
          <a:xfrm>
            <a:off x="3769026" y="2951561"/>
            <a:ext cx="24828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0" b="1">
                <a:latin typeface="Arial"/>
                <a:cs typeface="Arial"/>
              </a:rPr>
              <a:t>38.2</a:t>
            </a:r>
            <a:endParaRPr sz="900">
              <a:latin typeface="Arial"/>
              <a:cs typeface="Arial"/>
            </a:endParaRPr>
          </a:p>
        </p:txBody>
      </p:sp>
      <p:sp>
        <p:nvSpPr>
          <p:cNvPr id="68" name="object 68" descr=""/>
          <p:cNvSpPr txBox="1"/>
          <p:nvPr/>
        </p:nvSpPr>
        <p:spPr>
          <a:xfrm>
            <a:off x="4765649" y="4552942"/>
            <a:ext cx="224790" cy="32893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52705">
              <a:lnSpc>
                <a:spcPct val="100000"/>
              </a:lnSpc>
              <a:spcBef>
                <a:spcPts val="215"/>
              </a:spcBef>
            </a:pPr>
            <a:r>
              <a:rPr dirty="0" sz="900" spc="-25" b="1">
                <a:latin typeface="Arial"/>
                <a:cs typeface="Arial"/>
              </a:rPr>
              <a:t>2.4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900" spc="-25" b="1">
                <a:latin typeface="Arial"/>
                <a:cs typeface="Arial"/>
              </a:rPr>
              <a:t>3.2</a:t>
            </a:r>
            <a:endParaRPr sz="900">
              <a:latin typeface="Arial"/>
              <a:cs typeface="Arial"/>
            </a:endParaRPr>
          </a:p>
        </p:txBody>
      </p:sp>
      <p:sp>
        <p:nvSpPr>
          <p:cNvPr id="69" name="object 69" descr=""/>
          <p:cNvSpPr txBox="1"/>
          <p:nvPr/>
        </p:nvSpPr>
        <p:spPr>
          <a:xfrm>
            <a:off x="1657084" y="3442435"/>
            <a:ext cx="24828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0" b="1">
                <a:latin typeface="Arial"/>
                <a:cs typeface="Arial"/>
              </a:rPr>
              <a:t>97.1</a:t>
            </a:r>
            <a:endParaRPr sz="900">
              <a:latin typeface="Arial"/>
              <a:cs typeface="Arial"/>
            </a:endParaRPr>
          </a:p>
        </p:txBody>
      </p:sp>
      <p:sp>
        <p:nvSpPr>
          <p:cNvPr id="70" name="object 70" descr=""/>
          <p:cNvSpPr txBox="1"/>
          <p:nvPr/>
        </p:nvSpPr>
        <p:spPr>
          <a:xfrm>
            <a:off x="2361065" y="3459818"/>
            <a:ext cx="24828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0" b="1">
                <a:latin typeface="Arial"/>
                <a:cs typeface="Arial"/>
              </a:rPr>
              <a:t>98.4</a:t>
            </a:r>
            <a:endParaRPr sz="900">
              <a:latin typeface="Arial"/>
              <a:cs typeface="Arial"/>
            </a:endParaRPr>
          </a:p>
        </p:txBody>
      </p:sp>
      <p:sp>
        <p:nvSpPr>
          <p:cNvPr id="71" name="object 71" descr=""/>
          <p:cNvSpPr txBox="1"/>
          <p:nvPr/>
        </p:nvSpPr>
        <p:spPr>
          <a:xfrm>
            <a:off x="3769026" y="2292172"/>
            <a:ext cx="24828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0" b="1">
                <a:latin typeface="Arial"/>
                <a:cs typeface="Arial"/>
              </a:rPr>
              <a:t>11.1</a:t>
            </a:r>
            <a:endParaRPr sz="900">
              <a:latin typeface="Arial"/>
              <a:cs typeface="Arial"/>
            </a:endParaRPr>
          </a:p>
        </p:txBody>
      </p:sp>
      <p:sp>
        <p:nvSpPr>
          <p:cNvPr id="72" name="object 72" descr=""/>
          <p:cNvSpPr txBox="1"/>
          <p:nvPr/>
        </p:nvSpPr>
        <p:spPr>
          <a:xfrm>
            <a:off x="4473007" y="3406319"/>
            <a:ext cx="24828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0" b="1">
                <a:latin typeface="Arial"/>
                <a:cs typeface="Arial"/>
              </a:rPr>
              <a:t>94.4</a:t>
            </a:r>
            <a:endParaRPr sz="900">
              <a:latin typeface="Arial"/>
              <a:cs typeface="Arial"/>
            </a:endParaRPr>
          </a:p>
        </p:txBody>
      </p:sp>
      <p:grpSp>
        <p:nvGrpSpPr>
          <p:cNvPr id="73" name="object 73" descr=""/>
          <p:cNvGrpSpPr/>
          <p:nvPr/>
        </p:nvGrpSpPr>
        <p:grpSpPr>
          <a:xfrm>
            <a:off x="2256459" y="5557916"/>
            <a:ext cx="83185" cy="83185"/>
            <a:chOff x="2256459" y="5557916"/>
            <a:chExt cx="83185" cy="83185"/>
          </a:xfrm>
        </p:grpSpPr>
        <p:sp>
          <p:nvSpPr>
            <p:cNvPr id="74" name="object 74" descr=""/>
            <p:cNvSpPr/>
            <p:nvPr/>
          </p:nvSpPr>
          <p:spPr>
            <a:xfrm>
              <a:off x="2261222" y="5562679"/>
              <a:ext cx="73660" cy="73660"/>
            </a:xfrm>
            <a:custGeom>
              <a:avLst/>
              <a:gdLst/>
              <a:ahLst/>
              <a:cxnLst/>
              <a:rect l="l" t="t" r="r" b="b"/>
              <a:pathLst>
                <a:path w="73660" h="73660">
                  <a:moveTo>
                    <a:pt x="73154" y="0"/>
                  </a:moveTo>
                  <a:lnTo>
                    <a:pt x="0" y="0"/>
                  </a:lnTo>
                  <a:lnTo>
                    <a:pt x="0" y="73154"/>
                  </a:lnTo>
                  <a:lnTo>
                    <a:pt x="73154" y="73154"/>
                  </a:lnTo>
                  <a:lnTo>
                    <a:pt x="73154" y="0"/>
                  </a:lnTo>
                  <a:close/>
                </a:path>
              </a:pathLst>
            </a:custGeom>
            <a:solidFill>
              <a:srgbClr val="CF362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5" name="object 75" descr=""/>
            <p:cNvSpPr/>
            <p:nvPr/>
          </p:nvSpPr>
          <p:spPr>
            <a:xfrm>
              <a:off x="2261222" y="5562679"/>
              <a:ext cx="73660" cy="73660"/>
            </a:xfrm>
            <a:custGeom>
              <a:avLst/>
              <a:gdLst/>
              <a:ahLst/>
              <a:cxnLst/>
              <a:rect l="l" t="t" r="r" b="b"/>
              <a:pathLst>
                <a:path w="73660" h="73660">
                  <a:moveTo>
                    <a:pt x="0" y="73154"/>
                  </a:moveTo>
                  <a:lnTo>
                    <a:pt x="73154" y="73154"/>
                  </a:lnTo>
                  <a:lnTo>
                    <a:pt x="73154" y="0"/>
                  </a:lnTo>
                  <a:lnTo>
                    <a:pt x="0" y="0"/>
                  </a:lnTo>
                  <a:lnTo>
                    <a:pt x="0" y="73154"/>
                  </a:lnTo>
                  <a:close/>
                </a:path>
                <a:path w="73660" h="73660">
                  <a:moveTo>
                    <a:pt x="0" y="73154"/>
                  </a:moveTo>
                  <a:lnTo>
                    <a:pt x="73154" y="73154"/>
                  </a:lnTo>
                  <a:lnTo>
                    <a:pt x="73154" y="0"/>
                  </a:lnTo>
                  <a:lnTo>
                    <a:pt x="0" y="0"/>
                  </a:lnTo>
                  <a:lnTo>
                    <a:pt x="0" y="73154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76" name="object 76" descr=""/>
          <p:cNvGrpSpPr/>
          <p:nvPr/>
        </p:nvGrpSpPr>
        <p:grpSpPr>
          <a:xfrm>
            <a:off x="2256459" y="5732307"/>
            <a:ext cx="83185" cy="83185"/>
            <a:chOff x="2256459" y="5732307"/>
            <a:chExt cx="83185" cy="83185"/>
          </a:xfrm>
        </p:grpSpPr>
        <p:sp>
          <p:nvSpPr>
            <p:cNvPr id="77" name="object 77" descr=""/>
            <p:cNvSpPr/>
            <p:nvPr/>
          </p:nvSpPr>
          <p:spPr>
            <a:xfrm>
              <a:off x="2261222" y="5737070"/>
              <a:ext cx="73660" cy="73660"/>
            </a:xfrm>
            <a:custGeom>
              <a:avLst/>
              <a:gdLst/>
              <a:ahLst/>
              <a:cxnLst/>
              <a:rect l="l" t="t" r="r" b="b"/>
              <a:pathLst>
                <a:path w="73660" h="73660">
                  <a:moveTo>
                    <a:pt x="73154" y="0"/>
                  </a:moveTo>
                  <a:lnTo>
                    <a:pt x="0" y="0"/>
                  </a:lnTo>
                  <a:lnTo>
                    <a:pt x="0" y="73154"/>
                  </a:lnTo>
                  <a:lnTo>
                    <a:pt x="73154" y="73154"/>
                  </a:lnTo>
                  <a:lnTo>
                    <a:pt x="73154" y="0"/>
                  </a:lnTo>
                  <a:close/>
                </a:path>
              </a:pathLst>
            </a:custGeom>
            <a:solidFill>
              <a:srgbClr val="91D04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8" name="object 78" descr=""/>
            <p:cNvSpPr/>
            <p:nvPr/>
          </p:nvSpPr>
          <p:spPr>
            <a:xfrm>
              <a:off x="2261222" y="5737070"/>
              <a:ext cx="73660" cy="73660"/>
            </a:xfrm>
            <a:custGeom>
              <a:avLst/>
              <a:gdLst/>
              <a:ahLst/>
              <a:cxnLst/>
              <a:rect l="l" t="t" r="r" b="b"/>
              <a:pathLst>
                <a:path w="73660" h="73660">
                  <a:moveTo>
                    <a:pt x="0" y="73154"/>
                  </a:moveTo>
                  <a:lnTo>
                    <a:pt x="73154" y="73154"/>
                  </a:lnTo>
                  <a:lnTo>
                    <a:pt x="73154" y="0"/>
                  </a:lnTo>
                  <a:lnTo>
                    <a:pt x="0" y="0"/>
                  </a:lnTo>
                  <a:lnTo>
                    <a:pt x="0" y="73154"/>
                  </a:lnTo>
                  <a:close/>
                </a:path>
                <a:path w="73660" h="73660">
                  <a:moveTo>
                    <a:pt x="0" y="73154"/>
                  </a:moveTo>
                  <a:lnTo>
                    <a:pt x="73154" y="73154"/>
                  </a:lnTo>
                  <a:lnTo>
                    <a:pt x="73154" y="0"/>
                  </a:lnTo>
                  <a:lnTo>
                    <a:pt x="0" y="0"/>
                  </a:lnTo>
                  <a:lnTo>
                    <a:pt x="0" y="73154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9" name="object 79" descr=""/>
          <p:cNvSpPr txBox="1"/>
          <p:nvPr/>
        </p:nvSpPr>
        <p:spPr>
          <a:xfrm>
            <a:off x="2346058" y="5484858"/>
            <a:ext cx="1583690" cy="5486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4399"/>
              </a:lnSpc>
              <a:spcBef>
                <a:spcPts val="100"/>
              </a:spcBef>
            </a:pPr>
            <a:r>
              <a:rPr dirty="0" sz="1000" spc="-10" b="1">
                <a:latin typeface="Arial"/>
                <a:cs typeface="Arial"/>
              </a:rPr>
              <a:t>Severe/Massive/Torrential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10" b="1">
                <a:latin typeface="Arial"/>
                <a:cs typeface="Arial"/>
              </a:rPr>
              <a:t>Moderate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70"/>
              </a:spcBef>
            </a:pPr>
            <a:r>
              <a:rPr dirty="0" sz="1000" spc="-10" b="1">
                <a:latin typeface="Arial"/>
                <a:cs typeface="Arial"/>
              </a:rPr>
              <a:t>Trace/Mild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80" name="object 80" descr=""/>
          <p:cNvGrpSpPr/>
          <p:nvPr/>
        </p:nvGrpSpPr>
        <p:grpSpPr>
          <a:xfrm>
            <a:off x="2256459" y="5906700"/>
            <a:ext cx="83185" cy="83185"/>
            <a:chOff x="2256459" y="5906700"/>
            <a:chExt cx="83185" cy="83185"/>
          </a:xfrm>
        </p:grpSpPr>
        <p:sp>
          <p:nvSpPr>
            <p:cNvPr id="81" name="object 81" descr=""/>
            <p:cNvSpPr/>
            <p:nvPr/>
          </p:nvSpPr>
          <p:spPr>
            <a:xfrm>
              <a:off x="2261222" y="5911463"/>
              <a:ext cx="73660" cy="73660"/>
            </a:xfrm>
            <a:custGeom>
              <a:avLst/>
              <a:gdLst/>
              <a:ahLst/>
              <a:cxnLst/>
              <a:rect l="l" t="t" r="r" b="b"/>
              <a:pathLst>
                <a:path w="73660" h="73660">
                  <a:moveTo>
                    <a:pt x="73154" y="0"/>
                  </a:moveTo>
                  <a:lnTo>
                    <a:pt x="0" y="0"/>
                  </a:lnTo>
                  <a:lnTo>
                    <a:pt x="0" y="73154"/>
                  </a:lnTo>
                  <a:lnTo>
                    <a:pt x="73154" y="73154"/>
                  </a:lnTo>
                  <a:lnTo>
                    <a:pt x="73154" y="0"/>
                  </a:lnTo>
                  <a:close/>
                </a:path>
              </a:pathLst>
            </a:custGeom>
            <a:solidFill>
              <a:srgbClr val="00AF4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2" name="object 82" descr=""/>
            <p:cNvSpPr/>
            <p:nvPr/>
          </p:nvSpPr>
          <p:spPr>
            <a:xfrm>
              <a:off x="2261222" y="5911463"/>
              <a:ext cx="73660" cy="73660"/>
            </a:xfrm>
            <a:custGeom>
              <a:avLst/>
              <a:gdLst/>
              <a:ahLst/>
              <a:cxnLst/>
              <a:rect l="l" t="t" r="r" b="b"/>
              <a:pathLst>
                <a:path w="73660" h="73660">
                  <a:moveTo>
                    <a:pt x="0" y="73154"/>
                  </a:moveTo>
                  <a:lnTo>
                    <a:pt x="73154" y="73154"/>
                  </a:lnTo>
                  <a:lnTo>
                    <a:pt x="73154" y="0"/>
                  </a:lnTo>
                  <a:lnTo>
                    <a:pt x="0" y="0"/>
                  </a:lnTo>
                  <a:lnTo>
                    <a:pt x="0" y="73154"/>
                  </a:lnTo>
                  <a:close/>
                </a:path>
                <a:path w="73660" h="73660">
                  <a:moveTo>
                    <a:pt x="0" y="73154"/>
                  </a:moveTo>
                  <a:lnTo>
                    <a:pt x="73154" y="73154"/>
                  </a:lnTo>
                  <a:lnTo>
                    <a:pt x="73154" y="0"/>
                  </a:lnTo>
                  <a:lnTo>
                    <a:pt x="0" y="0"/>
                  </a:lnTo>
                  <a:lnTo>
                    <a:pt x="0" y="73154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3" name="object 83" descr=""/>
          <p:cNvSpPr txBox="1"/>
          <p:nvPr/>
        </p:nvSpPr>
        <p:spPr>
          <a:xfrm>
            <a:off x="1723555" y="1094892"/>
            <a:ext cx="2790190" cy="960119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algn="ctr" marR="23495">
              <a:lnSpc>
                <a:spcPct val="100000"/>
              </a:lnSpc>
              <a:spcBef>
                <a:spcPts val="114"/>
              </a:spcBef>
            </a:pPr>
            <a:r>
              <a:rPr dirty="0" sz="2650" b="1">
                <a:latin typeface="Arial"/>
                <a:cs typeface="Arial"/>
              </a:rPr>
              <a:t>TR</a:t>
            </a:r>
            <a:r>
              <a:rPr dirty="0" sz="2650" spc="70">
                <a:latin typeface="Times New Roman"/>
                <a:cs typeface="Times New Roman"/>
              </a:rPr>
              <a:t> </a:t>
            </a:r>
            <a:r>
              <a:rPr dirty="0" sz="2650" spc="-10" b="1">
                <a:latin typeface="Arial"/>
                <a:cs typeface="Arial"/>
              </a:rPr>
              <a:t>Severity</a:t>
            </a:r>
            <a:endParaRPr sz="265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2245"/>
              </a:spcBef>
              <a:tabLst>
                <a:tab pos="2165350" algn="l"/>
              </a:tabLst>
            </a:pPr>
            <a:r>
              <a:rPr dirty="0" sz="1600" spc="-10" b="1">
                <a:latin typeface="Arial"/>
                <a:cs typeface="Arial"/>
              </a:rPr>
              <a:t>Baseline</a:t>
            </a:r>
            <a:r>
              <a:rPr dirty="0" sz="1600">
                <a:latin typeface="Times New Roman"/>
                <a:cs typeface="Times New Roman"/>
              </a:rPr>
              <a:t>	</a:t>
            </a:r>
            <a:r>
              <a:rPr dirty="0" baseline="1736" sz="2400" spc="-15" b="1">
                <a:latin typeface="Arial"/>
                <a:cs typeface="Arial"/>
              </a:rPr>
              <a:t>1-</a:t>
            </a:r>
            <a:r>
              <a:rPr dirty="0" baseline="1736" sz="2400" spc="-30" b="1">
                <a:latin typeface="Arial"/>
                <a:cs typeface="Arial"/>
              </a:rPr>
              <a:t>year</a:t>
            </a:r>
            <a:endParaRPr baseline="1736" sz="2400">
              <a:latin typeface="Arial"/>
              <a:cs typeface="Arial"/>
            </a:endParaRPr>
          </a:p>
        </p:txBody>
      </p:sp>
      <p:sp>
        <p:nvSpPr>
          <p:cNvPr id="84" name="object 84" descr=""/>
          <p:cNvSpPr txBox="1"/>
          <p:nvPr/>
        </p:nvSpPr>
        <p:spPr>
          <a:xfrm>
            <a:off x="6747065" y="1110768"/>
            <a:ext cx="3754754" cy="3759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2300" b="1">
                <a:latin typeface="Arial"/>
                <a:cs typeface="Arial"/>
              </a:rPr>
              <a:t>Adverse</a:t>
            </a:r>
            <a:r>
              <a:rPr dirty="0" sz="2300" spc="30">
                <a:latin typeface="Times New Roman"/>
                <a:cs typeface="Times New Roman"/>
              </a:rPr>
              <a:t> </a:t>
            </a:r>
            <a:r>
              <a:rPr dirty="0" sz="2300" b="1">
                <a:latin typeface="Arial"/>
                <a:cs typeface="Arial"/>
              </a:rPr>
              <a:t>Events</a:t>
            </a:r>
            <a:r>
              <a:rPr dirty="0" baseline="25089" sz="2325" b="1">
                <a:latin typeface="Arial"/>
                <a:cs typeface="Arial"/>
              </a:rPr>
              <a:t>†</a:t>
            </a:r>
            <a:r>
              <a:rPr dirty="0" baseline="25089" sz="2325" spc="254" b="1">
                <a:latin typeface="Arial"/>
                <a:cs typeface="Arial"/>
              </a:rPr>
              <a:t> </a:t>
            </a:r>
            <a:r>
              <a:rPr dirty="0" sz="2300" b="1">
                <a:latin typeface="Arial"/>
                <a:cs typeface="Arial"/>
              </a:rPr>
              <a:t>(30</a:t>
            </a:r>
            <a:r>
              <a:rPr dirty="0" sz="2300" spc="35">
                <a:latin typeface="Times New Roman"/>
                <a:cs typeface="Times New Roman"/>
              </a:rPr>
              <a:t> </a:t>
            </a:r>
            <a:r>
              <a:rPr dirty="0" sz="2300" spc="-10" b="1">
                <a:latin typeface="Arial"/>
                <a:cs typeface="Arial"/>
              </a:rPr>
              <a:t>Days)</a:t>
            </a:r>
            <a:endParaRPr sz="2300">
              <a:latin typeface="Arial"/>
              <a:cs typeface="Arial"/>
            </a:endParaRPr>
          </a:p>
        </p:txBody>
      </p:sp>
      <p:grpSp>
        <p:nvGrpSpPr>
          <p:cNvPr id="85" name="object 85" descr=""/>
          <p:cNvGrpSpPr/>
          <p:nvPr/>
        </p:nvGrpSpPr>
        <p:grpSpPr>
          <a:xfrm>
            <a:off x="6584721" y="1655025"/>
            <a:ext cx="4238625" cy="276860"/>
            <a:chOff x="6584721" y="1655025"/>
            <a:chExt cx="4238625" cy="276860"/>
          </a:xfrm>
        </p:grpSpPr>
        <p:sp>
          <p:nvSpPr>
            <p:cNvPr id="86" name="object 86" descr=""/>
            <p:cNvSpPr/>
            <p:nvPr/>
          </p:nvSpPr>
          <p:spPr>
            <a:xfrm>
              <a:off x="6584721" y="1661388"/>
              <a:ext cx="4238625" cy="270510"/>
            </a:xfrm>
            <a:custGeom>
              <a:avLst/>
              <a:gdLst/>
              <a:ahLst/>
              <a:cxnLst/>
              <a:rect l="l" t="t" r="r" b="b"/>
              <a:pathLst>
                <a:path w="4238625" h="270510">
                  <a:moveTo>
                    <a:pt x="4238485" y="0"/>
                  </a:moveTo>
                  <a:lnTo>
                    <a:pt x="3352266" y="0"/>
                  </a:lnTo>
                  <a:lnTo>
                    <a:pt x="0" y="0"/>
                  </a:lnTo>
                  <a:lnTo>
                    <a:pt x="0" y="270205"/>
                  </a:lnTo>
                  <a:lnTo>
                    <a:pt x="3352266" y="270205"/>
                  </a:lnTo>
                  <a:lnTo>
                    <a:pt x="4238485" y="270205"/>
                  </a:lnTo>
                  <a:lnTo>
                    <a:pt x="423848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7" name="object 87" descr=""/>
            <p:cNvSpPr/>
            <p:nvPr/>
          </p:nvSpPr>
          <p:spPr>
            <a:xfrm>
              <a:off x="6584721" y="1655025"/>
              <a:ext cx="4238625" cy="12700"/>
            </a:xfrm>
            <a:custGeom>
              <a:avLst/>
              <a:gdLst/>
              <a:ahLst/>
              <a:cxnLst/>
              <a:rect l="l" t="t" r="r" b="b"/>
              <a:pathLst>
                <a:path w="4238625" h="12700">
                  <a:moveTo>
                    <a:pt x="4238485" y="0"/>
                  </a:moveTo>
                  <a:lnTo>
                    <a:pt x="3352266" y="0"/>
                  </a:lnTo>
                  <a:lnTo>
                    <a:pt x="0" y="0"/>
                  </a:lnTo>
                  <a:lnTo>
                    <a:pt x="0" y="12700"/>
                  </a:lnTo>
                  <a:lnTo>
                    <a:pt x="3352266" y="12700"/>
                  </a:lnTo>
                  <a:lnTo>
                    <a:pt x="4238485" y="12700"/>
                  </a:lnTo>
                  <a:lnTo>
                    <a:pt x="423848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8" name="object 88" descr=""/>
          <p:cNvSpPr/>
          <p:nvPr/>
        </p:nvSpPr>
        <p:spPr>
          <a:xfrm>
            <a:off x="6584721" y="5465051"/>
            <a:ext cx="4238625" cy="0"/>
          </a:xfrm>
          <a:custGeom>
            <a:avLst/>
            <a:gdLst/>
            <a:ahLst/>
            <a:cxnLst/>
            <a:rect l="l" t="t" r="r" b="b"/>
            <a:pathLst>
              <a:path w="4238625" h="0">
                <a:moveTo>
                  <a:pt x="0" y="0"/>
                </a:moveTo>
                <a:lnTo>
                  <a:pt x="3352266" y="0"/>
                </a:lnTo>
              </a:path>
              <a:path w="4238625" h="0">
                <a:moveTo>
                  <a:pt x="3352266" y="0"/>
                </a:moveTo>
                <a:lnTo>
                  <a:pt x="4238498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9" name="object 89" descr=""/>
          <p:cNvSpPr txBox="1"/>
          <p:nvPr/>
        </p:nvSpPr>
        <p:spPr>
          <a:xfrm>
            <a:off x="6584721" y="1674152"/>
            <a:ext cx="4238625" cy="2235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71755">
              <a:lnSpc>
                <a:spcPct val="100000"/>
              </a:lnSpc>
              <a:spcBef>
                <a:spcPts val="100"/>
              </a:spcBef>
              <a:tabLst>
                <a:tab pos="3497579" algn="l"/>
              </a:tabLst>
            </a:pPr>
            <a:r>
              <a:rPr dirty="0" sz="1300" b="1">
                <a:latin typeface="Calibri"/>
                <a:cs typeface="Calibri"/>
              </a:rPr>
              <a:t>Major</a:t>
            </a:r>
            <a:r>
              <a:rPr dirty="0" sz="1300" spc="-40">
                <a:latin typeface="Times New Roman"/>
                <a:cs typeface="Times New Roman"/>
              </a:rPr>
              <a:t> </a:t>
            </a:r>
            <a:r>
              <a:rPr dirty="0" sz="1300" spc="-10" b="1">
                <a:latin typeface="Calibri"/>
                <a:cs typeface="Calibri"/>
              </a:rPr>
              <a:t>Adverse</a:t>
            </a:r>
            <a:r>
              <a:rPr dirty="0" sz="1300" spc="-40">
                <a:latin typeface="Times New Roman"/>
                <a:cs typeface="Times New Roman"/>
              </a:rPr>
              <a:t> </a:t>
            </a:r>
            <a:r>
              <a:rPr dirty="0" sz="1300" spc="-10" b="1">
                <a:latin typeface="Calibri"/>
                <a:cs typeface="Calibri"/>
              </a:rPr>
              <a:t>Events</a:t>
            </a:r>
            <a:r>
              <a:rPr dirty="0" sz="1300" spc="-35">
                <a:latin typeface="Times New Roman"/>
                <a:cs typeface="Times New Roman"/>
              </a:rPr>
              <a:t> </a:t>
            </a:r>
            <a:r>
              <a:rPr dirty="0" sz="1300" spc="-10" b="1">
                <a:latin typeface="Calibri"/>
                <a:cs typeface="Calibri"/>
              </a:rPr>
              <a:t>(n=172)</a:t>
            </a:r>
            <a:r>
              <a:rPr dirty="0" sz="1300">
                <a:latin typeface="Times New Roman"/>
                <a:cs typeface="Times New Roman"/>
              </a:rPr>
              <a:t>	</a:t>
            </a:r>
            <a:r>
              <a:rPr dirty="0" sz="1300" b="1">
                <a:latin typeface="Calibri"/>
                <a:cs typeface="Calibri"/>
              </a:rPr>
              <a:t>3</a:t>
            </a:r>
            <a:r>
              <a:rPr dirty="0" sz="1300" spc="-10" b="1">
                <a:latin typeface="Calibri"/>
                <a:cs typeface="Calibri"/>
              </a:rPr>
              <a:t> (1.7%)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90" name="object 90" descr=""/>
          <p:cNvSpPr txBox="1"/>
          <p:nvPr/>
        </p:nvSpPr>
        <p:spPr>
          <a:xfrm>
            <a:off x="10031653" y="1878274"/>
            <a:ext cx="649605" cy="836294"/>
          </a:xfrm>
          <a:prstGeom prst="rect">
            <a:avLst/>
          </a:prstGeom>
        </p:spPr>
        <p:txBody>
          <a:bodyPr wrap="square" lIns="0" tIns="8445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65"/>
              </a:spcBef>
            </a:pPr>
            <a:r>
              <a:rPr dirty="0" sz="1300">
                <a:latin typeface="Arial"/>
                <a:cs typeface="Arial"/>
              </a:rPr>
              <a:t>1 </a:t>
            </a:r>
            <a:r>
              <a:rPr dirty="0" sz="1300" spc="-10">
                <a:latin typeface="Arial"/>
                <a:cs typeface="Arial"/>
              </a:rPr>
              <a:t>(0.6%)</a:t>
            </a:r>
            <a:endParaRPr sz="1300">
              <a:latin typeface="Arial"/>
              <a:cs typeface="Arial"/>
            </a:endParaRPr>
          </a:p>
          <a:p>
            <a:pPr marL="81280">
              <a:lnSpc>
                <a:spcPct val="100000"/>
              </a:lnSpc>
              <a:spcBef>
                <a:spcPts val="570"/>
              </a:spcBef>
            </a:pPr>
            <a:r>
              <a:rPr dirty="0" sz="1300">
                <a:latin typeface="Arial"/>
                <a:cs typeface="Arial"/>
              </a:rPr>
              <a:t>0 </a:t>
            </a:r>
            <a:r>
              <a:rPr dirty="0" sz="1300" spc="-20">
                <a:latin typeface="Arial"/>
                <a:cs typeface="Arial"/>
              </a:rPr>
              <a:t>(0%)</a:t>
            </a:r>
            <a:endParaRPr sz="13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65"/>
              </a:spcBef>
            </a:pPr>
            <a:r>
              <a:rPr dirty="0" sz="1300">
                <a:latin typeface="Arial"/>
                <a:cs typeface="Arial"/>
              </a:rPr>
              <a:t>2 </a:t>
            </a:r>
            <a:r>
              <a:rPr dirty="0" sz="1300" spc="-10">
                <a:latin typeface="Arial"/>
                <a:cs typeface="Arial"/>
              </a:rPr>
              <a:t>(1.2%)</a:t>
            </a:r>
            <a:endParaRPr sz="1300">
              <a:latin typeface="Arial"/>
              <a:cs typeface="Arial"/>
            </a:endParaRPr>
          </a:p>
        </p:txBody>
      </p:sp>
      <p:sp>
        <p:nvSpPr>
          <p:cNvPr id="91" name="object 91" descr=""/>
          <p:cNvSpPr txBox="1"/>
          <p:nvPr/>
        </p:nvSpPr>
        <p:spPr>
          <a:xfrm>
            <a:off x="10100703" y="2860075"/>
            <a:ext cx="511809" cy="2235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300">
                <a:latin typeface="Arial"/>
                <a:cs typeface="Arial"/>
              </a:rPr>
              <a:t>0 </a:t>
            </a:r>
            <a:r>
              <a:rPr dirty="0" sz="1300" spc="-20">
                <a:latin typeface="Arial"/>
                <a:cs typeface="Arial"/>
              </a:rPr>
              <a:t>(0%)</a:t>
            </a:r>
            <a:endParaRPr sz="1300">
              <a:latin typeface="Arial"/>
              <a:cs typeface="Arial"/>
            </a:endParaRPr>
          </a:p>
        </p:txBody>
      </p:sp>
      <p:sp>
        <p:nvSpPr>
          <p:cNvPr id="92" name="object 92" descr=""/>
          <p:cNvSpPr txBox="1"/>
          <p:nvPr/>
        </p:nvSpPr>
        <p:spPr>
          <a:xfrm>
            <a:off x="6618719" y="1878274"/>
            <a:ext cx="3074035" cy="35477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7335" marR="605155">
              <a:lnSpc>
                <a:spcPct val="136400"/>
              </a:lnSpc>
              <a:spcBef>
                <a:spcPts val="100"/>
              </a:spcBef>
            </a:pPr>
            <a:r>
              <a:rPr dirty="0" sz="1300">
                <a:latin typeface="Arial"/>
                <a:cs typeface="Arial"/>
              </a:rPr>
              <a:t>Cardiovascular</a:t>
            </a:r>
            <a:r>
              <a:rPr dirty="0" sz="1300" spc="35">
                <a:latin typeface="Times New Roman"/>
                <a:cs typeface="Times New Roman"/>
              </a:rPr>
              <a:t> </a:t>
            </a:r>
            <a:r>
              <a:rPr dirty="0" sz="1300" spc="-10">
                <a:latin typeface="Arial"/>
                <a:cs typeface="Arial"/>
              </a:rPr>
              <a:t>mortality</a:t>
            </a:r>
            <a:r>
              <a:rPr dirty="0" sz="1300" spc="-10">
                <a:latin typeface="Times New Roman"/>
                <a:cs typeface="Times New Roman"/>
              </a:rPr>
              <a:t> </a:t>
            </a:r>
            <a:r>
              <a:rPr dirty="0" sz="1300">
                <a:latin typeface="Arial"/>
                <a:cs typeface="Arial"/>
              </a:rPr>
              <a:t>Endocarditis</a:t>
            </a:r>
            <a:r>
              <a:rPr dirty="0" sz="1300" spc="5">
                <a:latin typeface="Times New Roman"/>
                <a:cs typeface="Times New Roman"/>
              </a:rPr>
              <a:t> </a:t>
            </a:r>
            <a:r>
              <a:rPr dirty="0" sz="1300">
                <a:latin typeface="Arial"/>
                <a:cs typeface="Arial"/>
              </a:rPr>
              <a:t>requiring</a:t>
            </a:r>
            <a:r>
              <a:rPr dirty="0" sz="1300" spc="15">
                <a:latin typeface="Times New Roman"/>
                <a:cs typeface="Times New Roman"/>
              </a:rPr>
              <a:t> </a:t>
            </a:r>
            <a:r>
              <a:rPr dirty="0" sz="1300" spc="-10">
                <a:latin typeface="Arial"/>
                <a:cs typeface="Arial"/>
              </a:rPr>
              <a:t>surgery</a:t>
            </a:r>
            <a:r>
              <a:rPr dirty="0" sz="1300" spc="-10">
                <a:latin typeface="Times New Roman"/>
                <a:cs typeface="Times New Roman"/>
              </a:rPr>
              <a:t> </a:t>
            </a:r>
            <a:r>
              <a:rPr dirty="0" sz="1300">
                <a:latin typeface="Arial"/>
                <a:cs typeface="Arial"/>
              </a:rPr>
              <a:t>New-onset</a:t>
            </a:r>
            <a:r>
              <a:rPr dirty="0" sz="1300" spc="15">
                <a:latin typeface="Times New Roman"/>
                <a:cs typeface="Times New Roman"/>
              </a:rPr>
              <a:t> </a:t>
            </a:r>
            <a:r>
              <a:rPr dirty="0" sz="1300">
                <a:latin typeface="Arial"/>
                <a:cs typeface="Arial"/>
              </a:rPr>
              <a:t>renal</a:t>
            </a:r>
            <a:r>
              <a:rPr dirty="0" sz="1300" spc="25">
                <a:latin typeface="Times New Roman"/>
                <a:cs typeface="Times New Roman"/>
              </a:rPr>
              <a:t> </a:t>
            </a:r>
            <a:r>
              <a:rPr dirty="0" sz="1300" spc="-10">
                <a:latin typeface="Arial"/>
                <a:cs typeface="Arial"/>
              </a:rPr>
              <a:t>failure</a:t>
            </a:r>
            <a:endParaRPr sz="1300">
              <a:latin typeface="Arial"/>
              <a:cs typeface="Arial"/>
            </a:endParaRPr>
          </a:p>
          <a:p>
            <a:pPr marL="267335" marR="226060">
              <a:lnSpc>
                <a:spcPct val="100000"/>
              </a:lnSpc>
              <a:spcBef>
                <a:spcPts val="565"/>
              </a:spcBef>
            </a:pPr>
            <a:r>
              <a:rPr dirty="0" sz="1300" spc="-10">
                <a:latin typeface="Arial"/>
                <a:cs typeface="Arial"/>
              </a:rPr>
              <a:t>Non-</a:t>
            </a:r>
            <a:r>
              <a:rPr dirty="0" sz="1300">
                <a:latin typeface="Arial"/>
                <a:cs typeface="Arial"/>
              </a:rPr>
              <a:t>elective</a:t>
            </a:r>
            <a:r>
              <a:rPr dirty="0" sz="1300" spc="15">
                <a:latin typeface="Times New Roman"/>
                <a:cs typeface="Times New Roman"/>
              </a:rPr>
              <a:t> </a:t>
            </a:r>
            <a:r>
              <a:rPr dirty="0" sz="1300">
                <a:latin typeface="Arial"/>
                <a:cs typeface="Arial"/>
              </a:rPr>
              <a:t>CV</a:t>
            </a:r>
            <a:r>
              <a:rPr dirty="0" sz="1300" spc="25">
                <a:latin typeface="Times New Roman"/>
                <a:cs typeface="Times New Roman"/>
              </a:rPr>
              <a:t> </a:t>
            </a:r>
            <a:r>
              <a:rPr dirty="0" sz="1300" spc="-10">
                <a:latin typeface="Arial"/>
                <a:cs typeface="Arial"/>
              </a:rPr>
              <a:t>Surgery,</a:t>
            </a:r>
            <a:r>
              <a:rPr dirty="0" sz="1300">
                <a:latin typeface="Times New Roman"/>
                <a:cs typeface="Times New Roman"/>
              </a:rPr>
              <a:t> </a:t>
            </a:r>
            <a:r>
              <a:rPr dirty="0" sz="1300">
                <a:latin typeface="Arial"/>
                <a:cs typeface="Arial"/>
              </a:rPr>
              <a:t>TVRS</a:t>
            </a:r>
            <a:r>
              <a:rPr dirty="0" sz="1300" spc="30">
                <a:latin typeface="Times New Roman"/>
                <a:cs typeface="Times New Roman"/>
              </a:rPr>
              <a:t> </a:t>
            </a:r>
            <a:r>
              <a:rPr dirty="0" sz="1300" spc="-25">
                <a:latin typeface="Arial"/>
                <a:cs typeface="Arial"/>
              </a:rPr>
              <a:t>for</a:t>
            </a:r>
            <a:r>
              <a:rPr dirty="0" sz="1300" spc="-25">
                <a:latin typeface="Times New Roman"/>
                <a:cs typeface="Times New Roman"/>
              </a:rPr>
              <a:t> </a:t>
            </a:r>
            <a:r>
              <a:rPr dirty="0" sz="1300" spc="-10">
                <a:latin typeface="Arial"/>
                <a:cs typeface="Arial"/>
              </a:rPr>
              <a:t>device-</a:t>
            </a:r>
            <a:r>
              <a:rPr dirty="0" sz="1300">
                <a:latin typeface="Arial"/>
                <a:cs typeface="Arial"/>
              </a:rPr>
              <a:t>related</a:t>
            </a:r>
            <a:r>
              <a:rPr dirty="0" sz="1300" spc="-35">
                <a:latin typeface="Times New Roman"/>
                <a:cs typeface="Times New Roman"/>
              </a:rPr>
              <a:t> </a:t>
            </a:r>
            <a:r>
              <a:rPr dirty="0" sz="1300" spc="-25">
                <a:latin typeface="Arial"/>
                <a:cs typeface="Arial"/>
              </a:rPr>
              <a:t>AE</a:t>
            </a:r>
            <a:endParaRPr sz="1300">
              <a:latin typeface="Arial"/>
              <a:cs typeface="Arial"/>
            </a:endParaRPr>
          </a:p>
          <a:p>
            <a:pPr marL="38100" marR="1578610">
              <a:lnSpc>
                <a:spcPts val="2170"/>
              </a:lnSpc>
              <a:spcBef>
                <a:spcPts val="165"/>
              </a:spcBef>
            </a:pPr>
            <a:r>
              <a:rPr dirty="0" sz="1300" spc="-10">
                <a:latin typeface="Arial"/>
                <a:cs typeface="Arial"/>
              </a:rPr>
              <a:t>Any-</a:t>
            </a:r>
            <a:r>
              <a:rPr dirty="0" sz="1300">
                <a:latin typeface="Arial"/>
                <a:cs typeface="Arial"/>
              </a:rPr>
              <a:t>cause</a:t>
            </a:r>
            <a:r>
              <a:rPr dirty="0" sz="1300" spc="25">
                <a:latin typeface="Times New Roman"/>
                <a:cs typeface="Times New Roman"/>
              </a:rPr>
              <a:t> </a:t>
            </a:r>
            <a:r>
              <a:rPr dirty="0" sz="1300" spc="-10">
                <a:latin typeface="Arial"/>
                <a:cs typeface="Arial"/>
              </a:rPr>
              <a:t>mortality</a:t>
            </a:r>
            <a:r>
              <a:rPr dirty="0" sz="1300" spc="-10">
                <a:latin typeface="Times New Roman"/>
                <a:cs typeface="Times New Roman"/>
              </a:rPr>
              <a:t> </a:t>
            </a:r>
            <a:r>
              <a:rPr dirty="0" sz="1300">
                <a:latin typeface="Arial"/>
                <a:cs typeface="Arial"/>
              </a:rPr>
              <a:t>Major</a:t>
            </a:r>
            <a:r>
              <a:rPr dirty="0" sz="1300" spc="35">
                <a:latin typeface="Times New Roman"/>
                <a:cs typeface="Times New Roman"/>
              </a:rPr>
              <a:t> </a:t>
            </a:r>
            <a:r>
              <a:rPr dirty="0" sz="1300" spc="-10">
                <a:latin typeface="Arial"/>
                <a:cs typeface="Arial"/>
              </a:rPr>
              <a:t>bleeding</a:t>
            </a:r>
            <a:r>
              <a:rPr dirty="0" baseline="24691" sz="1350" spc="-15">
                <a:latin typeface="Arial"/>
                <a:cs typeface="Arial"/>
              </a:rPr>
              <a:t>#</a:t>
            </a:r>
            <a:endParaRPr baseline="24691" sz="135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405"/>
              </a:spcBef>
            </a:pPr>
            <a:r>
              <a:rPr dirty="0" sz="1300">
                <a:latin typeface="Arial"/>
                <a:cs typeface="Arial"/>
              </a:rPr>
              <a:t>Single</a:t>
            </a:r>
            <a:r>
              <a:rPr dirty="0" sz="1300" spc="10">
                <a:latin typeface="Times New Roman"/>
                <a:cs typeface="Times New Roman"/>
              </a:rPr>
              <a:t> </a:t>
            </a:r>
            <a:r>
              <a:rPr dirty="0" sz="1300">
                <a:latin typeface="Arial"/>
                <a:cs typeface="Arial"/>
              </a:rPr>
              <a:t>leaflet</a:t>
            </a:r>
            <a:r>
              <a:rPr dirty="0" sz="1300" spc="25">
                <a:latin typeface="Times New Roman"/>
                <a:cs typeface="Times New Roman"/>
              </a:rPr>
              <a:t> </a:t>
            </a:r>
            <a:r>
              <a:rPr dirty="0" sz="1300">
                <a:latin typeface="Arial"/>
                <a:cs typeface="Arial"/>
              </a:rPr>
              <a:t>device</a:t>
            </a:r>
            <a:r>
              <a:rPr dirty="0" sz="1300" spc="20">
                <a:latin typeface="Times New Roman"/>
                <a:cs typeface="Times New Roman"/>
              </a:rPr>
              <a:t> </a:t>
            </a:r>
            <a:r>
              <a:rPr dirty="0" sz="1300">
                <a:latin typeface="Arial"/>
                <a:cs typeface="Arial"/>
              </a:rPr>
              <a:t>attachment</a:t>
            </a:r>
            <a:r>
              <a:rPr dirty="0" sz="1300" spc="25">
                <a:latin typeface="Times New Roman"/>
                <a:cs typeface="Times New Roman"/>
              </a:rPr>
              <a:t> </a:t>
            </a:r>
            <a:r>
              <a:rPr dirty="0" sz="1300" spc="-10">
                <a:latin typeface="Arial"/>
                <a:cs typeface="Arial"/>
              </a:rPr>
              <a:t>(SLDA)*</a:t>
            </a:r>
            <a:endParaRPr sz="13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655"/>
              </a:spcBef>
            </a:pPr>
            <a:r>
              <a:rPr dirty="0" sz="1300" spc="-10">
                <a:latin typeface="Arial"/>
                <a:cs typeface="Arial"/>
              </a:rPr>
              <a:t>Stroke</a:t>
            </a:r>
            <a:endParaRPr sz="1300">
              <a:latin typeface="Arial"/>
              <a:cs typeface="Arial"/>
            </a:endParaRPr>
          </a:p>
          <a:p>
            <a:pPr marL="38100" marR="1486535">
              <a:lnSpc>
                <a:spcPct val="141300"/>
              </a:lnSpc>
            </a:pPr>
            <a:r>
              <a:rPr dirty="0" sz="1300">
                <a:latin typeface="Arial"/>
                <a:cs typeface="Arial"/>
              </a:rPr>
              <a:t>Myocardial</a:t>
            </a:r>
            <a:r>
              <a:rPr dirty="0" sz="1300" spc="-10">
                <a:latin typeface="Times New Roman"/>
                <a:cs typeface="Times New Roman"/>
              </a:rPr>
              <a:t> </a:t>
            </a:r>
            <a:r>
              <a:rPr dirty="0" sz="1300" spc="-10">
                <a:latin typeface="Arial"/>
                <a:cs typeface="Arial"/>
              </a:rPr>
              <a:t>infarction</a:t>
            </a:r>
            <a:r>
              <a:rPr dirty="0" sz="1300" spc="-10">
                <a:latin typeface="Times New Roman"/>
                <a:cs typeface="Times New Roman"/>
              </a:rPr>
              <a:t> </a:t>
            </a:r>
            <a:r>
              <a:rPr dirty="0" sz="1300">
                <a:latin typeface="Arial"/>
                <a:cs typeface="Arial"/>
              </a:rPr>
              <a:t>Device</a:t>
            </a:r>
            <a:r>
              <a:rPr dirty="0" sz="1300" spc="10">
                <a:latin typeface="Times New Roman"/>
                <a:cs typeface="Times New Roman"/>
              </a:rPr>
              <a:t> </a:t>
            </a:r>
            <a:r>
              <a:rPr dirty="0" sz="1300" spc="-10">
                <a:latin typeface="Arial"/>
                <a:cs typeface="Arial"/>
              </a:rPr>
              <a:t>embolization*</a:t>
            </a:r>
            <a:endParaRPr sz="13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720"/>
              </a:spcBef>
            </a:pPr>
            <a:r>
              <a:rPr dirty="0" sz="1300">
                <a:latin typeface="Arial"/>
                <a:cs typeface="Arial"/>
              </a:rPr>
              <a:t>Device</a:t>
            </a:r>
            <a:r>
              <a:rPr dirty="0" sz="1300" spc="10">
                <a:latin typeface="Times New Roman"/>
                <a:cs typeface="Times New Roman"/>
              </a:rPr>
              <a:t> </a:t>
            </a:r>
            <a:r>
              <a:rPr dirty="0" sz="1300" spc="-10">
                <a:latin typeface="Arial"/>
                <a:cs typeface="Arial"/>
              </a:rPr>
              <a:t>thrombosis</a:t>
            </a:r>
            <a:endParaRPr sz="13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730"/>
              </a:spcBef>
            </a:pPr>
            <a:r>
              <a:rPr dirty="0" sz="1300">
                <a:latin typeface="Arial"/>
                <a:cs typeface="Arial"/>
              </a:rPr>
              <a:t>New</a:t>
            </a:r>
            <a:r>
              <a:rPr dirty="0" sz="1300" spc="55">
                <a:latin typeface="Times New Roman"/>
                <a:cs typeface="Times New Roman"/>
              </a:rPr>
              <a:t> </a:t>
            </a:r>
            <a:r>
              <a:rPr dirty="0" sz="1300" spc="-25">
                <a:latin typeface="Arial"/>
                <a:cs typeface="Arial"/>
              </a:rPr>
              <a:t>CRT/CRT-</a:t>
            </a:r>
            <a:r>
              <a:rPr dirty="0" sz="1300">
                <a:latin typeface="Arial"/>
                <a:cs typeface="Arial"/>
              </a:rPr>
              <a:t>D/ICD/perm.</a:t>
            </a:r>
            <a:r>
              <a:rPr dirty="0" sz="1300" spc="60">
                <a:latin typeface="Times New Roman"/>
                <a:cs typeface="Times New Roman"/>
              </a:rPr>
              <a:t> </a:t>
            </a:r>
            <a:r>
              <a:rPr dirty="0" sz="1300" spc="-10">
                <a:latin typeface="Arial"/>
                <a:cs typeface="Arial"/>
              </a:rPr>
              <a:t>pacemaker^</a:t>
            </a:r>
            <a:endParaRPr sz="1300">
              <a:latin typeface="Arial"/>
              <a:cs typeface="Arial"/>
            </a:endParaRPr>
          </a:p>
        </p:txBody>
      </p:sp>
      <p:sp>
        <p:nvSpPr>
          <p:cNvPr id="93" name="object 93" descr=""/>
          <p:cNvSpPr txBox="1"/>
          <p:nvPr/>
        </p:nvSpPr>
        <p:spPr>
          <a:xfrm>
            <a:off x="10009051" y="3156139"/>
            <a:ext cx="741680" cy="2270125"/>
          </a:xfrm>
          <a:prstGeom prst="rect">
            <a:avLst/>
          </a:prstGeom>
        </p:spPr>
        <p:txBody>
          <a:bodyPr wrap="square" lIns="0" tIns="89535" rIns="0" bIns="0" rtlCol="0" vert="horz">
            <a:spAutoFit/>
          </a:bodyPr>
          <a:lstStyle/>
          <a:p>
            <a:pPr marL="57785">
              <a:lnSpc>
                <a:spcPct val="100000"/>
              </a:lnSpc>
              <a:spcBef>
                <a:spcPts val="705"/>
              </a:spcBef>
            </a:pPr>
            <a:r>
              <a:rPr dirty="0" sz="1300">
                <a:latin typeface="Arial"/>
                <a:cs typeface="Arial"/>
              </a:rPr>
              <a:t>1</a:t>
            </a:r>
            <a:r>
              <a:rPr dirty="0" sz="1300" spc="35">
                <a:latin typeface="Times New Roman"/>
                <a:cs typeface="Times New Roman"/>
              </a:rPr>
              <a:t> </a:t>
            </a:r>
            <a:r>
              <a:rPr dirty="0" sz="1300" spc="-10">
                <a:latin typeface="Arial"/>
                <a:cs typeface="Arial"/>
              </a:rPr>
              <a:t>(0.6%)</a:t>
            </a:r>
            <a:endParaRPr sz="1300">
              <a:latin typeface="Arial"/>
              <a:cs typeface="Arial"/>
            </a:endParaRPr>
          </a:p>
          <a:p>
            <a:pPr marL="57785">
              <a:lnSpc>
                <a:spcPct val="100000"/>
              </a:lnSpc>
              <a:spcBef>
                <a:spcPts val="610"/>
              </a:spcBef>
            </a:pPr>
            <a:r>
              <a:rPr dirty="0" sz="1300">
                <a:latin typeface="Arial"/>
                <a:cs typeface="Arial"/>
              </a:rPr>
              <a:t>8</a:t>
            </a:r>
            <a:r>
              <a:rPr dirty="0" sz="1300" spc="35">
                <a:latin typeface="Times New Roman"/>
                <a:cs typeface="Times New Roman"/>
              </a:rPr>
              <a:t> </a:t>
            </a:r>
            <a:r>
              <a:rPr dirty="0" sz="1300" spc="-10">
                <a:latin typeface="Arial"/>
                <a:cs typeface="Arial"/>
              </a:rPr>
              <a:t>(4.7%)</a:t>
            </a:r>
            <a:endParaRPr sz="13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dirty="0" sz="1300">
                <a:latin typeface="Arial"/>
                <a:cs typeface="Arial"/>
              </a:rPr>
              <a:t>12</a:t>
            </a:r>
            <a:r>
              <a:rPr dirty="0" sz="1300" spc="30">
                <a:latin typeface="Times New Roman"/>
                <a:cs typeface="Times New Roman"/>
              </a:rPr>
              <a:t> </a:t>
            </a:r>
            <a:r>
              <a:rPr dirty="0" sz="1300" spc="-10">
                <a:latin typeface="Arial"/>
                <a:cs typeface="Arial"/>
              </a:rPr>
              <a:t>(7.0%)</a:t>
            </a:r>
            <a:endParaRPr sz="1300">
              <a:latin typeface="Arial"/>
              <a:cs typeface="Arial"/>
            </a:endParaRPr>
          </a:p>
          <a:p>
            <a:pPr marL="57785">
              <a:lnSpc>
                <a:spcPct val="100000"/>
              </a:lnSpc>
              <a:spcBef>
                <a:spcPts val="650"/>
              </a:spcBef>
            </a:pPr>
            <a:r>
              <a:rPr dirty="0" sz="1300">
                <a:latin typeface="Arial"/>
                <a:cs typeface="Arial"/>
              </a:rPr>
              <a:t>1</a:t>
            </a:r>
            <a:r>
              <a:rPr dirty="0" sz="1300" spc="35">
                <a:latin typeface="Times New Roman"/>
                <a:cs typeface="Times New Roman"/>
              </a:rPr>
              <a:t> </a:t>
            </a:r>
            <a:r>
              <a:rPr dirty="0" sz="1300" spc="-10">
                <a:latin typeface="Arial"/>
                <a:cs typeface="Arial"/>
              </a:rPr>
              <a:t>(0.6%)</a:t>
            </a:r>
            <a:endParaRPr sz="1300">
              <a:latin typeface="Arial"/>
              <a:cs typeface="Arial"/>
            </a:endParaRPr>
          </a:p>
          <a:p>
            <a:pPr marL="127000">
              <a:lnSpc>
                <a:spcPct val="100000"/>
              </a:lnSpc>
              <a:spcBef>
                <a:spcPts val="645"/>
              </a:spcBef>
            </a:pPr>
            <a:r>
              <a:rPr dirty="0" sz="1300">
                <a:latin typeface="Arial"/>
                <a:cs typeface="Arial"/>
              </a:rPr>
              <a:t>0 </a:t>
            </a:r>
            <a:r>
              <a:rPr dirty="0" sz="1300" spc="-20">
                <a:latin typeface="Arial"/>
                <a:cs typeface="Arial"/>
              </a:rPr>
              <a:t>(0%)</a:t>
            </a:r>
            <a:endParaRPr sz="1300">
              <a:latin typeface="Arial"/>
              <a:cs typeface="Arial"/>
            </a:endParaRPr>
          </a:p>
          <a:p>
            <a:pPr marL="127000">
              <a:lnSpc>
                <a:spcPct val="100000"/>
              </a:lnSpc>
              <a:spcBef>
                <a:spcPts val="645"/>
              </a:spcBef>
            </a:pPr>
            <a:r>
              <a:rPr dirty="0" sz="1300">
                <a:latin typeface="Arial"/>
                <a:cs typeface="Arial"/>
              </a:rPr>
              <a:t>0</a:t>
            </a:r>
            <a:r>
              <a:rPr dirty="0" sz="1300" spc="35">
                <a:latin typeface="Times New Roman"/>
                <a:cs typeface="Times New Roman"/>
              </a:rPr>
              <a:t> </a:t>
            </a:r>
            <a:r>
              <a:rPr dirty="0" sz="1300" spc="-20">
                <a:latin typeface="Arial"/>
                <a:cs typeface="Arial"/>
              </a:rPr>
              <a:t>(0%)</a:t>
            </a:r>
            <a:endParaRPr sz="1300">
              <a:latin typeface="Arial"/>
              <a:cs typeface="Arial"/>
            </a:endParaRPr>
          </a:p>
          <a:p>
            <a:pPr marL="127000">
              <a:lnSpc>
                <a:spcPct val="100000"/>
              </a:lnSpc>
              <a:spcBef>
                <a:spcPts val="720"/>
              </a:spcBef>
            </a:pPr>
            <a:r>
              <a:rPr dirty="0" sz="1300">
                <a:latin typeface="Arial"/>
                <a:cs typeface="Arial"/>
              </a:rPr>
              <a:t>0</a:t>
            </a:r>
            <a:r>
              <a:rPr dirty="0" sz="1300" spc="35">
                <a:latin typeface="Times New Roman"/>
                <a:cs typeface="Times New Roman"/>
              </a:rPr>
              <a:t> </a:t>
            </a:r>
            <a:r>
              <a:rPr dirty="0" sz="1300" spc="-20">
                <a:latin typeface="Arial"/>
                <a:cs typeface="Arial"/>
              </a:rPr>
              <a:t>(0%)</a:t>
            </a:r>
            <a:endParaRPr sz="1300">
              <a:latin typeface="Arial"/>
              <a:cs typeface="Arial"/>
            </a:endParaRPr>
          </a:p>
          <a:p>
            <a:pPr marL="57785">
              <a:lnSpc>
                <a:spcPct val="100000"/>
              </a:lnSpc>
              <a:spcBef>
                <a:spcPts val="730"/>
              </a:spcBef>
            </a:pPr>
            <a:r>
              <a:rPr dirty="0" sz="1300">
                <a:latin typeface="Arial"/>
                <a:cs typeface="Arial"/>
              </a:rPr>
              <a:t>1</a:t>
            </a:r>
            <a:r>
              <a:rPr dirty="0" sz="1300" spc="35">
                <a:latin typeface="Times New Roman"/>
                <a:cs typeface="Times New Roman"/>
              </a:rPr>
              <a:t> </a:t>
            </a:r>
            <a:r>
              <a:rPr dirty="0" sz="1300" spc="-10">
                <a:latin typeface="Arial"/>
                <a:cs typeface="Arial"/>
              </a:rPr>
              <a:t>(0.6%)</a:t>
            </a:r>
            <a:endParaRPr sz="1300">
              <a:latin typeface="Arial"/>
              <a:cs typeface="Arial"/>
            </a:endParaRPr>
          </a:p>
        </p:txBody>
      </p:sp>
      <p:grpSp>
        <p:nvGrpSpPr>
          <p:cNvPr id="94" name="object 94" descr=""/>
          <p:cNvGrpSpPr/>
          <p:nvPr/>
        </p:nvGrpSpPr>
        <p:grpSpPr>
          <a:xfrm>
            <a:off x="2714879" y="2519362"/>
            <a:ext cx="955675" cy="2367280"/>
            <a:chOff x="2714879" y="2519362"/>
            <a:chExt cx="955675" cy="2367280"/>
          </a:xfrm>
        </p:grpSpPr>
        <p:sp>
          <p:nvSpPr>
            <p:cNvPr id="95" name="object 95" descr=""/>
            <p:cNvSpPr/>
            <p:nvPr/>
          </p:nvSpPr>
          <p:spPr>
            <a:xfrm>
              <a:off x="3435350" y="2532062"/>
              <a:ext cx="222250" cy="2341880"/>
            </a:xfrm>
            <a:custGeom>
              <a:avLst/>
              <a:gdLst/>
              <a:ahLst/>
              <a:cxnLst/>
              <a:rect l="l" t="t" r="r" b="b"/>
              <a:pathLst>
                <a:path w="222250" h="2341879">
                  <a:moveTo>
                    <a:pt x="222250" y="2341562"/>
                  </a:moveTo>
                  <a:lnTo>
                    <a:pt x="179387" y="2339975"/>
                  </a:lnTo>
                  <a:lnTo>
                    <a:pt x="143675" y="2335999"/>
                  </a:lnTo>
                  <a:lnTo>
                    <a:pt x="119862" y="2330450"/>
                  </a:lnTo>
                  <a:lnTo>
                    <a:pt x="111125" y="2323299"/>
                  </a:lnTo>
                  <a:lnTo>
                    <a:pt x="111125" y="1189824"/>
                  </a:lnTo>
                  <a:lnTo>
                    <a:pt x="102400" y="1182687"/>
                  </a:lnTo>
                  <a:lnTo>
                    <a:pt x="78587" y="1176337"/>
                  </a:lnTo>
                  <a:lnTo>
                    <a:pt x="43662" y="1172362"/>
                  </a:lnTo>
                  <a:lnTo>
                    <a:pt x="0" y="1170774"/>
                  </a:lnTo>
                  <a:lnTo>
                    <a:pt x="43662" y="1169187"/>
                  </a:lnTo>
                  <a:lnTo>
                    <a:pt x="78587" y="1165225"/>
                  </a:lnTo>
                  <a:lnTo>
                    <a:pt x="102400" y="1159662"/>
                  </a:lnTo>
                  <a:lnTo>
                    <a:pt x="111125" y="1152525"/>
                  </a:lnTo>
                  <a:lnTo>
                    <a:pt x="111125" y="19050"/>
                  </a:lnTo>
                  <a:lnTo>
                    <a:pt x="119862" y="11899"/>
                  </a:lnTo>
                  <a:lnTo>
                    <a:pt x="143675" y="5549"/>
                  </a:lnTo>
                  <a:lnTo>
                    <a:pt x="179387" y="1587"/>
                  </a:lnTo>
                  <a:lnTo>
                    <a:pt x="222250" y="0"/>
                  </a:lnTo>
                </a:path>
              </a:pathLst>
            </a:custGeom>
            <a:ln w="25400">
              <a:solidFill>
                <a:srgbClr val="4F80B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6" name="object 96" descr=""/>
            <p:cNvSpPr/>
            <p:nvPr/>
          </p:nvSpPr>
          <p:spPr>
            <a:xfrm>
              <a:off x="2714879" y="3433179"/>
              <a:ext cx="776605" cy="554355"/>
            </a:xfrm>
            <a:custGeom>
              <a:avLst/>
              <a:gdLst/>
              <a:ahLst/>
              <a:cxnLst/>
              <a:rect l="l" t="t" r="r" b="b"/>
              <a:pathLst>
                <a:path w="776604" h="554354">
                  <a:moveTo>
                    <a:pt x="776599" y="0"/>
                  </a:moveTo>
                  <a:lnTo>
                    <a:pt x="0" y="0"/>
                  </a:lnTo>
                  <a:lnTo>
                    <a:pt x="0" y="553998"/>
                  </a:lnTo>
                  <a:lnTo>
                    <a:pt x="776599" y="553998"/>
                  </a:lnTo>
                  <a:lnTo>
                    <a:pt x="77659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7" name="object 97" descr=""/>
          <p:cNvSpPr txBox="1"/>
          <p:nvPr/>
        </p:nvSpPr>
        <p:spPr>
          <a:xfrm>
            <a:off x="2805531" y="3462680"/>
            <a:ext cx="597535" cy="482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000" spc="-25" b="1">
                <a:latin typeface="Arial"/>
                <a:cs typeface="Arial"/>
              </a:rPr>
              <a:t>89%</a:t>
            </a:r>
            <a:endParaRPr sz="1000">
              <a:latin typeface="Arial"/>
              <a:cs typeface="Arial"/>
            </a:endParaRPr>
          </a:p>
          <a:p>
            <a:pPr algn="ctr" marL="12700" marR="5080">
              <a:lnSpc>
                <a:spcPct val="100000"/>
              </a:lnSpc>
            </a:pPr>
            <a:r>
              <a:rPr dirty="0" sz="1000" spc="-10" b="1">
                <a:latin typeface="Arial"/>
                <a:cs typeface="Arial"/>
              </a:rPr>
              <a:t>moderate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b="1">
                <a:latin typeface="Arial"/>
                <a:cs typeface="Arial"/>
              </a:rPr>
              <a:t>or</a:t>
            </a:r>
            <a:r>
              <a:rPr dirty="0" sz="1000" spc="20">
                <a:latin typeface="Times New Roman"/>
                <a:cs typeface="Times New Roman"/>
              </a:rPr>
              <a:t> </a:t>
            </a:r>
            <a:r>
              <a:rPr dirty="0" sz="1000" spc="-20" b="1">
                <a:latin typeface="Arial"/>
                <a:cs typeface="Arial"/>
              </a:rPr>
              <a:t>less</a:t>
            </a:r>
            <a:endParaRPr sz="1000">
              <a:latin typeface="Arial"/>
              <a:cs typeface="Arial"/>
            </a:endParaRPr>
          </a:p>
        </p:txBody>
      </p:sp>
      <p:sp>
        <p:nvSpPr>
          <p:cNvPr id="99" name="object 99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30"/>
              </a:lnSpc>
            </a:pPr>
            <a:r>
              <a:rPr dirty="0" spc="-10"/>
              <a:t>EuroPCR.com</a:t>
            </a:r>
          </a:p>
        </p:txBody>
      </p:sp>
      <p:sp>
        <p:nvSpPr>
          <p:cNvPr id="98" name="object 98" descr=""/>
          <p:cNvSpPr txBox="1"/>
          <p:nvPr/>
        </p:nvSpPr>
        <p:spPr>
          <a:xfrm>
            <a:off x="6638067" y="5508269"/>
            <a:ext cx="4285615" cy="7569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"/>
                <a:cs typeface="Arial"/>
              </a:rPr>
              <a:t>†Attempted</a:t>
            </a:r>
            <a:r>
              <a:rPr dirty="0" sz="800" spc="-35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procedure</a:t>
            </a:r>
            <a:r>
              <a:rPr dirty="0" sz="800" spc="-20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population</a:t>
            </a:r>
            <a:r>
              <a:rPr dirty="0" sz="800" spc="-25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(3</a:t>
            </a:r>
            <a:r>
              <a:rPr dirty="0" sz="800" spc="-20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subjects</a:t>
            </a:r>
            <a:r>
              <a:rPr dirty="0" sz="800" spc="-25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randomized</a:t>
            </a:r>
            <a:r>
              <a:rPr dirty="0" sz="800" spc="-20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to</a:t>
            </a:r>
            <a:r>
              <a:rPr dirty="0" sz="800" spc="-25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Device</a:t>
            </a:r>
            <a:r>
              <a:rPr dirty="0" sz="800" spc="-20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withdrew</a:t>
            </a:r>
            <a:r>
              <a:rPr dirty="0" sz="800" spc="-25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consent</a:t>
            </a:r>
            <a:r>
              <a:rPr dirty="0" sz="800" spc="-20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prior</a:t>
            </a:r>
            <a:r>
              <a:rPr dirty="0" sz="800" spc="-20">
                <a:latin typeface="Arial"/>
                <a:cs typeface="Arial"/>
              </a:rPr>
              <a:t> </a:t>
            </a:r>
            <a:r>
              <a:rPr dirty="0" sz="800" spc="-25">
                <a:latin typeface="Arial"/>
                <a:cs typeface="Arial"/>
              </a:rPr>
              <a:t>to</a:t>
            </a:r>
            <a:endParaRPr sz="8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</a:pPr>
            <a:r>
              <a:rPr dirty="0" sz="800">
                <a:latin typeface="Arial"/>
                <a:cs typeface="Arial"/>
              </a:rPr>
              <a:t>index</a:t>
            </a:r>
            <a:r>
              <a:rPr dirty="0" sz="800" spc="20">
                <a:latin typeface="Times New Roman"/>
                <a:cs typeface="Times New Roman"/>
              </a:rPr>
              <a:t> </a:t>
            </a:r>
            <a:r>
              <a:rPr dirty="0" sz="800" spc="-10">
                <a:latin typeface="Arial"/>
                <a:cs typeface="Arial"/>
              </a:rPr>
              <a:t>procedure)</a:t>
            </a:r>
            <a:endParaRPr sz="8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</a:pPr>
            <a:r>
              <a:rPr dirty="0" baseline="27777" sz="750">
                <a:latin typeface="Arial"/>
                <a:cs typeface="Arial"/>
              </a:rPr>
              <a:t>#</a:t>
            </a:r>
            <a:r>
              <a:rPr dirty="0" sz="800">
                <a:latin typeface="Arial"/>
                <a:cs typeface="Arial"/>
              </a:rPr>
              <a:t>Defined</a:t>
            </a:r>
            <a:r>
              <a:rPr dirty="0" sz="800" spc="-20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as</a:t>
            </a:r>
            <a:r>
              <a:rPr dirty="0" sz="800" spc="-15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bleeding</a:t>
            </a:r>
            <a:r>
              <a:rPr dirty="0" sz="800" spc="-15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≥</a:t>
            </a:r>
            <a:r>
              <a:rPr dirty="0" sz="800" spc="-15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Type</a:t>
            </a:r>
            <a:r>
              <a:rPr dirty="0" sz="800" spc="-15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3</a:t>
            </a:r>
            <a:r>
              <a:rPr dirty="0" sz="800" spc="-20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based</a:t>
            </a:r>
            <a:r>
              <a:rPr dirty="0" sz="800" spc="-15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on</a:t>
            </a:r>
            <a:r>
              <a:rPr dirty="0" sz="800" spc="-15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a</a:t>
            </a:r>
            <a:r>
              <a:rPr dirty="0" sz="800" spc="-15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modified</a:t>
            </a:r>
            <a:r>
              <a:rPr dirty="0" sz="800" spc="-15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Bleeding</a:t>
            </a:r>
            <a:r>
              <a:rPr dirty="0" sz="800" spc="-15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Academic</a:t>
            </a:r>
            <a:r>
              <a:rPr dirty="0" sz="800" spc="-20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Research</a:t>
            </a:r>
            <a:r>
              <a:rPr dirty="0" sz="800" spc="-15">
                <a:latin typeface="Arial"/>
                <a:cs typeface="Arial"/>
              </a:rPr>
              <a:t> </a:t>
            </a:r>
            <a:r>
              <a:rPr dirty="0" sz="800" spc="-10">
                <a:latin typeface="Arial"/>
                <a:cs typeface="Arial"/>
              </a:rPr>
              <a:t>Consortium</a:t>
            </a:r>
            <a:endParaRPr sz="8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</a:pPr>
            <a:r>
              <a:rPr dirty="0" sz="800">
                <a:latin typeface="Arial"/>
                <a:cs typeface="Arial"/>
              </a:rPr>
              <a:t>(BARC)</a:t>
            </a:r>
            <a:r>
              <a:rPr dirty="0" sz="800" spc="20">
                <a:latin typeface="Times New Roman"/>
                <a:cs typeface="Times New Roman"/>
              </a:rPr>
              <a:t> </a:t>
            </a:r>
            <a:r>
              <a:rPr dirty="0" sz="800" spc="-10">
                <a:latin typeface="Arial"/>
                <a:cs typeface="Arial"/>
              </a:rPr>
              <a:t>definition</a:t>
            </a:r>
            <a:endParaRPr sz="8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</a:pPr>
            <a:r>
              <a:rPr dirty="0" sz="800">
                <a:latin typeface="Arial"/>
                <a:cs typeface="Arial"/>
              </a:rPr>
              <a:t>*SLDA</a:t>
            </a:r>
            <a:r>
              <a:rPr dirty="0" sz="800" spc="-10">
                <a:latin typeface="Times New Roman"/>
                <a:cs typeface="Times New Roman"/>
              </a:rPr>
              <a:t> </a:t>
            </a:r>
            <a:r>
              <a:rPr dirty="0" sz="800">
                <a:latin typeface="Arial"/>
                <a:cs typeface="Arial"/>
              </a:rPr>
              <a:t>and</a:t>
            </a:r>
            <a:r>
              <a:rPr dirty="0" sz="800" spc="5">
                <a:latin typeface="Times New Roman"/>
                <a:cs typeface="Times New Roman"/>
              </a:rPr>
              <a:t> </a:t>
            </a:r>
            <a:r>
              <a:rPr dirty="0" sz="800">
                <a:latin typeface="Arial"/>
                <a:cs typeface="Arial"/>
              </a:rPr>
              <a:t>embolization</a:t>
            </a:r>
            <a:r>
              <a:rPr dirty="0" sz="800" spc="5">
                <a:latin typeface="Times New Roman"/>
                <a:cs typeface="Times New Roman"/>
              </a:rPr>
              <a:t> </a:t>
            </a:r>
            <a:r>
              <a:rPr dirty="0" sz="800">
                <a:latin typeface="Arial"/>
                <a:cs typeface="Arial"/>
              </a:rPr>
              <a:t>evaluated</a:t>
            </a:r>
            <a:r>
              <a:rPr dirty="0" sz="800">
                <a:latin typeface="Times New Roman"/>
                <a:cs typeface="Times New Roman"/>
              </a:rPr>
              <a:t> </a:t>
            </a:r>
            <a:r>
              <a:rPr dirty="0" sz="800">
                <a:latin typeface="Arial"/>
                <a:cs typeface="Arial"/>
              </a:rPr>
              <a:t>through</a:t>
            </a:r>
            <a:r>
              <a:rPr dirty="0" sz="800" spc="5">
                <a:latin typeface="Times New Roman"/>
                <a:cs typeface="Times New Roman"/>
              </a:rPr>
              <a:t> </a:t>
            </a:r>
            <a:r>
              <a:rPr dirty="0" sz="800">
                <a:latin typeface="Arial"/>
                <a:cs typeface="Arial"/>
              </a:rPr>
              <a:t>30-day</a:t>
            </a:r>
            <a:r>
              <a:rPr dirty="0" sz="800" spc="5">
                <a:latin typeface="Times New Roman"/>
                <a:cs typeface="Times New Roman"/>
              </a:rPr>
              <a:t> </a:t>
            </a:r>
            <a:r>
              <a:rPr dirty="0" sz="800" spc="-10">
                <a:latin typeface="Arial"/>
                <a:cs typeface="Arial"/>
              </a:rPr>
              <a:t>follow-</a:t>
            </a:r>
            <a:r>
              <a:rPr dirty="0" sz="800" spc="-25">
                <a:latin typeface="Arial"/>
                <a:cs typeface="Arial"/>
              </a:rPr>
              <a:t>up</a:t>
            </a:r>
            <a:endParaRPr sz="8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</a:pPr>
            <a:r>
              <a:rPr dirty="0" sz="800">
                <a:latin typeface="Arial"/>
                <a:cs typeface="Arial"/>
              </a:rPr>
              <a:t>^Assessed</a:t>
            </a:r>
            <a:r>
              <a:rPr dirty="0" sz="800" spc="-15">
                <a:latin typeface="Times New Roman"/>
                <a:cs typeface="Times New Roman"/>
              </a:rPr>
              <a:t> </a:t>
            </a:r>
            <a:r>
              <a:rPr dirty="0" sz="800">
                <a:latin typeface="Arial"/>
                <a:cs typeface="Arial"/>
              </a:rPr>
              <a:t>through</a:t>
            </a:r>
            <a:r>
              <a:rPr dirty="0" sz="800" spc="-5">
                <a:latin typeface="Times New Roman"/>
                <a:cs typeface="Times New Roman"/>
              </a:rPr>
              <a:t> </a:t>
            </a:r>
            <a:r>
              <a:rPr dirty="0" sz="800">
                <a:latin typeface="Arial"/>
                <a:cs typeface="Arial"/>
              </a:rPr>
              <a:t>adverse</a:t>
            </a:r>
            <a:r>
              <a:rPr dirty="0" sz="800" spc="-5">
                <a:latin typeface="Times New Roman"/>
                <a:cs typeface="Times New Roman"/>
              </a:rPr>
              <a:t> </a:t>
            </a:r>
            <a:r>
              <a:rPr dirty="0" sz="800">
                <a:latin typeface="Arial"/>
                <a:cs typeface="Arial"/>
              </a:rPr>
              <a:t>event</a:t>
            </a:r>
            <a:r>
              <a:rPr dirty="0" sz="800" spc="-5">
                <a:latin typeface="Times New Roman"/>
                <a:cs typeface="Times New Roman"/>
              </a:rPr>
              <a:t> </a:t>
            </a:r>
            <a:r>
              <a:rPr dirty="0" sz="800" spc="-10">
                <a:latin typeface="Arial"/>
                <a:cs typeface="Arial"/>
              </a:rPr>
              <a:t>reporting</a:t>
            </a:r>
            <a:endParaRPr sz="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88265">
              <a:lnSpc>
                <a:spcPct val="100000"/>
              </a:lnSpc>
              <a:spcBef>
                <a:spcPts val="100"/>
              </a:spcBef>
            </a:pPr>
            <a:r>
              <a:rPr dirty="0"/>
              <a:t>Primary</a:t>
            </a:r>
            <a:r>
              <a:rPr dirty="0" spc="60" b="0">
                <a:latin typeface="Times New Roman"/>
                <a:cs typeface="Times New Roman"/>
              </a:rPr>
              <a:t> </a:t>
            </a:r>
            <a:r>
              <a:rPr dirty="0"/>
              <a:t>Endpoint</a:t>
            </a:r>
            <a:r>
              <a:rPr dirty="0" spc="60" b="0">
                <a:latin typeface="Times New Roman"/>
                <a:cs typeface="Times New Roman"/>
              </a:rPr>
              <a:t> </a:t>
            </a:r>
            <a:r>
              <a:rPr dirty="0" spc="-10"/>
              <a:t>Results</a:t>
            </a:r>
          </a:p>
        </p:txBody>
      </p:sp>
      <p:grpSp>
        <p:nvGrpSpPr>
          <p:cNvPr id="3" name="object 3" descr=""/>
          <p:cNvGrpSpPr/>
          <p:nvPr/>
        </p:nvGrpSpPr>
        <p:grpSpPr>
          <a:xfrm>
            <a:off x="1305941" y="2064727"/>
            <a:ext cx="10593705" cy="3360420"/>
            <a:chOff x="1305941" y="2064727"/>
            <a:chExt cx="10593705" cy="3360420"/>
          </a:xfrm>
        </p:grpSpPr>
        <p:sp>
          <p:nvSpPr>
            <p:cNvPr id="4" name="object 4" descr=""/>
            <p:cNvSpPr/>
            <p:nvPr/>
          </p:nvSpPr>
          <p:spPr>
            <a:xfrm>
              <a:off x="2007285" y="2253297"/>
              <a:ext cx="590550" cy="3116580"/>
            </a:xfrm>
            <a:custGeom>
              <a:avLst/>
              <a:gdLst/>
              <a:ahLst/>
              <a:cxnLst/>
              <a:rect l="l" t="t" r="r" b="b"/>
              <a:pathLst>
                <a:path w="590550" h="3116579">
                  <a:moveTo>
                    <a:pt x="590157" y="0"/>
                  </a:moveTo>
                  <a:lnTo>
                    <a:pt x="0" y="0"/>
                  </a:lnTo>
                  <a:lnTo>
                    <a:pt x="0" y="3116326"/>
                  </a:lnTo>
                  <a:lnTo>
                    <a:pt x="590157" y="3116326"/>
                  </a:lnTo>
                  <a:lnTo>
                    <a:pt x="590157" y="0"/>
                  </a:lnTo>
                  <a:close/>
                </a:path>
              </a:pathLst>
            </a:custGeom>
            <a:solidFill>
              <a:srgbClr val="7D408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2007285" y="2253297"/>
              <a:ext cx="590550" cy="3116580"/>
            </a:xfrm>
            <a:custGeom>
              <a:avLst/>
              <a:gdLst/>
              <a:ahLst/>
              <a:cxnLst/>
              <a:rect l="l" t="t" r="r" b="b"/>
              <a:pathLst>
                <a:path w="590550" h="3116579">
                  <a:moveTo>
                    <a:pt x="0" y="3116326"/>
                  </a:moveTo>
                  <a:lnTo>
                    <a:pt x="590157" y="3116326"/>
                  </a:lnTo>
                  <a:lnTo>
                    <a:pt x="590157" y="0"/>
                  </a:lnTo>
                  <a:lnTo>
                    <a:pt x="0" y="0"/>
                  </a:lnTo>
                  <a:lnTo>
                    <a:pt x="0" y="3116326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4639398" y="4577634"/>
              <a:ext cx="590550" cy="792480"/>
            </a:xfrm>
            <a:custGeom>
              <a:avLst/>
              <a:gdLst/>
              <a:ahLst/>
              <a:cxnLst/>
              <a:rect l="l" t="t" r="r" b="b"/>
              <a:pathLst>
                <a:path w="590550" h="792479">
                  <a:moveTo>
                    <a:pt x="590157" y="0"/>
                  </a:moveTo>
                  <a:lnTo>
                    <a:pt x="0" y="0"/>
                  </a:lnTo>
                  <a:lnTo>
                    <a:pt x="0" y="791988"/>
                  </a:lnTo>
                  <a:lnTo>
                    <a:pt x="590157" y="791988"/>
                  </a:lnTo>
                  <a:lnTo>
                    <a:pt x="590157" y="0"/>
                  </a:lnTo>
                  <a:close/>
                </a:path>
              </a:pathLst>
            </a:custGeom>
            <a:solidFill>
              <a:srgbClr val="7D408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4639398" y="4577634"/>
              <a:ext cx="590550" cy="792480"/>
            </a:xfrm>
            <a:custGeom>
              <a:avLst/>
              <a:gdLst/>
              <a:ahLst/>
              <a:cxnLst/>
              <a:rect l="l" t="t" r="r" b="b"/>
              <a:pathLst>
                <a:path w="590550" h="792479">
                  <a:moveTo>
                    <a:pt x="0" y="791988"/>
                  </a:moveTo>
                  <a:lnTo>
                    <a:pt x="590157" y="791988"/>
                  </a:lnTo>
                  <a:lnTo>
                    <a:pt x="590157" y="0"/>
                  </a:lnTo>
                  <a:lnTo>
                    <a:pt x="0" y="0"/>
                  </a:lnTo>
                  <a:lnTo>
                    <a:pt x="0" y="791988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7271512" y="4834675"/>
              <a:ext cx="590550" cy="535305"/>
            </a:xfrm>
            <a:custGeom>
              <a:avLst/>
              <a:gdLst/>
              <a:ahLst/>
              <a:cxnLst/>
              <a:rect l="l" t="t" r="r" b="b"/>
              <a:pathLst>
                <a:path w="590550" h="535304">
                  <a:moveTo>
                    <a:pt x="590157" y="0"/>
                  </a:moveTo>
                  <a:lnTo>
                    <a:pt x="0" y="0"/>
                  </a:lnTo>
                  <a:lnTo>
                    <a:pt x="0" y="534948"/>
                  </a:lnTo>
                  <a:lnTo>
                    <a:pt x="590157" y="534948"/>
                  </a:lnTo>
                  <a:lnTo>
                    <a:pt x="590157" y="0"/>
                  </a:lnTo>
                  <a:close/>
                </a:path>
              </a:pathLst>
            </a:custGeom>
            <a:solidFill>
              <a:srgbClr val="7D408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7271512" y="4834675"/>
              <a:ext cx="590550" cy="535305"/>
            </a:xfrm>
            <a:custGeom>
              <a:avLst/>
              <a:gdLst/>
              <a:ahLst/>
              <a:cxnLst/>
              <a:rect l="l" t="t" r="r" b="b"/>
              <a:pathLst>
                <a:path w="590550" h="535304">
                  <a:moveTo>
                    <a:pt x="0" y="534948"/>
                  </a:moveTo>
                  <a:lnTo>
                    <a:pt x="590157" y="534948"/>
                  </a:lnTo>
                  <a:lnTo>
                    <a:pt x="590157" y="0"/>
                  </a:lnTo>
                  <a:lnTo>
                    <a:pt x="0" y="0"/>
                  </a:lnTo>
                  <a:lnTo>
                    <a:pt x="0" y="534948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9903625" y="3580244"/>
              <a:ext cx="590550" cy="1789430"/>
            </a:xfrm>
            <a:custGeom>
              <a:avLst/>
              <a:gdLst/>
              <a:ahLst/>
              <a:cxnLst/>
              <a:rect l="l" t="t" r="r" b="b"/>
              <a:pathLst>
                <a:path w="590550" h="1789429">
                  <a:moveTo>
                    <a:pt x="590162" y="0"/>
                  </a:moveTo>
                  <a:lnTo>
                    <a:pt x="0" y="0"/>
                  </a:lnTo>
                  <a:lnTo>
                    <a:pt x="0" y="1789379"/>
                  </a:lnTo>
                  <a:lnTo>
                    <a:pt x="590162" y="1789379"/>
                  </a:lnTo>
                  <a:lnTo>
                    <a:pt x="590162" y="0"/>
                  </a:lnTo>
                  <a:close/>
                </a:path>
              </a:pathLst>
            </a:custGeom>
            <a:solidFill>
              <a:srgbClr val="7D408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9903625" y="3580244"/>
              <a:ext cx="590550" cy="1789430"/>
            </a:xfrm>
            <a:custGeom>
              <a:avLst/>
              <a:gdLst/>
              <a:ahLst/>
              <a:cxnLst/>
              <a:rect l="l" t="t" r="r" b="b"/>
              <a:pathLst>
                <a:path w="590550" h="1789429">
                  <a:moveTo>
                    <a:pt x="0" y="1789379"/>
                  </a:moveTo>
                  <a:lnTo>
                    <a:pt x="590162" y="1789379"/>
                  </a:lnTo>
                  <a:lnTo>
                    <a:pt x="590162" y="0"/>
                  </a:lnTo>
                  <a:lnTo>
                    <a:pt x="0" y="0"/>
                  </a:lnTo>
                  <a:lnTo>
                    <a:pt x="0" y="1789379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2756789" y="3270745"/>
              <a:ext cx="590550" cy="2099310"/>
            </a:xfrm>
            <a:custGeom>
              <a:avLst/>
              <a:gdLst/>
              <a:ahLst/>
              <a:cxnLst/>
              <a:rect l="l" t="t" r="r" b="b"/>
              <a:pathLst>
                <a:path w="590550" h="2099310">
                  <a:moveTo>
                    <a:pt x="590157" y="0"/>
                  </a:moveTo>
                  <a:lnTo>
                    <a:pt x="0" y="0"/>
                  </a:lnTo>
                  <a:lnTo>
                    <a:pt x="0" y="2098878"/>
                  </a:lnTo>
                  <a:lnTo>
                    <a:pt x="590157" y="2098878"/>
                  </a:lnTo>
                  <a:lnTo>
                    <a:pt x="590157" y="0"/>
                  </a:lnTo>
                  <a:close/>
                </a:path>
              </a:pathLst>
            </a:custGeom>
            <a:solidFill>
              <a:srgbClr val="5B9AD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2756789" y="3270745"/>
              <a:ext cx="590550" cy="2099310"/>
            </a:xfrm>
            <a:custGeom>
              <a:avLst/>
              <a:gdLst/>
              <a:ahLst/>
              <a:cxnLst/>
              <a:rect l="l" t="t" r="r" b="b"/>
              <a:pathLst>
                <a:path w="590550" h="2099310">
                  <a:moveTo>
                    <a:pt x="0" y="2098878"/>
                  </a:moveTo>
                  <a:lnTo>
                    <a:pt x="590157" y="2098878"/>
                  </a:lnTo>
                  <a:lnTo>
                    <a:pt x="590157" y="0"/>
                  </a:lnTo>
                  <a:lnTo>
                    <a:pt x="0" y="0"/>
                  </a:lnTo>
                  <a:lnTo>
                    <a:pt x="0" y="2098878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5388902" y="4643545"/>
              <a:ext cx="590550" cy="726440"/>
            </a:xfrm>
            <a:custGeom>
              <a:avLst/>
              <a:gdLst/>
              <a:ahLst/>
              <a:cxnLst/>
              <a:rect l="l" t="t" r="r" b="b"/>
              <a:pathLst>
                <a:path w="590550" h="726439">
                  <a:moveTo>
                    <a:pt x="590157" y="0"/>
                  </a:moveTo>
                  <a:lnTo>
                    <a:pt x="0" y="0"/>
                  </a:lnTo>
                  <a:lnTo>
                    <a:pt x="0" y="726078"/>
                  </a:lnTo>
                  <a:lnTo>
                    <a:pt x="590157" y="726078"/>
                  </a:lnTo>
                  <a:lnTo>
                    <a:pt x="590157" y="0"/>
                  </a:lnTo>
                  <a:close/>
                </a:path>
              </a:pathLst>
            </a:custGeom>
            <a:solidFill>
              <a:srgbClr val="5B9AD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5388902" y="4643545"/>
              <a:ext cx="590550" cy="726440"/>
            </a:xfrm>
            <a:custGeom>
              <a:avLst/>
              <a:gdLst/>
              <a:ahLst/>
              <a:cxnLst/>
              <a:rect l="l" t="t" r="r" b="b"/>
              <a:pathLst>
                <a:path w="590550" h="726439">
                  <a:moveTo>
                    <a:pt x="0" y="726078"/>
                  </a:moveTo>
                  <a:lnTo>
                    <a:pt x="590157" y="726078"/>
                  </a:lnTo>
                  <a:lnTo>
                    <a:pt x="590157" y="0"/>
                  </a:lnTo>
                  <a:lnTo>
                    <a:pt x="0" y="0"/>
                  </a:lnTo>
                  <a:lnTo>
                    <a:pt x="0" y="726078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8021015" y="4581206"/>
              <a:ext cx="590550" cy="788670"/>
            </a:xfrm>
            <a:custGeom>
              <a:avLst/>
              <a:gdLst/>
              <a:ahLst/>
              <a:cxnLst/>
              <a:rect l="l" t="t" r="r" b="b"/>
              <a:pathLst>
                <a:path w="590550" h="788670">
                  <a:moveTo>
                    <a:pt x="590157" y="0"/>
                  </a:moveTo>
                  <a:lnTo>
                    <a:pt x="0" y="0"/>
                  </a:lnTo>
                  <a:lnTo>
                    <a:pt x="0" y="788417"/>
                  </a:lnTo>
                  <a:lnTo>
                    <a:pt x="590157" y="788417"/>
                  </a:lnTo>
                  <a:lnTo>
                    <a:pt x="590157" y="0"/>
                  </a:lnTo>
                  <a:close/>
                </a:path>
              </a:pathLst>
            </a:custGeom>
            <a:solidFill>
              <a:srgbClr val="5B9AD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8021015" y="4581206"/>
              <a:ext cx="590550" cy="788670"/>
            </a:xfrm>
            <a:custGeom>
              <a:avLst/>
              <a:gdLst/>
              <a:ahLst/>
              <a:cxnLst/>
              <a:rect l="l" t="t" r="r" b="b"/>
              <a:pathLst>
                <a:path w="590550" h="788670">
                  <a:moveTo>
                    <a:pt x="0" y="788417"/>
                  </a:moveTo>
                  <a:lnTo>
                    <a:pt x="590157" y="788417"/>
                  </a:lnTo>
                  <a:lnTo>
                    <a:pt x="590157" y="0"/>
                  </a:lnTo>
                  <a:lnTo>
                    <a:pt x="0" y="0"/>
                  </a:lnTo>
                  <a:lnTo>
                    <a:pt x="0" y="788417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10653128" y="4785244"/>
              <a:ext cx="590550" cy="584835"/>
            </a:xfrm>
            <a:custGeom>
              <a:avLst/>
              <a:gdLst/>
              <a:ahLst/>
              <a:cxnLst/>
              <a:rect l="l" t="t" r="r" b="b"/>
              <a:pathLst>
                <a:path w="590550" h="584835">
                  <a:moveTo>
                    <a:pt x="590157" y="0"/>
                  </a:moveTo>
                  <a:lnTo>
                    <a:pt x="0" y="0"/>
                  </a:lnTo>
                  <a:lnTo>
                    <a:pt x="0" y="584379"/>
                  </a:lnTo>
                  <a:lnTo>
                    <a:pt x="590157" y="584379"/>
                  </a:lnTo>
                  <a:lnTo>
                    <a:pt x="590157" y="0"/>
                  </a:lnTo>
                  <a:close/>
                </a:path>
              </a:pathLst>
            </a:custGeom>
            <a:solidFill>
              <a:srgbClr val="5B9AD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10653128" y="4785244"/>
              <a:ext cx="590550" cy="584835"/>
            </a:xfrm>
            <a:custGeom>
              <a:avLst/>
              <a:gdLst/>
              <a:ahLst/>
              <a:cxnLst/>
              <a:rect l="l" t="t" r="r" b="b"/>
              <a:pathLst>
                <a:path w="590550" h="584835">
                  <a:moveTo>
                    <a:pt x="0" y="584379"/>
                  </a:moveTo>
                  <a:lnTo>
                    <a:pt x="590157" y="584379"/>
                  </a:lnTo>
                  <a:lnTo>
                    <a:pt x="590157" y="0"/>
                  </a:lnTo>
                  <a:lnTo>
                    <a:pt x="0" y="0"/>
                  </a:lnTo>
                  <a:lnTo>
                    <a:pt x="0" y="584379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1361071" y="5369623"/>
              <a:ext cx="10528935" cy="0"/>
            </a:xfrm>
            <a:custGeom>
              <a:avLst/>
              <a:gdLst/>
              <a:ahLst/>
              <a:cxnLst/>
              <a:rect l="l" t="t" r="r" b="b"/>
              <a:pathLst>
                <a:path w="10528935" h="0">
                  <a:moveTo>
                    <a:pt x="0" y="0"/>
                  </a:moveTo>
                  <a:lnTo>
                    <a:pt x="10528439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1361071" y="5369623"/>
              <a:ext cx="0" cy="45720"/>
            </a:xfrm>
            <a:custGeom>
              <a:avLst/>
              <a:gdLst/>
              <a:ahLst/>
              <a:cxnLst/>
              <a:rect l="l" t="t" r="r" b="b"/>
              <a:pathLst>
                <a:path w="0" h="45720">
                  <a:moveTo>
                    <a:pt x="0" y="0"/>
                  </a:moveTo>
                  <a:lnTo>
                    <a:pt x="0" y="4560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 descr=""/>
            <p:cNvSpPr/>
            <p:nvPr/>
          </p:nvSpPr>
          <p:spPr>
            <a:xfrm>
              <a:off x="3993172" y="5369623"/>
              <a:ext cx="0" cy="45720"/>
            </a:xfrm>
            <a:custGeom>
              <a:avLst/>
              <a:gdLst/>
              <a:ahLst/>
              <a:cxnLst/>
              <a:rect l="l" t="t" r="r" b="b"/>
              <a:pathLst>
                <a:path w="0" h="45720">
                  <a:moveTo>
                    <a:pt x="0" y="0"/>
                  </a:moveTo>
                  <a:lnTo>
                    <a:pt x="0" y="4560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 descr=""/>
            <p:cNvSpPr/>
            <p:nvPr/>
          </p:nvSpPr>
          <p:spPr>
            <a:xfrm>
              <a:off x="6625285" y="5369623"/>
              <a:ext cx="0" cy="45720"/>
            </a:xfrm>
            <a:custGeom>
              <a:avLst/>
              <a:gdLst/>
              <a:ahLst/>
              <a:cxnLst/>
              <a:rect l="l" t="t" r="r" b="b"/>
              <a:pathLst>
                <a:path w="0" h="45720">
                  <a:moveTo>
                    <a:pt x="0" y="0"/>
                  </a:moveTo>
                  <a:lnTo>
                    <a:pt x="0" y="4560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 descr=""/>
            <p:cNvSpPr/>
            <p:nvPr/>
          </p:nvSpPr>
          <p:spPr>
            <a:xfrm>
              <a:off x="9257398" y="5369623"/>
              <a:ext cx="0" cy="45720"/>
            </a:xfrm>
            <a:custGeom>
              <a:avLst/>
              <a:gdLst/>
              <a:ahLst/>
              <a:cxnLst/>
              <a:rect l="l" t="t" r="r" b="b"/>
              <a:pathLst>
                <a:path w="0" h="45720">
                  <a:moveTo>
                    <a:pt x="0" y="0"/>
                  </a:moveTo>
                  <a:lnTo>
                    <a:pt x="0" y="4560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 descr=""/>
            <p:cNvSpPr/>
            <p:nvPr/>
          </p:nvSpPr>
          <p:spPr>
            <a:xfrm>
              <a:off x="11889511" y="5369623"/>
              <a:ext cx="0" cy="45720"/>
            </a:xfrm>
            <a:custGeom>
              <a:avLst/>
              <a:gdLst/>
              <a:ahLst/>
              <a:cxnLst/>
              <a:rect l="l" t="t" r="r" b="b"/>
              <a:pathLst>
                <a:path w="0" h="45720">
                  <a:moveTo>
                    <a:pt x="0" y="0"/>
                  </a:moveTo>
                  <a:lnTo>
                    <a:pt x="0" y="4560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 descr=""/>
            <p:cNvSpPr/>
            <p:nvPr/>
          </p:nvSpPr>
          <p:spPr>
            <a:xfrm>
              <a:off x="1361071" y="2074252"/>
              <a:ext cx="0" cy="3295650"/>
            </a:xfrm>
            <a:custGeom>
              <a:avLst/>
              <a:gdLst/>
              <a:ahLst/>
              <a:cxnLst/>
              <a:rect l="l" t="t" r="r" b="b"/>
              <a:pathLst>
                <a:path w="0" h="3295650">
                  <a:moveTo>
                    <a:pt x="0" y="0"/>
                  </a:moveTo>
                  <a:lnTo>
                    <a:pt x="0" y="329537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 descr=""/>
            <p:cNvSpPr/>
            <p:nvPr/>
          </p:nvSpPr>
          <p:spPr>
            <a:xfrm>
              <a:off x="1315466" y="5369623"/>
              <a:ext cx="45720" cy="0"/>
            </a:xfrm>
            <a:custGeom>
              <a:avLst/>
              <a:gdLst/>
              <a:ahLst/>
              <a:cxnLst/>
              <a:rect l="l" t="t" r="r" b="b"/>
              <a:pathLst>
                <a:path w="45719" h="0">
                  <a:moveTo>
                    <a:pt x="0" y="0"/>
                  </a:moveTo>
                  <a:lnTo>
                    <a:pt x="4560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 descr=""/>
            <p:cNvSpPr/>
            <p:nvPr/>
          </p:nvSpPr>
          <p:spPr>
            <a:xfrm>
              <a:off x="1315466" y="4820399"/>
              <a:ext cx="45720" cy="0"/>
            </a:xfrm>
            <a:custGeom>
              <a:avLst/>
              <a:gdLst/>
              <a:ahLst/>
              <a:cxnLst/>
              <a:rect l="l" t="t" r="r" b="b"/>
              <a:pathLst>
                <a:path w="45719" h="0">
                  <a:moveTo>
                    <a:pt x="0" y="0"/>
                  </a:moveTo>
                  <a:lnTo>
                    <a:pt x="4560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 descr=""/>
            <p:cNvSpPr/>
            <p:nvPr/>
          </p:nvSpPr>
          <p:spPr>
            <a:xfrm>
              <a:off x="1315466" y="4271162"/>
              <a:ext cx="45720" cy="0"/>
            </a:xfrm>
            <a:custGeom>
              <a:avLst/>
              <a:gdLst/>
              <a:ahLst/>
              <a:cxnLst/>
              <a:rect l="l" t="t" r="r" b="b"/>
              <a:pathLst>
                <a:path w="45719" h="0">
                  <a:moveTo>
                    <a:pt x="0" y="0"/>
                  </a:moveTo>
                  <a:lnTo>
                    <a:pt x="4560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 descr=""/>
            <p:cNvSpPr/>
            <p:nvPr/>
          </p:nvSpPr>
          <p:spPr>
            <a:xfrm>
              <a:off x="1315466" y="3721938"/>
              <a:ext cx="45720" cy="0"/>
            </a:xfrm>
            <a:custGeom>
              <a:avLst/>
              <a:gdLst/>
              <a:ahLst/>
              <a:cxnLst/>
              <a:rect l="l" t="t" r="r" b="b"/>
              <a:pathLst>
                <a:path w="45719" h="0">
                  <a:moveTo>
                    <a:pt x="0" y="0"/>
                  </a:moveTo>
                  <a:lnTo>
                    <a:pt x="4560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 descr=""/>
            <p:cNvSpPr/>
            <p:nvPr/>
          </p:nvSpPr>
          <p:spPr>
            <a:xfrm>
              <a:off x="1315466" y="3172713"/>
              <a:ext cx="45720" cy="0"/>
            </a:xfrm>
            <a:custGeom>
              <a:avLst/>
              <a:gdLst/>
              <a:ahLst/>
              <a:cxnLst/>
              <a:rect l="l" t="t" r="r" b="b"/>
              <a:pathLst>
                <a:path w="45719" h="0">
                  <a:moveTo>
                    <a:pt x="0" y="0"/>
                  </a:moveTo>
                  <a:lnTo>
                    <a:pt x="4560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 descr=""/>
            <p:cNvSpPr/>
            <p:nvPr/>
          </p:nvSpPr>
          <p:spPr>
            <a:xfrm>
              <a:off x="1315466" y="2623477"/>
              <a:ext cx="45720" cy="0"/>
            </a:xfrm>
            <a:custGeom>
              <a:avLst/>
              <a:gdLst/>
              <a:ahLst/>
              <a:cxnLst/>
              <a:rect l="l" t="t" r="r" b="b"/>
              <a:pathLst>
                <a:path w="45719" h="0">
                  <a:moveTo>
                    <a:pt x="0" y="0"/>
                  </a:moveTo>
                  <a:lnTo>
                    <a:pt x="4560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 descr=""/>
            <p:cNvSpPr/>
            <p:nvPr/>
          </p:nvSpPr>
          <p:spPr>
            <a:xfrm>
              <a:off x="1315466" y="2074252"/>
              <a:ext cx="45720" cy="0"/>
            </a:xfrm>
            <a:custGeom>
              <a:avLst/>
              <a:gdLst/>
              <a:ahLst/>
              <a:cxnLst/>
              <a:rect l="l" t="t" r="r" b="b"/>
              <a:pathLst>
                <a:path w="45719" h="0">
                  <a:moveTo>
                    <a:pt x="0" y="0"/>
                  </a:moveTo>
                  <a:lnTo>
                    <a:pt x="4560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4" name="object 34" descr=""/>
          <p:cNvSpPr txBox="1"/>
          <p:nvPr/>
        </p:nvSpPr>
        <p:spPr>
          <a:xfrm>
            <a:off x="2491549" y="5441626"/>
            <a:ext cx="377825" cy="20827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10" b="1">
                <a:latin typeface="Arial"/>
                <a:cs typeface="Arial"/>
              </a:rPr>
              <a:t>Total</a:t>
            </a:r>
            <a:endParaRPr sz="1200">
              <a:latin typeface="Arial"/>
              <a:cs typeface="Arial"/>
            </a:endParaRPr>
          </a:p>
        </p:txBody>
      </p:sp>
      <p:sp>
        <p:nvSpPr>
          <p:cNvPr id="35" name="object 35" descr=""/>
          <p:cNvSpPr txBox="1"/>
          <p:nvPr/>
        </p:nvSpPr>
        <p:spPr>
          <a:xfrm>
            <a:off x="4567945" y="5441626"/>
            <a:ext cx="1495425" cy="20827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b="1">
                <a:latin typeface="Arial"/>
                <a:cs typeface="Arial"/>
              </a:rPr>
              <a:t>Death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b="1">
                <a:latin typeface="Arial"/>
                <a:cs typeface="Arial"/>
              </a:rPr>
              <a:t>or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b="1">
                <a:latin typeface="Arial"/>
                <a:cs typeface="Arial"/>
              </a:rPr>
              <a:t>TV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10" b="1">
                <a:latin typeface="Arial"/>
                <a:cs typeface="Arial"/>
              </a:rPr>
              <a:t>Surgery</a:t>
            </a:r>
            <a:endParaRPr sz="1200">
              <a:latin typeface="Arial"/>
              <a:cs typeface="Arial"/>
            </a:endParaRPr>
          </a:p>
        </p:txBody>
      </p:sp>
      <p:sp>
        <p:nvSpPr>
          <p:cNvPr id="36" name="object 36" descr=""/>
          <p:cNvSpPr txBox="1"/>
          <p:nvPr/>
        </p:nvSpPr>
        <p:spPr>
          <a:xfrm>
            <a:off x="7276236" y="5441626"/>
            <a:ext cx="1335405" cy="20827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b="1">
                <a:latin typeface="Arial"/>
                <a:cs typeface="Arial"/>
              </a:rPr>
              <a:t>HF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10" b="1">
                <a:latin typeface="Arial"/>
                <a:cs typeface="Arial"/>
              </a:rPr>
              <a:t>hospitalization</a:t>
            </a:r>
            <a:endParaRPr sz="1200">
              <a:latin typeface="Arial"/>
              <a:cs typeface="Arial"/>
            </a:endParaRPr>
          </a:p>
        </p:txBody>
      </p:sp>
      <p:sp>
        <p:nvSpPr>
          <p:cNvPr id="37" name="object 37" descr=""/>
          <p:cNvSpPr txBox="1"/>
          <p:nvPr/>
        </p:nvSpPr>
        <p:spPr>
          <a:xfrm>
            <a:off x="9771760" y="5441626"/>
            <a:ext cx="1612900" cy="20827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b="1">
                <a:latin typeface="Arial"/>
                <a:cs typeface="Arial"/>
              </a:rPr>
              <a:t>KCCQ</a:t>
            </a:r>
            <a:r>
              <a:rPr dirty="0" sz="1200" spc="-50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change</a:t>
            </a:r>
            <a:r>
              <a:rPr dirty="0" sz="1200" spc="-50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≥15</a:t>
            </a:r>
            <a:r>
              <a:rPr dirty="0" sz="1200" spc="-50" b="1">
                <a:latin typeface="Arial"/>
                <a:cs typeface="Arial"/>
              </a:rPr>
              <a:t> </a:t>
            </a:r>
            <a:r>
              <a:rPr dirty="0" sz="1200" spc="-25" b="1">
                <a:latin typeface="Arial"/>
                <a:cs typeface="Arial"/>
              </a:rPr>
              <a:t>pts</a:t>
            </a:r>
            <a:endParaRPr sz="1200">
              <a:latin typeface="Arial"/>
              <a:cs typeface="Arial"/>
            </a:endParaRPr>
          </a:p>
        </p:txBody>
      </p:sp>
      <p:sp>
        <p:nvSpPr>
          <p:cNvPr id="38" name="object 38" descr=""/>
          <p:cNvSpPr txBox="1"/>
          <p:nvPr/>
        </p:nvSpPr>
        <p:spPr>
          <a:xfrm>
            <a:off x="887990" y="4712284"/>
            <a:ext cx="363855" cy="75755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95"/>
              </a:spcBef>
            </a:pPr>
            <a:r>
              <a:rPr dirty="0" sz="1200" spc="-20" b="1">
                <a:latin typeface="Arial"/>
                <a:cs typeface="Arial"/>
              </a:rPr>
              <a:t>2000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00">
              <a:latin typeface="Arial"/>
              <a:cs typeface="Arial"/>
            </a:endParaRPr>
          </a:p>
          <a:p>
            <a:pPr algn="r" marR="6985">
              <a:lnSpc>
                <a:spcPct val="100000"/>
              </a:lnSpc>
            </a:pPr>
            <a:r>
              <a:rPr dirty="0" sz="1200" spc="-5" b="1"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39" name="object 39" descr=""/>
          <p:cNvSpPr txBox="1"/>
          <p:nvPr/>
        </p:nvSpPr>
        <p:spPr>
          <a:xfrm>
            <a:off x="887990" y="4163058"/>
            <a:ext cx="363855" cy="20827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20" b="1">
                <a:latin typeface="Arial"/>
                <a:cs typeface="Arial"/>
              </a:rPr>
              <a:t>4000</a:t>
            </a:r>
            <a:endParaRPr sz="1200">
              <a:latin typeface="Arial"/>
              <a:cs typeface="Arial"/>
            </a:endParaRPr>
          </a:p>
        </p:txBody>
      </p:sp>
      <p:sp>
        <p:nvSpPr>
          <p:cNvPr id="40" name="object 40" descr=""/>
          <p:cNvSpPr txBox="1"/>
          <p:nvPr/>
        </p:nvSpPr>
        <p:spPr>
          <a:xfrm>
            <a:off x="887990" y="3613828"/>
            <a:ext cx="363855" cy="20827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20" b="1">
                <a:latin typeface="Arial"/>
                <a:cs typeface="Arial"/>
              </a:rPr>
              <a:t>6000</a:t>
            </a:r>
            <a:endParaRPr sz="1200">
              <a:latin typeface="Arial"/>
              <a:cs typeface="Arial"/>
            </a:endParaRPr>
          </a:p>
        </p:txBody>
      </p:sp>
      <p:sp>
        <p:nvSpPr>
          <p:cNvPr id="41" name="object 41" descr=""/>
          <p:cNvSpPr txBox="1"/>
          <p:nvPr/>
        </p:nvSpPr>
        <p:spPr>
          <a:xfrm>
            <a:off x="887990" y="3064597"/>
            <a:ext cx="363855" cy="20827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20" b="1">
                <a:latin typeface="Arial"/>
                <a:cs typeface="Arial"/>
              </a:rPr>
              <a:t>8000</a:t>
            </a:r>
            <a:endParaRPr sz="1200">
              <a:latin typeface="Arial"/>
              <a:cs typeface="Arial"/>
            </a:endParaRPr>
          </a:p>
        </p:txBody>
      </p:sp>
      <p:sp>
        <p:nvSpPr>
          <p:cNvPr id="42" name="object 42" descr=""/>
          <p:cNvSpPr txBox="1"/>
          <p:nvPr/>
        </p:nvSpPr>
        <p:spPr>
          <a:xfrm>
            <a:off x="806234" y="2515367"/>
            <a:ext cx="448309" cy="20827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10" b="1">
                <a:latin typeface="Arial"/>
                <a:cs typeface="Arial"/>
              </a:rPr>
              <a:t>10000</a:t>
            </a:r>
            <a:endParaRPr sz="1200">
              <a:latin typeface="Arial"/>
              <a:cs typeface="Arial"/>
            </a:endParaRPr>
          </a:p>
        </p:txBody>
      </p:sp>
      <p:sp>
        <p:nvSpPr>
          <p:cNvPr id="43" name="object 43" descr=""/>
          <p:cNvSpPr txBox="1"/>
          <p:nvPr/>
        </p:nvSpPr>
        <p:spPr>
          <a:xfrm>
            <a:off x="806234" y="1966136"/>
            <a:ext cx="448309" cy="20827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10" b="1">
                <a:latin typeface="Arial"/>
                <a:cs typeface="Arial"/>
              </a:rPr>
              <a:t>12000</a:t>
            </a:r>
            <a:endParaRPr sz="1200">
              <a:latin typeface="Arial"/>
              <a:cs typeface="Arial"/>
            </a:endParaRPr>
          </a:p>
        </p:txBody>
      </p:sp>
      <p:sp>
        <p:nvSpPr>
          <p:cNvPr id="44" name="object 44" descr=""/>
          <p:cNvSpPr txBox="1"/>
          <p:nvPr/>
        </p:nvSpPr>
        <p:spPr>
          <a:xfrm>
            <a:off x="4756670" y="4312504"/>
            <a:ext cx="363855" cy="20827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20">
                <a:latin typeface="Arial"/>
                <a:cs typeface="Arial"/>
              </a:rPr>
              <a:t>2884</a:t>
            </a:r>
            <a:endParaRPr sz="1200">
              <a:latin typeface="Arial"/>
              <a:cs typeface="Arial"/>
            </a:endParaRPr>
          </a:p>
        </p:txBody>
      </p:sp>
      <p:sp>
        <p:nvSpPr>
          <p:cNvPr id="45" name="object 45" descr=""/>
          <p:cNvSpPr txBox="1"/>
          <p:nvPr/>
        </p:nvSpPr>
        <p:spPr>
          <a:xfrm>
            <a:off x="7388783" y="4569541"/>
            <a:ext cx="363855" cy="20827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20">
                <a:latin typeface="Arial"/>
                <a:cs typeface="Arial"/>
              </a:rPr>
              <a:t>1948</a:t>
            </a:r>
            <a:endParaRPr sz="1200">
              <a:latin typeface="Arial"/>
              <a:cs typeface="Arial"/>
            </a:endParaRPr>
          </a:p>
        </p:txBody>
      </p:sp>
      <p:sp>
        <p:nvSpPr>
          <p:cNvPr id="46" name="object 46" descr=""/>
          <p:cNvSpPr txBox="1"/>
          <p:nvPr/>
        </p:nvSpPr>
        <p:spPr>
          <a:xfrm>
            <a:off x="10020896" y="3315103"/>
            <a:ext cx="363855" cy="20827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20">
                <a:latin typeface="Arial"/>
                <a:cs typeface="Arial"/>
              </a:rPr>
              <a:t>6516</a:t>
            </a:r>
            <a:endParaRPr sz="1200">
              <a:latin typeface="Arial"/>
              <a:cs typeface="Arial"/>
            </a:endParaRPr>
          </a:p>
        </p:txBody>
      </p:sp>
      <p:sp>
        <p:nvSpPr>
          <p:cNvPr id="47" name="object 47" descr=""/>
          <p:cNvSpPr txBox="1"/>
          <p:nvPr/>
        </p:nvSpPr>
        <p:spPr>
          <a:xfrm>
            <a:off x="2874073" y="3005611"/>
            <a:ext cx="363855" cy="20827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20">
                <a:latin typeface="Arial"/>
                <a:cs typeface="Arial"/>
              </a:rPr>
              <a:t>7643</a:t>
            </a:r>
            <a:endParaRPr sz="1200">
              <a:latin typeface="Arial"/>
              <a:cs typeface="Arial"/>
            </a:endParaRPr>
          </a:p>
        </p:txBody>
      </p:sp>
      <p:sp>
        <p:nvSpPr>
          <p:cNvPr id="48" name="object 48" descr=""/>
          <p:cNvSpPr txBox="1"/>
          <p:nvPr/>
        </p:nvSpPr>
        <p:spPr>
          <a:xfrm>
            <a:off x="10770413" y="4520116"/>
            <a:ext cx="363855" cy="20827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20">
                <a:latin typeface="Arial"/>
                <a:cs typeface="Arial"/>
              </a:rPr>
              <a:t>2128</a:t>
            </a:r>
            <a:endParaRPr sz="1200">
              <a:latin typeface="Arial"/>
              <a:cs typeface="Arial"/>
            </a:endParaRPr>
          </a:p>
        </p:txBody>
      </p:sp>
      <p:sp>
        <p:nvSpPr>
          <p:cNvPr id="49" name="object 49" descr=""/>
          <p:cNvSpPr txBox="1"/>
          <p:nvPr/>
        </p:nvSpPr>
        <p:spPr>
          <a:xfrm>
            <a:off x="5443359" y="5836963"/>
            <a:ext cx="870585" cy="20827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Arial"/>
                <a:cs typeface="Arial"/>
              </a:rPr>
              <a:t>Device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Arial"/>
                <a:cs typeface="Arial"/>
              </a:rPr>
              <a:t>Wins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50" name="object 50" descr=""/>
          <p:cNvGrpSpPr/>
          <p:nvPr/>
        </p:nvGrpSpPr>
        <p:grpSpPr>
          <a:xfrm>
            <a:off x="5335473" y="5896877"/>
            <a:ext cx="96520" cy="96520"/>
            <a:chOff x="5335473" y="5896877"/>
            <a:chExt cx="96520" cy="96520"/>
          </a:xfrm>
        </p:grpSpPr>
        <p:sp>
          <p:nvSpPr>
            <p:cNvPr id="51" name="object 51" descr=""/>
            <p:cNvSpPr/>
            <p:nvPr/>
          </p:nvSpPr>
          <p:spPr>
            <a:xfrm>
              <a:off x="5340235" y="5901639"/>
              <a:ext cx="86995" cy="86995"/>
            </a:xfrm>
            <a:custGeom>
              <a:avLst/>
              <a:gdLst/>
              <a:ahLst/>
              <a:cxnLst/>
              <a:rect l="l" t="t" r="r" b="b"/>
              <a:pathLst>
                <a:path w="86995" h="86995">
                  <a:moveTo>
                    <a:pt x="86865" y="0"/>
                  </a:moveTo>
                  <a:lnTo>
                    <a:pt x="0" y="0"/>
                  </a:lnTo>
                  <a:lnTo>
                    <a:pt x="0" y="86865"/>
                  </a:lnTo>
                  <a:lnTo>
                    <a:pt x="86865" y="86865"/>
                  </a:lnTo>
                  <a:lnTo>
                    <a:pt x="86865" y="0"/>
                  </a:lnTo>
                  <a:close/>
                </a:path>
              </a:pathLst>
            </a:custGeom>
            <a:solidFill>
              <a:srgbClr val="7D408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2" name="object 52" descr=""/>
            <p:cNvSpPr/>
            <p:nvPr/>
          </p:nvSpPr>
          <p:spPr>
            <a:xfrm>
              <a:off x="5340235" y="5901639"/>
              <a:ext cx="86995" cy="86995"/>
            </a:xfrm>
            <a:custGeom>
              <a:avLst/>
              <a:gdLst/>
              <a:ahLst/>
              <a:cxnLst/>
              <a:rect l="l" t="t" r="r" b="b"/>
              <a:pathLst>
                <a:path w="86995" h="86995">
                  <a:moveTo>
                    <a:pt x="0" y="86865"/>
                  </a:moveTo>
                  <a:lnTo>
                    <a:pt x="86865" y="86865"/>
                  </a:lnTo>
                  <a:lnTo>
                    <a:pt x="86865" y="0"/>
                  </a:lnTo>
                  <a:lnTo>
                    <a:pt x="0" y="0"/>
                  </a:lnTo>
                  <a:lnTo>
                    <a:pt x="0" y="86865"/>
                  </a:lnTo>
                  <a:close/>
                </a:path>
                <a:path w="86995" h="86995">
                  <a:moveTo>
                    <a:pt x="0" y="86865"/>
                  </a:moveTo>
                  <a:lnTo>
                    <a:pt x="86865" y="86865"/>
                  </a:lnTo>
                  <a:lnTo>
                    <a:pt x="86865" y="0"/>
                  </a:lnTo>
                  <a:lnTo>
                    <a:pt x="0" y="0"/>
                  </a:lnTo>
                  <a:lnTo>
                    <a:pt x="0" y="86865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3" name="object 53" descr=""/>
          <p:cNvSpPr txBox="1"/>
          <p:nvPr/>
        </p:nvSpPr>
        <p:spPr>
          <a:xfrm>
            <a:off x="6740105" y="5836963"/>
            <a:ext cx="895350" cy="20827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Arial"/>
                <a:cs typeface="Arial"/>
              </a:rPr>
              <a:t>Control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Arial"/>
                <a:cs typeface="Arial"/>
              </a:rPr>
              <a:t>Wins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54" name="object 54" descr=""/>
          <p:cNvGrpSpPr/>
          <p:nvPr/>
        </p:nvGrpSpPr>
        <p:grpSpPr>
          <a:xfrm>
            <a:off x="6632219" y="5896877"/>
            <a:ext cx="96520" cy="96520"/>
            <a:chOff x="6632219" y="5896877"/>
            <a:chExt cx="96520" cy="96520"/>
          </a:xfrm>
        </p:grpSpPr>
        <p:sp>
          <p:nvSpPr>
            <p:cNvPr id="55" name="object 55" descr=""/>
            <p:cNvSpPr/>
            <p:nvPr/>
          </p:nvSpPr>
          <p:spPr>
            <a:xfrm>
              <a:off x="6636981" y="5901639"/>
              <a:ext cx="86995" cy="86995"/>
            </a:xfrm>
            <a:custGeom>
              <a:avLst/>
              <a:gdLst/>
              <a:ahLst/>
              <a:cxnLst/>
              <a:rect l="l" t="t" r="r" b="b"/>
              <a:pathLst>
                <a:path w="86995" h="86995">
                  <a:moveTo>
                    <a:pt x="86865" y="0"/>
                  </a:moveTo>
                  <a:lnTo>
                    <a:pt x="0" y="0"/>
                  </a:lnTo>
                  <a:lnTo>
                    <a:pt x="0" y="86865"/>
                  </a:lnTo>
                  <a:lnTo>
                    <a:pt x="86865" y="86865"/>
                  </a:lnTo>
                  <a:lnTo>
                    <a:pt x="86865" y="0"/>
                  </a:lnTo>
                  <a:close/>
                </a:path>
              </a:pathLst>
            </a:custGeom>
            <a:solidFill>
              <a:srgbClr val="5B9AD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6" name="object 56" descr=""/>
            <p:cNvSpPr/>
            <p:nvPr/>
          </p:nvSpPr>
          <p:spPr>
            <a:xfrm>
              <a:off x="6636981" y="5901639"/>
              <a:ext cx="86995" cy="86995"/>
            </a:xfrm>
            <a:custGeom>
              <a:avLst/>
              <a:gdLst/>
              <a:ahLst/>
              <a:cxnLst/>
              <a:rect l="l" t="t" r="r" b="b"/>
              <a:pathLst>
                <a:path w="86995" h="86995">
                  <a:moveTo>
                    <a:pt x="0" y="86865"/>
                  </a:moveTo>
                  <a:lnTo>
                    <a:pt x="86865" y="86865"/>
                  </a:lnTo>
                  <a:lnTo>
                    <a:pt x="86865" y="0"/>
                  </a:lnTo>
                  <a:lnTo>
                    <a:pt x="0" y="0"/>
                  </a:lnTo>
                  <a:lnTo>
                    <a:pt x="0" y="86865"/>
                  </a:lnTo>
                  <a:close/>
                </a:path>
                <a:path w="86995" h="86995">
                  <a:moveTo>
                    <a:pt x="0" y="86865"/>
                  </a:moveTo>
                  <a:lnTo>
                    <a:pt x="86865" y="86865"/>
                  </a:lnTo>
                  <a:lnTo>
                    <a:pt x="86865" y="0"/>
                  </a:lnTo>
                  <a:lnTo>
                    <a:pt x="0" y="0"/>
                  </a:lnTo>
                  <a:lnTo>
                    <a:pt x="0" y="86865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7" name="object 57" descr=""/>
          <p:cNvSpPr txBox="1"/>
          <p:nvPr/>
        </p:nvSpPr>
        <p:spPr>
          <a:xfrm>
            <a:off x="1875690" y="1500873"/>
            <a:ext cx="1592580" cy="6953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Arial"/>
                <a:cs typeface="Arial"/>
              </a:rPr>
              <a:t>Win</a:t>
            </a:r>
            <a:r>
              <a:rPr dirty="0" sz="1400" spc="25">
                <a:latin typeface="Times New Roman"/>
                <a:cs typeface="Times New Roman"/>
              </a:rPr>
              <a:t> </a:t>
            </a:r>
            <a:r>
              <a:rPr dirty="0" sz="1400" b="1">
                <a:latin typeface="Arial"/>
                <a:cs typeface="Arial"/>
              </a:rPr>
              <a:t>ratio,</a:t>
            </a:r>
            <a:r>
              <a:rPr dirty="0" sz="1400" spc="30">
                <a:latin typeface="Times New Roman"/>
                <a:cs typeface="Times New Roman"/>
              </a:rPr>
              <a:t> </a:t>
            </a:r>
            <a:r>
              <a:rPr dirty="0" sz="1400" spc="-20" b="1">
                <a:latin typeface="Arial"/>
                <a:cs typeface="Arial"/>
              </a:rPr>
              <a:t>1.48</a:t>
            </a:r>
            <a:endParaRPr sz="14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dirty="0" sz="1400" b="1">
                <a:latin typeface="Arial"/>
                <a:cs typeface="Arial"/>
              </a:rPr>
              <a:t>(1.06,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 b="1">
                <a:latin typeface="Arial"/>
                <a:cs typeface="Arial"/>
              </a:rPr>
              <a:t>2.13),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 spc="-10" b="1">
                <a:latin typeface="Arial"/>
                <a:cs typeface="Arial"/>
              </a:rPr>
              <a:t>p=0.02</a:t>
            </a:r>
            <a:endParaRPr sz="1400">
              <a:latin typeface="Arial"/>
              <a:cs typeface="Arial"/>
            </a:endParaRPr>
          </a:p>
          <a:p>
            <a:pPr algn="ctr" marR="719455">
              <a:lnSpc>
                <a:spcPct val="100000"/>
              </a:lnSpc>
              <a:spcBef>
                <a:spcPts val="470"/>
              </a:spcBef>
            </a:pPr>
            <a:r>
              <a:rPr dirty="0" sz="1200" spc="-10">
                <a:latin typeface="Arial"/>
                <a:cs typeface="Arial"/>
              </a:rPr>
              <a:t>11348</a:t>
            </a:r>
            <a:endParaRPr sz="1200">
              <a:latin typeface="Arial"/>
              <a:cs typeface="Arial"/>
            </a:endParaRPr>
          </a:p>
        </p:txBody>
      </p:sp>
      <p:sp>
        <p:nvSpPr>
          <p:cNvPr id="58" name="object 58" descr=""/>
          <p:cNvSpPr txBox="1"/>
          <p:nvPr/>
        </p:nvSpPr>
        <p:spPr>
          <a:xfrm>
            <a:off x="5007218" y="1810808"/>
            <a:ext cx="5869305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706755" marR="5080" indent="-69469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latin typeface="Arial"/>
                <a:cs typeface="Arial"/>
              </a:rPr>
              <a:t>TriClip™</a:t>
            </a:r>
            <a:r>
              <a:rPr dirty="0" sz="1800" spc="-40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therapy</a:t>
            </a:r>
            <a:r>
              <a:rPr dirty="0" sz="1800" spc="-35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demonstrated</a:t>
            </a:r>
            <a:r>
              <a:rPr dirty="0" sz="1800" spc="-35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superiority</a:t>
            </a:r>
            <a:r>
              <a:rPr dirty="0" sz="1800" spc="-35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to</a:t>
            </a:r>
            <a:r>
              <a:rPr dirty="0" sz="1800" spc="-35" b="1">
                <a:latin typeface="Arial"/>
                <a:cs typeface="Arial"/>
              </a:rPr>
              <a:t> </a:t>
            </a:r>
            <a:r>
              <a:rPr dirty="0" sz="1800" spc="-10" b="1">
                <a:latin typeface="Arial"/>
                <a:cs typeface="Arial"/>
              </a:rPr>
              <a:t>medical therapy,</a:t>
            </a:r>
            <a:r>
              <a:rPr dirty="0" sz="1800" spc="-20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driven</a:t>
            </a:r>
            <a:r>
              <a:rPr dirty="0" sz="1800" spc="-20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by</a:t>
            </a:r>
            <a:r>
              <a:rPr dirty="0" sz="1800" spc="-15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improvement</a:t>
            </a:r>
            <a:r>
              <a:rPr dirty="0" sz="1800" spc="-20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in</a:t>
            </a:r>
            <a:r>
              <a:rPr dirty="0" sz="1800" spc="-15" b="1">
                <a:latin typeface="Arial"/>
                <a:cs typeface="Arial"/>
              </a:rPr>
              <a:t> </a:t>
            </a:r>
            <a:r>
              <a:rPr dirty="0" sz="1800" spc="-20" b="1">
                <a:latin typeface="Arial"/>
                <a:cs typeface="Arial"/>
              </a:rPr>
              <a:t>KCCQ</a:t>
            </a:r>
            <a:endParaRPr sz="1800">
              <a:latin typeface="Arial"/>
              <a:cs typeface="Arial"/>
            </a:endParaRPr>
          </a:p>
        </p:txBody>
      </p:sp>
      <p:sp>
        <p:nvSpPr>
          <p:cNvPr id="59" name="object 59" descr=""/>
          <p:cNvSpPr txBox="1"/>
          <p:nvPr/>
        </p:nvSpPr>
        <p:spPr>
          <a:xfrm>
            <a:off x="5118755" y="4066137"/>
            <a:ext cx="751205" cy="5207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 b="1">
                <a:latin typeface="Arial"/>
                <a:cs typeface="Arial"/>
              </a:rPr>
              <a:t>p=0.75</a:t>
            </a:r>
            <a:endParaRPr sz="1200">
              <a:latin typeface="Arial"/>
              <a:cs typeface="Arial"/>
            </a:endParaRPr>
          </a:p>
          <a:p>
            <a:pPr marL="400050">
              <a:lnSpc>
                <a:spcPct val="100000"/>
              </a:lnSpc>
              <a:spcBef>
                <a:spcPts val="1015"/>
              </a:spcBef>
            </a:pPr>
            <a:r>
              <a:rPr dirty="0" sz="1200" spc="-20">
                <a:latin typeface="Arial"/>
                <a:cs typeface="Arial"/>
              </a:rPr>
              <a:t>2644</a:t>
            </a:r>
            <a:endParaRPr sz="1200">
              <a:latin typeface="Arial"/>
              <a:cs typeface="Arial"/>
            </a:endParaRPr>
          </a:p>
        </p:txBody>
      </p:sp>
      <p:sp>
        <p:nvSpPr>
          <p:cNvPr id="60" name="object 60" descr=""/>
          <p:cNvSpPr txBox="1"/>
          <p:nvPr/>
        </p:nvSpPr>
        <p:spPr>
          <a:xfrm>
            <a:off x="7780817" y="3998908"/>
            <a:ext cx="721360" cy="525145"/>
          </a:xfrm>
          <a:prstGeom prst="rect">
            <a:avLst/>
          </a:prstGeom>
        </p:spPr>
        <p:txBody>
          <a:bodyPr wrap="square" lIns="0" tIns="800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30"/>
              </a:spcBef>
            </a:pPr>
            <a:r>
              <a:rPr dirty="0" sz="1200" spc="-10" b="1">
                <a:latin typeface="Arial"/>
                <a:cs typeface="Arial"/>
              </a:rPr>
              <a:t>p=0.41</a:t>
            </a:r>
            <a:endParaRPr sz="1200">
              <a:latin typeface="Arial"/>
              <a:cs typeface="Arial"/>
            </a:endParaRPr>
          </a:p>
          <a:p>
            <a:pPr marL="369570">
              <a:lnSpc>
                <a:spcPct val="100000"/>
              </a:lnSpc>
              <a:spcBef>
                <a:spcPts val="525"/>
              </a:spcBef>
            </a:pPr>
            <a:r>
              <a:rPr dirty="0" sz="1200" spc="-20">
                <a:latin typeface="Arial"/>
                <a:cs typeface="Arial"/>
              </a:rPr>
              <a:t>2871</a:t>
            </a:r>
            <a:endParaRPr sz="1200">
              <a:latin typeface="Arial"/>
              <a:cs typeface="Arial"/>
            </a:endParaRPr>
          </a:p>
        </p:txBody>
      </p:sp>
      <p:sp>
        <p:nvSpPr>
          <p:cNvPr id="61" name="object 61" descr=""/>
          <p:cNvSpPr txBox="1"/>
          <p:nvPr/>
        </p:nvSpPr>
        <p:spPr>
          <a:xfrm>
            <a:off x="10381419" y="3091035"/>
            <a:ext cx="67373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 b="1">
                <a:latin typeface="Arial"/>
                <a:cs typeface="Arial"/>
              </a:rPr>
              <a:t>p&lt;0.0001</a:t>
            </a:r>
            <a:endParaRPr sz="1200">
              <a:latin typeface="Arial"/>
              <a:cs typeface="Arial"/>
            </a:endParaRPr>
          </a:p>
        </p:txBody>
      </p:sp>
      <p:sp>
        <p:nvSpPr>
          <p:cNvPr id="62" name="object 62" descr=""/>
          <p:cNvSpPr/>
          <p:nvPr/>
        </p:nvSpPr>
        <p:spPr>
          <a:xfrm>
            <a:off x="1699920" y="1392866"/>
            <a:ext cx="1936114" cy="4382135"/>
          </a:xfrm>
          <a:custGeom>
            <a:avLst/>
            <a:gdLst/>
            <a:ahLst/>
            <a:cxnLst/>
            <a:rect l="l" t="t" r="r" b="b"/>
            <a:pathLst>
              <a:path w="1936114" h="4382135">
                <a:moveTo>
                  <a:pt x="0" y="4382096"/>
                </a:moveTo>
                <a:lnTo>
                  <a:pt x="1935873" y="4382096"/>
                </a:lnTo>
                <a:lnTo>
                  <a:pt x="1935873" y="0"/>
                </a:lnTo>
                <a:lnTo>
                  <a:pt x="0" y="0"/>
                </a:lnTo>
                <a:lnTo>
                  <a:pt x="0" y="4382096"/>
                </a:lnTo>
                <a:close/>
              </a:path>
            </a:pathLst>
          </a:custGeom>
          <a:ln w="38100">
            <a:solidFill>
              <a:srgbClr val="11445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30"/>
              </a:lnSpc>
            </a:pPr>
            <a:r>
              <a:rPr dirty="0" spc="-10"/>
              <a:t>EuroPCR.com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pic>
        <p:nvPicPr>
          <p:cNvPr id="3" name="object 3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28600" y="6337299"/>
            <a:ext cx="1016382" cy="484736"/>
          </a:xfrm>
          <a:prstGeom prst="rect">
            <a:avLst/>
          </a:prstGeom>
        </p:spPr>
      </p:pic>
      <p:pic>
        <p:nvPicPr>
          <p:cNvPr id="4" name="object 4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0756900" y="6375399"/>
            <a:ext cx="1135843" cy="410370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0223500" y="6375399"/>
            <a:ext cx="410370" cy="410370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449476" y="2759964"/>
            <a:ext cx="9675495" cy="1021080"/>
          </a:xfrm>
          <a:prstGeom prst="rect"/>
        </p:spPr>
        <p:txBody>
          <a:bodyPr wrap="square" lIns="0" tIns="5080" rIns="0" bIns="0" rtlCol="0" vert="horz">
            <a:spAutoFit/>
          </a:bodyPr>
          <a:lstStyle/>
          <a:p>
            <a:pPr marL="330835" marR="5080" indent="-318770">
              <a:lnSpc>
                <a:spcPts val="4000"/>
              </a:lnSpc>
              <a:spcBef>
                <a:spcPts val="40"/>
              </a:spcBef>
            </a:pPr>
            <a:r>
              <a:rPr dirty="0" sz="3200">
                <a:solidFill>
                  <a:srgbClr val="000000"/>
                </a:solidFill>
              </a:rPr>
              <a:t>A</a:t>
            </a:r>
            <a:r>
              <a:rPr dirty="0" sz="3200" spc="-50" b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000000"/>
                </a:solidFill>
              </a:rPr>
              <a:t>Deeper</a:t>
            </a:r>
            <a:r>
              <a:rPr dirty="0" sz="3200" spc="60" b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000000"/>
                </a:solidFill>
              </a:rPr>
              <a:t>Dive</a:t>
            </a:r>
            <a:r>
              <a:rPr dirty="0" sz="3200" spc="65" b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000000"/>
                </a:solidFill>
              </a:rPr>
              <a:t>into</a:t>
            </a:r>
            <a:r>
              <a:rPr dirty="0" sz="3200" spc="65" b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000000"/>
                </a:solidFill>
              </a:rPr>
              <a:t>the</a:t>
            </a:r>
            <a:r>
              <a:rPr dirty="0" sz="3200" spc="65" b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000000"/>
                </a:solidFill>
              </a:rPr>
              <a:t>Baseline</a:t>
            </a:r>
            <a:r>
              <a:rPr dirty="0" sz="3200" spc="60" b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000000"/>
                </a:solidFill>
              </a:rPr>
              <a:t>Characteristics</a:t>
            </a:r>
            <a:r>
              <a:rPr dirty="0" sz="3200" spc="65" b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3200" spc="-25">
                <a:solidFill>
                  <a:srgbClr val="000000"/>
                </a:solidFill>
              </a:rPr>
              <a:t>of</a:t>
            </a:r>
            <a:r>
              <a:rPr dirty="0" sz="3200" spc="-25" b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000000"/>
                </a:solidFill>
              </a:rPr>
              <a:t>Patients</a:t>
            </a:r>
            <a:r>
              <a:rPr dirty="0" sz="3200" spc="20" b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000000"/>
                </a:solidFill>
              </a:rPr>
              <a:t>Enrolled</a:t>
            </a:r>
            <a:r>
              <a:rPr dirty="0" sz="3200" spc="25" b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000000"/>
                </a:solidFill>
              </a:rPr>
              <a:t>in</a:t>
            </a:r>
            <a:r>
              <a:rPr dirty="0" sz="3200" spc="30" b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000000"/>
                </a:solidFill>
              </a:rPr>
              <a:t>TRILUMINATE</a:t>
            </a:r>
            <a:r>
              <a:rPr dirty="0" sz="3200" spc="20" b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000000"/>
                </a:solidFill>
              </a:rPr>
              <a:t>Pivotal</a:t>
            </a:r>
            <a:r>
              <a:rPr dirty="0" sz="3200" spc="30" b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3200" spc="-25">
                <a:solidFill>
                  <a:srgbClr val="000000"/>
                </a:solidFill>
              </a:rPr>
              <a:t>RCT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30"/>
              </a:lnSpc>
            </a:pPr>
            <a:r>
              <a:rPr dirty="0" spc="-10"/>
              <a:t>EuroPCR.com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88265">
              <a:lnSpc>
                <a:spcPct val="100000"/>
              </a:lnSpc>
              <a:spcBef>
                <a:spcPts val="100"/>
              </a:spcBef>
            </a:pPr>
            <a:r>
              <a:rPr dirty="0"/>
              <a:t>Baseline</a:t>
            </a:r>
            <a:r>
              <a:rPr dirty="0" spc="35" b="0">
                <a:latin typeface="Times New Roman"/>
                <a:cs typeface="Times New Roman"/>
              </a:rPr>
              <a:t> </a:t>
            </a:r>
            <a:r>
              <a:rPr dirty="0"/>
              <a:t>Characteristics</a:t>
            </a:r>
            <a:r>
              <a:rPr dirty="0" spc="45" b="0">
                <a:latin typeface="Times New Roman"/>
                <a:cs typeface="Times New Roman"/>
              </a:rPr>
              <a:t> </a:t>
            </a:r>
            <a:r>
              <a:rPr dirty="0"/>
              <a:t>for</a:t>
            </a:r>
            <a:r>
              <a:rPr dirty="0" spc="45" b="0">
                <a:latin typeface="Times New Roman"/>
                <a:cs typeface="Times New Roman"/>
              </a:rPr>
              <a:t> </a:t>
            </a:r>
            <a:r>
              <a:rPr dirty="0"/>
              <a:t>RCT</a:t>
            </a:r>
            <a:r>
              <a:rPr dirty="0" spc="50" b="0">
                <a:latin typeface="Times New Roman"/>
                <a:cs typeface="Times New Roman"/>
              </a:rPr>
              <a:t> </a:t>
            </a:r>
            <a:r>
              <a:rPr dirty="0" spc="-10"/>
              <a:t>Cohort</a:t>
            </a:r>
          </a:p>
        </p:txBody>
      </p:sp>
      <p:sp>
        <p:nvSpPr>
          <p:cNvPr id="3" name="object 3" descr=""/>
          <p:cNvSpPr/>
          <p:nvPr/>
        </p:nvSpPr>
        <p:spPr>
          <a:xfrm>
            <a:off x="851818" y="1905558"/>
            <a:ext cx="4656455" cy="0"/>
          </a:xfrm>
          <a:custGeom>
            <a:avLst/>
            <a:gdLst/>
            <a:ahLst/>
            <a:cxnLst/>
            <a:rect l="l" t="t" r="r" b="b"/>
            <a:pathLst>
              <a:path w="4656455" h="0">
                <a:moveTo>
                  <a:pt x="0" y="0"/>
                </a:moveTo>
                <a:lnTo>
                  <a:pt x="3033264" y="0"/>
                </a:lnTo>
              </a:path>
              <a:path w="4656455" h="0">
                <a:moveTo>
                  <a:pt x="3033264" y="0"/>
                </a:moveTo>
                <a:lnTo>
                  <a:pt x="4655854" y="0"/>
                </a:lnTo>
              </a:path>
            </a:pathLst>
          </a:custGeom>
          <a:ln w="9525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851818" y="2380018"/>
            <a:ext cx="4656455" cy="0"/>
          </a:xfrm>
          <a:custGeom>
            <a:avLst/>
            <a:gdLst/>
            <a:ahLst/>
            <a:cxnLst/>
            <a:rect l="l" t="t" r="r" b="b"/>
            <a:pathLst>
              <a:path w="4656455" h="0">
                <a:moveTo>
                  <a:pt x="0" y="0"/>
                </a:moveTo>
                <a:lnTo>
                  <a:pt x="3033264" y="0"/>
                </a:lnTo>
              </a:path>
              <a:path w="4656455" h="0">
                <a:moveTo>
                  <a:pt x="3033264" y="0"/>
                </a:moveTo>
                <a:lnTo>
                  <a:pt x="4655854" y="0"/>
                </a:lnTo>
              </a:path>
            </a:pathLst>
          </a:custGeom>
          <a:ln w="9525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851818" y="2854477"/>
            <a:ext cx="4656455" cy="0"/>
          </a:xfrm>
          <a:custGeom>
            <a:avLst/>
            <a:gdLst/>
            <a:ahLst/>
            <a:cxnLst/>
            <a:rect l="l" t="t" r="r" b="b"/>
            <a:pathLst>
              <a:path w="4656455" h="0">
                <a:moveTo>
                  <a:pt x="0" y="0"/>
                </a:moveTo>
                <a:lnTo>
                  <a:pt x="3033264" y="0"/>
                </a:lnTo>
              </a:path>
              <a:path w="4656455" h="0">
                <a:moveTo>
                  <a:pt x="3033264" y="0"/>
                </a:moveTo>
                <a:lnTo>
                  <a:pt x="4655854" y="0"/>
                </a:lnTo>
              </a:path>
            </a:pathLst>
          </a:custGeom>
          <a:ln w="9525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851818" y="3328949"/>
            <a:ext cx="4656455" cy="0"/>
          </a:xfrm>
          <a:custGeom>
            <a:avLst/>
            <a:gdLst/>
            <a:ahLst/>
            <a:cxnLst/>
            <a:rect l="l" t="t" r="r" b="b"/>
            <a:pathLst>
              <a:path w="4656455" h="0">
                <a:moveTo>
                  <a:pt x="0" y="0"/>
                </a:moveTo>
                <a:lnTo>
                  <a:pt x="3033264" y="0"/>
                </a:lnTo>
              </a:path>
              <a:path w="4656455" h="0">
                <a:moveTo>
                  <a:pt x="3033264" y="0"/>
                </a:moveTo>
                <a:lnTo>
                  <a:pt x="4655854" y="0"/>
                </a:lnTo>
              </a:path>
            </a:pathLst>
          </a:custGeom>
          <a:ln w="9525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851818" y="3803408"/>
            <a:ext cx="4656455" cy="0"/>
          </a:xfrm>
          <a:custGeom>
            <a:avLst/>
            <a:gdLst/>
            <a:ahLst/>
            <a:cxnLst/>
            <a:rect l="l" t="t" r="r" b="b"/>
            <a:pathLst>
              <a:path w="4656455" h="0">
                <a:moveTo>
                  <a:pt x="0" y="0"/>
                </a:moveTo>
                <a:lnTo>
                  <a:pt x="3033264" y="0"/>
                </a:lnTo>
              </a:path>
              <a:path w="4656455" h="0">
                <a:moveTo>
                  <a:pt x="3033264" y="0"/>
                </a:moveTo>
                <a:lnTo>
                  <a:pt x="4655854" y="0"/>
                </a:lnTo>
              </a:path>
            </a:pathLst>
          </a:custGeom>
          <a:ln w="9525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/>
          <p:nvPr/>
        </p:nvSpPr>
        <p:spPr>
          <a:xfrm>
            <a:off x="851818" y="4277880"/>
            <a:ext cx="4656455" cy="0"/>
          </a:xfrm>
          <a:custGeom>
            <a:avLst/>
            <a:gdLst/>
            <a:ahLst/>
            <a:cxnLst/>
            <a:rect l="l" t="t" r="r" b="b"/>
            <a:pathLst>
              <a:path w="4656455" h="0">
                <a:moveTo>
                  <a:pt x="0" y="0"/>
                </a:moveTo>
                <a:lnTo>
                  <a:pt x="3033264" y="0"/>
                </a:lnTo>
              </a:path>
              <a:path w="4656455" h="0">
                <a:moveTo>
                  <a:pt x="3033264" y="0"/>
                </a:moveTo>
                <a:lnTo>
                  <a:pt x="4655854" y="0"/>
                </a:lnTo>
              </a:path>
            </a:pathLst>
          </a:custGeom>
          <a:ln w="9525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/>
          <p:nvPr/>
        </p:nvSpPr>
        <p:spPr>
          <a:xfrm>
            <a:off x="851818" y="5216601"/>
            <a:ext cx="4656455" cy="0"/>
          </a:xfrm>
          <a:custGeom>
            <a:avLst/>
            <a:gdLst/>
            <a:ahLst/>
            <a:cxnLst/>
            <a:rect l="l" t="t" r="r" b="b"/>
            <a:pathLst>
              <a:path w="4656455" h="0">
                <a:moveTo>
                  <a:pt x="0" y="0"/>
                </a:moveTo>
                <a:lnTo>
                  <a:pt x="3033264" y="0"/>
                </a:lnTo>
              </a:path>
              <a:path w="4656455" h="0">
                <a:moveTo>
                  <a:pt x="3033264" y="0"/>
                </a:moveTo>
                <a:lnTo>
                  <a:pt x="4655854" y="0"/>
                </a:lnTo>
              </a:path>
            </a:pathLst>
          </a:custGeom>
          <a:ln w="9525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/>
          <p:nvPr/>
        </p:nvSpPr>
        <p:spPr>
          <a:xfrm>
            <a:off x="851818" y="5945619"/>
            <a:ext cx="4656455" cy="0"/>
          </a:xfrm>
          <a:custGeom>
            <a:avLst/>
            <a:gdLst/>
            <a:ahLst/>
            <a:cxnLst/>
            <a:rect l="l" t="t" r="r" b="b"/>
            <a:pathLst>
              <a:path w="4656455" h="0">
                <a:moveTo>
                  <a:pt x="0" y="0"/>
                </a:moveTo>
                <a:lnTo>
                  <a:pt x="3033264" y="0"/>
                </a:lnTo>
              </a:path>
              <a:path w="4656455" h="0">
                <a:moveTo>
                  <a:pt x="3033264" y="0"/>
                </a:moveTo>
                <a:lnTo>
                  <a:pt x="4655854" y="0"/>
                </a:lnTo>
              </a:path>
            </a:pathLst>
          </a:custGeom>
          <a:ln w="9525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 txBox="1"/>
          <p:nvPr/>
        </p:nvSpPr>
        <p:spPr>
          <a:xfrm>
            <a:off x="851818" y="1121508"/>
            <a:ext cx="4656455" cy="309880"/>
          </a:xfrm>
          <a:prstGeom prst="rect">
            <a:avLst/>
          </a:prstGeom>
          <a:solidFill>
            <a:srgbClr val="009BDE"/>
          </a:solidFill>
        </p:spPr>
        <p:txBody>
          <a:bodyPr wrap="square" lIns="0" tIns="34290" rIns="0" bIns="0" rtlCol="0" vert="horz">
            <a:spAutoFit/>
          </a:bodyPr>
          <a:lstStyle/>
          <a:p>
            <a:pPr marL="90805">
              <a:lnSpc>
                <a:spcPct val="100000"/>
              </a:lnSpc>
              <a:spcBef>
                <a:spcPts val="270"/>
              </a:spcBef>
              <a:tabLst>
                <a:tab pos="3580765" algn="l"/>
              </a:tabLst>
            </a:pPr>
            <a:r>
              <a:rPr dirty="0" sz="1400" spc="-10">
                <a:solidFill>
                  <a:srgbClr val="FFFFFF"/>
                </a:solidFill>
                <a:latin typeface="Arial"/>
                <a:cs typeface="Arial"/>
              </a:rPr>
              <a:t>Variable</a:t>
            </a:r>
            <a:r>
              <a:rPr dirty="0" sz="14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1400" spc="-10">
                <a:solidFill>
                  <a:srgbClr val="FFFFFF"/>
                </a:solidFill>
                <a:latin typeface="Arial"/>
                <a:cs typeface="Arial"/>
              </a:rPr>
              <a:t>N=350</a:t>
            </a:r>
            <a:endParaRPr sz="1400">
              <a:latin typeface="Arial"/>
              <a:cs typeface="Arial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930558" y="1535379"/>
            <a:ext cx="4026535" cy="26111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20440" algn="l"/>
              </a:tabLst>
            </a:pPr>
            <a:r>
              <a:rPr dirty="0" sz="1400">
                <a:solidFill>
                  <a:srgbClr val="1E1C10"/>
                </a:solidFill>
                <a:latin typeface="Arial"/>
                <a:cs typeface="Arial"/>
              </a:rPr>
              <a:t>Age,</a:t>
            </a:r>
            <a:r>
              <a:rPr dirty="0" sz="1400" spc="25">
                <a:solidFill>
                  <a:srgbClr val="1E1C1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1E1C10"/>
                </a:solidFill>
                <a:latin typeface="Arial"/>
                <a:cs typeface="Arial"/>
              </a:rPr>
              <a:t>mean</a:t>
            </a:r>
            <a:r>
              <a:rPr dirty="0" sz="1400" spc="30">
                <a:solidFill>
                  <a:srgbClr val="1E1C10"/>
                </a:solidFill>
                <a:latin typeface="Times New Roman"/>
                <a:cs typeface="Times New Roman"/>
              </a:rPr>
              <a:t> </a:t>
            </a:r>
            <a:r>
              <a:rPr dirty="0" sz="1400" spc="-10">
                <a:solidFill>
                  <a:srgbClr val="1E1C10"/>
                </a:solidFill>
                <a:latin typeface="Arial"/>
                <a:cs typeface="Arial"/>
              </a:rPr>
              <a:t>(years)</a:t>
            </a:r>
            <a:r>
              <a:rPr dirty="0" sz="1400">
                <a:solidFill>
                  <a:srgbClr val="1E1C10"/>
                </a:solidFill>
                <a:latin typeface="Times New Roman"/>
                <a:cs typeface="Times New Roman"/>
              </a:rPr>
              <a:t>	</a:t>
            </a:r>
            <a:r>
              <a:rPr dirty="0" sz="1400">
                <a:solidFill>
                  <a:srgbClr val="1E1C10"/>
                </a:solidFill>
                <a:latin typeface="Arial"/>
                <a:cs typeface="Arial"/>
              </a:rPr>
              <a:t>78</a:t>
            </a:r>
            <a:r>
              <a:rPr dirty="0" sz="1400" spc="-15">
                <a:solidFill>
                  <a:srgbClr val="1E1C10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1E1C10"/>
                </a:solidFill>
                <a:latin typeface="Arial"/>
                <a:cs typeface="Arial"/>
              </a:rPr>
              <a:t>± </a:t>
            </a:r>
            <a:r>
              <a:rPr dirty="0" sz="1400" spc="-50">
                <a:solidFill>
                  <a:srgbClr val="1E1C10"/>
                </a:solidFill>
                <a:latin typeface="Arial"/>
                <a:cs typeface="Arial"/>
              </a:rPr>
              <a:t>7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7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3587750" algn="l"/>
              </a:tabLst>
            </a:pPr>
            <a:r>
              <a:rPr dirty="0" sz="1400" spc="-10">
                <a:solidFill>
                  <a:srgbClr val="1E1C10"/>
                </a:solidFill>
                <a:latin typeface="Arial"/>
                <a:cs typeface="Arial"/>
              </a:rPr>
              <a:t>Female</a:t>
            </a:r>
            <a:r>
              <a:rPr dirty="0" sz="1400">
                <a:solidFill>
                  <a:srgbClr val="1E1C10"/>
                </a:solidFill>
                <a:latin typeface="Times New Roman"/>
                <a:cs typeface="Times New Roman"/>
              </a:rPr>
              <a:t>	</a:t>
            </a:r>
            <a:r>
              <a:rPr dirty="0" sz="1400" spc="-25">
                <a:solidFill>
                  <a:srgbClr val="1E1C10"/>
                </a:solidFill>
                <a:latin typeface="Arial"/>
                <a:cs typeface="Arial"/>
              </a:rPr>
              <a:t>55%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7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3587750" algn="l"/>
              </a:tabLst>
            </a:pPr>
            <a:r>
              <a:rPr dirty="0" sz="1400" spc="-10">
                <a:solidFill>
                  <a:srgbClr val="1E1C10"/>
                </a:solidFill>
                <a:latin typeface="Arial"/>
                <a:cs typeface="Arial"/>
              </a:rPr>
              <a:t>Hypertension</a:t>
            </a:r>
            <a:r>
              <a:rPr dirty="0" sz="1400">
                <a:solidFill>
                  <a:srgbClr val="1E1C10"/>
                </a:solidFill>
                <a:latin typeface="Times New Roman"/>
                <a:cs typeface="Times New Roman"/>
              </a:rPr>
              <a:t>	</a:t>
            </a:r>
            <a:r>
              <a:rPr dirty="0" sz="1400" spc="-25">
                <a:solidFill>
                  <a:srgbClr val="1E1C10"/>
                </a:solidFill>
                <a:latin typeface="Arial"/>
                <a:cs typeface="Arial"/>
              </a:rPr>
              <a:t>81%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7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3587115" algn="l"/>
              </a:tabLst>
            </a:pPr>
            <a:r>
              <a:rPr dirty="0" sz="1400">
                <a:solidFill>
                  <a:srgbClr val="1E1C10"/>
                </a:solidFill>
                <a:latin typeface="Arial"/>
                <a:cs typeface="Arial"/>
              </a:rPr>
              <a:t>Atrial</a:t>
            </a:r>
            <a:r>
              <a:rPr dirty="0" sz="1400" spc="10">
                <a:solidFill>
                  <a:srgbClr val="1E1C10"/>
                </a:solidFill>
                <a:latin typeface="Times New Roman"/>
                <a:cs typeface="Times New Roman"/>
              </a:rPr>
              <a:t> </a:t>
            </a:r>
            <a:r>
              <a:rPr dirty="0" sz="1400" spc="-10">
                <a:solidFill>
                  <a:srgbClr val="1E1C10"/>
                </a:solidFill>
                <a:latin typeface="Arial"/>
                <a:cs typeface="Arial"/>
              </a:rPr>
              <a:t>fibrillation</a:t>
            </a:r>
            <a:r>
              <a:rPr dirty="0" sz="1400">
                <a:solidFill>
                  <a:srgbClr val="1E1C10"/>
                </a:solidFill>
                <a:latin typeface="Times New Roman"/>
                <a:cs typeface="Times New Roman"/>
              </a:rPr>
              <a:t>	</a:t>
            </a:r>
            <a:r>
              <a:rPr dirty="0" sz="1400" spc="-25">
                <a:solidFill>
                  <a:srgbClr val="1E1C10"/>
                </a:solidFill>
                <a:latin typeface="Arial"/>
                <a:cs typeface="Arial"/>
              </a:rPr>
              <a:t>90%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7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3587750" algn="l"/>
              </a:tabLst>
            </a:pPr>
            <a:r>
              <a:rPr dirty="0" sz="1400" spc="-10">
                <a:solidFill>
                  <a:srgbClr val="1E1C10"/>
                </a:solidFill>
                <a:latin typeface="Arial"/>
                <a:cs typeface="Arial"/>
              </a:rPr>
              <a:t>Diabetes</a:t>
            </a:r>
            <a:r>
              <a:rPr dirty="0" sz="1400">
                <a:solidFill>
                  <a:srgbClr val="1E1C10"/>
                </a:solidFill>
                <a:latin typeface="Times New Roman"/>
                <a:cs typeface="Times New Roman"/>
              </a:rPr>
              <a:t>	</a:t>
            </a:r>
            <a:r>
              <a:rPr dirty="0" sz="1400" spc="-25">
                <a:solidFill>
                  <a:srgbClr val="1E1C10"/>
                </a:solidFill>
                <a:latin typeface="Arial"/>
                <a:cs typeface="Arial"/>
              </a:rPr>
              <a:t>16%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7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3587750" algn="l"/>
              </a:tabLst>
            </a:pPr>
            <a:r>
              <a:rPr dirty="0" sz="1400">
                <a:solidFill>
                  <a:srgbClr val="1E1C10"/>
                </a:solidFill>
                <a:latin typeface="Arial"/>
                <a:cs typeface="Arial"/>
              </a:rPr>
              <a:t>Renal</a:t>
            </a:r>
            <a:r>
              <a:rPr dirty="0" sz="1400" spc="15">
                <a:solidFill>
                  <a:srgbClr val="1E1C10"/>
                </a:solidFill>
                <a:latin typeface="Times New Roman"/>
                <a:cs typeface="Times New Roman"/>
              </a:rPr>
              <a:t> </a:t>
            </a:r>
            <a:r>
              <a:rPr dirty="0" sz="1400" spc="-10">
                <a:solidFill>
                  <a:srgbClr val="1E1C10"/>
                </a:solidFill>
                <a:latin typeface="Arial"/>
                <a:cs typeface="Arial"/>
              </a:rPr>
              <a:t>disease</a:t>
            </a:r>
            <a:r>
              <a:rPr dirty="0" sz="1400">
                <a:solidFill>
                  <a:srgbClr val="1E1C10"/>
                </a:solidFill>
                <a:latin typeface="Times New Roman"/>
                <a:cs typeface="Times New Roman"/>
              </a:rPr>
              <a:t>	</a:t>
            </a:r>
            <a:r>
              <a:rPr dirty="0" sz="1400" spc="-25">
                <a:solidFill>
                  <a:srgbClr val="1E1C10"/>
                </a:solidFill>
                <a:latin typeface="Arial"/>
                <a:cs typeface="Arial"/>
              </a:rPr>
              <a:t>35%</a:t>
            </a:r>
            <a:endParaRPr sz="1400">
              <a:latin typeface="Arial"/>
              <a:cs typeface="Arial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930558" y="4326275"/>
            <a:ext cx="1000760" cy="815340"/>
          </a:xfrm>
          <a:prstGeom prst="rect">
            <a:avLst/>
          </a:prstGeom>
        </p:spPr>
        <p:txBody>
          <a:bodyPr wrap="square" lIns="0" tIns="36830" rIns="0" bIns="0" rtlCol="0" vert="horz">
            <a:spAutoFit/>
          </a:bodyPr>
          <a:lstStyle/>
          <a:p>
            <a:pPr marL="256540" marR="5080" indent="-244475">
              <a:lnSpc>
                <a:spcPts val="1510"/>
              </a:lnSpc>
              <a:spcBef>
                <a:spcPts val="290"/>
              </a:spcBef>
            </a:pPr>
            <a:r>
              <a:rPr dirty="0" sz="1400">
                <a:solidFill>
                  <a:srgbClr val="1E1C10"/>
                </a:solidFill>
                <a:latin typeface="Arial"/>
                <a:cs typeface="Arial"/>
              </a:rPr>
              <a:t>TR</a:t>
            </a:r>
            <a:r>
              <a:rPr dirty="0" sz="1400" spc="20">
                <a:solidFill>
                  <a:srgbClr val="1E1C10"/>
                </a:solidFill>
                <a:latin typeface="Times New Roman"/>
                <a:cs typeface="Times New Roman"/>
              </a:rPr>
              <a:t> </a:t>
            </a:r>
            <a:r>
              <a:rPr dirty="0" sz="1400" spc="-10">
                <a:solidFill>
                  <a:srgbClr val="1E1C10"/>
                </a:solidFill>
                <a:latin typeface="Arial"/>
                <a:cs typeface="Arial"/>
              </a:rPr>
              <a:t>Severity</a:t>
            </a:r>
            <a:r>
              <a:rPr dirty="0" sz="1400" spc="-10">
                <a:solidFill>
                  <a:srgbClr val="1E1C10"/>
                </a:solidFill>
                <a:latin typeface="Times New Roman"/>
                <a:cs typeface="Times New Roman"/>
              </a:rPr>
              <a:t> </a:t>
            </a:r>
            <a:r>
              <a:rPr dirty="0" sz="1400" spc="-10">
                <a:solidFill>
                  <a:srgbClr val="1E1C10"/>
                </a:solidFill>
                <a:latin typeface="Arial"/>
                <a:cs typeface="Arial"/>
              </a:rPr>
              <a:t>Severe</a:t>
            </a:r>
            <a:r>
              <a:rPr dirty="0" sz="1400" spc="-10">
                <a:solidFill>
                  <a:srgbClr val="1E1C10"/>
                </a:solidFill>
                <a:latin typeface="Times New Roman"/>
                <a:cs typeface="Times New Roman"/>
              </a:rPr>
              <a:t> </a:t>
            </a:r>
            <a:r>
              <a:rPr dirty="0" sz="1400" spc="-10">
                <a:solidFill>
                  <a:srgbClr val="1E1C10"/>
                </a:solidFill>
                <a:latin typeface="Arial"/>
                <a:cs typeface="Arial"/>
              </a:rPr>
              <a:t>Massive</a:t>
            </a:r>
            <a:r>
              <a:rPr dirty="0" sz="1400" spc="-10">
                <a:solidFill>
                  <a:srgbClr val="1E1C10"/>
                </a:solidFill>
                <a:latin typeface="Times New Roman"/>
                <a:cs typeface="Times New Roman"/>
              </a:rPr>
              <a:t> </a:t>
            </a:r>
            <a:r>
              <a:rPr dirty="0" sz="1400" spc="-25">
                <a:solidFill>
                  <a:srgbClr val="1E1C10"/>
                </a:solidFill>
                <a:latin typeface="Arial"/>
                <a:cs typeface="Arial"/>
              </a:rPr>
              <a:t>Torrential</a:t>
            </a:r>
            <a:endParaRPr sz="1400">
              <a:latin typeface="Arial"/>
              <a:cs typeface="Arial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4505874" y="4518293"/>
            <a:ext cx="381635" cy="6229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595"/>
              </a:lnSpc>
              <a:spcBef>
                <a:spcPts val="100"/>
              </a:spcBef>
            </a:pPr>
            <a:r>
              <a:rPr dirty="0" sz="1400" spc="-25">
                <a:solidFill>
                  <a:srgbClr val="1E1C10"/>
                </a:solidFill>
                <a:latin typeface="Arial"/>
                <a:cs typeface="Arial"/>
              </a:rPr>
              <a:t>28%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ts val="1510"/>
              </a:lnSpc>
            </a:pPr>
            <a:r>
              <a:rPr dirty="0" sz="1400" spc="-25">
                <a:solidFill>
                  <a:srgbClr val="1E1C10"/>
                </a:solidFill>
                <a:latin typeface="Arial"/>
                <a:cs typeface="Arial"/>
              </a:rPr>
              <a:t>20%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ts val="1595"/>
              </a:lnSpc>
            </a:pPr>
            <a:r>
              <a:rPr dirty="0" sz="1400" spc="-25">
                <a:solidFill>
                  <a:srgbClr val="1E1C10"/>
                </a:solidFill>
                <a:latin typeface="Arial"/>
                <a:cs typeface="Arial"/>
              </a:rPr>
              <a:t>51%</a:t>
            </a:r>
            <a:endParaRPr sz="1400">
              <a:latin typeface="Arial"/>
              <a:cs typeface="Arial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930558" y="5256147"/>
            <a:ext cx="1408430" cy="6229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595"/>
              </a:lnSpc>
              <a:spcBef>
                <a:spcPts val="100"/>
              </a:spcBef>
            </a:pPr>
            <a:r>
              <a:rPr dirty="0" sz="1400" spc="-10">
                <a:solidFill>
                  <a:srgbClr val="1E1C10"/>
                </a:solidFill>
                <a:latin typeface="Arial"/>
                <a:cs typeface="Arial"/>
              </a:rPr>
              <a:t>Etiology</a:t>
            </a:r>
            <a:endParaRPr sz="1400">
              <a:latin typeface="Arial"/>
              <a:cs typeface="Arial"/>
            </a:endParaRPr>
          </a:p>
          <a:p>
            <a:pPr marL="259715" marR="5080">
              <a:lnSpc>
                <a:spcPts val="1510"/>
              </a:lnSpc>
              <a:spcBef>
                <a:spcPts val="105"/>
              </a:spcBef>
            </a:pPr>
            <a:r>
              <a:rPr dirty="0" sz="1400" spc="-10">
                <a:solidFill>
                  <a:srgbClr val="1E1C10"/>
                </a:solidFill>
                <a:latin typeface="Arial"/>
                <a:cs typeface="Arial"/>
              </a:rPr>
              <a:t>Primary/mixed</a:t>
            </a:r>
            <a:r>
              <a:rPr dirty="0" sz="1400" spc="-10">
                <a:solidFill>
                  <a:srgbClr val="1E1C10"/>
                </a:solidFill>
                <a:latin typeface="Times New Roman"/>
                <a:cs typeface="Times New Roman"/>
              </a:rPr>
              <a:t> </a:t>
            </a:r>
            <a:r>
              <a:rPr dirty="0" sz="1400" spc="-10">
                <a:solidFill>
                  <a:srgbClr val="1E1C10"/>
                </a:solidFill>
                <a:latin typeface="Arial"/>
                <a:cs typeface="Arial"/>
              </a:rPr>
              <a:t>Secondary</a:t>
            </a:r>
            <a:endParaRPr sz="1400">
              <a:latin typeface="Arial"/>
              <a:cs typeface="Arial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4505874" y="5448170"/>
            <a:ext cx="381635" cy="4311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61594">
              <a:lnSpc>
                <a:spcPts val="1595"/>
              </a:lnSpc>
              <a:spcBef>
                <a:spcPts val="100"/>
              </a:spcBef>
            </a:pPr>
            <a:r>
              <a:rPr dirty="0" sz="1400" spc="-25">
                <a:solidFill>
                  <a:srgbClr val="1E1C10"/>
                </a:solidFill>
                <a:latin typeface="Arial"/>
                <a:cs typeface="Arial"/>
              </a:rPr>
              <a:t>6%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ts val="1595"/>
              </a:lnSpc>
            </a:pPr>
            <a:r>
              <a:rPr dirty="0" sz="1400" spc="-25">
                <a:solidFill>
                  <a:srgbClr val="1E1C10"/>
                </a:solidFill>
                <a:latin typeface="Arial"/>
                <a:cs typeface="Arial"/>
              </a:rPr>
              <a:t>94%</a:t>
            </a:r>
            <a:endParaRPr sz="1400">
              <a:latin typeface="Arial"/>
              <a:cs typeface="Arial"/>
            </a:endParaRPr>
          </a:p>
        </p:txBody>
      </p:sp>
      <p:sp>
        <p:nvSpPr>
          <p:cNvPr id="17" name="object 17" descr=""/>
          <p:cNvSpPr/>
          <p:nvPr/>
        </p:nvSpPr>
        <p:spPr>
          <a:xfrm>
            <a:off x="6509461" y="3039262"/>
            <a:ext cx="4485640" cy="0"/>
          </a:xfrm>
          <a:custGeom>
            <a:avLst/>
            <a:gdLst/>
            <a:ahLst/>
            <a:cxnLst/>
            <a:rect l="l" t="t" r="r" b="b"/>
            <a:pathLst>
              <a:path w="4485640" h="0">
                <a:moveTo>
                  <a:pt x="0" y="0"/>
                </a:moveTo>
                <a:lnTo>
                  <a:pt x="3425977" y="0"/>
                </a:lnTo>
              </a:path>
              <a:path w="4485640" h="0">
                <a:moveTo>
                  <a:pt x="3425977" y="0"/>
                </a:moveTo>
                <a:lnTo>
                  <a:pt x="4485563" y="0"/>
                </a:lnTo>
              </a:path>
            </a:pathLst>
          </a:custGeom>
          <a:ln w="9525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 descr=""/>
          <p:cNvSpPr/>
          <p:nvPr/>
        </p:nvSpPr>
        <p:spPr>
          <a:xfrm>
            <a:off x="6509461" y="4220908"/>
            <a:ext cx="4485640" cy="0"/>
          </a:xfrm>
          <a:custGeom>
            <a:avLst/>
            <a:gdLst/>
            <a:ahLst/>
            <a:cxnLst/>
            <a:rect l="l" t="t" r="r" b="b"/>
            <a:pathLst>
              <a:path w="4485640" h="0">
                <a:moveTo>
                  <a:pt x="0" y="0"/>
                </a:moveTo>
                <a:lnTo>
                  <a:pt x="3425977" y="0"/>
                </a:lnTo>
              </a:path>
              <a:path w="4485640" h="0">
                <a:moveTo>
                  <a:pt x="3425977" y="0"/>
                </a:moveTo>
                <a:lnTo>
                  <a:pt x="4485563" y="0"/>
                </a:lnTo>
              </a:path>
            </a:pathLst>
          </a:custGeom>
          <a:ln w="9525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 descr=""/>
          <p:cNvSpPr/>
          <p:nvPr/>
        </p:nvSpPr>
        <p:spPr>
          <a:xfrm>
            <a:off x="6509461" y="4637709"/>
            <a:ext cx="4485640" cy="0"/>
          </a:xfrm>
          <a:custGeom>
            <a:avLst/>
            <a:gdLst/>
            <a:ahLst/>
            <a:cxnLst/>
            <a:rect l="l" t="t" r="r" b="b"/>
            <a:pathLst>
              <a:path w="4485640" h="0">
                <a:moveTo>
                  <a:pt x="0" y="0"/>
                </a:moveTo>
                <a:lnTo>
                  <a:pt x="3425977" y="0"/>
                </a:lnTo>
              </a:path>
              <a:path w="4485640" h="0">
                <a:moveTo>
                  <a:pt x="3425977" y="0"/>
                </a:moveTo>
                <a:lnTo>
                  <a:pt x="4485563" y="0"/>
                </a:lnTo>
              </a:path>
            </a:pathLst>
          </a:custGeom>
          <a:ln w="9525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 descr=""/>
          <p:cNvSpPr/>
          <p:nvPr/>
        </p:nvSpPr>
        <p:spPr>
          <a:xfrm>
            <a:off x="6509461" y="5054511"/>
            <a:ext cx="4485640" cy="0"/>
          </a:xfrm>
          <a:custGeom>
            <a:avLst/>
            <a:gdLst/>
            <a:ahLst/>
            <a:cxnLst/>
            <a:rect l="l" t="t" r="r" b="b"/>
            <a:pathLst>
              <a:path w="4485640" h="0">
                <a:moveTo>
                  <a:pt x="0" y="0"/>
                </a:moveTo>
                <a:lnTo>
                  <a:pt x="3425977" y="0"/>
                </a:lnTo>
              </a:path>
              <a:path w="4485640" h="0">
                <a:moveTo>
                  <a:pt x="3425977" y="0"/>
                </a:moveTo>
                <a:lnTo>
                  <a:pt x="4485563" y="0"/>
                </a:lnTo>
              </a:path>
            </a:pathLst>
          </a:custGeom>
          <a:ln w="9525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 descr=""/>
          <p:cNvSpPr/>
          <p:nvPr/>
        </p:nvSpPr>
        <p:spPr>
          <a:xfrm>
            <a:off x="6509461" y="5471299"/>
            <a:ext cx="4485640" cy="0"/>
          </a:xfrm>
          <a:custGeom>
            <a:avLst/>
            <a:gdLst/>
            <a:ahLst/>
            <a:cxnLst/>
            <a:rect l="l" t="t" r="r" b="b"/>
            <a:pathLst>
              <a:path w="4485640" h="0">
                <a:moveTo>
                  <a:pt x="0" y="0"/>
                </a:moveTo>
                <a:lnTo>
                  <a:pt x="3425977" y="0"/>
                </a:lnTo>
              </a:path>
              <a:path w="4485640" h="0">
                <a:moveTo>
                  <a:pt x="3425977" y="0"/>
                </a:moveTo>
                <a:lnTo>
                  <a:pt x="4485563" y="0"/>
                </a:lnTo>
              </a:path>
            </a:pathLst>
          </a:custGeom>
          <a:ln w="9525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 descr=""/>
          <p:cNvSpPr/>
          <p:nvPr/>
        </p:nvSpPr>
        <p:spPr>
          <a:xfrm>
            <a:off x="6509461" y="5944086"/>
            <a:ext cx="4485640" cy="0"/>
          </a:xfrm>
          <a:custGeom>
            <a:avLst/>
            <a:gdLst/>
            <a:ahLst/>
            <a:cxnLst/>
            <a:rect l="l" t="t" r="r" b="b"/>
            <a:pathLst>
              <a:path w="4485640" h="0">
                <a:moveTo>
                  <a:pt x="0" y="0"/>
                </a:moveTo>
                <a:lnTo>
                  <a:pt x="3425977" y="0"/>
                </a:lnTo>
              </a:path>
              <a:path w="4485640" h="0">
                <a:moveTo>
                  <a:pt x="3425977" y="0"/>
                </a:moveTo>
                <a:lnTo>
                  <a:pt x="4485563" y="0"/>
                </a:lnTo>
              </a:path>
            </a:pathLst>
          </a:custGeom>
          <a:ln w="9525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 descr=""/>
          <p:cNvSpPr txBox="1"/>
          <p:nvPr/>
        </p:nvSpPr>
        <p:spPr>
          <a:xfrm>
            <a:off x="6509461" y="1123035"/>
            <a:ext cx="4485640" cy="318135"/>
          </a:xfrm>
          <a:prstGeom prst="rect">
            <a:avLst/>
          </a:prstGeom>
          <a:solidFill>
            <a:srgbClr val="009BDE"/>
          </a:solidFill>
        </p:spPr>
        <p:txBody>
          <a:bodyPr wrap="square" lIns="0" tIns="38735" rIns="0" bIns="0" rtlCol="0" vert="horz">
            <a:spAutoFit/>
          </a:bodyPr>
          <a:lstStyle/>
          <a:p>
            <a:pPr marL="90805">
              <a:lnSpc>
                <a:spcPct val="100000"/>
              </a:lnSpc>
              <a:spcBef>
                <a:spcPts val="305"/>
              </a:spcBef>
              <a:tabLst>
                <a:tab pos="3691890" algn="l"/>
              </a:tabLs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Variable,</a:t>
            </a:r>
            <a:r>
              <a:rPr dirty="0" sz="1400" spc="-7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400" spc="-10">
                <a:solidFill>
                  <a:srgbClr val="FFFFFF"/>
                </a:solidFill>
                <a:latin typeface="Arial"/>
                <a:cs typeface="Arial"/>
              </a:rPr>
              <a:t>continued</a:t>
            </a:r>
            <a:r>
              <a:rPr dirty="0" sz="14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1400" spc="-10">
                <a:solidFill>
                  <a:srgbClr val="FFFFFF"/>
                </a:solidFill>
                <a:latin typeface="Arial"/>
                <a:cs typeface="Arial"/>
              </a:rPr>
              <a:t>N=350</a:t>
            </a:r>
            <a:endParaRPr sz="1400">
              <a:latin typeface="Arial"/>
              <a:cs typeface="Arial"/>
            </a:endParaRPr>
          </a:p>
        </p:txBody>
      </p:sp>
      <p:sp>
        <p:nvSpPr>
          <p:cNvPr id="37" name="object 3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30"/>
              </a:lnSpc>
            </a:pPr>
            <a:r>
              <a:rPr dirty="0" spc="-10"/>
              <a:t>EuroPCR.com</a:t>
            </a:r>
          </a:p>
        </p:txBody>
      </p:sp>
      <p:sp>
        <p:nvSpPr>
          <p:cNvPr id="24" name="object 24" descr=""/>
          <p:cNvSpPr txBox="1"/>
          <p:nvPr/>
        </p:nvSpPr>
        <p:spPr>
          <a:xfrm>
            <a:off x="6588200" y="1516291"/>
            <a:ext cx="406781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698875" algn="l"/>
              </a:tabLst>
            </a:pPr>
            <a:r>
              <a:rPr dirty="0" sz="1400">
                <a:solidFill>
                  <a:srgbClr val="1E1C10"/>
                </a:solidFill>
                <a:latin typeface="Arial"/>
                <a:cs typeface="Arial"/>
              </a:rPr>
              <a:t>Prior</a:t>
            </a:r>
            <a:r>
              <a:rPr dirty="0" sz="1400" spc="-50">
                <a:solidFill>
                  <a:srgbClr val="1E1C1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1E1C10"/>
                </a:solidFill>
                <a:latin typeface="Arial"/>
                <a:cs typeface="Arial"/>
              </a:rPr>
              <a:t>Aortic</a:t>
            </a:r>
            <a:r>
              <a:rPr dirty="0" sz="1400" spc="30">
                <a:solidFill>
                  <a:srgbClr val="1E1C1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1E1C10"/>
                </a:solidFill>
                <a:latin typeface="Arial"/>
                <a:cs typeface="Arial"/>
              </a:rPr>
              <a:t>or</a:t>
            </a:r>
            <a:r>
              <a:rPr dirty="0" sz="1400" spc="30">
                <a:solidFill>
                  <a:srgbClr val="1E1C1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1E1C10"/>
                </a:solidFill>
                <a:latin typeface="Arial"/>
                <a:cs typeface="Arial"/>
              </a:rPr>
              <a:t>Mitral</a:t>
            </a:r>
            <a:r>
              <a:rPr dirty="0" sz="1400" spc="30">
                <a:solidFill>
                  <a:srgbClr val="1E1C10"/>
                </a:solidFill>
                <a:latin typeface="Times New Roman"/>
                <a:cs typeface="Times New Roman"/>
              </a:rPr>
              <a:t> </a:t>
            </a:r>
            <a:r>
              <a:rPr dirty="0" sz="1400" spc="-10">
                <a:solidFill>
                  <a:srgbClr val="1E1C10"/>
                </a:solidFill>
                <a:latin typeface="Arial"/>
                <a:cs typeface="Arial"/>
              </a:rPr>
              <a:t>Intervention</a:t>
            </a:r>
            <a:r>
              <a:rPr dirty="0" sz="1400">
                <a:solidFill>
                  <a:srgbClr val="1E1C10"/>
                </a:solidFill>
                <a:latin typeface="Times New Roman"/>
                <a:cs typeface="Times New Roman"/>
              </a:rPr>
              <a:t>	</a:t>
            </a:r>
            <a:r>
              <a:rPr dirty="0" sz="1400" spc="-25">
                <a:solidFill>
                  <a:srgbClr val="1E1C10"/>
                </a:solidFill>
                <a:latin typeface="Arial"/>
                <a:cs typeface="Arial"/>
              </a:rPr>
              <a:t>37%</a:t>
            </a:r>
            <a:endParaRPr sz="1400">
              <a:latin typeface="Arial"/>
              <a:cs typeface="Arial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6785914" y="1931461"/>
            <a:ext cx="2447925" cy="1007110"/>
          </a:xfrm>
          <a:prstGeom prst="rect">
            <a:avLst/>
          </a:prstGeom>
        </p:spPr>
        <p:txBody>
          <a:bodyPr wrap="square" lIns="0" tIns="36830" rIns="0" bIns="0" rtlCol="0" vert="horz">
            <a:spAutoFit/>
          </a:bodyPr>
          <a:lstStyle/>
          <a:p>
            <a:pPr marL="309245" marR="5080" indent="-297180">
              <a:lnSpc>
                <a:spcPts val="1510"/>
              </a:lnSpc>
              <a:spcBef>
                <a:spcPts val="290"/>
              </a:spcBef>
            </a:pPr>
            <a:r>
              <a:rPr dirty="0" sz="1400">
                <a:solidFill>
                  <a:srgbClr val="1E1C10"/>
                </a:solidFill>
                <a:latin typeface="Arial"/>
                <a:cs typeface="Arial"/>
              </a:rPr>
              <a:t>Prior</a:t>
            </a:r>
            <a:r>
              <a:rPr dirty="0" sz="1400" spc="-50">
                <a:solidFill>
                  <a:srgbClr val="1E1C1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1E1C10"/>
                </a:solidFill>
                <a:latin typeface="Arial"/>
                <a:cs typeface="Arial"/>
              </a:rPr>
              <a:t>Aortic</a:t>
            </a:r>
            <a:r>
              <a:rPr dirty="0" sz="1400" spc="35">
                <a:solidFill>
                  <a:srgbClr val="1E1C10"/>
                </a:solidFill>
                <a:latin typeface="Times New Roman"/>
                <a:cs typeface="Times New Roman"/>
              </a:rPr>
              <a:t> </a:t>
            </a:r>
            <a:r>
              <a:rPr dirty="0" sz="1400" spc="-10">
                <a:solidFill>
                  <a:srgbClr val="1E1C10"/>
                </a:solidFill>
                <a:latin typeface="Arial"/>
                <a:cs typeface="Arial"/>
              </a:rPr>
              <a:t>Intervention</a:t>
            </a:r>
            <a:r>
              <a:rPr dirty="0" sz="1400" spc="-10">
                <a:solidFill>
                  <a:srgbClr val="1E1C1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1E1C10"/>
                </a:solidFill>
                <a:latin typeface="Arial"/>
                <a:cs typeface="Arial"/>
              </a:rPr>
              <a:t>Surgical</a:t>
            </a:r>
            <a:r>
              <a:rPr dirty="0" sz="1400">
                <a:solidFill>
                  <a:srgbClr val="1E1C10"/>
                </a:solidFill>
                <a:latin typeface="Times New Roman"/>
                <a:cs typeface="Times New Roman"/>
              </a:rPr>
              <a:t> </a:t>
            </a:r>
            <a:r>
              <a:rPr dirty="0" sz="1400" spc="-10">
                <a:solidFill>
                  <a:srgbClr val="1E1C10"/>
                </a:solidFill>
                <a:latin typeface="Arial"/>
                <a:cs typeface="Arial"/>
              </a:rPr>
              <a:t>replacement</a:t>
            </a:r>
            <a:r>
              <a:rPr dirty="0" sz="1400" spc="-10">
                <a:solidFill>
                  <a:srgbClr val="1E1C1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1E1C10"/>
                </a:solidFill>
                <a:latin typeface="Arial"/>
                <a:cs typeface="Arial"/>
              </a:rPr>
              <a:t>Percutaneous</a:t>
            </a:r>
            <a:r>
              <a:rPr dirty="0" sz="1400" spc="35">
                <a:solidFill>
                  <a:srgbClr val="1E1C10"/>
                </a:solidFill>
                <a:latin typeface="Times New Roman"/>
                <a:cs typeface="Times New Roman"/>
              </a:rPr>
              <a:t> </a:t>
            </a:r>
            <a:r>
              <a:rPr dirty="0" sz="1400" spc="-10">
                <a:solidFill>
                  <a:srgbClr val="1E1C10"/>
                </a:solidFill>
                <a:latin typeface="Arial"/>
                <a:cs typeface="Arial"/>
              </a:rPr>
              <a:t>replacement</a:t>
            </a:r>
            <a:r>
              <a:rPr dirty="0" sz="1400" spc="-10">
                <a:solidFill>
                  <a:srgbClr val="1E1C1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1E1C10"/>
                </a:solidFill>
                <a:latin typeface="Arial"/>
                <a:cs typeface="Arial"/>
              </a:rPr>
              <a:t>Surgical</a:t>
            </a:r>
            <a:r>
              <a:rPr dirty="0" sz="1400">
                <a:solidFill>
                  <a:srgbClr val="1E1C10"/>
                </a:solidFill>
                <a:latin typeface="Times New Roman"/>
                <a:cs typeface="Times New Roman"/>
              </a:rPr>
              <a:t> </a:t>
            </a:r>
            <a:r>
              <a:rPr dirty="0" sz="1400" spc="-10">
                <a:solidFill>
                  <a:srgbClr val="1E1C10"/>
                </a:solidFill>
                <a:latin typeface="Arial"/>
                <a:cs typeface="Arial"/>
              </a:rPr>
              <a:t>repair</a:t>
            </a:r>
            <a:r>
              <a:rPr dirty="0" sz="1400" spc="-10">
                <a:solidFill>
                  <a:srgbClr val="1E1C1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1E1C10"/>
                </a:solidFill>
                <a:latin typeface="Arial"/>
                <a:cs typeface="Arial"/>
              </a:rPr>
              <a:t>Percutaneous</a:t>
            </a:r>
            <a:r>
              <a:rPr dirty="0" sz="1400" spc="35">
                <a:solidFill>
                  <a:srgbClr val="1E1C10"/>
                </a:solidFill>
                <a:latin typeface="Times New Roman"/>
                <a:cs typeface="Times New Roman"/>
              </a:rPr>
              <a:t> </a:t>
            </a:r>
            <a:r>
              <a:rPr dirty="0" sz="1400" spc="-10">
                <a:solidFill>
                  <a:srgbClr val="1E1C10"/>
                </a:solidFill>
                <a:latin typeface="Arial"/>
                <a:cs typeface="Arial"/>
              </a:rPr>
              <a:t>repair</a:t>
            </a:r>
            <a:endParaRPr sz="1400">
              <a:latin typeface="Arial"/>
              <a:cs typeface="Arial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10274731" y="1931460"/>
            <a:ext cx="381635" cy="10071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595"/>
              </a:lnSpc>
              <a:spcBef>
                <a:spcPts val="100"/>
              </a:spcBef>
            </a:pPr>
            <a:r>
              <a:rPr dirty="0" sz="1400" spc="-25">
                <a:solidFill>
                  <a:srgbClr val="1E1C10"/>
                </a:solidFill>
                <a:latin typeface="Arial"/>
                <a:cs typeface="Arial"/>
              </a:rPr>
              <a:t>15%</a:t>
            </a:r>
            <a:endParaRPr sz="1400">
              <a:latin typeface="Arial"/>
              <a:cs typeface="Arial"/>
            </a:endParaRPr>
          </a:p>
          <a:p>
            <a:pPr marL="19050">
              <a:lnSpc>
                <a:spcPts val="1510"/>
              </a:lnSpc>
            </a:pPr>
            <a:r>
              <a:rPr dirty="0" sz="1400" spc="-25">
                <a:solidFill>
                  <a:srgbClr val="1E1C10"/>
                </a:solidFill>
                <a:latin typeface="Arial"/>
                <a:cs typeface="Arial"/>
              </a:rPr>
              <a:t>11%</a:t>
            </a:r>
            <a:endParaRPr sz="1400">
              <a:latin typeface="Arial"/>
              <a:cs typeface="Arial"/>
            </a:endParaRPr>
          </a:p>
          <a:p>
            <a:pPr marL="61594">
              <a:lnSpc>
                <a:spcPts val="1510"/>
              </a:lnSpc>
            </a:pPr>
            <a:r>
              <a:rPr dirty="0" sz="1400" spc="-25">
                <a:solidFill>
                  <a:srgbClr val="1E1C10"/>
                </a:solidFill>
                <a:latin typeface="Arial"/>
                <a:cs typeface="Arial"/>
              </a:rPr>
              <a:t>3%</a:t>
            </a:r>
            <a:endParaRPr sz="1400">
              <a:latin typeface="Arial"/>
              <a:cs typeface="Arial"/>
            </a:endParaRPr>
          </a:p>
          <a:p>
            <a:pPr marL="61594">
              <a:lnSpc>
                <a:spcPts val="1510"/>
              </a:lnSpc>
            </a:pPr>
            <a:r>
              <a:rPr dirty="0" sz="1400" spc="-25">
                <a:solidFill>
                  <a:srgbClr val="1E1C10"/>
                </a:solidFill>
                <a:latin typeface="Arial"/>
                <a:cs typeface="Arial"/>
              </a:rPr>
              <a:t>1%</a:t>
            </a:r>
            <a:endParaRPr sz="1400">
              <a:latin typeface="Arial"/>
              <a:cs typeface="Arial"/>
            </a:endParaRPr>
          </a:p>
          <a:p>
            <a:pPr marL="61594">
              <a:lnSpc>
                <a:spcPts val="1595"/>
              </a:lnSpc>
            </a:pPr>
            <a:r>
              <a:rPr dirty="0" sz="1400" spc="-25">
                <a:solidFill>
                  <a:srgbClr val="1E1C10"/>
                </a:solidFill>
                <a:latin typeface="Arial"/>
                <a:cs typeface="Arial"/>
              </a:rPr>
              <a:t>0%</a:t>
            </a:r>
            <a:endParaRPr sz="1400">
              <a:latin typeface="Arial"/>
              <a:cs typeface="Arial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6785914" y="3113095"/>
            <a:ext cx="2447925" cy="1007110"/>
          </a:xfrm>
          <a:prstGeom prst="rect">
            <a:avLst/>
          </a:prstGeom>
        </p:spPr>
        <p:txBody>
          <a:bodyPr wrap="square" lIns="0" tIns="36830" rIns="0" bIns="0" rtlCol="0" vert="horz">
            <a:spAutoFit/>
          </a:bodyPr>
          <a:lstStyle/>
          <a:p>
            <a:pPr marL="309245" marR="5080" indent="-297180">
              <a:lnSpc>
                <a:spcPts val="1510"/>
              </a:lnSpc>
              <a:spcBef>
                <a:spcPts val="290"/>
              </a:spcBef>
            </a:pPr>
            <a:r>
              <a:rPr dirty="0" sz="1400">
                <a:solidFill>
                  <a:srgbClr val="1E1C10"/>
                </a:solidFill>
                <a:latin typeface="Arial"/>
                <a:cs typeface="Arial"/>
              </a:rPr>
              <a:t>Prior</a:t>
            </a:r>
            <a:r>
              <a:rPr dirty="0" sz="1400" spc="10">
                <a:solidFill>
                  <a:srgbClr val="1E1C1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1E1C10"/>
                </a:solidFill>
                <a:latin typeface="Arial"/>
                <a:cs typeface="Arial"/>
              </a:rPr>
              <a:t>Mitral</a:t>
            </a:r>
            <a:r>
              <a:rPr dirty="0" sz="1400" spc="25">
                <a:solidFill>
                  <a:srgbClr val="1E1C10"/>
                </a:solidFill>
                <a:latin typeface="Times New Roman"/>
                <a:cs typeface="Times New Roman"/>
              </a:rPr>
              <a:t> </a:t>
            </a:r>
            <a:r>
              <a:rPr dirty="0" sz="1400" spc="-10">
                <a:solidFill>
                  <a:srgbClr val="1E1C10"/>
                </a:solidFill>
                <a:latin typeface="Arial"/>
                <a:cs typeface="Arial"/>
              </a:rPr>
              <a:t>Intervention</a:t>
            </a:r>
            <a:r>
              <a:rPr dirty="0" sz="1400" spc="-10">
                <a:solidFill>
                  <a:srgbClr val="1E1C1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1E1C10"/>
                </a:solidFill>
                <a:latin typeface="Arial"/>
                <a:cs typeface="Arial"/>
              </a:rPr>
              <a:t>Surgical</a:t>
            </a:r>
            <a:r>
              <a:rPr dirty="0" sz="1400">
                <a:solidFill>
                  <a:srgbClr val="1E1C10"/>
                </a:solidFill>
                <a:latin typeface="Times New Roman"/>
                <a:cs typeface="Times New Roman"/>
              </a:rPr>
              <a:t> </a:t>
            </a:r>
            <a:r>
              <a:rPr dirty="0" sz="1400" spc="-10">
                <a:solidFill>
                  <a:srgbClr val="1E1C10"/>
                </a:solidFill>
                <a:latin typeface="Arial"/>
                <a:cs typeface="Arial"/>
              </a:rPr>
              <a:t>replacement</a:t>
            </a:r>
            <a:r>
              <a:rPr dirty="0" sz="1400" spc="-10">
                <a:solidFill>
                  <a:srgbClr val="1E1C1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1E1C10"/>
                </a:solidFill>
                <a:latin typeface="Arial"/>
                <a:cs typeface="Arial"/>
              </a:rPr>
              <a:t>Percutaneous</a:t>
            </a:r>
            <a:r>
              <a:rPr dirty="0" sz="1400" spc="35">
                <a:solidFill>
                  <a:srgbClr val="1E1C10"/>
                </a:solidFill>
                <a:latin typeface="Times New Roman"/>
                <a:cs typeface="Times New Roman"/>
              </a:rPr>
              <a:t> </a:t>
            </a:r>
            <a:r>
              <a:rPr dirty="0" sz="1400" spc="-10">
                <a:solidFill>
                  <a:srgbClr val="1E1C10"/>
                </a:solidFill>
                <a:latin typeface="Arial"/>
                <a:cs typeface="Arial"/>
              </a:rPr>
              <a:t>replacement</a:t>
            </a:r>
            <a:r>
              <a:rPr dirty="0" sz="1400" spc="-10">
                <a:solidFill>
                  <a:srgbClr val="1E1C1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1E1C10"/>
                </a:solidFill>
                <a:latin typeface="Arial"/>
                <a:cs typeface="Arial"/>
              </a:rPr>
              <a:t>Surgical</a:t>
            </a:r>
            <a:r>
              <a:rPr dirty="0" sz="1400">
                <a:solidFill>
                  <a:srgbClr val="1E1C10"/>
                </a:solidFill>
                <a:latin typeface="Times New Roman"/>
                <a:cs typeface="Times New Roman"/>
              </a:rPr>
              <a:t> </a:t>
            </a:r>
            <a:r>
              <a:rPr dirty="0" sz="1400" spc="-10">
                <a:solidFill>
                  <a:srgbClr val="1E1C10"/>
                </a:solidFill>
                <a:latin typeface="Arial"/>
                <a:cs typeface="Arial"/>
              </a:rPr>
              <a:t>repair</a:t>
            </a:r>
            <a:r>
              <a:rPr dirty="0" sz="1400" spc="-10">
                <a:solidFill>
                  <a:srgbClr val="1E1C1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1E1C10"/>
                </a:solidFill>
                <a:latin typeface="Arial"/>
                <a:cs typeface="Arial"/>
              </a:rPr>
              <a:t>Percutaneous</a:t>
            </a:r>
            <a:r>
              <a:rPr dirty="0" sz="1400" spc="35">
                <a:solidFill>
                  <a:srgbClr val="1E1C10"/>
                </a:solidFill>
                <a:latin typeface="Times New Roman"/>
                <a:cs typeface="Times New Roman"/>
              </a:rPr>
              <a:t> </a:t>
            </a:r>
            <a:r>
              <a:rPr dirty="0" sz="1400" spc="-10">
                <a:solidFill>
                  <a:srgbClr val="1E1C10"/>
                </a:solidFill>
                <a:latin typeface="Arial"/>
                <a:cs typeface="Arial"/>
              </a:rPr>
              <a:t>repair</a:t>
            </a:r>
            <a:endParaRPr sz="1400">
              <a:latin typeface="Arial"/>
              <a:cs typeface="Arial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10274731" y="3113088"/>
            <a:ext cx="381635" cy="10071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595"/>
              </a:lnSpc>
              <a:spcBef>
                <a:spcPts val="100"/>
              </a:spcBef>
            </a:pPr>
            <a:r>
              <a:rPr dirty="0" sz="1400" spc="-25">
                <a:solidFill>
                  <a:srgbClr val="1E1C10"/>
                </a:solidFill>
                <a:latin typeface="Arial"/>
                <a:cs typeface="Arial"/>
              </a:rPr>
              <a:t>25%</a:t>
            </a:r>
            <a:endParaRPr sz="1400">
              <a:latin typeface="Arial"/>
              <a:cs typeface="Arial"/>
            </a:endParaRPr>
          </a:p>
          <a:p>
            <a:pPr marL="61594">
              <a:lnSpc>
                <a:spcPts val="1510"/>
              </a:lnSpc>
            </a:pPr>
            <a:r>
              <a:rPr dirty="0" sz="1400" spc="-25">
                <a:solidFill>
                  <a:srgbClr val="1E1C10"/>
                </a:solidFill>
                <a:latin typeface="Arial"/>
                <a:cs typeface="Arial"/>
              </a:rPr>
              <a:t>5%</a:t>
            </a:r>
            <a:endParaRPr sz="1400">
              <a:latin typeface="Arial"/>
              <a:cs typeface="Arial"/>
            </a:endParaRPr>
          </a:p>
          <a:p>
            <a:pPr marL="61594">
              <a:lnSpc>
                <a:spcPts val="1510"/>
              </a:lnSpc>
            </a:pPr>
            <a:r>
              <a:rPr dirty="0" sz="1400" spc="-25">
                <a:solidFill>
                  <a:srgbClr val="1E1C10"/>
                </a:solidFill>
                <a:latin typeface="Arial"/>
                <a:cs typeface="Arial"/>
              </a:rPr>
              <a:t>0%</a:t>
            </a:r>
            <a:endParaRPr sz="1400">
              <a:latin typeface="Arial"/>
              <a:cs typeface="Arial"/>
            </a:endParaRPr>
          </a:p>
          <a:p>
            <a:pPr marL="61594">
              <a:lnSpc>
                <a:spcPts val="1510"/>
              </a:lnSpc>
            </a:pPr>
            <a:r>
              <a:rPr dirty="0" sz="1400" spc="-25">
                <a:solidFill>
                  <a:srgbClr val="1E1C10"/>
                </a:solidFill>
                <a:latin typeface="Arial"/>
                <a:cs typeface="Arial"/>
              </a:rPr>
              <a:t>7%</a:t>
            </a:r>
            <a:endParaRPr sz="1400">
              <a:latin typeface="Arial"/>
              <a:cs typeface="Arial"/>
            </a:endParaRPr>
          </a:p>
          <a:p>
            <a:pPr marL="19050">
              <a:lnSpc>
                <a:spcPts val="1595"/>
              </a:lnSpc>
            </a:pPr>
            <a:r>
              <a:rPr dirty="0" sz="1400" spc="-25">
                <a:solidFill>
                  <a:srgbClr val="1E1C10"/>
                </a:solidFill>
                <a:latin typeface="Arial"/>
                <a:cs typeface="Arial"/>
              </a:rPr>
              <a:t>11%</a:t>
            </a:r>
            <a:endParaRPr sz="1400">
              <a:latin typeface="Arial"/>
              <a:cs typeface="Arial"/>
            </a:endParaRPr>
          </a:p>
        </p:txBody>
      </p:sp>
      <p:sp>
        <p:nvSpPr>
          <p:cNvPr id="29" name="object 29" descr=""/>
          <p:cNvSpPr txBox="1"/>
          <p:nvPr/>
        </p:nvSpPr>
        <p:spPr>
          <a:xfrm>
            <a:off x="6588207" y="4296350"/>
            <a:ext cx="95440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solidFill>
                  <a:srgbClr val="1E1C10"/>
                </a:solidFill>
                <a:latin typeface="Arial"/>
                <a:cs typeface="Arial"/>
              </a:rPr>
              <a:t>Prior</a:t>
            </a:r>
            <a:r>
              <a:rPr dirty="0" sz="1400" spc="35">
                <a:solidFill>
                  <a:srgbClr val="1E1C10"/>
                </a:solidFill>
                <a:latin typeface="Times New Roman"/>
                <a:cs typeface="Times New Roman"/>
              </a:rPr>
              <a:t> </a:t>
            </a:r>
            <a:r>
              <a:rPr dirty="0" sz="1400" spc="-20">
                <a:solidFill>
                  <a:srgbClr val="1E1C10"/>
                </a:solidFill>
                <a:latin typeface="Arial"/>
                <a:cs typeface="Arial"/>
              </a:rPr>
              <a:t>CABG</a:t>
            </a:r>
            <a:endParaRPr sz="1400">
              <a:latin typeface="Arial"/>
              <a:cs typeface="Arial"/>
            </a:endParaRPr>
          </a:p>
        </p:txBody>
      </p:sp>
      <p:sp>
        <p:nvSpPr>
          <p:cNvPr id="30" name="object 30" descr=""/>
          <p:cNvSpPr txBox="1"/>
          <p:nvPr/>
        </p:nvSpPr>
        <p:spPr>
          <a:xfrm>
            <a:off x="10274899" y="4296350"/>
            <a:ext cx="38163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25">
                <a:solidFill>
                  <a:srgbClr val="1E1C10"/>
                </a:solidFill>
                <a:latin typeface="Arial"/>
                <a:cs typeface="Arial"/>
              </a:rPr>
              <a:t>19%</a:t>
            </a:r>
            <a:endParaRPr sz="1400">
              <a:latin typeface="Arial"/>
              <a:cs typeface="Arial"/>
            </a:endParaRPr>
          </a:p>
        </p:txBody>
      </p:sp>
      <p:sp>
        <p:nvSpPr>
          <p:cNvPr id="31" name="object 31" descr=""/>
          <p:cNvSpPr txBox="1"/>
          <p:nvPr/>
        </p:nvSpPr>
        <p:spPr>
          <a:xfrm>
            <a:off x="6588207" y="4713147"/>
            <a:ext cx="74676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solidFill>
                  <a:srgbClr val="1E1C10"/>
                </a:solidFill>
                <a:latin typeface="Arial"/>
                <a:cs typeface="Arial"/>
              </a:rPr>
              <a:t>Prior</a:t>
            </a:r>
            <a:r>
              <a:rPr dirty="0" sz="1400" spc="35">
                <a:solidFill>
                  <a:srgbClr val="1E1C10"/>
                </a:solidFill>
                <a:latin typeface="Times New Roman"/>
                <a:cs typeface="Times New Roman"/>
              </a:rPr>
              <a:t> </a:t>
            </a:r>
            <a:r>
              <a:rPr dirty="0" sz="1400" spc="-25">
                <a:solidFill>
                  <a:srgbClr val="1E1C10"/>
                </a:solidFill>
                <a:latin typeface="Arial"/>
                <a:cs typeface="Arial"/>
              </a:rPr>
              <a:t>PCI</a:t>
            </a:r>
            <a:endParaRPr sz="1400">
              <a:latin typeface="Arial"/>
              <a:cs typeface="Arial"/>
            </a:endParaRPr>
          </a:p>
        </p:txBody>
      </p:sp>
      <p:sp>
        <p:nvSpPr>
          <p:cNvPr id="32" name="object 32" descr=""/>
          <p:cNvSpPr txBox="1"/>
          <p:nvPr/>
        </p:nvSpPr>
        <p:spPr>
          <a:xfrm>
            <a:off x="10274738" y="4713147"/>
            <a:ext cx="38163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25">
                <a:solidFill>
                  <a:srgbClr val="1E1C10"/>
                </a:solidFill>
                <a:latin typeface="Arial"/>
                <a:cs typeface="Arial"/>
              </a:rPr>
              <a:t>14%</a:t>
            </a:r>
            <a:endParaRPr sz="1400">
              <a:latin typeface="Arial"/>
              <a:cs typeface="Arial"/>
            </a:endParaRPr>
          </a:p>
        </p:txBody>
      </p:sp>
      <p:sp>
        <p:nvSpPr>
          <p:cNvPr id="33" name="object 33" descr=""/>
          <p:cNvSpPr txBox="1"/>
          <p:nvPr/>
        </p:nvSpPr>
        <p:spPr>
          <a:xfrm>
            <a:off x="6588207" y="5129950"/>
            <a:ext cx="270637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solidFill>
                  <a:srgbClr val="1E1C10"/>
                </a:solidFill>
                <a:latin typeface="Arial"/>
                <a:cs typeface="Arial"/>
              </a:rPr>
              <a:t>Prior</a:t>
            </a:r>
            <a:r>
              <a:rPr dirty="0" sz="1400" spc="35">
                <a:solidFill>
                  <a:srgbClr val="1E1C10"/>
                </a:solidFill>
                <a:latin typeface="Times New Roman"/>
                <a:cs typeface="Times New Roman"/>
              </a:rPr>
              <a:t> </a:t>
            </a:r>
            <a:r>
              <a:rPr dirty="0" sz="1400" spc="-20">
                <a:solidFill>
                  <a:srgbClr val="1E1C10"/>
                </a:solidFill>
                <a:latin typeface="Arial"/>
                <a:cs typeface="Arial"/>
              </a:rPr>
              <a:t>CRT/CRT-</a:t>
            </a:r>
            <a:r>
              <a:rPr dirty="0" sz="1400" spc="-10">
                <a:solidFill>
                  <a:srgbClr val="1E1C10"/>
                </a:solidFill>
                <a:latin typeface="Arial"/>
                <a:cs typeface="Arial"/>
              </a:rPr>
              <a:t>D/ICD/Pacemaker</a:t>
            </a:r>
            <a:endParaRPr sz="1400">
              <a:latin typeface="Arial"/>
              <a:cs typeface="Arial"/>
            </a:endParaRPr>
          </a:p>
        </p:txBody>
      </p:sp>
      <p:sp>
        <p:nvSpPr>
          <p:cNvPr id="34" name="object 34" descr=""/>
          <p:cNvSpPr txBox="1"/>
          <p:nvPr/>
        </p:nvSpPr>
        <p:spPr>
          <a:xfrm>
            <a:off x="10274758" y="5129950"/>
            <a:ext cx="38163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25">
                <a:solidFill>
                  <a:srgbClr val="1E1C10"/>
                </a:solidFill>
                <a:latin typeface="Arial"/>
                <a:cs typeface="Arial"/>
              </a:rPr>
              <a:t>15%</a:t>
            </a:r>
            <a:endParaRPr sz="1400">
              <a:latin typeface="Arial"/>
              <a:cs typeface="Arial"/>
            </a:endParaRPr>
          </a:p>
        </p:txBody>
      </p:sp>
      <p:sp>
        <p:nvSpPr>
          <p:cNvPr id="35" name="object 35" descr=""/>
          <p:cNvSpPr txBox="1"/>
          <p:nvPr/>
        </p:nvSpPr>
        <p:spPr>
          <a:xfrm>
            <a:off x="6588207" y="5574738"/>
            <a:ext cx="215963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solidFill>
                  <a:srgbClr val="1E1C10"/>
                </a:solidFill>
                <a:latin typeface="Arial"/>
                <a:cs typeface="Arial"/>
              </a:rPr>
              <a:t>HFH</a:t>
            </a:r>
            <a:r>
              <a:rPr dirty="0" sz="1400" spc="15">
                <a:solidFill>
                  <a:srgbClr val="1E1C1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1E1C10"/>
                </a:solidFill>
                <a:latin typeface="Arial"/>
                <a:cs typeface="Arial"/>
              </a:rPr>
              <a:t>within</a:t>
            </a:r>
            <a:r>
              <a:rPr dirty="0" sz="1400" spc="25">
                <a:solidFill>
                  <a:srgbClr val="1E1C1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1E1C10"/>
                </a:solidFill>
                <a:latin typeface="Arial"/>
                <a:cs typeface="Arial"/>
              </a:rPr>
              <a:t>previous</a:t>
            </a:r>
            <a:r>
              <a:rPr dirty="0" sz="1400" spc="25">
                <a:solidFill>
                  <a:srgbClr val="1E1C1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1E1C10"/>
                </a:solidFill>
                <a:latin typeface="Arial"/>
                <a:cs typeface="Arial"/>
              </a:rPr>
              <a:t>1</a:t>
            </a:r>
            <a:r>
              <a:rPr dirty="0" sz="1400" spc="30">
                <a:solidFill>
                  <a:srgbClr val="1E1C10"/>
                </a:solidFill>
                <a:latin typeface="Times New Roman"/>
                <a:cs typeface="Times New Roman"/>
              </a:rPr>
              <a:t> </a:t>
            </a:r>
            <a:r>
              <a:rPr dirty="0" sz="1400" spc="-20">
                <a:solidFill>
                  <a:srgbClr val="1E1C10"/>
                </a:solidFill>
                <a:latin typeface="Arial"/>
                <a:cs typeface="Arial"/>
              </a:rPr>
              <a:t>year</a:t>
            </a:r>
            <a:endParaRPr sz="1400">
              <a:latin typeface="Arial"/>
              <a:cs typeface="Arial"/>
            </a:endParaRPr>
          </a:p>
        </p:txBody>
      </p:sp>
      <p:sp>
        <p:nvSpPr>
          <p:cNvPr id="36" name="object 36" descr=""/>
          <p:cNvSpPr txBox="1"/>
          <p:nvPr/>
        </p:nvSpPr>
        <p:spPr>
          <a:xfrm>
            <a:off x="10274819" y="5574738"/>
            <a:ext cx="38163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25">
                <a:solidFill>
                  <a:srgbClr val="1E1C10"/>
                </a:solidFill>
                <a:latin typeface="Arial"/>
                <a:cs typeface="Arial"/>
              </a:rPr>
              <a:t>25%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88265">
              <a:lnSpc>
                <a:spcPct val="100000"/>
              </a:lnSpc>
              <a:spcBef>
                <a:spcPts val="100"/>
              </a:spcBef>
            </a:pPr>
            <a:r>
              <a:rPr dirty="0"/>
              <a:t>Baseline</a:t>
            </a:r>
            <a:r>
              <a:rPr dirty="0" spc="55" b="0">
                <a:latin typeface="Times New Roman"/>
                <a:cs typeface="Times New Roman"/>
              </a:rPr>
              <a:t> </a:t>
            </a:r>
            <a:r>
              <a:rPr dirty="0"/>
              <a:t>Symptoms</a:t>
            </a:r>
            <a:r>
              <a:rPr dirty="0" spc="55" b="0">
                <a:latin typeface="Times New Roman"/>
                <a:cs typeface="Times New Roman"/>
              </a:rPr>
              <a:t> </a:t>
            </a:r>
            <a:r>
              <a:rPr dirty="0"/>
              <a:t>and</a:t>
            </a:r>
            <a:r>
              <a:rPr dirty="0" spc="55" b="0">
                <a:latin typeface="Times New Roman"/>
                <a:cs typeface="Times New Roman"/>
              </a:rPr>
              <a:t> </a:t>
            </a:r>
            <a:r>
              <a:rPr dirty="0"/>
              <a:t>Quality</a:t>
            </a:r>
            <a:r>
              <a:rPr dirty="0" spc="55" b="0">
                <a:latin typeface="Times New Roman"/>
                <a:cs typeface="Times New Roman"/>
              </a:rPr>
              <a:t> </a:t>
            </a:r>
            <a:r>
              <a:rPr dirty="0"/>
              <a:t>of</a:t>
            </a:r>
            <a:r>
              <a:rPr dirty="0" spc="55" b="0">
                <a:latin typeface="Times New Roman"/>
                <a:cs typeface="Times New Roman"/>
              </a:rPr>
              <a:t> </a:t>
            </a:r>
            <a:r>
              <a:rPr dirty="0" spc="-20"/>
              <a:t>Life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6296605" y="2995170"/>
            <a:ext cx="196215" cy="93980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425"/>
              </a:lnSpc>
            </a:pPr>
            <a:r>
              <a:rPr dirty="0" sz="1200" b="1">
                <a:latin typeface="Arial"/>
                <a:cs typeface="Arial"/>
              </a:rPr>
              <a:t>Subjects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 spc="-25" b="1">
                <a:latin typeface="Arial"/>
                <a:cs typeface="Arial"/>
              </a:rPr>
              <a:t>(%)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6989343" y="1828533"/>
            <a:ext cx="3684904" cy="3279775"/>
            <a:chOff x="6989343" y="1828533"/>
            <a:chExt cx="3684904" cy="3279775"/>
          </a:xfrm>
        </p:grpSpPr>
        <p:sp>
          <p:nvSpPr>
            <p:cNvPr id="5" name="object 5" descr=""/>
            <p:cNvSpPr/>
            <p:nvPr/>
          </p:nvSpPr>
          <p:spPr>
            <a:xfrm>
              <a:off x="7307490" y="4010619"/>
              <a:ext cx="363855" cy="1059815"/>
            </a:xfrm>
            <a:custGeom>
              <a:avLst/>
              <a:gdLst/>
              <a:ahLst/>
              <a:cxnLst/>
              <a:rect l="l" t="t" r="r" b="b"/>
              <a:pathLst>
                <a:path w="363854" h="1059814">
                  <a:moveTo>
                    <a:pt x="363240" y="0"/>
                  </a:moveTo>
                  <a:lnTo>
                    <a:pt x="0" y="0"/>
                  </a:lnTo>
                  <a:lnTo>
                    <a:pt x="0" y="1059398"/>
                  </a:lnTo>
                  <a:lnTo>
                    <a:pt x="363240" y="1059398"/>
                  </a:lnTo>
                  <a:lnTo>
                    <a:pt x="363240" y="0"/>
                  </a:lnTo>
                  <a:close/>
                </a:path>
              </a:pathLst>
            </a:custGeom>
            <a:solidFill>
              <a:srgbClr val="20596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7307490" y="4010619"/>
              <a:ext cx="363855" cy="1059815"/>
            </a:xfrm>
            <a:custGeom>
              <a:avLst/>
              <a:gdLst/>
              <a:ahLst/>
              <a:cxnLst/>
              <a:rect l="l" t="t" r="r" b="b"/>
              <a:pathLst>
                <a:path w="363854" h="1059814">
                  <a:moveTo>
                    <a:pt x="0" y="1059398"/>
                  </a:moveTo>
                  <a:lnTo>
                    <a:pt x="363240" y="1059398"/>
                  </a:lnTo>
                  <a:lnTo>
                    <a:pt x="363240" y="0"/>
                  </a:lnTo>
                  <a:lnTo>
                    <a:pt x="0" y="0"/>
                  </a:lnTo>
                  <a:lnTo>
                    <a:pt x="0" y="1059398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8215578" y="2024252"/>
              <a:ext cx="363855" cy="3046095"/>
            </a:xfrm>
            <a:custGeom>
              <a:avLst/>
              <a:gdLst/>
              <a:ahLst/>
              <a:cxnLst/>
              <a:rect l="l" t="t" r="r" b="b"/>
              <a:pathLst>
                <a:path w="363854" h="3046095">
                  <a:moveTo>
                    <a:pt x="363235" y="0"/>
                  </a:moveTo>
                  <a:lnTo>
                    <a:pt x="0" y="0"/>
                  </a:lnTo>
                  <a:lnTo>
                    <a:pt x="0" y="3045764"/>
                  </a:lnTo>
                  <a:lnTo>
                    <a:pt x="363235" y="3045764"/>
                  </a:lnTo>
                  <a:lnTo>
                    <a:pt x="363235" y="0"/>
                  </a:lnTo>
                  <a:close/>
                </a:path>
              </a:pathLst>
            </a:custGeom>
            <a:solidFill>
              <a:srgbClr val="20596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8215578" y="2024252"/>
              <a:ext cx="363855" cy="3046095"/>
            </a:xfrm>
            <a:custGeom>
              <a:avLst/>
              <a:gdLst/>
              <a:ahLst/>
              <a:cxnLst/>
              <a:rect l="l" t="t" r="r" b="b"/>
              <a:pathLst>
                <a:path w="363854" h="3046095">
                  <a:moveTo>
                    <a:pt x="0" y="3045764"/>
                  </a:moveTo>
                  <a:lnTo>
                    <a:pt x="363235" y="3045764"/>
                  </a:lnTo>
                  <a:lnTo>
                    <a:pt x="363235" y="0"/>
                  </a:lnTo>
                  <a:lnTo>
                    <a:pt x="0" y="0"/>
                  </a:lnTo>
                  <a:lnTo>
                    <a:pt x="0" y="3045764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9123679" y="2262619"/>
              <a:ext cx="363855" cy="2807970"/>
            </a:xfrm>
            <a:custGeom>
              <a:avLst/>
              <a:gdLst/>
              <a:ahLst/>
              <a:cxnLst/>
              <a:rect l="l" t="t" r="r" b="b"/>
              <a:pathLst>
                <a:path w="363854" h="2807970">
                  <a:moveTo>
                    <a:pt x="363235" y="0"/>
                  </a:moveTo>
                  <a:lnTo>
                    <a:pt x="0" y="0"/>
                  </a:lnTo>
                  <a:lnTo>
                    <a:pt x="0" y="2807398"/>
                  </a:lnTo>
                  <a:lnTo>
                    <a:pt x="363235" y="2807398"/>
                  </a:lnTo>
                  <a:lnTo>
                    <a:pt x="363235" y="0"/>
                  </a:lnTo>
                  <a:close/>
                </a:path>
              </a:pathLst>
            </a:custGeom>
            <a:solidFill>
              <a:srgbClr val="20596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9123679" y="2262619"/>
              <a:ext cx="363855" cy="2807970"/>
            </a:xfrm>
            <a:custGeom>
              <a:avLst/>
              <a:gdLst/>
              <a:ahLst/>
              <a:cxnLst/>
              <a:rect l="l" t="t" r="r" b="b"/>
              <a:pathLst>
                <a:path w="363854" h="2807970">
                  <a:moveTo>
                    <a:pt x="0" y="2807398"/>
                  </a:moveTo>
                  <a:lnTo>
                    <a:pt x="363235" y="2807398"/>
                  </a:lnTo>
                  <a:lnTo>
                    <a:pt x="363235" y="0"/>
                  </a:lnTo>
                  <a:lnTo>
                    <a:pt x="0" y="0"/>
                  </a:lnTo>
                  <a:lnTo>
                    <a:pt x="0" y="2807398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10031767" y="2739339"/>
              <a:ext cx="363855" cy="2331085"/>
            </a:xfrm>
            <a:custGeom>
              <a:avLst/>
              <a:gdLst/>
              <a:ahLst/>
              <a:cxnLst/>
              <a:rect l="l" t="t" r="r" b="b"/>
              <a:pathLst>
                <a:path w="363854" h="2331085">
                  <a:moveTo>
                    <a:pt x="363240" y="0"/>
                  </a:moveTo>
                  <a:lnTo>
                    <a:pt x="0" y="0"/>
                  </a:lnTo>
                  <a:lnTo>
                    <a:pt x="0" y="2330678"/>
                  </a:lnTo>
                  <a:lnTo>
                    <a:pt x="363240" y="2330678"/>
                  </a:lnTo>
                  <a:lnTo>
                    <a:pt x="363240" y="0"/>
                  </a:lnTo>
                  <a:close/>
                </a:path>
              </a:pathLst>
            </a:custGeom>
            <a:solidFill>
              <a:srgbClr val="20596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10031767" y="2739339"/>
              <a:ext cx="363855" cy="2331085"/>
            </a:xfrm>
            <a:custGeom>
              <a:avLst/>
              <a:gdLst/>
              <a:ahLst/>
              <a:cxnLst/>
              <a:rect l="l" t="t" r="r" b="b"/>
              <a:pathLst>
                <a:path w="363854" h="2331085">
                  <a:moveTo>
                    <a:pt x="0" y="2330678"/>
                  </a:moveTo>
                  <a:lnTo>
                    <a:pt x="363240" y="2330678"/>
                  </a:lnTo>
                  <a:lnTo>
                    <a:pt x="363240" y="0"/>
                  </a:lnTo>
                  <a:lnTo>
                    <a:pt x="0" y="0"/>
                  </a:lnTo>
                  <a:lnTo>
                    <a:pt x="0" y="2330678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7035063" y="5070017"/>
              <a:ext cx="3632835" cy="0"/>
            </a:xfrm>
            <a:custGeom>
              <a:avLst/>
              <a:gdLst/>
              <a:ahLst/>
              <a:cxnLst/>
              <a:rect l="l" t="t" r="r" b="b"/>
              <a:pathLst>
                <a:path w="3632834" h="0">
                  <a:moveTo>
                    <a:pt x="0" y="0"/>
                  </a:moveTo>
                  <a:lnTo>
                    <a:pt x="3632365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7035063" y="5070017"/>
              <a:ext cx="0" cy="38100"/>
            </a:xfrm>
            <a:custGeom>
              <a:avLst/>
              <a:gdLst/>
              <a:ahLst/>
              <a:cxnLst/>
              <a:rect l="l" t="t" r="r" b="b"/>
              <a:pathLst>
                <a:path w="0" h="38100">
                  <a:moveTo>
                    <a:pt x="0" y="0"/>
                  </a:moveTo>
                  <a:lnTo>
                    <a:pt x="0" y="3810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7943151" y="5070017"/>
              <a:ext cx="0" cy="38100"/>
            </a:xfrm>
            <a:custGeom>
              <a:avLst/>
              <a:gdLst/>
              <a:ahLst/>
              <a:cxnLst/>
              <a:rect l="l" t="t" r="r" b="b"/>
              <a:pathLst>
                <a:path w="0" h="38100">
                  <a:moveTo>
                    <a:pt x="0" y="0"/>
                  </a:moveTo>
                  <a:lnTo>
                    <a:pt x="0" y="3810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8851239" y="5070017"/>
              <a:ext cx="0" cy="38100"/>
            </a:xfrm>
            <a:custGeom>
              <a:avLst/>
              <a:gdLst/>
              <a:ahLst/>
              <a:cxnLst/>
              <a:rect l="l" t="t" r="r" b="b"/>
              <a:pathLst>
                <a:path w="0" h="38100">
                  <a:moveTo>
                    <a:pt x="0" y="0"/>
                  </a:moveTo>
                  <a:lnTo>
                    <a:pt x="0" y="3810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9759340" y="5070017"/>
              <a:ext cx="0" cy="38100"/>
            </a:xfrm>
            <a:custGeom>
              <a:avLst/>
              <a:gdLst/>
              <a:ahLst/>
              <a:cxnLst/>
              <a:rect l="l" t="t" r="r" b="b"/>
              <a:pathLst>
                <a:path w="0" h="38100">
                  <a:moveTo>
                    <a:pt x="0" y="0"/>
                  </a:moveTo>
                  <a:lnTo>
                    <a:pt x="0" y="3810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10667428" y="5070017"/>
              <a:ext cx="0" cy="38100"/>
            </a:xfrm>
            <a:custGeom>
              <a:avLst/>
              <a:gdLst/>
              <a:ahLst/>
              <a:cxnLst/>
              <a:rect l="l" t="t" r="r" b="b"/>
              <a:pathLst>
                <a:path w="0" h="38100">
                  <a:moveTo>
                    <a:pt x="0" y="0"/>
                  </a:moveTo>
                  <a:lnTo>
                    <a:pt x="0" y="3810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7035063" y="1834883"/>
              <a:ext cx="0" cy="3235325"/>
            </a:xfrm>
            <a:custGeom>
              <a:avLst/>
              <a:gdLst/>
              <a:ahLst/>
              <a:cxnLst/>
              <a:rect l="l" t="t" r="r" b="b"/>
              <a:pathLst>
                <a:path w="0" h="3235325">
                  <a:moveTo>
                    <a:pt x="0" y="0"/>
                  </a:moveTo>
                  <a:lnTo>
                    <a:pt x="0" y="3235134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6989343" y="5070017"/>
              <a:ext cx="45720" cy="0"/>
            </a:xfrm>
            <a:custGeom>
              <a:avLst/>
              <a:gdLst/>
              <a:ahLst/>
              <a:cxnLst/>
              <a:rect l="l" t="t" r="r" b="b"/>
              <a:pathLst>
                <a:path w="45720" h="0">
                  <a:moveTo>
                    <a:pt x="0" y="0"/>
                  </a:moveTo>
                  <a:lnTo>
                    <a:pt x="45720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6989343" y="4607864"/>
              <a:ext cx="45720" cy="0"/>
            </a:xfrm>
            <a:custGeom>
              <a:avLst/>
              <a:gdLst/>
              <a:ahLst/>
              <a:cxnLst/>
              <a:rect l="l" t="t" r="r" b="b"/>
              <a:pathLst>
                <a:path w="45720" h="0">
                  <a:moveTo>
                    <a:pt x="0" y="0"/>
                  </a:moveTo>
                  <a:lnTo>
                    <a:pt x="45720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 descr=""/>
            <p:cNvSpPr/>
            <p:nvPr/>
          </p:nvSpPr>
          <p:spPr>
            <a:xfrm>
              <a:off x="6989343" y="4145699"/>
              <a:ext cx="45720" cy="0"/>
            </a:xfrm>
            <a:custGeom>
              <a:avLst/>
              <a:gdLst/>
              <a:ahLst/>
              <a:cxnLst/>
              <a:rect l="l" t="t" r="r" b="b"/>
              <a:pathLst>
                <a:path w="45720" h="0">
                  <a:moveTo>
                    <a:pt x="0" y="0"/>
                  </a:moveTo>
                  <a:lnTo>
                    <a:pt x="45720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 descr=""/>
            <p:cNvSpPr/>
            <p:nvPr/>
          </p:nvSpPr>
          <p:spPr>
            <a:xfrm>
              <a:off x="6989343" y="3683533"/>
              <a:ext cx="45720" cy="0"/>
            </a:xfrm>
            <a:custGeom>
              <a:avLst/>
              <a:gdLst/>
              <a:ahLst/>
              <a:cxnLst/>
              <a:rect l="l" t="t" r="r" b="b"/>
              <a:pathLst>
                <a:path w="45720" h="0">
                  <a:moveTo>
                    <a:pt x="0" y="0"/>
                  </a:moveTo>
                  <a:lnTo>
                    <a:pt x="45720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 descr=""/>
            <p:cNvSpPr/>
            <p:nvPr/>
          </p:nvSpPr>
          <p:spPr>
            <a:xfrm>
              <a:off x="6989343" y="3221380"/>
              <a:ext cx="45720" cy="0"/>
            </a:xfrm>
            <a:custGeom>
              <a:avLst/>
              <a:gdLst/>
              <a:ahLst/>
              <a:cxnLst/>
              <a:rect l="l" t="t" r="r" b="b"/>
              <a:pathLst>
                <a:path w="45720" h="0">
                  <a:moveTo>
                    <a:pt x="0" y="0"/>
                  </a:moveTo>
                  <a:lnTo>
                    <a:pt x="45720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 descr=""/>
            <p:cNvSpPr/>
            <p:nvPr/>
          </p:nvSpPr>
          <p:spPr>
            <a:xfrm>
              <a:off x="6989343" y="2759214"/>
              <a:ext cx="45720" cy="0"/>
            </a:xfrm>
            <a:custGeom>
              <a:avLst/>
              <a:gdLst/>
              <a:ahLst/>
              <a:cxnLst/>
              <a:rect l="l" t="t" r="r" b="b"/>
              <a:pathLst>
                <a:path w="45720" h="0">
                  <a:moveTo>
                    <a:pt x="0" y="0"/>
                  </a:moveTo>
                  <a:lnTo>
                    <a:pt x="45720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 descr=""/>
            <p:cNvSpPr/>
            <p:nvPr/>
          </p:nvSpPr>
          <p:spPr>
            <a:xfrm>
              <a:off x="6989343" y="2297048"/>
              <a:ext cx="45720" cy="0"/>
            </a:xfrm>
            <a:custGeom>
              <a:avLst/>
              <a:gdLst/>
              <a:ahLst/>
              <a:cxnLst/>
              <a:rect l="l" t="t" r="r" b="b"/>
              <a:pathLst>
                <a:path w="45720" h="0">
                  <a:moveTo>
                    <a:pt x="0" y="0"/>
                  </a:moveTo>
                  <a:lnTo>
                    <a:pt x="45720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 descr=""/>
            <p:cNvSpPr/>
            <p:nvPr/>
          </p:nvSpPr>
          <p:spPr>
            <a:xfrm>
              <a:off x="6989343" y="1834883"/>
              <a:ext cx="45720" cy="0"/>
            </a:xfrm>
            <a:custGeom>
              <a:avLst/>
              <a:gdLst/>
              <a:ahLst/>
              <a:cxnLst/>
              <a:rect l="l" t="t" r="r" b="b"/>
              <a:pathLst>
                <a:path w="45720" h="0">
                  <a:moveTo>
                    <a:pt x="0" y="0"/>
                  </a:moveTo>
                  <a:lnTo>
                    <a:pt x="45720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8" name="object 28" descr=""/>
          <p:cNvSpPr txBox="1"/>
          <p:nvPr/>
        </p:nvSpPr>
        <p:spPr>
          <a:xfrm>
            <a:off x="6681043" y="4961667"/>
            <a:ext cx="24574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 b="1">
                <a:latin typeface="Arial"/>
                <a:cs typeface="Arial"/>
              </a:rPr>
              <a:t>0%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9" name="object 29" descr=""/>
          <p:cNvSpPr txBox="1"/>
          <p:nvPr/>
        </p:nvSpPr>
        <p:spPr>
          <a:xfrm>
            <a:off x="6681043" y="4499507"/>
            <a:ext cx="24574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 b="1">
                <a:latin typeface="Arial"/>
                <a:cs typeface="Arial"/>
              </a:rPr>
              <a:t>5%</a:t>
            </a:r>
            <a:endParaRPr sz="1200">
              <a:latin typeface="Arial"/>
              <a:cs typeface="Arial"/>
            </a:endParaRPr>
          </a:p>
        </p:txBody>
      </p:sp>
      <p:sp>
        <p:nvSpPr>
          <p:cNvPr id="30" name="object 30" descr=""/>
          <p:cNvSpPr txBox="1"/>
          <p:nvPr/>
        </p:nvSpPr>
        <p:spPr>
          <a:xfrm>
            <a:off x="6592937" y="4037346"/>
            <a:ext cx="33083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 b="1">
                <a:latin typeface="Arial"/>
                <a:cs typeface="Arial"/>
              </a:rPr>
              <a:t>10%</a:t>
            </a:r>
            <a:endParaRPr sz="1200">
              <a:latin typeface="Arial"/>
              <a:cs typeface="Arial"/>
            </a:endParaRPr>
          </a:p>
        </p:txBody>
      </p:sp>
      <p:sp>
        <p:nvSpPr>
          <p:cNvPr id="31" name="object 31" descr=""/>
          <p:cNvSpPr txBox="1"/>
          <p:nvPr/>
        </p:nvSpPr>
        <p:spPr>
          <a:xfrm>
            <a:off x="6592937" y="3575185"/>
            <a:ext cx="33083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 b="1">
                <a:latin typeface="Arial"/>
                <a:cs typeface="Arial"/>
              </a:rPr>
              <a:t>15%</a:t>
            </a:r>
            <a:endParaRPr sz="1200">
              <a:latin typeface="Arial"/>
              <a:cs typeface="Arial"/>
            </a:endParaRPr>
          </a:p>
        </p:txBody>
      </p:sp>
      <p:sp>
        <p:nvSpPr>
          <p:cNvPr id="32" name="object 32" descr=""/>
          <p:cNvSpPr txBox="1"/>
          <p:nvPr/>
        </p:nvSpPr>
        <p:spPr>
          <a:xfrm>
            <a:off x="6592937" y="3113020"/>
            <a:ext cx="33083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 b="1">
                <a:latin typeface="Arial"/>
                <a:cs typeface="Arial"/>
              </a:rPr>
              <a:t>20%</a:t>
            </a:r>
            <a:endParaRPr sz="1200">
              <a:latin typeface="Arial"/>
              <a:cs typeface="Arial"/>
            </a:endParaRPr>
          </a:p>
        </p:txBody>
      </p:sp>
      <p:sp>
        <p:nvSpPr>
          <p:cNvPr id="33" name="object 33" descr=""/>
          <p:cNvSpPr txBox="1"/>
          <p:nvPr/>
        </p:nvSpPr>
        <p:spPr>
          <a:xfrm>
            <a:off x="6592937" y="2650859"/>
            <a:ext cx="33083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 b="1">
                <a:latin typeface="Arial"/>
                <a:cs typeface="Arial"/>
              </a:rPr>
              <a:t>25%</a:t>
            </a:r>
            <a:endParaRPr sz="1200">
              <a:latin typeface="Arial"/>
              <a:cs typeface="Arial"/>
            </a:endParaRPr>
          </a:p>
        </p:txBody>
      </p:sp>
      <p:sp>
        <p:nvSpPr>
          <p:cNvPr id="34" name="object 34" descr=""/>
          <p:cNvSpPr txBox="1"/>
          <p:nvPr/>
        </p:nvSpPr>
        <p:spPr>
          <a:xfrm>
            <a:off x="6592937" y="2188698"/>
            <a:ext cx="33083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 b="1">
                <a:latin typeface="Arial"/>
                <a:cs typeface="Arial"/>
              </a:rPr>
              <a:t>30%</a:t>
            </a:r>
            <a:endParaRPr sz="1200">
              <a:latin typeface="Arial"/>
              <a:cs typeface="Arial"/>
            </a:endParaRPr>
          </a:p>
        </p:txBody>
      </p:sp>
      <p:sp>
        <p:nvSpPr>
          <p:cNvPr id="35" name="object 35" descr=""/>
          <p:cNvSpPr txBox="1"/>
          <p:nvPr/>
        </p:nvSpPr>
        <p:spPr>
          <a:xfrm>
            <a:off x="6592937" y="1726533"/>
            <a:ext cx="33083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 b="1">
                <a:latin typeface="Arial"/>
                <a:cs typeface="Arial"/>
              </a:rPr>
              <a:t>35%</a:t>
            </a:r>
            <a:endParaRPr sz="1200">
              <a:latin typeface="Arial"/>
              <a:cs typeface="Arial"/>
            </a:endParaRPr>
          </a:p>
        </p:txBody>
      </p:sp>
      <p:sp>
        <p:nvSpPr>
          <p:cNvPr id="36" name="object 36" descr=""/>
          <p:cNvSpPr txBox="1"/>
          <p:nvPr/>
        </p:nvSpPr>
        <p:spPr>
          <a:xfrm>
            <a:off x="7333997" y="3744791"/>
            <a:ext cx="32258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 b="1">
                <a:latin typeface="Arial"/>
                <a:cs typeface="Arial"/>
              </a:rPr>
              <a:t>11%</a:t>
            </a:r>
            <a:endParaRPr sz="1200">
              <a:latin typeface="Arial"/>
              <a:cs typeface="Arial"/>
            </a:endParaRPr>
          </a:p>
        </p:txBody>
      </p:sp>
      <p:sp>
        <p:nvSpPr>
          <p:cNvPr id="37" name="object 37" descr=""/>
          <p:cNvSpPr txBox="1"/>
          <p:nvPr/>
        </p:nvSpPr>
        <p:spPr>
          <a:xfrm>
            <a:off x="8233682" y="1758422"/>
            <a:ext cx="33083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 b="1">
                <a:latin typeface="Arial"/>
                <a:cs typeface="Arial"/>
              </a:rPr>
              <a:t>33%</a:t>
            </a:r>
            <a:endParaRPr sz="1200">
              <a:latin typeface="Arial"/>
              <a:cs typeface="Arial"/>
            </a:endParaRPr>
          </a:p>
        </p:txBody>
      </p:sp>
      <p:sp>
        <p:nvSpPr>
          <p:cNvPr id="38" name="object 38" descr=""/>
          <p:cNvSpPr txBox="1"/>
          <p:nvPr/>
        </p:nvSpPr>
        <p:spPr>
          <a:xfrm>
            <a:off x="9141772" y="1996786"/>
            <a:ext cx="33083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 b="1">
                <a:latin typeface="Arial"/>
                <a:cs typeface="Arial"/>
              </a:rPr>
              <a:t>30%</a:t>
            </a:r>
            <a:endParaRPr sz="1200">
              <a:latin typeface="Arial"/>
              <a:cs typeface="Arial"/>
            </a:endParaRPr>
          </a:p>
        </p:txBody>
      </p:sp>
      <p:sp>
        <p:nvSpPr>
          <p:cNvPr id="39" name="object 39" descr=""/>
          <p:cNvSpPr txBox="1"/>
          <p:nvPr/>
        </p:nvSpPr>
        <p:spPr>
          <a:xfrm>
            <a:off x="10049867" y="2473518"/>
            <a:ext cx="33083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 b="1">
                <a:latin typeface="Arial"/>
                <a:cs typeface="Arial"/>
              </a:rPr>
              <a:t>25%</a:t>
            </a:r>
            <a:endParaRPr sz="1200">
              <a:latin typeface="Arial"/>
              <a:cs typeface="Arial"/>
            </a:endParaRPr>
          </a:p>
        </p:txBody>
      </p:sp>
      <p:sp>
        <p:nvSpPr>
          <p:cNvPr id="40" name="object 40" descr=""/>
          <p:cNvSpPr txBox="1"/>
          <p:nvPr/>
        </p:nvSpPr>
        <p:spPr>
          <a:xfrm>
            <a:off x="9716769" y="1636738"/>
            <a:ext cx="856615" cy="3606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Arial"/>
                <a:cs typeface="Arial"/>
              </a:rPr>
              <a:t>Mean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Arial"/>
                <a:cs typeface="Arial"/>
              </a:rPr>
              <a:t>KCCQ:</a:t>
            </a:r>
            <a:endParaRPr sz="1100">
              <a:latin typeface="Arial"/>
              <a:cs typeface="Arial"/>
            </a:endParaRPr>
          </a:p>
          <a:p>
            <a:pPr marL="80010">
              <a:lnSpc>
                <a:spcPct val="100000"/>
              </a:lnSpc>
            </a:pPr>
            <a:r>
              <a:rPr dirty="0" sz="1100">
                <a:latin typeface="Arial"/>
                <a:cs typeface="Arial"/>
              </a:rPr>
              <a:t>55.1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±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23.8</a:t>
            </a:r>
            <a:endParaRPr sz="1100">
              <a:latin typeface="Arial"/>
              <a:cs typeface="Arial"/>
            </a:endParaRPr>
          </a:p>
        </p:txBody>
      </p:sp>
      <p:sp>
        <p:nvSpPr>
          <p:cNvPr id="41" name="object 41" descr=""/>
          <p:cNvSpPr txBox="1"/>
          <p:nvPr/>
        </p:nvSpPr>
        <p:spPr>
          <a:xfrm>
            <a:off x="1075466" y="3170808"/>
            <a:ext cx="196215" cy="66103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425"/>
              </a:lnSpc>
            </a:pPr>
            <a:r>
              <a:rPr dirty="0" sz="1200" spc="-10" b="1">
                <a:latin typeface="Arial"/>
                <a:cs typeface="Arial"/>
              </a:rPr>
              <a:t>Subjects</a:t>
            </a:r>
            <a:endParaRPr sz="1200">
              <a:latin typeface="Arial"/>
              <a:cs typeface="Arial"/>
            </a:endParaRPr>
          </a:p>
        </p:txBody>
      </p:sp>
      <p:sp>
        <p:nvSpPr>
          <p:cNvPr id="42" name="object 42" descr=""/>
          <p:cNvSpPr txBox="1"/>
          <p:nvPr/>
        </p:nvSpPr>
        <p:spPr>
          <a:xfrm>
            <a:off x="1075466" y="2849069"/>
            <a:ext cx="196215" cy="26289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425"/>
              </a:lnSpc>
            </a:pPr>
            <a:r>
              <a:rPr dirty="0" sz="1200" spc="-25" b="1">
                <a:latin typeface="Arial"/>
                <a:cs typeface="Arial"/>
              </a:rPr>
              <a:t>(%)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43" name="object 43" descr=""/>
          <p:cNvGrpSpPr/>
          <p:nvPr/>
        </p:nvGrpSpPr>
        <p:grpSpPr>
          <a:xfrm>
            <a:off x="1801075" y="1802282"/>
            <a:ext cx="3251835" cy="3355975"/>
            <a:chOff x="1801075" y="1802282"/>
            <a:chExt cx="3251835" cy="3355975"/>
          </a:xfrm>
        </p:grpSpPr>
        <p:sp>
          <p:nvSpPr>
            <p:cNvPr id="44" name="object 44" descr=""/>
            <p:cNvSpPr/>
            <p:nvPr/>
          </p:nvSpPr>
          <p:spPr>
            <a:xfrm>
              <a:off x="2811614" y="3728427"/>
              <a:ext cx="1278255" cy="1423670"/>
            </a:xfrm>
            <a:custGeom>
              <a:avLst/>
              <a:gdLst/>
              <a:ahLst/>
              <a:cxnLst/>
              <a:rect l="l" t="t" r="r" b="b"/>
              <a:pathLst>
                <a:path w="1278254" h="1423670">
                  <a:moveTo>
                    <a:pt x="1277962" y="0"/>
                  </a:moveTo>
                  <a:lnTo>
                    <a:pt x="0" y="0"/>
                  </a:lnTo>
                  <a:lnTo>
                    <a:pt x="0" y="1423136"/>
                  </a:lnTo>
                  <a:lnTo>
                    <a:pt x="1277962" y="1423136"/>
                  </a:lnTo>
                  <a:lnTo>
                    <a:pt x="1277962" y="0"/>
                  </a:lnTo>
                  <a:close/>
                </a:path>
              </a:pathLst>
            </a:custGeom>
            <a:solidFill>
              <a:srgbClr val="4978B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5" name="object 45" descr=""/>
            <p:cNvSpPr/>
            <p:nvPr/>
          </p:nvSpPr>
          <p:spPr>
            <a:xfrm>
              <a:off x="2811614" y="3728427"/>
              <a:ext cx="1278255" cy="1423670"/>
            </a:xfrm>
            <a:custGeom>
              <a:avLst/>
              <a:gdLst/>
              <a:ahLst/>
              <a:cxnLst/>
              <a:rect l="l" t="t" r="r" b="b"/>
              <a:pathLst>
                <a:path w="1278254" h="1423670">
                  <a:moveTo>
                    <a:pt x="0" y="1423136"/>
                  </a:moveTo>
                  <a:lnTo>
                    <a:pt x="1277962" y="1423136"/>
                  </a:lnTo>
                  <a:lnTo>
                    <a:pt x="1277962" y="0"/>
                  </a:lnTo>
                  <a:lnTo>
                    <a:pt x="0" y="0"/>
                  </a:lnTo>
                  <a:lnTo>
                    <a:pt x="0" y="1423136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6" name="object 46" descr=""/>
            <p:cNvSpPr/>
            <p:nvPr/>
          </p:nvSpPr>
          <p:spPr>
            <a:xfrm>
              <a:off x="2811614" y="1904136"/>
              <a:ext cx="1278255" cy="1824355"/>
            </a:xfrm>
            <a:custGeom>
              <a:avLst/>
              <a:gdLst/>
              <a:ahLst/>
              <a:cxnLst/>
              <a:rect l="l" t="t" r="r" b="b"/>
              <a:pathLst>
                <a:path w="1278254" h="1824354">
                  <a:moveTo>
                    <a:pt x="1277962" y="0"/>
                  </a:moveTo>
                  <a:lnTo>
                    <a:pt x="0" y="0"/>
                  </a:lnTo>
                  <a:lnTo>
                    <a:pt x="0" y="1824291"/>
                  </a:lnTo>
                  <a:lnTo>
                    <a:pt x="1277962" y="1824291"/>
                  </a:lnTo>
                  <a:lnTo>
                    <a:pt x="1277962" y="0"/>
                  </a:lnTo>
                  <a:close/>
                </a:path>
              </a:pathLst>
            </a:custGeom>
            <a:solidFill>
              <a:srgbClr val="7E9AC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7" name="object 47" descr=""/>
            <p:cNvSpPr/>
            <p:nvPr/>
          </p:nvSpPr>
          <p:spPr>
            <a:xfrm>
              <a:off x="2811614" y="1904136"/>
              <a:ext cx="1278255" cy="1824355"/>
            </a:xfrm>
            <a:custGeom>
              <a:avLst/>
              <a:gdLst/>
              <a:ahLst/>
              <a:cxnLst/>
              <a:rect l="l" t="t" r="r" b="b"/>
              <a:pathLst>
                <a:path w="1278254" h="1824354">
                  <a:moveTo>
                    <a:pt x="0" y="1824291"/>
                  </a:moveTo>
                  <a:lnTo>
                    <a:pt x="1277962" y="1824291"/>
                  </a:lnTo>
                  <a:lnTo>
                    <a:pt x="1277962" y="0"/>
                  </a:lnTo>
                  <a:lnTo>
                    <a:pt x="0" y="0"/>
                  </a:lnTo>
                  <a:lnTo>
                    <a:pt x="0" y="1824291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8" name="object 48" descr=""/>
            <p:cNvSpPr/>
            <p:nvPr/>
          </p:nvSpPr>
          <p:spPr>
            <a:xfrm>
              <a:off x="2811614" y="1808623"/>
              <a:ext cx="1278255" cy="95885"/>
            </a:xfrm>
            <a:custGeom>
              <a:avLst/>
              <a:gdLst/>
              <a:ahLst/>
              <a:cxnLst/>
              <a:rect l="l" t="t" r="r" b="b"/>
              <a:pathLst>
                <a:path w="1278254" h="95885">
                  <a:moveTo>
                    <a:pt x="1277962" y="0"/>
                  </a:moveTo>
                  <a:lnTo>
                    <a:pt x="0" y="0"/>
                  </a:lnTo>
                  <a:lnTo>
                    <a:pt x="0" y="95512"/>
                  </a:lnTo>
                  <a:lnTo>
                    <a:pt x="1277962" y="95512"/>
                  </a:lnTo>
                  <a:lnTo>
                    <a:pt x="1277962" y="0"/>
                  </a:lnTo>
                  <a:close/>
                </a:path>
              </a:pathLst>
            </a:custGeom>
            <a:solidFill>
              <a:srgbClr val="B5C3D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9" name="object 49" descr=""/>
            <p:cNvSpPr/>
            <p:nvPr/>
          </p:nvSpPr>
          <p:spPr>
            <a:xfrm>
              <a:off x="2811614" y="1808623"/>
              <a:ext cx="1278255" cy="95885"/>
            </a:xfrm>
            <a:custGeom>
              <a:avLst/>
              <a:gdLst/>
              <a:ahLst/>
              <a:cxnLst/>
              <a:rect l="l" t="t" r="r" b="b"/>
              <a:pathLst>
                <a:path w="1278254" h="95885">
                  <a:moveTo>
                    <a:pt x="0" y="95512"/>
                  </a:moveTo>
                  <a:lnTo>
                    <a:pt x="1277962" y="95512"/>
                  </a:lnTo>
                  <a:lnTo>
                    <a:pt x="1277962" y="0"/>
                  </a:lnTo>
                  <a:lnTo>
                    <a:pt x="0" y="0"/>
                  </a:lnTo>
                  <a:lnTo>
                    <a:pt x="0" y="95512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0" name="object 50" descr=""/>
            <p:cNvSpPr/>
            <p:nvPr/>
          </p:nvSpPr>
          <p:spPr>
            <a:xfrm>
              <a:off x="1853145" y="5151564"/>
              <a:ext cx="3195320" cy="0"/>
            </a:xfrm>
            <a:custGeom>
              <a:avLst/>
              <a:gdLst/>
              <a:ahLst/>
              <a:cxnLst/>
              <a:rect l="l" t="t" r="r" b="b"/>
              <a:pathLst>
                <a:path w="3195320" h="0">
                  <a:moveTo>
                    <a:pt x="0" y="0"/>
                  </a:moveTo>
                  <a:lnTo>
                    <a:pt x="3194913" y="0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1" name="object 51" descr=""/>
            <p:cNvSpPr/>
            <p:nvPr/>
          </p:nvSpPr>
          <p:spPr>
            <a:xfrm>
              <a:off x="1853145" y="1808632"/>
              <a:ext cx="0" cy="3343275"/>
            </a:xfrm>
            <a:custGeom>
              <a:avLst/>
              <a:gdLst/>
              <a:ahLst/>
              <a:cxnLst/>
              <a:rect l="l" t="t" r="r" b="b"/>
              <a:pathLst>
                <a:path w="0" h="3343275">
                  <a:moveTo>
                    <a:pt x="0" y="0"/>
                  </a:moveTo>
                  <a:lnTo>
                    <a:pt x="0" y="3342932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2" name="object 52" descr=""/>
            <p:cNvSpPr/>
            <p:nvPr/>
          </p:nvSpPr>
          <p:spPr>
            <a:xfrm>
              <a:off x="1807425" y="5151564"/>
              <a:ext cx="45720" cy="0"/>
            </a:xfrm>
            <a:custGeom>
              <a:avLst/>
              <a:gdLst/>
              <a:ahLst/>
              <a:cxnLst/>
              <a:rect l="l" t="t" r="r" b="b"/>
              <a:pathLst>
                <a:path w="45719" h="0">
                  <a:moveTo>
                    <a:pt x="0" y="0"/>
                  </a:moveTo>
                  <a:lnTo>
                    <a:pt x="45720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3" name="object 53" descr=""/>
            <p:cNvSpPr/>
            <p:nvPr/>
          </p:nvSpPr>
          <p:spPr>
            <a:xfrm>
              <a:off x="1807425" y="4482972"/>
              <a:ext cx="45720" cy="0"/>
            </a:xfrm>
            <a:custGeom>
              <a:avLst/>
              <a:gdLst/>
              <a:ahLst/>
              <a:cxnLst/>
              <a:rect l="l" t="t" r="r" b="b"/>
              <a:pathLst>
                <a:path w="45719" h="0">
                  <a:moveTo>
                    <a:pt x="0" y="0"/>
                  </a:moveTo>
                  <a:lnTo>
                    <a:pt x="45720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4" name="object 54" descr=""/>
            <p:cNvSpPr/>
            <p:nvPr/>
          </p:nvSpPr>
          <p:spPr>
            <a:xfrm>
              <a:off x="1807425" y="3814394"/>
              <a:ext cx="45720" cy="0"/>
            </a:xfrm>
            <a:custGeom>
              <a:avLst/>
              <a:gdLst/>
              <a:ahLst/>
              <a:cxnLst/>
              <a:rect l="l" t="t" r="r" b="b"/>
              <a:pathLst>
                <a:path w="45719" h="0">
                  <a:moveTo>
                    <a:pt x="0" y="0"/>
                  </a:moveTo>
                  <a:lnTo>
                    <a:pt x="45720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5" name="object 55" descr=""/>
            <p:cNvSpPr/>
            <p:nvPr/>
          </p:nvSpPr>
          <p:spPr>
            <a:xfrm>
              <a:off x="1807425" y="3145802"/>
              <a:ext cx="45720" cy="0"/>
            </a:xfrm>
            <a:custGeom>
              <a:avLst/>
              <a:gdLst/>
              <a:ahLst/>
              <a:cxnLst/>
              <a:rect l="l" t="t" r="r" b="b"/>
              <a:pathLst>
                <a:path w="45719" h="0">
                  <a:moveTo>
                    <a:pt x="0" y="0"/>
                  </a:moveTo>
                  <a:lnTo>
                    <a:pt x="45720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6" name="object 56" descr=""/>
            <p:cNvSpPr/>
            <p:nvPr/>
          </p:nvSpPr>
          <p:spPr>
            <a:xfrm>
              <a:off x="1807425" y="2477211"/>
              <a:ext cx="45720" cy="0"/>
            </a:xfrm>
            <a:custGeom>
              <a:avLst/>
              <a:gdLst/>
              <a:ahLst/>
              <a:cxnLst/>
              <a:rect l="l" t="t" r="r" b="b"/>
              <a:pathLst>
                <a:path w="45719" h="0">
                  <a:moveTo>
                    <a:pt x="0" y="0"/>
                  </a:moveTo>
                  <a:lnTo>
                    <a:pt x="45720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7" name="object 57" descr=""/>
            <p:cNvSpPr/>
            <p:nvPr/>
          </p:nvSpPr>
          <p:spPr>
            <a:xfrm>
              <a:off x="1807425" y="1808632"/>
              <a:ext cx="45720" cy="0"/>
            </a:xfrm>
            <a:custGeom>
              <a:avLst/>
              <a:gdLst/>
              <a:ahLst/>
              <a:cxnLst/>
              <a:rect l="l" t="t" r="r" b="b"/>
              <a:pathLst>
                <a:path w="45719" h="0">
                  <a:moveTo>
                    <a:pt x="0" y="0"/>
                  </a:moveTo>
                  <a:lnTo>
                    <a:pt x="45720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8" name="object 58" descr=""/>
          <p:cNvSpPr txBox="1"/>
          <p:nvPr/>
        </p:nvSpPr>
        <p:spPr>
          <a:xfrm>
            <a:off x="1499133" y="5043220"/>
            <a:ext cx="24574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 b="1">
                <a:latin typeface="Arial"/>
                <a:cs typeface="Arial"/>
              </a:rPr>
              <a:t>0%</a:t>
            </a:r>
            <a:endParaRPr sz="1200">
              <a:latin typeface="Arial"/>
              <a:cs typeface="Arial"/>
            </a:endParaRPr>
          </a:p>
        </p:txBody>
      </p:sp>
      <p:sp>
        <p:nvSpPr>
          <p:cNvPr id="59" name="object 59" descr=""/>
          <p:cNvSpPr txBox="1"/>
          <p:nvPr/>
        </p:nvSpPr>
        <p:spPr>
          <a:xfrm>
            <a:off x="1411027" y="4374635"/>
            <a:ext cx="33083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 b="1">
                <a:latin typeface="Arial"/>
                <a:cs typeface="Arial"/>
              </a:rPr>
              <a:t>20%</a:t>
            </a:r>
            <a:endParaRPr sz="1200">
              <a:latin typeface="Arial"/>
              <a:cs typeface="Arial"/>
            </a:endParaRPr>
          </a:p>
        </p:txBody>
      </p:sp>
      <p:sp>
        <p:nvSpPr>
          <p:cNvPr id="60" name="object 60" descr=""/>
          <p:cNvSpPr txBox="1"/>
          <p:nvPr/>
        </p:nvSpPr>
        <p:spPr>
          <a:xfrm>
            <a:off x="1411027" y="3706050"/>
            <a:ext cx="33083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 b="1">
                <a:latin typeface="Arial"/>
                <a:cs typeface="Arial"/>
              </a:rPr>
              <a:t>40%</a:t>
            </a:r>
            <a:endParaRPr sz="1200">
              <a:latin typeface="Arial"/>
              <a:cs typeface="Arial"/>
            </a:endParaRPr>
          </a:p>
        </p:txBody>
      </p:sp>
      <p:sp>
        <p:nvSpPr>
          <p:cNvPr id="61" name="object 61" descr=""/>
          <p:cNvSpPr txBox="1"/>
          <p:nvPr/>
        </p:nvSpPr>
        <p:spPr>
          <a:xfrm>
            <a:off x="1411027" y="3037460"/>
            <a:ext cx="33083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 b="1">
                <a:latin typeface="Arial"/>
                <a:cs typeface="Arial"/>
              </a:rPr>
              <a:t>60%</a:t>
            </a:r>
            <a:endParaRPr sz="1200">
              <a:latin typeface="Arial"/>
              <a:cs typeface="Arial"/>
            </a:endParaRPr>
          </a:p>
        </p:txBody>
      </p:sp>
      <p:sp>
        <p:nvSpPr>
          <p:cNvPr id="62" name="object 62" descr=""/>
          <p:cNvSpPr txBox="1"/>
          <p:nvPr/>
        </p:nvSpPr>
        <p:spPr>
          <a:xfrm>
            <a:off x="1411027" y="2368875"/>
            <a:ext cx="33083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 b="1">
                <a:latin typeface="Arial"/>
                <a:cs typeface="Arial"/>
              </a:rPr>
              <a:t>80%</a:t>
            </a:r>
            <a:endParaRPr sz="1200">
              <a:latin typeface="Arial"/>
              <a:cs typeface="Arial"/>
            </a:endParaRPr>
          </a:p>
        </p:txBody>
      </p:sp>
      <p:sp>
        <p:nvSpPr>
          <p:cNvPr id="63" name="object 63" descr=""/>
          <p:cNvSpPr txBox="1"/>
          <p:nvPr/>
        </p:nvSpPr>
        <p:spPr>
          <a:xfrm>
            <a:off x="1329270" y="1700290"/>
            <a:ext cx="41529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0" b="1">
                <a:latin typeface="Arial"/>
                <a:cs typeface="Arial"/>
              </a:rPr>
              <a:t>100%</a:t>
            </a:r>
            <a:endParaRPr sz="1200">
              <a:latin typeface="Arial"/>
              <a:cs typeface="Arial"/>
            </a:endParaRPr>
          </a:p>
        </p:txBody>
      </p:sp>
      <p:sp>
        <p:nvSpPr>
          <p:cNvPr id="64" name="object 64" descr=""/>
          <p:cNvSpPr txBox="1"/>
          <p:nvPr/>
        </p:nvSpPr>
        <p:spPr>
          <a:xfrm>
            <a:off x="3287090" y="4335464"/>
            <a:ext cx="33083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 b="1">
                <a:latin typeface="Arial"/>
                <a:cs typeface="Arial"/>
              </a:rPr>
              <a:t>43%</a:t>
            </a:r>
            <a:endParaRPr sz="1200">
              <a:latin typeface="Arial"/>
              <a:cs typeface="Arial"/>
            </a:endParaRPr>
          </a:p>
        </p:txBody>
      </p:sp>
      <p:sp>
        <p:nvSpPr>
          <p:cNvPr id="65" name="object 65" descr=""/>
          <p:cNvSpPr txBox="1"/>
          <p:nvPr/>
        </p:nvSpPr>
        <p:spPr>
          <a:xfrm>
            <a:off x="3287090" y="2711756"/>
            <a:ext cx="33083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 b="1">
                <a:latin typeface="Arial"/>
                <a:cs typeface="Arial"/>
              </a:rPr>
              <a:t>55%</a:t>
            </a:r>
            <a:endParaRPr sz="1200">
              <a:latin typeface="Arial"/>
              <a:cs typeface="Arial"/>
            </a:endParaRPr>
          </a:p>
        </p:txBody>
      </p:sp>
      <p:sp>
        <p:nvSpPr>
          <p:cNvPr id="66" name="object 66" descr=""/>
          <p:cNvSpPr/>
          <p:nvPr/>
        </p:nvSpPr>
        <p:spPr>
          <a:xfrm>
            <a:off x="2055698" y="5756235"/>
            <a:ext cx="86995" cy="86995"/>
          </a:xfrm>
          <a:custGeom>
            <a:avLst/>
            <a:gdLst/>
            <a:ahLst/>
            <a:cxnLst/>
            <a:rect l="l" t="t" r="r" b="b"/>
            <a:pathLst>
              <a:path w="86994" h="86995">
                <a:moveTo>
                  <a:pt x="86870" y="0"/>
                </a:moveTo>
                <a:lnTo>
                  <a:pt x="0" y="0"/>
                </a:lnTo>
                <a:lnTo>
                  <a:pt x="0" y="86870"/>
                </a:lnTo>
                <a:lnTo>
                  <a:pt x="86870" y="86870"/>
                </a:lnTo>
                <a:lnTo>
                  <a:pt x="86870" y="0"/>
                </a:lnTo>
                <a:close/>
              </a:path>
            </a:pathLst>
          </a:custGeom>
          <a:solidFill>
            <a:srgbClr val="3C6393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67" name="object 67" descr=""/>
          <p:cNvGrpSpPr/>
          <p:nvPr/>
        </p:nvGrpSpPr>
        <p:grpSpPr>
          <a:xfrm>
            <a:off x="2721406" y="5751472"/>
            <a:ext cx="96520" cy="96520"/>
            <a:chOff x="2721406" y="5751472"/>
            <a:chExt cx="96520" cy="96520"/>
          </a:xfrm>
        </p:grpSpPr>
        <p:sp>
          <p:nvSpPr>
            <p:cNvPr id="68" name="object 68" descr=""/>
            <p:cNvSpPr/>
            <p:nvPr/>
          </p:nvSpPr>
          <p:spPr>
            <a:xfrm>
              <a:off x="2726169" y="5756235"/>
              <a:ext cx="86995" cy="86995"/>
            </a:xfrm>
            <a:custGeom>
              <a:avLst/>
              <a:gdLst/>
              <a:ahLst/>
              <a:cxnLst/>
              <a:rect l="l" t="t" r="r" b="b"/>
              <a:pathLst>
                <a:path w="86994" h="86995">
                  <a:moveTo>
                    <a:pt x="86865" y="0"/>
                  </a:moveTo>
                  <a:lnTo>
                    <a:pt x="0" y="0"/>
                  </a:lnTo>
                  <a:lnTo>
                    <a:pt x="0" y="86870"/>
                  </a:lnTo>
                  <a:lnTo>
                    <a:pt x="86865" y="86870"/>
                  </a:lnTo>
                  <a:lnTo>
                    <a:pt x="86865" y="0"/>
                  </a:lnTo>
                  <a:close/>
                </a:path>
              </a:pathLst>
            </a:custGeom>
            <a:solidFill>
              <a:srgbClr val="4978B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9" name="object 69" descr=""/>
            <p:cNvSpPr/>
            <p:nvPr/>
          </p:nvSpPr>
          <p:spPr>
            <a:xfrm>
              <a:off x="2726169" y="5756235"/>
              <a:ext cx="86995" cy="86995"/>
            </a:xfrm>
            <a:custGeom>
              <a:avLst/>
              <a:gdLst/>
              <a:ahLst/>
              <a:cxnLst/>
              <a:rect l="l" t="t" r="r" b="b"/>
              <a:pathLst>
                <a:path w="86994" h="86995">
                  <a:moveTo>
                    <a:pt x="0" y="86870"/>
                  </a:moveTo>
                  <a:lnTo>
                    <a:pt x="86865" y="86870"/>
                  </a:lnTo>
                  <a:lnTo>
                    <a:pt x="86865" y="0"/>
                  </a:lnTo>
                  <a:lnTo>
                    <a:pt x="0" y="0"/>
                  </a:lnTo>
                  <a:lnTo>
                    <a:pt x="0" y="86870"/>
                  </a:lnTo>
                  <a:close/>
                </a:path>
                <a:path w="86994" h="86995">
                  <a:moveTo>
                    <a:pt x="0" y="86870"/>
                  </a:moveTo>
                  <a:lnTo>
                    <a:pt x="86865" y="86870"/>
                  </a:lnTo>
                  <a:lnTo>
                    <a:pt x="86865" y="0"/>
                  </a:lnTo>
                  <a:lnTo>
                    <a:pt x="0" y="0"/>
                  </a:lnTo>
                  <a:lnTo>
                    <a:pt x="0" y="8687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70" name="object 70" descr=""/>
          <p:cNvGrpSpPr/>
          <p:nvPr/>
        </p:nvGrpSpPr>
        <p:grpSpPr>
          <a:xfrm>
            <a:off x="3434740" y="5751472"/>
            <a:ext cx="96520" cy="96520"/>
            <a:chOff x="3434740" y="5751472"/>
            <a:chExt cx="96520" cy="96520"/>
          </a:xfrm>
        </p:grpSpPr>
        <p:sp>
          <p:nvSpPr>
            <p:cNvPr id="71" name="object 71" descr=""/>
            <p:cNvSpPr/>
            <p:nvPr/>
          </p:nvSpPr>
          <p:spPr>
            <a:xfrm>
              <a:off x="3439502" y="5756235"/>
              <a:ext cx="86995" cy="86995"/>
            </a:xfrm>
            <a:custGeom>
              <a:avLst/>
              <a:gdLst/>
              <a:ahLst/>
              <a:cxnLst/>
              <a:rect l="l" t="t" r="r" b="b"/>
              <a:pathLst>
                <a:path w="86995" h="86995">
                  <a:moveTo>
                    <a:pt x="86865" y="0"/>
                  </a:moveTo>
                  <a:lnTo>
                    <a:pt x="0" y="0"/>
                  </a:lnTo>
                  <a:lnTo>
                    <a:pt x="0" y="86870"/>
                  </a:lnTo>
                  <a:lnTo>
                    <a:pt x="86865" y="86870"/>
                  </a:lnTo>
                  <a:lnTo>
                    <a:pt x="86865" y="0"/>
                  </a:lnTo>
                  <a:close/>
                </a:path>
              </a:pathLst>
            </a:custGeom>
            <a:solidFill>
              <a:srgbClr val="7E9AC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2" name="object 72" descr=""/>
            <p:cNvSpPr/>
            <p:nvPr/>
          </p:nvSpPr>
          <p:spPr>
            <a:xfrm>
              <a:off x="3439502" y="5756235"/>
              <a:ext cx="86995" cy="86995"/>
            </a:xfrm>
            <a:custGeom>
              <a:avLst/>
              <a:gdLst/>
              <a:ahLst/>
              <a:cxnLst/>
              <a:rect l="l" t="t" r="r" b="b"/>
              <a:pathLst>
                <a:path w="86995" h="86995">
                  <a:moveTo>
                    <a:pt x="0" y="86870"/>
                  </a:moveTo>
                  <a:lnTo>
                    <a:pt x="86865" y="86870"/>
                  </a:lnTo>
                  <a:lnTo>
                    <a:pt x="86865" y="0"/>
                  </a:lnTo>
                  <a:lnTo>
                    <a:pt x="0" y="0"/>
                  </a:lnTo>
                  <a:lnTo>
                    <a:pt x="0" y="86870"/>
                  </a:lnTo>
                  <a:close/>
                </a:path>
                <a:path w="86995" h="86995">
                  <a:moveTo>
                    <a:pt x="0" y="86870"/>
                  </a:moveTo>
                  <a:lnTo>
                    <a:pt x="86865" y="86870"/>
                  </a:lnTo>
                  <a:lnTo>
                    <a:pt x="86865" y="0"/>
                  </a:lnTo>
                  <a:lnTo>
                    <a:pt x="0" y="0"/>
                  </a:lnTo>
                  <a:lnTo>
                    <a:pt x="0" y="8687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3" name="object 73" descr=""/>
          <p:cNvSpPr txBox="1"/>
          <p:nvPr/>
        </p:nvSpPr>
        <p:spPr>
          <a:xfrm>
            <a:off x="2158822" y="5223561"/>
            <a:ext cx="2778125" cy="6762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686435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Arial"/>
                <a:cs typeface="Arial"/>
              </a:rPr>
              <a:t>Baseline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 spc="-10" b="1">
                <a:latin typeface="Arial"/>
                <a:cs typeface="Arial"/>
              </a:rPr>
              <a:t>(N=350)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3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  <a:tabLst>
                <a:tab pos="682625" algn="l"/>
                <a:tab pos="1396365" algn="l"/>
                <a:tab pos="2152650" algn="l"/>
              </a:tabLst>
            </a:pPr>
            <a:r>
              <a:rPr dirty="0" sz="1200" b="1">
                <a:latin typeface="Arial"/>
                <a:cs typeface="Arial"/>
              </a:rPr>
              <a:t>NYHA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 spc="-50" b="1">
                <a:latin typeface="Arial"/>
                <a:cs typeface="Arial"/>
              </a:rPr>
              <a:t>I</a:t>
            </a:r>
            <a:r>
              <a:rPr dirty="0" sz="1200">
                <a:latin typeface="Times New Roman"/>
                <a:cs typeface="Times New Roman"/>
              </a:rPr>
              <a:t>	</a:t>
            </a:r>
            <a:r>
              <a:rPr dirty="0" sz="1200" b="1">
                <a:latin typeface="Arial"/>
                <a:cs typeface="Arial"/>
              </a:rPr>
              <a:t>NYHA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 spc="-25" b="1">
                <a:latin typeface="Arial"/>
                <a:cs typeface="Arial"/>
              </a:rPr>
              <a:t>II</a:t>
            </a:r>
            <a:r>
              <a:rPr dirty="0" sz="1200">
                <a:latin typeface="Times New Roman"/>
                <a:cs typeface="Times New Roman"/>
              </a:rPr>
              <a:t>	</a:t>
            </a:r>
            <a:r>
              <a:rPr dirty="0" sz="1200" b="1">
                <a:latin typeface="Arial"/>
                <a:cs typeface="Arial"/>
              </a:rPr>
              <a:t>NYHA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25" b="1">
                <a:latin typeface="Arial"/>
                <a:cs typeface="Arial"/>
              </a:rPr>
              <a:t>III</a:t>
            </a:r>
            <a:r>
              <a:rPr dirty="0" sz="1200">
                <a:latin typeface="Times New Roman"/>
                <a:cs typeface="Times New Roman"/>
              </a:rPr>
              <a:t>	</a:t>
            </a:r>
            <a:r>
              <a:rPr dirty="0" sz="1200" b="1">
                <a:latin typeface="Arial"/>
                <a:cs typeface="Arial"/>
              </a:rPr>
              <a:t>NYHA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 spc="-25" b="1">
                <a:latin typeface="Arial"/>
                <a:cs typeface="Arial"/>
              </a:rPr>
              <a:t>IV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74" name="object 74" descr=""/>
          <p:cNvGrpSpPr/>
          <p:nvPr/>
        </p:nvGrpSpPr>
        <p:grpSpPr>
          <a:xfrm>
            <a:off x="4190936" y="5751472"/>
            <a:ext cx="96520" cy="96520"/>
            <a:chOff x="4190936" y="5751472"/>
            <a:chExt cx="96520" cy="96520"/>
          </a:xfrm>
        </p:grpSpPr>
        <p:sp>
          <p:nvSpPr>
            <p:cNvPr id="75" name="object 75" descr=""/>
            <p:cNvSpPr/>
            <p:nvPr/>
          </p:nvSpPr>
          <p:spPr>
            <a:xfrm>
              <a:off x="4195698" y="5756235"/>
              <a:ext cx="86995" cy="86995"/>
            </a:xfrm>
            <a:custGeom>
              <a:avLst/>
              <a:gdLst/>
              <a:ahLst/>
              <a:cxnLst/>
              <a:rect l="l" t="t" r="r" b="b"/>
              <a:pathLst>
                <a:path w="86995" h="86995">
                  <a:moveTo>
                    <a:pt x="86870" y="0"/>
                  </a:moveTo>
                  <a:lnTo>
                    <a:pt x="0" y="0"/>
                  </a:lnTo>
                  <a:lnTo>
                    <a:pt x="0" y="86870"/>
                  </a:lnTo>
                  <a:lnTo>
                    <a:pt x="86870" y="86870"/>
                  </a:lnTo>
                  <a:lnTo>
                    <a:pt x="86870" y="0"/>
                  </a:lnTo>
                  <a:close/>
                </a:path>
              </a:pathLst>
            </a:custGeom>
            <a:solidFill>
              <a:srgbClr val="B5C3D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6" name="object 76" descr=""/>
            <p:cNvSpPr/>
            <p:nvPr/>
          </p:nvSpPr>
          <p:spPr>
            <a:xfrm>
              <a:off x="4195698" y="5756235"/>
              <a:ext cx="86995" cy="86995"/>
            </a:xfrm>
            <a:custGeom>
              <a:avLst/>
              <a:gdLst/>
              <a:ahLst/>
              <a:cxnLst/>
              <a:rect l="l" t="t" r="r" b="b"/>
              <a:pathLst>
                <a:path w="86995" h="86995">
                  <a:moveTo>
                    <a:pt x="0" y="86870"/>
                  </a:moveTo>
                  <a:lnTo>
                    <a:pt x="86870" y="86870"/>
                  </a:lnTo>
                  <a:lnTo>
                    <a:pt x="86870" y="0"/>
                  </a:lnTo>
                  <a:lnTo>
                    <a:pt x="0" y="0"/>
                  </a:lnTo>
                  <a:lnTo>
                    <a:pt x="0" y="86870"/>
                  </a:lnTo>
                  <a:close/>
                </a:path>
                <a:path w="86995" h="86995">
                  <a:moveTo>
                    <a:pt x="0" y="86870"/>
                  </a:moveTo>
                  <a:lnTo>
                    <a:pt x="86870" y="86870"/>
                  </a:lnTo>
                  <a:lnTo>
                    <a:pt x="86870" y="0"/>
                  </a:lnTo>
                  <a:lnTo>
                    <a:pt x="0" y="0"/>
                  </a:lnTo>
                  <a:lnTo>
                    <a:pt x="0" y="8687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77" name="object 77" descr=""/>
          <p:cNvGrpSpPr/>
          <p:nvPr/>
        </p:nvGrpSpPr>
        <p:grpSpPr>
          <a:xfrm>
            <a:off x="1475587" y="1420812"/>
            <a:ext cx="291465" cy="261620"/>
            <a:chOff x="1475587" y="1420812"/>
            <a:chExt cx="291465" cy="261620"/>
          </a:xfrm>
        </p:grpSpPr>
        <p:sp>
          <p:nvSpPr>
            <p:cNvPr id="78" name="object 78" descr=""/>
            <p:cNvSpPr/>
            <p:nvPr/>
          </p:nvSpPr>
          <p:spPr>
            <a:xfrm>
              <a:off x="1478635" y="1423492"/>
              <a:ext cx="285115" cy="256540"/>
            </a:xfrm>
            <a:custGeom>
              <a:avLst/>
              <a:gdLst/>
              <a:ahLst/>
              <a:cxnLst/>
              <a:rect l="l" t="t" r="r" b="b"/>
              <a:pathLst>
                <a:path w="285114" h="256539">
                  <a:moveTo>
                    <a:pt x="75426" y="0"/>
                  </a:moveTo>
                  <a:lnTo>
                    <a:pt x="27417" y="16428"/>
                  </a:lnTo>
                  <a:lnTo>
                    <a:pt x="3308" y="51993"/>
                  </a:lnTo>
                  <a:lnTo>
                    <a:pt x="0" y="73926"/>
                  </a:lnTo>
                  <a:lnTo>
                    <a:pt x="4422" y="102788"/>
                  </a:lnTo>
                  <a:lnTo>
                    <a:pt x="39738" y="165270"/>
                  </a:lnTo>
                  <a:lnTo>
                    <a:pt x="70586" y="198704"/>
                  </a:lnTo>
                  <a:lnTo>
                    <a:pt x="104417" y="228449"/>
                  </a:lnTo>
                  <a:lnTo>
                    <a:pt x="140639" y="255231"/>
                  </a:lnTo>
                  <a:lnTo>
                    <a:pt x="141757" y="255955"/>
                  </a:lnTo>
                  <a:lnTo>
                    <a:pt x="143192" y="255955"/>
                  </a:lnTo>
                  <a:lnTo>
                    <a:pt x="152232" y="250026"/>
                  </a:lnTo>
                  <a:lnTo>
                    <a:pt x="154634" y="248348"/>
                  </a:lnTo>
                  <a:lnTo>
                    <a:pt x="142494" y="248348"/>
                  </a:lnTo>
                  <a:lnTo>
                    <a:pt x="122094" y="233567"/>
                  </a:lnTo>
                  <a:lnTo>
                    <a:pt x="87643" y="205038"/>
                  </a:lnTo>
                  <a:lnTo>
                    <a:pt x="49816" y="166458"/>
                  </a:lnTo>
                  <a:lnTo>
                    <a:pt x="19291" y="121522"/>
                  </a:lnTo>
                  <a:lnTo>
                    <a:pt x="6743" y="73926"/>
                  </a:lnTo>
                  <a:lnTo>
                    <a:pt x="12069" y="47820"/>
                  </a:lnTo>
                  <a:lnTo>
                    <a:pt x="26490" y="26525"/>
                  </a:lnTo>
                  <a:lnTo>
                    <a:pt x="47843" y="12195"/>
                  </a:lnTo>
                  <a:lnTo>
                    <a:pt x="73964" y="6985"/>
                  </a:lnTo>
                  <a:lnTo>
                    <a:pt x="104485" y="6985"/>
                  </a:lnTo>
                  <a:lnTo>
                    <a:pt x="103090" y="6032"/>
                  </a:lnTo>
                  <a:lnTo>
                    <a:pt x="75426" y="0"/>
                  </a:lnTo>
                  <a:close/>
                </a:path>
                <a:path w="285114" h="256539">
                  <a:moveTo>
                    <a:pt x="172656" y="226060"/>
                  </a:moveTo>
                  <a:lnTo>
                    <a:pt x="161503" y="234678"/>
                  </a:lnTo>
                  <a:lnTo>
                    <a:pt x="153233" y="240790"/>
                  </a:lnTo>
                  <a:lnTo>
                    <a:pt x="146800" y="245373"/>
                  </a:lnTo>
                  <a:lnTo>
                    <a:pt x="142494" y="248348"/>
                  </a:lnTo>
                  <a:lnTo>
                    <a:pt x="154634" y="248348"/>
                  </a:lnTo>
                  <a:lnTo>
                    <a:pt x="158108" y="245922"/>
                  </a:lnTo>
                  <a:lnTo>
                    <a:pt x="164870" y="240776"/>
                  </a:lnTo>
                  <a:lnTo>
                    <a:pt x="176834" y="231343"/>
                  </a:lnTo>
                  <a:lnTo>
                    <a:pt x="177088" y="229222"/>
                  </a:lnTo>
                  <a:lnTo>
                    <a:pt x="174777" y="226301"/>
                  </a:lnTo>
                  <a:lnTo>
                    <a:pt x="172656" y="226060"/>
                  </a:lnTo>
                  <a:close/>
                </a:path>
                <a:path w="285114" h="256539">
                  <a:moveTo>
                    <a:pt x="242097" y="7297"/>
                  </a:moveTo>
                  <a:lnTo>
                    <a:pt x="199167" y="7297"/>
                  </a:lnTo>
                  <a:lnTo>
                    <a:pt x="225793" y="7848"/>
                  </a:lnTo>
                  <a:lnTo>
                    <a:pt x="247052" y="16639"/>
                  </a:lnTo>
                  <a:lnTo>
                    <a:pt x="263701" y="31615"/>
                  </a:lnTo>
                  <a:lnTo>
                    <a:pt x="274508" y="51227"/>
                  </a:lnTo>
                  <a:lnTo>
                    <a:pt x="278244" y="73926"/>
                  </a:lnTo>
                  <a:lnTo>
                    <a:pt x="276671" y="90103"/>
                  </a:lnTo>
                  <a:lnTo>
                    <a:pt x="271970" y="107027"/>
                  </a:lnTo>
                  <a:lnTo>
                    <a:pt x="264163" y="124634"/>
                  </a:lnTo>
                  <a:lnTo>
                    <a:pt x="253276" y="142862"/>
                  </a:lnTo>
                  <a:lnTo>
                    <a:pt x="252158" y="144348"/>
                  </a:lnTo>
                  <a:lnTo>
                    <a:pt x="252463" y="146456"/>
                  </a:lnTo>
                  <a:lnTo>
                    <a:pt x="255435" y="148704"/>
                  </a:lnTo>
                  <a:lnTo>
                    <a:pt x="257556" y="148399"/>
                  </a:lnTo>
                  <a:lnTo>
                    <a:pt x="258889" y="146596"/>
                  </a:lnTo>
                  <a:lnTo>
                    <a:pt x="270275" y="127491"/>
                  </a:lnTo>
                  <a:lnTo>
                    <a:pt x="278434" y="108966"/>
                  </a:lnTo>
                  <a:lnTo>
                    <a:pt x="283346" y="91078"/>
                  </a:lnTo>
                  <a:lnTo>
                    <a:pt x="284988" y="73888"/>
                  </a:lnTo>
                  <a:lnTo>
                    <a:pt x="279192" y="45135"/>
                  </a:lnTo>
                  <a:lnTo>
                    <a:pt x="263371" y="21651"/>
                  </a:lnTo>
                  <a:lnTo>
                    <a:pt x="242097" y="7297"/>
                  </a:lnTo>
                  <a:close/>
                </a:path>
                <a:path w="285114" h="256539">
                  <a:moveTo>
                    <a:pt x="104485" y="6985"/>
                  </a:moveTo>
                  <a:lnTo>
                    <a:pt x="73964" y="6985"/>
                  </a:lnTo>
                  <a:lnTo>
                    <a:pt x="96247" y="10835"/>
                  </a:lnTo>
                  <a:lnTo>
                    <a:pt x="115517" y="21513"/>
                  </a:lnTo>
                  <a:lnTo>
                    <a:pt x="130298" y="37849"/>
                  </a:lnTo>
                  <a:lnTo>
                    <a:pt x="139115" y="58674"/>
                  </a:lnTo>
                  <a:lnTo>
                    <a:pt x="139534" y="60490"/>
                  </a:lnTo>
                  <a:lnTo>
                    <a:pt x="141338" y="61633"/>
                  </a:lnTo>
                  <a:lnTo>
                    <a:pt x="144424" y="60934"/>
                  </a:lnTo>
                  <a:lnTo>
                    <a:pt x="145402" y="59944"/>
                  </a:lnTo>
                  <a:lnTo>
                    <a:pt x="145694" y="58674"/>
                  </a:lnTo>
                  <a:lnTo>
                    <a:pt x="151089" y="46570"/>
                  </a:lnTo>
                  <a:lnTo>
                    <a:pt x="142494" y="46570"/>
                  </a:lnTo>
                  <a:lnTo>
                    <a:pt x="126475" y="21998"/>
                  </a:lnTo>
                  <a:lnTo>
                    <a:pt x="104485" y="6985"/>
                  </a:lnTo>
                  <a:close/>
                </a:path>
                <a:path w="285114" h="256539">
                  <a:moveTo>
                    <a:pt x="211150" y="0"/>
                  </a:moveTo>
                  <a:lnTo>
                    <a:pt x="189228" y="3315"/>
                  </a:lnTo>
                  <a:lnTo>
                    <a:pt x="169668" y="12731"/>
                  </a:lnTo>
                  <a:lnTo>
                    <a:pt x="153685" y="27424"/>
                  </a:lnTo>
                  <a:lnTo>
                    <a:pt x="142494" y="46570"/>
                  </a:lnTo>
                  <a:lnTo>
                    <a:pt x="151089" y="46570"/>
                  </a:lnTo>
                  <a:lnTo>
                    <a:pt x="156540" y="34342"/>
                  </a:lnTo>
                  <a:lnTo>
                    <a:pt x="175223" y="16673"/>
                  </a:lnTo>
                  <a:lnTo>
                    <a:pt x="199167" y="7297"/>
                  </a:lnTo>
                  <a:lnTo>
                    <a:pt x="242097" y="7297"/>
                  </a:lnTo>
                  <a:lnTo>
                    <a:pt x="239898" y="5814"/>
                  </a:lnTo>
                  <a:lnTo>
                    <a:pt x="2111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9" name="object 79" descr=""/>
            <p:cNvSpPr/>
            <p:nvPr/>
          </p:nvSpPr>
          <p:spPr>
            <a:xfrm>
              <a:off x="1478762" y="1423987"/>
              <a:ext cx="285115" cy="255270"/>
            </a:xfrm>
            <a:custGeom>
              <a:avLst/>
              <a:gdLst/>
              <a:ahLst/>
              <a:cxnLst/>
              <a:rect l="l" t="t" r="r" b="b"/>
              <a:pathLst>
                <a:path w="285114" h="255269">
                  <a:moveTo>
                    <a:pt x="171450" y="227012"/>
                  </a:moveTo>
                  <a:lnTo>
                    <a:pt x="153987" y="240499"/>
                  </a:lnTo>
                  <a:lnTo>
                    <a:pt x="142875" y="248437"/>
                  </a:lnTo>
                  <a:lnTo>
                    <a:pt x="132549" y="241300"/>
                  </a:lnTo>
                  <a:lnTo>
                    <a:pt x="92862" y="209550"/>
                  </a:lnTo>
                  <a:lnTo>
                    <a:pt x="46037" y="161124"/>
                  </a:lnTo>
                  <a:lnTo>
                    <a:pt x="11899" y="103974"/>
                  </a:lnTo>
                  <a:lnTo>
                    <a:pt x="7137" y="73812"/>
                  </a:lnTo>
                  <a:lnTo>
                    <a:pt x="12700" y="47625"/>
                  </a:lnTo>
                  <a:lnTo>
                    <a:pt x="26987" y="26187"/>
                  </a:lnTo>
                  <a:lnTo>
                    <a:pt x="47625" y="12700"/>
                  </a:lnTo>
                  <a:lnTo>
                    <a:pt x="73812" y="7137"/>
                  </a:lnTo>
                  <a:lnTo>
                    <a:pt x="96837" y="11112"/>
                  </a:lnTo>
                  <a:lnTo>
                    <a:pt x="115887" y="21424"/>
                  </a:lnTo>
                  <a:lnTo>
                    <a:pt x="130962" y="38100"/>
                  </a:lnTo>
                  <a:lnTo>
                    <a:pt x="139700" y="58737"/>
                  </a:lnTo>
                  <a:lnTo>
                    <a:pt x="143662" y="61112"/>
                  </a:lnTo>
                  <a:lnTo>
                    <a:pt x="146050" y="58737"/>
                  </a:lnTo>
                  <a:lnTo>
                    <a:pt x="157162" y="34124"/>
                  </a:lnTo>
                  <a:lnTo>
                    <a:pt x="175412" y="16662"/>
                  </a:lnTo>
                  <a:lnTo>
                    <a:pt x="199224" y="7137"/>
                  </a:lnTo>
                  <a:lnTo>
                    <a:pt x="226212" y="7937"/>
                  </a:lnTo>
                  <a:lnTo>
                    <a:pt x="247650" y="16662"/>
                  </a:lnTo>
                  <a:lnTo>
                    <a:pt x="264312" y="31750"/>
                  </a:lnTo>
                  <a:lnTo>
                    <a:pt x="274637" y="50800"/>
                  </a:lnTo>
                  <a:lnTo>
                    <a:pt x="278599" y="73812"/>
                  </a:lnTo>
                  <a:lnTo>
                    <a:pt x="272249" y="107149"/>
                  </a:lnTo>
                  <a:lnTo>
                    <a:pt x="253199" y="142875"/>
                  </a:lnTo>
                  <a:lnTo>
                    <a:pt x="254000" y="147637"/>
                  </a:lnTo>
                  <a:lnTo>
                    <a:pt x="258762" y="146837"/>
                  </a:lnTo>
                  <a:lnTo>
                    <a:pt x="278599" y="108737"/>
                  </a:lnTo>
                  <a:lnTo>
                    <a:pt x="284949" y="73812"/>
                  </a:lnTo>
                  <a:lnTo>
                    <a:pt x="279400" y="45237"/>
                  </a:lnTo>
                  <a:lnTo>
                    <a:pt x="263525" y="21424"/>
                  </a:lnTo>
                  <a:lnTo>
                    <a:pt x="239712" y="5549"/>
                  </a:lnTo>
                  <a:lnTo>
                    <a:pt x="211137" y="0"/>
                  </a:lnTo>
                  <a:lnTo>
                    <a:pt x="189699" y="3175"/>
                  </a:lnTo>
                  <a:lnTo>
                    <a:pt x="169862" y="12700"/>
                  </a:lnTo>
                  <a:lnTo>
                    <a:pt x="153987" y="27774"/>
                  </a:lnTo>
                  <a:lnTo>
                    <a:pt x="142875" y="46824"/>
                  </a:lnTo>
                  <a:lnTo>
                    <a:pt x="127000" y="22225"/>
                  </a:lnTo>
                  <a:lnTo>
                    <a:pt x="103187" y="5549"/>
                  </a:lnTo>
                  <a:lnTo>
                    <a:pt x="75399" y="0"/>
                  </a:lnTo>
                  <a:lnTo>
                    <a:pt x="46824" y="4762"/>
                  </a:lnTo>
                  <a:lnTo>
                    <a:pt x="27774" y="16662"/>
                  </a:lnTo>
                  <a:lnTo>
                    <a:pt x="12700" y="32537"/>
                  </a:lnTo>
                  <a:lnTo>
                    <a:pt x="3175" y="51587"/>
                  </a:lnTo>
                  <a:lnTo>
                    <a:pt x="0" y="73812"/>
                  </a:lnTo>
                  <a:lnTo>
                    <a:pt x="4762" y="102387"/>
                  </a:lnTo>
                  <a:lnTo>
                    <a:pt x="17462" y="133350"/>
                  </a:lnTo>
                  <a:lnTo>
                    <a:pt x="39687" y="165100"/>
                  </a:lnTo>
                  <a:lnTo>
                    <a:pt x="70637" y="198437"/>
                  </a:lnTo>
                  <a:lnTo>
                    <a:pt x="140487" y="254787"/>
                  </a:lnTo>
                  <a:lnTo>
                    <a:pt x="144462" y="254787"/>
                  </a:lnTo>
                  <a:lnTo>
                    <a:pt x="146837" y="253199"/>
                  </a:lnTo>
                  <a:lnTo>
                    <a:pt x="153187" y="249237"/>
                  </a:lnTo>
                  <a:lnTo>
                    <a:pt x="175412" y="232562"/>
                  </a:lnTo>
                  <a:lnTo>
                    <a:pt x="176212" y="227799"/>
                  </a:lnTo>
                  <a:lnTo>
                    <a:pt x="171450" y="227012"/>
                  </a:lnTo>
                  <a:close/>
                </a:path>
              </a:pathLst>
            </a:custGeom>
            <a:ln w="63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80" name="object 80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27187" y="1085049"/>
            <a:ext cx="138112" cy="138912"/>
          </a:xfrm>
          <a:prstGeom prst="rect">
            <a:avLst/>
          </a:prstGeom>
        </p:spPr>
      </p:pic>
      <p:sp>
        <p:nvSpPr>
          <p:cNvPr id="81" name="object 81" descr=""/>
          <p:cNvSpPr txBox="1"/>
          <p:nvPr/>
        </p:nvSpPr>
        <p:spPr>
          <a:xfrm>
            <a:off x="3100412" y="1200061"/>
            <a:ext cx="72390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75" b="1">
                <a:latin typeface="Arial"/>
                <a:cs typeface="Arial"/>
              </a:rPr>
              <a:t>NYHA</a:t>
            </a:r>
            <a:endParaRPr sz="1800">
              <a:latin typeface="Arial"/>
              <a:cs typeface="Arial"/>
            </a:endParaRPr>
          </a:p>
        </p:txBody>
      </p:sp>
      <p:sp>
        <p:nvSpPr>
          <p:cNvPr id="82" name="object 82" descr=""/>
          <p:cNvSpPr txBox="1"/>
          <p:nvPr/>
        </p:nvSpPr>
        <p:spPr>
          <a:xfrm>
            <a:off x="8374354" y="1200061"/>
            <a:ext cx="74993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80" b="1">
                <a:latin typeface="Arial"/>
                <a:cs typeface="Arial"/>
              </a:rPr>
              <a:t>KCCQ</a:t>
            </a:r>
            <a:endParaRPr sz="1800">
              <a:latin typeface="Arial"/>
              <a:cs typeface="Arial"/>
            </a:endParaRPr>
          </a:p>
        </p:txBody>
      </p:sp>
      <p:sp>
        <p:nvSpPr>
          <p:cNvPr id="83" name="object 83" descr=""/>
          <p:cNvSpPr txBox="1"/>
          <p:nvPr/>
        </p:nvSpPr>
        <p:spPr>
          <a:xfrm>
            <a:off x="7234569" y="5098366"/>
            <a:ext cx="506730" cy="747395"/>
          </a:xfrm>
          <a:prstGeom prst="rect">
            <a:avLst/>
          </a:prstGeom>
        </p:spPr>
        <p:txBody>
          <a:bodyPr wrap="square" lIns="0" tIns="44450" rIns="0" bIns="0" rtlCol="0" vert="horz">
            <a:spAutoFit/>
          </a:bodyPr>
          <a:lstStyle/>
          <a:p>
            <a:pPr algn="ctr" marL="5715">
              <a:lnSpc>
                <a:spcPct val="100000"/>
              </a:lnSpc>
              <a:spcBef>
                <a:spcPts val="350"/>
              </a:spcBef>
            </a:pPr>
            <a:r>
              <a:rPr dirty="0" sz="1000" spc="-10" b="1">
                <a:latin typeface="Arial"/>
                <a:cs typeface="Arial"/>
              </a:rPr>
              <a:t>0-</a:t>
            </a:r>
            <a:r>
              <a:rPr dirty="0" sz="1000" spc="-25" b="1">
                <a:latin typeface="Arial"/>
                <a:cs typeface="Arial"/>
              </a:rPr>
              <a:t>24</a:t>
            </a:r>
            <a:endParaRPr sz="1000">
              <a:latin typeface="Arial"/>
              <a:cs typeface="Arial"/>
            </a:endParaRPr>
          </a:p>
          <a:p>
            <a:pPr algn="ctr" marL="12700" marR="5080" indent="-635">
              <a:lnSpc>
                <a:spcPct val="100000"/>
              </a:lnSpc>
              <a:spcBef>
                <a:spcPts val="270"/>
              </a:spcBef>
            </a:pPr>
            <a:r>
              <a:rPr dirty="0" sz="1100" spc="-20" b="1">
                <a:latin typeface="Arial"/>
                <a:cs typeface="Arial"/>
              </a:rPr>
              <a:t>Very</a:t>
            </a:r>
            <a:r>
              <a:rPr dirty="0" sz="1100" spc="-20">
                <a:latin typeface="Times New Roman"/>
                <a:cs typeface="Times New Roman"/>
              </a:rPr>
              <a:t> </a:t>
            </a:r>
            <a:r>
              <a:rPr dirty="0" sz="1100" b="1">
                <a:latin typeface="Arial"/>
                <a:cs typeface="Arial"/>
              </a:rPr>
              <a:t>poor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Arial"/>
                <a:cs typeface="Arial"/>
              </a:rPr>
              <a:t>to</a:t>
            </a:r>
            <a:r>
              <a:rPr dirty="0" sz="1100" spc="-25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Arial"/>
                <a:cs typeface="Arial"/>
              </a:rPr>
              <a:t>poor</a:t>
            </a:r>
            <a:endParaRPr sz="1100">
              <a:latin typeface="Arial"/>
              <a:cs typeface="Arial"/>
            </a:endParaRPr>
          </a:p>
        </p:txBody>
      </p:sp>
      <p:sp>
        <p:nvSpPr>
          <p:cNvPr id="84" name="object 84" descr=""/>
          <p:cNvSpPr txBox="1"/>
          <p:nvPr/>
        </p:nvSpPr>
        <p:spPr>
          <a:xfrm>
            <a:off x="8143735" y="5089293"/>
            <a:ext cx="514350" cy="598805"/>
          </a:xfrm>
          <a:prstGeom prst="rect">
            <a:avLst/>
          </a:prstGeom>
        </p:spPr>
        <p:txBody>
          <a:bodyPr wrap="square" lIns="0" tIns="53340" rIns="0" bIns="0" rtlCol="0" vert="horz">
            <a:spAutoFit/>
          </a:bodyPr>
          <a:lstStyle/>
          <a:p>
            <a:pPr algn="ctr" marL="2540">
              <a:lnSpc>
                <a:spcPct val="100000"/>
              </a:lnSpc>
              <a:spcBef>
                <a:spcPts val="420"/>
              </a:spcBef>
            </a:pPr>
            <a:r>
              <a:rPr dirty="0" sz="1000" spc="-10" b="1">
                <a:latin typeface="Arial"/>
                <a:cs typeface="Arial"/>
              </a:rPr>
              <a:t>25-</a:t>
            </a:r>
            <a:r>
              <a:rPr dirty="0" sz="1000" spc="-25" b="1">
                <a:latin typeface="Arial"/>
                <a:cs typeface="Arial"/>
              </a:rPr>
              <a:t>49</a:t>
            </a:r>
            <a:endParaRPr sz="1000">
              <a:latin typeface="Arial"/>
              <a:cs typeface="Arial"/>
            </a:endParaRPr>
          </a:p>
          <a:p>
            <a:pPr algn="ctr" marL="12700" marR="5080">
              <a:lnSpc>
                <a:spcPct val="100000"/>
              </a:lnSpc>
              <a:spcBef>
                <a:spcPts val="350"/>
              </a:spcBef>
            </a:pPr>
            <a:r>
              <a:rPr dirty="0" sz="1100" b="1">
                <a:latin typeface="Arial"/>
                <a:cs typeface="Arial"/>
              </a:rPr>
              <a:t>Poor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Arial"/>
                <a:cs typeface="Arial"/>
              </a:rPr>
              <a:t>to</a:t>
            </a:r>
            <a:r>
              <a:rPr dirty="0" sz="1100" spc="-25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Arial"/>
                <a:cs typeface="Arial"/>
              </a:rPr>
              <a:t>fair</a:t>
            </a:r>
            <a:endParaRPr sz="1100">
              <a:latin typeface="Arial"/>
              <a:cs typeface="Arial"/>
            </a:endParaRPr>
          </a:p>
        </p:txBody>
      </p:sp>
      <p:sp>
        <p:nvSpPr>
          <p:cNvPr id="85" name="object 85" descr=""/>
          <p:cNvSpPr txBox="1"/>
          <p:nvPr/>
        </p:nvSpPr>
        <p:spPr>
          <a:xfrm>
            <a:off x="9088625" y="5089293"/>
            <a:ext cx="452755" cy="598805"/>
          </a:xfrm>
          <a:prstGeom prst="rect">
            <a:avLst/>
          </a:prstGeom>
        </p:spPr>
        <p:txBody>
          <a:bodyPr wrap="square" lIns="0" tIns="53340" rIns="0" bIns="0" rtlCol="0" vert="horz">
            <a:spAutoFit/>
          </a:bodyPr>
          <a:lstStyle/>
          <a:p>
            <a:pPr marL="59055">
              <a:lnSpc>
                <a:spcPct val="100000"/>
              </a:lnSpc>
              <a:spcBef>
                <a:spcPts val="420"/>
              </a:spcBef>
            </a:pPr>
            <a:r>
              <a:rPr dirty="0" sz="1000" spc="-10" b="1">
                <a:latin typeface="Arial"/>
                <a:cs typeface="Arial"/>
              </a:rPr>
              <a:t>50-</a:t>
            </a:r>
            <a:r>
              <a:rPr dirty="0" sz="1000" spc="-25" b="1">
                <a:latin typeface="Arial"/>
                <a:cs typeface="Arial"/>
              </a:rPr>
              <a:t>74</a:t>
            </a:r>
            <a:endParaRPr sz="1000">
              <a:latin typeface="Arial"/>
              <a:cs typeface="Arial"/>
            </a:endParaRPr>
          </a:p>
          <a:p>
            <a:pPr marL="53975" marR="5080" indent="-41275">
              <a:lnSpc>
                <a:spcPct val="100000"/>
              </a:lnSpc>
              <a:spcBef>
                <a:spcPts val="350"/>
              </a:spcBef>
            </a:pPr>
            <a:r>
              <a:rPr dirty="0" sz="1100" b="1">
                <a:latin typeface="Arial"/>
                <a:cs typeface="Arial"/>
              </a:rPr>
              <a:t>Fair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Arial"/>
                <a:cs typeface="Arial"/>
              </a:rPr>
              <a:t>to</a:t>
            </a:r>
            <a:r>
              <a:rPr dirty="0" sz="1100" spc="-25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Arial"/>
                <a:cs typeface="Arial"/>
              </a:rPr>
              <a:t>good</a:t>
            </a:r>
            <a:endParaRPr sz="1100">
              <a:latin typeface="Arial"/>
              <a:cs typeface="Arial"/>
            </a:endParaRPr>
          </a:p>
        </p:txBody>
      </p:sp>
      <p:sp>
        <p:nvSpPr>
          <p:cNvPr id="86" name="object 86" descr=""/>
          <p:cNvSpPr txBox="1"/>
          <p:nvPr/>
        </p:nvSpPr>
        <p:spPr>
          <a:xfrm>
            <a:off x="9924756" y="5098366"/>
            <a:ext cx="561340" cy="747395"/>
          </a:xfrm>
          <a:prstGeom prst="rect">
            <a:avLst/>
          </a:prstGeom>
        </p:spPr>
        <p:txBody>
          <a:bodyPr wrap="square" lIns="0" tIns="44450" rIns="0" bIns="0" rtlCol="0" vert="horz">
            <a:spAutoFit/>
          </a:bodyPr>
          <a:lstStyle/>
          <a:p>
            <a:pPr algn="ctr" marL="20955">
              <a:lnSpc>
                <a:spcPct val="100000"/>
              </a:lnSpc>
              <a:spcBef>
                <a:spcPts val="350"/>
              </a:spcBef>
            </a:pPr>
            <a:r>
              <a:rPr dirty="0" sz="1000" spc="-10" b="1">
                <a:latin typeface="Arial"/>
                <a:cs typeface="Arial"/>
              </a:rPr>
              <a:t>75-</a:t>
            </a:r>
            <a:r>
              <a:rPr dirty="0" sz="1000" spc="-25" b="1">
                <a:latin typeface="Arial"/>
                <a:cs typeface="Arial"/>
              </a:rPr>
              <a:t>100</a:t>
            </a:r>
            <a:endParaRPr sz="1000">
              <a:latin typeface="Arial"/>
              <a:cs typeface="Arial"/>
            </a:endParaRPr>
          </a:p>
          <a:p>
            <a:pPr algn="ctr" marL="12700" marR="5080">
              <a:lnSpc>
                <a:spcPct val="100000"/>
              </a:lnSpc>
              <a:spcBef>
                <a:spcPts val="270"/>
              </a:spcBef>
            </a:pPr>
            <a:r>
              <a:rPr dirty="0" sz="1100" b="1">
                <a:latin typeface="Arial"/>
                <a:cs typeface="Arial"/>
              </a:rPr>
              <a:t>Good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Arial"/>
                <a:cs typeface="Arial"/>
              </a:rPr>
              <a:t>to</a:t>
            </a:r>
            <a:r>
              <a:rPr dirty="0" sz="1100" spc="-25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Arial"/>
                <a:cs typeface="Arial"/>
              </a:rPr>
              <a:t>very</a:t>
            </a:r>
            <a:r>
              <a:rPr dirty="0" sz="1100" spc="-20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Arial"/>
                <a:cs typeface="Arial"/>
              </a:rPr>
              <a:t>good</a:t>
            </a:r>
            <a:endParaRPr sz="1100">
              <a:latin typeface="Arial"/>
              <a:cs typeface="Arial"/>
            </a:endParaRPr>
          </a:p>
        </p:txBody>
      </p:sp>
      <p:sp>
        <p:nvSpPr>
          <p:cNvPr id="87" name="object 87" descr=""/>
          <p:cNvSpPr/>
          <p:nvPr/>
        </p:nvSpPr>
        <p:spPr>
          <a:xfrm>
            <a:off x="4114812" y="1706422"/>
            <a:ext cx="221615" cy="139065"/>
          </a:xfrm>
          <a:custGeom>
            <a:avLst/>
            <a:gdLst/>
            <a:ahLst/>
            <a:cxnLst/>
            <a:rect l="l" t="t" r="r" b="b"/>
            <a:pathLst>
              <a:path w="221614" h="139064">
                <a:moveTo>
                  <a:pt x="0" y="138506"/>
                </a:moveTo>
                <a:lnTo>
                  <a:pt x="221500" y="0"/>
                </a:lnTo>
              </a:path>
            </a:pathLst>
          </a:custGeom>
          <a:ln w="6350">
            <a:solidFill>
              <a:srgbClr val="4371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8" name="object 88" descr=""/>
          <p:cNvSpPr txBox="1"/>
          <p:nvPr/>
        </p:nvSpPr>
        <p:spPr>
          <a:xfrm>
            <a:off x="4349965" y="1596732"/>
            <a:ext cx="24574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 b="1">
                <a:latin typeface="Arial"/>
                <a:cs typeface="Arial"/>
              </a:rPr>
              <a:t>2%</a:t>
            </a:r>
            <a:endParaRPr sz="1200">
              <a:latin typeface="Arial"/>
              <a:cs typeface="Arial"/>
            </a:endParaRPr>
          </a:p>
        </p:txBody>
      </p:sp>
      <p:sp>
        <p:nvSpPr>
          <p:cNvPr id="89" name="object 89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30"/>
              </a:lnSpc>
            </a:pPr>
            <a:r>
              <a:rPr dirty="0" spc="-10"/>
              <a:t>EuroPCR.com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Paul Sorajja</dc:creator>
  <dc:subject>Late-Breaking clinical data: mitral and tricuspid valves disease</dc:subject>
  <dc:title>TRILUMINATE Pivotal: randomised trial of TEER for tricuspid regurgitation</dc:title>
  <dcterms:created xsi:type="dcterms:W3CDTF">2023-05-19T15:53:44Z</dcterms:created>
  <dcterms:modified xsi:type="dcterms:W3CDTF">2023-05-19T15:53:44Z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2023-05-19T00:00:00Z</vt:filetime>
  </property>
  <property fmtid="{D5CDD505-2E9C-101B-9397-08002B2CF9AE}" pid="3" name="Creator">
    <vt:lpwstr>EUROPCR2023</vt:lpwstr>
  </property>
  <property fmtid="{D5CDD505-2E9C-101B-9397-08002B2CF9AE}" pid="4" name="LastSaved">
    <vt:filetime>2023-05-19T00:00:00Z</vt:filetime>
  </property>
  <property fmtid="{D5CDD505-2E9C-101B-9397-08002B2CF9AE}" pid="5" name="Producer">
    <vt:lpwstr>GPL Ghostscript 9.20</vt:lpwstr>
  </property>
</Properties>
</file>