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4"/>
  </p:notesMasterIdLst>
  <p:handoutMasterIdLst>
    <p:handoutMasterId r:id="rId15"/>
  </p:handoutMasterIdLst>
  <p:sldIdLst>
    <p:sldId id="260" r:id="rId4"/>
    <p:sldId id="2135245017" r:id="rId5"/>
    <p:sldId id="263" r:id="rId6"/>
    <p:sldId id="264" r:id="rId7"/>
    <p:sldId id="266" r:id="rId8"/>
    <p:sldId id="2135245020" r:id="rId9"/>
    <p:sldId id="2135245021" r:id="rId10"/>
    <p:sldId id="2135245022" r:id="rId11"/>
    <p:sldId id="2135245019" r:id="rId12"/>
    <p:sldId id="2135245023" r:id="rId13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7A00B06-7D01-16E7-DFB3-A90FF5773A7D}" name="Anderson, Jordan" initials="AJ" userId="S::jordan.anderson@abbott.com::3be9202a-9545-432e-ac48-df91411e7d27" providerId="AD"/>
  <p188:author id="{7FA9BB53-743C-93EF-D0B0-2D0E279ED917}" name="Sethuraman, Barathi" initials="SB" userId="S::barathi.sethuraman@abbott.com::1ba752d2-0937-4f5e-a200-68fd8da6014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eikh, Rahab P" initials="SRP" lastIdx="1" clrIdx="0">
    <p:extLst>
      <p:ext uri="{19B8F6BF-5375-455C-9EA6-DF929625EA0E}">
        <p15:presenceInfo xmlns:p15="http://schemas.microsoft.com/office/powerpoint/2012/main" userId="S::Rahab.P.Sheikh@medstar.net::1364a2c9-8eb1-465e-9d19-551d5558100f" providerId="AD"/>
      </p:ext>
    </p:extLst>
  </p:cmAuthor>
  <p:cmAuthor id="2" name="Anderson, Jordan" initials="AJ" lastIdx="2" clrIdx="1">
    <p:extLst>
      <p:ext uri="{19B8F6BF-5375-455C-9EA6-DF929625EA0E}">
        <p15:presenceInfo xmlns:p15="http://schemas.microsoft.com/office/powerpoint/2012/main" userId="S::jordan.anderson@abbott.com::3be9202a-9545-432e-ac48-df91411e7d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3B778D-6473-403D-9F22-F5A9F623451F}" v="4" dt="2023-02-23T19:55:33.7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591" autoAdjust="0"/>
  </p:normalViewPr>
  <p:slideViewPr>
    <p:cSldViewPr snapToGrid="0">
      <p:cViewPr varScale="1">
        <p:scale>
          <a:sx n="127" d="100"/>
          <a:sy n="127" d="100"/>
        </p:scale>
        <p:origin x="116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6/11/relationships/changesInfo" Target="changesInfos/changesInfo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Jordan" userId="3be9202a-9545-432e-ac48-df91411e7d27" providerId="ADAL" clId="{553B778D-6473-403D-9F22-F5A9F623451F}"/>
    <pc:docChg chg="undo custSel addSld delSld modSld sldOrd">
      <pc:chgData name="Anderson, Jordan" userId="3be9202a-9545-432e-ac48-df91411e7d27" providerId="ADAL" clId="{553B778D-6473-403D-9F22-F5A9F623451F}" dt="2023-02-23T20:46:00.344" v="175" actId="20577"/>
      <pc:docMkLst>
        <pc:docMk/>
      </pc:docMkLst>
      <pc:sldChg chg="del">
        <pc:chgData name="Anderson, Jordan" userId="3be9202a-9545-432e-ac48-df91411e7d27" providerId="ADAL" clId="{553B778D-6473-403D-9F22-F5A9F623451F}" dt="2023-02-23T19:54:20.420" v="43" actId="2696"/>
        <pc:sldMkLst>
          <pc:docMk/>
          <pc:sldMk cId="1022486787" sldId="261"/>
        </pc:sldMkLst>
      </pc:sldChg>
      <pc:sldChg chg="del">
        <pc:chgData name="Anderson, Jordan" userId="3be9202a-9545-432e-ac48-df91411e7d27" providerId="ADAL" clId="{553B778D-6473-403D-9F22-F5A9F623451F}" dt="2023-02-23T19:53:00.261" v="3" actId="47"/>
        <pc:sldMkLst>
          <pc:docMk/>
          <pc:sldMk cId="1982330832" sldId="262"/>
        </pc:sldMkLst>
      </pc:sldChg>
      <pc:sldChg chg="modSp mod modNotesTx">
        <pc:chgData name="Anderson, Jordan" userId="3be9202a-9545-432e-ac48-df91411e7d27" providerId="ADAL" clId="{553B778D-6473-403D-9F22-F5A9F623451F}" dt="2023-02-23T20:46:00.344" v="175" actId="20577"/>
        <pc:sldMkLst>
          <pc:docMk/>
          <pc:sldMk cId="2366639872" sldId="264"/>
        </pc:sldMkLst>
        <pc:spChg chg="mod">
          <ac:chgData name="Anderson, Jordan" userId="3be9202a-9545-432e-ac48-df91411e7d27" providerId="ADAL" clId="{553B778D-6473-403D-9F22-F5A9F623451F}" dt="2023-02-23T20:46:00.344" v="175" actId="20577"/>
          <ac:spMkLst>
            <pc:docMk/>
            <pc:sldMk cId="2366639872" sldId="264"/>
            <ac:spMk id="3" creationId="{02E75B9C-3743-4868-92F8-6E9C94F8313A}"/>
          </ac:spMkLst>
        </pc:spChg>
      </pc:sldChg>
      <pc:sldChg chg="del">
        <pc:chgData name="Anderson, Jordan" userId="3be9202a-9545-432e-ac48-df91411e7d27" providerId="ADAL" clId="{553B778D-6473-403D-9F22-F5A9F623451F}" dt="2023-02-23T19:54:39.506" v="45" actId="2696"/>
        <pc:sldMkLst>
          <pc:docMk/>
          <pc:sldMk cId="682538479" sldId="265"/>
        </pc:sldMkLst>
      </pc:sldChg>
      <pc:sldChg chg="del">
        <pc:chgData name="Anderson, Jordan" userId="3be9202a-9545-432e-ac48-df91411e7d27" providerId="ADAL" clId="{553B778D-6473-403D-9F22-F5A9F623451F}" dt="2023-02-23T19:54:41.947" v="46" actId="2696"/>
        <pc:sldMkLst>
          <pc:docMk/>
          <pc:sldMk cId="451785016" sldId="267"/>
        </pc:sldMkLst>
      </pc:sldChg>
      <pc:sldChg chg="del">
        <pc:chgData name="Anderson, Jordan" userId="3be9202a-9545-432e-ac48-df91411e7d27" providerId="ADAL" clId="{553B778D-6473-403D-9F22-F5A9F623451F}" dt="2023-02-23T19:54:36.352" v="44" actId="2696"/>
        <pc:sldMkLst>
          <pc:docMk/>
          <pc:sldMk cId="3354555670" sldId="462"/>
        </pc:sldMkLst>
      </pc:sldChg>
      <pc:sldChg chg="del">
        <pc:chgData name="Anderson, Jordan" userId="3be9202a-9545-432e-ac48-df91411e7d27" providerId="ADAL" clId="{553B778D-6473-403D-9F22-F5A9F623451F}" dt="2023-02-23T19:55:08.675" v="51" actId="2696"/>
        <pc:sldMkLst>
          <pc:docMk/>
          <pc:sldMk cId="224639320" sldId="464"/>
        </pc:sldMkLst>
      </pc:sldChg>
      <pc:sldChg chg="del">
        <pc:chgData name="Anderson, Jordan" userId="3be9202a-9545-432e-ac48-df91411e7d27" providerId="ADAL" clId="{553B778D-6473-403D-9F22-F5A9F623451F}" dt="2023-02-23T19:56:47.697" v="119" actId="2696"/>
        <pc:sldMkLst>
          <pc:docMk/>
          <pc:sldMk cId="378972823" sldId="470"/>
        </pc:sldMkLst>
      </pc:sldChg>
      <pc:sldChg chg="del">
        <pc:chgData name="Anderson, Jordan" userId="3be9202a-9545-432e-ac48-df91411e7d27" providerId="ADAL" clId="{553B778D-6473-403D-9F22-F5A9F623451F}" dt="2023-02-23T19:55:10.674" v="52" actId="2696"/>
        <pc:sldMkLst>
          <pc:docMk/>
          <pc:sldMk cId="3770609620" sldId="471"/>
        </pc:sldMkLst>
      </pc:sldChg>
      <pc:sldChg chg="addSp delSp modSp del mod">
        <pc:chgData name="Anderson, Jordan" userId="3be9202a-9545-432e-ac48-df91411e7d27" providerId="ADAL" clId="{553B778D-6473-403D-9F22-F5A9F623451F}" dt="2023-02-23T19:56:41.389" v="118" actId="20577"/>
        <pc:sldMkLst>
          <pc:docMk/>
          <pc:sldMk cId="1167995661" sldId="2135245017"/>
        </pc:sldMkLst>
        <pc:spChg chg="del mod">
          <ac:chgData name="Anderson, Jordan" userId="3be9202a-9545-432e-ac48-df91411e7d27" providerId="ADAL" clId="{553B778D-6473-403D-9F22-F5A9F623451F}" dt="2023-02-23T19:53:25.112" v="10" actId="478"/>
          <ac:spMkLst>
            <pc:docMk/>
            <pc:sldMk cId="1167995661" sldId="2135245017"/>
            <ac:spMk id="2" creationId="{00000000-0000-0000-0000-000000000000}"/>
          </ac:spMkLst>
        </pc:spChg>
        <pc:spChg chg="add del mod">
          <ac:chgData name="Anderson, Jordan" userId="3be9202a-9545-432e-ac48-df91411e7d27" providerId="ADAL" clId="{553B778D-6473-403D-9F22-F5A9F623451F}" dt="2023-02-23T19:53:27.092" v="11" actId="478"/>
          <ac:spMkLst>
            <pc:docMk/>
            <pc:sldMk cId="1167995661" sldId="2135245017"/>
            <ac:spMk id="4" creationId="{7BA885F5-C063-41E7-B887-5C209CAC5C41}"/>
          </ac:spMkLst>
        </pc:spChg>
        <pc:spChg chg="del">
          <ac:chgData name="Anderson, Jordan" userId="3be9202a-9545-432e-ac48-df91411e7d27" providerId="ADAL" clId="{553B778D-6473-403D-9F22-F5A9F623451F}" dt="2023-02-23T19:53:07.801" v="4" actId="478"/>
          <ac:spMkLst>
            <pc:docMk/>
            <pc:sldMk cId="1167995661" sldId="2135245017"/>
            <ac:spMk id="6" creationId="{AD7519D1-786E-0949-A7E3-9DC0BA854212}"/>
          </ac:spMkLst>
        </pc:spChg>
        <pc:spChg chg="mod">
          <ac:chgData name="Anderson, Jordan" userId="3be9202a-9545-432e-ac48-df91411e7d27" providerId="ADAL" clId="{553B778D-6473-403D-9F22-F5A9F623451F}" dt="2023-02-23T19:54:05.951" v="42" actId="20577"/>
          <ac:spMkLst>
            <pc:docMk/>
            <pc:sldMk cId="1167995661" sldId="2135245017"/>
            <ac:spMk id="8" creationId="{378F85D6-9970-4E97-ABEF-D19690D13B40}"/>
          </ac:spMkLst>
        </pc:spChg>
        <pc:spChg chg="add mod">
          <ac:chgData name="Anderson, Jordan" userId="3be9202a-9545-432e-ac48-df91411e7d27" providerId="ADAL" clId="{553B778D-6473-403D-9F22-F5A9F623451F}" dt="2023-02-23T19:56:41.389" v="118" actId="20577"/>
          <ac:spMkLst>
            <pc:docMk/>
            <pc:sldMk cId="1167995661" sldId="2135245017"/>
            <ac:spMk id="9" creationId="{FE5C8729-C654-4B66-9852-1D67F49F760A}"/>
          </ac:spMkLst>
        </pc:spChg>
        <pc:spChg chg="del mod">
          <ac:chgData name="Anderson, Jordan" userId="3be9202a-9545-432e-ac48-df91411e7d27" providerId="ADAL" clId="{553B778D-6473-403D-9F22-F5A9F623451F}" dt="2023-02-23T19:53:54.532" v="18" actId="478"/>
          <ac:spMkLst>
            <pc:docMk/>
            <pc:sldMk cId="1167995661" sldId="2135245017"/>
            <ac:spMk id="10" creationId="{65ACA0CE-8B43-478C-AC39-7240DE5CC615}"/>
          </ac:spMkLst>
        </pc:spChg>
      </pc:sldChg>
      <pc:sldChg chg="modNotesTx">
        <pc:chgData name="Anderson, Jordan" userId="3be9202a-9545-432e-ac48-df91411e7d27" providerId="ADAL" clId="{553B778D-6473-403D-9F22-F5A9F623451F}" dt="2023-02-23T19:55:14.546" v="53" actId="20577"/>
        <pc:sldMkLst>
          <pc:docMk/>
          <pc:sldMk cId="1337367857" sldId="2135245019"/>
        </pc:sldMkLst>
      </pc:sldChg>
      <pc:sldChg chg="modNotesTx">
        <pc:chgData name="Anderson, Jordan" userId="3be9202a-9545-432e-ac48-df91411e7d27" providerId="ADAL" clId="{553B778D-6473-403D-9F22-F5A9F623451F}" dt="2023-02-23T19:55:00.332" v="49" actId="20577"/>
        <pc:sldMkLst>
          <pc:docMk/>
          <pc:sldMk cId="3521757348" sldId="2135245020"/>
        </pc:sldMkLst>
      </pc:sldChg>
      <pc:sldChg chg="modNotesTx">
        <pc:chgData name="Anderson, Jordan" userId="3be9202a-9545-432e-ac48-df91411e7d27" providerId="ADAL" clId="{553B778D-6473-403D-9F22-F5A9F623451F}" dt="2023-02-23T19:54:48.565" v="47" actId="20577"/>
        <pc:sldMkLst>
          <pc:docMk/>
          <pc:sldMk cId="3722470106" sldId="2135245021"/>
        </pc:sldMkLst>
      </pc:sldChg>
      <pc:sldChg chg="modNotesTx">
        <pc:chgData name="Anderson, Jordan" userId="3be9202a-9545-432e-ac48-df91411e7d27" providerId="ADAL" clId="{553B778D-6473-403D-9F22-F5A9F623451F}" dt="2023-02-23T19:55:04.992" v="50" actId="20577"/>
        <pc:sldMkLst>
          <pc:docMk/>
          <pc:sldMk cId="2279817487" sldId="2135245022"/>
        </pc:sldMkLst>
      </pc:sldChg>
      <pc:sldChg chg="modSp add mod ord">
        <pc:chgData name="Anderson, Jordan" userId="3be9202a-9545-432e-ac48-df91411e7d27" providerId="ADAL" clId="{553B778D-6473-403D-9F22-F5A9F623451F}" dt="2023-02-23T19:56:13.799" v="112" actId="404"/>
        <pc:sldMkLst>
          <pc:docMk/>
          <pc:sldMk cId="2971414023" sldId="2135245023"/>
        </pc:sldMkLst>
        <pc:spChg chg="mod">
          <ac:chgData name="Anderson, Jordan" userId="3be9202a-9545-432e-ac48-df91411e7d27" providerId="ADAL" clId="{553B778D-6473-403D-9F22-F5A9F623451F}" dt="2023-02-23T19:56:13.799" v="112" actId="404"/>
          <ac:spMkLst>
            <pc:docMk/>
            <pc:sldMk cId="2971414023" sldId="2135245023"/>
            <ac:spMk id="8" creationId="{378F85D6-9970-4E97-ABEF-D19690D13B40}"/>
          </ac:spMkLst>
        </pc:spChg>
        <pc:spChg chg="mod">
          <ac:chgData name="Anderson, Jordan" userId="3be9202a-9545-432e-ac48-df91411e7d27" providerId="ADAL" clId="{553B778D-6473-403D-9F22-F5A9F623451F}" dt="2023-02-23T19:55:48.142" v="104" actId="20577"/>
          <ac:spMkLst>
            <pc:docMk/>
            <pc:sldMk cId="2971414023" sldId="2135245023"/>
            <ac:spMk id="9" creationId="{FE5C8729-C654-4B66-9852-1D67F49F760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0070C0"/>
                </a:solidFill>
              </a:rPr>
              <a:t>Incidence of Severe PDLs Through 12 Months</a:t>
            </a:r>
          </a:p>
        </c:rich>
      </c:tx>
      <c:layout>
        <c:manualLayout>
          <c:xMode val="edge"/>
          <c:yMode val="edge"/>
          <c:x val="0.11282342174333472"/>
          <c:y val="1.01818135172794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0070C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438907307639177"/>
          <c:y val="7.0740157480314966E-2"/>
          <c:w val="0.87269426025694152"/>
          <c:h val="0.7919407874015748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PDL Through 12 Months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DD3-46C6-9966-D8F20EBD3B08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DD3-46C6-9966-D8F20EBD3B0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Amulet</c:v>
                </c:pt>
                <c:pt idx="1">
                  <c:v>Watchman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2F-44AD-A37F-28CCCFDEA2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29291432"/>
        <c:axId val="629296680"/>
      </c:barChart>
      <c:catAx>
        <c:axId val="629291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296680"/>
        <c:crosses val="autoZero"/>
        <c:auto val="1"/>
        <c:lblAlgn val="ctr"/>
        <c:lblOffset val="100"/>
        <c:noMultiLvlLbl val="0"/>
      </c:catAx>
      <c:valAx>
        <c:axId val="629296680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2914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226B66D6-0732-4BA4-AA51-5C1309A7D86F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1D143332-19C1-488F-9E12-168CC4B3F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FB73F-DF7C-4F2B-81CC-18F35F308976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76510-3D61-4BC4-A6B0-1A8E30F16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16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51C23-F17F-4FBC-A2A5-151144C1D86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1122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A76510-3D61-4BC4-A6B0-1A8E30F16D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32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56B38F-EC4A-4B53-8EF7-317A2392EFA8}" type="slidenum">
              <a:rPr lang="en-US" smtClean="0">
                <a:ea typeface="ヒラギノ角ゴ Pro W3"/>
                <a:cs typeface="ヒラギノ角ゴ Pro W3"/>
              </a:rPr>
              <a:pPr/>
              <a:t>6</a:t>
            </a:fld>
            <a:endParaRPr lang="en-US">
              <a:ea typeface="ヒラギノ角ゴ Pro W3"/>
              <a:cs typeface="ヒラギノ角ゴ Pro W3"/>
            </a:endParaRPr>
          </a:p>
        </p:txBody>
      </p:sp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38" tIns="47020" rIns="94038" bIns="47020" anchor="b"/>
          <a:lstStyle/>
          <a:p>
            <a:pPr algn="r" defTabSz="939800"/>
            <a:fld id="{1503E6FF-46BE-4FDC-873A-65694A840145}" type="slidenum">
              <a:rPr lang="en-US" sz="1200" b="0" i="0">
                <a:solidFill>
                  <a:schemeClr val="tx1"/>
                </a:solidFill>
                <a:cs typeface="ヒラギノ角ゴ Pro W3"/>
              </a:rPr>
              <a:pPr algn="r" defTabSz="939800"/>
              <a:t>6</a:t>
            </a:fld>
            <a:endParaRPr lang="en-US" sz="1200" b="0" i="0">
              <a:solidFill>
                <a:schemeClr val="tx1"/>
              </a:solidFill>
              <a:cs typeface="ヒラギノ角ゴ Pro W3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248400" cy="3516312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430" tIns="46215" rIns="92430" bIns="46215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4002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56B38F-EC4A-4B53-8EF7-317A2392EFA8}" type="slidenum">
              <a:rPr lang="en-US" smtClean="0">
                <a:ea typeface="ヒラギノ角ゴ Pro W3"/>
                <a:cs typeface="ヒラギノ角ゴ Pro W3"/>
              </a:rPr>
              <a:pPr/>
              <a:t>7</a:t>
            </a:fld>
            <a:endParaRPr lang="en-US">
              <a:ea typeface="ヒラギノ角ゴ Pro W3"/>
              <a:cs typeface="ヒラギノ角ゴ Pro W3"/>
            </a:endParaRPr>
          </a:p>
        </p:txBody>
      </p:sp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38" tIns="47020" rIns="94038" bIns="47020" anchor="b"/>
          <a:lstStyle/>
          <a:p>
            <a:pPr algn="r" defTabSz="939800"/>
            <a:fld id="{1503E6FF-46BE-4FDC-873A-65694A840145}" type="slidenum">
              <a:rPr lang="en-US" sz="1200" b="0" i="0">
                <a:solidFill>
                  <a:schemeClr val="tx1"/>
                </a:solidFill>
                <a:cs typeface="ヒラギノ角ゴ Pro W3"/>
              </a:rPr>
              <a:pPr algn="r" defTabSz="939800"/>
              <a:t>7</a:t>
            </a:fld>
            <a:endParaRPr lang="en-US" sz="1200" b="0" i="0">
              <a:solidFill>
                <a:schemeClr val="tx1"/>
              </a:solidFill>
              <a:cs typeface="ヒラギノ角ゴ Pro W3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248400" cy="3516312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430" tIns="46215" rIns="92430" bIns="46215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5496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A76510-3D61-4BC4-A6B0-1A8E30F16D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14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A76510-3D61-4BC4-A6B0-1A8E30F16D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05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51C23-F17F-4FBC-A2A5-151144C1D86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895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707A0-FFF5-46D8-8158-5AE39EFFC5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1329D7-1898-4331-A059-0913E7682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2C86F-557D-4B8B-AA61-0ABC67A8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86799-1BC1-4D86-912A-067DBA316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594AC-C6ED-4C79-9314-D2B775E3F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49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1D18D-250D-45AF-8FE0-D651A9BE5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26280-54F0-47D6-AA7E-682893F9D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39D93-2565-49DD-B98B-E45C0FBD0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24E9D-0C61-4C40-9350-0B09880E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A6FB8-1404-4624-97FD-083B145C4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78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9C1F9-1952-4458-B505-C05294D54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1D87F7-5874-45F8-A1FB-871616D9A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76575-6688-4649-8673-90C1CE0BB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A9B05-581E-4BE0-B848-2158E9A16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AA546-8679-42C8-A996-F33E97E1F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94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1B065-52D4-4F52-B899-C6D9BE06D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C3FC0-24EF-4F6B-9B23-DB28FEC4B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43D49C-C06F-47D7-9933-2E04CCC3A1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FEF46-B323-4B8C-A386-1B8DD9B4C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21861-0D92-4A65-9CF3-A6794FE21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B01E6-0804-42B0-8EA8-F87EB234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07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27DBD-D884-417E-82ED-DE5DE9241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9C7FF7-826E-4112-8A3D-884166DE4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44DD95-2EFF-40E7-AB79-BAD11C09C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7A2F61-07EA-4D3E-8BF8-DB362E1744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B0C051-49F2-4F2C-9D74-BDFA0C8D0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B2389C-A65D-4566-A447-E08860500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2537F7-0C65-4E22-8156-8937D8030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56B0F7-B6A1-4202-9E0B-87533EE39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21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02E1B-0675-4630-A0DC-80465F6FB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5E5858-292E-430C-A2E0-D375A6367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163FE6-BDCB-41CF-B95B-820D79314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49367D-3293-493D-8628-64CA4285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379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0734A3-AD23-4D2F-90C8-C90EFA3EB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416D5-21B8-4D5E-A30F-4A0C19241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E49185-8D63-4622-96F4-B5B654CC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18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5FAE6-E144-44F7-857E-2CDA7C65B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B6BF0-1BEB-4639-8471-8D45F37F6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4CF7D-4E50-4EB7-BF69-9E14D506C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16FC3F-57FC-4BD5-B524-5A3F7296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03B9C-1A5C-414D-A104-4D31A6500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777DB-6184-4340-A20C-4A8B50C41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3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49CA5-2492-4FE0-9F58-02D16F833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C6145A-7D96-46AA-B999-1A41537861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9ABA8F-1930-42BD-AA78-66326664A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589C2-0293-4310-9E96-FC718663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B2B25-3848-4B48-A17E-753CAFF4F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04147E-7AB9-49C8-A2D9-93B677BC5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217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47B16-206C-4753-A790-220E4C166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D7DA9-B6CA-4EFD-A8A6-A7165CF6F1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37EFB-264B-4306-8478-DF3471A63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ECB7-CCDA-4637-AFC0-A9A177D8C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63AAF-1B31-42B7-88B0-F6057C05D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89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4730AB-4D91-47BD-8690-3BB84B9AC8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E545C-4B56-49FB-8147-88040C759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47E31-6D8B-4CFE-8C78-4E4131FD1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C0A18-FB40-45A8-9265-60852983A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5E804-E8ED-40AF-A80D-3267F77F9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90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gray"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 userDrawn="1"/>
        </p:nvSpPr>
        <p:spPr bwMode="gray">
          <a:xfrm>
            <a:off x="502920" y="4820603"/>
            <a:ext cx="3057981" cy="219076"/>
          </a:xfrm>
          <a:prstGeom prst="rect">
            <a:avLst/>
          </a:prstGeom>
        </p:spPr>
        <p:txBody>
          <a:bodyPr vert="horz" lIns="0" rIns="0" anchor="b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Proprietary and confidential — do not distribute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02920" y="2330054"/>
            <a:ext cx="8138160" cy="1234440"/>
          </a:xfrm>
        </p:spPr>
        <p:txBody>
          <a:bodyPr/>
          <a:lstStyle>
            <a:lvl1pPr algn="l">
              <a:lnSpc>
                <a:spcPct val="90000"/>
              </a:lnSpc>
              <a:defRPr sz="4400" b="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02919" y="1749981"/>
            <a:ext cx="8138159" cy="480060"/>
          </a:xfrm>
        </p:spPr>
        <p:txBody>
          <a:bodyPr rIns="0" bIns="0" anchor="b" anchorCtr="0"/>
          <a:lstStyle>
            <a:lvl1pPr marL="0" indent="0" algn="l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02920" y="3701654"/>
            <a:ext cx="4846320" cy="480060"/>
          </a:xfrm>
        </p:spPr>
        <p:txBody>
          <a:bodyPr/>
          <a:lstStyle>
            <a:lvl1pPr>
              <a:defRPr sz="1400" b="0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date</a:t>
            </a:r>
          </a:p>
        </p:txBody>
      </p:sp>
      <p:pic>
        <p:nvPicPr>
          <p:cNvPr id="7" name="Picture 6" descr="A_symbol_wordm_below_w_rgb-01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472" y="137160"/>
            <a:ext cx="1188720" cy="130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9432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 userDrawn="1"/>
        </p:nvSpPr>
        <p:spPr bwMode="gray">
          <a:xfrm>
            <a:off x="502920" y="4820603"/>
            <a:ext cx="3057981" cy="219076"/>
          </a:xfrm>
          <a:prstGeom prst="rect">
            <a:avLst/>
          </a:prstGeom>
        </p:spPr>
        <p:txBody>
          <a:bodyPr vert="horz" lIns="0" rIns="0" anchor="b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Proprietary and confidential — do not distribute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02919" y="2330054"/>
            <a:ext cx="8138161" cy="1234440"/>
          </a:xfrm>
        </p:spPr>
        <p:txBody>
          <a:bodyPr/>
          <a:lstStyle>
            <a:lvl1pPr algn="l">
              <a:lnSpc>
                <a:spcPct val="90000"/>
              </a:lnSpc>
              <a:defRPr sz="4400" b="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02919" y="1749981"/>
            <a:ext cx="8138161" cy="480060"/>
          </a:xfrm>
        </p:spPr>
        <p:txBody>
          <a:bodyPr rIns="0" bIns="0" anchor="b" anchorCtr="0"/>
          <a:lstStyle>
            <a:lvl1pPr marL="0" indent="0" algn="l">
              <a:lnSpc>
                <a:spcPct val="100000"/>
              </a:lnSpc>
              <a:buNone/>
              <a:defRPr sz="1800" b="1" cap="all" spc="150" baseline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02920" y="3701654"/>
            <a:ext cx="4846320" cy="480060"/>
          </a:xfrm>
        </p:spPr>
        <p:txBody>
          <a:bodyPr/>
          <a:lstStyle>
            <a:lvl1pPr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date</a:t>
            </a:r>
          </a:p>
        </p:txBody>
      </p:sp>
      <p:pic>
        <p:nvPicPr>
          <p:cNvPr id="6" name="Picture 5" descr="A_symbol_wordm_below_w_rgb-01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869" y="114301"/>
            <a:ext cx="1371600" cy="11217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50" y="65675"/>
            <a:ext cx="1335866" cy="1452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4297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Alternate">
    <p:bg bwMode="gray"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02919" y="1383030"/>
            <a:ext cx="8138161" cy="1234440"/>
          </a:xfrm>
        </p:spPr>
        <p:txBody>
          <a:bodyPr/>
          <a:lstStyle>
            <a:lvl1pPr algn="l">
              <a:lnSpc>
                <a:spcPct val="90000"/>
              </a:lnSpc>
              <a:defRPr sz="4400" b="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02919" y="800100"/>
            <a:ext cx="8138161" cy="480060"/>
          </a:xfrm>
        </p:spPr>
        <p:txBody>
          <a:bodyPr rIns="0" bIns="0" anchor="b" anchorCtr="0"/>
          <a:lstStyle>
            <a:lvl1pPr marL="0" indent="0" algn="l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Content Placeholder 2"/>
          <p:cNvSpPr txBox="1">
            <a:spLocks/>
          </p:cNvSpPr>
          <p:nvPr userDrawn="1"/>
        </p:nvSpPr>
        <p:spPr bwMode="gray">
          <a:xfrm>
            <a:off x="502920" y="4820603"/>
            <a:ext cx="3057981" cy="219076"/>
          </a:xfrm>
          <a:prstGeom prst="rect">
            <a:avLst/>
          </a:prstGeom>
        </p:spPr>
        <p:txBody>
          <a:bodyPr vert="horz" lIns="0" rIns="0" anchor="b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Proprietary and confidential — do not distribute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02920" y="2743200"/>
            <a:ext cx="4846320" cy="480060"/>
          </a:xfrm>
        </p:spPr>
        <p:txBody>
          <a:bodyPr/>
          <a:lstStyle>
            <a:lvl1pPr>
              <a:defRPr sz="1400" b="0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date</a:t>
            </a:r>
          </a:p>
        </p:txBody>
      </p:sp>
      <p:pic>
        <p:nvPicPr>
          <p:cNvPr id="8" name="Picture 7" descr="A_symbol_wordm_below_w_rgb-01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6232" y="3714751"/>
            <a:ext cx="1190552" cy="1301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111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Alterna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02919" y="1383030"/>
            <a:ext cx="8138161" cy="1234440"/>
          </a:xfrm>
        </p:spPr>
        <p:txBody>
          <a:bodyPr/>
          <a:lstStyle>
            <a:lvl1pPr algn="l">
              <a:lnSpc>
                <a:spcPct val="90000"/>
              </a:lnSpc>
              <a:defRPr sz="4400" b="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02919" y="800100"/>
            <a:ext cx="8138161" cy="480060"/>
          </a:xfrm>
        </p:spPr>
        <p:txBody>
          <a:bodyPr rIns="0" bIns="0" anchor="b" anchorCtr="0"/>
          <a:lstStyle>
            <a:lvl1pPr marL="0" indent="0" algn="l">
              <a:lnSpc>
                <a:spcPct val="100000"/>
              </a:lnSpc>
              <a:buNone/>
              <a:defRPr sz="1800" b="1" cap="all" spc="150" baseline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Content Placeholder 2"/>
          <p:cNvSpPr txBox="1">
            <a:spLocks/>
          </p:cNvSpPr>
          <p:nvPr userDrawn="1"/>
        </p:nvSpPr>
        <p:spPr bwMode="gray">
          <a:xfrm>
            <a:off x="502920" y="4820603"/>
            <a:ext cx="3057981" cy="219076"/>
          </a:xfrm>
          <a:prstGeom prst="rect">
            <a:avLst/>
          </a:prstGeom>
        </p:spPr>
        <p:txBody>
          <a:bodyPr vert="horz" lIns="0" rIns="0" anchor="b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Proprietary and confidential — do not distribute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02920" y="2743200"/>
            <a:ext cx="4846320" cy="480060"/>
          </a:xfrm>
        </p:spPr>
        <p:txBody>
          <a:bodyPr/>
          <a:lstStyle>
            <a:lvl1pPr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date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382" y="3635530"/>
            <a:ext cx="1335866" cy="1452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9781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271463"/>
            <a:ext cx="8138160" cy="6858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02920" y="1312862"/>
            <a:ext cx="8138160" cy="3349863"/>
          </a:xfrm>
        </p:spPr>
        <p:txBody>
          <a:bodyPr/>
          <a:lstStyle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2D45AE0-EFBD-7349-A5C4-1AA1031C28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May 24, 2022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DC4F73-7AC9-284C-9291-17EF4AD4D1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Quarterly Amulet Working Group |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BD14FA-68BC-0344-B66F-475B9A088C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290" y="4828509"/>
            <a:ext cx="292608" cy="212598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ctr">
              <a:defRPr sz="1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885E78-1F86-4A3D-9EE1-B0103B1CEF1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637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ong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274320"/>
            <a:ext cx="8138162" cy="6858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9" y="1097280"/>
            <a:ext cx="8138161" cy="3566160"/>
          </a:xfrm>
        </p:spPr>
        <p:txBody>
          <a:bodyPr/>
          <a:lstStyle>
            <a:lvl1pPr>
              <a:spcBef>
                <a:spcPts val="1800"/>
              </a:spcBef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1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9978E-4257-7D45-8D05-42F33E14DE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May 24,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D73E6-FA98-1746-8269-D92504B6DC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Quarterly Amulet Working Group |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6F846-AE8C-A847-8E1B-9D1F016B52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290" y="4828509"/>
            <a:ext cx="292608" cy="212598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ctr">
              <a:defRPr sz="1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885E78-1F86-4A3D-9EE1-B0103B1CEF1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1482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_CALIBRI SUBHEAD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274320"/>
            <a:ext cx="8138160" cy="6858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2920" y="1312862"/>
            <a:ext cx="3817620" cy="3350577"/>
          </a:xfrm>
        </p:spPr>
        <p:txBody>
          <a:bodyPr/>
          <a:lstStyle>
            <a:lvl1pPr>
              <a:spcBef>
                <a:spcPts val="600"/>
              </a:spcBef>
              <a:defRPr sz="1800" b="1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600"/>
              </a:spcBef>
              <a:defRPr sz="14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23460" y="1312862"/>
            <a:ext cx="3817620" cy="3350577"/>
          </a:xfrm>
        </p:spPr>
        <p:txBody>
          <a:bodyPr/>
          <a:lstStyle>
            <a:lvl1pPr>
              <a:spcBef>
                <a:spcPts val="600"/>
              </a:spcBef>
              <a:defRPr lang="en-US" sz="1800" b="1" kern="1200" smtClean="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600"/>
              </a:spcBef>
              <a:defRPr sz="14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4154C7-8396-2642-9537-2C8C98105E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May 24, 2022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E313C91-2EDE-A941-B183-7AE43318A7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Quarterly Amulet Working Group |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8A9C98-B3F1-FD4E-A26F-8356ABA8A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290" y="4828509"/>
            <a:ext cx="292608" cy="212598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ctr">
              <a:defRPr sz="1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885E78-1F86-4A3D-9EE1-B0103B1CEF1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2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+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274320"/>
            <a:ext cx="8129016" cy="6858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2920" y="2057400"/>
            <a:ext cx="3822192" cy="2606039"/>
          </a:xfrm>
        </p:spPr>
        <p:txBody>
          <a:bodyPr/>
          <a:lstStyle>
            <a:lvl1pPr>
              <a:spcBef>
                <a:spcPts val="600"/>
              </a:spcBef>
              <a:defRPr sz="160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2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1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1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23460" y="2057400"/>
            <a:ext cx="3808476" cy="2606039"/>
          </a:xfrm>
        </p:spPr>
        <p:txBody>
          <a:bodyPr/>
          <a:lstStyle>
            <a:lvl1pPr>
              <a:spcBef>
                <a:spcPts val="600"/>
              </a:spcBef>
              <a:defRPr lang="en-US" sz="1600" b="1" kern="1200" smtClean="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2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1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1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02920" y="1097280"/>
            <a:ext cx="8129016" cy="822960"/>
          </a:xfrm>
        </p:spPr>
        <p:txBody>
          <a:bodyPr/>
          <a:lstStyle>
            <a:lvl1pPr>
              <a:defRPr sz="1800" b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AAB6A98-B574-2345-8DBF-B648FEF3B587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May 24, 2022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BD06578-07EF-B249-91C3-1A6A8E63C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Quarterly Amulet Working Group |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254978B-500A-9C43-AA59-E5E5060A55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290" y="4828509"/>
            <a:ext cx="292608" cy="212598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ctr">
              <a:defRPr sz="1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885E78-1F86-4A3D-9EE1-B0103B1CEF1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0951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4818890" y="0"/>
            <a:ext cx="4325110" cy="5143500"/>
          </a:xfrm>
          <a:solidFill>
            <a:schemeClr val="bg2"/>
          </a:solidFill>
          <a:ln>
            <a:noFill/>
          </a:ln>
          <a:effectLst/>
        </p:spPr>
        <p:txBody>
          <a:bodyPr lIns="365760" rIns="365760" anchor="ctr" anchorCtr="1"/>
          <a:lstStyle>
            <a:lvl1pPr algn="ctr">
              <a:defRPr sz="1800" b="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Insert an image or chart </a:t>
            </a:r>
            <a:br>
              <a:rPr lang="en-US"/>
            </a:br>
            <a:r>
              <a:rPr lang="en-US"/>
              <a:t>within this placeholder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274320"/>
            <a:ext cx="3822192" cy="685800"/>
          </a:xfrm>
        </p:spPr>
        <p:txBody>
          <a:bodyPr rIns="182880"/>
          <a:lstStyle>
            <a:lvl1pPr>
              <a:defRPr cap="none" baseline="0"/>
            </a:lvl1pPr>
          </a:lstStyle>
          <a:p>
            <a:r>
              <a:rPr lang="en-US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2920" y="1097280"/>
            <a:ext cx="3822192" cy="3463290"/>
          </a:xfrm>
        </p:spPr>
        <p:txBody>
          <a:bodyPr rIns="182880"/>
          <a:lstStyle>
            <a:lvl1pPr>
              <a:spcBef>
                <a:spcPts val="3000"/>
              </a:spcBef>
              <a:defRPr sz="1600">
                <a:solidFill>
                  <a:schemeClr val="accent5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EFDF353-EFB1-C947-B7BF-0838C91A58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May 24, 2022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D886C9-9832-584A-8A07-4C6A937909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Quarterly Amulet Working Group |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BC8B865-59EB-6248-BE7E-D57A845E2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290" y="4828509"/>
            <a:ext cx="292608" cy="212598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ctr">
              <a:defRPr sz="1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885E78-1F86-4A3D-9EE1-B0103B1CEF1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7057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4899" y="0"/>
            <a:ext cx="4297680" cy="5143500"/>
          </a:xfrm>
          <a:solidFill>
            <a:schemeClr val="bg2"/>
          </a:solidFill>
          <a:ln>
            <a:noFill/>
          </a:ln>
          <a:effectLst/>
        </p:spPr>
        <p:txBody>
          <a:bodyPr lIns="365760" rIns="365760" anchor="ctr" anchorCtr="1"/>
          <a:lstStyle>
            <a:lvl1pPr algn="ctr">
              <a:defRPr sz="1800" b="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Insert an image or chart </a:t>
            </a:r>
            <a:br>
              <a:rPr lang="en-US"/>
            </a:br>
            <a:r>
              <a:rPr lang="en-US"/>
              <a:t>within this placeholder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05499" y="283464"/>
            <a:ext cx="3822192" cy="685800"/>
          </a:xfrm>
        </p:spPr>
        <p:txBody>
          <a:bodyPr rIns="182880"/>
          <a:lstStyle>
            <a:lvl1pPr>
              <a:defRPr cap="none" baseline="0"/>
            </a:lvl1pPr>
          </a:lstStyle>
          <a:p>
            <a:r>
              <a:rPr lang="en-US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805499" y="1106424"/>
            <a:ext cx="3822192" cy="3463290"/>
          </a:xfrm>
        </p:spPr>
        <p:txBody>
          <a:bodyPr rIns="182880"/>
          <a:lstStyle>
            <a:lvl1pPr>
              <a:spcBef>
                <a:spcPts val="3000"/>
              </a:spcBef>
              <a:defRPr sz="1600">
                <a:solidFill>
                  <a:schemeClr val="accent5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14B85C-AD3C-C942-838E-61B4AF9672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May 24, 2022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2348642-053B-A244-86A4-629D1B9683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Quarterly Amulet Working Group |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8B4182-F94C-F646-B9EA-E34E0E86C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290" y="4828509"/>
            <a:ext cx="292608" cy="212598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ctr">
              <a:defRPr sz="1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885E78-1F86-4A3D-9EE1-B0103B1CEF1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1AA8D31-D132-B244-89ED-4D40CC3A861B}"/>
              </a:ext>
            </a:extLst>
          </p:cNvPr>
          <p:cNvSpPr txBox="1">
            <a:spLocks/>
          </p:cNvSpPr>
          <p:nvPr userDrawn="1"/>
        </p:nvSpPr>
        <p:spPr bwMode="gray">
          <a:xfrm>
            <a:off x="502921" y="4675982"/>
            <a:ext cx="2570786" cy="365125"/>
          </a:xfrm>
          <a:prstGeom prst="rect">
            <a:avLst/>
          </a:prstGeom>
        </p:spPr>
        <p:txBody>
          <a:bodyPr vert="horz" lIns="0" rIns="0" anchor="b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198563" algn="ctr"/>
                <a:tab pos="8229600" algn="r"/>
              </a:tabLst>
            </a:pPr>
            <a:r>
              <a:rPr lang="en-US"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Proprietary and confidential — do not distribute 	</a:t>
            </a:r>
          </a:p>
        </p:txBody>
      </p:sp>
    </p:spTree>
    <p:extLst>
      <p:ext uri="{BB962C8B-B14F-4D97-AF65-F5344CB8AC3E}">
        <p14:creationId xmlns:p14="http://schemas.microsoft.com/office/powerpoint/2010/main" val="32206039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274320"/>
            <a:ext cx="8138160" cy="685800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509BBD2-2E15-E94F-9AA2-BC8D138A5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May 24, 2022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A19FB5E-6CE1-6248-9686-B28694AA4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Quarterly Amulet Working Group |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109255-2E93-B14B-A21E-BCCE4D3A7B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290" y="4828509"/>
            <a:ext cx="292608" cy="212598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ctr">
              <a:defRPr sz="1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885E78-1F86-4A3D-9EE1-B0103B1CEF1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169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CE48D3A-45D8-1841-8C5C-C0ECB2000D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May 24, 2022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B624167-C7DD-154D-A608-BEBC560DD0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Quarterly Amulet Working Group |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9233AD7-B044-6B47-85A9-63529FEE2D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290" y="4828509"/>
            <a:ext cx="292608" cy="212598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ctr">
              <a:defRPr sz="1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885E78-1F86-4A3D-9EE1-B0103B1CEF1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2998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Chart +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274320"/>
            <a:ext cx="8138160" cy="6858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02920" y="1097280"/>
            <a:ext cx="8138160" cy="54864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latin typeface="+mj-lt"/>
              </a:defRPr>
            </a:lvl2pPr>
          </a:lstStyle>
          <a:p>
            <a:pPr lvl="0"/>
            <a:r>
              <a:rPr lang="en-US"/>
              <a:t>CLICK TO EDIT CHART TITLE</a:t>
            </a:r>
          </a:p>
          <a:p>
            <a:pPr lvl="1"/>
            <a:r>
              <a:rPr lang="en-US"/>
              <a:t>Second level for chart subtitle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4"/>
          </p:nvPr>
        </p:nvSpPr>
        <p:spPr>
          <a:xfrm>
            <a:off x="502920" y="1714500"/>
            <a:ext cx="8138160" cy="2743200"/>
          </a:xfrm>
        </p:spPr>
        <p:txBody>
          <a:bodyPr rIns="0" anchor="ctr" anchorCtr="1"/>
          <a:lstStyle/>
          <a:p>
            <a:r>
              <a:rPr lang="en-US"/>
              <a:t>Click icon to add chart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502920" y="4698364"/>
            <a:ext cx="8138160" cy="170816"/>
          </a:xfrm>
        </p:spPr>
        <p:txBody>
          <a:bodyPr wrap="square" anchor="b" anchorCtr="0">
            <a:spAutoFit/>
          </a:bodyPr>
          <a:lstStyle>
            <a:lvl1pPr>
              <a:lnSpc>
                <a:spcPct val="90000"/>
              </a:lnSpc>
              <a:spcBef>
                <a:spcPts val="200"/>
              </a:spcBef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F9192A7-C772-124A-A579-8A51C6A22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May 24, 2022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1BE38DD-8BC6-F942-86A8-5825EFADAC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Quarterly Amulet Working Group |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07F22A1-84BB-9448-8CA8-D5861BD50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290" y="4828509"/>
            <a:ext cx="292608" cy="212598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ctr">
              <a:defRPr sz="1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885E78-1F86-4A3D-9EE1-B0103B1CEF1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0471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Page Chart +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274320"/>
            <a:ext cx="8138160" cy="6858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02920" y="1097280"/>
            <a:ext cx="8138160" cy="54864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 cap="all" baseline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latin typeface="+mj-lt"/>
              </a:defRPr>
            </a:lvl2pPr>
          </a:lstStyle>
          <a:p>
            <a:pPr lvl="0"/>
            <a:r>
              <a:rPr lang="en-US"/>
              <a:t>CLICK TO EDIT TABLE TITLE</a:t>
            </a:r>
          </a:p>
          <a:p>
            <a:pPr lvl="1"/>
            <a:r>
              <a:rPr lang="en-US"/>
              <a:t>Second level for chart subtitle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4"/>
          </p:nvPr>
        </p:nvSpPr>
        <p:spPr>
          <a:xfrm>
            <a:off x="502920" y="1714500"/>
            <a:ext cx="8138160" cy="2743200"/>
          </a:xfrm>
        </p:spPr>
        <p:txBody>
          <a:bodyPr rIns="0" anchor="ctr" anchorCtr="1"/>
          <a:lstStyle/>
          <a:p>
            <a:r>
              <a:rPr lang="en-US"/>
              <a:t>Click icon to add chart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502920" y="4616896"/>
            <a:ext cx="8138160" cy="170816"/>
          </a:xfrm>
        </p:spPr>
        <p:txBody>
          <a:bodyPr wrap="square" anchor="b" anchorCtr="0">
            <a:spAutoFit/>
          </a:bodyPr>
          <a:lstStyle>
            <a:lvl1pPr>
              <a:lnSpc>
                <a:spcPct val="90000"/>
              </a:lnSpc>
              <a:spcBef>
                <a:spcPts val="200"/>
              </a:spcBef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AA7A237-A93E-FD42-9E56-36336AD3D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May 24, 2022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95529D2-B20E-9748-B970-7506BFAFD8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Quarterly Amulet Working Group |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861A78B-2034-8F4C-BDA1-1B6F4E8EF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290" y="4828509"/>
            <a:ext cx="292608" cy="212598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ctr">
              <a:defRPr sz="1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885E78-1F86-4A3D-9EE1-B0103B1CEF1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5054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auto"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02920" y="2331719"/>
            <a:ext cx="8138160" cy="1234440"/>
          </a:xfrm>
        </p:spPr>
        <p:txBody>
          <a:bodyPr wrap="square" rIns="0" bIns="0" anchor="t">
            <a:noAutofit/>
          </a:bodyPr>
          <a:lstStyle>
            <a:lvl1pPr algn="l">
              <a:lnSpc>
                <a:spcPct val="80000"/>
              </a:lnSpc>
              <a:defRPr sz="4400" b="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502920" y="1748790"/>
            <a:ext cx="8138160" cy="480060"/>
          </a:xfrm>
        </p:spPr>
        <p:txBody>
          <a:bodyPr rIns="0" bIns="0" anchor="b"/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5E88BF5-04DE-E34D-97AF-D764CF63476A}"/>
              </a:ext>
            </a:extLst>
          </p:cNvPr>
          <p:cNvSpPr txBox="1">
            <a:spLocks/>
          </p:cNvSpPr>
          <p:nvPr userDrawn="1"/>
        </p:nvSpPr>
        <p:spPr bwMode="gray">
          <a:xfrm>
            <a:off x="502920" y="4675982"/>
            <a:ext cx="2559769" cy="365125"/>
          </a:xfrm>
          <a:prstGeom prst="rect">
            <a:avLst/>
          </a:prstGeom>
        </p:spPr>
        <p:txBody>
          <a:bodyPr vert="horz" lIns="0" rIns="0" anchor="b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198563" algn="ctr"/>
                <a:tab pos="8229600" algn="r"/>
              </a:tabLst>
            </a:pPr>
            <a:r>
              <a:rPr lang="en-US" sz="1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Proprietary and confidential — do not distribute 	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99F6CFF-78E6-2F49-805D-C212BADA19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l">
              <a:defRPr sz="1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May 24, 2022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934F5A4-0E18-A14D-B67B-0B9AF6763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Quarterly Amulet Working Group |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A6460B0-36AD-3044-8C1E-2B6F29A897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290" y="4828509"/>
            <a:ext cx="292608" cy="212598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ctr">
              <a:defRPr sz="1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885E78-1F86-4A3D-9EE1-B0103B1C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528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3">
    <p:bg bwMode="auto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02920" y="2331719"/>
            <a:ext cx="8138160" cy="1234440"/>
          </a:xfrm>
        </p:spPr>
        <p:txBody>
          <a:bodyPr rIns="0" bIns="0" anchor="t">
            <a:noAutofit/>
          </a:bodyPr>
          <a:lstStyle>
            <a:lvl1pPr algn="l">
              <a:lnSpc>
                <a:spcPct val="80000"/>
              </a:lnSpc>
              <a:defRPr sz="4400" b="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502920" y="1748790"/>
            <a:ext cx="8138160" cy="480060"/>
          </a:xfrm>
        </p:spPr>
        <p:txBody>
          <a:bodyPr rIns="0" bIns="0" anchor="b"/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33C3F78-17BE-604F-B95A-6DD34FDE24B7}"/>
              </a:ext>
            </a:extLst>
          </p:cNvPr>
          <p:cNvSpPr txBox="1">
            <a:spLocks/>
          </p:cNvSpPr>
          <p:nvPr userDrawn="1"/>
        </p:nvSpPr>
        <p:spPr bwMode="gray">
          <a:xfrm>
            <a:off x="502920" y="4675982"/>
            <a:ext cx="2581803" cy="365125"/>
          </a:xfrm>
          <a:prstGeom prst="rect">
            <a:avLst/>
          </a:prstGeom>
        </p:spPr>
        <p:txBody>
          <a:bodyPr vert="horz" lIns="0" rIns="0" anchor="b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198563" algn="ctr"/>
                <a:tab pos="8229600" algn="r"/>
              </a:tabLst>
            </a:pPr>
            <a:r>
              <a:rPr lang="en-US" sz="1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Proprietary and confidential — do not distribute 	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16F4697-1794-D04E-932E-8783160E6B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l">
              <a:defRPr sz="1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May 24, 2022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2D20E44-C0E2-C846-9494-04908CF40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Quarterly Amulet Working Group |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BBEDB2-D6E0-4F4E-A241-DFCAC3784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290" y="4828509"/>
            <a:ext cx="292608" cy="212598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ctr">
              <a:defRPr sz="1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885E78-1F86-4A3D-9EE1-B0103B1C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680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4">
    <p:bg bwMode="auto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502920" y="2331719"/>
            <a:ext cx="8138160" cy="1234440"/>
          </a:xfrm>
        </p:spPr>
        <p:txBody>
          <a:bodyPr rIns="0" bIns="0" anchor="t">
            <a:noAutofit/>
          </a:bodyPr>
          <a:lstStyle>
            <a:lvl1pPr algn="l">
              <a:lnSpc>
                <a:spcPct val="80000"/>
              </a:lnSpc>
              <a:defRPr sz="4400" b="0" cap="none" spc="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502920" y="1748790"/>
            <a:ext cx="8138160" cy="480060"/>
          </a:xfrm>
        </p:spPr>
        <p:txBody>
          <a:bodyPr rIns="0" bIns="0" anchor="b"/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63EB260-8E68-B549-9D00-CCBDB9F121A7}"/>
              </a:ext>
            </a:extLst>
          </p:cNvPr>
          <p:cNvSpPr txBox="1">
            <a:spLocks/>
          </p:cNvSpPr>
          <p:nvPr userDrawn="1"/>
        </p:nvSpPr>
        <p:spPr bwMode="gray">
          <a:xfrm>
            <a:off x="502920" y="4675982"/>
            <a:ext cx="2559769" cy="365125"/>
          </a:xfrm>
          <a:prstGeom prst="rect">
            <a:avLst/>
          </a:prstGeom>
        </p:spPr>
        <p:txBody>
          <a:bodyPr vert="horz" lIns="0" rIns="0" anchor="b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198563" algn="ctr"/>
                <a:tab pos="8229600" algn="r"/>
              </a:tabLst>
            </a:pPr>
            <a:r>
              <a:rPr lang="en-US" sz="10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Proprietary and confidential — do not distribute 	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49914C0-C1FE-1843-8D2A-8C7DF9AD4F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l">
              <a:defRPr sz="10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May 24, 2022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128B9FA-15E0-734A-B585-AA9463436D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Quarterly Amulet Working Group |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5FC83E7-4779-A345-AF7B-CA5D9BBB4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290" y="4828509"/>
            <a:ext cx="292608" cy="212598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ctr">
              <a:defRPr sz="1000" b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885E78-1F86-4A3D-9EE1-B0103B1C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2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Solid Background">
    <p:bg bwMode="auto"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71600" y="1508760"/>
            <a:ext cx="6858000" cy="2674620"/>
          </a:xfrm>
        </p:spPr>
        <p:txBody>
          <a:bodyPr/>
          <a:lstStyle>
            <a:lvl1pPr algn="l">
              <a:lnSpc>
                <a:spcPct val="90000"/>
              </a:lnSpc>
              <a:defRPr sz="2800" b="0">
                <a:solidFill>
                  <a:schemeClr val="bg1"/>
                </a:solidFill>
                <a:latin typeface="+mn-lt"/>
              </a:defRPr>
            </a:lvl1pPr>
            <a:lvl2pPr marL="1371600" indent="-228600" algn="l">
              <a:spcBef>
                <a:spcPts val="1800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quote text</a:t>
            </a:r>
          </a:p>
          <a:p>
            <a:pPr lvl="1"/>
            <a:r>
              <a:rPr lang="en-US"/>
              <a:t>Second level for attribution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3322378-8A6D-2B4B-921C-AF15A4041795}"/>
              </a:ext>
            </a:extLst>
          </p:cNvPr>
          <p:cNvSpPr txBox="1">
            <a:spLocks/>
          </p:cNvSpPr>
          <p:nvPr userDrawn="1"/>
        </p:nvSpPr>
        <p:spPr bwMode="gray">
          <a:xfrm>
            <a:off x="502920" y="4675982"/>
            <a:ext cx="2636887" cy="365125"/>
          </a:xfrm>
          <a:prstGeom prst="rect">
            <a:avLst/>
          </a:prstGeom>
        </p:spPr>
        <p:txBody>
          <a:bodyPr vert="horz" lIns="0" rIns="0" anchor="b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198563" algn="ctr"/>
                <a:tab pos="8229600" algn="r"/>
              </a:tabLst>
            </a:pPr>
            <a:r>
              <a:rPr lang="en-US" sz="1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Proprietary and confidential — do not distribute 	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E2321FD-06DF-234F-BCC0-D6EFDF1AAA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l">
              <a:defRPr sz="1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May 24, 2022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72CC60-9485-E64E-A3EE-FD742B60FB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Quarterly Amulet Working Group |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96E8FD2-5A93-7942-8CEF-CC162381AD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290" y="4828509"/>
            <a:ext cx="292608" cy="212598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ctr">
              <a:defRPr sz="1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885E78-1F86-4A3D-9EE1-B0103B1C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57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 bwMode="auto"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_symbol_wordm_below_w_rgb-01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7441" y="1206347"/>
            <a:ext cx="2509119" cy="273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5078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losing Slide">
    <p:bg bwMode="auto"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6BE25BFE-C141-9744-B07B-AF2EDC4463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0642" y="939843"/>
            <a:ext cx="3782715" cy="326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1238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/ CALIBRI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274320"/>
            <a:ext cx="8229600" cy="6858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02920" y="1096566"/>
            <a:ext cx="8229600" cy="3566160"/>
          </a:xfrm>
        </p:spPr>
        <p:txBody>
          <a:bodyPr/>
          <a:lstStyle>
            <a:lvl1pPr>
              <a:defRPr sz="1350" b="1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May 24,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Quarterly Amulet Working Group |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5E78-1F86-4A3D-9EE1-B0103B1CEF1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 userDrawn="1"/>
        </p:nvSpPr>
        <p:spPr bwMode="gray">
          <a:xfrm>
            <a:off x="502921" y="4820604"/>
            <a:ext cx="3057981" cy="219076"/>
          </a:xfrm>
          <a:prstGeom prst="rect">
            <a:avLst/>
          </a:prstGeom>
        </p:spPr>
        <p:txBody>
          <a:bodyPr vert="horz" lIns="0" rIns="0" anchor="b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5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Proprietary and confidential —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8827565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Long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600075"/>
            <a:ext cx="8138161" cy="360045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1" y="1097280"/>
            <a:ext cx="8138160" cy="3566160"/>
          </a:xfrm>
        </p:spPr>
        <p:txBody>
          <a:bodyPr/>
          <a:lstStyle>
            <a:lvl1pPr>
              <a:spcBef>
                <a:spcPts val="1350"/>
              </a:spcBef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14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E0BB469F-5963-41EE-862C-3D8AFB9BBB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2921" y="338465"/>
            <a:ext cx="8138159" cy="261610"/>
          </a:xfrm>
        </p:spPr>
        <p:txBody>
          <a:bodyPr wrap="square">
            <a:spAutoFit/>
          </a:bodyPr>
          <a:lstStyle>
            <a:lvl1pPr>
              <a:defRPr sz="1400" b="0" cap="all" spc="150" baseline="0">
                <a:solidFill>
                  <a:schemeClr val="tx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D917F-0F37-7B4E-B18A-63A5DB6E1543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May 24,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10D56-912D-7E47-95C7-239C34447C4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Quarterly Amulet Working Group |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5FDA5-2187-9240-AC5D-A3C5551AA24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06290" y="4767263"/>
            <a:ext cx="292608" cy="273844"/>
          </a:xfrm>
          <a:prstGeom prst="rect">
            <a:avLst/>
          </a:prstGeom>
        </p:spPr>
        <p:txBody>
          <a:bodyPr/>
          <a:lstStyle/>
          <a:p>
            <a:fld id="{A2885E78-1F86-4A3D-9EE1-B0103B1CEF1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3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21" Type="http://schemas.openxmlformats.org/officeDocument/2006/relationships/slideLayout" Target="../slideLayouts/slideLayout43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42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23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19" Type="http://schemas.openxmlformats.org/officeDocument/2006/relationships/slideLayout" Target="../slideLayouts/slideLayout41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Relationship Id="rId22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14D02-CC6A-4E13-8063-E7D2D92DA65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FF5B07-130B-4F3E-935A-9ED127404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DA578-153B-4BD9-869F-F5BFDC70A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49A82-6CB4-407E-91D8-7D20D6076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9B523-4DBA-40C6-B1AD-637BAB69096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6F244-951C-46D0-AA8A-D37196456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8E28B-13A5-4C50-AE99-0B099403B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1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274320"/>
            <a:ext cx="8138160" cy="685800"/>
          </a:xfrm>
          <a:prstGeom prst="rect">
            <a:avLst/>
          </a:prstGeom>
        </p:spPr>
        <p:txBody>
          <a:bodyPr vert="horz" lIns="0" tIns="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312862"/>
            <a:ext cx="8138160" cy="3350577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D583369-BE95-F149-91EF-BC269754EE6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502921" y="4675982"/>
            <a:ext cx="2570786" cy="365125"/>
          </a:xfrm>
          <a:prstGeom prst="rect">
            <a:avLst/>
          </a:prstGeom>
        </p:spPr>
        <p:txBody>
          <a:bodyPr vert="horz" lIns="0" rIns="0" anchor="b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198563" algn="ctr"/>
                <a:tab pos="8229600" algn="r"/>
              </a:tabLst>
            </a:pPr>
            <a:r>
              <a:rPr lang="en-US"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Proprietary and confidential — do not distribute 	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6650649-13A5-B740-BA2E-DAEEFD0157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4173" y="4767263"/>
            <a:ext cx="118872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May 24, 2022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37D749-CB1B-A54F-97CE-B4F91E7775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4471" y="4767263"/>
            <a:ext cx="4480560" cy="273844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>
                <a:solidFill>
                  <a:srgbClr val="000000"/>
                </a:solidFill>
              </a:rPr>
              <a:t>Quarterly Amulet Working Group |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0FB04F0-B877-BB4D-AD38-065FA62F55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290" y="4828509"/>
            <a:ext cx="292608" cy="212598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ctr">
              <a:defRPr sz="1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885E78-1F86-4A3D-9EE1-B0103B1CEF1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9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  <p:sldLayoutId id="2147483706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b="0" kern="1200" cap="none" spc="0" baseline="0">
          <a:solidFill>
            <a:schemeClr val="accent5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1800" b="1" kern="1200">
          <a:solidFill>
            <a:schemeClr val="accent5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169863" indent="-169863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0050" indent="-17145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-169863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7145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32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94215-58C1-4AE2-8A14-82595CA33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352550"/>
            <a:ext cx="62484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/>
              <a:t>Incidence, Mechanisms, Predictors, and Evolution of Severe Peri-Device Leaks: New Insights from Amulet IDE Trial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6B94215-58C1-4AE2-8A14-82595CA33BD1}"/>
              </a:ext>
            </a:extLst>
          </p:cNvPr>
          <p:cNvSpPr txBox="1">
            <a:spLocks/>
          </p:cNvSpPr>
          <p:nvPr/>
        </p:nvSpPr>
        <p:spPr>
          <a:xfrm>
            <a:off x="228600" y="3028950"/>
            <a:ext cx="62484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/>
              <a:t>Author(s): </a:t>
            </a:r>
            <a:r>
              <a:rPr lang="en-US" sz="1600" b="1"/>
              <a:t>Dhanunjaya Lakkireddy</a:t>
            </a:r>
            <a:br>
              <a:rPr lang="en-US" sz="1600"/>
            </a:br>
            <a:r>
              <a:rPr lang="en-US" sz="1600"/>
              <a:t>Jens Erik Nielsen-Kudsk, Stephan Windecker, David Thaler, Matthew J. Price, Alok Gambhir, Nigel Gupta, Konstantinos Koulogiannis, Leo Marcoff, Anuj Mediratta, Christopher R. Ellis</a:t>
            </a:r>
          </a:p>
          <a:p>
            <a:pPr algn="l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573691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78F85D6-9970-4E97-ABEF-D19690D13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16310"/>
            <a:ext cx="8229600" cy="339447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dual-seal </a:t>
            </a:r>
            <a:r>
              <a:rPr lang="en-US" sz="1600" dirty="0" err="1">
                <a:solidFill>
                  <a:schemeClr val="tx1"/>
                </a:solidFill>
              </a:rPr>
              <a:t>Amplatzer</a:t>
            </a:r>
            <a:r>
              <a:rPr lang="en-US" sz="1600" dirty="0">
                <a:solidFill>
                  <a:schemeClr val="tx1"/>
                </a:solidFill>
              </a:rPr>
              <a:t> Amulet LAA </a:t>
            </a:r>
            <a:r>
              <a:rPr lang="en-US" sz="1600" dirty="0" err="1">
                <a:solidFill>
                  <a:schemeClr val="tx1"/>
                </a:solidFill>
              </a:rPr>
              <a:t>occluder</a:t>
            </a:r>
            <a:r>
              <a:rPr lang="en-US" sz="1600" dirty="0">
                <a:solidFill>
                  <a:schemeClr val="tx1"/>
                </a:solidFill>
              </a:rPr>
              <a:t> provides clinically relevant closure with newly discovered PDL predictors in the Amulet IDE trial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LAA anatomy is a predictor of PDL with Watchman and perhaps the device does not treat all anatomies well, specifically larger LAA dimensions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No LAA anatomical limitations with Amulet  with complete closure in complex anatomies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Expected learning curve with the Amulet procedure should further improve closure 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Majority of Watchman device severe PDLs did not resolve over time with increased number of adverse events and deaths through 18 months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E5C8729-C654-4B66-9852-1D67F49F7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6706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New Insights from Severe PDL Predictor Analysis</a:t>
            </a:r>
          </a:p>
        </p:txBody>
      </p:sp>
    </p:spTree>
    <p:extLst>
      <p:ext uri="{BB962C8B-B14F-4D97-AF65-F5344CB8AC3E}">
        <p14:creationId xmlns:p14="http://schemas.microsoft.com/office/powerpoint/2010/main" val="297141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78F85D6-9970-4E97-ABEF-D19690D13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16310"/>
            <a:ext cx="8229600" cy="339447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Various shapes and sizes of the LAA </a:t>
            </a:r>
            <a:r>
              <a:rPr lang="en-US" sz="2000" b="0" dirty="0">
                <a:solidFill>
                  <a:schemeClr val="tx1"/>
                </a:solidFill>
              </a:rPr>
              <a:t>may result in peri-device leak (PDL) which have been associated with </a:t>
            </a:r>
            <a:r>
              <a:rPr lang="en-US" sz="2000" dirty="0">
                <a:solidFill>
                  <a:schemeClr val="tx1"/>
                </a:solidFill>
              </a:rPr>
              <a:t>worse clinical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Amulet maintains significantly fewer severe PDLs (&gt;5mm) than Watchman </a:t>
            </a:r>
            <a:r>
              <a:rPr lang="en-US" sz="2000" b="0" dirty="0">
                <a:solidFill>
                  <a:schemeClr val="tx1"/>
                </a:solidFill>
              </a:rPr>
              <a:t>through 12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Amulet provides superior complete closure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E5C8729-C654-4B66-9852-1D67F49F7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6706"/>
            <a:ext cx="8229600" cy="857250"/>
          </a:xfrm>
        </p:spPr>
        <p:txBody>
          <a:bodyPr/>
          <a:lstStyle/>
          <a:p>
            <a:r>
              <a:rPr lang="en-US" dirty="0"/>
              <a:t>What we know about PDL</a:t>
            </a:r>
          </a:p>
        </p:txBody>
      </p:sp>
    </p:spTree>
    <p:extLst>
      <p:ext uri="{BB962C8B-B14F-4D97-AF65-F5344CB8AC3E}">
        <p14:creationId xmlns:p14="http://schemas.microsoft.com/office/powerpoint/2010/main" val="116799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E82D5-8A26-4D30-A7A6-998BE0421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6706"/>
            <a:ext cx="8229600" cy="857250"/>
          </a:xfrm>
        </p:spPr>
        <p:txBody>
          <a:bodyPr/>
          <a:lstStyle/>
          <a:p>
            <a:r>
              <a:rPr lang="en-US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75B9C-3743-4868-92F8-6E9C94F83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81149"/>
            <a:ext cx="8229600" cy="2875645"/>
          </a:xfrm>
        </p:spPr>
        <p:txBody>
          <a:bodyPr>
            <a:normAutofit/>
          </a:bodyPr>
          <a:lstStyle/>
          <a:p>
            <a:r>
              <a:rPr lang="en-US" sz="2000"/>
              <a:t>To present the incidence and predictors of severe PDL (&gt;5mm) in the Amulet IDE trial</a:t>
            </a:r>
          </a:p>
          <a:p>
            <a:endParaRPr lang="en-US" sz="2000"/>
          </a:p>
          <a:p>
            <a:r>
              <a:rPr lang="en-US" sz="2000"/>
              <a:t>Identify the mechanistic factors of severe PDL and evolution through 18 months</a:t>
            </a:r>
          </a:p>
          <a:p>
            <a:pPr marL="0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73109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E82D5-8A26-4D30-A7A6-998BE0421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6706"/>
            <a:ext cx="8229600" cy="857250"/>
          </a:xfrm>
        </p:spPr>
        <p:txBody>
          <a:bodyPr/>
          <a:lstStyle/>
          <a:p>
            <a:r>
              <a:rPr lang="en-US" sz="4400"/>
              <a:t>Methods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75B9C-3743-4868-92F8-6E9C94F83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81149"/>
            <a:ext cx="8229600" cy="2875645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1600" u="sng" dirty="0"/>
              <a:t>PDL Definition</a:t>
            </a:r>
            <a:endParaRPr lang="en-US" sz="1400" dirty="0"/>
          </a:p>
          <a:p>
            <a:pPr marL="214313" indent="-214313" eaLnBrk="1" hangingPunct="1"/>
            <a:r>
              <a:rPr lang="en-US" sz="1600" dirty="0"/>
              <a:t>PDL was graded as the single largest jet visualized around the device on TEE from a minimum of 3 Doppler view by an </a:t>
            </a:r>
            <a:r>
              <a:rPr lang="en-US" sz="1600" b="1" dirty="0"/>
              <a:t>independent core lab</a:t>
            </a:r>
          </a:p>
          <a:p>
            <a:pPr marL="214313" indent="-214313" eaLnBrk="1" hangingPunct="1"/>
            <a:r>
              <a:rPr lang="en-US" sz="1600" dirty="0"/>
              <a:t>Severe PDL was defined as (&gt;5mm) based on Saw et al</a:t>
            </a:r>
            <a:r>
              <a:rPr lang="en-US" sz="1600" baseline="30000" dirty="0"/>
              <a:t>1</a:t>
            </a:r>
            <a:r>
              <a:rPr lang="en-US" sz="1600" dirty="0"/>
              <a:t> and Lakkireddy et al</a:t>
            </a:r>
            <a:r>
              <a:rPr lang="en-US" sz="1600" baseline="30000" dirty="0"/>
              <a:t>2</a:t>
            </a:r>
            <a:r>
              <a:rPr lang="en-US" sz="1600" dirty="0"/>
              <a:t> </a:t>
            </a:r>
          </a:p>
          <a:p>
            <a:pPr marL="0" indent="0" eaLnBrk="1" hangingPunct="1">
              <a:buNone/>
            </a:pPr>
            <a:r>
              <a:rPr lang="en-US" sz="1600" u="sng" dirty="0"/>
              <a:t>Analysis Outcomes</a:t>
            </a:r>
          </a:p>
          <a:p>
            <a:pPr marL="214313" indent="-214313" eaLnBrk="1" hangingPunct="1"/>
            <a:r>
              <a:rPr lang="en-US" sz="1600" dirty="0"/>
              <a:t>Incidence of severe PDL at 45 days and 12 months</a:t>
            </a:r>
          </a:p>
          <a:p>
            <a:pPr marL="214313" indent="-214313"/>
            <a:r>
              <a:rPr lang="en-US" sz="1600" dirty="0"/>
              <a:t>Implant mechanism resulting in severe PDL</a:t>
            </a:r>
          </a:p>
          <a:p>
            <a:pPr marL="214313" indent="-214313" eaLnBrk="1" hangingPunct="1"/>
            <a:r>
              <a:rPr lang="en-US" sz="1600" dirty="0"/>
              <a:t>Anatomical, procedural, and device-based predictors of severe PDL using propensity score </a:t>
            </a:r>
            <a:r>
              <a:rPr lang="en-US" sz="1600"/>
              <a:t>matching analysis </a:t>
            </a:r>
            <a:endParaRPr lang="en-US" sz="1600" dirty="0"/>
          </a:p>
          <a:p>
            <a:pPr marL="214313" indent="-214313" eaLnBrk="1" hangingPunct="1"/>
            <a:r>
              <a:rPr lang="en-US" sz="1600" dirty="0"/>
              <a:t>Evolution and temporal observations of severe PDL through 18 months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83E2DC-DF47-46C9-BEEF-10B1FBD182ED}"/>
              </a:ext>
            </a:extLst>
          </p:cNvPr>
          <p:cNvSpPr txBox="1"/>
          <p:nvPr/>
        </p:nvSpPr>
        <p:spPr>
          <a:xfrm>
            <a:off x="457200" y="4400550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>
                <a:solidFill>
                  <a:schemeClr val="tx1"/>
                </a:solidFill>
              </a:rPr>
              <a:t>1) Saw et al. 2017. JACC Cardiovasc </a:t>
            </a:r>
            <a:r>
              <a:rPr lang="en-US" sz="700" err="1">
                <a:solidFill>
                  <a:schemeClr val="tx1"/>
                </a:solidFill>
              </a:rPr>
              <a:t>Interv</a:t>
            </a:r>
            <a:r>
              <a:rPr lang="en-US" sz="700">
                <a:solidFill>
                  <a:schemeClr val="tx1"/>
                </a:solidFill>
              </a:rPr>
              <a:t>. 10(4):391-399. </a:t>
            </a:r>
          </a:p>
          <a:p>
            <a:r>
              <a:rPr lang="en-US" sz="700">
                <a:solidFill>
                  <a:schemeClr val="tx1"/>
                </a:solidFill>
              </a:rPr>
              <a:t>2) Lakkireddy et al. Circulation 2021;144:1543-1552.</a:t>
            </a:r>
          </a:p>
        </p:txBody>
      </p:sp>
    </p:spTree>
    <p:extLst>
      <p:ext uri="{BB962C8B-B14F-4D97-AF65-F5344CB8AC3E}">
        <p14:creationId xmlns:p14="http://schemas.microsoft.com/office/powerpoint/2010/main" val="2366639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E82D5-8A26-4D30-A7A6-998BE0421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19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sz="4400"/>
              <a:t>Significantly More Severe PDLs </a:t>
            </a:r>
            <a:r>
              <a:rPr lang="en-US"/>
              <a:t>with Watchman Device </a:t>
            </a:r>
            <a:r>
              <a:rPr lang="en-US" sz="4400"/>
              <a:t>Through 12 Months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83E2DC-DF47-46C9-BEEF-10B1FBD182ED}"/>
              </a:ext>
            </a:extLst>
          </p:cNvPr>
          <p:cNvSpPr txBox="1"/>
          <p:nvPr/>
        </p:nvSpPr>
        <p:spPr>
          <a:xfrm>
            <a:off x="457200" y="4497349"/>
            <a:ext cx="7620000" cy="2026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>
                <a:solidFill>
                  <a:schemeClr val="tx1"/>
                </a:solidFill>
              </a:rPr>
              <a:t>Analysis includes only the first-time identification of a severe PDL through 12-month TEE follow-up			p&lt;0.01 using paired t-test	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A2272BB-CF4D-4125-987D-20BEBCD780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0862758"/>
              </p:ext>
            </p:extLst>
          </p:nvPr>
        </p:nvGraphicFramePr>
        <p:xfrm>
          <a:off x="1676400" y="1940859"/>
          <a:ext cx="5791200" cy="249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67AA038-65D6-466E-A9AC-99F40C00F5A9}"/>
              </a:ext>
            </a:extLst>
          </p:cNvPr>
          <p:cNvSpPr txBox="1"/>
          <p:nvPr/>
        </p:nvSpPr>
        <p:spPr>
          <a:xfrm>
            <a:off x="3200400" y="333375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N=903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937F1A-8563-42AE-9293-8F2F686A6CB6}"/>
              </a:ext>
            </a:extLst>
          </p:cNvPr>
          <p:cNvSpPr txBox="1"/>
          <p:nvPr/>
        </p:nvSpPr>
        <p:spPr>
          <a:xfrm>
            <a:off x="5715000" y="226695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N=885</a:t>
            </a:r>
          </a:p>
        </p:txBody>
      </p:sp>
    </p:spTree>
    <p:extLst>
      <p:ext uri="{BB962C8B-B14F-4D97-AF65-F5344CB8AC3E}">
        <p14:creationId xmlns:p14="http://schemas.microsoft.com/office/powerpoint/2010/main" val="288460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485276" y="826551"/>
            <a:ext cx="8231188" cy="566738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/>
              <a:t>No Anatomical Limitations with Amulet </a:t>
            </a:r>
            <a:r>
              <a:rPr lang="en-US" sz="3200" err="1"/>
              <a:t>Occluder</a:t>
            </a:r>
            <a:endParaRPr lang="en-US" sz="18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52194" y="1390220"/>
            <a:ext cx="8231188" cy="30861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1600" b="1">
                <a:solidFill>
                  <a:srgbClr val="0070C0"/>
                </a:solidFill>
              </a:rPr>
              <a:t>Larger LAA anatomical features predicted severe PDL in the Watchman device with no anatomical predictors in the Amulet </a:t>
            </a:r>
            <a:r>
              <a:rPr lang="en-US" sz="1600" b="1" err="1">
                <a:solidFill>
                  <a:srgbClr val="0070C0"/>
                </a:solidFill>
              </a:rPr>
              <a:t>occluder</a:t>
            </a:r>
            <a:endParaRPr lang="en-US" sz="1600" b="1">
              <a:solidFill>
                <a:srgbClr val="0070C0"/>
              </a:solidFill>
            </a:endParaRPr>
          </a:p>
          <a:p>
            <a:pPr marL="0" indent="0" eaLnBrk="1" hangingPunct="1">
              <a:buNone/>
            </a:pPr>
            <a:endParaRPr lang="en-US" sz="1600">
              <a:solidFill>
                <a:srgbClr val="FEB91A"/>
              </a:solidFill>
            </a:endParaRPr>
          </a:p>
        </p:txBody>
      </p: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30259C43-FACA-4326-94A4-48F1E7E24A5D}"/>
              </a:ext>
            </a:extLst>
          </p:cNvPr>
          <p:cNvGraphicFramePr>
            <a:graphicFrameLocks noGrp="1"/>
          </p:cNvGraphicFramePr>
          <p:nvPr/>
        </p:nvGraphicFramePr>
        <p:xfrm>
          <a:off x="481645" y="2573659"/>
          <a:ext cx="3805604" cy="14565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96845">
                  <a:extLst>
                    <a:ext uri="{9D8B030D-6E8A-4147-A177-3AD203B41FA5}">
                      <a16:colId xmlns:a16="http://schemas.microsoft.com/office/drawing/2014/main" val="4291826114"/>
                    </a:ext>
                  </a:extLst>
                </a:gridCol>
                <a:gridCol w="1163623">
                  <a:extLst>
                    <a:ext uri="{9D8B030D-6E8A-4147-A177-3AD203B41FA5}">
                      <a16:colId xmlns:a16="http://schemas.microsoft.com/office/drawing/2014/main" val="200530835"/>
                    </a:ext>
                  </a:extLst>
                </a:gridCol>
                <a:gridCol w="945136">
                  <a:extLst>
                    <a:ext uri="{9D8B030D-6E8A-4147-A177-3AD203B41FA5}">
                      <a16:colId xmlns:a16="http://schemas.microsoft.com/office/drawing/2014/main" val="1447743915"/>
                    </a:ext>
                  </a:extLst>
                </a:gridCol>
              </a:tblGrid>
              <a:tr h="243490">
                <a:tc>
                  <a:txBody>
                    <a:bodyPr/>
                    <a:lstStyle/>
                    <a:p>
                      <a:pPr marL="87313" marR="0" indent="0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Anatomical Variable</a:t>
                      </a: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Severe PDL (n=10)</a:t>
                      </a:r>
                      <a:endParaRPr lang="en-US" sz="16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 PDL (n=46)</a:t>
                      </a:r>
                      <a:endParaRPr lang="en-US" sz="16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231919"/>
                  </a:ext>
                </a:extLst>
              </a:tr>
              <a:tr h="21632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Orifice diameter, mm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21.0 ± 6.4 (9)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18.6 ± 4.7 (37)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31569"/>
                  </a:ext>
                </a:extLst>
              </a:tr>
              <a:tr h="22787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Landing zone diameter, mm 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17.7 ± 4.7 (9)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15.6 ± 3.7 (37)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363444"/>
                  </a:ext>
                </a:extLst>
              </a:tr>
              <a:tr h="204764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Depth, mm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27.8 ± 7.7 (9)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24.9 ± 6.0 (37)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185176"/>
                  </a:ext>
                </a:extLst>
              </a:tr>
              <a:tr h="22117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Ovality index, ratio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1.5 ± 0.5 (9)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1.4 ± 0.3 (36)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970706"/>
                  </a:ext>
                </a:extLst>
              </a:tr>
              <a:tr h="158342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Chicken wing (vs. others)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(9)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(38)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707999"/>
                  </a:ext>
                </a:extLst>
              </a:tr>
              <a:tr h="158342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Multi-lobed LAA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(9)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 (35)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673519"/>
                  </a:ext>
                </a:extLst>
              </a:tr>
            </a:tbl>
          </a:graphicData>
        </a:graphic>
      </p:graphicFrame>
      <p:sp>
        <p:nvSpPr>
          <p:cNvPr id="51" name="Footer Placeholder 4">
            <a:extLst>
              <a:ext uri="{FF2B5EF4-FFF2-40B4-BE49-F238E27FC236}">
                <a16:creationId xmlns:a16="http://schemas.microsoft.com/office/drawing/2014/main" id="{83165409-D43B-486B-BAA4-44002A5043DD}"/>
              </a:ext>
            </a:extLst>
          </p:cNvPr>
          <p:cNvSpPr txBox="1">
            <a:spLocks/>
          </p:cNvSpPr>
          <p:nvPr/>
        </p:nvSpPr>
        <p:spPr>
          <a:xfrm>
            <a:off x="412984" y="4331641"/>
            <a:ext cx="5176872" cy="24414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9pPr>
          </a:lstStyle>
          <a:p>
            <a:r>
              <a:rPr lang="en-US" sz="900" b="0" i="0" dirty="0">
                <a:solidFill>
                  <a:schemeClr val="tx1"/>
                </a:solidFill>
                <a:latin typeface="+mn-lt"/>
              </a:rPr>
              <a:t>*Indicates p&lt;0.05 </a:t>
            </a:r>
          </a:p>
          <a:p>
            <a:r>
              <a:rPr lang="en-US" sz="900" b="0" i="0" dirty="0">
                <a:solidFill>
                  <a:schemeClr val="tx1"/>
                </a:solidFill>
                <a:latin typeface="+mn-lt"/>
              </a:rPr>
              <a:t>Total evaluable TEEs for each variable is listed in parentheses</a:t>
            </a:r>
          </a:p>
        </p:txBody>
      </p:sp>
      <p:sp>
        <p:nvSpPr>
          <p:cNvPr id="52" name="Footer Placeholder 4">
            <a:extLst>
              <a:ext uri="{FF2B5EF4-FFF2-40B4-BE49-F238E27FC236}">
                <a16:creationId xmlns:a16="http://schemas.microsoft.com/office/drawing/2014/main" id="{65FF2228-8803-460A-9077-2B55762656A9}"/>
              </a:ext>
            </a:extLst>
          </p:cNvPr>
          <p:cNvSpPr txBox="1">
            <a:spLocks/>
          </p:cNvSpPr>
          <p:nvPr/>
        </p:nvSpPr>
        <p:spPr>
          <a:xfrm>
            <a:off x="1983564" y="2216921"/>
            <a:ext cx="1140636" cy="24414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9pPr>
          </a:lstStyle>
          <a:p>
            <a:r>
              <a:rPr lang="en-US" i="0" u="sng">
                <a:solidFill>
                  <a:schemeClr val="tx1"/>
                </a:solidFill>
                <a:latin typeface="+mn-lt"/>
              </a:rPr>
              <a:t>Amulet</a:t>
            </a:r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254760B8-317E-4FF4-BC62-6C78507177F4}"/>
              </a:ext>
            </a:extLst>
          </p:cNvPr>
          <p:cNvGraphicFramePr>
            <a:graphicFrameLocks noGrp="1"/>
          </p:cNvGraphicFramePr>
          <p:nvPr/>
        </p:nvGraphicFramePr>
        <p:xfrm>
          <a:off x="4705202" y="2577044"/>
          <a:ext cx="3972203" cy="14565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98457">
                  <a:extLst>
                    <a:ext uri="{9D8B030D-6E8A-4147-A177-3AD203B41FA5}">
                      <a16:colId xmlns:a16="http://schemas.microsoft.com/office/drawing/2014/main" val="4291826114"/>
                    </a:ext>
                  </a:extLst>
                </a:gridCol>
                <a:gridCol w="1190189">
                  <a:extLst>
                    <a:ext uri="{9D8B030D-6E8A-4147-A177-3AD203B41FA5}">
                      <a16:colId xmlns:a16="http://schemas.microsoft.com/office/drawing/2014/main" val="200530835"/>
                    </a:ext>
                  </a:extLst>
                </a:gridCol>
                <a:gridCol w="983557">
                  <a:extLst>
                    <a:ext uri="{9D8B030D-6E8A-4147-A177-3AD203B41FA5}">
                      <a16:colId xmlns:a16="http://schemas.microsoft.com/office/drawing/2014/main" val="1447743915"/>
                    </a:ext>
                  </a:extLst>
                </a:gridCol>
              </a:tblGrid>
              <a:tr h="243490">
                <a:tc>
                  <a:txBody>
                    <a:bodyPr/>
                    <a:lstStyle/>
                    <a:p>
                      <a:pPr marL="87313" marR="0" indent="0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Anatomical Variable</a:t>
                      </a: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Severe PDL (n=32)</a:t>
                      </a:r>
                      <a:endParaRPr lang="en-US" sz="16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 PDL (n=38)</a:t>
                      </a:r>
                      <a:endParaRPr lang="en-US" sz="16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231919"/>
                  </a:ext>
                </a:extLst>
              </a:tr>
              <a:tr h="21632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*Orifice diameter, mm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20.5 ± 5.1 (26)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18.1 ± 3.1 (32)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31569"/>
                  </a:ext>
                </a:extLst>
              </a:tr>
              <a:tr h="22787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*Landing zone diameter, mm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16.8 ± 3.4 (26)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14.9 ± 2.9 (32)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363444"/>
                  </a:ext>
                </a:extLst>
              </a:tr>
              <a:tr h="204764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*Depth, mm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26.9 ± 4.6 (28)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23.4 ± 4.8 (33)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185176"/>
                  </a:ext>
                </a:extLst>
              </a:tr>
              <a:tr h="22117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Ovality index, ratio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1.3 ± 0.3 (26)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1.4 ± 0.2 (32)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970706"/>
                  </a:ext>
                </a:extLst>
              </a:tr>
              <a:tr h="158342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Chicken wing (vs. others)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(29)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 (31)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707999"/>
                  </a:ext>
                </a:extLst>
              </a:tr>
              <a:tr h="158342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Multi-lobed LAA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 (27)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 (29)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673519"/>
                  </a:ext>
                </a:extLst>
              </a:tr>
            </a:tbl>
          </a:graphicData>
        </a:graphic>
      </p:graphicFrame>
      <p:sp>
        <p:nvSpPr>
          <p:cNvPr id="56" name="Footer Placeholder 4">
            <a:extLst>
              <a:ext uri="{FF2B5EF4-FFF2-40B4-BE49-F238E27FC236}">
                <a16:creationId xmlns:a16="http://schemas.microsoft.com/office/drawing/2014/main" id="{A4275597-8B10-4FF5-8615-BB800F19F24C}"/>
              </a:ext>
            </a:extLst>
          </p:cNvPr>
          <p:cNvSpPr txBox="1">
            <a:spLocks/>
          </p:cNvSpPr>
          <p:nvPr/>
        </p:nvSpPr>
        <p:spPr>
          <a:xfrm>
            <a:off x="6096000" y="2222238"/>
            <a:ext cx="1524000" cy="24414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9pPr>
          </a:lstStyle>
          <a:p>
            <a:r>
              <a:rPr lang="en-US" i="0" u="sng">
                <a:solidFill>
                  <a:schemeClr val="tx1"/>
                </a:solidFill>
                <a:latin typeface="+mn-lt"/>
              </a:rPr>
              <a:t>Watchman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3B5DB47-1145-4DA3-93DE-4EA4EDBF4B1C}"/>
              </a:ext>
            </a:extLst>
          </p:cNvPr>
          <p:cNvSpPr txBox="1"/>
          <p:nvPr/>
        </p:nvSpPr>
        <p:spPr>
          <a:xfrm>
            <a:off x="4705202" y="2826619"/>
            <a:ext cx="3957153" cy="640080"/>
          </a:xfrm>
          <a:prstGeom prst="rect">
            <a:avLst/>
          </a:prstGeom>
          <a:noFill/>
          <a:ln w="25400">
            <a:solidFill>
              <a:srgbClr val="ED2937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57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687387" y="832553"/>
            <a:ext cx="7769225" cy="566738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/>
              <a:t>Implant Experience Related Predictors with Amulet </a:t>
            </a:r>
            <a:r>
              <a:rPr lang="en-US" sz="3200" err="1"/>
              <a:t>Occluder</a:t>
            </a:r>
            <a:endParaRPr lang="en-US" sz="18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27084" y="1581150"/>
            <a:ext cx="8231188" cy="30861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1600" b="1" dirty="0">
                <a:solidFill>
                  <a:srgbClr val="0070C0"/>
                </a:solidFill>
              </a:rPr>
              <a:t>Increased procedural time and number of devices used predicted severe PDL in the Amulet </a:t>
            </a:r>
            <a:r>
              <a:rPr lang="en-US" sz="1600" b="1" dirty="0" err="1">
                <a:solidFill>
                  <a:srgbClr val="0070C0"/>
                </a:solidFill>
              </a:rPr>
              <a:t>occluder</a:t>
            </a:r>
            <a:r>
              <a:rPr lang="en-US" sz="1600" b="1" dirty="0">
                <a:solidFill>
                  <a:srgbClr val="0070C0"/>
                </a:solidFill>
              </a:rPr>
              <a:t> with no procedural predictors in the Watchman device</a:t>
            </a:r>
            <a:endParaRPr lang="en-US" sz="1600" dirty="0">
              <a:solidFill>
                <a:srgbClr val="FEB91A"/>
              </a:solidFill>
            </a:endParaRPr>
          </a:p>
        </p:txBody>
      </p: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30259C43-FACA-4326-94A4-48F1E7E24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714327"/>
              </p:ext>
            </p:extLst>
          </p:nvPr>
        </p:nvGraphicFramePr>
        <p:xfrm>
          <a:off x="527084" y="2472147"/>
          <a:ext cx="3681894" cy="162798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62066">
                  <a:extLst>
                    <a:ext uri="{9D8B030D-6E8A-4147-A177-3AD203B41FA5}">
                      <a16:colId xmlns:a16="http://schemas.microsoft.com/office/drawing/2014/main" val="4291826114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200530835"/>
                    </a:ext>
                  </a:extLst>
                </a:gridCol>
                <a:gridCol w="964128">
                  <a:extLst>
                    <a:ext uri="{9D8B030D-6E8A-4147-A177-3AD203B41FA5}">
                      <a16:colId xmlns:a16="http://schemas.microsoft.com/office/drawing/2014/main" val="1447743915"/>
                    </a:ext>
                  </a:extLst>
                </a:gridCol>
              </a:tblGrid>
              <a:tr h="243490">
                <a:tc>
                  <a:txBody>
                    <a:bodyPr/>
                    <a:lstStyle/>
                    <a:p>
                      <a:pPr marL="87313" marR="0" indent="0"/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Procedural Variable</a:t>
                      </a: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#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Severe PDL (n=10)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 PDL (n=46)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231919"/>
                  </a:ext>
                </a:extLst>
              </a:tr>
              <a:tr h="21632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*Procedure duration, min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55.5 ± 26.4 (10)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36.3 ± 19.9 (46)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31569"/>
                  </a:ext>
                </a:extLst>
              </a:tr>
              <a:tr h="22787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Contrast volume, cc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117.2 ± 102.7 (10)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80.2 ± 50.5 (46)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363444"/>
                  </a:ext>
                </a:extLst>
              </a:tr>
              <a:tr h="204764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Number of recaptures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2.2 ± 2.4 (10)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1.3 ± 2.0 (46)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185176"/>
                  </a:ext>
                </a:extLst>
              </a:tr>
              <a:tr h="22117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*Number of devices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1.7 ± 0.9 (10)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1.2 ± 0.4 (46)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970706"/>
                  </a:ext>
                </a:extLst>
              </a:tr>
              <a:tr h="158342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Smoke in LAA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 (9)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 (41)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707999"/>
                  </a:ext>
                </a:extLst>
              </a:tr>
              <a:tr h="158342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LAA flow velocity, cm/s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16.6 ± 14.8 (6)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33.6 ± 28.2 (23)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673519"/>
                  </a:ext>
                </a:extLst>
              </a:tr>
              <a:tr h="1583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Afib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rhythm (vs. sinus)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 (10)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 (36)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604121"/>
                  </a:ext>
                </a:extLst>
              </a:tr>
            </a:tbl>
          </a:graphicData>
        </a:graphic>
      </p:graphicFrame>
      <p:sp>
        <p:nvSpPr>
          <p:cNvPr id="52" name="Footer Placeholder 4">
            <a:extLst>
              <a:ext uri="{FF2B5EF4-FFF2-40B4-BE49-F238E27FC236}">
                <a16:creationId xmlns:a16="http://schemas.microsoft.com/office/drawing/2014/main" id="{65FF2228-8803-460A-9077-2B55762656A9}"/>
              </a:ext>
            </a:extLst>
          </p:cNvPr>
          <p:cNvSpPr txBox="1">
            <a:spLocks/>
          </p:cNvSpPr>
          <p:nvPr/>
        </p:nvSpPr>
        <p:spPr>
          <a:xfrm>
            <a:off x="1851445" y="2130977"/>
            <a:ext cx="1524000" cy="24414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9pPr>
          </a:lstStyle>
          <a:p>
            <a:r>
              <a:rPr lang="en-US" i="0" u="sng" dirty="0">
                <a:solidFill>
                  <a:schemeClr val="tx1"/>
                </a:solidFill>
                <a:latin typeface="+mn-lt"/>
              </a:rPr>
              <a:t>Amulet</a:t>
            </a:r>
          </a:p>
        </p:txBody>
      </p:sp>
      <p:sp>
        <p:nvSpPr>
          <p:cNvPr id="56" name="Footer Placeholder 4">
            <a:extLst>
              <a:ext uri="{FF2B5EF4-FFF2-40B4-BE49-F238E27FC236}">
                <a16:creationId xmlns:a16="http://schemas.microsoft.com/office/drawing/2014/main" id="{A4275597-8B10-4FF5-8615-BB800F19F24C}"/>
              </a:ext>
            </a:extLst>
          </p:cNvPr>
          <p:cNvSpPr txBox="1">
            <a:spLocks/>
          </p:cNvSpPr>
          <p:nvPr/>
        </p:nvSpPr>
        <p:spPr>
          <a:xfrm>
            <a:off x="6020884" y="2134655"/>
            <a:ext cx="2132516" cy="24414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9pPr>
          </a:lstStyle>
          <a:p>
            <a:r>
              <a:rPr lang="en-US" i="0" u="sng" dirty="0">
                <a:solidFill>
                  <a:schemeClr val="tx1"/>
                </a:solidFill>
                <a:latin typeface="+mn-lt"/>
              </a:rPr>
              <a:t>Watchman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1E9CF1F-26C2-40AE-A4B7-DADDF0912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741504"/>
              </p:ext>
            </p:extLst>
          </p:nvPr>
        </p:nvGraphicFramePr>
        <p:xfrm>
          <a:off x="4771464" y="2472147"/>
          <a:ext cx="3685148" cy="162798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44445">
                  <a:extLst>
                    <a:ext uri="{9D8B030D-6E8A-4147-A177-3AD203B41FA5}">
                      <a16:colId xmlns:a16="http://schemas.microsoft.com/office/drawing/2014/main" val="4291826114"/>
                    </a:ext>
                  </a:extLst>
                </a:gridCol>
                <a:gridCol w="1157147">
                  <a:extLst>
                    <a:ext uri="{9D8B030D-6E8A-4147-A177-3AD203B41FA5}">
                      <a16:colId xmlns:a16="http://schemas.microsoft.com/office/drawing/2014/main" val="200530835"/>
                    </a:ext>
                  </a:extLst>
                </a:gridCol>
                <a:gridCol w="983556">
                  <a:extLst>
                    <a:ext uri="{9D8B030D-6E8A-4147-A177-3AD203B41FA5}">
                      <a16:colId xmlns:a16="http://schemas.microsoft.com/office/drawing/2014/main" val="1447743915"/>
                    </a:ext>
                  </a:extLst>
                </a:gridCol>
              </a:tblGrid>
              <a:tr h="243490">
                <a:tc>
                  <a:txBody>
                    <a:bodyPr/>
                    <a:lstStyle/>
                    <a:p>
                      <a:pPr marL="87313" marR="0" indent="0"/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Procedural Variable</a:t>
                      </a: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Severe PDL (n=32)</a:t>
                      </a:r>
                      <a:endParaRPr lang="en-US" sz="16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 PDL (n=38)</a:t>
                      </a:r>
                      <a:endParaRPr lang="en-US" sz="16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231919"/>
                  </a:ext>
                </a:extLst>
              </a:tr>
              <a:tr h="21632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Procedure duration, min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29.4 ± 16.1 (32)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27.3 ± 19.7 (38)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31569"/>
                  </a:ext>
                </a:extLst>
              </a:tr>
              <a:tr h="22787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Contrast volume, cc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89.2 ± 55.3 (31)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67.4 ± 51.4 (37)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363444"/>
                  </a:ext>
                </a:extLst>
              </a:tr>
              <a:tr h="204764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Number of recaptures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 ± 1.0 (32)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 ± 1.3 (38)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185176"/>
                  </a:ext>
                </a:extLst>
              </a:tr>
              <a:tr h="22117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Number of devices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1.3 ± 0.5 (32)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1.3 ± 0.5 (38)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970706"/>
                  </a:ext>
                </a:extLst>
              </a:tr>
              <a:tr h="158342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Smoke in LAA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(30)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 (35)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707999"/>
                  </a:ext>
                </a:extLst>
              </a:tr>
              <a:tr h="158342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LAA flow velocity, cm/s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21.6 ± 30.2 (15)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16.9 ± 26.5 (22)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673519"/>
                  </a:ext>
                </a:extLst>
              </a:tr>
              <a:tr h="1583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Afib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rhythm (vs. sinus)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 (22)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 (33)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60412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ECC8040-6DC0-4AAC-A6A4-A177FD9253E7}"/>
              </a:ext>
            </a:extLst>
          </p:cNvPr>
          <p:cNvSpPr txBox="1"/>
          <p:nvPr/>
        </p:nvSpPr>
        <p:spPr>
          <a:xfrm>
            <a:off x="527084" y="3362667"/>
            <a:ext cx="3666744" cy="210312"/>
          </a:xfrm>
          <a:prstGeom prst="rect">
            <a:avLst/>
          </a:prstGeom>
          <a:noFill/>
          <a:ln w="25400">
            <a:solidFill>
              <a:srgbClr val="ED2937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54A1C8-277A-48FB-BCF4-EFFA5A34BCE5}"/>
              </a:ext>
            </a:extLst>
          </p:cNvPr>
          <p:cNvSpPr txBox="1">
            <a:spLocks/>
          </p:cNvSpPr>
          <p:nvPr/>
        </p:nvSpPr>
        <p:spPr>
          <a:xfrm>
            <a:off x="527084" y="4084896"/>
            <a:ext cx="8231188" cy="35647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9pPr>
          </a:lstStyle>
          <a:p>
            <a:r>
              <a:rPr lang="en-US" sz="900" b="0" i="0" dirty="0">
                <a:solidFill>
                  <a:schemeClr val="tx1"/>
                </a:solidFill>
                <a:latin typeface="+mn-lt"/>
              </a:rPr>
              <a:t>*Indicates p&lt;0.05 </a:t>
            </a:r>
          </a:p>
          <a:p>
            <a:r>
              <a:rPr lang="en-US" sz="900" b="0" i="0" baseline="30000" dirty="0">
                <a:solidFill>
                  <a:schemeClr val="tx1"/>
                </a:solidFill>
                <a:latin typeface="+mn-lt"/>
              </a:rPr>
              <a:t>#</a:t>
            </a:r>
            <a:r>
              <a:rPr lang="en-US" sz="900" b="0" i="0" dirty="0">
                <a:solidFill>
                  <a:schemeClr val="tx1"/>
                </a:solidFill>
                <a:latin typeface="+mn-lt"/>
              </a:rPr>
              <a:t>All 10 severe PDLs were from implanters who had less than 10 Amulet cases</a:t>
            </a:r>
          </a:p>
          <a:p>
            <a:r>
              <a:rPr lang="en-US" sz="900" b="0" i="0" dirty="0">
                <a:solidFill>
                  <a:schemeClr val="tx1"/>
                </a:solidFill>
                <a:latin typeface="+mn-lt"/>
              </a:rPr>
              <a:t>Total evaluable TEEs for each variable is listed in parentheses</a:t>
            </a:r>
          </a:p>
          <a:p>
            <a:r>
              <a:rPr lang="en-US" sz="900" b="0" i="0" dirty="0">
                <a:solidFill>
                  <a:schemeClr val="tx1"/>
                </a:solidFill>
                <a:latin typeface="+mn-lt"/>
              </a:rPr>
              <a:t>Procedure times cannot be directly compared between device groups due to additional angiogram views and measurements in the Amulet group required by the protocol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81D4B0-F379-461D-963D-BFF7DDA8ABF9}"/>
              </a:ext>
            </a:extLst>
          </p:cNvPr>
          <p:cNvSpPr txBox="1"/>
          <p:nvPr/>
        </p:nvSpPr>
        <p:spPr>
          <a:xfrm>
            <a:off x="527084" y="2728204"/>
            <a:ext cx="3666744" cy="201168"/>
          </a:xfrm>
          <a:prstGeom prst="rect">
            <a:avLst/>
          </a:prstGeom>
          <a:noFill/>
          <a:ln w="25400">
            <a:solidFill>
              <a:srgbClr val="ED2937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70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E82D5-8A26-4D30-A7A6-998BE0421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686706"/>
            <a:ext cx="8229600" cy="857250"/>
          </a:xfrm>
        </p:spPr>
        <p:txBody>
          <a:bodyPr>
            <a:noAutofit/>
          </a:bodyPr>
          <a:lstStyle/>
          <a:p>
            <a:r>
              <a:rPr lang="en-US" sz="3200"/>
              <a:t>Implant Procedure Related Predictors with </a:t>
            </a:r>
            <a:br>
              <a:rPr lang="en-US" sz="3200"/>
            </a:br>
            <a:r>
              <a:rPr lang="en-US" sz="3200"/>
              <a:t>Both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75B9C-3743-4868-92F8-6E9C94F83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1554479"/>
            <a:ext cx="8359140" cy="2875645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1600" b="1">
                <a:solidFill>
                  <a:srgbClr val="0070C0"/>
                </a:solidFill>
              </a:rPr>
              <a:t>Improper device placement was a severe PDL predictor in both groups with incorrect device size and lobe off-axis also observed predictors of Amulet </a:t>
            </a:r>
            <a:r>
              <a:rPr lang="en-US" sz="1600" b="1" err="1">
                <a:solidFill>
                  <a:srgbClr val="0070C0"/>
                </a:solidFill>
              </a:rPr>
              <a:t>occluder</a:t>
            </a:r>
            <a:endParaRPr lang="en-US" sz="1600" b="1">
              <a:solidFill>
                <a:srgbClr val="0070C0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3A5C413-4E2F-4666-A88D-EA50AAB092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370396"/>
              </p:ext>
            </p:extLst>
          </p:nvPr>
        </p:nvGraphicFramePr>
        <p:xfrm>
          <a:off x="355601" y="2386126"/>
          <a:ext cx="4216399" cy="18566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82140">
                  <a:extLst>
                    <a:ext uri="{9D8B030D-6E8A-4147-A177-3AD203B41FA5}">
                      <a16:colId xmlns:a16="http://schemas.microsoft.com/office/drawing/2014/main" val="4291826114"/>
                    </a:ext>
                  </a:extLst>
                </a:gridCol>
                <a:gridCol w="1191259">
                  <a:extLst>
                    <a:ext uri="{9D8B030D-6E8A-4147-A177-3AD203B41FA5}">
                      <a16:colId xmlns:a16="http://schemas.microsoft.com/office/drawing/2014/main" val="20053083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447743915"/>
                    </a:ext>
                  </a:extLst>
                </a:gridCol>
              </a:tblGrid>
              <a:tr h="188243">
                <a:tc>
                  <a:txBody>
                    <a:bodyPr/>
                    <a:lstStyle/>
                    <a:p>
                      <a:pPr marL="87313" marR="0" indent="0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Device Variable</a:t>
                      </a: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Severe PDL (n=10)</a:t>
                      </a:r>
                      <a:endParaRPr lang="en-US" sz="16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 PDL (n=46)</a:t>
                      </a:r>
                      <a:endParaRPr lang="en-US" sz="16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231919"/>
                  </a:ext>
                </a:extLst>
              </a:tr>
              <a:tr h="167244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Depth of implant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 ± 3.7 mm (9)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5.1 ± 5.5 mm (45)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31569"/>
                  </a:ext>
                </a:extLst>
              </a:tr>
              <a:tr h="176174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Distance between disc and lobe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5.5 ± 3.7 mm (10)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3.6 ± 2.0 mm (45)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363444"/>
                  </a:ext>
                </a:extLst>
              </a:tr>
              <a:tr h="15830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Max compression of device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18.1% (9)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18.5% (38)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185176"/>
                  </a:ext>
                </a:extLst>
              </a:tr>
              <a:tr h="170993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*Incorrect device size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(9)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 (36)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970706"/>
                  </a:ext>
                </a:extLst>
              </a:tr>
              <a:tr h="14979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 Undersized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707999"/>
                  </a:ext>
                </a:extLst>
              </a:tr>
              <a:tr h="14979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 Oversized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673519"/>
                  </a:ext>
                </a:extLst>
              </a:tr>
              <a:tr h="17254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*Lobe off-axis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(7)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(20)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026702"/>
                  </a:ext>
                </a:extLst>
              </a:tr>
              <a:tr h="16062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*Improper device placement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 (10)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 (46)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877944"/>
                  </a:ext>
                </a:extLst>
              </a:tr>
              <a:tr h="14979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 Too distal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268308"/>
                  </a:ext>
                </a:extLst>
              </a:tr>
              <a:tr h="14979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 Too proximal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42533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B2FFB6B-28AD-4B6F-905F-DCC7E1C06ED1}"/>
              </a:ext>
            </a:extLst>
          </p:cNvPr>
          <p:cNvSpPr txBox="1"/>
          <p:nvPr/>
        </p:nvSpPr>
        <p:spPr>
          <a:xfrm>
            <a:off x="363221" y="3071642"/>
            <a:ext cx="4190755" cy="192024"/>
          </a:xfrm>
          <a:prstGeom prst="rect">
            <a:avLst/>
          </a:prstGeom>
          <a:noFill/>
          <a:ln w="25400">
            <a:solidFill>
              <a:srgbClr val="ED2937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D933D2-765F-43AC-A572-29B6892CF6BE}"/>
              </a:ext>
            </a:extLst>
          </p:cNvPr>
          <p:cNvSpPr txBox="1"/>
          <p:nvPr/>
        </p:nvSpPr>
        <p:spPr>
          <a:xfrm>
            <a:off x="366256" y="3565093"/>
            <a:ext cx="4187952" cy="356616"/>
          </a:xfrm>
          <a:prstGeom prst="rect">
            <a:avLst/>
          </a:prstGeom>
          <a:noFill/>
          <a:ln w="25400">
            <a:solidFill>
              <a:srgbClr val="ED2937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3ECA2B1-90A9-4123-A086-F0288583CDCB}"/>
              </a:ext>
            </a:extLst>
          </p:cNvPr>
          <p:cNvSpPr txBox="1">
            <a:spLocks/>
          </p:cNvSpPr>
          <p:nvPr/>
        </p:nvSpPr>
        <p:spPr>
          <a:xfrm>
            <a:off x="1810933" y="2055194"/>
            <a:ext cx="2694871" cy="24414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9pPr>
          </a:lstStyle>
          <a:p>
            <a:r>
              <a:rPr lang="en-US" i="0" u="sng" dirty="0">
                <a:solidFill>
                  <a:schemeClr val="tx1"/>
                </a:solidFill>
                <a:latin typeface="+mn-lt"/>
              </a:rPr>
              <a:t>Amulet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1F63FC2-E83F-4548-9ECA-A66572691555}"/>
              </a:ext>
            </a:extLst>
          </p:cNvPr>
          <p:cNvSpPr txBox="1">
            <a:spLocks/>
          </p:cNvSpPr>
          <p:nvPr/>
        </p:nvSpPr>
        <p:spPr>
          <a:xfrm>
            <a:off x="355601" y="4242783"/>
            <a:ext cx="7049406" cy="21401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9pPr>
          </a:lstStyle>
          <a:p>
            <a:r>
              <a:rPr lang="en-US" sz="900" b="0" i="0" dirty="0">
                <a:solidFill>
                  <a:schemeClr val="tx1"/>
                </a:solidFill>
                <a:latin typeface="+mn-lt"/>
              </a:rPr>
              <a:t>*Indicates p&lt;0.05 </a:t>
            </a:r>
          </a:p>
          <a:p>
            <a:r>
              <a:rPr lang="en-US" sz="900" b="0" i="0" baseline="30000" dirty="0">
                <a:solidFill>
                  <a:schemeClr val="tx1"/>
                </a:solidFill>
                <a:latin typeface="+mn-lt"/>
              </a:rPr>
              <a:t>#</a:t>
            </a:r>
            <a:r>
              <a:rPr lang="en-US" sz="900" b="0" i="0" dirty="0">
                <a:solidFill>
                  <a:schemeClr val="tx1"/>
                </a:solidFill>
                <a:latin typeface="+mn-lt"/>
              </a:rPr>
              <a:t>A majority of Watchman devices in this analysis were incorrectly sized although there was no significant differences based off PDL status</a:t>
            </a:r>
          </a:p>
          <a:p>
            <a:r>
              <a:rPr lang="en-US" sz="900" b="0" i="0" dirty="0">
                <a:solidFill>
                  <a:schemeClr val="tx1"/>
                </a:solidFill>
                <a:latin typeface="+mn-lt"/>
              </a:rPr>
              <a:t>Total evaluable TEEs for each variable is listed in parentheses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4D7FCD4-EDB8-46B8-B44E-A344BEB86D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793668"/>
              </p:ext>
            </p:extLst>
          </p:nvPr>
        </p:nvGraphicFramePr>
        <p:xfrm>
          <a:off x="4833355" y="2386126"/>
          <a:ext cx="4094570" cy="18566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01978">
                  <a:extLst>
                    <a:ext uri="{9D8B030D-6E8A-4147-A177-3AD203B41FA5}">
                      <a16:colId xmlns:a16="http://schemas.microsoft.com/office/drawing/2014/main" val="4291826114"/>
                    </a:ext>
                  </a:extLst>
                </a:gridCol>
                <a:gridCol w="1249592">
                  <a:extLst>
                    <a:ext uri="{9D8B030D-6E8A-4147-A177-3AD203B41FA5}">
                      <a16:colId xmlns:a16="http://schemas.microsoft.com/office/drawing/2014/main" val="20053083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447743915"/>
                    </a:ext>
                  </a:extLst>
                </a:gridCol>
              </a:tblGrid>
              <a:tr h="225936">
                <a:tc>
                  <a:txBody>
                    <a:bodyPr/>
                    <a:lstStyle/>
                    <a:p>
                      <a:pPr marL="87313" marR="0" indent="0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Device Variable</a:t>
                      </a: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Severe PDL (n=32)</a:t>
                      </a:r>
                      <a:endParaRPr lang="en-US" sz="16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 PDL (n=38)</a:t>
                      </a:r>
                      <a:endParaRPr lang="en-US" sz="16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231919"/>
                  </a:ext>
                </a:extLst>
              </a:tr>
              <a:tr h="21117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Depth of implant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10.1 ± 7.5 mm (30)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8.4 ± 6.9 mm (36)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31569"/>
                  </a:ext>
                </a:extLst>
              </a:tr>
              <a:tr h="199973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Max compression of device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25.6% (27)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22.6% (35)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185176"/>
                  </a:ext>
                </a:extLst>
              </a:tr>
              <a:tr h="19282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#</a:t>
                      </a: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Incorrect device size</a:t>
                      </a:r>
                    </a:p>
                  </a:txBody>
                  <a:tcPr marL="51435" marR="5143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 (26)</a:t>
                      </a:r>
                    </a:p>
                  </a:txBody>
                  <a:tcPr marL="51435" marR="5143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 (32)</a:t>
                      </a:r>
                    </a:p>
                  </a:txBody>
                  <a:tcPr marL="51435" marR="5143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970706"/>
                  </a:ext>
                </a:extLst>
              </a:tr>
              <a:tr h="16926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 Undersized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707999"/>
                  </a:ext>
                </a:extLst>
              </a:tr>
              <a:tr h="16926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 Oversized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673519"/>
                  </a:ext>
                </a:extLst>
              </a:tr>
              <a:tr h="18040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*Improper device placement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 (30)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(38)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877944"/>
                  </a:ext>
                </a:extLst>
              </a:tr>
              <a:tr h="16926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 Too distal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268308"/>
                  </a:ext>
                </a:extLst>
              </a:tr>
              <a:tr h="16926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 Too proximal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425338"/>
                  </a:ext>
                </a:extLst>
              </a:tr>
              <a:tr h="16926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 Off-axis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229436"/>
                  </a:ext>
                </a:extLst>
              </a:tr>
            </a:tbl>
          </a:graphicData>
        </a:graphic>
      </p:graphicFrame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7ACDEB8-27F3-4549-ACBE-73DF7521B55C}"/>
              </a:ext>
            </a:extLst>
          </p:cNvPr>
          <p:cNvSpPr txBox="1">
            <a:spLocks/>
          </p:cNvSpPr>
          <p:nvPr/>
        </p:nvSpPr>
        <p:spPr>
          <a:xfrm>
            <a:off x="6537697" y="2055193"/>
            <a:ext cx="1978836" cy="24414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9pPr>
          </a:lstStyle>
          <a:p>
            <a:r>
              <a:rPr lang="en-US" i="0" u="sng" dirty="0">
                <a:solidFill>
                  <a:schemeClr val="tx1"/>
                </a:solidFill>
                <a:latin typeface="+mn-lt"/>
              </a:rPr>
              <a:t>Watchman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9EC007-352D-47FA-B11A-7A3635161B60}"/>
              </a:ext>
            </a:extLst>
          </p:cNvPr>
          <p:cNvSpPr txBox="1"/>
          <p:nvPr/>
        </p:nvSpPr>
        <p:spPr>
          <a:xfrm>
            <a:off x="4840975" y="3546805"/>
            <a:ext cx="4086950" cy="192024"/>
          </a:xfrm>
          <a:prstGeom prst="rect">
            <a:avLst/>
          </a:prstGeom>
          <a:noFill/>
          <a:ln w="25400">
            <a:solidFill>
              <a:srgbClr val="ED2937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17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E82D5-8A26-4D30-A7A6-998BE0421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588492"/>
            <a:ext cx="8229600" cy="857250"/>
          </a:xfrm>
        </p:spPr>
        <p:txBody>
          <a:bodyPr>
            <a:noAutofit/>
          </a:bodyPr>
          <a:lstStyle/>
          <a:p>
            <a:r>
              <a:rPr lang="en-US" sz="3200"/>
              <a:t>Greater Number of Adverse Events and Unresolved PDLs with the Watchman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75B9C-3743-4868-92F8-6E9C94F83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185" y="1474478"/>
            <a:ext cx="8359140" cy="2875645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1600" b="1">
                <a:solidFill>
                  <a:srgbClr val="0070C0"/>
                </a:solidFill>
              </a:rPr>
              <a:t>Watchman device had a greater number of adverse events, deaths, and unresolved PDLs by 18 months compared to the Amulet occluder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3A5C413-4E2F-4666-A88D-EA50AAB092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631561"/>
              </p:ext>
            </p:extLst>
          </p:nvPr>
        </p:nvGraphicFramePr>
        <p:xfrm>
          <a:off x="2354579" y="2343150"/>
          <a:ext cx="4610101" cy="21957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24101">
                  <a:extLst>
                    <a:ext uri="{9D8B030D-6E8A-4147-A177-3AD203B41FA5}">
                      <a16:colId xmlns:a16="http://schemas.microsoft.com/office/drawing/2014/main" val="429182611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53083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447743915"/>
                    </a:ext>
                  </a:extLst>
                </a:gridCol>
              </a:tblGrid>
              <a:tr h="198337">
                <a:tc>
                  <a:txBody>
                    <a:bodyPr/>
                    <a:lstStyle/>
                    <a:p>
                      <a:pPr marL="87313" marR="0" indent="0"/>
                      <a:endParaRPr lang="en-US" sz="1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Amulet (n=10)</a:t>
                      </a:r>
                      <a:endParaRPr lang="en-US" sz="16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Watchman (n=32)</a:t>
                      </a:r>
                      <a:endParaRPr lang="en-US" sz="16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231919"/>
                  </a:ext>
                </a:extLst>
              </a:tr>
              <a:tr h="14407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Medication at time of PDL identification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31569"/>
                  </a:ext>
                </a:extLst>
              </a:tr>
              <a:tr h="14407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Oral anticoagulation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363444"/>
                  </a:ext>
                </a:extLst>
              </a:tr>
              <a:tr h="14407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Antiplatelet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185176"/>
                  </a:ext>
                </a:extLst>
              </a:tr>
              <a:tr h="14407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Adverse events after PDL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970706"/>
                  </a:ext>
                </a:extLst>
              </a:tr>
              <a:tr h="14407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 Major bleeding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707999"/>
                  </a:ext>
                </a:extLst>
              </a:tr>
              <a:tr h="14407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 Ischemic stroke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673519"/>
                  </a:ext>
                </a:extLst>
              </a:tr>
              <a:tr h="14407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 Transient ischemic attack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026702"/>
                  </a:ext>
                </a:extLst>
              </a:tr>
              <a:tr h="14407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Deaths after PDL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283242"/>
                  </a:ext>
                </a:extLst>
              </a:tr>
              <a:tr h="19803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*Resolution status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877944"/>
                  </a:ext>
                </a:extLst>
              </a:tr>
              <a:tr h="14407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 Unresolved (&gt;5mm)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268308"/>
                  </a:ext>
                </a:extLst>
              </a:tr>
              <a:tr h="14407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 Partially resolved (≤5mm)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425338"/>
                  </a:ext>
                </a:extLst>
              </a:tr>
              <a:tr h="14407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 Fully resolved (0mm)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</a:t>
                      </a: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39295"/>
                  </a:ext>
                </a:extLst>
              </a:tr>
            </a:tbl>
          </a:graphicData>
        </a:graphic>
      </p:graphicFrame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FA8F4FA-195A-4578-A11E-BF2D533CD083}"/>
              </a:ext>
            </a:extLst>
          </p:cNvPr>
          <p:cNvSpPr txBox="1">
            <a:spLocks/>
          </p:cNvSpPr>
          <p:nvPr/>
        </p:nvSpPr>
        <p:spPr>
          <a:xfrm>
            <a:off x="2354579" y="4512985"/>
            <a:ext cx="5176872" cy="24414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9pPr>
          </a:lstStyle>
          <a:p>
            <a:r>
              <a:rPr lang="en-US" sz="900" b="0" i="0" dirty="0">
                <a:solidFill>
                  <a:schemeClr val="tx1"/>
                </a:solidFill>
                <a:latin typeface="+mn-lt"/>
              </a:rPr>
              <a:t>*Total evaluable TEEs for Amulet (n=8) and Watchman (n=19) for resolution status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EAB0F3-86ED-45CC-89DC-04133A064A4D}"/>
              </a:ext>
            </a:extLst>
          </p:cNvPr>
          <p:cNvSpPr txBox="1"/>
          <p:nvPr/>
        </p:nvSpPr>
        <p:spPr>
          <a:xfrm>
            <a:off x="2354579" y="4048984"/>
            <a:ext cx="4602352" cy="164592"/>
          </a:xfrm>
          <a:prstGeom prst="rect">
            <a:avLst/>
          </a:prstGeom>
          <a:noFill/>
          <a:ln w="25400">
            <a:solidFill>
              <a:srgbClr val="ED2937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153036F7-64BC-49E5-B313-A5CA12390405}"/>
              </a:ext>
            </a:extLst>
          </p:cNvPr>
          <p:cNvSpPr txBox="1">
            <a:spLocks/>
          </p:cNvSpPr>
          <p:nvPr/>
        </p:nvSpPr>
        <p:spPr>
          <a:xfrm>
            <a:off x="2766252" y="2003461"/>
            <a:ext cx="4294734" cy="19425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rgbClr val="FFCC99"/>
                </a:solidFill>
                <a:latin typeface="Arial" charset="0"/>
                <a:ea typeface="ヒラギノ角ゴ Pro W3"/>
                <a:cs typeface="Arial" charset="0"/>
              </a:defRPr>
            </a:lvl9pPr>
          </a:lstStyle>
          <a:p>
            <a:r>
              <a:rPr lang="en-US" i="0" u="sng" dirty="0">
                <a:solidFill>
                  <a:schemeClr val="tx1"/>
                </a:solidFill>
                <a:latin typeface="+mn-lt"/>
              </a:rPr>
              <a:t>Severe PDL Evolution Through 18 Months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54ACEE-A042-4C37-A6D3-E0BEF2D72A70}"/>
              </a:ext>
            </a:extLst>
          </p:cNvPr>
          <p:cNvSpPr txBox="1"/>
          <p:nvPr/>
        </p:nvSpPr>
        <p:spPr>
          <a:xfrm>
            <a:off x="2354579" y="3687909"/>
            <a:ext cx="4602352" cy="164592"/>
          </a:xfrm>
          <a:prstGeom prst="rect">
            <a:avLst/>
          </a:prstGeom>
          <a:noFill/>
          <a:ln w="25400">
            <a:solidFill>
              <a:srgbClr val="ED2937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53A3D4-1827-4F8C-BBAA-B144F02D6420}"/>
              </a:ext>
            </a:extLst>
          </p:cNvPr>
          <p:cNvSpPr txBox="1"/>
          <p:nvPr/>
        </p:nvSpPr>
        <p:spPr>
          <a:xfrm>
            <a:off x="2362328" y="3027030"/>
            <a:ext cx="4602352" cy="164592"/>
          </a:xfrm>
          <a:prstGeom prst="rect">
            <a:avLst/>
          </a:prstGeom>
          <a:noFill/>
          <a:ln w="25400">
            <a:solidFill>
              <a:srgbClr val="ED2937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678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PT Basic_White_v5_prophet_edit">
  <a:themeElements>
    <a:clrScheme name="Abbott Brand 2016">
      <a:dk1>
        <a:srgbClr val="000000"/>
      </a:dk1>
      <a:lt1>
        <a:sysClr val="window" lastClr="FFFFFF"/>
      </a:lt1>
      <a:dk2>
        <a:srgbClr val="004F71"/>
      </a:dk2>
      <a:lt2>
        <a:srgbClr val="D9D9D6"/>
      </a:lt2>
      <a:accent1>
        <a:srgbClr val="E4002B"/>
      </a:accent1>
      <a:accent2>
        <a:srgbClr val="470A68"/>
      </a:accent2>
      <a:accent3>
        <a:srgbClr val="64CCC9"/>
      </a:accent3>
      <a:accent4>
        <a:srgbClr val="FFD100"/>
      </a:accent4>
      <a:accent5>
        <a:srgbClr val="009CDE"/>
      </a:accent5>
      <a:accent6>
        <a:srgbClr val="00B140"/>
      </a:accent6>
      <a:hlink>
        <a:srgbClr val="009CDE"/>
      </a:hlink>
      <a:folHlink>
        <a:srgbClr val="63666A"/>
      </a:folHlink>
    </a:clrScheme>
    <a:fontScheme name="Custom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Georgia" panose="02040502050405020303" pitchFamily="18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2698</TotalTime>
  <Words>1423</Words>
  <Application>Microsoft Office PowerPoint</Application>
  <PresentationFormat>On-screen Show (16:9)</PresentationFormat>
  <Paragraphs>254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Theme1</vt:lpstr>
      <vt:lpstr>Custom Design</vt:lpstr>
      <vt:lpstr>PPT Basic_White_v5_prophet_edit</vt:lpstr>
      <vt:lpstr>Incidence, Mechanisms, Predictors, and Evolution of Severe Peri-Device Leaks: New Insights from Amulet IDE Trial</vt:lpstr>
      <vt:lpstr>What we know about PDL</vt:lpstr>
      <vt:lpstr>Objective</vt:lpstr>
      <vt:lpstr>Methods</vt:lpstr>
      <vt:lpstr>Significantly More Severe PDLs with Watchman Device Through 12 Months</vt:lpstr>
      <vt:lpstr>No Anatomical Limitations with Amulet Occluder</vt:lpstr>
      <vt:lpstr>Implant Experience Related Predictors with Amulet Occluder</vt:lpstr>
      <vt:lpstr>Implant Procedure Related Predictors with  Both Devices</vt:lpstr>
      <vt:lpstr>Greater Number of Adverse Events and Unresolved PDLs with the Watchman Device</vt:lpstr>
      <vt:lpstr>New Insights from Severe PDL Predictor Analysis</vt:lpstr>
    </vt:vector>
  </TitlesOfParts>
  <Company>MedStar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vxm133</dc:creator>
  <cp:lastModifiedBy>Anderson, Jordan</cp:lastModifiedBy>
  <cp:revision>8</cp:revision>
  <cp:lastPrinted>2020-02-17T20:23:37Z</cp:lastPrinted>
  <dcterms:created xsi:type="dcterms:W3CDTF">2015-01-08T17:01:57Z</dcterms:created>
  <dcterms:modified xsi:type="dcterms:W3CDTF">2023-02-23T20:46:03Z</dcterms:modified>
</cp:coreProperties>
</file>