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  <p:sldMasterId id="2147483736" r:id="rId3"/>
  </p:sldMasterIdLst>
  <p:notesMasterIdLst>
    <p:notesMasterId r:id="rId15"/>
  </p:notesMasterIdLst>
  <p:sldIdLst>
    <p:sldId id="258" r:id="rId4"/>
    <p:sldId id="275" r:id="rId5"/>
    <p:sldId id="257" r:id="rId6"/>
    <p:sldId id="262" r:id="rId7"/>
    <p:sldId id="265" r:id="rId8"/>
    <p:sldId id="266" r:id="rId9"/>
    <p:sldId id="272" r:id="rId10"/>
    <p:sldId id="274" r:id="rId11"/>
    <p:sldId id="259" r:id="rId12"/>
    <p:sldId id="270" r:id="rId13"/>
    <p:sldId id="27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Human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85</c:v>
                </c:pt>
                <c:pt idx="1">
                  <c:v>65</c:v>
                </c:pt>
                <c:pt idx="2">
                  <c:v>45</c:v>
                </c:pt>
                <c:pt idx="3">
                  <c:v>25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CE-4947-8591-F72C2EB696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Virtual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30</c:v>
                </c:pt>
                <c:pt idx="2">
                  <c:v>45</c:v>
                </c:pt>
                <c:pt idx="3">
                  <c:v>55</c:v>
                </c:pt>
                <c:pt idx="4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CE-4947-8591-F72C2EB696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-1429252976"/>
        <c:axId val="-1429260592"/>
      </c:barChart>
      <c:catAx>
        <c:axId val="-142925297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429260592"/>
        <c:crosses val="autoZero"/>
        <c:auto val="1"/>
        <c:lblAlgn val="ctr"/>
        <c:lblOffset val="100"/>
        <c:noMultiLvlLbl val="0"/>
      </c:catAx>
      <c:valAx>
        <c:axId val="-14292605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1429252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0.09451</cdr:x>
      <cdr:y>0.26867</cdr:y>
    </cdr:from>
    <cdr:to>
      <cdr:x>0.18495</cdr:x>
      <cdr:y>0.82798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7235" y="624420"/>
          <a:ext cx="322729" cy="1299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bg1"/>
              </a:solidFill>
            </a:rPr>
            <a:t>Human Patients</a:t>
          </a:r>
        </a:p>
      </cdr:txBody>
    </cdr:sp>
  </cdr:relSizeAnchor>
  <cdr:relSizeAnchor xmlns:cdr="http://schemas.openxmlformats.org/drawingml/2006/chartDrawing">
    <cdr:from>
      <cdr:x>0.81862</cdr:x>
      <cdr:y>0.11645</cdr:y>
    </cdr:from>
    <cdr:to>
      <cdr:x>0.90906</cdr:x>
      <cdr:y>0.67576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921049" y="270650"/>
          <a:ext cx="322729" cy="1299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chemeClr val="bg1"/>
              </a:solidFill>
            </a:rPr>
            <a:t>Virtual</a:t>
          </a:r>
          <a:r>
            <a:rPr lang="en-US" sz="1100" dirty="0">
              <a:solidFill>
                <a:schemeClr val="bg1"/>
              </a:solidFill>
            </a:rPr>
            <a:t> Patients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8F483-5959-4531-95AC-3ACECCE8402A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63188-86FC-40D2-AE14-1C089B0B5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02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D4A13-FFEC-4BF9-B403-AFBF9BDFC3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36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D4A13-FFEC-4BF9-B403-AFBF9BDFC30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3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DC2B-8C20-4E64-BDD5-CCA38065CA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82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5DC2B-8C20-4E64-BDD5-CCA38065CA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6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1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1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1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3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3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3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105400"/>
            <a:ext cx="7772400" cy="762000"/>
          </a:xfrm>
        </p:spPr>
        <p:txBody>
          <a:bodyPr>
            <a:normAutofit/>
          </a:bodyPr>
          <a:lstStyle>
            <a:lvl1pPr algn="r">
              <a:defRPr sz="1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619314"/>
            <a:ext cx="4706937" cy="28052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500" b="1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788" y="3317678"/>
            <a:ext cx="2791168" cy="117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60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Blu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8" y="353453"/>
            <a:ext cx="908783" cy="10530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>
            <a:lvl1pPr>
              <a:defRPr>
                <a:solidFill>
                  <a:srgbClr val="0055A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>
            <a:lvl1pPr>
              <a:defRPr>
                <a:solidFill>
                  <a:srgbClr val="0055A0"/>
                </a:solidFill>
              </a:defRPr>
            </a:lvl1pPr>
            <a:lvl2pPr>
              <a:defRPr>
                <a:solidFill>
                  <a:srgbClr val="0055A0"/>
                </a:solidFill>
              </a:defRPr>
            </a:lvl2pPr>
            <a:lvl3pPr>
              <a:defRPr>
                <a:solidFill>
                  <a:srgbClr val="0055A0"/>
                </a:solidFill>
              </a:defRPr>
            </a:lvl3pPr>
            <a:lvl4pPr>
              <a:defRPr>
                <a:solidFill>
                  <a:srgbClr val="0055A0"/>
                </a:solidFill>
              </a:defRPr>
            </a:lvl4pPr>
            <a:lvl5pPr>
              <a:defRPr>
                <a:solidFill>
                  <a:srgbClr val="0055A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104" y="6228779"/>
            <a:ext cx="1160321" cy="3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07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Orang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8" y="353453"/>
            <a:ext cx="908782" cy="10530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>
            <a:lvl1pPr>
              <a:defRPr>
                <a:solidFill>
                  <a:srgbClr val="0055A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>
            <a:lvl1pPr>
              <a:defRPr>
                <a:solidFill>
                  <a:srgbClr val="0055A0"/>
                </a:solidFill>
              </a:defRPr>
            </a:lvl1pPr>
            <a:lvl2pPr>
              <a:defRPr>
                <a:solidFill>
                  <a:srgbClr val="0055A0"/>
                </a:solidFill>
              </a:defRPr>
            </a:lvl2pPr>
            <a:lvl3pPr>
              <a:defRPr>
                <a:solidFill>
                  <a:srgbClr val="0055A0"/>
                </a:solidFill>
              </a:defRPr>
            </a:lvl3pPr>
            <a:lvl4pPr>
              <a:defRPr>
                <a:solidFill>
                  <a:srgbClr val="0055A0"/>
                </a:solidFill>
              </a:defRPr>
            </a:lvl4pPr>
            <a:lvl5pPr>
              <a:defRPr>
                <a:solidFill>
                  <a:srgbClr val="0055A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105" y="6228779"/>
            <a:ext cx="1160319" cy="3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985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Green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8" y="353453"/>
            <a:ext cx="908782" cy="10530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>
            <a:lvl1pPr>
              <a:defRPr>
                <a:solidFill>
                  <a:srgbClr val="0055A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>
            <a:lvl1pPr>
              <a:defRPr>
                <a:solidFill>
                  <a:srgbClr val="0055A0"/>
                </a:solidFill>
              </a:defRPr>
            </a:lvl1pPr>
            <a:lvl2pPr>
              <a:defRPr>
                <a:solidFill>
                  <a:srgbClr val="0055A0"/>
                </a:solidFill>
              </a:defRPr>
            </a:lvl2pPr>
            <a:lvl3pPr>
              <a:defRPr>
                <a:solidFill>
                  <a:srgbClr val="0055A0"/>
                </a:solidFill>
              </a:defRPr>
            </a:lvl3pPr>
            <a:lvl4pPr>
              <a:defRPr>
                <a:solidFill>
                  <a:srgbClr val="0055A0"/>
                </a:solidFill>
              </a:defRPr>
            </a:lvl4pPr>
            <a:lvl5pPr>
              <a:defRPr>
                <a:solidFill>
                  <a:srgbClr val="0055A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105" y="6228779"/>
            <a:ext cx="1160319" cy="3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322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/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981" y="6235742"/>
            <a:ext cx="1178002" cy="35732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730"/>
            <a:ext cx="7664824" cy="25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48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/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981" y="6236550"/>
            <a:ext cx="1178002" cy="355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" y="76730"/>
            <a:ext cx="7664801" cy="25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54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 w/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981" y="6236550"/>
            <a:ext cx="1178002" cy="355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" y="76730"/>
            <a:ext cx="7664801" cy="25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47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ntent w/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981" y="6236550"/>
            <a:ext cx="1178002" cy="355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" y="76730"/>
            <a:ext cx="7664801" cy="25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94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ject Scorecard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730"/>
            <a:ext cx="7664824" cy="25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659014"/>
              </p:ext>
            </p:extLst>
          </p:nvPr>
        </p:nvGraphicFramePr>
        <p:xfrm>
          <a:off x="192024" y="734199"/>
          <a:ext cx="8759952" cy="40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9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895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895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1F49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Approach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1F49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Deliverables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1F497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49040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92917" y="1034232"/>
            <a:ext cx="2889504" cy="3749040"/>
          </a:xfrm>
        </p:spPr>
        <p:txBody>
          <a:bodyPr lIns="45720" rIns="45720">
            <a:normAutofit/>
          </a:bodyPr>
          <a:lstStyle>
            <a:lvl1pPr>
              <a:defRPr sz="1400" baseline="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Describe the ‘how’ of the project.  How will the vision be realized.  </a:t>
            </a:r>
          </a:p>
          <a:p>
            <a:pPr lvl="0"/>
            <a:r>
              <a:rPr lang="en-US" dirty="0"/>
              <a:t>Ideally, in more mature projects this would be objectives</a:t>
            </a:r>
          </a:p>
          <a:p>
            <a:pPr lvl="0"/>
            <a:r>
              <a:rPr lang="en-US" dirty="0"/>
              <a:t>Remove bullets through out this document as needed</a:t>
            </a:r>
          </a:p>
          <a:p>
            <a:pPr lvl="0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64916" y="66762"/>
            <a:ext cx="2588443" cy="2743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l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SCORE CARD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60762" y="5140018"/>
            <a:ext cx="2194560" cy="1463040"/>
          </a:xfrm>
        </p:spPr>
        <p:txBody>
          <a:bodyPr lIns="45720" rIns="4572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Timeline activities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17288" y="55691"/>
            <a:ext cx="2103120" cy="27432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kern="1200">
                <a:solidFill>
                  <a:srgbClr val="1F497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72828" y="66762"/>
            <a:ext cx="1190513" cy="274320"/>
          </a:xfrm>
        </p:spPr>
        <p:txBody>
          <a:bodyPr vert="horz" lIns="0" tIns="0" rIns="0" bIns="0" anchor="ctr" anchorCtr="0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12/22/2014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51132" y="66762"/>
            <a:ext cx="1190513" cy="274320"/>
          </a:xfrm>
        </p:spPr>
        <p:txBody>
          <a:bodyPr vert="horz" lIns="0" tIns="0" rIns="0" bIns="0" anchor="ctr" anchorCtr="0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PROJECT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252355"/>
              </p:ext>
            </p:extLst>
          </p:nvPr>
        </p:nvGraphicFramePr>
        <p:xfrm>
          <a:off x="165800" y="4826202"/>
          <a:ext cx="8812400" cy="1722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3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3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3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03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Q1 activities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Q2 activities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Q3 activities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Q4 activities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2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2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4572350" y="5140018"/>
            <a:ext cx="2194560" cy="1463040"/>
          </a:xfrm>
        </p:spPr>
        <p:txBody>
          <a:bodyPr lIns="45720" rIns="4572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Timeline activities</a:t>
            </a: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2366556" y="5140018"/>
            <a:ext cx="2194560" cy="1463040"/>
          </a:xfrm>
        </p:spPr>
        <p:txBody>
          <a:bodyPr lIns="45720" rIns="4572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Timeline activities</a:t>
            </a: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78145" y="5140018"/>
            <a:ext cx="2194560" cy="1463040"/>
          </a:xfrm>
        </p:spPr>
        <p:txBody>
          <a:bodyPr lIns="45720" rIns="4572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Timeline activities</a:t>
            </a:r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6067017" y="1034232"/>
            <a:ext cx="2889504" cy="3749040"/>
          </a:xfrm>
        </p:spPr>
        <p:txBody>
          <a:bodyPr lIns="45720" rIns="45720">
            <a:normAutofit/>
          </a:bodyPr>
          <a:lstStyle>
            <a:lvl1pPr>
              <a:defRPr sz="1400" baseline="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This is an area for any project comments, are the decisions to be made, areas for alignment, specific budget items to discuss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3129967" y="1034232"/>
            <a:ext cx="2889504" cy="3749040"/>
          </a:xfrm>
        </p:spPr>
        <p:txBody>
          <a:bodyPr lIns="45720" rIns="45720">
            <a:normAutofit/>
          </a:bodyPr>
          <a:lstStyle>
            <a:lvl1pPr>
              <a:defRPr sz="1400" baseline="0">
                <a:sym typeface="Wingdings" panose="05000000000000000000" pitchFamily="2" charset="2"/>
              </a:defRPr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Deliverables with performance to plan indicators.  </a:t>
            </a:r>
          </a:p>
          <a:p>
            <a:pPr lvl="0"/>
            <a:r>
              <a:rPr lang="en-US" dirty="0"/>
              <a:t>These indicators should be ‘stop light’ indicators color the large ● symbol red-orange-green theme colors for: critically behind, at risk, on target.  </a:t>
            </a:r>
          </a:p>
          <a:p>
            <a:pPr lvl="0"/>
            <a:r>
              <a:rPr lang="en-US" dirty="0"/>
              <a:t>Insert a  or  to indicate the deliverable is complete.  </a:t>
            </a:r>
          </a:p>
          <a:p>
            <a:pPr lvl="0"/>
            <a:r>
              <a:rPr lang="en-US" dirty="0"/>
              <a:t>These symbols can be found under insert&gt;symbol&gt;wingdings</a:t>
            </a:r>
          </a:p>
          <a:p>
            <a:pPr lvl="0"/>
            <a:r>
              <a:rPr lang="en-US" dirty="0"/>
              <a:t>Add dates if deliverable deadlines are known</a:t>
            </a:r>
          </a:p>
          <a:p>
            <a:pPr lvl="0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71580"/>
              </p:ext>
            </p:extLst>
          </p:nvPr>
        </p:nvGraphicFramePr>
        <p:xfrm>
          <a:off x="192024" y="383959"/>
          <a:ext cx="694944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Budget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D5D5D5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Actual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D5D5D5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9" name="Text Placeholder 12"/>
          <p:cNvSpPr>
            <a:spLocks noGrp="1"/>
          </p:cNvSpPr>
          <p:nvPr>
            <p:ph type="body" sz="quarter" idx="26" hasCustomPrompt="1"/>
          </p:nvPr>
        </p:nvSpPr>
        <p:spPr>
          <a:xfrm>
            <a:off x="926724" y="380776"/>
            <a:ext cx="2743200" cy="301752"/>
          </a:xfrm>
        </p:spPr>
        <p:txBody>
          <a:bodyPr lIns="45720" rIns="45720">
            <a:normAutofit/>
          </a:bodyPr>
          <a:lstStyle>
            <a:lvl1pPr>
              <a:defRPr sz="1400" baseline="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Amount budget YTD  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7" hasCustomPrompt="1"/>
          </p:nvPr>
        </p:nvSpPr>
        <p:spPr>
          <a:xfrm>
            <a:off x="4410159" y="380776"/>
            <a:ext cx="2743200" cy="301752"/>
          </a:xfrm>
        </p:spPr>
        <p:txBody>
          <a:bodyPr lIns="45720" rIns="45720">
            <a:normAutofit/>
          </a:bodyPr>
          <a:lstStyle>
            <a:lvl1pPr>
              <a:defRPr sz="1400" baseline="0"/>
            </a:lvl1pPr>
            <a:lvl2pPr>
              <a:defRPr sz="12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Amount spent YTD  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703" y="95569"/>
            <a:ext cx="1178002" cy="35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403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4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4" y="353453"/>
            <a:ext cx="903932" cy="105303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365760" y="6675120"/>
            <a:ext cx="822960" cy="1828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06842" y="1492308"/>
            <a:ext cx="4165158" cy="2570128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06842" y="4062436"/>
            <a:ext cx="4165158" cy="2570128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06842" y="1492308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06842" y="4062436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572000" y="1492308"/>
            <a:ext cx="4165158" cy="2570128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4572000" y="4062436"/>
            <a:ext cx="4165158" cy="2570128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72000" y="1492308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572000" y="4062436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26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4 Square w/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4" y="353453"/>
            <a:ext cx="903932" cy="105303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06842" y="1492308"/>
            <a:ext cx="4165158" cy="455527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06842" y="1947972"/>
            <a:ext cx="4165158" cy="2114464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365760" y="6675120"/>
            <a:ext cx="822960" cy="1828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06842" y="4062436"/>
            <a:ext cx="4165158" cy="455527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06842" y="4518100"/>
            <a:ext cx="4165158" cy="2114464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406842" y="1492308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06842" y="4062436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4572000" y="1492308"/>
            <a:ext cx="4165158" cy="455527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4572000" y="1947972"/>
            <a:ext cx="4165158" cy="2114464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572000" y="4062436"/>
            <a:ext cx="4165158" cy="455527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4572000" y="4518100"/>
            <a:ext cx="4165158" cy="2114464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72000" y="1492308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72000" y="4062436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98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105400"/>
            <a:ext cx="7772400" cy="762000"/>
          </a:xfrm>
        </p:spPr>
        <p:txBody>
          <a:bodyPr>
            <a:normAutofit/>
          </a:bodyPr>
          <a:lstStyle>
            <a:lvl1pPr algn="r">
              <a:defRPr sz="1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619314"/>
            <a:ext cx="4706937" cy="28052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500" b="1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788" y="3317678"/>
            <a:ext cx="2791168" cy="117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4787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4" y="353453"/>
            <a:ext cx="903932" cy="1053035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06842" y="1947972"/>
            <a:ext cx="4165158" cy="2114464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This Box if for a short tagline version of the Vision</a:t>
            </a:r>
          </a:p>
          <a:p>
            <a:pPr lvl="0"/>
            <a:r>
              <a:rPr lang="en-US" dirty="0"/>
              <a:t>Remove bullet throughout this document as needed for clarity</a:t>
            </a:r>
          </a:p>
          <a:p>
            <a:pPr lvl="0"/>
            <a:endParaRPr lang="en-US" dirty="0"/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365760" y="6675120"/>
            <a:ext cx="822960" cy="1828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406842" y="4518100"/>
            <a:ext cx="4165158" cy="2114464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Top Project Priorities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406842" y="1492308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06842" y="4062436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00" y="1947972"/>
            <a:ext cx="4165158" cy="2114464"/>
          </a:xfrm>
          <a:ln>
            <a:noFill/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n-US" dirty="0"/>
              <a:t>This box is for listing the Board Champion, PI, and Project Manager.  Add a pie chart to show the member type distribution of the Steering Committee or the entire Project Team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4572000" y="4518100"/>
            <a:ext cx="4165158" cy="2114464"/>
          </a:xfrm>
          <a:ln>
            <a:noFill/>
          </a:ln>
        </p:spPr>
        <p:txBody>
          <a:bodyPr>
            <a:normAutofit/>
          </a:bodyPr>
          <a:lstStyle>
            <a:lvl1pPr marL="182880" marR="0" indent="-18288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List accomplishments since the last BOD meeting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72000" y="1492308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72000" y="4062436"/>
            <a:ext cx="4165158" cy="25701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6842" y="1492308"/>
            <a:ext cx="416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F497D"/>
                </a:solidFill>
              </a:rPr>
              <a:t>Vision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0" y="1535405"/>
            <a:ext cx="416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F497D"/>
                </a:solidFill>
              </a:rPr>
              <a:t>Structure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6842" y="4105533"/>
            <a:ext cx="416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F497D"/>
                </a:solidFill>
              </a:rPr>
              <a:t>Priorities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00" y="4105533"/>
            <a:ext cx="416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Accomplishments from</a:t>
            </a:r>
            <a:r>
              <a:rPr lang="en-US" b="1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Past Quarter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287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DIC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5038" y="506839"/>
            <a:ext cx="7790688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This is the blue color used for text: R</a:t>
            </a:r>
            <a:r>
              <a:rPr lang="en-US" baseline="0" dirty="0">
                <a:solidFill>
                  <a:schemeClr val="bg1"/>
                </a:solidFill>
              </a:rPr>
              <a:t>31, G83, B132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5038" y="1545170"/>
            <a:ext cx="7790688" cy="369332"/>
          </a:xfrm>
          <a:prstGeom prst="rect">
            <a:avLst/>
          </a:prstGeom>
          <a:solidFill>
            <a:srgbClr val="717174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This is the gray color used for text: R113</a:t>
            </a:r>
            <a:r>
              <a:rPr lang="en-US" baseline="0" dirty="0">
                <a:solidFill>
                  <a:schemeClr val="bg1"/>
                </a:solidFill>
              </a:rPr>
              <a:t>, G113, B113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3"/>
          <p:cNvSpPr txBox="1"/>
          <p:nvPr/>
        </p:nvSpPr>
        <p:spPr>
          <a:xfrm>
            <a:off x="465038" y="4660163"/>
            <a:ext cx="7790688" cy="369332"/>
          </a:xfrm>
          <a:prstGeom prst="rect">
            <a:avLst/>
          </a:prstGeom>
          <a:solidFill>
            <a:srgbClr val="005CA8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This is the blue color used in the image: R0</a:t>
            </a:r>
            <a:r>
              <a:rPr lang="en-US" baseline="0" dirty="0">
                <a:solidFill>
                  <a:schemeClr val="bg1"/>
                </a:solidFill>
              </a:rPr>
              <a:t>, G92, B168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465038" y="2583501"/>
            <a:ext cx="7790688" cy="369332"/>
          </a:xfrm>
          <a:prstGeom prst="rect">
            <a:avLst/>
          </a:prstGeom>
          <a:solidFill>
            <a:srgbClr val="ED7923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This is the orange color used in the image: R237</a:t>
            </a:r>
            <a:r>
              <a:rPr lang="en-US" baseline="0" dirty="0">
                <a:solidFill>
                  <a:schemeClr val="bg1"/>
                </a:solidFill>
              </a:rPr>
              <a:t>, G121, B35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3"/>
          <p:cNvSpPr txBox="1"/>
          <p:nvPr/>
        </p:nvSpPr>
        <p:spPr>
          <a:xfrm>
            <a:off x="465038" y="3621832"/>
            <a:ext cx="7790688" cy="369332"/>
          </a:xfrm>
          <a:prstGeom prst="rect">
            <a:avLst/>
          </a:prstGeom>
          <a:solidFill>
            <a:srgbClr val="3EB049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This is the green</a:t>
            </a:r>
            <a:r>
              <a:rPr lang="en-US" baseline="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color used in the image: R62</a:t>
            </a:r>
            <a:r>
              <a:rPr lang="en-US" baseline="0" dirty="0">
                <a:solidFill>
                  <a:schemeClr val="bg1"/>
                </a:solidFill>
              </a:rPr>
              <a:t>, G176, B73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5760" y="6410227"/>
            <a:ext cx="15950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FOOTER</a:t>
            </a:r>
          </a:p>
        </p:txBody>
      </p:sp>
      <p:cxnSp>
        <p:nvCxnSpPr>
          <p:cNvPr id="8" name="Straight Arrow Connector 7"/>
          <p:cNvCxnSpPr>
            <a:endCxn id="6" idx="0"/>
          </p:cNvCxnSpPr>
          <p:nvPr/>
        </p:nvCxnSpPr>
        <p:spPr>
          <a:xfrm flipH="1">
            <a:off x="1163268" y="5778631"/>
            <a:ext cx="213045" cy="631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88719" y="5279011"/>
            <a:ext cx="70670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All slides, except section and title,</a:t>
            </a:r>
            <a:r>
              <a:rPr lang="en-US" sz="1100" baseline="0" dirty="0"/>
              <a:t> have a field for the date.  Click Insert&gt;</a:t>
            </a:r>
            <a:r>
              <a:rPr lang="en-US" sz="1100" baseline="0" dirty="0" err="1"/>
              <a:t>Header&amp;Footer</a:t>
            </a:r>
            <a:r>
              <a:rPr lang="en-US" sz="1100" baseline="0" dirty="0"/>
              <a:t>&gt; and check the footer box and apply to all slides to get a footer in the same location on each slide that can be filled with the date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94968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 no green line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32" b="12419"/>
          <a:stretch>
            <a:fillRect/>
          </a:stretch>
        </p:blipFill>
        <p:spPr bwMode="auto">
          <a:xfrm>
            <a:off x="0" y="1600200"/>
            <a:ext cx="9144000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4013"/>
            <a:ext cx="1066800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1263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 no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34" b="3334"/>
          <a:stretch>
            <a:fillRect/>
          </a:stretch>
        </p:blipFill>
        <p:spPr bwMode="auto">
          <a:xfrm>
            <a:off x="0" y="1600200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4013"/>
            <a:ext cx="1066800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0" t="88930" r="1666" b="1340"/>
          <a:stretch>
            <a:fillRect/>
          </a:stretch>
        </p:blipFill>
        <p:spPr bwMode="auto">
          <a:xfrm>
            <a:off x="3959225" y="6430963"/>
            <a:ext cx="12255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6683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with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705"/>
          <a:stretch/>
        </p:blipFill>
        <p:spPr bwMode="auto">
          <a:xfrm>
            <a:off x="0" y="0"/>
            <a:ext cx="9144000" cy="1186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418011"/>
            <a:ext cx="8229600" cy="57033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09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005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105400"/>
            <a:ext cx="7772400" cy="762000"/>
          </a:xfrm>
        </p:spPr>
        <p:txBody>
          <a:bodyPr>
            <a:normAutofit/>
          </a:bodyPr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619314"/>
            <a:ext cx="4706937" cy="28052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5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788" y="3317678"/>
            <a:ext cx="2791168" cy="117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674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bg>
      <p:bgPr>
        <a:solidFill>
          <a:srgbClr val="ED79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105400"/>
            <a:ext cx="7772400" cy="762000"/>
          </a:xfrm>
        </p:spPr>
        <p:txBody>
          <a:bodyPr>
            <a:normAutofit/>
          </a:bodyPr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619314"/>
            <a:ext cx="4706937" cy="28052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5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788" y="3317678"/>
            <a:ext cx="2791168" cy="117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2903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bg>
      <p:bgPr>
        <a:solidFill>
          <a:srgbClr val="3EB0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105400"/>
            <a:ext cx="7772400" cy="762000"/>
          </a:xfrm>
        </p:spPr>
        <p:txBody>
          <a:bodyPr>
            <a:normAutofit/>
          </a:bodyPr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619314"/>
            <a:ext cx="4706937" cy="28052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5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788" y="3317678"/>
            <a:ext cx="2791168" cy="117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1192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Slide">
    <p:bg>
      <p:bgPr>
        <a:solidFill>
          <a:srgbClr val="005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419600"/>
            <a:ext cx="7772400" cy="762000"/>
          </a:xfrm>
        </p:spPr>
        <p:txBody>
          <a:bodyPr>
            <a:normAutofit/>
          </a:bodyPr>
          <a:lstStyle>
            <a:lvl1pPr algn="r"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646" y="5389420"/>
            <a:ext cx="1617870" cy="6788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018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Slide">
    <p:bg>
      <p:bgPr>
        <a:solidFill>
          <a:srgbClr val="ED79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419600"/>
            <a:ext cx="7772400" cy="762000"/>
          </a:xfrm>
        </p:spPr>
        <p:txBody>
          <a:bodyPr>
            <a:normAutofit/>
          </a:bodyPr>
          <a:lstStyle>
            <a:lvl1pPr algn="r"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646" y="5389420"/>
            <a:ext cx="1617870" cy="6788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1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105400"/>
            <a:ext cx="7772400" cy="762000"/>
          </a:xfrm>
        </p:spPr>
        <p:txBody>
          <a:bodyPr>
            <a:normAutofit/>
          </a:bodyPr>
          <a:lstStyle>
            <a:lvl1pPr algn="r">
              <a:defRPr sz="1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619314"/>
            <a:ext cx="4706937" cy="28052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500" b="1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788" y="3317678"/>
            <a:ext cx="2791168" cy="117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29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ection Slide">
    <p:bg>
      <p:bgPr>
        <a:solidFill>
          <a:srgbClr val="3EB0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419600"/>
            <a:ext cx="7772400" cy="762000"/>
          </a:xfrm>
        </p:spPr>
        <p:txBody>
          <a:bodyPr>
            <a:normAutofit/>
          </a:bodyPr>
          <a:lstStyle>
            <a:lvl1pPr algn="r">
              <a:defRPr sz="2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646" y="5389420"/>
            <a:ext cx="1617870" cy="6788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9764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White Blue">
    <p:bg>
      <p:bgPr>
        <a:solidFill>
          <a:srgbClr val="005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8" y="353453"/>
            <a:ext cx="908783" cy="10530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104" y="6228779"/>
            <a:ext cx="1160321" cy="35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8579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White Orange">
    <p:bg>
      <p:bgPr>
        <a:solidFill>
          <a:srgbClr val="ED79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8" y="353453"/>
            <a:ext cx="908783" cy="10530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104" y="6228779"/>
            <a:ext cx="1160321" cy="35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0898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- White Green">
    <p:bg>
      <p:bgPr>
        <a:solidFill>
          <a:srgbClr val="3EB0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8" y="353453"/>
            <a:ext cx="908783" cy="10530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0104" y="6228779"/>
            <a:ext cx="1160321" cy="350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4965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/ Bar">
    <p:bg>
      <p:bgPr>
        <a:solidFill>
          <a:srgbClr val="005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981" y="6236550"/>
            <a:ext cx="1178002" cy="355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" y="76730"/>
            <a:ext cx="7664801" cy="25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12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ntent w/ Bar">
    <p:bg>
      <p:bgPr>
        <a:solidFill>
          <a:srgbClr val="ED79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981" y="6236550"/>
            <a:ext cx="1178002" cy="355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" y="76730"/>
            <a:ext cx="7664801" cy="25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44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ntent w/ Bar">
    <p:bg>
      <p:bgPr>
        <a:solidFill>
          <a:srgbClr val="3EB0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981" y="6236550"/>
            <a:ext cx="1178002" cy="355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" y="76730"/>
            <a:ext cx="7664801" cy="25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72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99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715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74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105400"/>
            <a:ext cx="7772400" cy="762000"/>
          </a:xfrm>
        </p:spPr>
        <p:txBody>
          <a:bodyPr>
            <a:normAutofit/>
          </a:bodyPr>
          <a:lstStyle>
            <a:lvl1pPr algn="r">
              <a:defRPr sz="1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619314"/>
            <a:ext cx="4706937" cy="28052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500" b="1" baseline="0"/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788" y="3317678"/>
            <a:ext cx="2791168" cy="1171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3662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8309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7728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991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8559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339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097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0564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64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419600"/>
            <a:ext cx="7772400" cy="762000"/>
          </a:xfrm>
        </p:spPr>
        <p:txBody>
          <a:bodyPr>
            <a:normAutofit/>
          </a:bodyPr>
          <a:lstStyle>
            <a:lvl1pPr algn="r">
              <a:defRPr sz="25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646" y="5389420"/>
            <a:ext cx="1617870" cy="6788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774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419600"/>
            <a:ext cx="7772400" cy="762000"/>
          </a:xfrm>
        </p:spPr>
        <p:txBody>
          <a:bodyPr>
            <a:normAutofit/>
          </a:bodyPr>
          <a:lstStyle>
            <a:lvl1pPr algn="r">
              <a:defRPr sz="25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646" y="5389420"/>
            <a:ext cx="1617870" cy="6788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419600"/>
            <a:ext cx="7772400" cy="762000"/>
          </a:xfrm>
        </p:spPr>
        <p:txBody>
          <a:bodyPr>
            <a:normAutofit/>
          </a:bodyPr>
          <a:lstStyle>
            <a:lvl1pPr algn="r">
              <a:defRPr sz="25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646" y="5389420"/>
            <a:ext cx="1617870" cy="6788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39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419600"/>
            <a:ext cx="7772400" cy="762000"/>
          </a:xfrm>
        </p:spPr>
        <p:txBody>
          <a:bodyPr>
            <a:normAutofit/>
          </a:bodyPr>
          <a:lstStyle>
            <a:lvl1pPr algn="r">
              <a:defRPr sz="25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646" y="5389420"/>
            <a:ext cx="1617870" cy="6788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438912" cy="624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8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4" y="353453"/>
            <a:ext cx="903932" cy="1053035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066800" y="427038"/>
            <a:ext cx="7620000" cy="944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>
          <a:xfrm>
            <a:off x="457200" y="1595062"/>
            <a:ext cx="8229600" cy="45262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981" y="6235742"/>
            <a:ext cx="1178002" cy="35732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365" y="6430370"/>
            <a:ext cx="1017270" cy="9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03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719501"/>
            <a:ext cx="36576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fld id="{30097FF8-7868-4222-9E26-937991311CBA}" type="slidenum">
              <a:rPr lang="en-US" sz="9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" y="6675120"/>
            <a:ext cx="82296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3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9" r:id="rId2"/>
    <p:sldLayoutId id="2147483690" r:id="rId3"/>
    <p:sldLayoutId id="2147483691" r:id="rId4"/>
    <p:sldLayoutId id="2147483662" r:id="rId5"/>
    <p:sldLayoutId id="2147483695" r:id="rId6"/>
    <p:sldLayoutId id="2147483696" r:id="rId7"/>
    <p:sldLayoutId id="2147483697" r:id="rId8"/>
    <p:sldLayoutId id="2147483668" r:id="rId9"/>
    <p:sldLayoutId id="2147483683" r:id="rId10"/>
    <p:sldLayoutId id="2147483684" r:id="rId11"/>
    <p:sldLayoutId id="2147483685" r:id="rId12"/>
    <p:sldLayoutId id="2147483650" r:id="rId13"/>
    <p:sldLayoutId id="2147483725" r:id="rId14"/>
    <p:sldLayoutId id="2147483726" r:id="rId15"/>
    <p:sldLayoutId id="2147483727" r:id="rId16"/>
    <p:sldLayoutId id="2147483679" r:id="rId17"/>
    <p:sldLayoutId id="2147483671" r:id="rId18"/>
    <p:sldLayoutId id="2147483729" r:id="rId19"/>
    <p:sldLayoutId id="2147483730" r:id="rId20"/>
    <p:sldLayoutId id="2147483676" r:id="rId21"/>
    <p:sldLayoutId id="2147483731" r:id="rId22"/>
    <p:sldLayoutId id="2147483732" r:id="rId23"/>
    <p:sldLayoutId id="2147483735" r:id="rId2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400" b="1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288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•"/>
        <a:defRPr sz="2400" kern="1200">
          <a:solidFill>
            <a:srgbClr val="1F49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6576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−"/>
        <a:defRPr sz="2000" kern="1200">
          <a:solidFill>
            <a:srgbClr val="1F49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4864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•"/>
        <a:defRPr sz="1800" kern="1200">
          <a:solidFill>
            <a:srgbClr val="1F49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3152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−"/>
        <a:defRPr sz="1800" kern="1200">
          <a:solidFill>
            <a:srgbClr val="1F49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440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•"/>
        <a:defRPr sz="1800" kern="1200">
          <a:solidFill>
            <a:srgbClr val="1F49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CA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719501"/>
            <a:ext cx="365760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fld id="{30097FF8-7868-4222-9E26-937991311CBA}" type="slidenum">
              <a:rPr lang="en-US" sz="9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" y="6675120"/>
            <a:ext cx="82296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0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705" r:id="rId3"/>
    <p:sldLayoutId id="2147483708" r:id="rId4"/>
    <p:sldLayoutId id="2147483710" r:id="rId5"/>
    <p:sldLayoutId id="2147483712" r:id="rId6"/>
    <p:sldLayoutId id="2147483715" r:id="rId7"/>
    <p:sldLayoutId id="2147483717" r:id="rId8"/>
    <p:sldLayoutId id="2147483719" r:id="rId9"/>
    <p:sldLayoutId id="2147483722" r:id="rId10"/>
    <p:sldLayoutId id="2147483723" r:id="rId11"/>
    <p:sldLayoutId id="2147483724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4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288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6576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−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4864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3152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−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4400" indent="-182880" algn="l" defTabSz="914400" rtl="0" eaLnBrk="1" latinLnBrk="0" hangingPunct="1">
        <a:spcBef>
          <a:spcPts val="600"/>
        </a:spcBef>
        <a:buClrTx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64FBD-23E6-4757-9D70-F541FCA7A91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D7CA-FDD3-4144-9FD0-A7CFD510A7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26.png"/><Relationship Id="rId4" Type="http://schemas.openxmlformats.org/officeDocument/2006/relationships/image" Target="../media/image36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Dawn Bardot, PhD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Vice President, Technology Innovation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 February 2017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619314"/>
            <a:ext cx="5621323" cy="28052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800" dirty="0">
                <a:latin typeface="+mn-lt"/>
              </a:rPr>
              <a:t>A Public-Private Partnership </a:t>
            </a:r>
            <a:br>
              <a:rPr lang="en-US" sz="1800" dirty="0">
                <a:latin typeface="+mn-lt"/>
              </a:rPr>
            </a:br>
            <a:r>
              <a:rPr lang="en-US" sz="2000" dirty="0">
                <a:latin typeface="+mn-lt"/>
              </a:rPr>
              <a:t>collaborating</a:t>
            </a:r>
            <a:r>
              <a:rPr lang="en-US" sz="1800" dirty="0">
                <a:latin typeface="+mn-lt"/>
              </a:rPr>
              <a:t> on Regulatory Science 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to make patient access to new medical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+mn-lt"/>
              </a:rPr>
              <a:t>device technologies faster, safer and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latin typeface="+mn-lt"/>
              </a:rPr>
              <a:t>more cost-effective</a:t>
            </a:r>
            <a:endParaRPr lang="en-GB" sz="1800" dirty="0">
              <a:latin typeface="+mn-lt"/>
            </a:endParaRPr>
          </a:p>
          <a:p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4114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Spectrum of Clinical Trial Methods, Means, and Approaches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275897" y="1660633"/>
            <a:ext cx="8592207" cy="106154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More traditional                                                                                        Newer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9821" y="2742805"/>
            <a:ext cx="1343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Frequentist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</a:rPr>
              <a:t>for example  </a:t>
            </a:r>
            <a:r>
              <a:rPr lang="en-US" sz="1600" dirty="0">
                <a:solidFill>
                  <a:schemeClr val="tx2"/>
                </a:solidFill>
              </a:rPr>
              <a:t>RCT and OPC trials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46303" y="3142914"/>
            <a:ext cx="1343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Bayesian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96350" y="3598607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Adaptive Trials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48416" y="2742805"/>
            <a:ext cx="13439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Real World Evidence</a:t>
            </a: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(RWE)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</a:rPr>
              <a:t>for example</a:t>
            </a:r>
            <a:endParaRPr lang="en-US" sz="1600" dirty="0">
              <a:solidFill>
                <a:schemeClr val="tx2"/>
              </a:solidFill>
            </a:endParaRP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RCT from EHR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62581" y="4106484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IDEs Inside a Registries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4544" y="2742805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Post Market Studies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11932" y="3689774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Computer Models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1026" y="2722178"/>
            <a:ext cx="16366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Leverage Retrospective Information into Prospective Studies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18777" y="3859600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Large Simple Trials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5542" y="5779008"/>
            <a:ext cx="8252917" cy="3693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MDIC works across this spectrum</a:t>
            </a:r>
          </a:p>
        </p:txBody>
      </p:sp>
    </p:spTree>
    <p:extLst>
      <p:ext uri="{BB962C8B-B14F-4D97-AF65-F5344CB8AC3E}">
        <p14:creationId xmlns:p14="http://schemas.microsoft.com/office/powerpoint/2010/main" val="86681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Spectrum of Clinical Trial Methods, Means, and Approaches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275897" y="1660633"/>
            <a:ext cx="8592207" cy="106154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More traditional                                                                                        Newer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9821" y="2742805"/>
            <a:ext cx="1343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Frequentist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</a:rPr>
              <a:t>for example  </a:t>
            </a:r>
            <a:r>
              <a:rPr lang="en-US" sz="1600" dirty="0">
                <a:solidFill>
                  <a:schemeClr val="tx2"/>
                </a:solidFill>
              </a:rPr>
              <a:t>RCT and OPC trials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46303" y="3142914"/>
            <a:ext cx="13439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chemeClr val="tx2"/>
                </a:solidFill>
              </a:rPr>
              <a:t>Bayesian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96350" y="3598607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Adaptive Trials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48416" y="2742805"/>
            <a:ext cx="13439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Real World Evidence</a:t>
            </a: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(RWE)</a:t>
            </a:r>
          </a:p>
          <a:p>
            <a:pPr algn="ctr"/>
            <a:r>
              <a:rPr lang="en-US" sz="1200" dirty="0">
                <a:solidFill>
                  <a:schemeClr val="tx2"/>
                </a:solidFill>
              </a:rPr>
              <a:t>for example</a:t>
            </a:r>
            <a:endParaRPr lang="en-US" sz="1600" dirty="0">
              <a:solidFill>
                <a:schemeClr val="tx2"/>
              </a:solidFill>
            </a:endParaRPr>
          </a:p>
          <a:p>
            <a:pPr algn="ctr"/>
            <a:r>
              <a:rPr lang="en-US" sz="1600" dirty="0">
                <a:solidFill>
                  <a:schemeClr val="tx2"/>
                </a:solidFill>
              </a:rPr>
              <a:t>RCT from EHR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62581" y="4106484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IDEs Inside a Registries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4544" y="2742805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Post Market Studies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11932" y="3689774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solidFill>
                  <a:schemeClr val="tx2"/>
                </a:solidFill>
              </a:rPr>
              <a:t>Computer Models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51026" y="2722178"/>
            <a:ext cx="16366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Leverage Retrospective Information into Prospective Studies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18777" y="3859600"/>
            <a:ext cx="1343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Large Simple Trials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5542" y="5779008"/>
            <a:ext cx="8252917" cy="3693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MDIC works across this spectrum</a:t>
            </a:r>
          </a:p>
        </p:txBody>
      </p:sp>
      <p:sp>
        <p:nvSpPr>
          <p:cNvPr id="16" name="Explosion 1 15"/>
          <p:cNvSpPr/>
          <p:nvPr/>
        </p:nvSpPr>
        <p:spPr>
          <a:xfrm>
            <a:off x="5150345" y="4324453"/>
            <a:ext cx="2467169" cy="1404650"/>
          </a:xfrm>
          <a:prstGeom prst="irregularSeal1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Virtual Patient Engineering Model Mock Submission</a:t>
            </a:r>
          </a:p>
        </p:txBody>
      </p:sp>
      <p:sp>
        <p:nvSpPr>
          <p:cNvPr id="18" name="Explosion 1 17"/>
          <p:cNvSpPr/>
          <p:nvPr/>
        </p:nvSpPr>
        <p:spPr>
          <a:xfrm>
            <a:off x="1504770" y="3973555"/>
            <a:ext cx="2166826" cy="1633894"/>
          </a:xfrm>
          <a:prstGeom prst="irregularSeal1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Virtual Patient Historical Data Retrospective</a:t>
            </a:r>
          </a:p>
        </p:txBody>
      </p:sp>
    </p:spTree>
    <p:extLst>
      <p:ext uri="{BB962C8B-B14F-4D97-AF65-F5344CB8AC3E}">
        <p14:creationId xmlns:p14="http://schemas.microsoft.com/office/powerpoint/2010/main" val="2091267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89590"/>
            <a:ext cx="6858000" cy="427469"/>
          </a:xfrm>
        </p:spPr>
        <p:txBody>
          <a:bodyPr>
            <a:normAutofit/>
          </a:bodyPr>
          <a:lstStyle/>
          <a:p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Disclosure Statement of Financial Interest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08378"/>
            <a:ext cx="6858000" cy="2909532"/>
          </a:xfrm>
        </p:spPr>
        <p:txBody>
          <a:bodyPr>
            <a:normAutofit/>
          </a:bodyPr>
          <a:lstStyle/>
          <a:p>
            <a:r>
              <a:rPr lang="en-US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I, Dawn Bardot, DO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NOT have a financial interest/arrangement or affiliation with one or more organizations that could be perceived as a real or apparent conflict of interest in the context of the subject of this presentation.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02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5" y="3543354"/>
            <a:ext cx="2963090" cy="275005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163723"/>
            <a:ext cx="9144000" cy="578657"/>
          </a:xfrm>
          <a:prstGeom prst="rect">
            <a:avLst/>
          </a:prstGeom>
          <a:solidFill>
            <a:srgbClr val="0055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i="1" dirty="0">
                <a:solidFill>
                  <a:prstClr val="white"/>
                </a:solidFill>
              </a:rPr>
              <a:t>A 501(c)3 - Public-Private Partnership collaborating on Regulatory Science </a:t>
            </a:r>
          </a:p>
          <a:p>
            <a:pPr algn="ctr"/>
            <a:r>
              <a:rPr lang="en-US" sz="1400" b="1" i="1" dirty="0">
                <a:solidFill>
                  <a:prstClr val="white"/>
                </a:solidFill>
              </a:rPr>
              <a:t>to make patient access to new medical device technologies faster, safer, and more cost-effective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11"/>
          <a:stretch/>
        </p:blipFill>
        <p:spPr>
          <a:xfrm>
            <a:off x="385983" y="2988293"/>
            <a:ext cx="2108586" cy="71234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29730" y="818818"/>
            <a:ext cx="7977403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SzPct val="125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58 Members</a:t>
            </a:r>
          </a:p>
          <a:p>
            <a:pPr marL="285750" indent="-285750">
              <a:buSzPct val="125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6 Projects</a:t>
            </a:r>
          </a:p>
          <a:p>
            <a:pPr marL="285750" indent="-285750">
              <a:buSzPct val="125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Leading resource on issues important to the Medtech innovation ecosystem</a:t>
            </a:r>
          </a:p>
          <a:p>
            <a:pPr>
              <a:buSzPct val="125000"/>
            </a:pPr>
            <a:endParaRPr lang="en-US" sz="1400" dirty="0">
              <a:solidFill>
                <a:prstClr val="black"/>
              </a:solidFill>
            </a:endParaRPr>
          </a:p>
          <a:p>
            <a:pPr>
              <a:buSzPct val="125000"/>
            </a:pPr>
            <a:endParaRPr lang="en-US" sz="1400" dirty="0">
              <a:solidFill>
                <a:prstClr val="black"/>
              </a:solidFill>
            </a:endParaRPr>
          </a:p>
          <a:p>
            <a:pPr marL="285750" indent="-285750">
              <a:buSzPct val="125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Congressional testimony on modernizing clinical trials</a:t>
            </a:r>
          </a:p>
          <a:p>
            <a:pPr marL="285750" indent="-285750">
              <a:buSzPct val="125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Over $4.4m funding from grants and contracts for Program initiatives.</a:t>
            </a:r>
          </a:p>
        </p:txBody>
      </p:sp>
      <p:sp>
        <p:nvSpPr>
          <p:cNvPr id="8" name="Title 1"/>
          <p:cNvSpPr txBox="1">
            <a:spLocks noGrp="1"/>
          </p:cNvSpPr>
          <p:nvPr>
            <p:ph type="title"/>
          </p:nvPr>
        </p:nvSpPr>
        <p:spPr>
          <a:xfrm>
            <a:off x="0" y="87039"/>
            <a:ext cx="9144000" cy="784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>
                <a:solidFill>
                  <a:srgbClr val="1F497D"/>
                </a:solidFill>
              </a:rPr>
              <a:t>MDIC Highlights</a:t>
            </a:r>
            <a:endParaRPr lang="en-US" sz="2800" dirty="0">
              <a:solidFill>
                <a:srgbClr val="1F497D"/>
              </a:solidFill>
            </a:endParaRPr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00" t="88930" r="1666" b="1340"/>
          <a:stretch>
            <a:fillRect/>
          </a:stretch>
        </p:blipFill>
        <p:spPr bwMode="auto">
          <a:xfrm>
            <a:off x="3959225" y="6430965"/>
            <a:ext cx="12255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741547" y="6581003"/>
            <a:ext cx="123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prstClr val="white">
                    <a:lumMod val="65000"/>
                  </a:prstClr>
                </a:solidFill>
              </a:rPr>
              <a:t>www.MDIC.org</a:t>
            </a:r>
          </a:p>
        </p:txBody>
      </p:sp>
      <p:sp>
        <p:nvSpPr>
          <p:cNvPr id="2" name="Rectangle 1"/>
          <p:cNvSpPr/>
          <p:nvPr/>
        </p:nvSpPr>
        <p:spPr>
          <a:xfrm>
            <a:off x="3557258" y="3405502"/>
            <a:ext cx="1907899" cy="347730"/>
          </a:xfrm>
          <a:prstGeom prst="rect">
            <a:avLst/>
          </a:prstGeom>
          <a:solidFill>
            <a:srgbClr val="5AAF46"/>
          </a:solidFill>
          <a:ln>
            <a:solidFill>
              <a:srgbClr val="5AAF4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57258" y="4516410"/>
            <a:ext cx="1907899" cy="347730"/>
          </a:xfrm>
          <a:prstGeom prst="rect">
            <a:avLst/>
          </a:prstGeom>
          <a:solidFill>
            <a:srgbClr val="E67D1E"/>
          </a:solidFill>
          <a:ln>
            <a:solidFill>
              <a:srgbClr val="E67D1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57258" y="5627318"/>
            <a:ext cx="1907899" cy="347730"/>
          </a:xfrm>
          <a:prstGeom prst="rect">
            <a:avLst/>
          </a:prstGeom>
          <a:solidFill>
            <a:srgbClr val="0055A0"/>
          </a:solidFill>
          <a:ln>
            <a:solidFill>
              <a:srgbClr val="0055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0136" y="3394701"/>
            <a:ext cx="1907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Align Resources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20302" y="4502204"/>
            <a:ext cx="1907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 Accelerate Progress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46807" y="5638352"/>
            <a:ext cx="1907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 Achieve Results</a:t>
            </a:r>
          </a:p>
        </p:txBody>
      </p:sp>
      <p:sp>
        <p:nvSpPr>
          <p:cNvPr id="21" name="Isosceles Triangle 20"/>
          <p:cNvSpPr/>
          <p:nvPr/>
        </p:nvSpPr>
        <p:spPr>
          <a:xfrm rot="5400000">
            <a:off x="4442239" y="4561997"/>
            <a:ext cx="2757740" cy="215234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Isosceles Triangle 23"/>
          <p:cNvSpPr/>
          <p:nvPr/>
        </p:nvSpPr>
        <p:spPr>
          <a:xfrm rot="5400000">
            <a:off x="1822759" y="4561997"/>
            <a:ext cx="2757740" cy="215234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101487" y="3067092"/>
            <a:ext cx="2834640" cy="3015298"/>
            <a:chOff x="5562600" y="2270760"/>
            <a:chExt cx="2834640" cy="3611880"/>
          </a:xfrm>
        </p:grpSpPr>
        <p:sp>
          <p:nvSpPr>
            <p:cNvPr id="29" name="Rounded Rectangle 28"/>
            <p:cNvSpPr/>
            <p:nvPr/>
          </p:nvSpPr>
          <p:spPr>
            <a:xfrm>
              <a:off x="5562600" y="2270760"/>
              <a:ext cx="2834640" cy="10058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59AE47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200" b="1" dirty="0">
                  <a:solidFill>
                    <a:srgbClr val="59AE4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WORKING COOPERATIVELY </a:t>
              </a:r>
            </a:p>
            <a:p>
              <a:pPr lvl="0" algn="ctr"/>
              <a:r>
                <a:rPr lang="en-US" sz="1200" dirty="0">
                  <a:solidFill>
                    <a:srgbClr val="5E5F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re-engineer pre-competitive technology innovation </a:t>
              </a:r>
              <a:endParaRPr lang="en-US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5562600" y="3573780"/>
              <a:ext cx="2834640" cy="10058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EA7E2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200" b="1" dirty="0">
                  <a:solidFill>
                    <a:srgbClr val="EA7E2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REDUCING</a:t>
              </a:r>
              <a:r>
                <a:rPr lang="en-US" sz="1200" b="1" dirty="0">
                  <a:solidFill>
                    <a:srgbClr val="5E5F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b="1" dirty="0">
                  <a:solidFill>
                    <a:srgbClr val="EA7E2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TIME </a:t>
              </a:r>
            </a:p>
            <a:p>
              <a:pPr lvl="0" algn="ctr"/>
              <a:r>
                <a:rPr lang="en-US" sz="1200" dirty="0">
                  <a:solidFill>
                    <a:srgbClr val="5E5F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resources needed for new technology development, assessment, and review 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5562600" y="4876800"/>
              <a:ext cx="2834640" cy="10058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rgbClr val="0757A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1200" b="1" dirty="0">
                  <a:solidFill>
                    <a:srgbClr val="0757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HELPING PATIENTS</a:t>
              </a:r>
              <a:r>
                <a:rPr lang="en-US" sz="1200" b="1" dirty="0">
                  <a:solidFill>
                    <a:srgbClr val="5E5F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lvl="0" algn="ctr"/>
              <a:r>
                <a:rPr lang="en-US" sz="1200" dirty="0">
                  <a:solidFill>
                    <a:srgbClr val="5E5F6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gain access to new  medical technologies sooner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305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723899" y="423717"/>
            <a:ext cx="7620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>
                <a:solidFill>
                  <a:srgbClr val="1F497D"/>
                </a:solidFill>
              </a:rPr>
              <a:t>Project Initiatives</a:t>
            </a:r>
            <a:endParaRPr lang="en-US" sz="2800" dirty="0">
              <a:solidFill>
                <a:srgbClr val="1F497D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38770" y="1368279"/>
            <a:ext cx="8533768" cy="3434559"/>
            <a:chOff x="319720" y="1451523"/>
            <a:chExt cx="8533768" cy="3434559"/>
          </a:xfrm>
        </p:grpSpPr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386315" y="3772540"/>
              <a:ext cx="8467173" cy="1113542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b="1" i="1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  <a:defRPr/>
              </a:pPr>
              <a:r>
                <a:rPr lang="en-US" sz="1100" i="0" dirty="0">
                  <a:solidFill>
                    <a:sysClr val="windowText" lastClr="000000"/>
                  </a:solidFill>
                </a:rPr>
                <a:t>MDIC</a:t>
              </a:r>
              <a:r>
                <a:rPr lang="en-US" sz="1100" b="0" i="0" dirty="0">
                  <a:solidFill>
                    <a:sysClr val="windowText" lastClr="000000"/>
                  </a:solidFill>
                </a:rPr>
                <a:t>:				</a:t>
              </a:r>
              <a:r>
                <a:rPr lang="en-US" sz="1100" i="0" dirty="0">
                  <a:solidFill>
                    <a:sysClr val="windowText" lastClr="000000"/>
                  </a:solidFill>
                </a:rPr>
                <a:t>FDA</a:t>
              </a:r>
              <a:r>
                <a:rPr lang="en-US" sz="1100" b="0" i="0" dirty="0">
                  <a:solidFill>
                    <a:sysClr val="windowText" lastClr="000000"/>
                  </a:solidFill>
                </a:rPr>
                <a:t>:</a:t>
              </a:r>
            </a:p>
            <a:p>
              <a:pPr algn="l">
                <a:spcBef>
                  <a:spcPts val="0"/>
                </a:spcBef>
                <a:defRPr/>
              </a:pPr>
              <a:r>
                <a:rPr lang="en-US" sz="1100" b="0" i="0" dirty="0">
                  <a:solidFill>
                    <a:sysClr val="windowText" lastClr="000000"/>
                  </a:solidFill>
                </a:rPr>
                <a:t>Board Champion| </a:t>
              </a:r>
              <a:r>
                <a:rPr lang="en-US" sz="1100" b="0" i="0" dirty="0">
                  <a:solidFill>
                    <a:srgbClr val="1F497D"/>
                  </a:solidFill>
                </a:rPr>
                <a:t>Chip </a:t>
              </a:r>
              <a:r>
                <a:rPr lang="en-US" sz="1100" b="0" i="0" dirty="0" err="1">
                  <a:solidFill>
                    <a:srgbClr val="1F497D"/>
                  </a:solidFill>
                </a:rPr>
                <a:t>Hance</a:t>
              </a:r>
              <a:r>
                <a:rPr lang="en-US" sz="1100" b="0" i="0" dirty="0">
                  <a:solidFill>
                    <a:sysClr val="windowText" lastClr="000000"/>
                  </a:solidFill>
                </a:rPr>
                <a:t>		 Primary Contact | </a:t>
              </a:r>
              <a:r>
                <a:rPr lang="en-US" sz="1100" b="0" i="0" dirty="0">
                  <a:solidFill>
                    <a:srgbClr val="1F497D"/>
                  </a:solidFill>
                </a:rPr>
                <a:t>Owen P. Faris, PhD </a:t>
              </a:r>
              <a:r>
                <a:rPr lang="en-US" sz="1100" b="0" i="0" dirty="0">
                  <a:solidFill>
                    <a:prstClr val="black"/>
                  </a:solidFill>
                </a:rPr>
                <a:t>| Clinical Trials Director |</a:t>
              </a:r>
              <a:endParaRPr lang="en-US" sz="1100" b="0" i="0" dirty="0">
                <a:solidFill>
                  <a:sysClr val="windowText" lastClr="000000"/>
                </a:solidFill>
              </a:endParaRPr>
            </a:p>
            <a:p>
              <a:pPr algn="l">
                <a:spcBef>
                  <a:spcPts val="0"/>
                </a:spcBef>
                <a:defRPr/>
              </a:pPr>
              <a:r>
                <a:rPr lang="en-US" sz="1100" b="0" i="0" dirty="0">
                  <a:solidFill>
                    <a:sysClr val="windowText" lastClr="000000"/>
                  </a:solidFill>
                </a:rPr>
                <a:t>Former CEO | </a:t>
              </a:r>
              <a:r>
                <a:rPr lang="en-US" sz="1100" b="0" i="0" dirty="0" err="1">
                  <a:solidFill>
                    <a:srgbClr val="1F497D"/>
                  </a:solidFill>
                </a:rPr>
                <a:t>Creganna</a:t>
              </a:r>
              <a:r>
                <a:rPr lang="en-US" sz="1100" b="0" i="0" dirty="0">
                  <a:solidFill>
                    <a:srgbClr val="1F497D"/>
                  </a:solidFill>
                </a:rPr>
                <a:t> Medical 		   </a:t>
              </a:r>
              <a:r>
                <a:rPr lang="en-US" sz="1100" b="0" i="0" dirty="0">
                  <a:solidFill>
                    <a:prstClr val="black"/>
                  </a:solidFill>
                </a:rPr>
                <a:t>Office of Device Evaluation (ODE) | </a:t>
              </a:r>
              <a:r>
                <a:rPr lang="en-US" sz="1100" b="0" i="0" dirty="0">
                  <a:solidFill>
                    <a:srgbClr val="1F497D"/>
                  </a:solidFill>
                </a:rPr>
                <a:t>CDRH</a:t>
              </a:r>
            </a:p>
            <a:p>
              <a:pPr algn="l">
                <a:spcBef>
                  <a:spcPts val="0"/>
                </a:spcBef>
                <a:defRPr/>
              </a:pPr>
              <a:r>
                <a:rPr lang="en-US" sz="1100" b="0" i="0" dirty="0">
                  <a:solidFill>
                    <a:srgbClr val="000000"/>
                  </a:solidFill>
                </a:rPr>
                <a:t>Acting Program Manager | </a:t>
              </a:r>
              <a:r>
                <a:rPr lang="en-US" sz="1100" b="0" i="0" dirty="0">
                  <a:solidFill>
                    <a:srgbClr val="1F497D"/>
                  </a:solidFill>
                </a:rPr>
                <a:t>Dan Schwartz </a:t>
              </a:r>
              <a:r>
                <a:rPr lang="en-US" sz="1100" b="0" i="0" dirty="0">
                  <a:solidFill>
                    <a:srgbClr val="000000"/>
                  </a:solidFill>
                </a:rPr>
                <a:t>| </a:t>
              </a:r>
              <a:r>
                <a:rPr lang="en-US" sz="1100" b="0" i="0" dirty="0">
                  <a:solidFill>
                    <a:srgbClr val="1F497D"/>
                  </a:solidFill>
                </a:rPr>
                <a:t>MDIC	</a:t>
              </a:r>
              <a:r>
                <a:rPr lang="en-US" sz="1100" b="0" i="0" dirty="0">
                  <a:solidFill>
                    <a:srgbClr val="000000"/>
                  </a:solidFill>
                </a:rPr>
                <a:t>Primary Contact | </a:t>
              </a:r>
              <a:r>
                <a:rPr lang="en-US" sz="1100" b="0" i="0" dirty="0">
                  <a:solidFill>
                    <a:srgbClr val="1F497D"/>
                  </a:solidFill>
                </a:rPr>
                <a:t>Ken Skodacek </a:t>
              </a:r>
              <a:r>
                <a:rPr lang="en-US" sz="1100" b="0" i="0" dirty="0">
                  <a:solidFill>
                    <a:srgbClr val="000000"/>
                  </a:solidFill>
                </a:rPr>
                <a:t>| Office of Device 					 	    Evaluation (ODE)</a:t>
              </a:r>
              <a:r>
                <a:rPr lang="en-US" sz="1100" b="0" i="0" dirty="0">
                  <a:solidFill>
                    <a:srgbClr val="1F497D"/>
                  </a:solidFill>
                </a:rPr>
                <a:t> </a:t>
              </a:r>
              <a:r>
                <a:rPr lang="en-US" sz="1100" b="0" dirty="0">
                  <a:solidFill>
                    <a:prstClr val="black"/>
                  </a:solidFill>
                </a:rPr>
                <a:t>| </a:t>
              </a:r>
              <a:r>
                <a:rPr lang="en-US" sz="1100" b="0" i="0" dirty="0">
                  <a:solidFill>
                    <a:srgbClr val="1F497D"/>
                  </a:solidFill>
                </a:rPr>
                <a:t>CDRH</a:t>
              </a:r>
              <a:endParaRPr lang="en-US" sz="1100" b="0" i="0" dirty="0">
                <a:solidFill>
                  <a:prstClr val="black"/>
                </a:solidFill>
              </a:endParaRPr>
            </a:p>
            <a:p>
              <a:pPr marL="0" lvl="1" algn="l">
                <a:spcBef>
                  <a:spcPts val="0"/>
                </a:spcBef>
                <a:defRPr/>
              </a:pPr>
              <a:r>
                <a:rPr lang="en-US" sz="1100" dirty="0">
                  <a:solidFill>
                    <a:srgbClr val="1F497D"/>
                  </a:solidFill>
                </a:rPr>
                <a:t>	</a:t>
              </a:r>
              <a:r>
                <a:rPr lang="en-US" sz="1100" dirty="0">
                  <a:solidFill>
                    <a:prstClr val="black"/>
                  </a:solidFill>
                </a:rPr>
                <a:t>   </a:t>
              </a:r>
              <a:r>
                <a:rPr lang="en-US" sz="1100" dirty="0">
                  <a:solidFill>
                    <a:srgbClr val="1F497D"/>
                  </a:solidFill>
                </a:rPr>
                <a:t>	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9720" y="1451523"/>
              <a:ext cx="8339304" cy="2523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b="1" i="1" kern="0" dirty="0">
                  <a:solidFill>
                    <a:prstClr val="black"/>
                  </a:solidFill>
                </a:rPr>
                <a:t>Clinical Trial Sciences </a:t>
              </a:r>
            </a:p>
            <a:p>
              <a:pPr>
                <a:defRPr/>
              </a:pPr>
              <a:r>
                <a:rPr lang="en-US" sz="1400" b="1" i="1" dirty="0">
                  <a:solidFill>
                    <a:srgbClr val="1F497D"/>
                  </a:solidFill>
                </a:rPr>
                <a:t>Goal: Advance regulatory science through innovations in medical device clinical trial efficiency and cost-effectiveness</a:t>
              </a:r>
              <a:r>
                <a:rPr lang="en-US" sz="1400" b="1" i="1" kern="0" dirty="0">
                  <a:solidFill>
                    <a:srgbClr val="1F497D"/>
                  </a:solidFill>
                </a:rPr>
                <a:t>.</a:t>
              </a: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n-US" sz="1400" b="1" i="1" kern="0" dirty="0">
                  <a:solidFill>
                    <a:srgbClr val="1F497D"/>
                  </a:solidFill>
                </a:rPr>
                <a:t>Virtual Patient: </a:t>
              </a:r>
              <a:r>
                <a:rPr lang="en-US" sz="1400" i="1" kern="0" dirty="0">
                  <a:solidFill>
                    <a:srgbClr val="1F497D"/>
                  </a:solidFill>
                </a:rPr>
                <a:t>Forward leverage existing information into prospective clinical studies to reduce sample size and timelines; thereby accelerating patient and provider access to new medical technologies. </a:t>
              </a: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n-US" sz="1400" b="1" i="1" kern="0" dirty="0">
                  <a:solidFill>
                    <a:srgbClr val="1F497D"/>
                  </a:solidFill>
                </a:rPr>
                <a:t>Early Feasibility Study (EFS): (A) </a:t>
              </a:r>
              <a:r>
                <a:rPr lang="en-US" sz="1400" i="1" kern="0" dirty="0">
                  <a:solidFill>
                    <a:srgbClr val="1F497D"/>
                  </a:solidFill>
                </a:rPr>
                <a:t>Identify EFS Administrative challenges, such as Contracting and IRB Review.  </a:t>
              </a:r>
              <a:r>
                <a:rPr lang="en-US" sz="1400" b="1" i="1" kern="0" dirty="0">
                  <a:solidFill>
                    <a:srgbClr val="1F497D"/>
                  </a:solidFill>
                </a:rPr>
                <a:t>(B) </a:t>
              </a:r>
              <a:r>
                <a:rPr lang="en-US" sz="1400" i="1" kern="0" dirty="0">
                  <a:solidFill>
                    <a:srgbClr val="1F497D"/>
                  </a:solidFill>
                </a:rPr>
                <a:t>Develop tools and processes to overcome the identified challenges.  </a:t>
              </a:r>
              <a:endParaRPr lang="en-US" sz="1400" b="1" i="1" kern="0" dirty="0">
                <a:solidFill>
                  <a:srgbClr val="1F497D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  <a:defRPr/>
              </a:pPr>
              <a:r>
                <a:rPr lang="en-US" sz="1400" b="1" i="1" kern="0" dirty="0">
                  <a:solidFill>
                    <a:srgbClr val="1F497D"/>
                  </a:solidFill>
                </a:rPr>
                <a:t>Reimbursement Support: </a:t>
              </a:r>
              <a:r>
                <a:rPr lang="en-US" sz="1400" i="1" kern="0" dirty="0">
                  <a:solidFill>
                    <a:srgbClr val="1F497D"/>
                  </a:solidFill>
                </a:rPr>
                <a:t>Support and de-risk participation in FDA’s program providing private payer reimbursement considerations parallel to the IDE process.</a:t>
              </a:r>
              <a:endParaRPr lang="en-US" sz="1400" b="1" i="1" kern="0" dirty="0">
                <a:solidFill>
                  <a:srgbClr val="1F497D"/>
                </a:solidFill>
              </a:endParaRPr>
            </a:p>
            <a:p>
              <a:pPr>
                <a:defRPr/>
              </a:pPr>
              <a:r>
                <a:rPr lang="en-US" sz="1400" b="1" i="1" kern="0" dirty="0">
                  <a:solidFill>
                    <a:srgbClr val="1F497D"/>
                  </a:solidFill>
                </a:rPr>
                <a:t>	</a:t>
              </a:r>
            </a:p>
          </p:txBody>
        </p:sp>
      </p:grpSp>
      <p:cxnSp>
        <p:nvCxnSpPr>
          <p:cNvPr id="13" name="Straight Connector 12"/>
          <p:cNvCxnSpPr/>
          <p:nvPr/>
        </p:nvCxnSpPr>
        <p:spPr>
          <a:xfrm flipH="1">
            <a:off x="405365" y="4793510"/>
            <a:ext cx="8305800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07973" y="4906050"/>
            <a:ext cx="8305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i="1" kern="0" dirty="0">
                <a:solidFill>
                  <a:prstClr val="black"/>
                </a:solidFill>
              </a:rPr>
              <a:t>Computer Modeling &amp; Simulation</a:t>
            </a:r>
          </a:p>
          <a:p>
            <a:pPr indent="-57150">
              <a:defRPr/>
            </a:pPr>
            <a:r>
              <a:rPr lang="en-US" sz="1400" b="1" i="1" dirty="0">
                <a:solidFill>
                  <a:srgbClr val="1F497D"/>
                </a:solidFill>
              </a:rPr>
              <a:t>Goal: Increase confidence </a:t>
            </a:r>
            <a:r>
              <a:rPr lang="en-US" sz="1400" b="1" i="1" kern="0" dirty="0">
                <a:solidFill>
                  <a:srgbClr val="1F497D"/>
                </a:solidFill>
              </a:rPr>
              <a:t>in safety and efficacy, reduce clinical trial size and accelerate </a:t>
            </a:r>
            <a:br>
              <a:rPr lang="en-US" sz="1400" b="1" i="1" kern="0" dirty="0">
                <a:solidFill>
                  <a:srgbClr val="1F497D"/>
                </a:solidFill>
              </a:rPr>
            </a:br>
            <a:r>
              <a:rPr lang="en-US" sz="1400" b="1" i="1" kern="0" dirty="0">
                <a:solidFill>
                  <a:srgbClr val="1F497D"/>
                </a:solidFill>
              </a:rPr>
              <a:t>device review through regulatory grade computer models &amp; simulations.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19417" y="5672137"/>
            <a:ext cx="8367383" cy="10668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i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sz="1100" i="0" dirty="0">
                <a:solidFill>
                  <a:sysClr val="windowText" lastClr="000000"/>
                </a:solidFill>
              </a:rPr>
              <a:t>MDIC: 				FDA: </a:t>
            </a:r>
          </a:p>
          <a:p>
            <a:pPr algn="l">
              <a:spcBef>
                <a:spcPts val="0"/>
              </a:spcBef>
              <a:defRPr/>
            </a:pPr>
            <a:r>
              <a:rPr lang="en-US" sz="1100" b="0" i="0" dirty="0">
                <a:solidFill>
                  <a:sysClr val="windowText" lastClr="000000"/>
                </a:solidFill>
              </a:rPr>
              <a:t>Board Champion| </a:t>
            </a:r>
            <a:r>
              <a:rPr lang="en-US" sz="1100" b="0" i="0" dirty="0">
                <a:solidFill>
                  <a:srgbClr val="1F497D"/>
                </a:solidFill>
              </a:rPr>
              <a:t>Randy Schiestl		</a:t>
            </a:r>
            <a:r>
              <a:rPr lang="en-US" sz="1100" b="0" i="0" dirty="0">
                <a:solidFill>
                  <a:sysClr val="windowText" lastClr="000000"/>
                </a:solidFill>
              </a:rPr>
              <a:t>Primary Contact | </a:t>
            </a:r>
            <a:r>
              <a:rPr lang="en-US" sz="1100" b="0" i="0" dirty="0">
                <a:solidFill>
                  <a:srgbClr val="1F497D"/>
                </a:solidFill>
              </a:rPr>
              <a:t>Kyle J. Myers, PhD | </a:t>
            </a:r>
            <a:r>
              <a:rPr lang="en-US" sz="1100" b="0" i="0" dirty="0">
                <a:solidFill>
                  <a:prstClr val="black"/>
                </a:solidFill>
              </a:rPr>
              <a:t>Director (Acting) </a:t>
            </a:r>
            <a:r>
              <a:rPr lang="en-US" sz="1100" b="0" i="0" dirty="0">
                <a:solidFill>
                  <a:sysClr val="windowText" lastClr="000000"/>
                </a:solidFill>
              </a:rPr>
              <a:t>|</a:t>
            </a:r>
            <a:endParaRPr lang="en-US" sz="1100" b="0" i="0" dirty="0">
              <a:solidFill>
                <a:prstClr val="black"/>
              </a:solidFill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1100" b="0" i="0" dirty="0">
                <a:solidFill>
                  <a:prstClr val="black"/>
                </a:solidFill>
              </a:rPr>
              <a:t>  VP, Global Operations &amp; Technology | </a:t>
            </a:r>
            <a:r>
              <a:rPr lang="en-US" sz="1100" b="0" i="0" dirty="0">
                <a:solidFill>
                  <a:srgbClr val="1F497D"/>
                </a:solidFill>
              </a:rPr>
              <a:t>Boston Scientific	  Office of Science &amp; Engineering Laboratories (OSEL) </a:t>
            </a:r>
            <a:r>
              <a:rPr lang="en-US" sz="1100" b="0" i="0" dirty="0">
                <a:solidFill>
                  <a:prstClr val="black"/>
                </a:solidFill>
              </a:rPr>
              <a:t>| CDRH</a:t>
            </a:r>
            <a:endParaRPr lang="en-US" sz="1100" b="0" i="0" dirty="0">
              <a:solidFill>
                <a:srgbClr val="1F497D"/>
              </a:solidFill>
            </a:endParaRPr>
          </a:p>
          <a:p>
            <a:pPr algn="l">
              <a:spcBef>
                <a:spcPts val="0"/>
              </a:spcBef>
              <a:defRPr/>
            </a:pPr>
            <a:r>
              <a:rPr lang="en-US" sz="1100" b="0" i="0" dirty="0">
                <a:solidFill>
                  <a:prstClr val="black"/>
                </a:solidFill>
              </a:rPr>
              <a:t>Senior</a:t>
            </a:r>
            <a:r>
              <a:rPr lang="en-US" sz="1100" b="0" i="0" dirty="0">
                <a:solidFill>
                  <a:srgbClr val="1F497D"/>
                </a:solidFill>
              </a:rPr>
              <a:t> </a:t>
            </a:r>
            <a:r>
              <a:rPr lang="en-US" sz="1100" b="0" i="0" dirty="0">
                <a:solidFill>
                  <a:sysClr val="windowText" lastClr="000000"/>
                </a:solidFill>
              </a:rPr>
              <a:t>Program Manager | </a:t>
            </a:r>
            <a:r>
              <a:rPr lang="en-US" sz="1100" b="0" i="0" dirty="0">
                <a:solidFill>
                  <a:srgbClr val="1F497D"/>
                </a:solidFill>
              </a:rPr>
              <a:t>Dawn Bardot, PhD | MDIC	</a:t>
            </a:r>
          </a:p>
          <a:p>
            <a:pPr algn="l">
              <a:spcBef>
                <a:spcPts val="0"/>
              </a:spcBef>
              <a:defRPr/>
            </a:pPr>
            <a:endParaRPr lang="en-US" sz="1100" b="0" i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083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616" y="1430724"/>
            <a:ext cx="7572768" cy="4502727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0" y="260648"/>
            <a:ext cx="9144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Innovation in Clinical Trial Design: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Pressures Impacting Clinical Research</a:t>
            </a:r>
          </a:p>
        </p:txBody>
      </p:sp>
    </p:spTree>
    <p:extLst>
      <p:ext uri="{BB962C8B-B14F-4D97-AF65-F5344CB8AC3E}">
        <p14:creationId xmlns:p14="http://schemas.microsoft.com/office/powerpoint/2010/main" val="1319485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805655"/>
            <a:ext cx="6548587" cy="4105527"/>
          </a:xfrm>
        </p:spPr>
      </p:pic>
      <p:sp>
        <p:nvSpPr>
          <p:cNvPr id="8" name="4-Point Star 7"/>
          <p:cNvSpPr>
            <a:spLocks noChangeAspect="1"/>
          </p:cNvSpPr>
          <p:nvPr/>
        </p:nvSpPr>
        <p:spPr>
          <a:xfrm>
            <a:off x="3310444" y="2421066"/>
            <a:ext cx="640080" cy="640080"/>
          </a:xfrm>
          <a:prstGeom prst="star4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4-Point Star 9"/>
          <p:cNvSpPr>
            <a:spLocks noChangeAspect="1"/>
          </p:cNvSpPr>
          <p:nvPr/>
        </p:nvSpPr>
        <p:spPr>
          <a:xfrm>
            <a:off x="3923928" y="4221088"/>
            <a:ext cx="640080" cy="640080"/>
          </a:xfrm>
          <a:prstGeom prst="star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4-Point Star 10"/>
          <p:cNvSpPr>
            <a:spLocks noChangeAspect="1"/>
          </p:cNvSpPr>
          <p:nvPr/>
        </p:nvSpPr>
        <p:spPr>
          <a:xfrm>
            <a:off x="7420853" y="2652544"/>
            <a:ext cx="640080" cy="640080"/>
          </a:xfrm>
          <a:prstGeom prst="star4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4-Point Star 11"/>
          <p:cNvSpPr>
            <a:spLocks noChangeAspect="1"/>
          </p:cNvSpPr>
          <p:nvPr/>
        </p:nvSpPr>
        <p:spPr>
          <a:xfrm>
            <a:off x="6881479" y="2424052"/>
            <a:ext cx="640080" cy="640080"/>
          </a:xfrm>
          <a:prstGeom prst="star4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" name="4-Point Star 12"/>
          <p:cNvSpPr>
            <a:spLocks noChangeAspect="1"/>
          </p:cNvSpPr>
          <p:nvPr/>
        </p:nvSpPr>
        <p:spPr>
          <a:xfrm>
            <a:off x="5015644" y="2358617"/>
            <a:ext cx="640080" cy="640080"/>
          </a:xfrm>
          <a:prstGeom prst="star4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4-Point Star 8"/>
          <p:cNvSpPr>
            <a:spLocks noChangeAspect="1"/>
          </p:cNvSpPr>
          <p:nvPr/>
        </p:nvSpPr>
        <p:spPr>
          <a:xfrm>
            <a:off x="467544" y="1676792"/>
            <a:ext cx="457200" cy="457200"/>
          </a:xfrm>
          <a:prstGeom prst="star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4-Point Star 13"/>
          <p:cNvSpPr>
            <a:spLocks noChangeAspect="1"/>
          </p:cNvSpPr>
          <p:nvPr/>
        </p:nvSpPr>
        <p:spPr>
          <a:xfrm>
            <a:off x="472786" y="2283906"/>
            <a:ext cx="457200" cy="457200"/>
          </a:xfrm>
          <a:prstGeom prst="star4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" name="4-Point Star 14"/>
          <p:cNvSpPr>
            <a:spLocks noChangeAspect="1"/>
          </p:cNvSpPr>
          <p:nvPr/>
        </p:nvSpPr>
        <p:spPr>
          <a:xfrm>
            <a:off x="467544" y="2891020"/>
            <a:ext cx="457200" cy="457200"/>
          </a:xfrm>
          <a:prstGeom prst="star4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4-Point Star 15"/>
          <p:cNvSpPr>
            <a:spLocks noChangeAspect="1"/>
          </p:cNvSpPr>
          <p:nvPr/>
        </p:nvSpPr>
        <p:spPr>
          <a:xfrm>
            <a:off x="467544" y="3498134"/>
            <a:ext cx="457200" cy="457200"/>
          </a:xfrm>
          <a:prstGeom prst="star4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4744" y="1745541"/>
            <a:ext cx="1570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First-in-Human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4744" y="2358617"/>
            <a:ext cx="1570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CE Mark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24223" y="2974269"/>
            <a:ext cx="15708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US Pivotal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25791" y="3466394"/>
            <a:ext cx="15708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Japan/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China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377535"/>
            <a:ext cx="9144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Innovation in Clinical Trial Design: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Repetition in Clinical Studies</a:t>
            </a:r>
          </a:p>
        </p:txBody>
      </p:sp>
    </p:spTree>
    <p:extLst>
      <p:ext uri="{BB962C8B-B14F-4D97-AF65-F5344CB8AC3E}">
        <p14:creationId xmlns:p14="http://schemas.microsoft.com/office/powerpoint/2010/main" val="3719224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48408" y="259755"/>
            <a:ext cx="8318500" cy="6439989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000" b="1" dirty="0"/>
              <a:t>Specifics aim</a:t>
            </a:r>
            <a:r>
              <a:rPr lang="en-US" sz="2000" dirty="0"/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000" dirty="0"/>
              <a:t>Combing evidence to inform clinical trials: Virtual Patients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800" i="1" u="sng" dirty="0"/>
              <a:t>Virtual patients</a:t>
            </a:r>
            <a:r>
              <a:rPr lang="en-US" sz="1800" i="1" dirty="0"/>
              <a:t> describe a concept that represents a continuum of information that can be exchangeable for real patient outcomes in a clinical study.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600" dirty="0"/>
              <a:t>Information sources can include: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Clinical data collected in different countries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Predicate device data </a:t>
            </a:r>
          </a:p>
          <a:p>
            <a:pPr>
              <a:spcBef>
                <a:spcPts val="0"/>
              </a:spcBef>
            </a:pPr>
            <a:r>
              <a:rPr lang="en-US" sz="1600" dirty="0" err="1"/>
              <a:t>Postmarket</a:t>
            </a:r>
            <a:r>
              <a:rPr lang="en-US" sz="1600" dirty="0"/>
              <a:t> data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Engineering model data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7" name="Content Placeholder 4"/>
          <p:cNvSpPr txBox="1">
            <a:spLocks/>
          </p:cNvSpPr>
          <p:nvPr/>
        </p:nvSpPr>
        <p:spPr bwMode="auto">
          <a:xfrm>
            <a:off x="4940934" y="4324350"/>
            <a:ext cx="3968116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65125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−"/>
              <a:defRPr sz="2000"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7688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30250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−"/>
              <a:defRPr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4400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Build on: </a:t>
            </a:r>
          </a:p>
          <a:p>
            <a:pPr marL="182562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FDA Document: Guidance for the Use of Bayesian Statistics in Medical Device Clinical Trials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Integrate the virtual patient in clinical design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Augment using Bayesian methods 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Maintain clinical endpoints with reduced prospective sample size </a:t>
            </a:r>
          </a:p>
        </p:txBody>
      </p:sp>
      <p:graphicFrame>
        <p:nvGraphicFramePr>
          <p:cNvPr id="10" name="Chart 9"/>
          <p:cNvGraphicFramePr/>
          <p:nvPr>
            <p:extLst/>
          </p:nvPr>
        </p:nvGraphicFramePr>
        <p:xfrm>
          <a:off x="1048187" y="4298950"/>
          <a:ext cx="3568262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1193800" y="6483350"/>
            <a:ext cx="3422649" cy="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193800" y="4260850"/>
            <a:ext cx="0" cy="222885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rot="16200000">
            <a:off x="211236" y="5106600"/>
            <a:ext cx="1419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Clinical Evidence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40222" y="6513737"/>
            <a:ext cx="1290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schemeClr val="tx2"/>
                </a:solidFill>
              </a:rPr>
              <a:t>Exchangeability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46379" y="6335937"/>
            <a:ext cx="4522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0%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9450" y="4256307"/>
            <a:ext cx="685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100%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1193800" y="4432300"/>
            <a:ext cx="3422649" cy="0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Down Arrow 56"/>
          <p:cNvSpPr/>
          <p:nvPr/>
        </p:nvSpPr>
        <p:spPr bwMode="auto">
          <a:xfrm rot="18054047">
            <a:off x="2659187" y="3693839"/>
            <a:ext cx="470919" cy="3546475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0" tIns="18288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Human evidence replaced by virtual patients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33145" y="4009289"/>
            <a:ext cx="3165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The concept, graphically</a:t>
            </a:r>
          </a:p>
        </p:txBody>
      </p:sp>
    </p:spTree>
    <p:extLst>
      <p:ext uri="{BB962C8B-B14F-4D97-AF65-F5344CB8AC3E}">
        <p14:creationId xmlns:p14="http://schemas.microsoft.com/office/powerpoint/2010/main" val="237189623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1556792"/>
          <a:ext cx="7620000" cy="3200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9760">
                  <a:extLst>
                    <a:ext uri="{9D8B030D-6E8A-4147-A177-3AD203B41FA5}">
                      <a16:colId xmlns:a16="http://schemas.microsoft.com/office/drawing/2014/main" xmlns="" val="91084308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87784277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118339383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3865096773"/>
                    </a:ext>
                  </a:extLst>
                </a:gridCol>
                <a:gridCol w="1361728">
                  <a:extLst>
                    <a:ext uri="{9D8B030D-6E8A-4147-A177-3AD203B41FA5}">
                      <a16:colId xmlns:a16="http://schemas.microsoft.com/office/drawing/2014/main" xmlns="" val="3843431767"/>
                    </a:ext>
                  </a:extLst>
                </a:gridCol>
              </a:tblGrid>
              <a:tr h="60486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Therapeutic</a:t>
                      </a:r>
                      <a:endParaRPr lang="en-US" baseline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Area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Study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Type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Enrollment Total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(N)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Virtual Patients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Study Savings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90796262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Diagnostic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Single-arm</a:t>
                      </a:r>
                    </a:p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(vs.</a:t>
                      </a:r>
                      <a:r>
                        <a:rPr lang="en-US" baseline="0" dirty="0">
                          <a:solidFill>
                            <a:schemeClr val="tx2"/>
                          </a:solidFill>
                        </a:rPr>
                        <a:t> OPC)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50%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24561831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Vascular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Two-arm</a:t>
                      </a:r>
                    </a:p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(Test &amp; Control*)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*131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*21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*16%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84874667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Orthopedic #1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Single</a:t>
                      </a:r>
                      <a:r>
                        <a:rPr lang="en-US" baseline="0" dirty="0">
                          <a:solidFill>
                            <a:schemeClr val="tx2"/>
                          </a:solidFill>
                        </a:rPr>
                        <a:t>-arm</a:t>
                      </a:r>
                    </a:p>
                    <a:p>
                      <a:r>
                        <a:rPr lang="en-US" baseline="0" dirty="0">
                          <a:solidFill>
                            <a:schemeClr val="tx2"/>
                          </a:solidFill>
                        </a:rPr>
                        <a:t>(vs. OPC)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71677276"/>
                  </a:ext>
                </a:extLst>
              </a:tr>
              <a:tr h="60486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Orthopedic #2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Single</a:t>
                      </a:r>
                      <a:r>
                        <a:rPr lang="en-US" baseline="0" dirty="0">
                          <a:solidFill>
                            <a:schemeClr val="tx2"/>
                          </a:solidFill>
                        </a:rPr>
                        <a:t>-arm</a:t>
                      </a:r>
                    </a:p>
                    <a:p>
                      <a:r>
                        <a:rPr lang="en-US" baseline="0" dirty="0">
                          <a:solidFill>
                            <a:schemeClr val="tx2"/>
                          </a:solidFill>
                        </a:rPr>
                        <a:t>(vs. Historical)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805934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" y="5036766"/>
            <a:ext cx="762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*Two-arm example was conducted using one Loss Function applied to both Control and Test arms.  </a:t>
            </a:r>
            <a:r>
              <a:rPr kumimoji="0" lang="en-US" sz="1000" b="0" i="0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Opportunity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: Use two distinct Loss Functions, one for each arm.  This Two-arm data is representative of only the Control arm (current best fit).  Loss Function development for the Test arm is in-progress.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77535"/>
            <a:ext cx="9144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Innovation in Clinical Trial Design: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Retrospective Project Results</a:t>
            </a:r>
          </a:p>
        </p:txBody>
      </p:sp>
    </p:spTree>
    <p:extLst>
      <p:ext uri="{BB962C8B-B14F-4D97-AF65-F5344CB8AC3E}">
        <p14:creationId xmlns:p14="http://schemas.microsoft.com/office/powerpoint/2010/main" val="48713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346" y="189652"/>
            <a:ext cx="8396654" cy="944562"/>
          </a:xfrm>
        </p:spPr>
        <p:txBody>
          <a:bodyPr>
            <a:normAutofit/>
          </a:bodyPr>
          <a:lstStyle/>
          <a:p>
            <a:r>
              <a:rPr lang="en-US" sz="2400" dirty="0"/>
              <a:t>Virtual Patient Statistical Framework Journal Publication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 numCol="1"/>
          <a:lstStyle/>
          <a:p>
            <a:pPr marL="0" indent="0">
              <a:buNone/>
            </a:pPr>
            <a:r>
              <a:rPr lang="en-US" sz="2000" i="1" dirty="0"/>
              <a:t>Journal of Biopharmaceutical Statistics (accepted)</a:t>
            </a:r>
          </a:p>
          <a:p>
            <a:pPr marL="0" indent="0">
              <a:buNone/>
            </a:pPr>
            <a:r>
              <a:rPr lang="en-US" sz="2000" b="1" dirty="0"/>
              <a:t>Incorporation of stochastic engineering models as prior information in Bayesian medical device trials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6122" y="2766361"/>
            <a:ext cx="8229600" cy="308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3" anchor="t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65125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−"/>
              <a:defRPr sz="2000"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47688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30250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−"/>
              <a:defRPr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4400" indent="-182563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1F49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000" b="1" dirty="0"/>
              <a:t>Membership of Medical Device Innovation Consortium Clinical Trials Powered by Bench and</a:t>
            </a:r>
          </a:p>
          <a:p>
            <a:pPr>
              <a:spcBef>
                <a:spcPts val="0"/>
              </a:spcBef>
            </a:pPr>
            <a:r>
              <a:rPr lang="en-US" sz="1000" b="1" dirty="0"/>
              <a:t>Simulation Working group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Marc Horner, ANSYS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Anita </a:t>
            </a:r>
            <a:r>
              <a:rPr lang="en-US" sz="1000" dirty="0" err="1"/>
              <a:t>Bestlemeyer</a:t>
            </a:r>
            <a:r>
              <a:rPr lang="en-US" sz="1000" dirty="0"/>
              <a:t>, BD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Valentin Parvu, BD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Dan Cooke, Boston Scientific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Ken </a:t>
            </a:r>
            <a:r>
              <a:rPr lang="en-US" sz="1000" dirty="0" err="1"/>
              <a:t>Merdan</a:t>
            </a:r>
            <a:r>
              <a:rPr lang="en-US" sz="1000" dirty="0"/>
              <a:t>, Boston Scientific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Randy </a:t>
            </a:r>
            <a:r>
              <a:rPr lang="en-US" sz="1000" dirty="0" err="1"/>
              <a:t>Schiestl</a:t>
            </a:r>
            <a:r>
              <a:rPr lang="en-US" sz="1000" dirty="0"/>
              <a:t>, Boston Scientific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Kristian Debus, CD-</a:t>
            </a:r>
            <a:r>
              <a:rPr lang="en-US" sz="1000" dirty="0" err="1"/>
              <a:t>adapco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Bill Wheeler, CD-</a:t>
            </a:r>
            <a:r>
              <a:rPr lang="en-US" sz="1000" dirty="0" err="1"/>
              <a:t>adapco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 err="1"/>
              <a:t>Sumesh</a:t>
            </a:r>
            <a:r>
              <a:rPr lang="en-US" sz="1000" dirty="0"/>
              <a:t> </a:t>
            </a:r>
            <a:r>
              <a:rPr lang="en-US" sz="1000" dirty="0" err="1"/>
              <a:t>Zingde</a:t>
            </a:r>
            <a:r>
              <a:rPr lang="en-US" sz="1000" dirty="0"/>
              <a:t>, </a:t>
            </a:r>
            <a:r>
              <a:rPr lang="en-US" sz="1000" dirty="0" err="1"/>
              <a:t>Conformis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Jeffrey Dunne, Covidien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Susan </a:t>
            </a:r>
            <a:r>
              <a:rPr lang="en-US" sz="1000" dirty="0" err="1"/>
              <a:t>Roweton</a:t>
            </a:r>
            <a:r>
              <a:rPr lang="en-US" sz="1000" dirty="0"/>
              <a:t>, Covidien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Frederic </a:t>
            </a:r>
            <a:r>
              <a:rPr lang="en-US" sz="1000" dirty="0" err="1"/>
              <a:t>Turquier</a:t>
            </a:r>
            <a:r>
              <a:rPr lang="en-US" sz="1000" dirty="0"/>
              <a:t>, Covidien</a:t>
            </a:r>
          </a:p>
          <a:p>
            <a:pPr>
              <a:spcBef>
                <a:spcPts val="0"/>
              </a:spcBef>
            </a:pPr>
            <a:r>
              <a:rPr lang="en-US" sz="1000" dirty="0" err="1"/>
              <a:t>Shivkumar</a:t>
            </a:r>
            <a:r>
              <a:rPr lang="en-US" sz="1000" dirty="0"/>
              <a:t> </a:t>
            </a:r>
            <a:r>
              <a:rPr lang="en-US" sz="1000" dirty="0" err="1"/>
              <a:t>Sabesan</a:t>
            </a:r>
            <a:r>
              <a:rPr lang="en-US" sz="1000" dirty="0"/>
              <a:t>, </a:t>
            </a:r>
            <a:r>
              <a:rPr lang="en-US" sz="1000" dirty="0" err="1"/>
              <a:t>Cyberonics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Scott Stubbs, </a:t>
            </a:r>
            <a:r>
              <a:rPr lang="en-US" sz="1000" dirty="0" err="1"/>
              <a:t>Cyberonics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Tom </a:t>
            </a:r>
            <a:r>
              <a:rPr lang="en-US" sz="1000" dirty="0" err="1"/>
              <a:t>Battisti</a:t>
            </a:r>
            <a:r>
              <a:rPr lang="en-US" sz="1000" dirty="0"/>
              <a:t>, </a:t>
            </a:r>
            <a:r>
              <a:rPr lang="en-US" sz="1000" dirty="0" err="1"/>
              <a:t>Dassault</a:t>
            </a:r>
            <a:r>
              <a:rPr lang="en-US" sz="1000" dirty="0"/>
              <a:t> </a:t>
            </a:r>
            <a:r>
              <a:rPr lang="en-US" sz="1000" dirty="0" err="1"/>
              <a:t>Systemes</a:t>
            </a:r>
            <a:r>
              <a:rPr lang="en-US" sz="1000" dirty="0"/>
              <a:t> SIMULIA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Cheryl Liu, Stryker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Payman </a:t>
            </a:r>
            <a:r>
              <a:rPr lang="en-US" sz="1000" dirty="0" err="1"/>
              <a:t>Asfshari</a:t>
            </a:r>
            <a:r>
              <a:rPr lang="en-US" sz="1000" dirty="0"/>
              <a:t>, </a:t>
            </a:r>
            <a:r>
              <a:rPr lang="en-US" sz="1000" dirty="0" err="1"/>
              <a:t>DePuy</a:t>
            </a:r>
            <a:r>
              <a:rPr lang="en-US" sz="1000" dirty="0"/>
              <a:t> </a:t>
            </a:r>
            <a:r>
              <a:rPr lang="en-US" sz="1000" dirty="0" err="1"/>
              <a:t>Synthes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Sharon Starowicz, </a:t>
            </a:r>
            <a:r>
              <a:rPr lang="en-US" sz="1000" dirty="0" err="1"/>
              <a:t>DePuy</a:t>
            </a:r>
            <a:r>
              <a:rPr lang="en-US" sz="1000" dirty="0"/>
              <a:t> </a:t>
            </a:r>
            <a:r>
              <a:rPr lang="en-US" sz="1000" dirty="0" err="1"/>
              <a:t>Synthes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Aldo Badano,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Kenneth Cavanaugh,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James Coburn,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Erin </a:t>
            </a:r>
            <a:r>
              <a:rPr lang="en-US" sz="1000" dirty="0" err="1"/>
              <a:t>Cutts</a:t>
            </a:r>
            <a:r>
              <a:rPr lang="en-US" sz="1000" dirty="0"/>
              <a:t>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Telba Irony,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Robert </a:t>
            </a:r>
            <a:r>
              <a:rPr lang="en-US" sz="1000" dirty="0" err="1"/>
              <a:t>Kazmierski</a:t>
            </a:r>
            <a:r>
              <a:rPr lang="en-US" sz="1000" dirty="0"/>
              <a:t>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Donna Lochner,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Orlando Lopez,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Konstantinos Makrodimitris,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Tina Morrison,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Rajesh Nair,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William Pritchard,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David </a:t>
            </a:r>
            <a:r>
              <a:rPr lang="en-US" sz="1000" dirty="0" err="1"/>
              <a:t>Pudwill</a:t>
            </a:r>
            <a:r>
              <a:rPr lang="en-US" sz="1000" dirty="0"/>
              <a:t>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Mitchell </a:t>
            </a:r>
            <a:r>
              <a:rPr lang="en-US" sz="1000" dirty="0" err="1"/>
              <a:t>Shein</a:t>
            </a:r>
            <a:r>
              <a:rPr lang="en-US" sz="1000" dirty="0"/>
              <a:t>, FDA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Laura Thompson, FDA</a:t>
            </a:r>
          </a:p>
          <a:p>
            <a:pPr>
              <a:spcBef>
                <a:spcPts val="0"/>
              </a:spcBef>
            </a:pPr>
            <a:r>
              <a:rPr lang="en-US" sz="1000" dirty="0" err="1"/>
              <a:t>Quirino</a:t>
            </a:r>
            <a:r>
              <a:rPr lang="en-US" sz="1000" dirty="0"/>
              <a:t> </a:t>
            </a:r>
            <a:r>
              <a:rPr lang="en-US" sz="1000" dirty="0" err="1"/>
              <a:t>Balzano</a:t>
            </a:r>
            <a:r>
              <a:rPr lang="en-US" sz="1000" dirty="0"/>
              <a:t>, IT'IS</a:t>
            </a:r>
          </a:p>
          <a:p>
            <a:pPr>
              <a:spcBef>
                <a:spcPts val="0"/>
              </a:spcBef>
            </a:pPr>
            <a:r>
              <a:rPr lang="en-US" sz="1000" dirty="0" err="1"/>
              <a:t>Esra</a:t>
            </a:r>
            <a:r>
              <a:rPr lang="en-US" sz="1000" dirty="0"/>
              <a:t> Neufeld, IT'IS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Dawn Bardot, MDIC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Bill Murray, MDIC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Brian </a:t>
            </a:r>
            <a:r>
              <a:rPr lang="en-US" sz="1000" dirty="0" err="1"/>
              <a:t>Choules</a:t>
            </a:r>
            <a:r>
              <a:rPr lang="en-US" sz="1000" dirty="0"/>
              <a:t>, MED Institute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Wei </a:t>
            </a:r>
            <a:r>
              <a:rPr lang="en-US" sz="1000" dirty="0" err="1"/>
              <a:t>Gan</a:t>
            </a:r>
            <a:r>
              <a:rPr lang="en-US" sz="1000" dirty="0"/>
              <a:t>, Medtronic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Tarek Haddad, Medtronic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Adam Himes, Medtronic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Mark Palmer, Medtronic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Richard Thomas, Medtronic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Russ Klehn, St. Jude Medical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John Murphy, St. Jude Medical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Kristin </a:t>
            </a:r>
            <a:r>
              <a:rPr lang="en-US" sz="1000" dirty="0" err="1"/>
              <a:t>Ruffner</a:t>
            </a:r>
            <a:r>
              <a:rPr lang="en-US" sz="1000" dirty="0"/>
              <a:t>, St. Jude Medical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Lydia </a:t>
            </a:r>
            <a:r>
              <a:rPr lang="en-US" sz="1000" dirty="0" err="1"/>
              <a:t>Telep</a:t>
            </a:r>
            <a:r>
              <a:rPr lang="en-US" sz="1000" dirty="0"/>
              <a:t>, St. Jude Medical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Sean Zhang, St. Jude Medical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Christine Scotti, WL Gore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Lisa Wells, WL Gore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6122" y="5917223"/>
            <a:ext cx="5908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More at mdic.org/computer-modeling/virtual-patient</a:t>
            </a:r>
          </a:p>
        </p:txBody>
      </p:sp>
    </p:spTree>
    <p:extLst>
      <p:ext uri="{BB962C8B-B14F-4D97-AF65-F5344CB8AC3E}">
        <p14:creationId xmlns:p14="http://schemas.microsoft.com/office/powerpoint/2010/main" val="166505802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DIC Template v5">
  <a:themeElements>
    <a:clrScheme name="MDIC">
      <a:dk1>
        <a:srgbClr val="000000"/>
      </a:dk1>
      <a:lt1>
        <a:srgbClr val="FFFFFF"/>
      </a:lt1>
      <a:dk2>
        <a:srgbClr val="1F497D"/>
      </a:dk2>
      <a:lt2>
        <a:srgbClr val="717171"/>
      </a:lt2>
      <a:accent1>
        <a:srgbClr val="E67D1E"/>
      </a:accent1>
      <a:accent2>
        <a:srgbClr val="5AAF46"/>
      </a:accent2>
      <a:accent3>
        <a:srgbClr val="0055A0"/>
      </a:accent3>
      <a:accent4>
        <a:srgbClr val="C000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DIC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DIC Template v5" id="{E1CA4D3B-6E92-418B-86AF-D9FCB5078896}" vid="{165DC01A-E83B-4B04-8D54-B628D1A26732}"/>
    </a:ext>
  </a:extLst>
</a:theme>
</file>

<file path=ppt/theme/theme2.xml><?xml version="1.0" encoding="utf-8"?>
<a:theme xmlns:a="http://schemas.openxmlformats.org/drawingml/2006/main" name="Color Background">
  <a:themeElements>
    <a:clrScheme name="MDIC">
      <a:dk1>
        <a:srgbClr val="000000"/>
      </a:dk1>
      <a:lt1>
        <a:srgbClr val="FFFFFF"/>
      </a:lt1>
      <a:dk2>
        <a:srgbClr val="1F497D"/>
      </a:dk2>
      <a:lt2>
        <a:srgbClr val="717171"/>
      </a:lt2>
      <a:accent1>
        <a:srgbClr val="E67D1E"/>
      </a:accent1>
      <a:accent2>
        <a:srgbClr val="5AAF46"/>
      </a:accent2>
      <a:accent3>
        <a:srgbClr val="0055A0"/>
      </a:accent3>
      <a:accent4>
        <a:srgbClr val="C000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DIC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DIC Template v5" id="{CB34A9F4-F81B-D042-8002-049B11DF270A}" vid="{8D74E351-4997-7C4B-A3CC-1522F0516DE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238</TotalTime>
  <Words>944</Words>
  <Application>Microsoft Office PowerPoint</Application>
  <PresentationFormat>On-screen Show (4:3)</PresentationFormat>
  <Paragraphs>220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MDIC Template v5</vt:lpstr>
      <vt:lpstr>Color Background</vt:lpstr>
      <vt:lpstr>Office Theme</vt:lpstr>
      <vt:lpstr>Dawn Bardot, PhD Vice President, Technology Innovation  February 2017</vt:lpstr>
      <vt:lpstr>Disclosure Statement of Financial Interest</vt:lpstr>
      <vt:lpstr>MDIC Highlights</vt:lpstr>
      <vt:lpstr>Project Initiatives</vt:lpstr>
      <vt:lpstr>PowerPoint Presentation</vt:lpstr>
      <vt:lpstr>PowerPoint Presentation</vt:lpstr>
      <vt:lpstr>PowerPoint Presentation</vt:lpstr>
      <vt:lpstr>PowerPoint Presentation</vt:lpstr>
      <vt:lpstr>Virtual Patient Statistical Framework Journal Publication</vt:lpstr>
      <vt:lpstr>Spectrum of Clinical Trial Methods, Means, and Approaches </vt:lpstr>
      <vt:lpstr>Spectrum of Clinical Trial Methods, Means, and Approaches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Dawn Bardot, PhD Vice President, Technology Innovation  February 2017</dc:title>
  <dc:creator>Dawn</dc:creator>
  <cp:lastModifiedBy>Checkin 010</cp:lastModifiedBy>
  <cp:revision>16</cp:revision>
  <dcterms:created xsi:type="dcterms:W3CDTF">2017-02-20T13:55:46Z</dcterms:created>
  <dcterms:modified xsi:type="dcterms:W3CDTF">2017-02-20T18:53:23Z</dcterms:modified>
</cp:coreProperties>
</file>