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 id="2147483709" r:id="rId6"/>
  </p:sldMasterIdLst>
  <p:notesMasterIdLst>
    <p:notesMasterId r:id="rId25"/>
  </p:notesMasterIdLst>
  <p:handoutMasterIdLst>
    <p:handoutMasterId r:id="rId26"/>
  </p:handoutMasterIdLst>
  <p:sldIdLst>
    <p:sldId id="290" r:id="rId7"/>
    <p:sldId id="292" r:id="rId8"/>
    <p:sldId id="303" r:id="rId9"/>
    <p:sldId id="302" r:id="rId10"/>
    <p:sldId id="304" r:id="rId11"/>
    <p:sldId id="305" r:id="rId12"/>
    <p:sldId id="306" r:id="rId13"/>
    <p:sldId id="307" r:id="rId14"/>
    <p:sldId id="308" r:id="rId15"/>
    <p:sldId id="309" r:id="rId16"/>
    <p:sldId id="310" r:id="rId17"/>
    <p:sldId id="311" r:id="rId18"/>
    <p:sldId id="312" r:id="rId19"/>
    <p:sldId id="330" r:id="rId20"/>
    <p:sldId id="336" r:id="rId21"/>
    <p:sldId id="338" r:id="rId22"/>
    <p:sldId id="339" r:id="rId23"/>
    <p:sldId id="340"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p:cViewPr>
        <p:scale>
          <a:sx n="70" d="100"/>
          <a:sy n="70" d="100"/>
        </p:scale>
        <p:origin x="-2178" y="-8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Median Days to Full IDE Study Approval</c:v>
                </c:pt>
              </c:strCache>
            </c:strRef>
          </c:tx>
          <c:spPr>
            <a:solidFill>
              <a:srgbClr val="FF0000"/>
            </a:solidFill>
          </c:spPr>
          <c:invertIfNegative val="0"/>
          <c:dLbls>
            <c:dLbl>
              <c:idx val="1"/>
              <c:layout/>
              <c:tx>
                <c:rich>
                  <a:bodyPr/>
                  <a:lstStyle/>
                  <a:p>
                    <a:r>
                      <a:rPr lang="en-US" smtClean="0"/>
                      <a:t>215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FY11</c:v>
                </c:pt>
                <c:pt idx="1">
                  <c:v>FY13*</c:v>
                </c:pt>
                <c:pt idx="2">
                  <c:v>FY14*</c:v>
                </c:pt>
              </c:strCache>
            </c:strRef>
          </c:cat>
          <c:val>
            <c:numRef>
              <c:f>Sheet1!$B$2:$B$4</c:f>
              <c:numCache>
                <c:formatCode>General</c:formatCode>
                <c:ptCount val="3"/>
                <c:pt idx="0">
                  <c:v>442</c:v>
                </c:pt>
                <c:pt idx="1">
                  <c:v>214</c:v>
                </c:pt>
                <c:pt idx="2">
                  <c:v>101</c:v>
                </c:pt>
              </c:numCache>
            </c:numRef>
          </c:val>
        </c:ser>
        <c:dLbls>
          <c:showLegendKey val="0"/>
          <c:showVal val="0"/>
          <c:showCatName val="0"/>
          <c:showSerName val="0"/>
          <c:showPercent val="0"/>
          <c:showBubbleSize val="0"/>
        </c:dLbls>
        <c:gapWidth val="150"/>
        <c:axId val="89687168"/>
        <c:axId val="89688704"/>
      </c:barChart>
      <c:catAx>
        <c:axId val="89687168"/>
        <c:scaling>
          <c:orientation val="minMax"/>
        </c:scaling>
        <c:delete val="0"/>
        <c:axPos val="b"/>
        <c:numFmt formatCode="General" sourceLinked="1"/>
        <c:majorTickMark val="out"/>
        <c:minorTickMark val="none"/>
        <c:tickLblPos val="nextTo"/>
        <c:crossAx val="89688704"/>
        <c:crosses val="autoZero"/>
        <c:auto val="1"/>
        <c:lblAlgn val="ctr"/>
        <c:lblOffset val="100"/>
        <c:noMultiLvlLbl val="0"/>
      </c:catAx>
      <c:valAx>
        <c:axId val="89688704"/>
        <c:scaling>
          <c:orientation val="minMax"/>
        </c:scaling>
        <c:delete val="1"/>
        <c:axPos val="l"/>
        <c:majorGridlines/>
        <c:numFmt formatCode="General" sourceLinked="1"/>
        <c:majorTickMark val="out"/>
        <c:minorTickMark val="none"/>
        <c:tickLblPos val="nextTo"/>
        <c:crossAx val="89687168"/>
        <c:crosses val="autoZero"/>
        <c:crossBetween val="between"/>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40ECAD1-E23F-4EAA-BDDE-C0621A27BFBB}" type="datetimeFigureOut">
              <a:rPr lang="en-US" smtClean="0"/>
              <a:t>2/24/2015</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1E083A9C-131C-4F1F-BAFC-896285095300}" type="slidenum">
              <a:rPr lang="en-US" smtClean="0"/>
              <a:t>‹#›</a:t>
            </a:fld>
            <a:endParaRPr lang="en-US" dirty="0"/>
          </a:p>
        </p:txBody>
      </p:sp>
    </p:spTree>
    <p:extLst>
      <p:ext uri="{BB962C8B-B14F-4D97-AF65-F5344CB8AC3E}">
        <p14:creationId xmlns:p14="http://schemas.microsoft.com/office/powerpoint/2010/main" val="184417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B3901C69-52FA-40F1-855D-1E165FA0AC70}" type="datetimeFigureOut">
              <a:rPr lang="en-US" smtClean="0"/>
              <a:t>2/24/2015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C041DE1C-635F-46E1-8AB1-A3052E38C548}" type="slidenum">
              <a:rPr lang="en-US" smtClean="0"/>
              <a:t>‹#›</a:t>
            </a:fld>
            <a:endParaRPr lang="en-US" dirty="0"/>
          </a:p>
        </p:txBody>
      </p:sp>
    </p:spTree>
    <p:extLst>
      <p:ext uri="{BB962C8B-B14F-4D97-AF65-F5344CB8AC3E}">
        <p14:creationId xmlns:p14="http://schemas.microsoft.com/office/powerpoint/2010/main" val="78089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nsumer_blue_wa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995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149955" name="Rectangle 3"/>
          <p:cNvSpPr>
            <a:spLocks noGrp="1" noChangeArrowheads="1"/>
          </p:cNvSpPr>
          <p:nvPr>
            <p:ph type="subTitle" idx="1"/>
          </p:nvPr>
        </p:nvSpPr>
        <p:spPr>
          <a:xfrm>
            <a:off x="1371600" y="3886200"/>
            <a:ext cx="6400800" cy="1752600"/>
          </a:xfrm>
        </p:spPr>
        <p:txBody>
          <a:bodyPr/>
          <a:lstStyle>
            <a:lvl1pPr marL="0" indent="0" algn="ctr">
              <a:buFontTx/>
              <a:buNone/>
              <a:defRPr sz="2000"/>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fld id="{0CE4FC94-1F9C-4980-A7B5-0421EACCA94F}" type="datetimeFigureOut">
              <a:rPr lang="en-US" smtClean="0"/>
              <a:t>2/24/2015</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418096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12836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145146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388782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CF4674-3638-40D5-AFA0-A17AF7BA3AF3}" type="slidenum">
              <a:rPr lang="en-US"/>
              <a:pPr>
                <a:defRPr/>
              </a:pPr>
              <a:t>‹#›</a:t>
            </a:fld>
            <a:endParaRPr lang="en-US" dirty="0"/>
          </a:p>
        </p:txBody>
      </p:sp>
    </p:spTree>
    <p:extLst>
      <p:ext uri="{BB962C8B-B14F-4D97-AF65-F5344CB8AC3E}">
        <p14:creationId xmlns:p14="http://schemas.microsoft.com/office/powerpoint/2010/main" val="2512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C93104-5D30-46BD-9D49-7FD7E7D832F7}" type="slidenum">
              <a:rPr lang="en-US"/>
              <a:pPr>
                <a:defRPr/>
              </a:pPr>
              <a:t>‹#›</a:t>
            </a:fld>
            <a:endParaRPr lang="en-US" dirty="0"/>
          </a:p>
        </p:txBody>
      </p:sp>
    </p:spTree>
    <p:extLst>
      <p:ext uri="{BB962C8B-B14F-4D97-AF65-F5344CB8AC3E}">
        <p14:creationId xmlns:p14="http://schemas.microsoft.com/office/powerpoint/2010/main" val="138797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73F584-23BA-48FE-841B-3985D45E8732}" type="slidenum">
              <a:rPr lang="en-US"/>
              <a:pPr>
                <a:defRPr/>
              </a:pPr>
              <a:t>‹#›</a:t>
            </a:fld>
            <a:endParaRPr lang="en-US" dirty="0"/>
          </a:p>
        </p:txBody>
      </p:sp>
    </p:spTree>
    <p:extLst>
      <p:ext uri="{BB962C8B-B14F-4D97-AF65-F5344CB8AC3E}">
        <p14:creationId xmlns:p14="http://schemas.microsoft.com/office/powerpoint/2010/main" val="280108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381474A-A260-47E9-AC8D-03216F2D5D59}" type="slidenum">
              <a:rPr lang="en-US"/>
              <a:pPr>
                <a:defRPr/>
              </a:pPr>
              <a:t>‹#›</a:t>
            </a:fld>
            <a:endParaRPr lang="en-US" dirty="0"/>
          </a:p>
        </p:txBody>
      </p:sp>
    </p:spTree>
    <p:extLst>
      <p:ext uri="{BB962C8B-B14F-4D97-AF65-F5344CB8AC3E}">
        <p14:creationId xmlns:p14="http://schemas.microsoft.com/office/powerpoint/2010/main" val="360197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0EA9D27-9719-4402-894C-2EC6E4989CD2}" type="slidenum">
              <a:rPr lang="en-US"/>
              <a:pPr>
                <a:defRPr/>
              </a:pPr>
              <a:t>‹#›</a:t>
            </a:fld>
            <a:endParaRPr lang="en-US" dirty="0"/>
          </a:p>
        </p:txBody>
      </p:sp>
    </p:spTree>
    <p:extLst>
      <p:ext uri="{BB962C8B-B14F-4D97-AF65-F5344CB8AC3E}">
        <p14:creationId xmlns:p14="http://schemas.microsoft.com/office/powerpoint/2010/main" val="970945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1D0FB6A-7DD4-40D6-9B80-A19A11A9B22B}" type="slidenum">
              <a:rPr lang="en-US"/>
              <a:pPr>
                <a:defRPr/>
              </a:pPr>
              <a:t>‹#›</a:t>
            </a:fld>
            <a:endParaRPr lang="en-US" dirty="0"/>
          </a:p>
        </p:txBody>
      </p:sp>
    </p:spTree>
    <p:extLst>
      <p:ext uri="{BB962C8B-B14F-4D97-AF65-F5344CB8AC3E}">
        <p14:creationId xmlns:p14="http://schemas.microsoft.com/office/powerpoint/2010/main" val="136485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52ABDD2-CF87-4A68-8D7F-3606E2AAE7C2}" type="slidenum">
              <a:rPr lang="en-US"/>
              <a:pPr>
                <a:defRPr/>
              </a:pPr>
              <a:t>‹#›</a:t>
            </a:fld>
            <a:endParaRPr lang="en-US" dirty="0"/>
          </a:p>
        </p:txBody>
      </p:sp>
    </p:spTree>
    <p:extLst>
      <p:ext uri="{BB962C8B-B14F-4D97-AF65-F5344CB8AC3E}">
        <p14:creationId xmlns:p14="http://schemas.microsoft.com/office/powerpoint/2010/main" val="362090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pic>
        <p:nvPicPr>
          <p:cNvPr id="7" name="Picture 11" descr="HHSLogoTransWhite"/>
          <p:cNvPicPr>
            <a:picLocks noChangeAspect="1" noChangeArrowheads="1"/>
          </p:cNvPicPr>
          <p:nvPr userDrawn="1"/>
        </p:nvPicPr>
        <p:blipFill>
          <a:blip r:embed="rId2"/>
          <a:srcRect/>
          <a:stretch>
            <a:fillRect/>
          </a:stretch>
        </p:blipFill>
        <p:spPr bwMode="auto">
          <a:xfrm>
            <a:off x="8299157" y="33338"/>
            <a:ext cx="782909" cy="711200"/>
          </a:xfrm>
          <a:prstGeom prst="rect">
            <a:avLst/>
          </a:prstGeom>
          <a:noFill/>
          <a:ln w="9525">
            <a:noFill/>
            <a:miter lim="800000"/>
            <a:headEnd/>
            <a:tailEnd/>
          </a:ln>
        </p:spPr>
      </p:pic>
    </p:spTree>
    <p:extLst>
      <p:ext uri="{BB962C8B-B14F-4D97-AF65-F5344CB8AC3E}">
        <p14:creationId xmlns:p14="http://schemas.microsoft.com/office/powerpoint/2010/main" val="2479859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48B007-F85B-43F3-B907-8C0E62088DA4}" type="slidenum">
              <a:rPr lang="en-US"/>
              <a:pPr>
                <a:defRPr/>
              </a:pPr>
              <a:t>‹#›</a:t>
            </a:fld>
            <a:endParaRPr lang="en-US" dirty="0"/>
          </a:p>
        </p:txBody>
      </p:sp>
    </p:spTree>
    <p:extLst>
      <p:ext uri="{BB962C8B-B14F-4D97-AF65-F5344CB8AC3E}">
        <p14:creationId xmlns:p14="http://schemas.microsoft.com/office/powerpoint/2010/main" val="2595811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4F2EA0-4B66-48AA-A0D0-FAA44A16AEC2}" type="slidenum">
              <a:rPr lang="en-US"/>
              <a:pPr>
                <a:defRPr/>
              </a:pPr>
              <a:t>‹#›</a:t>
            </a:fld>
            <a:endParaRPr lang="en-US" dirty="0"/>
          </a:p>
        </p:txBody>
      </p:sp>
    </p:spTree>
    <p:extLst>
      <p:ext uri="{BB962C8B-B14F-4D97-AF65-F5344CB8AC3E}">
        <p14:creationId xmlns:p14="http://schemas.microsoft.com/office/powerpoint/2010/main" val="2787847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448352-1658-41BA-9D4A-8A5776D264D8}" type="slidenum">
              <a:rPr lang="en-US"/>
              <a:pPr>
                <a:defRPr/>
              </a:pPr>
              <a:t>‹#›</a:t>
            </a:fld>
            <a:endParaRPr lang="en-US" dirty="0"/>
          </a:p>
        </p:txBody>
      </p:sp>
    </p:spTree>
    <p:extLst>
      <p:ext uri="{BB962C8B-B14F-4D97-AF65-F5344CB8AC3E}">
        <p14:creationId xmlns:p14="http://schemas.microsoft.com/office/powerpoint/2010/main" val="767675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B13357-B01F-4ADF-95D0-C35440126591}" type="slidenum">
              <a:rPr lang="en-US"/>
              <a:pPr>
                <a:defRPr/>
              </a:pPr>
              <a:t>‹#›</a:t>
            </a:fld>
            <a:endParaRPr lang="en-US" dirty="0"/>
          </a:p>
        </p:txBody>
      </p:sp>
    </p:spTree>
    <p:extLst>
      <p:ext uri="{BB962C8B-B14F-4D97-AF65-F5344CB8AC3E}">
        <p14:creationId xmlns:p14="http://schemas.microsoft.com/office/powerpoint/2010/main" val="126172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138134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15065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175826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122656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368710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232859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CE4FC94-1F9C-4980-A7B5-0421EACCA94F}" type="datetimeFigureOut">
              <a:rPr lang="en-US" smtClean="0"/>
              <a:t>2/24/2015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2713B41-36BC-425E-B833-8A0BA2806CE4}" type="slidenum">
              <a:rPr lang="en-US" smtClean="0"/>
              <a:t>‹#›</a:t>
            </a:fld>
            <a:endParaRPr lang="en-US" dirty="0"/>
          </a:p>
        </p:txBody>
      </p:sp>
    </p:spTree>
    <p:extLst>
      <p:ext uri="{BB962C8B-B14F-4D97-AF65-F5344CB8AC3E}">
        <p14:creationId xmlns:p14="http://schemas.microsoft.com/office/powerpoint/2010/main" val="26751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144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2209800"/>
            <a:ext cx="82296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489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i="0">
                <a:solidFill>
                  <a:schemeClr val="tx1"/>
                </a:solidFill>
                <a:latin typeface="Arial" pitchFamily="34" charset="0"/>
                <a:cs typeface="+mn-cs"/>
              </a:defRPr>
            </a:lvl1pPr>
          </a:lstStyle>
          <a:p>
            <a:fld id="{0CE4FC94-1F9C-4980-A7B5-0421EACCA94F}" type="datetimeFigureOut">
              <a:rPr lang="en-US" smtClean="0"/>
              <a:t>2/24/2015</a:t>
            </a:fld>
            <a:endParaRPr lang="en-US" dirty="0"/>
          </a:p>
        </p:txBody>
      </p:sp>
      <p:sp>
        <p:nvSpPr>
          <p:cNvPr id="11489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i="0">
                <a:solidFill>
                  <a:schemeClr val="tx1"/>
                </a:solidFill>
                <a:latin typeface="Arial" pitchFamily="34" charset="0"/>
                <a:cs typeface="+mn-cs"/>
              </a:defRPr>
            </a:lvl1pPr>
          </a:lstStyle>
          <a:p>
            <a:endParaRPr lang="en-US" dirty="0"/>
          </a:p>
        </p:txBody>
      </p:sp>
      <p:sp>
        <p:nvSpPr>
          <p:cNvPr id="11489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i="0">
                <a:solidFill>
                  <a:schemeClr val="tx1"/>
                </a:solidFill>
                <a:latin typeface="Arial" pitchFamily="34" charset="0"/>
                <a:cs typeface="+mn-cs"/>
              </a:defRPr>
            </a:lvl1pPr>
          </a:lstStyle>
          <a:p>
            <a:fld id="{D2713B41-36BC-425E-B833-8A0BA2806CE4}" type="slidenum">
              <a:rPr lang="en-US" smtClean="0"/>
              <a:t>‹#›</a:t>
            </a:fld>
            <a:endParaRPr lang="en-US" dirty="0"/>
          </a:p>
        </p:txBody>
      </p:sp>
      <p:pic>
        <p:nvPicPr>
          <p:cNvPr id="1031" name="Picture 7" descr="consumer_blue_wav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HSLogoTransWhite"/>
          <p:cNvPicPr>
            <a:picLocks noChangeAspect="1" noChangeArrowheads="1"/>
          </p:cNvPicPr>
          <p:nvPr userDrawn="1"/>
        </p:nvPicPr>
        <p:blipFill>
          <a:blip r:embed="rId15"/>
          <a:srcRect/>
          <a:stretch>
            <a:fillRect/>
          </a:stretch>
        </p:blipFill>
        <p:spPr bwMode="auto">
          <a:xfrm>
            <a:off x="8299157" y="33338"/>
            <a:ext cx="782909"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1" fontAlgn="base" hangingPunct="1">
        <a:spcBef>
          <a:spcPct val="0"/>
        </a:spcBef>
        <a:spcAft>
          <a:spcPct val="0"/>
        </a:spcAft>
        <a:defRPr sz="3600" b="1">
          <a:solidFill>
            <a:srgbClr val="000066"/>
          </a:solidFill>
          <a:latin typeface="+mj-lt"/>
          <a:ea typeface="+mj-ea"/>
          <a:cs typeface="+mj-cs"/>
        </a:defRPr>
      </a:lvl1pPr>
      <a:lvl2pPr algn="ctr" rtl="0" eaLnBrk="1" fontAlgn="base" hangingPunct="1">
        <a:spcBef>
          <a:spcPct val="0"/>
        </a:spcBef>
        <a:spcAft>
          <a:spcPct val="0"/>
        </a:spcAft>
        <a:defRPr sz="3600" b="1">
          <a:solidFill>
            <a:srgbClr val="000066"/>
          </a:solidFill>
          <a:latin typeface="Verdana" pitchFamily="34" charset="0"/>
          <a:cs typeface="Arial" pitchFamily="34" charset="0"/>
        </a:defRPr>
      </a:lvl2pPr>
      <a:lvl3pPr algn="ctr" rtl="0" eaLnBrk="1" fontAlgn="base" hangingPunct="1">
        <a:spcBef>
          <a:spcPct val="0"/>
        </a:spcBef>
        <a:spcAft>
          <a:spcPct val="0"/>
        </a:spcAft>
        <a:defRPr sz="3600" b="1">
          <a:solidFill>
            <a:srgbClr val="000066"/>
          </a:solidFill>
          <a:latin typeface="Verdana" pitchFamily="34" charset="0"/>
          <a:cs typeface="Arial" pitchFamily="34" charset="0"/>
        </a:defRPr>
      </a:lvl3pPr>
      <a:lvl4pPr algn="ctr" rtl="0" eaLnBrk="1" fontAlgn="base" hangingPunct="1">
        <a:spcBef>
          <a:spcPct val="0"/>
        </a:spcBef>
        <a:spcAft>
          <a:spcPct val="0"/>
        </a:spcAft>
        <a:defRPr sz="3600" b="1">
          <a:solidFill>
            <a:srgbClr val="000066"/>
          </a:solidFill>
          <a:latin typeface="Verdana" pitchFamily="34" charset="0"/>
          <a:cs typeface="Arial" pitchFamily="34" charset="0"/>
        </a:defRPr>
      </a:lvl4pPr>
      <a:lvl5pPr algn="ctr" rtl="0" eaLnBrk="1" fontAlgn="base" hangingPunct="1">
        <a:spcBef>
          <a:spcPct val="0"/>
        </a:spcBef>
        <a:spcAft>
          <a:spcPct val="0"/>
        </a:spcAft>
        <a:defRPr sz="3600" b="1">
          <a:solidFill>
            <a:srgbClr val="000066"/>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000066"/>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000066"/>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000066"/>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000066"/>
          </a:solidFill>
          <a:latin typeface="Verdana" pitchFamily="34" charset="0"/>
          <a:cs typeface="Arial" pitchFamily="34" charset="0"/>
        </a:defRPr>
      </a:lvl9pPr>
    </p:titleStyle>
    <p:bodyStyle>
      <a:lvl1pPr marL="342900" indent="-342900" algn="l" rtl="0" eaLnBrk="1" fontAlgn="base" hangingPunct="1">
        <a:spcBef>
          <a:spcPct val="4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60000"/>
        </a:spcBef>
        <a:spcAft>
          <a:spcPct val="0"/>
        </a:spcAft>
        <a:buChar char="•"/>
        <a:defRPr>
          <a:solidFill>
            <a:schemeClr val="tx1"/>
          </a:solidFill>
          <a:latin typeface="+mn-lt"/>
          <a:cs typeface="+mn-cs"/>
        </a:defRPr>
      </a:lvl3pPr>
      <a:lvl4pPr marL="1600200" indent="-228600" algn="l" rtl="0" eaLnBrk="1" fontAlgn="base" hangingPunct="1">
        <a:spcBef>
          <a:spcPct val="60000"/>
        </a:spcBef>
        <a:spcAft>
          <a:spcPct val="0"/>
        </a:spcAft>
        <a:buChar char="–"/>
        <a:defRPr sz="1600">
          <a:solidFill>
            <a:schemeClr val="tx1"/>
          </a:solidFill>
          <a:latin typeface="+mn-lt"/>
          <a:cs typeface="+mn-cs"/>
        </a:defRPr>
      </a:lvl4pPr>
      <a:lvl5pPr marL="2057400" indent="-228600" algn="l" rtl="0" eaLnBrk="1" fontAlgn="base" hangingPunct="1">
        <a:spcBef>
          <a:spcPct val="60000"/>
        </a:spcBef>
        <a:spcAft>
          <a:spcPct val="0"/>
        </a:spcAft>
        <a:buChar char="»"/>
        <a:defRPr sz="1600">
          <a:solidFill>
            <a:schemeClr val="tx1"/>
          </a:solidFill>
          <a:latin typeface="+mn-lt"/>
          <a:cs typeface="+mn-cs"/>
        </a:defRPr>
      </a:lvl5pPr>
      <a:lvl6pPr marL="2514600" indent="-228600" algn="l" rtl="0" eaLnBrk="1" fontAlgn="base" hangingPunct="1">
        <a:spcBef>
          <a:spcPct val="60000"/>
        </a:spcBef>
        <a:spcAft>
          <a:spcPct val="0"/>
        </a:spcAft>
        <a:buChar char="»"/>
        <a:defRPr sz="1600">
          <a:solidFill>
            <a:schemeClr val="tx1"/>
          </a:solidFill>
          <a:latin typeface="+mn-lt"/>
          <a:cs typeface="+mn-cs"/>
        </a:defRPr>
      </a:lvl6pPr>
      <a:lvl7pPr marL="2971800" indent="-228600" algn="l" rtl="0" eaLnBrk="1" fontAlgn="base" hangingPunct="1">
        <a:spcBef>
          <a:spcPct val="60000"/>
        </a:spcBef>
        <a:spcAft>
          <a:spcPct val="0"/>
        </a:spcAft>
        <a:buChar char="»"/>
        <a:defRPr sz="1600">
          <a:solidFill>
            <a:schemeClr val="tx1"/>
          </a:solidFill>
          <a:latin typeface="+mn-lt"/>
          <a:cs typeface="+mn-cs"/>
        </a:defRPr>
      </a:lvl7pPr>
      <a:lvl8pPr marL="3429000" indent="-228600" algn="l" rtl="0" eaLnBrk="1" fontAlgn="base" hangingPunct="1">
        <a:spcBef>
          <a:spcPct val="60000"/>
        </a:spcBef>
        <a:spcAft>
          <a:spcPct val="0"/>
        </a:spcAft>
        <a:buChar char="»"/>
        <a:defRPr sz="1600">
          <a:solidFill>
            <a:schemeClr val="tx1"/>
          </a:solidFill>
          <a:latin typeface="+mn-lt"/>
          <a:cs typeface="+mn-cs"/>
        </a:defRPr>
      </a:lvl8pPr>
      <a:lvl9pPr marL="3886200" indent="-228600" algn="l" rtl="0" eaLnBrk="1" fontAlgn="base" hangingPunct="1">
        <a:spcBef>
          <a:spcPct val="6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9E8F6D-8C87-4259-9CEF-4C59CA835D5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286000"/>
            <a:ext cx="7848600" cy="1143000"/>
          </a:xfrm>
        </p:spPr>
        <p:txBody>
          <a:bodyPr/>
          <a:lstStyle/>
          <a:p>
            <a:pPr eaLnBrk="1" hangingPunct="1"/>
            <a:r>
              <a:rPr lang="en-US" altLang="en-US" smtClean="0"/>
              <a:t>Strengthening the Medical Device Clinical Trial Enterprise</a:t>
            </a:r>
          </a:p>
        </p:txBody>
      </p:sp>
      <p:sp>
        <p:nvSpPr>
          <p:cNvPr id="10243" name="Rectangle 3"/>
          <p:cNvSpPr>
            <a:spLocks noGrp="1" noChangeArrowheads="1"/>
          </p:cNvSpPr>
          <p:nvPr>
            <p:ph type="subTitle" idx="1"/>
          </p:nvPr>
        </p:nvSpPr>
        <p:spPr/>
        <p:txBody>
          <a:bodyPr/>
          <a:lstStyle/>
          <a:p>
            <a:pPr eaLnBrk="1" hangingPunct="1"/>
            <a:r>
              <a:rPr lang="en-US" altLang="en-US" dirty="0" smtClean="0"/>
              <a:t>Owen Faris, Ph.D.</a:t>
            </a:r>
          </a:p>
          <a:p>
            <a:pPr eaLnBrk="1" hangingPunct="1"/>
            <a:r>
              <a:rPr lang="en-US" altLang="en-US" dirty="0" smtClean="0"/>
              <a:t>Clinical Trials Director (acting)</a:t>
            </a:r>
          </a:p>
          <a:p>
            <a:pPr eaLnBrk="1" hangingPunct="1"/>
            <a:r>
              <a:rPr lang="en-US" altLang="en-US" dirty="0" smtClean="0"/>
              <a:t>Office of Device Evaluation</a:t>
            </a:r>
          </a:p>
          <a:p>
            <a:pPr eaLnBrk="1" hangingPunct="1"/>
            <a:r>
              <a:rPr lang="en-US" altLang="en-US" dirty="0" smtClean="0"/>
              <a:t>Center for Devices and Radiological Health</a:t>
            </a:r>
          </a:p>
        </p:txBody>
      </p:sp>
      <p:sp>
        <p:nvSpPr>
          <p:cNvPr id="10245" name="Rectangle 2"/>
          <p:cNvSpPr>
            <a:spLocks noChangeArrowheads="1"/>
          </p:cNvSpPr>
          <p:nvPr/>
        </p:nvSpPr>
        <p:spPr bwMode="auto">
          <a:xfrm>
            <a:off x="7924800" y="6019800"/>
            <a:ext cx="1066800" cy="685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solidFill>
                <a:srgbClr val="000000"/>
              </a:solidFill>
            </a:endParaRPr>
          </a:p>
        </p:txBody>
      </p:sp>
    </p:spTree>
    <p:extLst>
      <p:ext uri="{BB962C8B-B14F-4D97-AF65-F5344CB8AC3E}">
        <p14:creationId xmlns:p14="http://schemas.microsoft.com/office/powerpoint/2010/main" val="397342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0"/>
            <a:ext cx="8382000" cy="1143000"/>
          </a:xfrm>
        </p:spPr>
        <p:txBody>
          <a:bodyPr/>
          <a:lstStyle/>
          <a:p>
            <a:pPr eaLnBrk="1" hangingPunct="1"/>
            <a:r>
              <a:rPr lang="en-US" altLang="en-US" dirty="0" smtClean="0"/>
              <a:t>FY2014 Goals and Results</a:t>
            </a:r>
          </a:p>
        </p:txBody>
      </p:sp>
      <p:sp>
        <p:nvSpPr>
          <p:cNvPr id="8195" name="Rectangle 3"/>
          <p:cNvSpPr>
            <a:spLocks noGrp="1" noChangeArrowheads="1"/>
          </p:cNvSpPr>
          <p:nvPr>
            <p:ph type="body" idx="1"/>
          </p:nvPr>
        </p:nvSpPr>
        <p:spPr/>
        <p:txBody>
          <a:bodyPr/>
          <a:lstStyle/>
          <a:p>
            <a:pPr marL="0" indent="0">
              <a:buFontTx/>
              <a:buNone/>
              <a:defRPr/>
            </a:pPr>
            <a:r>
              <a:rPr lang="en-US" dirty="0" smtClean="0"/>
              <a:t>By September 30, 2014, compared </a:t>
            </a:r>
            <a:r>
              <a:rPr lang="en-US" dirty="0"/>
              <a:t>to FY13 performance, CDRH </a:t>
            </a:r>
            <a:r>
              <a:rPr lang="en-US" dirty="0" smtClean="0"/>
              <a:t>sought to</a:t>
            </a:r>
            <a:r>
              <a:rPr lang="en-US" dirty="0"/>
              <a:t>:</a:t>
            </a:r>
          </a:p>
          <a:p>
            <a:pPr>
              <a:defRPr/>
            </a:pPr>
            <a:r>
              <a:rPr lang="en-US" dirty="0" smtClean="0"/>
              <a:t>Reduce the </a:t>
            </a:r>
            <a:r>
              <a:rPr lang="en-US" dirty="0"/>
              <a:t>number of IDEs requiring more than two cycles to an appropriate full approval decision by 25</a:t>
            </a:r>
            <a:r>
              <a:rPr lang="en-US" dirty="0" smtClean="0"/>
              <a:t>%</a:t>
            </a:r>
          </a:p>
          <a:p>
            <a:pPr lvl="1">
              <a:defRPr/>
            </a:pPr>
            <a:r>
              <a:rPr lang="en-US" sz="2400" u="sng" dirty="0" smtClean="0">
                <a:solidFill>
                  <a:srgbClr val="FF0000"/>
                </a:solidFill>
              </a:rPr>
              <a:t>Result: 34% reduction</a:t>
            </a:r>
            <a:endParaRPr lang="en-US" sz="2400" u="sng" dirty="0">
              <a:solidFill>
                <a:srgbClr val="FF0000"/>
              </a:solidFill>
            </a:endParaRPr>
          </a:p>
          <a:p>
            <a:pPr>
              <a:defRPr/>
            </a:pPr>
            <a:r>
              <a:rPr lang="en-US" dirty="0" smtClean="0"/>
              <a:t>Reduce the </a:t>
            </a:r>
            <a:r>
              <a:rPr lang="en-US" dirty="0"/>
              <a:t>overall median time to appropriate full IDE approval by 25</a:t>
            </a:r>
            <a:r>
              <a:rPr lang="en-US" dirty="0" smtClean="0"/>
              <a:t>%</a:t>
            </a:r>
          </a:p>
          <a:p>
            <a:pPr lvl="1">
              <a:defRPr/>
            </a:pPr>
            <a:r>
              <a:rPr lang="en-US" sz="2400" u="sng" dirty="0" smtClean="0">
                <a:solidFill>
                  <a:srgbClr val="FF0000"/>
                </a:solidFill>
              </a:rPr>
              <a:t>Result: 53% reduction</a:t>
            </a:r>
            <a:endParaRPr lang="en-US" sz="2400" u="sng" dirty="0">
              <a:solidFill>
                <a:srgbClr val="FF0000"/>
              </a:solidFill>
            </a:endParaRPr>
          </a:p>
          <a:p>
            <a:pPr marL="0" indent="0" eaLnBrk="1" hangingPunct="1">
              <a:buFontTx/>
              <a:buNone/>
              <a:defRPr/>
            </a:pPr>
            <a:endParaRPr lang="en-US" altLang="en-US" dirty="0" smtClean="0"/>
          </a:p>
        </p:txBody>
      </p:sp>
      <p:sp>
        <p:nvSpPr>
          <p:cNvPr id="29700"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2E63BB0E-D4DB-4842-B654-C664EC404753}" type="slidenum">
              <a:rPr lang="en-US" altLang="en-US" sz="1400" smtClean="0"/>
              <a:pPr>
                <a:spcBef>
                  <a:spcPct val="0"/>
                </a:spcBef>
                <a:buFontTx/>
                <a:buNone/>
              </a:pPr>
              <a:t>10</a:t>
            </a:fld>
            <a:endParaRPr lang="en-US" altLang="en-US" sz="1400" smtClean="0"/>
          </a:p>
        </p:txBody>
      </p:sp>
    </p:spTree>
    <p:extLst>
      <p:ext uri="{BB962C8B-B14F-4D97-AF65-F5344CB8AC3E}">
        <p14:creationId xmlns:p14="http://schemas.microsoft.com/office/powerpoint/2010/main" val="23833530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90600"/>
            <a:ext cx="7769225" cy="755650"/>
          </a:xfrm>
        </p:spPr>
        <p:txBody>
          <a:bodyPr/>
          <a:lstStyle/>
          <a:p>
            <a:pPr eaLnBrk="1" hangingPunct="1"/>
            <a:r>
              <a:rPr lang="en-US" altLang="en-US" dirty="0" smtClean="0"/>
              <a:t>FY14 Performance</a:t>
            </a:r>
          </a:p>
        </p:txBody>
      </p:sp>
      <p:sp>
        <p:nvSpPr>
          <p:cNvPr id="3072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E07C7D3-83B9-42D7-9836-1A7327E4ABEE}" type="slidenum">
              <a:rPr lang="en-US" altLang="en-US" sz="1400" smtClean="0"/>
              <a:pPr>
                <a:spcBef>
                  <a:spcPct val="0"/>
                </a:spcBef>
                <a:buFontTx/>
                <a:buNone/>
              </a:pPr>
              <a:t>11</a:t>
            </a:fld>
            <a:endParaRPr lang="en-US" altLang="en-US" sz="1400" smtClean="0"/>
          </a:p>
        </p:txBody>
      </p:sp>
      <p:graphicFrame>
        <p:nvGraphicFramePr>
          <p:cNvPr id="2" name="Object 1"/>
          <p:cNvGraphicFramePr>
            <a:graphicFrameLocks/>
          </p:cNvGraphicFramePr>
          <p:nvPr>
            <p:extLst>
              <p:ext uri="{D42A27DB-BD31-4B8C-83A1-F6EECF244321}">
                <p14:modId xmlns:p14="http://schemas.microsoft.com/office/powerpoint/2010/main" val="1627058648"/>
              </p:ext>
            </p:extLst>
          </p:nvPr>
        </p:nvGraphicFramePr>
        <p:xfrm>
          <a:off x="1143000" y="1676400"/>
          <a:ext cx="6853238" cy="4600575"/>
        </p:xfrm>
        <a:graphic>
          <a:graphicData uri="http://schemas.openxmlformats.org/presentationml/2006/ole">
            <mc:AlternateContent xmlns:mc="http://schemas.openxmlformats.org/markup-compatibility/2006">
              <mc:Choice xmlns:v="urn:schemas-microsoft-com:vml" Requires="v">
                <p:oleObj spid="_x0000_s1057" name="Worksheet" r:id="rId4" imgW="6848410" imgH="4600530" progId="Excel.Sheet.8">
                  <p:embed/>
                </p:oleObj>
              </mc:Choice>
              <mc:Fallback>
                <p:oleObj name="Worksheet" r:id="rId4" imgW="6848410" imgH="4600530" progId="Excel.Sheet.8">
                  <p:embed/>
                  <p:pic>
                    <p:nvPicPr>
                      <p:cNvPr id="0" name="Chart 2"/>
                      <p:cNvPicPr>
                        <a:picLocks noChangeArrowheads="1"/>
                      </p:cNvPicPr>
                      <p:nvPr/>
                    </p:nvPicPr>
                    <p:blipFill>
                      <a:blip r:embed="rId5"/>
                      <a:srcRect/>
                      <a:stretch>
                        <a:fillRect/>
                      </a:stretch>
                    </p:blipFill>
                    <p:spPr bwMode="auto">
                      <a:xfrm>
                        <a:off x="1143000" y="1676400"/>
                        <a:ext cx="6853238"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2"/>
          <p:cNvSpPr txBox="1">
            <a:spLocks noChangeArrowheads="1"/>
          </p:cNvSpPr>
          <p:nvPr/>
        </p:nvSpPr>
        <p:spPr bwMode="auto">
          <a:xfrm>
            <a:off x="1495449" y="6197838"/>
            <a:ext cx="616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Blip>
                <a:blip r:embed="rId6"/>
              </a:buBlip>
              <a:defRPr sz="2400">
                <a:solidFill>
                  <a:schemeClr val="tx1"/>
                </a:solidFill>
                <a:latin typeface="Tahoma" pitchFamily="34" charset="0"/>
                <a:cs typeface="Arial" charset="0"/>
              </a:defRPr>
            </a:lvl1pPr>
            <a:lvl2pPr marL="742950" indent="-285750" eaLnBrk="0" hangingPunct="0">
              <a:spcBef>
                <a:spcPct val="40000"/>
              </a:spcBef>
              <a:buBlip>
                <a:blip r:embed="rId6"/>
              </a:buBlip>
              <a:defRPr sz="2000">
                <a:solidFill>
                  <a:schemeClr val="tx1"/>
                </a:solidFill>
                <a:latin typeface="Tahoma" pitchFamily="34" charset="0"/>
                <a:cs typeface="Arial" charset="0"/>
              </a:defRPr>
            </a:lvl2pPr>
            <a:lvl3pPr marL="1143000" indent="-228600" eaLnBrk="0" hangingPunct="0">
              <a:spcBef>
                <a:spcPct val="40000"/>
              </a:spcBef>
              <a:buBlip>
                <a:blip r:embed="rId6"/>
              </a:buBlip>
              <a:defRPr>
                <a:solidFill>
                  <a:schemeClr val="tx1"/>
                </a:solidFill>
                <a:latin typeface="Tahoma" pitchFamily="34" charset="0"/>
                <a:cs typeface="Arial" charset="0"/>
              </a:defRPr>
            </a:lvl3pPr>
            <a:lvl4pPr marL="1600200" indent="-228600" eaLnBrk="0" hangingPunct="0">
              <a:spcBef>
                <a:spcPct val="40000"/>
              </a:spcBef>
              <a:buBlip>
                <a:blip r:embed="rId6"/>
              </a:buBlip>
              <a:defRPr sz="1600">
                <a:solidFill>
                  <a:schemeClr val="tx1"/>
                </a:solidFill>
                <a:latin typeface="Tahoma" pitchFamily="34" charset="0"/>
                <a:cs typeface="Arial" charset="0"/>
              </a:defRPr>
            </a:lvl4pPr>
            <a:lvl5pPr marL="2057400" indent="-228600" eaLnBrk="0" hangingPunct="0">
              <a:spcBef>
                <a:spcPct val="40000"/>
              </a:spcBef>
              <a:buBlip>
                <a:blip r:embed="rId6"/>
              </a:buBlip>
              <a:defRPr sz="1600">
                <a:solidFill>
                  <a:schemeClr val="tx1"/>
                </a:solidFill>
                <a:latin typeface="Tahoma" pitchFamily="34" charset="0"/>
                <a:cs typeface="Arial" charset="0"/>
              </a:defRPr>
            </a:lvl5pPr>
            <a:lvl6pPr marL="2514600" indent="-228600" eaLnBrk="0" fontAlgn="base" hangingPunct="0">
              <a:spcBef>
                <a:spcPct val="40000"/>
              </a:spcBef>
              <a:spcAft>
                <a:spcPct val="0"/>
              </a:spcAft>
              <a:buBlip>
                <a:blip r:embed="rId6"/>
              </a:buBlip>
              <a:defRPr sz="1600">
                <a:solidFill>
                  <a:schemeClr val="tx1"/>
                </a:solidFill>
                <a:latin typeface="Tahoma" pitchFamily="34" charset="0"/>
                <a:cs typeface="Arial" charset="0"/>
              </a:defRPr>
            </a:lvl6pPr>
            <a:lvl7pPr marL="2971800" indent="-228600" eaLnBrk="0" fontAlgn="base" hangingPunct="0">
              <a:spcBef>
                <a:spcPct val="40000"/>
              </a:spcBef>
              <a:spcAft>
                <a:spcPct val="0"/>
              </a:spcAft>
              <a:buBlip>
                <a:blip r:embed="rId6"/>
              </a:buBlip>
              <a:defRPr sz="1600">
                <a:solidFill>
                  <a:schemeClr val="tx1"/>
                </a:solidFill>
                <a:latin typeface="Tahoma" pitchFamily="34" charset="0"/>
                <a:cs typeface="Arial" charset="0"/>
              </a:defRPr>
            </a:lvl7pPr>
            <a:lvl8pPr marL="3429000" indent="-228600" eaLnBrk="0" fontAlgn="base" hangingPunct="0">
              <a:spcBef>
                <a:spcPct val="40000"/>
              </a:spcBef>
              <a:spcAft>
                <a:spcPct val="0"/>
              </a:spcAft>
              <a:buBlip>
                <a:blip r:embed="rId6"/>
              </a:buBlip>
              <a:defRPr sz="1600">
                <a:solidFill>
                  <a:schemeClr val="tx1"/>
                </a:solidFill>
                <a:latin typeface="Tahoma" pitchFamily="34" charset="0"/>
                <a:cs typeface="Arial" charset="0"/>
              </a:defRPr>
            </a:lvl8pPr>
            <a:lvl9pPr marL="3886200" indent="-228600" eaLnBrk="0" fontAlgn="base" hangingPunct="0">
              <a:spcBef>
                <a:spcPct val="40000"/>
              </a:spcBef>
              <a:spcAft>
                <a:spcPct val="0"/>
              </a:spcAft>
              <a:buBlip>
                <a:blip r:embed="rId6"/>
              </a:buBlip>
              <a:defRPr sz="1600">
                <a:solidFill>
                  <a:schemeClr val="tx1"/>
                </a:solidFill>
                <a:latin typeface="Tahoma" pitchFamily="34" charset="0"/>
                <a:cs typeface="Arial" charset="0"/>
              </a:defRPr>
            </a:lvl9pPr>
          </a:lstStyle>
          <a:p>
            <a:pPr eaLnBrk="1" hangingPunct="1">
              <a:spcBef>
                <a:spcPct val="0"/>
              </a:spcBef>
              <a:buFontTx/>
              <a:buNone/>
            </a:pPr>
            <a:r>
              <a:rPr lang="en-US" altLang="en-US" sz="1800" dirty="0">
                <a:latin typeface="Arial" charset="0"/>
              </a:rPr>
              <a:t>* Values calculated on 10/31/13 and 10/31/14 respectively</a:t>
            </a:r>
          </a:p>
        </p:txBody>
      </p:sp>
    </p:spTree>
    <p:extLst>
      <p:ext uri="{BB962C8B-B14F-4D97-AF65-F5344CB8AC3E}">
        <p14:creationId xmlns:p14="http://schemas.microsoft.com/office/powerpoint/2010/main" val="129041800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3B199E05-C7BF-46A1-A7C6-2F450D3DBC30}" type="slidenum">
              <a:rPr lang="en-US" altLang="en-US" sz="1400" smtClean="0"/>
              <a:pPr>
                <a:spcBef>
                  <a:spcPct val="0"/>
                </a:spcBef>
                <a:buFontTx/>
                <a:buNone/>
              </a:pPr>
              <a:t>12</a:t>
            </a:fld>
            <a:endParaRPr lang="en-US" altLang="en-US" sz="1400" smtClean="0"/>
          </a:p>
        </p:txBody>
      </p:sp>
      <p:graphicFrame>
        <p:nvGraphicFramePr>
          <p:cNvPr id="10" name="Object 1"/>
          <p:cNvGraphicFramePr>
            <a:graphicFrameLocks/>
          </p:cNvGraphicFramePr>
          <p:nvPr>
            <p:extLst>
              <p:ext uri="{D42A27DB-BD31-4B8C-83A1-F6EECF244321}">
                <p14:modId xmlns:p14="http://schemas.microsoft.com/office/powerpoint/2010/main" val="3277524400"/>
              </p:ext>
            </p:extLst>
          </p:nvPr>
        </p:nvGraphicFramePr>
        <p:xfrm>
          <a:off x="1323975" y="1636713"/>
          <a:ext cx="6496050" cy="43068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p:cNvSpPr txBox="1">
            <a:spLocks noChangeArrowheads="1"/>
          </p:cNvSpPr>
          <p:nvPr/>
        </p:nvSpPr>
        <p:spPr bwMode="auto">
          <a:xfrm>
            <a:off x="1487488" y="6183313"/>
            <a:ext cx="616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Blip>
                <a:blip r:embed="rId3"/>
              </a:buBlip>
              <a:defRPr sz="2400">
                <a:solidFill>
                  <a:schemeClr val="tx1"/>
                </a:solidFill>
                <a:latin typeface="Tahoma" pitchFamily="34" charset="0"/>
                <a:cs typeface="Arial" charset="0"/>
              </a:defRPr>
            </a:lvl1pPr>
            <a:lvl2pPr marL="742950" indent="-285750" eaLnBrk="0" hangingPunct="0">
              <a:spcBef>
                <a:spcPct val="40000"/>
              </a:spcBef>
              <a:buBlip>
                <a:blip r:embed="rId3"/>
              </a:buBlip>
              <a:defRPr sz="2000">
                <a:solidFill>
                  <a:schemeClr val="tx1"/>
                </a:solidFill>
                <a:latin typeface="Tahoma" pitchFamily="34" charset="0"/>
                <a:cs typeface="Arial" charset="0"/>
              </a:defRPr>
            </a:lvl2pPr>
            <a:lvl3pPr marL="1143000" indent="-228600" eaLnBrk="0" hangingPunct="0">
              <a:spcBef>
                <a:spcPct val="40000"/>
              </a:spcBef>
              <a:buBlip>
                <a:blip r:embed="rId3"/>
              </a:buBlip>
              <a:defRPr>
                <a:solidFill>
                  <a:schemeClr val="tx1"/>
                </a:solidFill>
                <a:latin typeface="Tahoma" pitchFamily="34" charset="0"/>
                <a:cs typeface="Arial" charset="0"/>
              </a:defRPr>
            </a:lvl3pPr>
            <a:lvl4pPr marL="1600200" indent="-228600" eaLnBrk="0" hangingPunct="0">
              <a:spcBef>
                <a:spcPct val="40000"/>
              </a:spcBef>
              <a:buBlip>
                <a:blip r:embed="rId3"/>
              </a:buBlip>
              <a:defRPr sz="1600">
                <a:solidFill>
                  <a:schemeClr val="tx1"/>
                </a:solidFill>
                <a:latin typeface="Tahoma" pitchFamily="34" charset="0"/>
                <a:cs typeface="Arial" charset="0"/>
              </a:defRPr>
            </a:lvl4pPr>
            <a:lvl5pPr marL="2057400" indent="-228600" eaLnBrk="0" hangingPunct="0">
              <a:spcBef>
                <a:spcPct val="40000"/>
              </a:spcBef>
              <a:buBlip>
                <a:blip r:embed="rId3"/>
              </a:buBlip>
              <a:defRPr sz="1600">
                <a:solidFill>
                  <a:schemeClr val="tx1"/>
                </a:solidFill>
                <a:latin typeface="Tahoma" pitchFamily="34" charset="0"/>
                <a:cs typeface="Arial" charset="0"/>
              </a:defRPr>
            </a:lvl5pPr>
            <a:lvl6pPr marL="2514600" indent="-228600" eaLnBrk="0" fontAlgn="base" hangingPunct="0">
              <a:spcBef>
                <a:spcPct val="40000"/>
              </a:spcBef>
              <a:spcAft>
                <a:spcPct val="0"/>
              </a:spcAft>
              <a:buBlip>
                <a:blip r:embed="rId3"/>
              </a:buBlip>
              <a:defRPr sz="1600">
                <a:solidFill>
                  <a:schemeClr val="tx1"/>
                </a:solidFill>
                <a:latin typeface="Tahoma" pitchFamily="34" charset="0"/>
                <a:cs typeface="Arial" charset="0"/>
              </a:defRPr>
            </a:lvl6pPr>
            <a:lvl7pPr marL="2971800" indent="-228600" eaLnBrk="0" fontAlgn="base" hangingPunct="0">
              <a:spcBef>
                <a:spcPct val="40000"/>
              </a:spcBef>
              <a:spcAft>
                <a:spcPct val="0"/>
              </a:spcAft>
              <a:buBlip>
                <a:blip r:embed="rId3"/>
              </a:buBlip>
              <a:defRPr sz="1600">
                <a:solidFill>
                  <a:schemeClr val="tx1"/>
                </a:solidFill>
                <a:latin typeface="Tahoma" pitchFamily="34" charset="0"/>
                <a:cs typeface="Arial" charset="0"/>
              </a:defRPr>
            </a:lvl7pPr>
            <a:lvl8pPr marL="3429000" indent="-228600" eaLnBrk="0" fontAlgn="base" hangingPunct="0">
              <a:spcBef>
                <a:spcPct val="40000"/>
              </a:spcBef>
              <a:spcAft>
                <a:spcPct val="0"/>
              </a:spcAft>
              <a:buBlip>
                <a:blip r:embed="rId3"/>
              </a:buBlip>
              <a:defRPr sz="1600">
                <a:solidFill>
                  <a:schemeClr val="tx1"/>
                </a:solidFill>
                <a:latin typeface="Tahoma" pitchFamily="34" charset="0"/>
                <a:cs typeface="Arial" charset="0"/>
              </a:defRPr>
            </a:lvl8pPr>
            <a:lvl9pPr marL="3886200" indent="-228600" eaLnBrk="0" fontAlgn="base" hangingPunct="0">
              <a:spcBef>
                <a:spcPct val="40000"/>
              </a:spcBef>
              <a:spcAft>
                <a:spcPct val="0"/>
              </a:spcAft>
              <a:buBlip>
                <a:blip r:embed="rId3"/>
              </a:buBlip>
              <a:defRPr sz="1600">
                <a:solidFill>
                  <a:schemeClr val="tx1"/>
                </a:solidFill>
                <a:latin typeface="Tahoma" pitchFamily="34" charset="0"/>
                <a:cs typeface="Arial" charset="0"/>
              </a:defRPr>
            </a:lvl9pPr>
          </a:lstStyle>
          <a:p>
            <a:pPr eaLnBrk="1" hangingPunct="1">
              <a:spcBef>
                <a:spcPct val="0"/>
              </a:spcBef>
              <a:buFontTx/>
              <a:buNone/>
            </a:pPr>
            <a:r>
              <a:rPr lang="en-US" altLang="en-US" sz="1800" dirty="0">
                <a:latin typeface="Arial" charset="0"/>
              </a:rPr>
              <a:t>* Values calculated on 10/31/13 and 10/31/14 respectively</a:t>
            </a:r>
          </a:p>
        </p:txBody>
      </p:sp>
      <p:sp>
        <p:nvSpPr>
          <p:cNvPr id="3" name="Title 2"/>
          <p:cNvSpPr>
            <a:spLocks noGrp="1"/>
          </p:cNvSpPr>
          <p:nvPr>
            <p:ph type="title"/>
          </p:nvPr>
        </p:nvSpPr>
        <p:spPr/>
        <p:txBody>
          <a:bodyPr/>
          <a:lstStyle/>
          <a:p>
            <a:r>
              <a:rPr lang="en-US" dirty="0" smtClean="0"/>
              <a:t>FY14 Performance</a:t>
            </a:r>
            <a:endParaRPr lang="en-US" dirty="0"/>
          </a:p>
        </p:txBody>
      </p:sp>
    </p:spTree>
    <p:extLst>
      <p:ext uri="{BB962C8B-B14F-4D97-AF65-F5344CB8AC3E}">
        <p14:creationId xmlns:p14="http://schemas.microsoft.com/office/powerpoint/2010/main" val="163719912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685800"/>
            <a:ext cx="7772400" cy="1143000"/>
          </a:xfrm>
        </p:spPr>
        <p:txBody>
          <a:bodyPr/>
          <a:lstStyle/>
          <a:p>
            <a:pPr eaLnBrk="1" hangingPunct="1"/>
            <a:r>
              <a:rPr lang="en-US" altLang="en-US" dirty="0" smtClean="0"/>
              <a:t>FY2015 Goals</a:t>
            </a:r>
          </a:p>
        </p:txBody>
      </p:sp>
      <p:sp>
        <p:nvSpPr>
          <p:cNvPr id="8195" name="Rectangle 3"/>
          <p:cNvSpPr>
            <a:spLocks noGrp="1" noChangeArrowheads="1"/>
          </p:cNvSpPr>
          <p:nvPr>
            <p:ph type="body" idx="1"/>
          </p:nvPr>
        </p:nvSpPr>
        <p:spPr>
          <a:xfrm>
            <a:off x="685800" y="1524000"/>
            <a:ext cx="7772400" cy="4114800"/>
          </a:xfrm>
        </p:spPr>
        <p:txBody>
          <a:bodyPr/>
          <a:lstStyle/>
          <a:p>
            <a:pPr marL="0" indent="0">
              <a:buFontTx/>
              <a:buNone/>
              <a:defRPr/>
            </a:pPr>
            <a:r>
              <a:rPr lang="en-US" sz="2800" dirty="0" smtClean="0"/>
              <a:t>By June 30, 2015, compared </a:t>
            </a:r>
            <a:r>
              <a:rPr lang="en-US" sz="2800" dirty="0"/>
              <a:t>to FY13 performance, CDRH seeks to:</a:t>
            </a:r>
          </a:p>
          <a:p>
            <a:pPr>
              <a:defRPr/>
            </a:pPr>
            <a:r>
              <a:rPr lang="en-US" sz="2800" dirty="0" smtClean="0"/>
              <a:t>Reduce the </a:t>
            </a:r>
            <a:r>
              <a:rPr lang="en-US" sz="2800" dirty="0"/>
              <a:t>number of IDEs requiring more than two cycles to an appropriate full approval decision by 50%</a:t>
            </a:r>
          </a:p>
          <a:p>
            <a:pPr>
              <a:defRPr/>
            </a:pPr>
            <a:r>
              <a:rPr lang="en-US" sz="2800" dirty="0"/>
              <a:t>R</a:t>
            </a:r>
            <a:r>
              <a:rPr lang="en-US" sz="2800" dirty="0" smtClean="0"/>
              <a:t>educe </a:t>
            </a:r>
            <a:r>
              <a:rPr lang="en-US" sz="2800" dirty="0"/>
              <a:t>the overall median time to full appropriate IDE approval to 30 </a:t>
            </a:r>
            <a:r>
              <a:rPr lang="en-US" sz="2800" dirty="0" smtClean="0"/>
              <a:t>days.</a:t>
            </a:r>
            <a:endParaRPr lang="en-US" sz="2800" dirty="0"/>
          </a:p>
          <a:p>
            <a:pPr>
              <a:defRPr/>
            </a:pPr>
            <a:r>
              <a:rPr lang="en-US" sz="2800" dirty="0"/>
              <a:t>I</a:t>
            </a:r>
            <a:r>
              <a:rPr lang="en-US" sz="2800" dirty="0" smtClean="0"/>
              <a:t>ncrease </a:t>
            </a:r>
            <a:r>
              <a:rPr lang="en-US" sz="2800" dirty="0"/>
              <a:t>the number of early feasibility/first-in-human IDE studies submitted to each premarket Division</a:t>
            </a:r>
          </a:p>
          <a:p>
            <a:pPr marL="0" indent="0" eaLnBrk="1" hangingPunct="1">
              <a:buFontTx/>
              <a:buNone/>
              <a:defRPr/>
            </a:pPr>
            <a:endParaRPr lang="en-US" altLang="en-US" dirty="0" smtClean="0"/>
          </a:p>
        </p:txBody>
      </p:sp>
      <p:sp>
        <p:nvSpPr>
          <p:cNvPr id="32772"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4C19BEC8-1C94-45AD-B2E5-3767ABA4DB92}" type="slidenum">
              <a:rPr lang="en-US" altLang="en-US" sz="1400" smtClean="0"/>
              <a:pPr>
                <a:spcBef>
                  <a:spcPct val="0"/>
                </a:spcBef>
                <a:buFontTx/>
                <a:buNone/>
              </a:pPr>
              <a:t>13</a:t>
            </a:fld>
            <a:endParaRPr lang="en-US" altLang="en-US" sz="1400" smtClean="0"/>
          </a:p>
        </p:txBody>
      </p:sp>
    </p:spTree>
    <p:extLst>
      <p:ext uri="{BB962C8B-B14F-4D97-AF65-F5344CB8AC3E}">
        <p14:creationId xmlns:p14="http://schemas.microsoft.com/office/powerpoint/2010/main" val="146671320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143000"/>
            <a:ext cx="7924800" cy="914400"/>
          </a:xfrm>
        </p:spPr>
        <p:txBody>
          <a:bodyPr/>
          <a:lstStyle/>
          <a:p>
            <a:pPr eaLnBrk="1" hangingPunct="1"/>
            <a:r>
              <a:rPr lang="en-US" altLang="en-US" dirty="0" smtClean="0"/>
              <a:t>Clinical Trials Program: </a:t>
            </a:r>
            <a:br>
              <a:rPr lang="en-US" altLang="en-US" dirty="0" smtClean="0"/>
            </a:br>
            <a:r>
              <a:rPr lang="en-US" altLang="en-US" dirty="0" smtClean="0"/>
              <a:t>Future Plans</a:t>
            </a:r>
          </a:p>
        </p:txBody>
      </p:sp>
      <p:sp>
        <p:nvSpPr>
          <p:cNvPr id="8195" name="Rectangle 3"/>
          <p:cNvSpPr>
            <a:spLocks noGrp="1" noChangeArrowheads="1"/>
          </p:cNvSpPr>
          <p:nvPr>
            <p:ph type="body" idx="1"/>
          </p:nvPr>
        </p:nvSpPr>
        <p:spPr/>
        <p:txBody>
          <a:bodyPr/>
          <a:lstStyle/>
          <a:p>
            <a:pPr>
              <a:defRPr/>
            </a:pPr>
            <a:r>
              <a:rPr lang="en-US" dirty="0" smtClean="0"/>
              <a:t>Continued monitoring of performance for IDEs in general and EFS IDEs</a:t>
            </a:r>
          </a:p>
          <a:p>
            <a:pPr>
              <a:defRPr/>
            </a:pPr>
            <a:r>
              <a:rPr lang="en-US" dirty="0"/>
              <a:t>D</a:t>
            </a:r>
            <a:r>
              <a:rPr lang="en-US" dirty="0" smtClean="0"/>
              <a:t>raft Benefit-Risk Guidance for IDEs</a:t>
            </a:r>
          </a:p>
          <a:p>
            <a:pPr>
              <a:defRPr/>
            </a:pPr>
            <a:r>
              <a:rPr lang="en-US" dirty="0" smtClean="0"/>
              <a:t>Development of additional clinical trials training for CDRH review staff and external stakeholders</a:t>
            </a:r>
          </a:p>
          <a:p>
            <a:pPr>
              <a:defRPr/>
            </a:pPr>
            <a:r>
              <a:rPr lang="en-US" dirty="0" smtClean="0"/>
              <a:t>Submission </a:t>
            </a:r>
            <a:r>
              <a:rPr lang="en-US" dirty="0"/>
              <a:t>quality improvements</a:t>
            </a:r>
          </a:p>
          <a:p>
            <a:pPr>
              <a:defRPr/>
            </a:pPr>
            <a:endParaRPr lang="en-US" dirty="0"/>
          </a:p>
          <a:p>
            <a:pPr marL="0" indent="0" eaLnBrk="1" hangingPunct="1">
              <a:buFontTx/>
              <a:buNone/>
              <a:defRPr/>
            </a:pPr>
            <a:endParaRPr lang="en-US" altLang="en-US" dirty="0" smtClean="0"/>
          </a:p>
        </p:txBody>
      </p:sp>
      <p:sp>
        <p:nvSpPr>
          <p:cNvPr id="5120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75A3AA52-4BB6-4691-9970-B51D64BA053E}" type="slidenum">
              <a:rPr lang="en-US" altLang="en-US" sz="1400" smtClean="0"/>
              <a:pPr>
                <a:spcBef>
                  <a:spcPct val="0"/>
                </a:spcBef>
                <a:buFontTx/>
                <a:buNone/>
              </a:pPr>
              <a:t>14</a:t>
            </a:fld>
            <a:endParaRPr lang="en-US" altLang="en-US" sz="1400" smtClean="0"/>
          </a:p>
        </p:txBody>
      </p:sp>
    </p:spTree>
    <p:extLst>
      <p:ext uri="{BB962C8B-B14F-4D97-AF65-F5344CB8AC3E}">
        <p14:creationId xmlns:p14="http://schemas.microsoft.com/office/powerpoint/2010/main" val="313625611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143000"/>
            <a:ext cx="7924800" cy="914400"/>
          </a:xfrm>
        </p:spPr>
        <p:txBody>
          <a:bodyPr/>
          <a:lstStyle/>
          <a:p>
            <a:pPr eaLnBrk="1" hangingPunct="1"/>
            <a:r>
              <a:rPr lang="en-US" altLang="en-US" dirty="0" smtClean="0"/>
              <a:t>Submission Quality</a:t>
            </a:r>
          </a:p>
        </p:txBody>
      </p:sp>
      <p:sp>
        <p:nvSpPr>
          <p:cNvPr id="8195" name="Rectangle 3"/>
          <p:cNvSpPr>
            <a:spLocks noGrp="1" noChangeArrowheads="1"/>
          </p:cNvSpPr>
          <p:nvPr>
            <p:ph type="body" idx="1"/>
          </p:nvPr>
        </p:nvSpPr>
        <p:spPr/>
        <p:txBody>
          <a:bodyPr/>
          <a:lstStyle/>
          <a:p>
            <a:pPr>
              <a:defRPr/>
            </a:pPr>
            <a:r>
              <a:rPr lang="en-US" dirty="0" smtClean="0"/>
              <a:t>Meeting our FY15 goals will require work by both FDA and IDE sponsors</a:t>
            </a:r>
          </a:p>
          <a:p>
            <a:pPr>
              <a:defRPr/>
            </a:pPr>
            <a:r>
              <a:rPr lang="en-US" dirty="0" smtClean="0"/>
              <a:t>Many IDE submissions fail to “tell the sponsor’s story”</a:t>
            </a:r>
          </a:p>
          <a:p>
            <a:pPr>
              <a:defRPr/>
            </a:pPr>
            <a:r>
              <a:rPr lang="en-US" dirty="0" smtClean="0"/>
              <a:t>Many others fail to provide basic information needed to support FDA’s IDE review</a:t>
            </a:r>
          </a:p>
          <a:p>
            <a:pPr>
              <a:defRPr/>
            </a:pPr>
            <a:r>
              <a:rPr lang="en-US" dirty="0" smtClean="0"/>
              <a:t>Interaction with sponsor during IDE review can help resolve minor issues, but improvements in submission quality are a critical component as well</a:t>
            </a:r>
          </a:p>
        </p:txBody>
      </p:sp>
      <p:sp>
        <p:nvSpPr>
          <p:cNvPr id="5120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75A3AA52-4BB6-4691-9970-B51D64BA053E}" type="slidenum">
              <a:rPr lang="en-US" altLang="en-US" sz="1400" smtClean="0"/>
              <a:pPr>
                <a:spcBef>
                  <a:spcPct val="0"/>
                </a:spcBef>
                <a:buFontTx/>
                <a:buNone/>
              </a:pPr>
              <a:t>15</a:t>
            </a:fld>
            <a:endParaRPr lang="en-US" altLang="en-US" sz="1400" smtClean="0"/>
          </a:p>
        </p:txBody>
      </p:sp>
    </p:spTree>
    <p:extLst>
      <p:ext uri="{BB962C8B-B14F-4D97-AF65-F5344CB8AC3E}">
        <p14:creationId xmlns:p14="http://schemas.microsoft.com/office/powerpoint/2010/main" val="450626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143000"/>
            <a:ext cx="7924800" cy="914400"/>
          </a:xfrm>
        </p:spPr>
        <p:txBody>
          <a:bodyPr/>
          <a:lstStyle/>
          <a:p>
            <a:r>
              <a:rPr lang="en-US" altLang="en-US" dirty="0" smtClean="0"/>
              <a:t>Some major </a:t>
            </a:r>
            <a:r>
              <a:rPr lang="en-US" altLang="en-US" dirty="0"/>
              <a:t>nonclinical reasons for </a:t>
            </a:r>
            <a:r>
              <a:rPr lang="en-US" altLang="en-US" dirty="0" smtClean="0"/>
              <a:t>IDE Deficiencies</a:t>
            </a:r>
          </a:p>
        </p:txBody>
      </p:sp>
      <p:sp>
        <p:nvSpPr>
          <p:cNvPr id="8195" name="Rectangle 3"/>
          <p:cNvSpPr>
            <a:spLocks noGrp="1" noChangeArrowheads="1"/>
          </p:cNvSpPr>
          <p:nvPr>
            <p:ph type="body" idx="1"/>
          </p:nvPr>
        </p:nvSpPr>
        <p:spPr>
          <a:xfrm>
            <a:off x="457200" y="2438400"/>
            <a:ext cx="8229600" cy="4068763"/>
          </a:xfrm>
        </p:spPr>
        <p:txBody>
          <a:bodyPr/>
          <a:lstStyle/>
          <a:p>
            <a:pPr>
              <a:defRPr/>
            </a:pPr>
            <a:r>
              <a:rPr lang="en-US" dirty="0" smtClean="0"/>
              <a:t>Device description</a:t>
            </a:r>
            <a:endParaRPr lang="en-US" dirty="0"/>
          </a:p>
          <a:p>
            <a:pPr>
              <a:defRPr/>
            </a:pPr>
            <a:r>
              <a:rPr lang="en-US" dirty="0" smtClean="0"/>
              <a:t>Mechanical testing</a:t>
            </a:r>
          </a:p>
          <a:p>
            <a:pPr>
              <a:defRPr/>
            </a:pPr>
            <a:r>
              <a:rPr lang="en-US" dirty="0" smtClean="0"/>
              <a:t>Biocompatibility</a:t>
            </a:r>
          </a:p>
          <a:p>
            <a:pPr>
              <a:defRPr/>
            </a:pPr>
            <a:r>
              <a:rPr lang="en-US" dirty="0" smtClean="0"/>
              <a:t>Animal testing</a:t>
            </a:r>
          </a:p>
          <a:p>
            <a:pPr>
              <a:defRPr/>
            </a:pPr>
            <a:endParaRPr lang="en-US" dirty="0" smtClean="0"/>
          </a:p>
        </p:txBody>
      </p:sp>
      <p:sp>
        <p:nvSpPr>
          <p:cNvPr id="5120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75A3AA52-4BB6-4691-9970-B51D64BA053E}" type="slidenum">
              <a:rPr lang="en-US" altLang="en-US" sz="1400" smtClean="0"/>
              <a:pPr>
                <a:spcBef>
                  <a:spcPct val="0"/>
                </a:spcBef>
                <a:buFontTx/>
                <a:buNone/>
              </a:pPr>
              <a:t>16</a:t>
            </a:fld>
            <a:endParaRPr lang="en-US" altLang="en-US" sz="1400" smtClean="0"/>
          </a:p>
        </p:txBody>
      </p:sp>
      <p:sp>
        <p:nvSpPr>
          <p:cNvPr id="2" name="Oval 1"/>
          <p:cNvSpPr/>
          <p:nvPr/>
        </p:nvSpPr>
        <p:spPr bwMode="auto">
          <a:xfrm>
            <a:off x="152400" y="2362200"/>
            <a:ext cx="4800600" cy="633054"/>
          </a:xfrm>
          <a:prstGeom prst="ellipse">
            <a:avLst/>
          </a:prstGeom>
          <a:no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800" b="0" i="1" u="none" strike="noStrike" cap="none" normalizeH="0" baseline="0" smtClean="0">
              <a:ln>
                <a:noFill/>
              </a:ln>
              <a:solidFill>
                <a:srgbClr val="FF0000"/>
              </a:solidFill>
              <a:effectLst/>
              <a:latin typeface="Arial" pitchFamily="34" charset="0"/>
            </a:endParaRPr>
          </a:p>
        </p:txBody>
      </p:sp>
    </p:spTree>
    <p:extLst>
      <p:ext uri="{BB962C8B-B14F-4D97-AF65-F5344CB8AC3E}">
        <p14:creationId xmlns:p14="http://schemas.microsoft.com/office/powerpoint/2010/main" val="18158466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143000"/>
            <a:ext cx="7924800" cy="914400"/>
          </a:xfrm>
        </p:spPr>
        <p:txBody>
          <a:bodyPr/>
          <a:lstStyle/>
          <a:p>
            <a:r>
              <a:rPr lang="en-US" altLang="en-US" dirty="0" smtClean="0"/>
              <a:t>Types of questions that relate to submission quality</a:t>
            </a:r>
          </a:p>
        </p:txBody>
      </p:sp>
      <p:sp>
        <p:nvSpPr>
          <p:cNvPr id="8195" name="Rectangle 3"/>
          <p:cNvSpPr>
            <a:spLocks noGrp="1" noChangeArrowheads="1"/>
          </p:cNvSpPr>
          <p:nvPr>
            <p:ph type="body" idx="1"/>
          </p:nvPr>
        </p:nvSpPr>
        <p:spPr>
          <a:xfrm>
            <a:off x="457200" y="2438400"/>
            <a:ext cx="8458200" cy="4068763"/>
          </a:xfrm>
        </p:spPr>
        <p:txBody>
          <a:bodyPr/>
          <a:lstStyle/>
          <a:p>
            <a:pPr>
              <a:defRPr/>
            </a:pPr>
            <a:r>
              <a:rPr lang="en-US" dirty="0" smtClean="0"/>
              <a:t>Describe device components and materials</a:t>
            </a:r>
          </a:p>
          <a:p>
            <a:pPr>
              <a:defRPr/>
            </a:pPr>
            <a:r>
              <a:rPr lang="en-US" dirty="0" smtClean="0"/>
              <a:t>Describe principle of operation and key characteristics</a:t>
            </a:r>
          </a:p>
          <a:p>
            <a:pPr>
              <a:defRPr/>
            </a:pPr>
            <a:r>
              <a:rPr lang="en-US" dirty="0" smtClean="0"/>
              <a:t>Clarify version of device tested compared to version for clinical study</a:t>
            </a:r>
          </a:p>
          <a:p>
            <a:pPr>
              <a:defRPr/>
            </a:pPr>
            <a:r>
              <a:rPr lang="en-US" dirty="0" smtClean="0"/>
              <a:t>Clarify what testing was done with rationale </a:t>
            </a:r>
          </a:p>
          <a:p>
            <a:pPr>
              <a:defRPr/>
            </a:pPr>
            <a:r>
              <a:rPr lang="en-US" dirty="0" smtClean="0"/>
              <a:t>Provide adequate description of test conditions, success criteria, and results</a:t>
            </a:r>
          </a:p>
        </p:txBody>
      </p:sp>
      <p:sp>
        <p:nvSpPr>
          <p:cNvPr id="5120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75A3AA52-4BB6-4691-9970-B51D64BA053E}" type="slidenum">
              <a:rPr lang="en-US" altLang="en-US" sz="1400" smtClean="0"/>
              <a:pPr>
                <a:spcBef>
                  <a:spcPct val="0"/>
                </a:spcBef>
                <a:buFontTx/>
                <a:buNone/>
              </a:pPr>
              <a:t>17</a:t>
            </a:fld>
            <a:endParaRPr lang="en-US" altLang="en-US" sz="1400" smtClean="0"/>
          </a:p>
        </p:txBody>
      </p:sp>
    </p:spTree>
    <p:extLst>
      <p:ext uri="{BB962C8B-B14F-4D97-AF65-F5344CB8AC3E}">
        <p14:creationId xmlns:p14="http://schemas.microsoft.com/office/powerpoint/2010/main" val="215468581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1143000"/>
            <a:ext cx="7924800" cy="914400"/>
          </a:xfrm>
        </p:spPr>
        <p:txBody>
          <a:bodyPr/>
          <a:lstStyle/>
          <a:p>
            <a:r>
              <a:rPr lang="en-US" altLang="en-US" dirty="0" smtClean="0"/>
              <a:t>Conclusions</a:t>
            </a:r>
          </a:p>
        </p:txBody>
      </p:sp>
      <p:sp>
        <p:nvSpPr>
          <p:cNvPr id="8195" name="Rectangle 3"/>
          <p:cNvSpPr>
            <a:spLocks noGrp="1" noChangeArrowheads="1"/>
          </p:cNvSpPr>
          <p:nvPr>
            <p:ph type="body" idx="1"/>
          </p:nvPr>
        </p:nvSpPr>
        <p:spPr>
          <a:xfrm>
            <a:off x="457200" y="2438400"/>
            <a:ext cx="8458200" cy="4068763"/>
          </a:xfrm>
        </p:spPr>
        <p:txBody>
          <a:bodyPr/>
          <a:lstStyle/>
          <a:p>
            <a:pPr>
              <a:defRPr/>
            </a:pPr>
            <a:r>
              <a:rPr lang="en-US" dirty="0" smtClean="0"/>
              <a:t>Strengthening the Clinical Trial Enterprise is a high priority for CDRH.</a:t>
            </a:r>
          </a:p>
          <a:p>
            <a:pPr>
              <a:defRPr/>
            </a:pPr>
            <a:r>
              <a:rPr lang="en-US" dirty="0" smtClean="0"/>
              <a:t>We have made major progress in the past year.</a:t>
            </a:r>
          </a:p>
          <a:p>
            <a:pPr>
              <a:defRPr/>
            </a:pPr>
            <a:r>
              <a:rPr lang="en-US" dirty="0" smtClean="0"/>
              <a:t>However, much work remains and future progress will be a joint effort between FDA and our external stakeholders.</a:t>
            </a:r>
          </a:p>
        </p:txBody>
      </p:sp>
      <p:sp>
        <p:nvSpPr>
          <p:cNvPr id="5120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75A3AA52-4BB6-4691-9970-B51D64BA053E}" type="slidenum">
              <a:rPr lang="en-US" altLang="en-US" sz="1400" smtClean="0"/>
              <a:pPr>
                <a:spcBef>
                  <a:spcPct val="0"/>
                </a:spcBef>
                <a:buFontTx/>
                <a:buNone/>
              </a:pPr>
              <a:t>18</a:t>
            </a:fld>
            <a:endParaRPr lang="en-US" altLang="en-US" sz="1400" smtClean="0"/>
          </a:p>
        </p:txBody>
      </p:sp>
    </p:spTree>
    <p:extLst>
      <p:ext uri="{BB962C8B-B14F-4D97-AF65-F5344CB8AC3E}">
        <p14:creationId xmlns:p14="http://schemas.microsoft.com/office/powerpoint/2010/main" val="388226484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31AE75A1-7B4F-4BF0-909E-8A1EE72B65E8}" type="slidenum">
              <a:rPr lang="en-US" altLang="en-US" sz="1400" smtClean="0"/>
              <a:pPr eaLnBrk="1" hangingPunct="1">
                <a:spcBef>
                  <a:spcPct val="0"/>
                </a:spcBef>
                <a:buFontTx/>
                <a:buNone/>
              </a:pPr>
              <a:t>2</a:t>
            </a:fld>
            <a:endParaRPr lang="en-US" altLang="en-US" sz="1400" smtClean="0"/>
          </a:p>
        </p:txBody>
      </p:sp>
      <p:sp>
        <p:nvSpPr>
          <p:cNvPr id="12291" name="Rectangle 2"/>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1800"/>
          </a:p>
        </p:txBody>
      </p:sp>
      <p:sp>
        <p:nvSpPr>
          <p:cNvPr id="12292" name="Rectangle 4"/>
          <p:cNvSpPr>
            <a:spLocks noChangeArrowheads="1"/>
          </p:cNvSpPr>
          <p:nvPr/>
        </p:nvSpPr>
        <p:spPr bwMode="auto">
          <a:xfrm>
            <a:off x="342900" y="18288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285750" indent="-285750">
              <a:spcBef>
                <a:spcPct val="0"/>
              </a:spcBef>
            </a:pPr>
            <a:r>
              <a:rPr lang="en-US" altLang="en-US" sz="2400" b="1" dirty="0"/>
              <a:t>Strengthen the Clinical Trial Enterprise </a:t>
            </a:r>
            <a:endParaRPr lang="en-US" altLang="en-US" sz="2400" b="1" dirty="0" smtClean="0"/>
          </a:p>
          <a:p>
            <a:pPr marL="285750" indent="-285750">
              <a:spcBef>
                <a:spcPct val="0"/>
              </a:spcBef>
            </a:pPr>
            <a:endParaRPr lang="en-US" altLang="en-US" sz="2400" b="1" dirty="0" smtClean="0"/>
          </a:p>
          <a:p>
            <a:pPr marL="285750" indent="-285750">
              <a:spcBef>
                <a:spcPct val="0"/>
              </a:spcBef>
            </a:pPr>
            <a:r>
              <a:rPr lang="en-US" altLang="en-US" sz="2400" b="1" dirty="0" smtClean="0"/>
              <a:t>Strike </a:t>
            </a:r>
            <a:r>
              <a:rPr lang="en-US" altLang="en-US" sz="2400" b="1" dirty="0"/>
              <a:t>the Right Balance Between Premarket and </a:t>
            </a:r>
            <a:r>
              <a:rPr lang="en-US" altLang="en-US" sz="2400" b="1" dirty="0" err="1"/>
              <a:t>Postmarket</a:t>
            </a:r>
            <a:r>
              <a:rPr lang="en-US" altLang="en-US" sz="2400" b="1" dirty="0"/>
              <a:t> Data Collection </a:t>
            </a:r>
            <a:endParaRPr lang="en-US" altLang="en-US" sz="2400" b="1" dirty="0" smtClean="0"/>
          </a:p>
          <a:p>
            <a:pPr marL="285750" indent="-285750">
              <a:spcBef>
                <a:spcPct val="0"/>
              </a:spcBef>
            </a:pPr>
            <a:endParaRPr lang="en-US" altLang="en-US" sz="2400" b="1" dirty="0" smtClean="0"/>
          </a:p>
          <a:p>
            <a:pPr marL="285750" indent="-285750">
              <a:spcBef>
                <a:spcPct val="0"/>
              </a:spcBef>
            </a:pPr>
            <a:r>
              <a:rPr lang="en-US" altLang="en-US" sz="2400" b="1" dirty="0" smtClean="0"/>
              <a:t>Provide </a:t>
            </a:r>
            <a:r>
              <a:rPr lang="en-US" altLang="en-US" sz="2400" b="1" dirty="0"/>
              <a:t>Excellent Customer Service </a:t>
            </a:r>
            <a:endParaRPr lang="en-US" altLang="en-US" sz="2400" dirty="0"/>
          </a:p>
        </p:txBody>
      </p:sp>
      <p:sp>
        <p:nvSpPr>
          <p:cNvPr id="12293" name="TextBox 5"/>
          <p:cNvSpPr txBox="1">
            <a:spLocks noChangeArrowheads="1"/>
          </p:cNvSpPr>
          <p:nvPr/>
        </p:nvSpPr>
        <p:spPr bwMode="auto">
          <a:xfrm>
            <a:off x="981075" y="1066800"/>
            <a:ext cx="716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3600" b="1" dirty="0">
                <a:solidFill>
                  <a:schemeClr val="accent6"/>
                </a:solidFill>
                <a:latin typeface="Calibri" pitchFamily="34" charset="0"/>
                <a:cs typeface="Calibri" pitchFamily="34" charset="0"/>
              </a:rPr>
              <a:t>CDRH Strategic Priorities 2014/2015 </a:t>
            </a:r>
          </a:p>
        </p:txBody>
      </p:sp>
    </p:spTree>
    <p:extLst>
      <p:ext uri="{BB962C8B-B14F-4D97-AF65-F5344CB8AC3E}">
        <p14:creationId xmlns:p14="http://schemas.microsoft.com/office/powerpoint/2010/main" val="131458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1066800"/>
            <a:ext cx="7769225" cy="1066800"/>
          </a:xfrm>
        </p:spPr>
        <p:txBody>
          <a:bodyPr/>
          <a:lstStyle/>
          <a:p>
            <a:r>
              <a:rPr lang="en-US" altLang="en-US" sz="3200" dirty="0" smtClean="0"/>
              <a:t>Strengthening the Clinical Trial Enterprise </a:t>
            </a:r>
            <a:r>
              <a:rPr lang="en-US" altLang="en-US" dirty="0" smtClean="0"/>
              <a:t/>
            </a:r>
            <a:br>
              <a:rPr lang="en-US" altLang="en-US" dirty="0" smtClean="0"/>
            </a:br>
            <a:endParaRPr lang="en-US" altLang="en-US" dirty="0" smtClean="0"/>
          </a:p>
        </p:txBody>
      </p:sp>
      <p:sp>
        <p:nvSpPr>
          <p:cNvPr id="23555" name="Content Placeholder 2"/>
          <p:cNvSpPr>
            <a:spLocks noGrp="1"/>
          </p:cNvSpPr>
          <p:nvPr>
            <p:ph idx="1"/>
          </p:nvPr>
        </p:nvSpPr>
        <p:spPr>
          <a:xfrm>
            <a:off x="457200" y="1828800"/>
            <a:ext cx="8229600" cy="4525962"/>
          </a:xfrm>
        </p:spPr>
        <p:txBody>
          <a:bodyPr/>
          <a:lstStyle/>
          <a:p>
            <a:r>
              <a:rPr lang="en-US" altLang="en-US" sz="2800" dirty="0" smtClean="0">
                <a:solidFill>
                  <a:schemeClr val="tx2"/>
                </a:solidFill>
              </a:rPr>
              <a:t>Goal:</a:t>
            </a:r>
            <a:r>
              <a:rPr lang="en-US" altLang="en-US" sz="2800" dirty="0" smtClean="0"/>
              <a:t> Improve the efficiency, consistency, and predictability of the IDE process to reduce the time and number of cycles needed to reach appropriate IDE full approval for medical devices, in general, and for devices of public health importance, in particular.</a:t>
            </a:r>
          </a:p>
          <a:p>
            <a:r>
              <a:rPr lang="en-US" altLang="en-US" sz="2800" dirty="0" smtClean="0">
                <a:solidFill>
                  <a:schemeClr val="tx2"/>
                </a:solidFill>
              </a:rPr>
              <a:t>Goal:</a:t>
            </a:r>
            <a:r>
              <a:rPr lang="en-US" altLang="en-US" sz="2800" dirty="0" smtClean="0"/>
              <a:t> Increase the number of early feasibility/first-in-human IDE studies submitted to FDA and conducted in the U.S. </a:t>
            </a:r>
          </a:p>
          <a:p>
            <a:endParaRPr lang="en-US" altLang="en-US" dirty="0" smtClean="0"/>
          </a:p>
        </p:txBody>
      </p:sp>
      <p:sp>
        <p:nvSpPr>
          <p:cNvPr id="23556"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E23C6EC4-9337-4FC9-821F-C58EB46F70DD}" type="slidenum">
              <a:rPr lang="en-US" altLang="en-US" sz="1400" smtClean="0"/>
              <a:pPr>
                <a:spcBef>
                  <a:spcPct val="0"/>
                </a:spcBef>
                <a:buFontTx/>
                <a:buNone/>
              </a:pPr>
              <a:t>3</a:t>
            </a:fld>
            <a:endParaRPr lang="en-US" altLang="en-US" sz="1400" smtClean="0"/>
          </a:p>
        </p:txBody>
      </p:sp>
    </p:spTree>
    <p:extLst>
      <p:ext uri="{BB962C8B-B14F-4D97-AF65-F5344CB8AC3E}">
        <p14:creationId xmlns:p14="http://schemas.microsoft.com/office/powerpoint/2010/main" val="44963395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762000"/>
            <a:ext cx="7769225" cy="755650"/>
          </a:xfrm>
        </p:spPr>
        <p:txBody>
          <a:bodyPr/>
          <a:lstStyle/>
          <a:p>
            <a:r>
              <a:rPr lang="en-US" altLang="en-US" sz="3200" dirty="0" smtClean="0"/>
              <a:t>The IDE Challenge</a:t>
            </a:r>
            <a:endParaRPr lang="en-US" altLang="en-US" dirty="0" smtClean="0"/>
          </a:p>
        </p:txBody>
      </p:sp>
      <p:sp>
        <p:nvSpPr>
          <p:cNvPr id="22531" name="Content Placeholder 2"/>
          <p:cNvSpPr>
            <a:spLocks noGrp="1"/>
          </p:cNvSpPr>
          <p:nvPr>
            <p:ph idx="1"/>
          </p:nvPr>
        </p:nvSpPr>
        <p:spPr>
          <a:xfrm>
            <a:off x="228600" y="1524000"/>
            <a:ext cx="8650288" cy="4525963"/>
          </a:xfrm>
        </p:spPr>
        <p:txBody>
          <a:bodyPr/>
          <a:lstStyle/>
          <a:p>
            <a:r>
              <a:rPr lang="en-US" altLang="en-US" sz="2800" smtClean="0">
                <a:solidFill>
                  <a:schemeClr val="tx2"/>
                </a:solidFill>
              </a:rPr>
              <a:t>The IDE review process is an important part to protecting subjects in investigational device studies</a:t>
            </a:r>
          </a:p>
          <a:p>
            <a:r>
              <a:rPr lang="en-US" altLang="en-US" sz="2800" smtClean="0">
                <a:solidFill>
                  <a:schemeClr val="tx2"/>
                </a:solidFill>
              </a:rPr>
              <a:t>We also recognize, the sooner an IDE is approved, the sooner a potentially important technology can be available to US patients</a:t>
            </a:r>
          </a:p>
          <a:p>
            <a:r>
              <a:rPr lang="en-US" altLang="en-US" sz="2800" smtClean="0">
                <a:solidFill>
                  <a:schemeClr val="tx2"/>
                </a:solidFill>
              </a:rPr>
              <a:t>The IDE process has at times led to avoidable bottlenecks in the process</a:t>
            </a:r>
          </a:p>
          <a:p>
            <a:r>
              <a:rPr lang="en-US" altLang="en-US" sz="2800" smtClean="0">
                <a:solidFill>
                  <a:schemeClr val="tx2"/>
                </a:solidFill>
              </a:rPr>
              <a:t>We can and should look for ways to improve the process of FDA’s decision making for IDEs</a:t>
            </a:r>
            <a:endParaRPr lang="en-US" altLang="en-US" sz="2800" smtClean="0"/>
          </a:p>
          <a:p>
            <a:endParaRPr lang="en-US" altLang="en-US" smtClean="0"/>
          </a:p>
        </p:txBody>
      </p:sp>
      <p:sp>
        <p:nvSpPr>
          <p:cNvPr id="22532"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F3887568-A951-41D7-B8AE-DDF703D7CE5B}" type="slidenum">
              <a:rPr lang="en-US" altLang="en-US" sz="1400" smtClean="0"/>
              <a:pPr>
                <a:spcBef>
                  <a:spcPct val="0"/>
                </a:spcBef>
                <a:buFontTx/>
                <a:buNone/>
              </a:pPr>
              <a:t>4</a:t>
            </a:fld>
            <a:endParaRPr lang="en-US" altLang="en-US" sz="1400" smtClean="0"/>
          </a:p>
        </p:txBody>
      </p:sp>
    </p:spTree>
    <p:extLst>
      <p:ext uri="{BB962C8B-B14F-4D97-AF65-F5344CB8AC3E}">
        <p14:creationId xmlns:p14="http://schemas.microsoft.com/office/powerpoint/2010/main" val="316049322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914400"/>
            <a:ext cx="7769225" cy="755650"/>
          </a:xfrm>
        </p:spPr>
        <p:txBody>
          <a:bodyPr/>
          <a:lstStyle/>
          <a:p>
            <a:r>
              <a:rPr lang="en-US" altLang="en-US" sz="3200" dirty="0" smtClean="0"/>
              <a:t>What is CDRH doing?</a:t>
            </a:r>
            <a:endParaRPr lang="en-US" altLang="en-US" dirty="0" smtClean="0"/>
          </a:p>
        </p:txBody>
      </p:sp>
      <p:sp>
        <p:nvSpPr>
          <p:cNvPr id="24579" name="Content Placeholder 2"/>
          <p:cNvSpPr>
            <a:spLocks noGrp="1"/>
          </p:cNvSpPr>
          <p:nvPr>
            <p:ph idx="1"/>
          </p:nvPr>
        </p:nvSpPr>
        <p:spPr>
          <a:xfrm>
            <a:off x="381000" y="1752600"/>
            <a:ext cx="8229600" cy="4525962"/>
          </a:xfrm>
        </p:spPr>
        <p:txBody>
          <a:bodyPr/>
          <a:lstStyle/>
          <a:p>
            <a:r>
              <a:rPr lang="en-US" altLang="en-US" sz="2800" dirty="0" smtClean="0"/>
              <a:t>Established Clinical Trials Program and Clinical Trials Director (CTD)</a:t>
            </a:r>
          </a:p>
          <a:p>
            <a:r>
              <a:rPr lang="en-US" altLang="en-US" sz="2800" dirty="0" smtClean="0"/>
              <a:t>Established SOP for CTD involvement and review of certain IDE decisions. Focus on:</a:t>
            </a:r>
          </a:p>
          <a:p>
            <a:pPr lvl="1">
              <a:buFont typeface="Arial" charset="0"/>
              <a:buChar char="•"/>
            </a:pPr>
            <a:r>
              <a:rPr lang="en-US" altLang="en-US" sz="2600" dirty="0" smtClean="0"/>
              <a:t>Ensuring CDRH is “in the right place” </a:t>
            </a:r>
          </a:p>
          <a:p>
            <a:pPr lvl="1">
              <a:buFont typeface="Arial" charset="0"/>
              <a:buChar char="•"/>
            </a:pPr>
            <a:r>
              <a:rPr lang="en-US" altLang="en-US" sz="2600" dirty="0" smtClean="0"/>
              <a:t>Ensuring flexibility is applied where appropriate</a:t>
            </a:r>
          </a:p>
          <a:p>
            <a:pPr lvl="1">
              <a:buFont typeface="Arial" charset="0"/>
              <a:buChar char="•"/>
            </a:pPr>
            <a:r>
              <a:rPr lang="en-US" altLang="en-US" sz="2600" dirty="0" smtClean="0"/>
              <a:t>Increased communication with sponsors</a:t>
            </a:r>
          </a:p>
          <a:p>
            <a:r>
              <a:rPr lang="en-US" altLang="en-US" sz="2800" dirty="0" smtClean="0"/>
              <a:t>Established Early Feasibility Study (EFS) coordinators within Clinical Trials Program</a:t>
            </a:r>
            <a:endParaRPr lang="en-US" altLang="en-US" dirty="0" smtClean="0"/>
          </a:p>
        </p:txBody>
      </p:sp>
      <p:sp>
        <p:nvSpPr>
          <p:cNvPr id="24580"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E1D55E7F-B152-40D5-9315-1F1583DCE25F}" type="slidenum">
              <a:rPr lang="en-US" altLang="en-US" sz="1400" smtClean="0"/>
              <a:pPr>
                <a:spcBef>
                  <a:spcPct val="0"/>
                </a:spcBef>
                <a:buFontTx/>
                <a:buNone/>
              </a:pPr>
              <a:t>5</a:t>
            </a:fld>
            <a:endParaRPr lang="en-US" altLang="en-US" sz="1400" smtClean="0"/>
          </a:p>
        </p:txBody>
      </p:sp>
    </p:spTree>
    <p:extLst>
      <p:ext uri="{BB962C8B-B14F-4D97-AF65-F5344CB8AC3E}">
        <p14:creationId xmlns:p14="http://schemas.microsoft.com/office/powerpoint/2010/main" val="328604232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US" altLang="en-US" smtClean="0"/>
              <a:t>IDE SOP Provisions</a:t>
            </a:r>
          </a:p>
        </p:txBody>
      </p:sp>
      <p:sp>
        <p:nvSpPr>
          <p:cNvPr id="25603"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6D58F802-87F1-4C1A-A872-B3FC222C1ACE}" type="slidenum">
              <a:rPr lang="en-US" altLang="en-US" sz="1400" smtClean="0"/>
              <a:pPr>
                <a:spcBef>
                  <a:spcPct val="0"/>
                </a:spcBef>
                <a:buFontTx/>
                <a:buNone/>
              </a:pPr>
              <a:t>6</a:t>
            </a:fld>
            <a:endParaRPr lang="en-US" altLang="en-US" sz="1400" smtClean="0"/>
          </a:p>
        </p:txBody>
      </p:sp>
      <p:grpSp>
        <p:nvGrpSpPr>
          <p:cNvPr id="2" name="Group 1"/>
          <p:cNvGrpSpPr>
            <a:grpSpLocks/>
          </p:cNvGrpSpPr>
          <p:nvPr/>
        </p:nvGrpSpPr>
        <p:grpSpPr bwMode="auto">
          <a:xfrm>
            <a:off x="5019675" y="1600200"/>
            <a:ext cx="3789363" cy="1200329"/>
            <a:chOff x="5019040" y="1599957"/>
            <a:chExt cx="3789680" cy="1199843"/>
          </a:xfrm>
        </p:grpSpPr>
        <p:sp>
          <p:nvSpPr>
            <p:cNvPr id="10" name="Rectangle 9"/>
            <p:cNvSpPr/>
            <p:nvPr/>
          </p:nvSpPr>
          <p:spPr>
            <a:xfrm>
              <a:off x="5019040" y="2195029"/>
              <a:ext cx="1401880" cy="406235"/>
            </a:xfrm>
            <a:prstGeom prst="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10 Days</a:t>
              </a:r>
            </a:p>
          </p:txBody>
        </p:sp>
        <p:sp>
          <p:nvSpPr>
            <p:cNvPr id="25607" name="TextBox 19"/>
            <p:cNvSpPr txBox="1">
              <a:spLocks noChangeArrowheads="1"/>
            </p:cNvSpPr>
            <p:nvPr/>
          </p:nvSpPr>
          <p:spPr bwMode="auto">
            <a:xfrm>
              <a:off x="6553200" y="1599957"/>
              <a:ext cx="2255520" cy="11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dirty="0"/>
                <a:t>FDA offers a teleconference to clarify reasons for decision</a:t>
              </a:r>
            </a:p>
          </p:txBody>
        </p:sp>
      </p:grpSp>
      <p:sp>
        <p:nvSpPr>
          <p:cNvPr id="54" name="Rectangle 53"/>
          <p:cNvSpPr/>
          <p:nvPr/>
        </p:nvSpPr>
        <p:spPr>
          <a:xfrm>
            <a:off x="812800" y="2193925"/>
            <a:ext cx="4206875" cy="406400"/>
          </a:xfrm>
          <a:prstGeom prst="rect">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cs typeface="Arial" panose="020B0604020202020204" pitchFamily="34" charset="0"/>
              </a:rPr>
              <a:t>30 Day IDE Review Round 1 </a:t>
            </a:r>
            <a:r>
              <a:rPr lang="en-US" sz="2000" dirty="0" smtClean="0">
                <a:cs typeface="Arial" panose="020B0604020202020204" pitchFamily="34" charset="0"/>
              </a:rPr>
              <a:t>DSAP*</a:t>
            </a:r>
            <a:endParaRPr lang="en-US" sz="2000" dirty="0">
              <a:cs typeface="Arial" panose="020B0604020202020204" pitchFamily="34" charset="0"/>
            </a:endParaRPr>
          </a:p>
        </p:txBody>
      </p:sp>
      <p:sp>
        <p:nvSpPr>
          <p:cNvPr id="3" name="TextBox 2"/>
          <p:cNvSpPr txBox="1"/>
          <p:nvPr/>
        </p:nvSpPr>
        <p:spPr>
          <a:xfrm>
            <a:off x="383782" y="6083531"/>
            <a:ext cx="7924800" cy="584775"/>
          </a:xfrm>
          <a:prstGeom prst="rect">
            <a:avLst/>
          </a:prstGeom>
          <a:noFill/>
        </p:spPr>
        <p:txBody>
          <a:bodyPr wrap="square" rtlCol="0">
            <a:spAutoFit/>
          </a:bodyPr>
          <a:lstStyle/>
          <a:p>
            <a:r>
              <a:rPr lang="en-US" sz="1600" dirty="0" smtClean="0"/>
              <a:t>* For Round 1 disapproval (DSAP) and approval with conditions (APCN) decisions, the clinical trials director (CTD) may review and request to meet with review team.</a:t>
            </a:r>
          </a:p>
        </p:txBody>
      </p:sp>
    </p:spTree>
    <p:extLst>
      <p:ext uri="{BB962C8B-B14F-4D97-AF65-F5344CB8AC3E}">
        <p14:creationId xmlns:p14="http://schemas.microsoft.com/office/powerpoint/2010/main" val="24560244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440488" y="3616325"/>
            <a:ext cx="1401762" cy="406400"/>
          </a:xfrm>
          <a:prstGeom prst="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6627" name="Title 5"/>
          <p:cNvSpPr>
            <a:spLocks noGrp="1"/>
          </p:cNvSpPr>
          <p:nvPr>
            <p:ph type="title"/>
          </p:nvPr>
        </p:nvSpPr>
        <p:spPr/>
        <p:txBody>
          <a:bodyPr/>
          <a:lstStyle/>
          <a:p>
            <a:r>
              <a:rPr lang="en-US" altLang="en-US" smtClean="0"/>
              <a:t>IDE SOP Provisions</a:t>
            </a:r>
          </a:p>
        </p:txBody>
      </p:sp>
      <p:sp>
        <p:nvSpPr>
          <p:cNvPr id="26628"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A6DABA9F-E8A7-4BFA-B58B-493267F753DB}" type="slidenum">
              <a:rPr lang="en-US" altLang="en-US" sz="1400" smtClean="0"/>
              <a:pPr>
                <a:spcBef>
                  <a:spcPct val="0"/>
                </a:spcBef>
                <a:buFontTx/>
                <a:buNone/>
              </a:pPr>
              <a:t>7</a:t>
            </a:fld>
            <a:endParaRPr lang="en-US" altLang="en-US" sz="1400" smtClean="0"/>
          </a:p>
        </p:txBody>
      </p:sp>
      <p:sp>
        <p:nvSpPr>
          <p:cNvPr id="10" name="Rectangle 9"/>
          <p:cNvSpPr/>
          <p:nvPr/>
        </p:nvSpPr>
        <p:spPr>
          <a:xfrm>
            <a:off x="5019675" y="2193925"/>
            <a:ext cx="1401763" cy="406400"/>
          </a:xfrm>
          <a:prstGeom prst="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10 Days</a:t>
            </a:r>
          </a:p>
        </p:txBody>
      </p:sp>
      <p:sp>
        <p:nvSpPr>
          <p:cNvPr id="26630" name="TextBox 19"/>
          <p:cNvSpPr txBox="1">
            <a:spLocks noChangeArrowheads="1"/>
          </p:cNvSpPr>
          <p:nvPr/>
        </p:nvSpPr>
        <p:spPr bwMode="auto">
          <a:xfrm>
            <a:off x="6553200" y="1593760"/>
            <a:ext cx="22558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dirty="0"/>
              <a:t>FDA offers a teleconference to clarify reasons for decision</a:t>
            </a:r>
          </a:p>
        </p:txBody>
      </p:sp>
      <p:grpSp>
        <p:nvGrpSpPr>
          <p:cNvPr id="70" name="Group 69"/>
          <p:cNvGrpSpPr>
            <a:grpSpLocks/>
          </p:cNvGrpSpPr>
          <p:nvPr/>
        </p:nvGrpSpPr>
        <p:grpSpPr bwMode="auto">
          <a:xfrm>
            <a:off x="7248525" y="2820988"/>
            <a:ext cx="1846263" cy="1201737"/>
            <a:chOff x="7248524" y="2821702"/>
            <a:chExt cx="1846047" cy="1201658"/>
          </a:xfrm>
        </p:grpSpPr>
        <p:sp>
          <p:nvSpPr>
            <p:cNvPr id="26639" name="TextBox 22"/>
            <p:cNvSpPr txBox="1">
              <a:spLocks noChangeArrowheads="1"/>
            </p:cNvSpPr>
            <p:nvPr/>
          </p:nvSpPr>
          <p:spPr bwMode="auto">
            <a:xfrm>
              <a:off x="7248524" y="2821702"/>
              <a:ext cx="18460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CTD included in 10-day t-con</a:t>
              </a:r>
            </a:p>
          </p:txBody>
        </p:sp>
        <p:cxnSp>
          <p:nvCxnSpPr>
            <p:cNvPr id="42" name="Straight Connector 41"/>
            <p:cNvCxnSpPr/>
            <p:nvPr/>
          </p:nvCxnSpPr>
          <p:spPr>
            <a:xfrm>
              <a:off x="7813608" y="3616987"/>
              <a:ext cx="0" cy="40637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3303588" y="2971800"/>
            <a:ext cx="3832225" cy="1050925"/>
            <a:chOff x="3303592" y="2971800"/>
            <a:chExt cx="3831898" cy="1051560"/>
          </a:xfrm>
        </p:grpSpPr>
        <p:sp>
          <p:nvSpPr>
            <p:cNvPr id="26635" name="TextBox 21"/>
            <p:cNvSpPr txBox="1">
              <a:spLocks noChangeArrowheads="1"/>
            </p:cNvSpPr>
            <p:nvPr/>
          </p:nvSpPr>
          <p:spPr bwMode="auto">
            <a:xfrm>
              <a:off x="3303592" y="2971800"/>
              <a:ext cx="3249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CTD and team meet internally</a:t>
              </a:r>
            </a:p>
          </p:txBody>
        </p:sp>
        <p:cxnSp>
          <p:nvCxnSpPr>
            <p:cNvPr id="41" name="Straight Connector 40"/>
            <p:cNvCxnSpPr/>
            <p:nvPr/>
          </p:nvCxnSpPr>
          <p:spPr>
            <a:xfrm>
              <a:off x="7135490" y="3616714"/>
              <a:ext cx="0" cy="4066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6635" idx="3"/>
            </p:cNvCxnSpPr>
            <p:nvPr/>
          </p:nvCxnSpPr>
          <p:spPr>
            <a:xfrm>
              <a:off x="6552927" y="3156061"/>
              <a:ext cx="5619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114854" y="3156061"/>
              <a:ext cx="7937" cy="46065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812800" y="2193925"/>
            <a:ext cx="4206875" cy="406400"/>
          </a:xfrm>
          <a:prstGeom prst="rect">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cs typeface="Arial" panose="020B0604020202020204" pitchFamily="34" charset="0"/>
              </a:rPr>
              <a:t>30 Day IDE Review Round 1 </a:t>
            </a:r>
            <a:r>
              <a:rPr lang="en-US" sz="2000" dirty="0" smtClean="0">
                <a:cs typeface="Arial" panose="020B0604020202020204" pitchFamily="34" charset="0"/>
              </a:rPr>
              <a:t>DSAP*</a:t>
            </a:r>
            <a:endParaRPr lang="en-US" sz="2000" dirty="0">
              <a:cs typeface="Arial" panose="020B0604020202020204" pitchFamily="34" charset="0"/>
            </a:endParaRPr>
          </a:p>
        </p:txBody>
      </p:sp>
      <p:sp>
        <p:nvSpPr>
          <p:cNvPr id="55" name="Rectangle 54"/>
          <p:cNvSpPr/>
          <p:nvPr/>
        </p:nvSpPr>
        <p:spPr>
          <a:xfrm>
            <a:off x="2214563" y="3616325"/>
            <a:ext cx="4206875" cy="406400"/>
          </a:xfrm>
          <a:prstGeom prst="rect">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Round 2 DSAP or APCN</a:t>
            </a:r>
          </a:p>
        </p:txBody>
      </p:sp>
      <p:sp>
        <p:nvSpPr>
          <p:cNvPr id="17" name="TextBox 16"/>
          <p:cNvSpPr txBox="1"/>
          <p:nvPr/>
        </p:nvSpPr>
        <p:spPr>
          <a:xfrm>
            <a:off x="383782" y="6172200"/>
            <a:ext cx="7924800" cy="584775"/>
          </a:xfrm>
          <a:prstGeom prst="rect">
            <a:avLst/>
          </a:prstGeom>
          <a:noFill/>
        </p:spPr>
        <p:txBody>
          <a:bodyPr wrap="square" rtlCol="0">
            <a:spAutoFit/>
          </a:bodyPr>
          <a:lstStyle/>
          <a:p>
            <a:r>
              <a:rPr lang="en-US" sz="1600" dirty="0" smtClean="0"/>
              <a:t>* For Round 1 disapproval (DSAP) and approval with conditions (APCN) decisions, the clinical trials director (CTD) may review and request to meet with review team.</a:t>
            </a:r>
          </a:p>
        </p:txBody>
      </p:sp>
    </p:spTree>
    <p:extLst>
      <p:ext uri="{BB962C8B-B14F-4D97-AF65-F5344CB8AC3E}">
        <p14:creationId xmlns:p14="http://schemas.microsoft.com/office/powerpoint/2010/main" val="3583172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3209925" y="5019675"/>
            <a:ext cx="4206875" cy="406400"/>
          </a:xfrm>
          <a:prstGeom prst="rect">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Round 3+ DSAP or APCN</a:t>
            </a:r>
          </a:p>
        </p:txBody>
      </p:sp>
      <p:sp>
        <p:nvSpPr>
          <p:cNvPr id="56" name="Rectangle 55"/>
          <p:cNvSpPr/>
          <p:nvPr/>
        </p:nvSpPr>
        <p:spPr>
          <a:xfrm>
            <a:off x="6440488" y="3616325"/>
            <a:ext cx="1401762" cy="406400"/>
          </a:xfrm>
          <a:prstGeom prst="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7652" name="Title 5"/>
          <p:cNvSpPr>
            <a:spLocks noGrp="1"/>
          </p:cNvSpPr>
          <p:nvPr>
            <p:ph type="title"/>
          </p:nvPr>
        </p:nvSpPr>
        <p:spPr/>
        <p:txBody>
          <a:bodyPr/>
          <a:lstStyle/>
          <a:p>
            <a:r>
              <a:rPr lang="en-US" altLang="en-US" smtClean="0"/>
              <a:t>IDE SOP Provisions</a:t>
            </a:r>
          </a:p>
        </p:txBody>
      </p:sp>
      <p:sp>
        <p:nvSpPr>
          <p:cNvPr id="27653"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B3E56A1A-E2EA-4A1E-A1A2-A3973B398ADC}" type="slidenum">
              <a:rPr lang="en-US" altLang="en-US" sz="1400" smtClean="0"/>
              <a:pPr>
                <a:spcBef>
                  <a:spcPct val="0"/>
                </a:spcBef>
                <a:buFontTx/>
                <a:buNone/>
              </a:pPr>
              <a:t>8</a:t>
            </a:fld>
            <a:endParaRPr lang="en-US" altLang="en-US" sz="1400" smtClean="0"/>
          </a:p>
        </p:txBody>
      </p:sp>
      <p:sp>
        <p:nvSpPr>
          <p:cNvPr id="10" name="Rectangle 9"/>
          <p:cNvSpPr/>
          <p:nvPr/>
        </p:nvSpPr>
        <p:spPr>
          <a:xfrm>
            <a:off x="5019675" y="2193925"/>
            <a:ext cx="1401763" cy="406400"/>
          </a:xfrm>
          <a:prstGeom prst="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10 Days</a:t>
            </a:r>
          </a:p>
        </p:txBody>
      </p:sp>
      <p:sp>
        <p:nvSpPr>
          <p:cNvPr id="27655" name="TextBox 19"/>
          <p:cNvSpPr txBox="1">
            <a:spLocks noChangeArrowheads="1"/>
          </p:cNvSpPr>
          <p:nvPr/>
        </p:nvSpPr>
        <p:spPr bwMode="auto">
          <a:xfrm>
            <a:off x="6553200" y="1647825"/>
            <a:ext cx="22558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dirty="0"/>
              <a:t>FDA offers a teleconference to clarify reasons for decision</a:t>
            </a:r>
          </a:p>
        </p:txBody>
      </p:sp>
      <p:sp>
        <p:nvSpPr>
          <p:cNvPr id="27656" name="TextBox 22"/>
          <p:cNvSpPr txBox="1">
            <a:spLocks noChangeArrowheads="1"/>
          </p:cNvSpPr>
          <p:nvPr/>
        </p:nvSpPr>
        <p:spPr bwMode="auto">
          <a:xfrm>
            <a:off x="7248525" y="2929174"/>
            <a:ext cx="184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dirty="0"/>
              <a:t>CTD included in 10-day t-con</a:t>
            </a:r>
          </a:p>
        </p:txBody>
      </p:sp>
      <p:cxnSp>
        <p:nvCxnSpPr>
          <p:cNvPr id="42" name="Straight Connector 41"/>
          <p:cNvCxnSpPr/>
          <p:nvPr/>
        </p:nvCxnSpPr>
        <p:spPr>
          <a:xfrm>
            <a:off x="7813675" y="3616325"/>
            <a:ext cx="0" cy="4064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a:grpSpLocks/>
          </p:cNvGrpSpPr>
          <p:nvPr/>
        </p:nvGrpSpPr>
        <p:grpSpPr bwMode="auto">
          <a:xfrm>
            <a:off x="7440613" y="5019675"/>
            <a:ext cx="1401762" cy="406400"/>
            <a:chOff x="7439977" y="5019040"/>
            <a:chExt cx="1402080" cy="407035"/>
          </a:xfrm>
        </p:grpSpPr>
        <p:sp>
          <p:nvSpPr>
            <p:cNvPr id="58" name="Rectangle 57"/>
            <p:cNvSpPr/>
            <p:nvPr/>
          </p:nvSpPr>
          <p:spPr>
            <a:xfrm>
              <a:off x="7439977" y="5019040"/>
              <a:ext cx="1402080" cy="407035"/>
            </a:xfrm>
            <a:prstGeom prst="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cxnSp>
          <p:nvCxnSpPr>
            <p:cNvPr id="50" name="Straight Connector 49"/>
            <p:cNvCxnSpPr/>
            <p:nvPr/>
          </p:nvCxnSpPr>
          <p:spPr>
            <a:xfrm>
              <a:off x="8130696" y="5019040"/>
              <a:ext cx="0" cy="4070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808712" y="5019040"/>
              <a:ext cx="0" cy="40703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812800" y="2193925"/>
            <a:ext cx="4206875" cy="406400"/>
          </a:xfrm>
          <a:prstGeom prst="rect">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cs typeface="Arial" panose="020B0604020202020204" pitchFamily="34" charset="0"/>
              </a:rPr>
              <a:t>30 Day IDE Review Round 1 </a:t>
            </a:r>
            <a:r>
              <a:rPr lang="en-US" sz="2000" dirty="0" smtClean="0">
                <a:cs typeface="Arial" panose="020B0604020202020204" pitchFamily="34" charset="0"/>
              </a:rPr>
              <a:t>DSAP*</a:t>
            </a:r>
            <a:endParaRPr lang="en-US" sz="2000" dirty="0">
              <a:cs typeface="Arial" panose="020B0604020202020204" pitchFamily="34" charset="0"/>
            </a:endParaRPr>
          </a:p>
        </p:txBody>
      </p:sp>
      <p:sp>
        <p:nvSpPr>
          <p:cNvPr id="55" name="Rectangle 54"/>
          <p:cNvSpPr/>
          <p:nvPr/>
        </p:nvSpPr>
        <p:spPr>
          <a:xfrm>
            <a:off x="2214563" y="3616325"/>
            <a:ext cx="4206875" cy="406400"/>
          </a:xfrm>
          <a:prstGeom prst="rect">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Round 2 DSAP or APCN</a:t>
            </a:r>
          </a:p>
        </p:txBody>
      </p:sp>
      <p:grpSp>
        <p:nvGrpSpPr>
          <p:cNvPr id="3" name="Group 2"/>
          <p:cNvGrpSpPr>
            <a:grpSpLocks/>
          </p:cNvGrpSpPr>
          <p:nvPr/>
        </p:nvGrpSpPr>
        <p:grpSpPr bwMode="auto">
          <a:xfrm>
            <a:off x="219075" y="5019675"/>
            <a:ext cx="6523038" cy="989013"/>
            <a:chOff x="219353" y="5019040"/>
            <a:chExt cx="6522501" cy="989092"/>
          </a:xfrm>
        </p:grpSpPr>
        <p:sp>
          <p:nvSpPr>
            <p:cNvPr id="27669" name="TextBox 25"/>
            <p:cNvSpPr txBox="1">
              <a:spLocks noChangeArrowheads="1"/>
            </p:cNvSpPr>
            <p:nvPr/>
          </p:nvSpPr>
          <p:spPr bwMode="auto">
            <a:xfrm>
              <a:off x="219353" y="5638800"/>
              <a:ext cx="4296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CTD notified 5 days prior to decision letter</a:t>
              </a:r>
            </a:p>
          </p:txBody>
        </p:sp>
        <p:cxnSp>
          <p:nvCxnSpPr>
            <p:cNvPr id="53" name="Straight Connector 52"/>
            <p:cNvCxnSpPr/>
            <p:nvPr/>
          </p:nvCxnSpPr>
          <p:spPr>
            <a:xfrm>
              <a:off x="6722806" y="5019040"/>
              <a:ext cx="0" cy="4064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895743" y="5823967"/>
              <a:ext cx="18191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6722806" y="5425472"/>
              <a:ext cx="19048" cy="39849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4" name="Group 60"/>
          <p:cNvGrpSpPr>
            <a:grpSpLocks/>
          </p:cNvGrpSpPr>
          <p:nvPr/>
        </p:nvGrpSpPr>
        <p:grpSpPr bwMode="auto">
          <a:xfrm>
            <a:off x="3303588" y="2971800"/>
            <a:ext cx="3832225" cy="1050925"/>
            <a:chOff x="3303592" y="2971800"/>
            <a:chExt cx="3831898" cy="1051560"/>
          </a:xfrm>
        </p:grpSpPr>
        <p:sp>
          <p:nvSpPr>
            <p:cNvPr id="27665" name="TextBox 61"/>
            <p:cNvSpPr txBox="1">
              <a:spLocks noChangeArrowheads="1"/>
            </p:cNvSpPr>
            <p:nvPr/>
          </p:nvSpPr>
          <p:spPr bwMode="auto">
            <a:xfrm>
              <a:off x="3303592" y="2971800"/>
              <a:ext cx="3064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800"/>
                <a:t>CTD and team meet internally</a:t>
              </a:r>
            </a:p>
          </p:txBody>
        </p:sp>
        <p:cxnSp>
          <p:nvCxnSpPr>
            <p:cNvPr id="63" name="Straight Connector 62"/>
            <p:cNvCxnSpPr/>
            <p:nvPr/>
          </p:nvCxnSpPr>
          <p:spPr>
            <a:xfrm>
              <a:off x="7135490" y="3616714"/>
              <a:ext cx="0" cy="4066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7665" idx="3"/>
            </p:cNvCxnSpPr>
            <p:nvPr/>
          </p:nvCxnSpPr>
          <p:spPr>
            <a:xfrm>
              <a:off x="6368792" y="3156061"/>
              <a:ext cx="7460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114854" y="3156061"/>
              <a:ext cx="7937" cy="46065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83782" y="6172200"/>
            <a:ext cx="7924800" cy="584775"/>
          </a:xfrm>
          <a:prstGeom prst="rect">
            <a:avLst/>
          </a:prstGeom>
          <a:noFill/>
        </p:spPr>
        <p:txBody>
          <a:bodyPr wrap="square" rtlCol="0">
            <a:spAutoFit/>
          </a:bodyPr>
          <a:lstStyle/>
          <a:p>
            <a:r>
              <a:rPr lang="en-US" sz="1600" dirty="0" smtClean="0"/>
              <a:t>* For Round 1 disapproval (DSAP) and approval with conditions (APCN) decisions, the clinical trials director (CTD) may review and request to meet with review team.</a:t>
            </a:r>
          </a:p>
        </p:txBody>
      </p:sp>
    </p:spTree>
    <p:extLst>
      <p:ext uri="{BB962C8B-B14F-4D97-AF65-F5344CB8AC3E}">
        <p14:creationId xmlns:p14="http://schemas.microsoft.com/office/powerpoint/2010/main" val="2794040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1219200"/>
            <a:ext cx="7769225" cy="755650"/>
          </a:xfrm>
        </p:spPr>
        <p:txBody>
          <a:bodyPr/>
          <a:lstStyle/>
          <a:p>
            <a:r>
              <a:rPr lang="en-US" altLang="en-US" dirty="0" smtClean="0"/>
              <a:t>Clinical Trials Program Outcomes</a:t>
            </a:r>
          </a:p>
        </p:txBody>
      </p:sp>
      <p:sp>
        <p:nvSpPr>
          <p:cNvPr id="28675" name="Content Placeholder 2"/>
          <p:cNvSpPr>
            <a:spLocks noGrp="1"/>
          </p:cNvSpPr>
          <p:nvPr>
            <p:ph idx="1"/>
          </p:nvPr>
        </p:nvSpPr>
        <p:spPr/>
        <p:txBody>
          <a:bodyPr/>
          <a:lstStyle/>
          <a:p>
            <a:r>
              <a:rPr lang="en-US" altLang="en-US" smtClean="0"/>
              <a:t>Helps ensure consistency in decision-making</a:t>
            </a:r>
          </a:p>
          <a:p>
            <a:r>
              <a:rPr lang="en-US" altLang="en-US" smtClean="0"/>
              <a:t>Facilitates sharing of best practices across divisions</a:t>
            </a:r>
          </a:p>
          <a:p>
            <a:r>
              <a:rPr lang="en-US" altLang="en-US" smtClean="0"/>
              <a:t>Encourages higher levels of interaction</a:t>
            </a:r>
          </a:p>
          <a:p>
            <a:r>
              <a:rPr lang="en-US" altLang="en-US" smtClean="0"/>
              <a:t>Helps prepare sponsor to respond</a:t>
            </a:r>
          </a:p>
          <a:p>
            <a:pPr lvl="1"/>
            <a:r>
              <a:rPr lang="en-US" altLang="en-US" smtClean="0"/>
              <a:t>10-day meeting</a:t>
            </a:r>
          </a:p>
        </p:txBody>
      </p:sp>
      <p:sp>
        <p:nvSpPr>
          <p:cNvPr id="28676" name="Slide Number Placeholder 4"/>
          <p:cNvSpPr>
            <a:spLocks noGrp="1"/>
          </p:cNvSpPr>
          <p:nvPr>
            <p:ph type="sldNum" sz="quarter" idx="12"/>
          </p:nvPr>
        </p:nvSpPr>
        <p:spPr>
          <a:xfrm>
            <a:off x="6553200" y="6245225"/>
            <a:ext cx="2133600" cy="476250"/>
          </a:xfrm>
          <a:noFill/>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EE6AE9A2-D454-4108-8ACE-93FACA44D297}" type="slidenum">
              <a:rPr lang="en-US" altLang="en-US" sz="1400" smtClean="0"/>
              <a:pPr>
                <a:spcBef>
                  <a:spcPct val="0"/>
                </a:spcBef>
                <a:buFontTx/>
                <a:buNone/>
              </a:pPr>
              <a:t>9</a:t>
            </a:fld>
            <a:endParaRPr lang="en-US" altLang="en-US" sz="1400" smtClean="0"/>
          </a:p>
        </p:txBody>
      </p:sp>
    </p:spTree>
    <p:extLst>
      <p:ext uri="{BB962C8B-B14F-4D97-AF65-F5344CB8AC3E}">
        <p14:creationId xmlns:p14="http://schemas.microsoft.com/office/powerpoint/2010/main" val="149348913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altLang="en-US" sz="800" b="0" i="1"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altLang="en-US" sz="800" b="0" i="1" u="none" strike="noStrike" cap="none" normalizeH="0" baseline="0" smtClean="0">
            <a:ln>
              <a:noFill/>
            </a:ln>
            <a:solidFill>
              <a:srgbClr val="000000"/>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61A701A74BF44AEED9550FA218F39" ma:contentTypeVersion="0" ma:contentTypeDescription="Create a new document." ma:contentTypeScope="" ma:versionID="85a22d3a72119dd4787196982b41fb19">
  <xsd:schema xmlns:xsd="http://www.w3.org/2001/XMLSchema" xmlns:xs="http://www.w3.org/2001/XMLSchema" xmlns:p="http://schemas.microsoft.com/office/2006/metadata/properties" xmlns:ns2="521c231c-d7e1-4365-91f9-a4f5bf0ff7fb" targetNamespace="http://schemas.microsoft.com/office/2006/metadata/properties" ma:root="true" ma:fieldsID="afee20291cac1623ab4da47b165d868a" ns2:_="">
    <xsd:import namespace="521c231c-d7e1-4365-91f9-a4f5bf0ff7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c231c-d7e1-4365-91f9-a4f5bf0ff7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21c231c-d7e1-4365-91f9-a4f5bf0ff7fb">6K3HNA2VRTAC-25-21</_dlc_DocId>
    <_dlc_DocIdUrl xmlns="521c231c-d7e1-4365-91f9-a4f5bf0ff7fb">
      <Url>http://sharepoint.fda.gov/orgs/CDRH-IT/eSub510KPilot/_layouts/DocIdRedir.aspx?ID=6K3HNA2VRTAC-25-21</Url>
      <Description>6K3HNA2VRTAC-25-21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4F6D1-DDAC-4187-A3CA-0717C5CBC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c231c-d7e1-4365-91f9-a4f5bf0ff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0BD0AB-63F7-42ED-8208-94ED9E988426}">
  <ds:schemaRefs>
    <ds:schemaRef ds:uri="http://purl.org/dc/elements/1.1/"/>
    <ds:schemaRef ds:uri="http://purl.org/dc/terms/"/>
    <ds:schemaRef ds:uri="http://schemas.microsoft.com/office/2006/metadata/properties"/>
    <ds:schemaRef ds:uri="http://schemas.openxmlformats.org/package/2006/metadata/core-properties"/>
    <ds:schemaRef ds:uri="521c231c-d7e1-4365-91f9-a4f5bf0ff7fb"/>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FCB7293-F89B-47A4-BB0C-1B3E1E30A782}">
  <ds:schemaRefs>
    <ds:schemaRef ds:uri="http://schemas.microsoft.com/sharepoint/events"/>
  </ds:schemaRefs>
</ds:datastoreItem>
</file>

<file path=customXml/itemProps4.xml><?xml version="1.0" encoding="utf-8"?>
<ds:datastoreItem xmlns:ds="http://schemas.openxmlformats.org/officeDocument/2006/customXml" ds:itemID="{19417EE4-91E3-4233-A53E-6E1F55E4F7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CDRH Presentation template - 2013</Template>
  <TotalTime>2334</TotalTime>
  <Words>869</Words>
  <Application>Microsoft Office PowerPoint</Application>
  <PresentationFormat>On-screen Show (4:3)</PresentationFormat>
  <Paragraphs>114</Paragraphs>
  <Slides>18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2_Default Design</vt:lpstr>
      <vt:lpstr>Custom Design</vt:lpstr>
      <vt:lpstr>Worksheet</vt:lpstr>
      <vt:lpstr>Strengthening the Medical Device Clinical Trial Enterprise</vt:lpstr>
      <vt:lpstr>PowerPoint Presentation</vt:lpstr>
      <vt:lpstr>Strengthening the Clinical Trial Enterprise  </vt:lpstr>
      <vt:lpstr>The IDE Challenge</vt:lpstr>
      <vt:lpstr>What is CDRH doing?</vt:lpstr>
      <vt:lpstr>IDE SOP Provisions</vt:lpstr>
      <vt:lpstr>IDE SOP Provisions</vt:lpstr>
      <vt:lpstr>IDE SOP Provisions</vt:lpstr>
      <vt:lpstr>Clinical Trials Program Outcomes</vt:lpstr>
      <vt:lpstr>FY2014 Goals and Results</vt:lpstr>
      <vt:lpstr>FY14 Performance</vt:lpstr>
      <vt:lpstr>FY14 Performance</vt:lpstr>
      <vt:lpstr>FY2015 Goals</vt:lpstr>
      <vt:lpstr>Clinical Trials Program:  Future Plans</vt:lpstr>
      <vt:lpstr>Submission Quality</vt:lpstr>
      <vt:lpstr>Some major nonclinical reasons for IDE Deficiencies</vt:lpstr>
      <vt:lpstr>Types of questions that relate to submission quality</vt:lpstr>
      <vt:lpstr>Conclusions</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Nelson E</dc:creator>
  <cp:lastModifiedBy>Advance Concepts</cp:lastModifiedBy>
  <cp:revision>168</cp:revision>
  <cp:lastPrinted>2014-01-29T16:54:23Z</cp:lastPrinted>
  <dcterms:created xsi:type="dcterms:W3CDTF">2014-01-28T13:41:11Z</dcterms:created>
  <dcterms:modified xsi:type="dcterms:W3CDTF">2015-02-24T12:38:30Z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70fd046a-1ba5-436e-84ff-20bae096ecde</vt:lpwstr>
  </property>
  <property fmtid="{D5CDD505-2E9C-101B-9397-08002B2CF9AE}" pid="3" name="ContentTypeId">
    <vt:lpwstr>0x010100E5961A701A74BF44AEED9550FA218F39</vt:lpwstr>
  </property>
</Properties>
</file>