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257" r:id="rId3"/>
    <p:sldId id="260" r:id="rId4"/>
    <p:sldId id="262" r:id="rId5"/>
    <p:sldId id="261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5" r:id="rId14"/>
    <p:sldId id="274" r:id="rId15"/>
    <p:sldId id="279" r:id="rId16"/>
    <p:sldId id="276" r:id="rId17"/>
    <p:sldId id="277" r:id="rId18"/>
    <p:sldId id="278" r:id="rId19"/>
    <p:sldId id="264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viewer " initials="R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243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One-Year</a:t>
            </a:r>
            <a:r>
              <a:rPr lang="en-US" baseline="0" dirty="0" smtClean="0"/>
              <a:t> </a:t>
            </a:r>
            <a:r>
              <a:rPr lang="en-US" dirty="0" err="1" smtClean="0"/>
              <a:t>fTLR</a:t>
            </a:r>
            <a:r>
              <a:rPr lang="en-US" dirty="0" smtClean="0"/>
              <a:t> </a:t>
            </a:r>
            <a:r>
              <a:rPr lang="en-US" dirty="0"/>
              <a:t>(%) in the </a:t>
            </a:r>
            <a:r>
              <a:rPr lang="en-US" dirty="0" err="1"/>
              <a:t>Lutonix</a:t>
            </a:r>
            <a:r>
              <a:rPr lang="en-US" dirty="0"/>
              <a:t> Studies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fTLR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Lutonix Levant II</c:v>
                </c:pt>
                <c:pt idx="1">
                  <c:v>Lutonix Levant II German Substudy</c:v>
                </c:pt>
                <c:pt idx="2">
                  <c:v>Lutonix EU Long Lesion</c:v>
                </c:pt>
                <c:pt idx="3">
                  <c:v>Lutonic Global Registry</c:v>
                </c:pt>
                <c:pt idx="4">
                  <c:v>Lutonic Global Registry Long lesion (&gt;14 cm)</c:v>
                </c:pt>
                <c:pt idx="5">
                  <c:v>Lutonix Korea Registry</c:v>
                </c:pt>
                <c:pt idx="6">
                  <c:v>Lutonic SAFE-DCB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87.7</c:v>
                </c:pt>
                <c:pt idx="1">
                  <c:v>96</c:v>
                </c:pt>
                <c:pt idx="2">
                  <c:v>87.8</c:v>
                </c:pt>
                <c:pt idx="3">
                  <c:v>93.4</c:v>
                </c:pt>
                <c:pt idx="4">
                  <c:v>93.2</c:v>
                </c:pt>
                <c:pt idx="5">
                  <c:v>95.2</c:v>
                </c:pt>
                <c:pt idx="6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D-4603-90C4-14FD514810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Severe Ca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2D-4603-90C4-14FD514810F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2D-4603-90C4-14FD514810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Lutonix Levant II</c:v>
                </c:pt>
                <c:pt idx="1">
                  <c:v>Lutonix Levant II German Substudy</c:v>
                </c:pt>
                <c:pt idx="2">
                  <c:v>Lutonix EU Long Lesion</c:v>
                </c:pt>
                <c:pt idx="3">
                  <c:v>Lutonic Global Registry</c:v>
                </c:pt>
                <c:pt idx="4">
                  <c:v>Lutonic Global Registry Long lesion (&gt;14 cm)</c:v>
                </c:pt>
                <c:pt idx="5">
                  <c:v>Lutonix Korea Registry</c:v>
                </c:pt>
                <c:pt idx="6">
                  <c:v>Lutonic SAFE-DCB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8.1</c:v>
                </c:pt>
                <c:pt idx="1">
                  <c:v>11</c:v>
                </c:pt>
                <c:pt idx="2">
                  <c:v>21</c:v>
                </c:pt>
                <c:pt idx="3">
                  <c:v>0</c:v>
                </c:pt>
                <c:pt idx="4">
                  <c:v>0</c:v>
                </c:pt>
                <c:pt idx="5">
                  <c:v>11.8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2D-4603-90C4-14FD514810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Length (cm)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42E-2"/>
                  <c:y val="-4.6296296296296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D2D-4603-90C4-14FD514810FA}"/>
                </c:ext>
              </c:extLst>
            </c:dLbl>
            <c:dLbl>
              <c:idx val="1"/>
              <c:layout>
                <c:manualLayout>
                  <c:x val="8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D2D-4603-90C4-14FD514810FA}"/>
                </c:ext>
              </c:extLst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D2D-4603-90C4-14FD514810F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2D-4603-90C4-14FD514810F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2D-4603-90C4-14FD514810FA}"/>
                </c:ext>
              </c:extLst>
            </c:dLbl>
            <c:dLbl>
              <c:idx val="5"/>
              <c:layout>
                <c:manualLayout>
                  <c:x val="2.2222222222222223E-2"/>
                  <c:y val="-2.7777777777777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D2D-4603-90C4-14FD514810FA}"/>
                </c:ext>
              </c:extLst>
            </c:dLbl>
            <c:dLbl>
              <c:idx val="6"/>
              <c:layout>
                <c:manualLayout>
                  <c:x val="1.94444444444444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D2D-4603-90C4-14FD514810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Lutonix Levant II</c:v>
                </c:pt>
                <c:pt idx="1">
                  <c:v>Lutonix Levant II German Substudy</c:v>
                </c:pt>
                <c:pt idx="2">
                  <c:v>Lutonix EU Long Lesion</c:v>
                </c:pt>
                <c:pt idx="3">
                  <c:v>Lutonic Global Registry</c:v>
                </c:pt>
                <c:pt idx="4">
                  <c:v>Lutonic Global Registry Long lesion (&gt;14 cm)</c:v>
                </c:pt>
                <c:pt idx="5">
                  <c:v>Lutonix Korea Registry</c:v>
                </c:pt>
                <c:pt idx="6">
                  <c:v>Lutonic SAFE-DCB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6.3</c:v>
                </c:pt>
                <c:pt idx="1">
                  <c:v>5.8</c:v>
                </c:pt>
                <c:pt idx="2">
                  <c:v>21.3</c:v>
                </c:pt>
                <c:pt idx="3">
                  <c:v>0</c:v>
                </c:pt>
                <c:pt idx="4">
                  <c:v>0</c:v>
                </c:pt>
                <c:pt idx="5">
                  <c:v>11.5</c:v>
                </c:pt>
                <c:pt idx="6">
                  <c:v>7.82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D2D-4603-90C4-14FD514810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691712"/>
        <c:axId val="52693248"/>
      </c:barChart>
      <c:catAx>
        <c:axId val="5269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93248"/>
        <c:crosses val="autoZero"/>
        <c:auto val="1"/>
        <c:lblAlgn val="ctr"/>
        <c:lblOffset val="100"/>
        <c:noMultiLvlLbl val="0"/>
      </c:catAx>
      <c:valAx>
        <c:axId val="5269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1C408-50C7-4AB8-AA4B-3879E9DA75F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E33D7-27B5-4063-90AB-CC6C0341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 with image (with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4040900" cy="3070738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tabLst/>
              <a:defRPr sz="20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642938" indent="-28575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Lucida Grande"/>
              <a:buChar char="–"/>
              <a:defRPr sz="1800">
                <a:solidFill>
                  <a:schemeClr val="tx1"/>
                </a:solidFill>
                <a:latin typeface="Verdana"/>
                <a:cs typeface="Verdana"/>
              </a:defRPr>
            </a:lvl2pPr>
            <a:lvl3pPr marL="1090613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600">
                <a:solidFill>
                  <a:schemeClr val="tx1"/>
                </a:solidFill>
                <a:latin typeface="Verdana"/>
                <a:cs typeface="Verdana"/>
              </a:defRPr>
            </a:lvl3pPr>
            <a:lvl4pPr marL="1487488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Lucida Grande"/>
              <a:buChar char="–"/>
              <a:defRPr sz="1600">
                <a:solidFill>
                  <a:schemeClr val="tx1"/>
                </a:solidFill>
                <a:latin typeface="Verdana"/>
                <a:cs typeface="Verdana"/>
              </a:defRPr>
            </a:lvl4pPr>
            <a:lvl5pPr marL="1944688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600">
                <a:solidFill>
                  <a:schemeClr val="tx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1268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defRPr sz="3200">
                <a:solidFill>
                  <a:schemeClr val="accent1"/>
                </a:solidFill>
                <a:latin typeface="Verdan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45025" y="1200150"/>
            <a:ext cx="4041775" cy="307073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200" b="0" i="1" baseline="0">
                <a:latin typeface="Verdana"/>
                <a:cs typeface="Verdana"/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4613905"/>
            <a:ext cx="520390" cy="449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8C8C8E"/>
                </a:solidFill>
                <a:latin typeface="Verdana"/>
                <a:cs typeface="Verdana"/>
              </a:defRPr>
            </a:lvl1pPr>
          </a:lstStyle>
          <a:p>
            <a:fld id="{78EB43C4-7051-7042-93B5-8C0653444B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5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 (with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978560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tabLst/>
              <a:defRPr sz="20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642938" indent="-28575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Lucida Grande"/>
              <a:buChar char="–"/>
              <a:defRPr sz="1800">
                <a:solidFill>
                  <a:schemeClr val="tx1"/>
                </a:solidFill>
                <a:latin typeface="Verdana"/>
                <a:cs typeface="Verdana"/>
              </a:defRPr>
            </a:lvl2pPr>
            <a:lvl3pPr marL="1090613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600">
                <a:solidFill>
                  <a:schemeClr val="tx1"/>
                </a:solidFill>
                <a:latin typeface="Verdana"/>
                <a:cs typeface="Verdana"/>
              </a:defRPr>
            </a:lvl3pPr>
            <a:lvl4pPr marL="1487488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Lucida Grande"/>
              <a:buChar char="–"/>
              <a:defRPr sz="1600">
                <a:solidFill>
                  <a:schemeClr val="tx1"/>
                </a:solidFill>
                <a:latin typeface="Verdana"/>
                <a:cs typeface="Verdana"/>
              </a:defRPr>
            </a:lvl4pPr>
            <a:lvl5pPr marL="1944688" indent="-22860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600">
                <a:solidFill>
                  <a:schemeClr val="tx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1268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>
              <a:defRPr sz="3200">
                <a:solidFill>
                  <a:schemeClr val="accent1"/>
                </a:solidFill>
                <a:latin typeface="Verdan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0" y="4613905"/>
            <a:ext cx="520390" cy="449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8C8C8E"/>
                </a:solidFill>
                <a:latin typeface="Verdana"/>
                <a:cs typeface="Verdana"/>
              </a:defRPr>
            </a:lvl1pPr>
          </a:lstStyle>
          <a:p>
            <a:fld id="{78EB43C4-7051-7042-93B5-8C0653444B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48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38150"/>
            <a:ext cx="8077200" cy="264795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/>
              <a:t>Lutonix® Paclitaxel-Coated Balloon to Treat Obstructive Lesions in the Superficial Femoral and Popliteal Arteries </a:t>
            </a:r>
            <a:br>
              <a:rPr lang="en-US" sz="3000" b="1" dirty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2700" b="1" dirty="0" smtClean="0"/>
              <a:t>12-Month Results </a:t>
            </a:r>
            <a:r>
              <a:rPr lang="en-US" sz="2700" b="1" dirty="0"/>
              <a:t>from the</a:t>
            </a:r>
            <a:br>
              <a:rPr lang="en-US" sz="2700" b="1" dirty="0"/>
            </a:br>
            <a:r>
              <a:rPr lang="en-US" sz="2700" b="1" dirty="0"/>
              <a:t>SAFE-DCB Study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371850"/>
            <a:ext cx="6686550" cy="857250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>
                <a:solidFill>
                  <a:schemeClr val="accent4">
                    <a:lumMod val="75000"/>
                  </a:schemeClr>
                </a:solidFill>
              </a:rPr>
              <a:t>Nicolas W. Shammas, MD, MS and Edward Y. Woo, MD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for the SAFE-DCB Investigators </a:t>
            </a:r>
          </a:p>
          <a:p>
            <a:endParaRPr lang="en-US" sz="195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67308"/>
            <a:ext cx="5105400" cy="438150"/>
          </a:xfrm>
        </p:spPr>
        <p:txBody>
          <a:bodyPr>
            <a:noAutofit/>
          </a:bodyPr>
          <a:lstStyle/>
          <a:p>
            <a:r>
              <a:rPr lang="en-US" sz="2000" dirty="0"/>
              <a:t>Summary of Index </a:t>
            </a:r>
            <a:r>
              <a:rPr lang="en-US" sz="2000" dirty="0" smtClean="0"/>
              <a:t>Procedure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17508"/>
              </p:ext>
            </p:extLst>
          </p:nvPr>
        </p:nvGraphicFramePr>
        <p:xfrm>
          <a:off x="777798" y="3323129"/>
          <a:ext cx="7178975" cy="61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6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Post-DCB</a:t>
                      </a:r>
                      <a:r>
                        <a:rPr lang="en-US" sz="1200" baseline="0" dirty="0" smtClean="0">
                          <a:effectLst/>
                        </a:rPr>
                        <a:t> Stent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134 (13.9)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656">
                <a:tc>
                  <a:txBody>
                    <a:bodyPr/>
                    <a:lstStyle/>
                    <a:p>
                      <a:pPr marL="457200" marR="0" lvl="1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Bailout</a:t>
                      </a:r>
                      <a:r>
                        <a:rPr lang="en-US" sz="1200" baseline="300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 16 (1.7)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656">
                <a:tc>
                  <a:txBody>
                    <a:bodyPr/>
                    <a:lstStyle/>
                    <a:p>
                      <a:pPr marL="457200" marR="0" lvl="1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Non-Bailout</a:t>
                      </a:r>
                      <a:r>
                        <a:rPr lang="en-US" sz="1200" baseline="30000" dirty="0" smtClean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118 </a:t>
                      </a:r>
                      <a:r>
                        <a:rPr lang="en-US" sz="1200" dirty="0" smtClean="0">
                          <a:effectLst/>
                        </a:rPr>
                        <a:t>(12.2)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56424" y="3934097"/>
            <a:ext cx="71743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baseline="30000" dirty="0"/>
              <a:t>1</a:t>
            </a:r>
            <a:r>
              <a:rPr lang="en-US" sz="700" dirty="0"/>
              <a:t>Bailout stenting is defined as stenting deemed necessary during the index procedure as a result of a major flow-limiting dissection (Grades D-F), a procedural complication, adverse event, or due to significant post-DCB residual stenosis ≥30%. All other stenting procedures are considered Non-Bailout. The determination of whether or not stenting met the definition of Bailout or Non-Bailout was ultimately made by the site Investigators.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08830475"/>
              </p:ext>
            </p:extLst>
          </p:nvPr>
        </p:nvGraphicFramePr>
        <p:xfrm>
          <a:off x="782445" y="1658782"/>
          <a:ext cx="7174328" cy="1628937"/>
        </p:xfrm>
        <a:graphic>
          <a:graphicData uri="http://schemas.openxmlformats.org/drawingml/2006/table">
            <a:tbl>
              <a:tblPr firstRow="1" bandRow="1"/>
              <a:tblGrid>
                <a:gridCol w="531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MAJOR </a:t>
                      </a:r>
                      <a:r>
                        <a:rPr lang="en-US" sz="1200" dirty="0">
                          <a:effectLst/>
                        </a:rPr>
                        <a:t>Flow Limiting Dissection </a:t>
                      </a:r>
                      <a:r>
                        <a:rPr lang="en-US" sz="1200" dirty="0" smtClean="0">
                          <a:effectLst/>
                        </a:rPr>
                        <a:t>During </a:t>
                      </a:r>
                      <a:r>
                        <a:rPr lang="en-US" sz="1200" dirty="0">
                          <a:effectLst/>
                        </a:rPr>
                        <a:t>the </a:t>
                      </a:r>
                      <a:r>
                        <a:rPr lang="en-US" sz="1200" dirty="0" smtClean="0">
                          <a:effectLst/>
                        </a:rPr>
                        <a:t>Procedure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n (%)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079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Yes (D and E grades)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18 (1.9)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Acute Procedural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Success n/N (%) (&lt; 30% residual with no complications)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897/965 (93)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Residual stenosis Mean (SD) %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11.54 (13.96)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079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Transit balloon time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Mean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(SD) seconds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35.4 (40.47)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079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Maximum pressure of balloon inflation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Mean (SD) </a:t>
                      </a:r>
                      <a:r>
                        <a:rPr lang="en-US" sz="1200" baseline="0" dirty="0" err="1" smtClean="0">
                          <a:effectLst/>
                          <a:latin typeface="+mn-lt"/>
                          <a:ea typeface="Times New Roman"/>
                        </a:rPr>
                        <a:t>atm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8.05 (2.22)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079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Total duration of inflation Mean (SD) seconds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152.7</a:t>
                      </a:r>
                      <a:r>
                        <a:rPr lang="en-US" sz="1200" baseline="0" dirty="0" smtClean="0">
                          <a:effectLst/>
                        </a:rPr>
                        <a:t> (53.95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373" marR="33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02067"/>
              </p:ext>
            </p:extLst>
          </p:nvPr>
        </p:nvGraphicFramePr>
        <p:xfrm>
          <a:off x="777799" y="414644"/>
          <a:ext cx="7178974" cy="117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6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# of Target </a:t>
                      </a:r>
                      <a:r>
                        <a:rPr lang="en-US" sz="1200" dirty="0" smtClean="0">
                          <a:effectLst/>
                        </a:rPr>
                        <a:t>Lesions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that </a:t>
                      </a:r>
                      <a:r>
                        <a:rPr lang="en-US" sz="1200" dirty="0">
                          <a:effectLst/>
                        </a:rPr>
                        <a:t>Underwent </a:t>
                      </a:r>
                      <a:r>
                        <a:rPr lang="en-US" sz="1200" dirty="0" smtClean="0">
                          <a:effectLst/>
                        </a:rPr>
                        <a:t>Pre-DCB </a:t>
                      </a:r>
                      <a:r>
                        <a:rPr lang="en-US" sz="1200" dirty="0">
                          <a:effectLst/>
                        </a:rPr>
                        <a:t>Adjunctive Treatment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1237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(%)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Number of Target Lesions that Underwent Pre-Dilatation 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955 (77.2)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72">
                <a:tc>
                  <a:txBody>
                    <a:bodyPr/>
                    <a:lstStyle/>
                    <a:p>
                      <a:pPr marL="565150" marR="0" lvl="1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Atherectomy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614 (49.6)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972">
                <a:tc>
                  <a:txBody>
                    <a:bodyPr/>
                    <a:lstStyle/>
                    <a:p>
                      <a:pPr marL="565150" marR="0" lvl="1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Cutting/Scoring Balloon(s)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 151 (12.2)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82445" y="414644"/>
            <a:ext cx="7174328" cy="35194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0550"/>
          </a:xfrm>
        </p:spPr>
        <p:txBody>
          <a:bodyPr/>
          <a:lstStyle/>
          <a:p>
            <a:r>
              <a:rPr lang="en-US" dirty="0"/>
              <a:t>Primary Effectiveness (Kaplan-Meier)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9" b="6392"/>
          <a:stretch/>
        </p:blipFill>
        <p:spPr bwMode="auto">
          <a:xfrm>
            <a:off x="1524000" y="595661"/>
            <a:ext cx="5693644" cy="37112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1123950"/>
            <a:ext cx="639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89.5%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76308"/>
              </p:ext>
            </p:extLst>
          </p:nvPr>
        </p:nvGraphicFramePr>
        <p:xfrm>
          <a:off x="1981199" y="2266950"/>
          <a:ext cx="5090533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Time Point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# of Subjects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with TLR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Censored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Left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K-M Estimates of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Subjects Free from TLR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95% CI 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Day 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966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100.0%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(100.0%, 100.0%)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Day 30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943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99.1%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(98.2%, 99.5%)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Day 180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38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52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876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95.9%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(94.5%, 97.0%)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365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95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106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765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89.5%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(87.3%, 91.3%)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Day 395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104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862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88.4%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(86.2%, 90.4%)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133600" y="3486150"/>
            <a:ext cx="616088" cy="152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86400" y="3486150"/>
            <a:ext cx="609600" cy="152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39432"/>
              </p:ext>
            </p:extLst>
          </p:nvPr>
        </p:nvGraphicFramePr>
        <p:xfrm>
          <a:off x="657764" y="1428750"/>
          <a:ext cx="7828472" cy="815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74501">
                  <a:extLst>
                    <a:ext uri="{9D8B030D-6E8A-4147-A177-3AD203B41FA5}">
                      <a16:colId xmlns:a16="http://schemas.microsoft.com/office/drawing/2014/main" val="3983688414"/>
                    </a:ext>
                  </a:extLst>
                </a:gridCol>
                <a:gridCol w="1261254">
                  <a:extLst>
                    <a:ext uri="{9D8B030D-6E8A-4147-A177-3AD203B41FA5}">
                      <a16:colId xmlns:a16="http://schemas.microsoft.com/office/drawing/2014/main" val="2682353458"/>
                    </a:ext>
                  </a:extLst>
                </a:gridCol>
                <a:gridCol w="1892717">
                  <a:extLst>
                    <a:ext uri="{9D8B030D-6E8A-4147-A177-3AD203B41FA5}">
                      <a16:colId xmlns:a16="http://schemas.microsoft.com/office/drawing/2014/main" val="1961218799"/>
                    </a:ext>
                  </a:extLst>
                </a:gridCol>
              </a:tblGrid>
              <a:tr h="534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Primary Effectiveness Endpoint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Proportion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n/N (%)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95% CI 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127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Freedom from TLR through 12 months (Day 365)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765/860 (89.0)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(86.7%, 91.0%)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58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13846"/>
              </p:ext>
            </p:extLst>
          </p:nvPr>
        </p:nvGraphicFramePr>
        <p:xfrm>
          <a:off x="685799" y="2495550"/>
          <a:ext cx="7800436" cy="5616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46465">
                  <a:extLst>
                    <a:ext uri="{9D8B030D-6E8A-4147-A177-3AD203B41FA5}">
                      <a16:colId xmlns:a16="http://schemas.microsoft.com/office/drawing/2014/main" val="2225149468"/>
                    </a:ext>
                  </a:extLst>
                </a:gridCol>
                <a:gridCol w="1261254">
                  <a:extLst>
                    <a:ext uri="{9D8B030D-6E8A-4147-A177-3AD203B41FA5}">
                      <a16:colId xmlns:a16="http://schemas.microsoft.com/office/drawing/2014/main" val="1130042588"/>
                    </a:ext>
                  </a:extLst>
                </a:gridCol>
                <a:gridCol w="1892717">
                  <a:extLst>
                    <a:ext uri="{9D8B030D-6E8A-4147-A177-3AD203B41FA5}">
                      <a16:colId xmlns:a16="http://schemas.microsoft.com/office/drawing/2014/main" val="561842777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i="1" dirty="0">
                          <a:effectLst/>
                        </a:rPr>
                        <a:t>Reason for Re-intervention</a:t>
                      </a:r>
                      <a:endParaRPr lang="en-US" sz="2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5998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marL="19050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Clinically </a:t>
                      </a:r>
                      <a:r>
                        <a:rPr lang="en-US" sz="1400" dirty="0" smtClean="0">
                          <a:effectLst/>
                        </a:rPr>
                        <a:t>Driven</a:t>
                      </a:r>
                      <a:r>
                        <a:rPr lang="en-US" sz="1400" baseline="0" dirty="0" smtClean="0">
                          <a:effectLst/>
                        </a:rPr>
                        <a:t> TLR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 88/860 (10.2)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0703"/>
                  </a:ext>
                </a:extLst>
              </a:tr>
            </a:tbl>
          </a:graphicData>
        </a:graphic>
      </p:graphicFrame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Primary Effectiveness (Proportional)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764" y="3287809"/>
            <a:ext cx="78284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Subjects </a:t>
            </a:r>
            <a:r>
              <a:rPr lang="en-US" sz="10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whose symptoms were a determining factor in performing the re-intervention were considered to have a Clinically Driven re-intervention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45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514350"/>
          </a:xfrm>
        </p:spPr>
        <p:txBody>
          <a:bodyPr>
            <a:normAutofit/>
          </a:bodyPr>
          <a:lstStyle/>
          <a:p>
            <a:r>
              <a:rPr lang="en-US" sz="2400" dirty="0"/>
              <a:t>Primary Effectiveness by Subgroups (Kaplan-Meier)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25709"/>
              </p:ext>
            </p:extLst>
          </p:nvPr>
        </p:nvGraphicFramePr>
        <p:xfrm>
          <a:off x="838200" y="679154"/>
          <a:ext cx="7162799" cy="34163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2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Subgroup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49" marR="4849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K-M Estimates of Subjects Free from TLR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95% CI</a:t>
                      </a:r>
                      <a:endParaRPr lang="en-US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Male Subjects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 91.4%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 (88.7%, 93.6%)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Female Subjects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 86.9%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</a:rPr>
                        <a:t> (83.2%, 89.9%)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CTO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85.1%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(80.1%, 89.0%)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Non-CTO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91.2%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(88.7%, 93.1%)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Long Lesion(≥140 mm)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87.8%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(80.9%, 92.3%)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Pre-Dilatation Only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93.4%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(89.5%, 95.8%)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Pre-DCB Cutting/Scoring Balloons Only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92.0%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(77.3%, 97.4%)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Pre-DCB Atherectomy Only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92.9%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(82.2% , 97.3%)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All Stenting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86.2%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(79.0%, 91.1%)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Proper Technique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92.5%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(88.0%, 95.3%)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Not Proper Technique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88.7%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(86.1%, 90.9%)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Diabetic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89.2%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(86.1%, 91.7%)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34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</a:rPr>
                        <a:t>Non-Diabetic</a:t>
                      </a:r>
                      <a:endParaRPr lang="en-US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73152" marR="9144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89.8%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(86.5%, 92.3%)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371377"/>
            <a:ext cx="769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Kaplan-Meier Analysis of Freedom from Target Lesion Revascularization at 12 Months by Subgroups </a:t>
            </a:r>
          </a:p>
        </p:txBody>
      </p:sp>
    </p:spTree>
    <p:extLst>
      <p:ext uri="{BB962C8B-B14F-4D97-AF65-F5344CB8AC3E}">
        <p14:creationId xmlns:p14="http://schemas.microsoft.com/office/powerpoint/2010/main" val="39514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758046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The primary safety endpoint is defined as freedom from composite of device and/or procedure-related perioperative (≤30 days) death, target limb major amputation (above the ankle) and target vessel revascularization.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97892"/>
            <a:ext cx="8229600" cy="603376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Primary Safety (Kaplan-Meier)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9682238"/>
              </p:ext>
            </p:extLst>
          </p:nvPr>
        </p:nvGraphicFramePr>
        <p:xfrm>
          <a:off x="569344" y="2438506"/>
          <a:ext cx="8005312" cy="1440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1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3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Time Point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With Events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Censored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Left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K-M Estimates of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Subjects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Free from Events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95% CI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3152" marR="91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963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99.7%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(99.0%, 99.9%)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30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73152" marR="91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949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98.2%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(97.2%, 98.9%)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20390" y="1990501"/>
            <a:ext cx="80053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Kaplan-Meier Analysis of the Primary Safety Endpoint (Per-Protocol Population)</a:t>
            </a:r>
          </a:p>
        </p:txBody>
      </p:sp>
      <p:sp>
        <p:nvSpPr>
          <p:cNvPr id="8" name="Oval 7"/>
          <p:cNvSpPr/>
          <p:nvPr/>
        </p:nvSpPr>
        <p:spPr>
          <a:xfrm>
            <a:off x="990600" y="3514691"/>
            <a:ext cx="572491" cy="270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48400" y="3514691"/>
            <a:ext cx="715617" cy="270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615" y="1123950"/>
            <a:ext cx="8229600" cy="2978560"/>
          </a:xfrm>
        </p:spPr>
        <p:txBody>
          <a:bodyPr>
            <a:noAutofit/>
          </a:bodyPr>
          <a:lstStyle/>
          <a:p>
            <a:r>
              <a:rPr lang="en-US" sz="2400" dirty="0" smtClean="0"/>
              <a:t>71 </a:t>
            </a:r>
            <a:r>
              <a:rPr lang="en-US" sz="2400" dirty="0"/>
              <a:t>deaths </a:t>
            </a:r>
            <a:r>
              <a:rPr lang="en-US" sz="2400" dirty="0" smtClean="0"/>
              <a:t>(71/1005;7.1%; 95% CI 5.6%, 8.8%)</a:t>
            </a:r>
            <a:endParaRPr lang="en-US" sz="2400" dirty="0" smtClean="0"/>
          </a:p>
          <a:p>
            <a:pPr lvl="2"/>
            <a:r>
              <a:rPr lang="en-US" sz="1800" dirty="0" smtClean="0"/>
              <a:t>Most common causes: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dirty="0" smtClean="0"/>
              <a:t>ardiac </a:t>
            </a:r>
            <a:r>
              <a:rPr lang="en-US" sz="2000" dirty="0"/>
              <a:t>arrest with or without respiratory failure (n = </a:t>
            </a:r>
            <a:r>
              <a:rPr lang="en-US" sz="2000" dirty="0" smtClean="0"/>
              <a:t>11) </a:t>
            </a:r>
            <a:endParaRPr lang="en-US" sz="2000" dirty="0" smtClean="0"/>
          </a:p>
          <a:p>
            <a:pPr lvl="1"/>
            <a:r>
              <a:rPr lang="en-US" sz="2000" dirty="0" smtClean="0"/>
              <a:t>Myocardial infarction and respiratory failure (n=5)</a:t>
            </a:r>
            <a:endParaRPr lang="en-US" sz="2000" dirty="0" smtClean="0"/>
          </a:p>
          <a:p>
            <a:pPr lvl="1"/>
            <a:r>
              <a:rPr lang="en-US" sz="2000" dirty="0" smtClean="0"/>
              <a:t>Sepsis/septic </a:t>
            </a:r>
            <a:r>
              <a:rPr lang="en-US" sz="2000" dirty="0"/>
              <a:t>shock </a:t>
            </a:r>
            <a:r>
              <a:rPr lang="en-US" sz="2000" dirty="0" smtClean="0"/>
              <a:t>(n=9)</a:t>
            </a:r>
            <a:endParaRPr lang="en-US" sz="2000" dirty="0" smtClean="0"/>
          </a:p>
          <a:p>
            <a:pPr lvl="1"/>
            <a:r>
              <a:rPr lang="en-US" sz="2000" dirty="0" smtClean="0"/>
              <a:t>Unknown </a:t>
            </a:r>
            <a:r>
              <a:rPr lang="en-US" sz="2000" dirty="0"/>
              <a:t>or unreported </a:t>
            </a:r>
            <a:r>
              <a:rPr lang="en-US" sz="2000" dirty="0" smtClean="0"/>
              <a:t>(n=10)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85750"/>
            <a:ext cx="8229600" cy="609600"/>
          </a:xfrm>
        </p:spPr>
        <p:txBody>
          <a:bodyPr/>
          <a:lstStyle/>
          <a:p>
            <a:r>
              <a:rPr lang="en-US" dirty="0" smtClean="0"/>
              <a:t>1-Year Mortality </a:t>
            </a:r>
            <a:r>
              <a:rPr lang="en-US" dirty="0" smtClean="0"/>
              <a:t>in SAFE DCB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14350"/>
          </a:xfrm>
        </p:spPr>
        <p:txBody>
          <a:bodyPr>
            <a:normAutofit fontScale="90000"/>
          </a:bodyPr>
          <a:lstStyle/>
          <a:p>
            <a:r>
              <a:rPr lang="en-US" dirty="0"/>
              <a:t>Freedom from TVR (Kaplan-Meier)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2" b="6269"/>
          <a:stretch/>
        </p:blipFill>
        <p:spPr bwMode="auto">
          <a:xfrm>
            <a:off x="1295400" y="486007"/>
            <a:ext cx="5867400" cy="38238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112395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86.9%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041883"/>
              </p:ext>
            </p:extLst>
          </p:nvPr>
        </p:nvGraphicFramePr>
        <p:xfrm>
          <a:off x="1734767" y="2266950"/>
          <a:ext cx="5275632" cy="152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Time Point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# of Subjects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Failed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# of Subjects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Censored  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# of Subjects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Left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K-M Estimates of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Subjects 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Successful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95% CI of Subjects</a:t>
                      </a:r>
                      <a:br>
                        <a:rPr lang="en-US" sz="1000">
                          <a:effectLst/>
                        </a:rPr>
                      </a:br>
                      <a:r>
                        <a:rPr lang="en-US" sz="1000">
                          <a:effectLst/>
                        </a:rPr>
                        <a:t>Successful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964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99.8%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(99.2%, 99.9%)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30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939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98.6%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(97.7%, 99.2%)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180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51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865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94.7%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(93.0%, 95.9%)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Day 365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119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847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>
                          <a:effectLst/>
                        </a:rPr>
                        <a:t> 86.9%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000" dirty="0">
                          <a:effectLst/>
                        </a:rPr>
                        <a:t> (84.5%, 88.9%)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828800" y="3573780"/>
            <a:ext cx="609600" cy="21717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10200" y="3606165"/>
            <a:ext cx="609600" cy="152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154529"/>
              </p:ext>
            </p:extLst>
          </p:nvPr>
        </p:nvGraphicFramePr>
        <p:xfrm>
          <a:off x="762000" y="209550"/>
          <a:ext cx="7162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Conclusion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92304"/>
            <a:ext cx="8610600" cy="35558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SAFE DCB trial demonstrated a high </a:t>
            </a:r>
            <a:r>
              <a:rPr lang="en-US" dirty="0" err="1" smtClean="0"/>
              <a:t>fTLR</a:t>
            </a:r>
            <a:r>
              <a:rPr lang="en-US" dirty="0" smtClean="0"/>
              <a:t> (89.5%) </a:t>
            </a:r>
            <a:r>
              <a:rPr lang="en-US" dirty="0" smtClean="0"/>
              <a:t>in treating femoropopliteal arteries in a real world </a:t>
            </a:r>
            <a:r>
              <a:rPr lang="en-US" dirty="0" smtClean="0"/>
              <a:t>setting </a:t>
            </a:r>
            <a:r>
              <a:rPr lang="en-US" dirty="0" smtClean="0"/>
              <a:t>despite:</a:t>
            </a:r>
          </a:p>
          <a:p>
            <a:pPr lvl="1"/>
            <a:r>
              <a:rPr lang="en-US" dirty="0" smtClean="0"/>
              <a:t>54.1 % Diabetic</a:t>
            </a:r>
          </a:p>
          <a:p>
            <a:pPr lvl="1"/>
            <a:r>
              <a:rPr lang="en-US" dirty="0" smtClean="0"/>
              <a:t>29% Severe Ca</a:t>
            </a:r>
          </a:p>
          <a:p>
            <a:pPr lvl="1"/>
            <a:r>
              <a:rPr lang="en-US" dirty="0" smtClean="0"/>
              <a:t>35.1% CLI </a:t>
            </a:r>
          </a:p>
          <a:p>
            <a:pPr lvl="1"/>
            <a:r>
              <a:rPr lang="en-US" dirty="0" smtClean="0"/>
              <a:t>25.3% CTO </a:t>
            </a:r>
          </a:p>
          <a:p>
            <a:r>
              <a:rPr lang="en-US" dirty="0" smtClean="0"/>
              <a:t>Freedom </a:t>
            </a:r>
            <a:r>
              <a:rPr lang="en-US" dirty="0"/>
              <a:t>from composite of device and/or procedure-related perioperative (≤30 days) death, target limb major amputation (above the ankle) and target vessel </a:t>
            </a:r>
            <a:r>
              <a:rPr lang="en-US" dirty="0" smtClean="0"/>
              <a:t>revascularization</a:t>
            </a:r>
            <a:r>
              <a:rPr lang="en-US" dirty="0"/>
              <a:t> </a:t>
            </a:r>
            <a:r>
              <a:rPr lang="en-US" dirty="0" smtClean="0"/>
              <a:t>was 98.2%</a:t>
            </a:r>
          </a:p>
          <a:p>
            <a:r>
              <a:rPr lang="en-US" dirty="0" smtClean="0"/>
              <a:t>The SAFE DCB data are consistent with already published studies demonstrating excellent safety and 1-year freedom from TLR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885950"/>
            <a:ext cx="6172200" cy="85725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742950"/>
            <a:ext cx="5867400" cy="3810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Nicolas W Shammas, MD, MS, FACC, FSCAI, FSVM</a:t>
            </a:r>
          </a:p>
          <a:p>
            <a:pPr>
              <a:buNone/>
            </a:pP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Research and Educational Grants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Bard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Boston Scientific</a:t>
            </a:r>
          </a:p>
          <a:p>
            <a:pPr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Intact Vascular</a:t>
            </a:r>
          </a:p>
          <a:p>
            <a:pPr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</a:t>
            </a:r>
            <a:r>
              <a:rPr 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VentureMed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 Group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Advisory Board/Consultant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Intact Vascular</a:t>
            </a:r>
          </a:p>
          <a:p>
            <a:pPr>
              <a:buNone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Speaker Bureau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Boston Scientific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Janssen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Boehringer </a:t>
            </a:r>
            <a:r>
              <a:rPr 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Ingelheim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Novartis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Intact Vascular</a:t>
            </a:r>
          </a:p>
          <a:p>
            <a:pPr>
              <a:buNone/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Bard</a:t>
            </a:r>
          </a:p>
          <a:p>
            <a:pPr>
              <a:buNone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	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endParaRPr lang="en-US" sz="1000" dirty="0" smtClean="0">
              <a:solidFill>
                <a:schemeClr val="tx2"/>
              </a:solidFill>
              <a:latin typeface="TradeGoth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1838"/>
            <a:ext cx="2819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SAFE-DCB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Registry</a:t>
            </a:r>
            <a:endParaRPr lang="en-US" sz="27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229600" cy="36004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600" b="1" dirty="0"/>
              <a:t>Objective</a:t>
            </a:r>
            <a:r>
              <a:rPr lang="en-US" sz="2600" dirty="0"/>
              <a:t>: </a:t>
            </a:r>
            <a:r>
              <a:rPr lang="en-US" sz="2600" dirty="0" smtClean="0"/>
              <a:t>To Assess </a:t>
            </a:r>
            <a:r>
              <a:rPr lang="en-US" sz="2600" dirty="0"/>
              <a:t>the </a:t>
            </a:r>
            <a:r>
              <a:rPr lang="en-US" sz="2600" dirty="0" err="1"/>
              <a:t>Lutonix</a:t>
            </a:r>
            <a:r>
              <a:rPr lang="en-US" sz="2600" baseline="30000" dirty="0">
                <a:sym typeface="Symbol"/>
              </a:rPr>
              <a:t></a:t>
            </a:r>
            <a:r>
              <a:rPr lang="en-US" sz="2600" dirty="0"/>
              <a:t> Drug-Coated Balloon (DCB) to Treat Obstructive Lesions in the Superficial Femoral and Popliteal Arteries in a “Real World” US Patient Population </a:t>
            </a:r>
          </a:p>
          <a:p>
            <a:pPr algn="ctr">
              <a:buNone/>
            </a:pPr>
            <a:endParaRPr lang="en-US" sz="1800" dirty="0"/>
          </a:p>
          <a:p>
            <a:r>
              <a:rPr lang="en-US" sz="1800" dirty="0"/>
              <a:t>Prospective, single arm, multicenter registry</a:t>
            </a:r>
          </a:p>
          <a:p>
            <a:r>
              <a:rPr lang="en-US" sz="1800" dirty="0"/>
              <a:t>E</a:t>
            </a:r>
            <a:r>
              <a:rPr lang="en-US" sz="1800" dirty="0" smtClean="0"/>
              <a:t>nrolled 1005 </a:t>
            </a:r>
            <a:r>
              <a:rPr lang="en-US" sz="1800" dirty="0"/>
              <a:t>patients in 74 U.S. centers </a:t>
            </a:r>
          </a:p>
          <a:p>
            <a:pPr lvl="1"/>
            <a:r>
              <a:rPr lang="en-US" sz="1500" dirty="0"/>
              <a:t>First patient enrolled: April 2015</a:t>
            </a:r>
          </a:p>
          <a:p>
            <a:pPr lvl="1"/>
            <a:r>
              <a:rPr lang="en-US" sz="1500" dirty="0"/>
              <a:t>Last patient enrolled: September 2016</a:t>
            </a:r>
          </a:p>
          <a:p>
            <a:r>
              <a:rPr lang="en-US" sz="1800" dirty="0" smtClean="0"/>
              <a:t>Oversight </a:t>
            </a:r>
            <a:r>
              <a:rPr lang="en-US" sz="1800" dirty="0"/>
              <a:t>committee and medical monitor reviewed safety events</a:t>
            </a:r>
          </a:p>
          <a:p>
            <a:r>
              <a:rPr lang="en-US" sz="1800" dirty="0" smtClean="0"/>
              <a:t>12-month outcomes </a:t>
            </a:r>
            <a:r>
              <a:rPr lang="en-US" sz="1800" dirty="0"/>
              <a:t>are being presented today.  </a:t>
            </a:r>
          </a:p>
          <a:p>
            <a:pPr lvl="1"/>
            <a:r>
              <a:rPr lang="en-US" sz="1500" dirty="0"/>
              <a:t>Primary endpoint analysis at 12 months</a:t>
            </a:r>
          </a:p>
          <a:p>
            <a:pPr lvl="1"/>
            <a:r>
              <a:rPr lang="en-US" sz="1500" dirty="0"/>
              <a:t>Ongoing follow up through 3 years</a:t>
            </a:r>
          </a:p>
        </p:txBody>
      </p:sp>
    </p:spTree>
    <p:extLst>
      <p:ext uri="{BB962C8B-B14F-4D97-AF65-F5344CB8AC3E}">
        <p14:creationId xmlns:p14="http://schemas.microsoft.com/office/powerpoint/2010/main" val="712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33350"/>
            <a:ext cx="2971800" cy="4191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Endpoint Definitions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66750"/>
            <a:ext cx="8001000" cy="3714750"/>
          </a:xfrm>
        </p:spPr>
        <p:txBody>
          <a:bodyPr>
            <a:normAutofit/>
          </a:bodyPr>
          <a:lstStyle/>
          <a:p>
            <a:r>
              <a:rPr lang="en-US" dirty="0"/>
              <a:t>Primary Effectiveness: </a:t>
            </a:r>
            <a:r>
              <a:rPr lang="en-US" sz="2400" dirty="0"/>
              <a:t>Freedom from target lesion revascularization (TLR) at 12 months defined as the first revascularization procedure (e.g., PTA, stent) after the initial study procedure</a:t>
            </a:r>
          </a:p>
          <a:p>
            <a:r>
              <a:rPr lang="en-US" dirty="0"/>
              <a:t>Primary Composite Safety: </a:t>
            </a:r>
            <a:r>
              <a:rPr lang="en-US" sz="2400" dirty="0"/>
              <a:t>Freedom from device- or procedure-related perioperative death (</a:t>
            </a:r>
            <a:r>
              <a:rPr lang="en-US" sz="2400" u="sng" dirty="0"/>
              <a:t>&lt;</a:t>
            </a:r>
            <a:r>
              <a:rPr lang="en-US" sz="2400" dirty="0"/>
              <a:t> 30 days), target limb major amputation (above the ankle), and target vessel </a:t>
            </a:r>
            <a:r>
              <a:rPr lang="en-US" sz="2400" dirty="0" smtClean="0"/>
              <a:t>revascularization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04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33350"/>
            <a:ext cx="5829300" cy="457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SAFE-DCB Recommended Procedure Steps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6915150" cy="3486150"/>
          </a:xfrm>
        </p:spPr>
        <p:txBody>
          <a:bodyPr>
            <a:noAutofit/>
          </a:bodyPr>
          <a:lstStyle/>
          <a:p>
            <a:r>
              <a:rPr lang="en-US" sz="1800" dirty="0">
                <a:ea typeface="ＭＳ Ｐゴシック" charset="-128"/>
                <a:cs typeface="Tahoma" pitchFamily="34" charset="0"/>
              </a:rPr>
              <a:t>Adequately</a:t>
            </a:r>
            <a:r>
              <a:rPr lang="en-US" sz="1800" b="1" dirty="0">
                <a:ea typeface="ＭＳ Ｐゴシック" charset="-128"/>
                <a:cs typeface="Tahoma" pitchFamily="34" charset="0"/>
              </a:rPr>
              <a:t> </a:t>
            </a:r>
            <a:r>
              <a:rPr lang="en-US" sz="1800" dirty="0">
                <a:ea typeface="ＭＳ Ｐゴシック" charset="-128"/>
                <a:cs typeface="Tahoma" pitchFamily="34" charset="0"/>
              </a:rPr>
              <a:t>prepare the vessel </a:t>
            </a:r>
            <a:r>
              <a:rPr lang="en-US" sz="1500" dirty="0">
                <a:ea typeface="ＭＳ Ｐゴシック" charset="-128"/>
                <a:cs typeface="Tahoma" pitchFamily="34" charset="0"/>
              </a:rPr>
              <a:t>(determined by the treating physician)</a:t>
            </a:r>
            <a:endParaRPr lang="en-US" sz="1500" dirty="0">
              <a:solidFill>
                <a:prstClr val="black"/>
              </a:solidFill>
              <a:ea typeface="Times New Roman"/>
              <a:cs typeface="Arial"/>
            </a:endParaRPr>
          </a:p>
          <a:p>
            <a:pPr eaLnBrk="1" hangingPunct="1"/>
            <a:r>
              <a:rPr lang="en-US" sz="1800" dirty="0">
                <a:solidFill>
                  <a:prstClr val="black"/>
                </a:solidFill>
                <a:ea typeface="Times New Roman"/>
                <a:cs typeface="Arial"/>
              </a:rPr>
              <a:t>Recommended Procedural Step: 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ea typeface="Cambria"/>
                <a:cs typeface="Arial"/>
              </a:rPr>
              <a:t>Transit time &lt; 30 seconds</a:t>
            </a:r>
            <a:endParaRPr lang="en-US" sz="15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1"/>
            <a:r>
              <a:rPr lang="en-US" sz="1500" dirty="0">
                <a:solidFill>
                  <a:prstClr val="black"/>
                </a:solidFill>
                <a:ea typeface="Cambria"/>
                <a:cs typeface="Arial"/>
              </a:rPr>
              <a:t>Inflation time ≥ 120 seconds</a:t>
            </a:r>
            <a:endParaRPr lang="en-US" sz="15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1"/>
            <a:r>
              <a:rPr lang="en-US" sz="1500" dirty="0">
                <a:solidFill>
                  <a:prstClr val="black"/>
                </a:solidFill>
                <a:ea typeface="Cambria"/>
                <a:cs typeface="Arial"/>
              </a:rPr>
              <a:t>Pressure &gt; 7 </a:t>
            </a:r>
            <a:r>
              <a:rPr lang="en-US" sz="1500" dirty="0" err="1">
                <a:solidFill>
                  <a:prstClr val="black"/>
                </a:solidFill>
                <a:ea typeface="Cambria"/>
                <a:cs typeface="Arial"/>
              </a:rPr>
              <a:t>atm</a:t>
            </a:r>
            <a:endParaRPr lang="en-US" sz="15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1"/>
            <a:r>
              <a:rPr lang="en-US" sz="1500" dirty="0">
                <a:solidFill>
                  <a:prstClr val="black"/>
                </a:solidFill>
                <a:ea typeface="Cambria"/>
                <a:cs typeface="Arial"/>
              </a:rPr>
              <a:t>Final Residual Stenosis &lt; 20%</a:t>
            </a:r>
          </a:p>
          <a:p>
            <a:r>
              <a:rPr lang="en-US" sz="1800" dirty="0"/>
              <a:t>Dual antiplatelet therapy:</a:t>
            </a:r>
          </a:p>
          <a:p>
            <a:pPr lvl="1"/>
            <a:r>
              <a:rPr lang="en-US" sz="1500" dirty="0"/>
              <a:t>Pre-Procedure: According to current medical standards</a:t>
            </a:r>
          </a:p>
          <a:p>
            <a:pPr lvl="1"/>
            <a:r>
              <a:rPr lang="en-US" sz="1500" dirty="0"/>
              <a:t>After Procedure: Minimum of 4 weeks </a:t>
            </a:r>
          </a:p>
          <a:p>
            <a:pPr lvl="1"/>
            <a:r>
              <a:rPr lang="en-US" sz="1500" dirty="0"/>
              <a:t>Prolonged antiplatelet therapy (at the discretion of the physician)</a:t>
            </a:r>
          </a:p>
          <a:p>
            <a:pPr lvl="1"/>
            <a:endParaRPr lang="en-US" sz="1500" dirty="0"/>
          </a:p>
        </p:txBody>
      </p:sp>
      <p:pic>
        <p:nvPicPr>
          <p:cNvPr id="8" name="Picture 7" descr="TreatmentArea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2100" y="1028700"/>
            <a:ext cx="22288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943224"/>
              </p:ext>
            </p:extLst>
          </p:nvPr>
        </p:nvGraphicFramePr>
        <p:xfrm>
          <a:off x="304800" y="1428752"/>
          <a:ext cx="4209841" cy="225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49">
                <a:tc>
                  <a:txBody>
                    <a:bodyPr/>
                    <a:lstStyle/>
                    <a:p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49">
                <a:tc>
                  <a:txBody>
                    <a:bodyPr/>
                    <a:lstStyle/>
                    <a:p>
                      <a:r>
                        <a:rPr lang="en-US" sz="1600" dirty="0"/>
                        <a:t>All Enrolled Population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1005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49">
                <a:tc>
                  <a:txBody>
                    <a:bodyPr/>
                    <a:lstStyle/>
                    <a:p>
                      <a:r>
                        <a:rPr lang="en-US" sz="1600" dirty="0"/>
                        <a:t>Per-Protocol Population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966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543">
                <a:tc>
                  <a:txBody>
                    <a:bodyPr/>
                    <a:lstStyle/>
                    <a:p>
                      <a:r>
                        <a:rPr lang="en-US" sz="1600" dirty="0"/>
                        <a:t>Reached 12M Visit</a:t>
                      </a:r>
                    </a:p>
                    <a:p>
                      <a:r>
                        <a:rPr lang="en-US" sz="1600" dirty="0"/>
                        <a:t>(In</a:t>
                      </a:r>
                      <a:r>
                        <a:rPr lang="en-US" sz="1600" baseline="0" dirty="0"/>
                        <a:t> Ongoing Follow-Up)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835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349">
                <a:tc>
                  <a:txBody>
                    <a:bodyPr/>
                    <a:lstStyle/>
                    <a:p>
                      <a:r>
                        <a:rPr lang="en-US" sz="1600" dirty="0"/>
                        <a:t>Completed 12M Visit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766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Disposition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77109" y="4372636"/>
            <a:ext cx="44339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i="1" dirty="0"/>
              <a:t>Does not include subjects that did not complete the follow-up visit but remained in ongoing follow-up</a:t>
            </a:r>
            <a:r>
              <a:rPr lang="en-US" sz="800" i="1" dirty="0" smtClean="0"/>
              <a:t>.</a:t>
            </a:r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810" y="361950"/>
            <a:ext cx="3868574" cy="391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0" y="42114"/>
            <a:ext cx="3114908" cy="438150"/>
          </a:xfrm>
        </p:spPr>
        <p:txBody>
          <a:bodyPr>
            <a:noAutofit/>
          </a:bodyPr>
          <a:lstStyle/>
          <a:p>
            <a:r>
              <a:rPr lang="en-US" sz="2800" dirty="0"/>
              <a:t>Demographics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97220389"/>
              </p:ext>
            </p:extLst>
          </p:nvPr>
        </p:nvGraphicFramePr>
        <p:xfrm>
          <a:off x="381000" y="585063"/>
          <a:ext cx="7810500" cy="349138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0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9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33">
                <a:tc>
                  <a:txBody>
                    <a:bodyPr/>
                    <a:lstStyle/>
                    <a:p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N = 966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Age (Years)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Mean (SD</a:t>
                      </a:r>
                      <a:r>
                        <a:rPr lang="en-US" sz="1400" b="1" dirty="0" smtClean="0">
                          <a:effectLst/>
                        </a:rPr>
                        <a:t>) 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69.1 (9.79)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Sex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Female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418 (43.3)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Race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n (%)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American Indian or Alaska Native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 2 (0.2)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Asian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14 (1.4)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Black or African American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192 (19.9)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Native Hawaiian or Other Pacific Islander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 3 (0.3)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White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735 (76.1)</a:t>
                      </a:r>
                      <a:endParaRPr lang="en-US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Other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effectLst/>
                        </a:rPr>
                        <a:t>  20 (2.1)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9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075323"/>
              </p:ext>
            </p:extLst>
          </p:nvPr>
        </p:nvGraphicFramePr>
        <p:xfrm>
          <a:off x="838200" y="438150"/>
          <a:ext cx="7034917" cy="388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855">
                  <a:extLst>
                    <a:ext uri="{9D8B030D-6E8A-4147-A177-3AD203B41FA5}">
                      <a16:colId xmlns:a16="http://schemas.microsoft.com/office/drawing/2014/main" val="1387412367"/>
                    </a:ext>
                  </a:extLst>
                </a:gridCol>
                <a:gridCol w="1185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Risk Factors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N = 966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dirty="0">
                          <a:effectLst/>
                        </a:rPr>
                        <a:t>n (%)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33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Subjects With At Least One Risk Factor</a:t>
                      </a:r>
                      <a:endParaRPr lang="en-US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960 (99.4)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Cigarette Smoking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722 (74.7)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Diabetes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523 (54.1)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 Dyslipidemia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743 (76.9)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 Hypertension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828 (85.7)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r>
                        <a:rPr lang="en-US" sz="1200" b="1" dirty="0" smtClean="0">
                          <a:effectLst/>
                        </a:rPr>
                        <a:t>Renal Insufficiency (Serum Creatinine ≥ 2.5 mg/</a:t>
                      </a:r>
                      <a:r>
                        <a:rPr lang="en-US" sz="1200" b="1" dirty="0" err="1" smtClean="0">
                          <a:effectLst/>
                        </a:rPr>
                        <a:t>dL</a:t>
                      </a:r>
                      <a:r>
                        <a:rPr lang="en-US" sz="1200" b="1" dirty="0" smtClean="0">
                          <a:effectLst/>
                        </a:rPr>
                        <a:t>)</a:t>
                      </a: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43 (4.5%) 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33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Subjects With At Least One Type of Cardiovascular Disease</a:t>
                      </a:r>
                      <a:endParaRPr lang="en-US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688 (71.2)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Aortic Disease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44 (4.6)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Congestive Heart Failure (CHF)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125 (12.9)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Coronary Artery Disease (CAD)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506 (52.4)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 Deep Vein Thrombosis (DVT)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26 (2.7)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Myocardial Infarction (MI)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146 (15.1)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 Stroke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95 (9.8)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Transient Ischemic Attack (TIA)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50 (5.2)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Valvular Heart Disease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63 (6.5)</a:t>
                      </a:r>
                      <a:endParaRPr lang="en-US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 Other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282 (29.2)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332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/>
                        </a:rPr>
                        <a:t>Critical Limb Ischemia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27" marR="652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RB  4-6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27" marR="65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340 (35.1)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527" marR="6527" marT="0" marB="0"/>
                </a:tc>
                <a:extLst>
                  <a:ext uri="{0D108BD9-81ED-4DB2-BD59-A6C34878D82A}">
                    <a16:rowId xmlns:a16="http://schemas.microsoft.com/office/drawing/2014/main" val="219913646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6600" y="-2323"/>
            <a:ext cx="2590800" cy="438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Clinical History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750065"/>
              </p:ext>
            </p:extLst>
          </p:nvPr>
        </p:nvGraphicFramePr>
        <p:xfrm>
          <a:off x="990600" y="545480"/>
          <a:ext cx="6553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8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058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Number of Target Lesions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1237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Type of Lesion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Occlusion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313 (25.3)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25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De Novo Lesion?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Yes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1154 (93.3)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No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 83 (6.7)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Degree of Calcification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None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142 (11.5)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 Mild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 348 (28.1)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Moderate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383 (31.0)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Severe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359 (29.0)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Target Lesion Length (mm)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N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1237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Mean (SD)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75.0 (43.93)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Reference Vessel Diameter (mm)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N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1235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>
                          <a:effectLst/>
                        </a:rPr>
                        <a:t>Mean (SD)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5.26 (0.703)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Target Lesion Stenosis (pre-intervention) (%)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N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effectLst/>
                        </a:rPr>
                        <a:t>1235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407">
                <a:tc>
                  <a:txBody>
                    <a:bodyPr/>
                    <a:lstStyle/>
                    <a:p>
                      <a:pPr marL="107950" marR="0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Mean (SD)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86.70 (12.50)</a:t>
                      </a:r>
                      <a:endParaRPr lang="en-US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50" marR="365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-22767"/>
            <a:ext cx="3810000" cy="45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Angiographic Variables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EB43C4-7051-7042-93B5-8C0653444BA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7402</TotalTime>
  <Words>1544</Words>
  <Application>Microsoft Office PowerPoint</Application>
  <PresentationFormat>On-screen Show (16:9)</PresentationFormat>
  <Paragraphs>387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Calibri</vt:lpstr>
      <vt:lpstr>Cambria</vt:lpstr>
      <vt:lpstr>Lucida Grande</vt:lpstr>
      <vt:lpstr>Symbol</vt:lpstr>
      <vt:lpstr>Tahoma</vt:lpstr>
      <vt:lpstr>Times New Roman</vt:lpstr>
      <vt:lpstr>TradeGothic</vt:lpstr>
      <vt:lpstr>Verdana</vt:lpstr>
      <vt:lpstr>Theme1</vt:lpstr>
      <vt:lpstr> Lutonix® Paclitaxel-Coated Balloon to Treat Obstructive Lesions in the Superficial Femoral and Popliteal Arteries   12-Month Results from the SAFE-DCB Study </vt:lpstr>
      <vt:lpstr>PowerPoint Presentation</vt:lpstr>
      <vt:lpstr>SAFE-DCB Registry</vt:lpstr>
      <vt:lpstr>Endpoint Definitions</vt:lpstr>
      <vt:lpstr>SAFE-DCB Recommended Procedure Steps</vt:lpstr>
      <vt:lpstr>Subject Disposition</vt:lpstr>
      <vt:lpstr>Demographics</vt:lpstr>
      <vt:lpstr>Clinical History</vt:lpstr>
      <vt:lpstr>Angiographic Variables</vt:lpstr>
      <vt:lpstr>Summary of Index Procedure</vt:lpstr>
      <vt:lpstr>Primary Effectiveness (Kaplan-Meier)</vt:lpstr>
      <vt:lpstr>Primary Effectiveness (Proportional)</vt:lpstr>
      <vt:lpstr>Primary Effectiveness by Subgroups (Kaplan-Meier)</vt:lpstr>
      <vt:lpstr>Primary Safety (Kaplan-Meier)</vt:lpstr>
      <vt:lpstr>1-Year Mortality in SAFE DCB</vt:lpstr>
      <vt:lpstr>Freedom from TVR (Kaplan-Meier)</vt:lpstr>
      <vt:lpstr>PowerPoint Presentation</vt:lpstr>
      <vt:lpstr>Conclusion</vt:lpstr>
      <vt:lpstr>THANK YOU</vt:lpstr>
    </vt:vector>
  </TitlesOfParts>
  <Company>MedStar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Nick PC</cp:lastModifiedBy>
  <cp:revision>155</cp:revision>
  <dcterms:created xsi:type="dcterms:W3CDTF">2015-01-08T17:01:57Z</dcterms:created>
  <dcterms:modified xsi:type="dcterms:W3CDTF">2019-02-23T04:00:31Z</dcterms:modified>
</cp:coreProperties>
</file>