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60" r:id="rId4"/>
    <p:sldId id="261" r:id="rId5"/>
    <p:sldId id="264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0B4C-DAA4-5640-ABAE-F20281C31BC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5BE-403C-4E43-8A14-BC0F87D015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12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0B4C-DAA4-5640-ABAE-F20281C31BC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5BE-403C-4E43-8A14-BC0F87D015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41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0B4C-DAA4-5640-ABAE-F20281C31BC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5BE-403C-4E43-8A14-BC0F87D015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C0B4C-DAA4-5640-ABAE-F20281C31BC6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20/08/2020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9B5BE-403C-4E43-8A14-BC0F87D0159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5494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C0B4C-DAA4-5640-ABAE-F20281C31BC6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20/08/2020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9B5BE-403C-4E43-8A14-BC0F87D0159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240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C0B4C-DAA4-5640-ABAE-F20281C31BC6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20/08/2020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9B5BE-403C-4E43-8A14-BC0F87D0159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5317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C0B4C-DAA4-5640-ABAE-F20281C31BC6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20/08/2020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9B5BE-403C-4E43-8A14-BC0F87D0159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931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C0B4C-DAA4-5640-ABAE-F20281C31BC6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20/08/2020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9B5BE-403C-4E43-8A14-BC0F87D0159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293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C0B4C-DAA4-5640-ABAE-F20281C31BC6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20/08/2020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9B5BE-403C-4E43-8A14-BC0F87D0159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3332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C0B4C-DAA4-5640-ABAE-F20281C31BC6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20/08/2020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9B5BE-403C-4E43-8A14-BC0F87D0159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8826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C0B4C-DAA4-5640-ABAE-F20281C31BC6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20/08/2020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9B5BE-403C-4E43-8A14-BC0F87D0159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665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0B4C-DAA4-5640-ABAE-F20281C31BC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5BE-403C-4E43-8A14-BC0F87D015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4481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C0B4C-DAA4-5640-ABAE-F20281C31BC6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20/08/2020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9B5BE-403C-4E43-8A14-BC0F87D0159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9527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C0B4C-DAA4-5640-ABAE-F20281C31BC6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20/08/2020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9B5BE-403C-4E43-8A14-BC0F87D0159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1772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C0B4C-DAA4-5640-ABAE-F20281C31BC6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20/08/2020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9B5BE-403C-4E43-8A14-BC0F87D0159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66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17610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1E910E26-4747-43DB-ABD2-38181E681707}"/>
              </a:ext>
            </a:extLst>
          </p:cNvPr>
          <p:cNvCxnSpPr>
            <a:cxnSpLocks/>
          </p:cNvCxnSpPr>
          <p:nvPr userDrawn="1"/>
        </p:nvCxnSpPr>
        <p:spPr>
          <a:xfrm flipH="1">
            <a:off x="207812" y="6318601"/>
            <a:ext cx="1138466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82D3CCB-6EA0-4424-9422-EF39C67BBD21}"/>
              </a:ext>
            </a:extLst>
          </p:cNvPr>
          <p:cNvSpPr/>
          <p:nvPr userDrawn="1"/>
        </p:nvSpPr>
        <p:spPr>
          <a:xfrm>
            <a:off x="0" y="1"/>
            <a:ext cx="12192000" cy="69636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0">
                <a:schemeClr val="accent6"/>
              </a:gs>
              <a:gs pos="85000">
                <a:schemeClr val="accent2"/>
              </a:gs>
            </a:gsLst>
            <a:path path="circle">
              <a:fillToRect r="100000" b="100000"/>
            </a:path>
            <a:tileRect l="-100000" t="-100000"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5" name="Espace réservé du numéro de diapositive 44">
            <a:extLst>
              <a:ext uri="{FF2B5EF4-FFF2-40B4-BE49-F238E27FC236}">
                <a16:creationId xmlns:a16="http://schemas.microsoft.com/office/drawing/2014/main" id="{E883D525-8701-4A0F-885E-55F69FB59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2475" y="6136037"/>
            <a:ext cx="494506" cy="365125"/>
          </a:xfrm>
        </p:spPr>
        <p:txBody>
          <a:bodyPr/>
          <a:lstStyle>
            <a:lvl1pPr>
              <a:defRPr lang="fr-FR" sz="1400" b="1" kern="1200" smtClean="0">
                <a:gradFill>
                  <a:gsLst>
                    <a:gs pos="0">
                      <a:srgbClr val="5BB9D7"/>
                    </a:gs>
                    <a:gs pos="70000">
                      <a:srgbClr val="6CC6DD"/>
                    </a:gs>
                  </a:gsLst>
                  <a:path path="circle">
                    <a:fillToRect l="100000" t="100000"/>
                  </a:path>
                </a:gradFill>
                <a:latin typeface="+mj-lt"/>
                <a:ea typeface="+mn-ea"/>
                <a:cs typeface="+mn-cs"/>
              </a:defRPr>
            </a:lvl1pPr>
          </a:lstStyle>
          <a:p>
            <a:fld id="{2E55636F-0AE3-425B-8E9B-66524720585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070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0B4C-DAA4-5640-ABAE-F20281C31BC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5BE-403C-4E43-8A14-BC0F87D015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6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0B4C-DAA4-5640-ABAE-F20281C31BC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5BE-403C-4E43-8A14-BC0F87D015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16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0B4C-DAA4-5640-ABAE-F20281C31BC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5BE-403C-4E43-8A14-BC0F87D015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66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0B4C-DAA4-5640-ABAE-F20281C31BC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5BE-403C-4E43-8A14-BC0F87D015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1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0B4C-DAA4-5640-ABAE-F20281C31BC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5BE-403C-4E43-8A14-BC0F87D015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18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0B4C-DAA4-5640-ABAE-F20281C31BC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5BE-403C-4E43-8A14-BC0F87D015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0B4C-DAA4-5640-ABAE-F20281C31BC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5BE-403C-4E43-8A14-BC0F87D015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78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C0B4C-DAA4-5640-ABAE-F20281C31BC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B5BE-403C-4E43-8A14-BC0F87D015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4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C0B4C-DAA4-5640-ABAE-F20281C31BC6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20/08/2020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9B5BE-403C-4E43-8A14-BC0F87D0159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92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215" y="64697"/>
            <a:ext cx="4863064" cy="111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0" y="1435219"/>
            <a:ext cx="12191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effic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 and safety of 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rimetazidine in 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atients having been treated by 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ercutaneous 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oronary 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nterventions (PCI)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" y="3440597"/>
            <a:ext cx="12191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Roberto Ferrari, Nicolas Danchin, Ian Ford, Kim</a:t>
            </a:r>
            <a:r>
              <a:rPr kumimoji="0" lang="en-GB" sz="2400" b="1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Fox, Michal Tendera and Petr Widimsky</a:t>
            </a:r>
            <a:r>
              <a:rPr lang="en-GB" sz="2400" b="1" noProof="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behalf of the                                         investigators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Study supported by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823" y="3858051"/>
            <a:ext cx="2398113" cy="55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542" y="5102658"/>
            <a:ext cx="1615167" cy="89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85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4" y="86381"/>
            <a:ext cx="1571086" cy="36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86264" y="1036653"/>
            <a:ext cx="12192000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Previous studies show that angina pectoris might re-occur despite successful PCI</a:t>
            </a:r>
            <a:b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no contemporary data on prognostic benefits of anti-anginal drugs in Post-PCI patients</a:t>
            </a: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800" b="1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ATPCI </a:t>
            </a:r>
            <a:r>
              <a:rPr lang="en-GB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assesses the efficacy and safety of Trimetazidine added to optimal medical therapy in patients who had a recent successful PCI for stable angina or a non-ST elevated myocardial infarction (</a:t>
            </a:r>
            <a:r>
              <a:rPr lang="en-GB" sz="2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NSTEMI</a:t>
            </a:r>
            <a:r>
              <a:rPr lang="en-GB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66700" indent="-266700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endParaRPr lang="en-GB" sz="8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GB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ATPCI tested the value of metabolic therapy as Trimetazidine is the only anti-anginal drug devoid of haemodynamic effects improving metabolism of ischaemic myocardium</a:t>
            </a:r>
          </a:p>
        </p:txBody>
      </p:sp>
    </p:spTree>
    <p:extLst>
      <p:ext uri="{BB962C8B-B14F-4D97-AF65-F5344CB8AC3E}">
        <p14:creationId xmlns:p14="http://schemas.microsoft.com/office/powerpoint/2010/main" val="292933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4" y="105480"/>
            <a:ext cx="1452954" cy="334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" y="1190313"/>
            <a:ext cx="1219199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total of 6007 patients </a:t>
            </a:r>
            <a:r>
              <a:rPr lang="en-GB" sz="3400" b="1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27 countries after </a:t>
            </a: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successful PCI (</a:t>
            </a:r>
            <a:r>
              <a:rPr kumimoji="0" lang="en-GB" sz="34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elective or urgent</a:t>
            </a:r>
            <a:r>
              <a:rPr kumimoji="0" lang="en-GB" sz="3400" b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and receiving optimal medical treatment </a:t>
            </a: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were randomised and followed for 5 years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71500" lvl="0" indent="-571500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Primary endpoint</a:t>
            </a: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it-IT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cardiac death, hospitalisation for cardiac events, </a:t>
            </a:r>
            <a:r>
              <a:rPr lang="en-GB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recurrent/persistent</a:t>
            </a:r>
            <a:r>
              <a:rPr lang="it-IT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angina leading to adding, switching or increasing the dose of anti-anginal therapies or to coronary </a:t>
            </a:r>
            <a:r>
              <a:rPr lang="en-GB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angiography</a:t>
            </a:r>
            <a:b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46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>
            <a:extLst>
              <a:ext uri="{FF2B5EF4-FFF2-40B4-BE49-F238E27FC236}">
                <a16:creationId xmlns:a16="http://schemas.microsoft.com/office/drawing/2014/main" id="{5730D899-CCB4-49E7-9D63-E4694A39D319}"/>
              </a:ext>
            </a:extLst>
          </p:cNvPr>
          <p:cNvSpPr txBox="1">
            <a:spLocks/>
          </p:cNvSpPr>
          <p:nvPr/>
        </p:nvSpPr>
        <p:spPr>
          <a:xfrm>
            <a:off x="1" y="26879"/>
            <a:ext cx="12191999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Primary endpoint  </a:t>
            </a:r>
            <a:b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Efficacy analysis set (</a:t>
            </a:r>
            <a:r>
              <a:rPr lang="en-GB" b="1" i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N=6007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4" y="86381"/>
            <a:ext cx="1571086" cy="36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/>
          <a:srcRect b="3356"/>
          <a:stretch/>
        </p:blipFill>
        <p:spPr>
          <a:xfrm>
            <a:off x="785005" y="1411944"/>
            <a:ext cx="10929668" cy="475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735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>
            <a:extLst>
              <a:ext uri="{FF2B5EF4-FFF2-40B4-BE49-F238E27FC236}">
                <a16:creationId xmlns:a16="http://schemas.microsoft.com/office/drawing/2014/main" id="{5730D899-CCB4-49E7-9D63-E4694A39D319}"/>
              </a:ext>
            </a:extLst>
          </p:cNvPr>
          <p:cNvSpPr txBox="1">
            <a:spLocks/>
          </p:cNvSpPr>
          <p:nvPr/>
        </p:nvSpPr>
        <p:spPr>
          <a:xfrm>
            <a:off x="490495" y="348017"/>
            <a:ext cx="12191999" cy="159579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Primary endpoint: </a:t>
            </a:r>
            <a:r>
              <a:rPr kumimoji="0" lang="en-GB" sz="40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Analysis by index PCI</a:t>
            </a:r>
            <a:b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Efficacy analysis set (</a:t>
            </a:r>
            <a:r>
              <a:rPr kumimoji="0" lang="en-GB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N=6007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ZoneTexte 5">
            <a:extLst>
              <a:ext uri="{FF2B5EF4-FFF2-40B4-BE49-F238E27FC236}">
                <a16:creationId xmlns:a16="http://schemas.microsoft.com/office/drawing/2014/main" id="{3FBD497A-5C88-476D-8886-182DB14079B3}"/>
              </a:ext>
            </a:extLst>
          </p:cNvPr>
          <p:cNvSpPr txBox="1"/>
          <p:nvPr/>
        </p:nvSpPr>
        <p:spPr>
          <a:xfrm>
            <a:off x="2430987" y="1613656"/>
            <a:ext cx="1919621" cy="37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66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Elective PCI</a:t>
            </a:r>
          </a:p>
        </p:txBody>
      </p:sp>
      <p:sp>
        <p:nvSpPr>
          <p:cNvPr id="8" name="ZoneTexte 1">
            <a:extLst>
              <a:ext uri="{FF2B5EF4-FFF2-40B4-BE49-F238E27FC236}">
                <a16:creationId xmlns:a16="http://schemas.microsoft.com/office/drawing/2014/main" id="{411CD03B-1A90-49B0-BB21-FFF28AEC3965}"/>
              </a:ext>
            </a:extLst>
          </p:cNvPr>
          <p:cNvSpPr txBox="1"/>
          <p:nvPr/>
        </p:nvSpPr>
        <p:spPr>
          <a:xfrm>
            <a:off x="8694675" y="1613655"/>
            <a:ext cx="1919621" cy="37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66" b="1" i="0" u="none" strike="noStrike" cap="none" spc="0" normalizeH="0" baseline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66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Urgent PCI</a:t>
            </a:r>
          </a:p>
        </p:txBody>
      </p:sp>
      <p:sp>
        <p:nvSpPr>
          <p:cNvPr id="9" name="ZoneTexte 15">
            <a:extLst>
              <a:ext uri="{FF2B5EF4-FFF2-40B4-BE49-F238E27FC236}">
                <a16:creationId xmlns:a16="http://schemas.microsoft.com/office/drawing/2014/main" id="{6C3A9506-FC0B-4310-9F75-C1F556487FDF}"/>
              </a:ext>
            </a:extLst>
          </p:cNvPr>
          <p:cNvSpPr txBox="1"/>
          <p:nvPr/>
        </p:nvSpPr>
        <p:spPr>
          <a:xfrm rot="16200000">
            <a:off x="-1361152" y="3459812"/>
            <a:ext cx="3743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Patients with events%</a:t>
            </a:r>
          </a:p>
        </p:txBody>
      </p:sp>
      <p:sp>
        <p:nvSpPr>
          <p:cNvPr id="10" name="ZoneTexte 15">
            <a:extLst>
              <a:ext uri="{FF2B5EF4-FFF2-40B4-BE49-F238E27FC236}">
                <a16:creationId xmlns:a16="http://schemas.microsoft.com/office/drawing/2014/main" id="{6C3A9506-FC0B-4310-9F75-C1F556487FDF}"/>
              </a:ext>
            </a:extLst>
          </p:cNvPr>
          <p:cNvSpPr txBox="1"/>
          <p:nvPr/>
        </p:nvSpPr>
        <p:spPr>
          <a:xfrm rot="16200000">
            <a:off x="4294592" y="3551515"/>
            <a:ext cx="3743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Patients with events%</a:t>
            </a:r>
          </a:p>
        </p:txBody>
      </p:sp>
      <p:sp>
        <p:nvSpPr>
          <p:cNvPr id="11" name="ZoneTexte 11">
            <a:extLst>
              <a:ext uri="{FF2B5EF4-FFF2-40B4-BE49-F238E27FC236}">
                <a16:creationId xmlns:a16="http://schemas.microsoft.com/office/drawing/2014/main" id="{0C9FE288-C0BF-4D8D-9C68-08638F458C1A}"/>
              </a:ext>
            </a:extLst>
          </p:cNvPr>
          <p:cNvSpPr txBox="1"/>
          <p:nvPr/>
        </p:nvSpPr>
        <p:spPr>
          <a:xfrm>
            <a:off x="1405797" y="5074854"/>
            <a:ext cx="415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Y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Time from randomization (months)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C9FE288-C0BF-4D8D-9C68-08638F458C1A}"/>
              </a:ext>
            </a:extLst>
          </p:cNvPr>
          <p:cNvSpPr txBox="1"/>
          <p:nvPr/>
        </p:nvSpPr>
        <p:spPr>
          <a:xfrm>
            <a:off x="7061540" y="5074854"/>
            <a:ext cx="415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Y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Time from randomization (months)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145" y="2148883"/>
            <a:ext cx="5391306" cy="2991190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6495" y="2150493"/>
            <a:ext cx="5309692" cy="3059682"/>
          </a:xfrm>
          <a:prstGeom prst="rect">
            <a:avLst/>
          </a:prstGeom>
        </p:spPr>
      </p:pic>
      <p:sp>
        <p:nvSpPr>
          <p:cNvPr id="15" name="ZoneTexte 2">
            <a:extLst>
              <a:ext uri="{FF2B5EF4-FFF2-40B4-BE49-F238E27FC236}">
                <a16:creationId xmlns:a16="http://schemas.microsoft.com/office/drawing/2014/main" id="{852DF9A5-2951-4C36-A4AB-B8308930DAC8}"/>
              </a:ext>
            </a:extLst>
          </p:cNvPr>
          <p:cNvSpPr txBox="1"/>
          <p:nvPr/>
        </p:nvSpPr>
        <p:spPr>
          <a:xfrm>
            <a:off x="1454211" y="2420960"/>
            <a:ext cx="3501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HR 0.94 (95% CI 0.82-1.08)</a:t>
            </a:r>
          </a:p>
        </p:txBody>
      </p:sp>
      <p:sp>
        <p:nvSpPr>
          <p:cNvPr id="16" name="ZoneTexte 8">
            <a:extLst>
              <a:ext uri="{FF2B5EF4-FFF2-40B4-BE49-F238E27FC236}">
                <a16:creationId xmlns:a16="http://schemas.microsoft.com/office/drawing/2014/main" id="{62A60C97-670F-40D7-9B92-123FF2E39F0D}"/>
              </a:ext>
            </a:extLst>
          </p:cNvPr>
          <p:cNvSpPr txBox="1"/>
          <p:nvPr/>
        </p:nvSpPr>
        <p:spPr>
          <a:xfrm>
            <a:off x="7527535" y="2420960"/>
            <a:ext cx="3225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HR 1.04 (95% CI 0.88-1.22)</a:t>
            </a: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628" y="5504153"/>
            <a:ext cx="5157927" cy="48577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4059" y="5504153"/>
            <a:ext cx="4829175" cy="533400"/>
          </a:xfrm>
          <a:prstGeom prst="rect">
            <a:avLst/>
          </a:prstGeom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4" y="86381"/>
            <a:ext cx="1571086" cy="36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4526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4" y="105480"/>
            <a:ext cx="1452954" cy="334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" y="1121143"/>
            <a:ext cx="1219199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event rate in </a:t>
            </a:r>
            <a:r>
              <a:rPr lang="en-GB" sz="3400" b="1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ATPCI population </a:t>
            </a: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lower than expected and required</a:t>
            </a:r>
            <a:r>
              <a:rPr kumimoji="0" lang="en-GB" sz="3400" b="1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 extension of the follow-up to 5 years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prophylactic use of the anti-anginal-metabolic</a:t>
            </a:r>
            <a:r>
              <a:rPr kumimoji="0" lang="en-GB" sz="3400" b="1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agent </a:t>
            </a: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Trimetazidine, added to recommended medical therapy, did not improve the outcome of the ATPCI population after a successful elective or urgent PCI</a:t>
            </a:r>
            <a:b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Trimetazidine-related safety issues were identified </a:t>
            </a:r>
          </a:p>
        </p:txBody>
      </p:sp>
    </p:spTree>
    <p:extLst>
      <p:ext uri="{BB962C8B-B14F-4D97-AF65-F5344CB8AC3E}">
        <p14:creationId xmlns:p14="http://schemas.microsoft.com/office/powerpoint/2010/main" val="200525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4" y="105480"/>
            <a:ext cx="1452954" cy="334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" y="784714"/>
            <a:ext cx="1219199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Patients with </a:t>
            </a: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stable angina and NSTEMI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receiving optimised medical therapy combined with successful PCI have low events and no re-occurrence of angina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Improvement of cardiac metabolism with Trimetazidine</a:t>
            </a:r>
            <a:r>
              <a:rPr lang="en-GB" sz="3200" b="1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did not improve outcome and is not necessary</a:t>
            </a:r>
            <a:b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kumimoji="0" lang="en-GB" sz="3200" b="1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with CCS </a:t>
            </a:r>
            <a:r>
              <a:rPr lang="en-GB" sz="3200" b="1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 should:</a:t>
            </a:r>
            <a:br>
              <a:rPr lang="en-GB" sz="3200" b="1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900" b="1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GB" sz="3200" b="1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their risk factors</a:t>
            </a:r>
            <a:br>
              <a:rPr lang="en-GB" sz="3200" b="1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900" b="1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GB" sz="3200" b="1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the available preventive and anti-anginal drugs and, if symptoms persist, a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ngioplasty</a:t>
            </a:r>
            <a:r>
              <a:rPr kumimoji="0" lang="en-GB" sz="3200" b="1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will improve them without any re-occurrence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5730D899-CCB4-49E7-9D63-E4694A39D319}"/>
              </a:ext>
            </a:extLst>
          </p:cNvPr>
          <p:cNvSpPr txBox="1">
            <a:spLocks/>
          </p:cNvSpPr>
          <p:nvPr/>
        </p:nvSpPr>
        <p:spPr>
          <a:xfrm>
            <a:off x="1" y="71681"/>
            <a:ext cx="12192000" cy="5577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Home Messages 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7309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383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Thème Office</vt:lpstr>
      <vt:lpstr>1_Thème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Statement of financial Interest</dc:title>
  <dc:creator>Utente Windows</dc:creator>
  <cp:lastModifiedBy>Jacqueline PARTARRIEU</cp:lastModifiedBy>
  <cp:revision>11</cp:revision>
  <dcterms:created xsi:type="dcterms:W3CDTF">2020-07-15T10:50:59Z</dcterms:created>
  <dcterms:modified xsi:type="dcterms:W3CDTF">2020-08-20T10:34:58Z</dcterms:modified>
</cp:coreProperties>
</file>