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  <p:sldMasterId id="2147483660" r:id="rId5"/>
  </p:sldMasterIdLst>
  <p:notesMasterIdLst>
    <p:notesMasterId r:id="rId28"/>
  </p:notesMasterIdLst>
  <p:sldIdLst>
    <p:sldId id="256" r:id="rId6"/>
    <p:sldId id="2147471747" r:id="rId7"/>
    <p:sldId id="2147471706" r:id="rId8"/>
    <p:sldId id="2147471695" r:id="rId9"/>
    <p:sldId id="2147471696" r:id="rId10"/>
    <p:sldId id="2147471748" r:id="rId11"/>
    <p:sldId id="2147471715" r:id="rId12"/>
    <p:sldId id="2147471717" r:id="rId13"/>
    <p:sldId id="2147471718" r:id="rId14"/>
    <p:sldId id="2147471703" r:id="rId15"/>
    <p:sldId id="2147471684" r:id="rId16"/>
    <p:sldId id="2147471685" r:id="rId17"/>
    <p:sldId id="2147471678" r:id="rId18"/>
    <p:sldId id="2147471681" r:id="rId19"/>
    <p:sldId id="2147471721" r:id="rId20"/>
    <p:sldId id="2147471722" r:id="rId21"/>
    <p:sldId id="2147471726" r:id="rId22"/>
    <p:sldId id="2147471689" r:id="rId23"/>
    <p:sldId id="2147471691" r:id="rId24"/>
    <p:sldId id="2147471697" r:id="rId25"/>
    <p:sldId id="2147471732" r:id="rId26"/>
    <p:sldId id="214747174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712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F234601-931F-B13D-CD35-8094BDC14787}" name="Bradley Lubich" initials="BL" userId="S::bradley_lubich@edwards.com::ad0e694a-5ed7-413e-97b9-2d0e5c80f920" providerId="AD"/>
  <p188:author id="{2F7EB81D-80E5-F7E9-21AD-7A7598B9B10D}" name="Olga Pekar (Edwards Contingent Worker)" initials="OP" userId="S::Olga_Pekar@edwards.com::d5cbff2b-26a0-46da-9d8c-bfe206fa6ba5" providerId="AD"/>
  <p188:author id="{BB89083B-6932-461F-D402-F469595CAA37}" name="Marilyn Dysart" initials="MD" userId="S::Marilyn_Dysart@edwards.com::9aac42c8-ce15-42ee-85ca-b81856d5c776" providerId="AD"/>
  <p188:author id="{068BDC55-F554-030F-A564-D215C8B0872E}" name="Marilyn Dysart" initials="MD" userId="S::marilyn_dysart@edwards.com::9aac42c8-ce15-42ee-85ca-b81856d5c776" providerId="AD"/>
  <p188:author id="{085B9575-60D6-CA14-1416-D16ADBF891EB}" name="Bradley Lubich" initials="" userId="S::Bradley_Lubich@edwards.com::ad0e694a-5ed7-413e-97b9-2d0e5c80f920" providerId="AD"/>
  <p188:author id="{DA9D9080-6227-3EAC-D1C9-9597C0F9C948}" name="Sarah Clarke" initials="SC" userId="S::Sarah_Clarke@edwards.com::f3a244b5-8312-40ec-99dc-0efbe495b47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4B55"/>
    <a:srgbClr val="C7880B"/>
    <a:srgbClr val="8861AF"/>
    <a:srgbClr val="37C8D4"/>
    <a:srgbClr val="F07056"/>
    <a:srgbClr val="9BD5EF"/>
    <a:srgbClr val="83CBEB"/>
    <a:srgbClr val="E9A00D"/>
    <a:srgbClr val="F3B024"/>
    <a:srgbClr val="FFC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AEA65A-BA1D-4875-B430-DAC41B9C241D}" v="222" dt="2025-03-09T02:55:57.814"/>
    <p1510:client id="{309FF5BA-CFFA-434A-B33C-A94C0F74BA54}" v="295" dt="2025-03-09T13:14:07.185"/>
    <p1510:client id="{6CC8A840-FF75-457C-2B0B-A3913041504B}" v="17" dt="2025-03-09T02:42:09.344"/>
    <p1510:client id="{84702AC2-784A-BBF9-B2FC-F51E061DCE13}" v="18" dt="2025-03-09T02:53:50.197"/>
    <p1510:client id="{B417F6A7-BA8C-495C-8F42-9898BB28850D}" v="2117" dt="2025-03-09T00:00:05.772"/>
    <p1510:client id="{B6AAB17D-92C1-418A-808C-12F351F4BB51}" v="1" dt="2025-03-09T13:33:11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>
        <p:guide orient="horz" pos="1752"/>
        <p:guide pos="7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dwardslifesciences.sharepoint.com/sites/THVPodiumandPublicationCalendar/Shared%20Documents/General/PARTNER%203/AVIV%20-%205Y/_Outputs/T10.0.x%20Grouped%20Event%20Rat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edwardslifesciences.sharepoint.com/sites/THVPodiumandPublicationCalendar/Shared%20Documents/General/PARTNER%203/AVIV%20-%205Y/CRT%202025/Abstract/Line%20Graph%20Hemodynamics%20P3%20AVi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207098624001874E-2"/>
          <c:y val="4.8251979374628745E-2"/>
          <c:w val="0.85746354842146033"/>
          <c:h val="0.668505856425264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Surgical explant</c:v>
                </c:pt>
              </c:strCache>
            </c:strRef>
          </c:tx>
          <c:spPr>
            <a:solidFill>
              <a:srgbClr val="83CBEB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2168844264156917E-2"/>
                  <c:y val="7.855541578877063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4573114-8B81-4423-A022-B208A7870111}" type="VALUE">
                      <a:rPr lang="en-US" smtClean="0"/>
                      <a:pPr algn="ctr">
                        <a:defRPr sz="1800" b="1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r>
                      <a:rPr lang="en-US" sz="1600" b="0"/>
                      <a:t>**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559094985184893E-2"/>
                      <c:h val="7.585735101006299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41D-40B6-9AB4-99FF6947F0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Stenosis/Elevated gradient</c:v>
                </c:pt>
                <c:pt idx="1">
                  <c:v>≥Moderate PVR</c:v>
                </c:pt>
                <c:pt idx="2">
                  <c:v>≥Moderate Transvalvular AR</c:v>
                </c:pt>
                <c:pt idx="3">
                  <c:v>Endocarditis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E-49C1-82C8-09F27308088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BAV</c:v>
                </c:pt>
              </c:strCache>
            </c:strRef>
          </c:tx>
          <c:spPr>
            <a:solidFill>
              <a:srgbClr val="F3B024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9A4-4FFB-AF7C-BC14592A242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9A4-4FFB-AF7C-BC14592A2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Stenosis/Elevated gradient</c:v>
                </c:pt>
                <c:pt idx="1">
                  <c:v>≥Moderate PVR</c:v>
                </c:pt>
                <c:pt idx="2">
                  <c:v>≥Moderate Transvalvular AR</c:v>
                </c:pt>
                <c:pt idx="3">
                  <c:v>Endocarditis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9E-49C1-82C8-09F27308088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PVR closure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A4-4FFB-AF7C-BC14592A2420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9A4-4FFB-AF7C-BC14592A242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9A4-4FFB-AF7C-BC14592A2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Stenosis/Elevated gradient</c:v>
                </c:pt>
                <c:pt idx="1">
                  <c:v>≥Moderate PVR</c:v>
                </c:pt>
                <c:pt idx="2">
                  <c:v>≥Moderate Transvalvular AR</c:v>
                </c:pt>
                <c:pt idx="3">
                  <c:v>Endocarditis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9E-49C1-82C8-09F27308088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ViV</c:v>
                </c:pt>
              </c:strCache>
            </c:strRef>
          </c:tx>
          <c:spPr>
            <a:solidFill>
              <a:srgbClr val="83CBEB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E54B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9A4-4FFB-AF7C-BC14592A242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A4-4FFB-AF7C-BC14592A242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9A4-4FFB-AF7C-BC14592A242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E9A4-4FFB-AF7C-BC14592A2420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9A4-4FFB-AF7C-BC14592A24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Stenosis/Elevated gradient</c:v>
                </c:pt>
                <c:pt idx="1">
                  <c:v>≥Moderate PVR</c:v>
                </c:pt>
                <c:pt idx="2">
                  <c:v>≥Moderate Transvalvular AR</c:v>
                </c:pt>
                <c:pt idx="3">
                  <c:v>Endocarditis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9E-49C1-82C8-09F2730808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7498335"/>
        <c:axId val="1487493055"/>
      </c:barChart>
      <c:catAx>
        <c:axId val="1487498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7493055"/>
        <c:crosses val="autoZero"/>
        <c:auto val="1"/>
        <c:lblAlgn val="ctr"/>
        <c:lblOffset val="100"/>
        <c:noMultiLvlLbl val="0"/>
      </c:catAx>
      <c:valAx>
        <c:axId val="1487493055"/>
        <c:scaling>
          <c:orientation val="minMax"/>
          <c:max val="6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87498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'True ID'!$A$3</c:f>
              <c:strCache>
                <c:ptCount val="1"/>
                <c:pt idx="0">
                  <c:v>17-21mm</c:v>
                </c:pt>
              </c:strCache>
            </c:strRef>
          </c:tx>
          <c:spPr>
            <a:solidFill>
              <a:srgbClr val="E54B5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54B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5AF-42E7-806B-7F192A0F95F4}"/>
              </c:ext>
            </c:extLst>
          </c:dPt>
          <c:dPt>
            <c:idx val="1"/>
            <c:invertIfNegative val="0"/>
            <c:bubble3D val="0"/>
            <c:spPr>
              <a:solidFill>
                <a:srgbClr val="E54B5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5AF-42E7-806B-7F192A0F95F4}"/>
              </c:ext>
            </c:extLst>
          </c:dPt>
          <c:cat>
            <c:strRef>
              <c:f>'True ID'!$B$1:$C$1</c:f>
              <c:strCache>
                <c:ptCount val="2"/>
                <c:pt idx="0">
                  <c:v>AVR</c:v>
                </c:pt>
                <c:pt idx="1">
                  <c:v>Death</c:v>
                </c:pt>
              </c:strCache>
            </c:strRef>
          </c:cat>
          <c:val>
            <c:numRef>
              <c:f>'True ID'!$B$3:$C$3</c:f>
              <c:numCache>
                <c:formatCode>General</c:formatCode>
                <c:ptCount val="2"/>
                <c:pt idx="0">
                  <c:v>17.5</c:v>
                </c:pt>
                <c:pt idx="1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AF-42E7-806B-7F192A0F95F4}"/>
            </c:ext>
          </c:extLst>
        </c:ser>
        <c:ser>
          <c:idx val="2"/>
          <c:order val="1"/>
          <c:tx>
            <c:strRef>
              <c:f>'True ID'!$A$4</c:f>
              <c:strCache>
                <c:ptCount val="1"/>
                <c:pt idx="0">
                  <c:v>22-23mm</c:v>
                </c:pt>
              </c:strCache>
            </c:strRef>
          </c:tx>
          <c:spPr>
            <a:solidFill>
              <a:srgbClr val="F3B024"/>
            </a:solidFill>
            <a:ln>
              <a:noFill/>
            </a:ln>
            <a:effectLst/>
          </c:spPr>
          <c:invertIfNegative val="0"/>
          <c:cat>
            <c:strRef>
              <c:f>'True ID'!$B$1:$C$1</c:f>
              <c:strCache>
                <c:ptCount val="2"/>
                <c:pt idx="0">
                  <c:v>AVR</c:v>
                </c:pt>
                <c:pt idx="1">
                  <c:v>Death</c:v>
                </c:pt>
              </c:strCache>
            </c:strRef>
          </c:cat>
          <c:val>
            <c:numRef>
              <c:f>'True ID'!$B$4:$C$4</c:f>
              <c:numCache>
                <c:formatCode>General</c:formatCode>
                <c:ptCount val="2"/>
                <c:pt idx="0">
                  <c:v>14.814814814814813</c:v>
                </c:pt>
                <c:pt idx="1">
                  <c:v>11.111111111111111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AF-42E7-806B-7F192A0F95F4}"/>
            </c:ext>
          </c:extLst>
        </c:ser>
        <c:ser>
          <c:idx val="3"/>
          <c:order val="2"/>
          <c:tx>
            <c:strRef>
              <c:f>'True ID'!$A$5</c:f>
              <c:strCache>
                <c:ptCount val="1"/>
                <c:pt idx="0">
                  <c:v>24-27mm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'True ID'!$B$1:$C$1</c:f>
              <c:strCache>
                <c:ptCount val="2"/>
                <c:pt idx="0">
                  <c:v>AVR</c:v>
                </c:pt>
                <c:pt idx="1">
                  <c:v>Death</c:v>
                </c:pt>
              </c:strCache>
            </c:strRef>
          </c:cat>
          <c:val>
            <c:numRef>
              <c:f>'True ID'!$B$5:$C$5</c:f>
              <c:numCache>
                <c:formatCode>General</c:formatCode>
                <c:ptCount val="2"/>
                <c:pt idx="0">
                  <c:v>0.1</c:v>
                </c:pt>
                <c:pt idx="1">
                  <c:v>4.3478260869565215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5AF-42E7-806B-7F192A0F9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overlap val="-28"/>
        <c:axId val="998287392"/>
        <c:axId val="998288352"/>
      </c:barChart>
      <c:catAx>
        <c:axId val="998287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998288352"/>
        <c:crosses val="autoZero"/>
        <c:auto val="1"/>
        <c:lblAlgn val="ctr"/>
        <c:lblOffset val="100"/>
        <c:noMultiLvlLbl val="0"/>
      </c:catAx>
      <c:valAx>
        <c:axId val="9982883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998287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47798495749888"/>
          <c:y val="9.2848891204385331E-2"/>
          <c:w val="0.73943821009531097"/>
          <c:h val="0.6744205910556399"/>
        </c:manualLayout>
      </c:layout>
      <c:lineChart>
        <c:grouping val="standar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Mean gradient (mmHg)</c:v>
                </c:pt>
              </c:strCache>
            </c:strRef>
          </c:tx>
          <c:spPr>
            <a:ln w="38100" cap="rnd">
              <a:solidFill>
                <a:srgbClr val="68458B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rgbClr val="68458B"/>
              </a:solidFill>
              <a:ln w="25400">
                <a:solidFill>
                  <a:srgbClr val="68458B"/>
                </a:solidFill>
              </a:ln>
              <a:effectLst/>
            </c:spPr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BF-4504-9A48-9B97AE2A3F6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68458B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Sheet1!$B$4:$BJ$4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cat>
          <c:val>
            <c:numRef>
              <c:f>Sheet1!$B$5:$BJ$5</c:f>
              <c:numCache>
                <c:formatCode>General</c:formatCode>
                <c:ptCount val="61"/>
                <c:pt idx="0">
                  <c:v>39.1</c:v>
                </c:pt>
                <c:pt idx="1">
                  <c:v>22.5</c:v>
                </c:pt>
                <c:pt idx="12">
                  <c:v>19.600000000000001</c:v>
                </c:pt>
                <c:pt idx="24">
                  <c:v>19.5</c:v>
                </c:pt>
                <c:pt idx="36">
                  <c:v>18</c:v>
                </c:pt>
                <c:pt idx="48">
                  <c:v>17.5</c:v>
                </c:pt>
                <c:pt idx="60">
                  <c:v>17.600000000000001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BF-4504-9A48-9B97AE2A3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6524960"/>
        <c:axId val="216527840"/>
      </c:lineChart>
      <c:lineChart>
        <c:grouping val="standard"/>
        <c:varyColors val="0"/>
        <c:ser>
          <c:idx val="1"/>
          <c:order val="1"/>
          <c:tx>
            <c:strRef>
              <c:f>Sheet1!$A$6</c:f>
              <c:strCache>
                <c:ptCount val="1"/>
                <c:pt idx="0">
                  <c:v>Effective orifice area (cm2)</c:v>
                </c:pt>
              </c:strCache>
            </c:strRef>
          </c:tx>
          <c:spPr>
            <a:ln w="38100" cap="rnd">
              <a:solidFill>
                <a:srgbClr val="C7880B"/>
              </a:solidFill>
              <a:round/>
            </a:ln>
            <a:effectLst/>
          </c:spPr>
          <c:marker>
            <c:symbol val="triangle"/>
            <c:size val="7"/>
            <c:spPr>
              <a:solidFill>
                <a:srgbClr val="C7880B"/>
              </a:solidFill>
              <a:ln w="9525">
                <a:solidFill>
                  <a:srgbClr val="C7880B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7831601077058437E-2"/>
                  <c:y val="4.16499906776413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BF-4504-9A48-9B97AE2A3F68}"/>
                </c:ext>
              </c:extLst>
            </c:dLbl>
            <c:dLbl>
              <c:idx val="1"/>
              <c:layout>
                <c:manualLayout>
                  <c:x val="-1.0843842882455349E-2"/>
                  <c:y val="-4.6791964835374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BF-4504-9A48-9B97AE2A3F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rgbClr val="C7880B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Sheet1!$B$4:$BJ$4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cat>
          <c:val>
            <c:numRef>
              <c:f>Sheet1!$B$6:$BJ$6</c:f>
              <c:numCache>
                <c:formatCode>General</c:formatCode>
                <c:ptCount val="61"/>
                <c:pt idx="0">
                  <c:v>1.1000000000000001</c:v>
                </c:pt>
                <c:pt idx="1">
                  <c:v>1.3</c:v>
                </c:pt>
                <c:pt idx="12">
                  <c:v>1.4</c:v>
                </c:pt>
                <c:pt idx="24">
                  <c:v>1.4</c:v>
                </c:pt>
                <c:pt idx="36">
                  <c:v>1.5</c:v>
                </c:pt>
                <c:pt idx="48">
                  <c:v>1.5</c:v>
                </c:pt>
                <c:pt idx="60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2BF-4504-9A48-9B97AE2A3F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6931536"/>
        <c:axId val="1676934416"/>
      </c:lineChart>
      <c:catAx>
        <c:axId val="216524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400">
                    <a:latin typeface="+mn-lt"/>
                    <a:cs typeface="Times New Roman" panose="02020603050405020304" pitchFamily="18" charset="0"/>
                  </a:rPr>
                  <a:t>Time from Index Procedure (months)</a:t>
                </a:r>
              </a:p>
            </c:rich>
          </c:tx>
          <c:layout>
            <c:manualLayout>
              <c:xMode val="edge"/>
              <c:yMode val="edge"/>
              <c:x val="0.24209910344452137"/>
              <c:y val="0.8820404811025364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Times New Roman" panose="02020603050405020304" pitchFamily="18" charset="0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out"/>
        <c:tickLblPos val="nextTo"/>
        <c:spPr>
          <a:noFill/>
          <a:ln w="12700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noFill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216527840"/>
        <c:crosses val="autoZero"/>
        <c:auto val="1"/>
        <c:lblAlgn val="ctr"/>
        <c:lblOffset val="100"/>
        <c:tickLblSkip val="12"/>
        <c:tickMarkSkip val="1"/>
        <c:noMultiLvlLbl val="0"/>
      </c:catAx>
      <c:valAx>
        <c:axId val="216527840"/>
        <c:scaling>
          <c:orientation val="minMax"/>
          <c:max val="5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27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noFill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216524960"/>
        <c:crosses val="autoZero"/>
        <c:crossBetween val="between"/>
        <c:majorUnit val="10"/>
      </c:valAx>
      <c:valAx>
        <c:axId val="1676934416"/>
        <c:scaling>
          <c:orientation val="minMax"/>
          <c:max val="2"/>
        </c:scaling>
        <c:delete val="0"/>
        <c:axPos val="r"/>
        <c:numFmt formatCode="#,##0.0" sourceLinked="0"/>
        <c:majorTickMark val="out"/>
        <c:minorTickMark val="none"/>
        <c:tickLblPos val="nextTo"/>
        <c:spPr>
          <a:noFill/>
          <a:ln w="12700"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noFill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1676931536"/>
        <c:crosses val="max"/>
        <c:crossBetween val="between"/>
        <c:majorUnit val="0.5"/>
      </c:valAx>
      <c:catAx>
        <c:axId val="1676931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76934416"/>
        <c:crosses val="autoZero"/>
        <c:auto val="1"/>
        <c:lblAlgn val="ctr"/>
        <c:lblOffset val="100"/>
        <c:noMultiLvlLbl val="0"/>
      </c:catAx>
      <c:spPr>
        <a:noFill/>
        <a:ln w="127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None/Trace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29.5</c:v>
                </c:pt>
                <c:pt idx="1">
                  <c:v>90.9</c:v>
                </c:pt>
                <c:pt idx="2">
                  <c:v>94.2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7E-4006-A08C-D630E92E763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Mild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29.5</c:v>
                </c:pt>
                <c:pt idx="1">
                  <c:v>8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7E-4006-A08C-D630E92E763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rgbClr val="F3B02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31.6</c:v>
                </c:pt>
                <c:pt idx="1">
                  <c:v>1.1000000000000001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7E-4006-A08C-D630E92E763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Severe</c:v>
                </c:pt>
              </c:strCache>
            </c:strRef>
          </c:tx>
          <c:spPr>
            <a:solidFill>
              <a:srgbClr val="E54B5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9.5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7E-4006-A08C-D630E92E7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056655"/>
        <c:axId val="80059535"/>
      </c:barChart>
      <c:catAx>
        <c:axId val="80056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059535"/>
        <c:crosses val="autoZero"/>
        <c:auto val="1"/>
        <c:lblAlgn val="ctr"/>
        <c:lblOffset val="100"/>
        <c:noMultiLvlLbl val="0"/>
      </c:catAx>
      <c:valAx>
        <c:axId val="80059535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056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Class 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</c:v>
                </c:pt>
                <c:pt idx="1">
                  <c:v>75.8</c:v>
                </c:pt>
                <c:pt idx="2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D-4851-878A-18A2CD29C5B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Class II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56.7</c:v>
                </c:pt>
                <c:pt idx="1">
                  <c:v>19.8</c:v>
                </c:pt>
                <c:pt idx="2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0D-4851-878A-18A2CD29C5B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Class III</c:v>
                </c:pt>
              </c:strCache>
            </c:strRef>
          </c:tx>
          <c:spPr>
            <a:solidFill>
              <a:srgbClr val="F3B024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42.3</c:v>
                </c:pt>
                <c:pt idx="1">
                  <c:v>4.4000000000000004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0D-4851-878A-18A2CD29C5B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Class IV</c:v>
                </c:pt>
              </c:strCache>
            </c:strRef>
          </c:tx>
          <c:spPr>
            <a:solidFill>
              <a:srgbClr val="E54B55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Baseline</c:v>
                </c:pt>
                <c:pt idx="1">
                  <c:v>1 Year</c:v>
                </c:pt>
                <c:pt idx="2">
                  <c:v>5 Years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0D-4851-878A-18A2CD29C5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056655"/>
        <c:axId val="80059535"/>
      </c:barChart>
      <c:catAx>
        <c:axId val="800566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059535"/>
        <c:crosses val="autoZero"/>
        <c:auto val="1"/>
        <c:lblAlgn val="ctr"/>
        <c:lblOffset val="100"/>
        <c:noMultiLvlLbl val="0"/>
      </c:catAx>
      <c:valAx>
        <c:axId val="80059535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fr-FR"/>
          </a:p>
        </c:txPr>
        <c:crossAx val="80056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152312992125985E-2"/>
          <c:y val="0.1032069326275263"/>
          <c:w val="0.92541154035433071"/>
          <c:h val="0.8297542550594084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5400" cap="rnd">
              <a:solidFill>
                <a:srgbClr val="68458B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57150">
                <a:solidFill>
                  <a:srgbClr val="68458B"/>
                </a:solidFill>
              </a:ln>
              <a:effectLst/>
            </c:spPr>
          </c:marker>
          <c:xVal>
            <c:numRef>
              <c:f>Sheet1!$A$2:$A$62</c:f>
              <c:numCache>
                <c:formatCode>General</c:formatCode>
                <c:ptCount val="6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</c:numCache>
            </c:numRef>
          </c:xVal>
          <c:yVal>
            <c:numRef>
              <c:f>Sheet1!$B$2:$B$62</c:f>
              <c:numCache>
                <c:formatCode>General</c:formatCode>
                <c:ptCount val="61"/>
                <c:pt idx="0">
                  <c:v>60.7</c:v>
                </c:pt>
                <c:pt idx="1">
                  <c:v>85.9</c:v>
                </c:pt>
                <c:pt idx="12">
                  <c:v>87.8</c:v>
                </c:pt>
                <c:pt idx="24">
                  <c:v>87.3</c:v>
                </c:pt>
                <c:pt idx="36">
                  <c:v>89.7</c:v>
                </c:pt>
                <c:pt idx="48">
                  <c:v>87.9</c:v>
                </c:pt>
                <c:pt idx="60">
                  <c:v>87.5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8E2-4C1D-A8D1-C359A1476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28922496"/>
        <c:axId val="1628922976"/>
      </c:scatterChart>
      <c:valAx>
        <c:axId val="162892249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28922976"/>
        <c:crosses val="autoZero"/>
        <c:crossBetween val="midCat"/>
      </c:valAx>
      <c:valAx>
        <c:axId val="162892297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6289224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0.20155</cdr:x>
      <cdr:y>0.79253</cdr:y>
    </cdr:from>
    <cdr:to>
      <cdr:x>0.27316</cdr:x>
      <cdr:y>0.86868</cdr:y>
    </cdr:to>
    <cdr:sp macro="" textlink="">
      <cdr:nvSpPr>
        <cdr:cNvPr id="2" name="TextBox 7">
          <a:extLst xmlns:a="http://schemas.openxmlformats.org/drawingml/2006/main">
            <a:ext uri="{FF2B5EF4-FFF2-40B4-BE49-F238E27FC236}">
              <a16:creationId xmlns:a16="http://schemas.microsoft.com/office/drawing/2014/main" id="{77DAA18A-64AD-8CDC-FE5C-F6672108EDB1}"/>
            </a:ext>
          </a:extLst>
        </cdr:cNvPr>
        <cdr:cNvSpPr txBox="1"/>
      </cdr:nvSpPr>
      <cdr:spPr>
        <a:xfrm xmlns:a="http://schemas.openxmlformats.org/drawingml/2006/main">
          <a:off x="1787987" y="3843895"/>
          <a:ext cx="63520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/>
            <a:t>*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0.07604</cdr:x>
      <cdr:y>0.18979</cdr:y>
    </cdr:from>
    <cdr:to>
      <cdr:x>0.86635</cdr:x>
      <cdr:y>0.42232</cdr:y>
    </cdr:to>
    <cdr:grpSp>
      <cdr:nvGrpSpPr>
        <cdr:cNvPr id="8" name="Group 7">
          <a:extLst xmlns:a="http://schemas.openxmlformats.org/drawingml/2006/main">
            <a:ext uri="{FF2B5EF4-FFF2-40B4-BE49-F238E27FC236}">
              <a16:creationId xmlns:a16="http://schemas.microsoft.com/office/drawing/2014/main" id="{A3930EB3-4C05-942E-A032-711328E3617E}"/>
            </a:ext>
          </a:extLst>
        </cdr:cNvPr>
        <cdr:cNvGrpSpPr/>
      </cdr:nvGrpSpPr>
      <cdr:grpSpPr>
        <a:xfrm xmlns:a="http://schemas.openxmlformats.org/drawingml/2006/main">
          <a:off x="618053" y="1028409"/>
          <a:ext cx="6423640" cy="1260002"/>
          <a:chOff x="618018" y="1028397"/>
          <a:chExt cx="6423653" cy="1260036"/>
        </a:xfrm>
      </cdr:grpSpPr>
      <cdr:grpSp>
        <cdr:nvGrpSpPr>
          <cdr:cNvPr id="40" name="Group 39">
            <a:extLst xmlns:a="http://schemas.openxmlformats.org/drawingml/2006/main">
              <a:ext uri="{FF2B5EF4-FFF2-40B4-BE49-F238E27FC236}">
                <a16:creationId xmlns:a16="http://schemas.microsoft.com/office/drawing/2014/main" id="{F732F0ED-6DBB-0502-6DB6-ADDCE3481F83}"/>
              </a:ext>
            </a:extLst>
          </cdr:cNvPr>
          <cdr:cNvGrpSpPr/>
        </cdr:nvGrpSpPr>
        <cdr:grpSpPr>
          <a:xfrm xmlns:a="http://schemas.openxmlformats.org/drawingml/2006/main">
            <a:off x="745618" y="1028397"/>
            <a:ext cx="6296053" cy="167762"/>
            <a:chOff x="589281" y="1017351"/>
            <a:chExt cx="6296094" cy="167761"/>
          </a:xfrm>
        </cdr:grpSpPr>
        <cdr:cxnSp macro="">
          <cdr:nvCxnSpPr>
            <cdr:cNvPr id="3" name="Straight Connector 2">
              <a:extLst xmlns:a="http://schemas.openxmlformats.org/drawingml/2006/main">
                <a:ext uri="{FF2B5EF4-FFF2-40B4-BE49-F238E27FC236}">
                  <a16:creationId xmlns:a16="http://schemas.microsoft.com/office/drawing/2014/main" id="{3AFCB3F6-F175-53AF-8876-4DF2F8437F62}"/>
                </a:ext>
              </a:extLst>
            </cdr:cNvPr>
            <cdr:cNvCxnSpPr/>
          </cdr:nvCxnSpPr>
          <cdr:spPr>
            <a:xfrm xmlns:a="http://schemas.openxmlformats.org/drawingml/2006/main" flipV="1">
              <a:off x="589281" y="1100075"/>
              <a:ext cx="1183483" cy="85037"/>
            </a:xfrm>
            <a:prstGeom xmlns:a="http://schemas.openxmlformats.org/drawingml/2006/main" prst="line">
              <a:avLst/>
            </a:prstGeom>
            <a:ln xmlns:a="http://schemas.openxmlformats.org/drawingml/2006/main" w="57150">
              <a:solidFill>
                <a:srgbClr val="68458B"/>
              </a:solidFill>
            </a:ln>
          </cdr:spPr>
          <cdr:style>
            <a:lnRef xmlns:a="http://schemas.openxmlformats.org/drawingml/2006/main" idx="2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1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  <cdr:cxnSp macro="">
          <cdr:nvCxnSpPr>
            <cdr:cNvPr id="5" name="Straight Connector 4">
              <a:extLst xmlns:a="http://schemas.openxmlformats.org/drawingml/2006/main">
                <a:ext uri="{FF2B5EF4-FFF2-40B4-BE49-F238E27FC236}">
                  <a16:creationId xmlns:a16="http://schemas.microsoft.com/office/drawing/2014/main" id="{3B5FEF11-38F4-3BCA-3271-64FD7EB1D924}"/>
                </a:ext>
              </a:extLst>
            </cdr:cNvPr>
            <cdr:cNvCxnSpPr/>
          </cdr:nvCxnSpPr>
          <cdr:spPr>
            <a:xfrm xmlns:a="http://schemas.openxmlformats.org/drawingml/2006/main">
              <a:off x="1784244" y="1090768"/>
              <a:ext cx="1260588" cy="29984"/>
            </a:xfrm>
            <a:prstGeom xmlns:a="http://schemas.openxmlformats.org/drawingml/2006/main" prst="line">
              <a:avLst/>
            </a:prstGeom>
            <a:ln xmlns:a="http://schemas.openxmlformats.org/drawingml/2006/main" w="57150">
              <a:solidFill>
                <a:srgbClr val="68458B"/>
              </a:solidFill>
            </a:ln>
          </cdr:spPr>
          <cdr:style>
            <a:lnRef xmlns:a="http://schemas.openxmlformats.org/drawingml/2006/main" idx="2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1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  <cdr:cxnSp macro="">
          <cdr:nvCxnSpPr>
            <cdr:cNvPr id="10" name="Straight Connector 9">
              <a:extLst xmlns:a="http://schemas.openxmlformats.org/drawingml/2006/main">
                <a:ext uri="{FF2B5EF4-FFF2-40B4-BE49-F238E27FC236}">
                  <a16:creationId xmlns:a16="http://schemas.microsoft.com/office/drawing/2014/main" id="{92E0E953-E349-1194-5D19-554D4000F70B}"/>
                </a:ext>
              </a:extLst>
            </cdr:cNvPr>
            <cdr:cNvCxnSpPr/>
          </cdr:nvCxnSpPr>
          <cdr:spPr>
            <a:xfrm xmlns:a="http://schemas.openxmlformats.org/drawingml/2006/main" flipV="1">
              <a:off x="3047936" y="1017955"/>
              <a:ext cx="1310981" cy="108397"/>
            </a:xfrm>
            <a:prstGeom xmlns:a="http://schemas.openxmlformats.org/drawingml/2006/main" prst="line">
              <a:avLst/>
            </a:prstGeom>
            <a:ln xmlns:a="http://schemas.openxmlformats.org/drawingml/2006/main" w="57150">
              <a:solidFill>
                <a:srgbClr val="68458B"/>
              </a:solidFill>
            </a:ln>
          </cdr:spPr>
          <cdr:style>
            <a:lnRef xmlns:a="http://schemas.openxmlformats.org/drawingml/2006/main" idx="2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1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  <cdr:cxnSp macro="">
          <cdr:nvCxnSpPr>
            <cdr:cNvPr id="12" name="Straight Connector 11">
              <a:extLst xmlns:a="http://schemas.openxmlformats.org/drawingml/2006/main">
                <a:ext uri="{FF2B5EF4-FFF2-40B4-BE49-F238E27FC236}">
                  <a16:creationId xmlns:a16="http://schemas.microsoft.com/office/drawing/2014/main" id="{8FB1637B-0237-64EB-D9CD-6A14E621117A}"/>
                </a:ext>
              </a:extLst>
            </cdr:cNvPr>
            <cdr:cNvCxnSpPr/>
          </cdr:nvCxnSpPr>
          <cdr:spPr>
            <a:xfrm xmlns:a="http://schemas.openxmlformats.org/drawingml/2006/main">
              <a:off x="4351239" y="1017351"/>
              <a:ext cx="1323695" cy="86782"/>
            </a:xfrm>
            <a:prstGeom xmlns:a="http://schemas.openxmlformats.org/drawingml/2006/main" prst="line">
              <a:avLst/>
            </a:prstGeom>
            <a:ln xmlns:a="http://schemas.openxmlformats.org/drawingml/2006/main" w="57150">
              <a:solidFill>
                <a:srgbClr val="68458B"/>
              </a:solidFill>
            </a:ln>
          </cdr:spPr>
          <cdr:style>
            <a:lnRef xmlns:a="http://schemas.openxmlformats.org/drawingml/2006/main" idx="2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1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  <cdr:cxnSp macro="">
          <cdr:nvCxnSpPr>
            <cdr:cNvPr id="14" name="Straight Connector 13">
              <a:extLst xmlns:a="http://schemas.openxmlformats.org/drawingml/2006/main">
                <a:ext uri="{FF2B5EF4-FFF2-40B4-BE49-F238E27FC236}">
                  <a16:creationId xmlns:a16="http://schemas.microsoft.com/office/drawing/2014/main" id="{65E98A21-F87E-8AF8-7BB7-6D728F8868D0}"/>
                </a:ext>
              </a:extLst>
            </cdr:cNvPr>
            <cdr:cNvCxnSpPr/>
          </cdr:nvCxnSpPr>
          <cdr:spPr>
            <a:xfrm xmlns:a="http://schemas.openxmlformats.org/drawingml/2006/main">
              <a:off x="5593564" y="1100051"/>
              <a:ext cx="1291811" cy="19864"/>
            </a:xfrm>
            <a:prstGeom xmlns:a="http://schemas.openxmlformats.org/drawingml/2006/main" prst="line">
              <a:avLst/>
            </a:prstGeom>
            <a:ln xmlns:a="http://schemas.openxmlformats.org/drawingml/2006/main" w="57150">
              <a:solidFill>
                <a:srgbClr val="68458B"/>
              </a:solidFill>
            </a:ln>
          </cdr:spPr>
          <cdr:style>
            <a:lnRef xmlns:a="http://schemas.openxmlformats.org/drawingml/2006/main" idx="2">
              <a:schemeClr val="accent1"/>
            </a:lnRef>
            <a:fillRef xmlns:a="http://schemas.openxmlformats.org/drawingml/2006/main" idx="0">
              <a:schemeClr val="accent1"/>
            </a:fillRef>
            <a:effectRef xmlns:a="http://schemas.openxmlformats.org/drawingml/2006/main" idx="1">
              <a:schemeClr val="accent1"/>
            </a:effectRef>
            <a:fontRef xmlns:a="http://schemas.openxmlformats.org/drawingml/2006/main" idx="minor">
              <a:schemeClr val="tx1"/>
            </a:fontRef>
          </cdr:style>
        </cdr:cxnSp>
      </cdr:grpSp>
      <cdr:cxnSp macro="">
        <cdr:nvCxnSpPr>
          <cdr:cNvPr id="2" name="Straight Connector 1">
            <a:extLst xmlns:a="http://schemas.openxmlformats.org/drawingml/2006/main">
              <a:ext uri="{FF2B5EF4-FFF2-40B4-BE49-F238E27FC236}">
                <a16:creationId xmlns:a16="http://schemas.microsoft.com/office/drawing/2014/main" id="{7B2DCA17-4C05-AD9B-BEC9-7804428A8F5D}"/>
              </a:ext>
            </a:extLst>
          </cdr:cNvPr>
          <cdr:cNvCxnSpPr/>
        </cdr:nvCxnSpPr>
        <cdr:spPr>
          <a:xfrm xmlns:a="http://schemas.openxmlformats.org/drawingml/2006/main" flipV="1">
            <a:off x="618018" y="1184506"/>
            <a:ext cx="91019" cy="1103927"/>
          </a:xfrm>
          <a:prstGeom xmlns:a="http://schemas.openxmlformats.org/drawingml/2006/main" prst="line">
            <a:avLst/>
          </a:prstGeom>
          <a:ln xmlns:a="http://schemas.openxmlformats.org/drawingml/2006/main" w="57150">
            <a:solidFill>
              <a:srgbClr val="68458B"/>
            </a:solidFill>
          </a:ln>
        </cdr:spPr>
        <cdr:style>
          <a:lnRef xmlns:a="http://schemas.openxmlformats.org/drawingml/2006/main" idx="2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1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8A7D8-2335-4B3C-92B2-FCE37FC2909E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73ED7-306F-4F91-B671-70546A60F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7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368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10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09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3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/>
              <a:t>At 5 years: 10 total thrombosis cases, 2 clinically significant</a:t>
            </a:r>
          </a:p>
          <a:p>
            <a:endParaRPr lang="en-US"/>
          </a:p>
          <a:p>
            <a:r>
              <a:rPr lang="en-US"/>
              <a:t>Stenosis / elevated gradient case breakdown:</a:t>
            </a:r>
          </a:p>
          <a:p>
            <a:r>
              <a:rPr lang="en-US"/>
              <a:t>PPM: 3</a:t>
            </a:r>
          </a:p>
          <a:p>
            <a:r>
              <a:rPr lang="en-US"/>
              <a:t>Unknown: 1</a:t>
            </a:r>
          </a:p>
          <a:p>
            <a:r>
              <a:rPr lang="en-US"/>
              <a:t>Thrombosis: 2 (1 clinically significant, 1 sub clinical)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30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50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7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404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3017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If someone asks: Change from baseline + 24.8 is different from 87.5-60.7=26.8 because change from baseline only includes the (59) patients that had BOTH a baseline assessment and a 5-year follow-up (while each visit displays the average of all KCCQ outcomes for that particular visit). [One patient with a lower than average KCCQ score at 5 years did not have a baseline measurement, so is not included in the change from baseline calculation].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78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564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986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6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45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 patients had surgical valves with 17 mm true ID (below the lower cut-off)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0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5-year follow up number of patients includes both true follow up visits and phone vital status checks.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2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54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B1F91-C02D-CAF5-B3BF-D2508EDE0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9991E21-2197-43DA-49E0-EBF5C8C6B7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B90DD1-1829-FCFD-19F4-FC0DEA44D8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Key slide, excellent result even when compared to Partner 3 main.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97F7A-FE8A-C8D6-D294-289E6741C1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14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35C1CA-BE3A-3D4A-E009-D6674D253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4DF4325-BD6B-68DE-451A-997A013CF24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6D890B-8EFD-6810-4F3A-2FB169500A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Speaker notes:</a:t>
            </a:r>
          </a:p>
          <a:p>
            <a:endParaRPr lang="en-US"/>
          </a:p>
          <a:p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All deaths occurred beyond 1 year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9BA88-2C85-BBD9-CE72-D72519C9BF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8F443A-7105-473F-B65A-B3F31EEE61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10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178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33B4-C9F2-7002-BDE3-CB77EF17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50208-93D2-E6DD-C45A-10ECB755A0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21FBD-07FA-43D3-5247-64BC436A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BC16E-1CF9-0EA1-518F-D01CAAA2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1B42-1380-7843-9BAF-7C1E8337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2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0A9A-82EB-8676-7BF6-62D69E37D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D43A8-C710-9B71-3B08-D54D00804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4AE-B344-CBA6-9FED-A6AFFF39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B09E-1FC9-DAF2-D033-6387A95D6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21143-C5E4-0BE8-C277-70BFFF17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DCDF72-4713-F2A7-32E0-4D428C454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6D773-A15D-E01A-9916-ED90DBCB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AB9D7-093D-3FBB-4F88-61F6CB8A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31A88-27BD-5E74-BF6C-B0D367F5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958EA-BFE0-BE86-FAF4-6F31CC98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2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2"/>
          <p:cNvSpPr>
            <a:spLocks noChangeArrowheads="1"/>
          </p:cNvSpPr>
          <p:nvPr/>
        </p:nvSpPr>
        <p:spPr bwMode="auto">
          <a:xfrm>
            <a:off x="749300" y="3946526"/>
            <a:ext cx="10913533" cy="946151"/>
          </a:xfrm>
          <a:prstGeom prst="rect">
            <a:avLst/>
          </a:prstGeom>
          <a:noFill/>
          <a:ln>
            <a:noFill/>
          </a:ln>
          <a:effectLst>
            <a:outerShdw dist="45791" dir="8778596" algn="ctr" rotWithShape="0">
              <a:schemeClr val="bg2"/>
            </a:outerShdw>
          </a:effectLst>
        </p:spPr>
        <p:txBody>
          <a:bodyPr anchor="ctr" anchorCtr="1"/>
          <a:lstStyle/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260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  <a:p>
            <a:pPr algn="ctr">
              <a:lnSpc>
                <a:spcPct val="95000"/>
              </a:lnSpc>
              <a:buClr>
                <a:schemeClr val="tx2"/>
              </a:buClr>
              <a:defRPr/>
            </a:pPr>
            <a:endParaRPr lang="en-US" sz="2600">
              <a:solidFill>
                <a:srgbClr val="DDDDDD"/>
              </a:solidFill>
              <a:ea typeface="ヒラギノ角ゴ Pro W3" pitchFamily="-111" charset="-128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56219" y="1424186"/>
            <a:ext cx="10119783" cy="615553"/>
          </a:xfrm>
        </p:spPr>
        <p:txBody>
          <a:bodyPr lIns="0" rIns="0" anchor="ctr">
            <a:spAutoFit/>
          </a:bodyPr>
          <a:lstStyle>
            <a:lvl1pPr>
              <a:lnSpc>
                <a:spcPct val="85000"/>
              </a:lnSpc>
              <a:defRPr sz="4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24213"/>
            <a:ext cx="10913533" cy="889000"/>
          </a:xfrm>
        </p:spPr>
        <p:txBody>
          <a:bodyPr anchorCtr="1"/>
          <a:lstStyle>
            <a:lvl1pPr marL="0" indent="0" algn="ctr">
              <a:buSzTx/>
              <a:buFontTx/>
              <a:buNone/>
              <a:defRPr sz="3333" i="1" baseline="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5" name="Picture 4" descr="TCT18_CRF_pres_slide_16-9_blue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  <p:pic>
        <p:nvPicPr>
          <p:cNvPr id="6" name="Picture 5" descr="TCT18-ppt-slide-no-logos-16-9_0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  <p:pic>
        <p:nvPicPr>
          <p:cNvPr id="7" name="Picture 6" descr="TCT18-ppt-slide-no-logos-no-bar-16-9_01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60482"/>
      </p:ext>
    </p:extLst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33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133" baseline="0"/>
            </a:lvl3pPr>
            <a:lvl4pPr>
              <a:defRPr sz="1867" baseline="0"/>
            </a:lvl4pPr>
            <a:lvl5pPr>
              <a:defRPr sz="160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TCT18_CRF_pres_slide_16-9_blu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  <p:pic>
        <p:nvPicPr>
          <p:cNvPr id="5" name="Picture 4" descr="TCT18-ppt-slide-no-logos-16-9_0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12188388" cy="6858000"/>
          </a:xfrm>
          <a:prstGeom prst="rect">
            <a:avLst/>
          </a:prstGeom>
        </p:spPr>
      </p:pic>
      <p:pic>
        <p:nvPicPr>
          <p:cNvPr id="6" name="Picture 5" descr="TCT18-ppt-slide-no-logos-no-bar-16-9_0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613" y="0"/>
            <a:ext cx="12188388" cy="6858000"/>
          </a:xfrm>
          <a:prstGeom prst="rect">
            <a:avLst/>
          </a:prstGeom>
        </p:spPr>
      </p:pic>
      <p:pic>
        <p:nvPicPr>
          <p:cNvPr id="8" name="Picture 7" descr="Partner_3_Trial_KO_RGB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0" y="107908"/>
            <a:ext cx="2196596" cy="1106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54465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479551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79551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TCT18-ppt-slide-no-logos-no-bar-16-9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901111"/>
      </p:ext>
    </p:extLst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CT18-ppt-slide-no-logos-no-bar-16-9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697847"/>
      </p:ext>
    </p:extLst>
  </p:cSld>
  <p:clrMapOvr>
    <a:masterClrMapping/>
  </p:clrMapOvr>
  <p:transition spd="slow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TCT18_CRF_pres_slide_16-9_blu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  <p:pic>
        <p:nvPicPr>
          <p:cNvPr id="4" name="Picture 3" descr="TCT18-ppt-slide-no-logos-16-9_0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613" y="0"/>
            <a:ext cx="12188388" cy="6858000"/>
          </a:xfrm>
          <a:prstGeom prst="rect">
            <a:avLst/>
          </a:prstGeom>
        </p:spPr>
      </p:pic>
      <p:pic>
        <p:nvPicPr>
          <p:cNvPr id="5" name="Picture 4" descr="TCT18-ppt-slide-no-logos-no-bar-16-9_0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613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278890"/>
      </p:ext>
    </p:extLst>
  </p:cSld>
  <p:clrMapOvr>
    <a:masterClrMapping/>
  </p:clrMapOvr>
  <p:transition spd="slow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CT18-ppt-slide-no-logos-16-9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  <p:pic>
        <p:nvPicPr>
          <p:cNvPr id="3" name="Picture 2" descr="TCT18-ppt-slide-no-logos-no-bar-16-9_01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613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224774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TCT18-ppt-slide-no-logos-no-bar-16-9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534845"/>
      </p:ext>
    </p:extLst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TCT18-ppt-slide-no-logos-16-9_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6293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FF33-3107-5713-DF30-99D2D1B2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607E2-4646-761A-C934-AD1B75F4B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25A13-6A2A-3747-E240-EDC3603B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5C482-8F6D-FFD9-B928-4A0B8A28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EE46B-EC0E-8353-1F14-D8B8E627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77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F205-F05A-84B2-E665-25DFADB81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69DD3-284B-DAF4-7C41-1CD9249D8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EC240-F673-28C7-A322-053B52ADE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129BF-C4AB-97C7-A2BE-1775D1B7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0352A-4954-B927-4CE8-142F8832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98EE-681C-6F06-8E19-0967977C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26A2-DA61-61A8-4E07-2318FFFBF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43311-7E60-E79C-9C28-2CCACC70E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A4E8A-93B0-EEDC-98DB-62B44433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CE655-75AF-3B24-098F-BBA71AD8B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11E8F-895D-0D1E-EABC-B409C32C7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FB008-EA1B-3D5F-0405-81F59DFFD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65E0C-968D-808B-4CF8-C455CEB76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0F96F-1AD4-619F-A4DC-83743075A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2D292-4847-634A-66A0-0654403D3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110CA-5F38-C55E-05DE-497168E14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4BE1A-4975-BD5F-8F76-AD3138B86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A00F8E-7FCC-0494-701D-146080A8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BEFEA-B179-0BA5-B235-7B3D017BB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9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86B7-FA62-6CD3-9840-6E89F886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037C1F-AA16-323B-3734-DFDB6E4B6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ECC82-2E58-71B0-0918-FD439717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8B32E-F962-2AC6-9F6E-584EEC5F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0B56B-E19E-DE88-5A47-90E9E64D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5DC82-04DA-7A92-BDF6-C44A4A68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EDD16-F68F-6FB5-B782-48556523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8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7957-712F-F134-7E4F-F0A8C5109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6A0AB-24F8-7348-111C-DCAD9074C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C663C-A3FC-0AE4-6DF2-9C20ED56B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12E55-714A-3CB9-DB21-25FD5081F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B2C56-3285-D134-174B-5A9625D4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2CAE8-2274-5FD0-A69F-FFB926FD1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1AC06-6C00-CE76-2D88-6E4E1F58E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ED141-7CCD-1A6D-44E0-7391C91B0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F1746-C80F-5050-7AD0-15F85CA74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3B768-745F-6824-F079-97616F72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3992F-566A-1694-8FFC-F67EE8D1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4B05-01B3-CA4A-56F9-A3783BE4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6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F11E60-105E-33C9-C30A-DA6F0DF81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75F66-0954-5CD0-4FCC-C9D78E681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EB195-BAE2-8C55-F047-FBDEDEF70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871BCA-E202-47D0-BEAD-1ACFCF8A7825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03FE5-D00A-EEC5-31F2-FABA49FD4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183FD-2F4B-4295-5C3F-065BEA75E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2286" y="155575"/>
            <a:ext cx="10358967" cy="755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479551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TCT18-ppt-slide-no-logos-no-bar-16-9_01.jp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1806" y="0"/>
            <a:ext cx="121883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462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 spd="slow"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33" b="1" baseline="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110000"/>
        <a:buChar char="•"/>
        <a:defRPr sz="2800" b="1" baseline="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30000"/>
        </a:spcBef>
        <a:spcAft>
          <a:spcPct val="0"/>
        </a:spcAft>
        <a:buClr>
          <a:schemeClr val="tx2"/>
        </a:buClr>
        <a:buSzPct val="70000"/>
        <a:buFont typeface="Wingdings 2" pitchFamily="18" charset="2"/>
        <a:buChar char="¡"/>
        <a:defRPr sz="2400" b="1" baseline="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30000"/>
        </a:spcBef>
        <a:spcAft>
          <a:spcPct val="0"/>
        </a:spcAft>
        <a:buChar char="•"/>
        <a:defRPr sz="2133" b="1" baseline="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30000"/>
        </a:spcBef>
        <a:spcAft>
          <a:spcPct val="0"/>
        </a:spcAft>
        <a:buChar char="–"/>
        <a:defRPr sz="1867" b="1" baseline="0">
          <a:solidFill>
            <a:schemeClr val="tx1"/>
          </a:solidFill>
          <a:latin typeface="+mj-lt"/>
        </a:defRPr>
      </a:lvl4pPr>
      <a:lvl5pPr marL="2057349" indent="-228594" algn="l" rtl="0" eaLnBrk="0" fontAlgn="base" hangingPunct="0">
        <a:spcBef>
          <a:spcPct val="30000"/>
        </a:spcBef>
        <a:spcAft>
          <a:spcPct val="0"/>
        </a:spcAft>
        <a:buChar char="»"/>
        <a:defRPr sz="1600" b="1" baseline="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4F51-D619-AF54-C6C8-ABCE0FE27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16" y="2145429"/>
            <a:ext cx="5864174" cy="2092129"/>
          </a:xfrm>
        </p:spPr>
        <p:txBody>
          <a:bodyPr anchor="t">
            <a:noAutofit/>
          </a:bodyPr>
          <a:lstStyle/>
          <a:p>
            <a:pPr algn="l"/>
            <a:r>
              <a:rPr lang="en-US" sz="4000" b="1">
                <a:solidFill>
                  <a:schemeClr val="bg1"/>
                </a:solidFill>
              </a:rPr>
              <a:t>TAVR for Failing Bioprosthetic Surgical Valves: 5-year Outcomes of the PARTNER 3 Aortic </a:t>
            </a:r>
            <a:br>
              <a:rPr lang="en-US" sz="4000" b="1">
                <a:solidFill>
                  <a:schemeClr val="bg1"/>
                </a:solidFill>
              </a:rPr>
            </a:br>
            <a:r>
              <a:rPr lang="en-US" sz="4000" b="1">
                <a:solidFill>
                  <a:schemeClr val="bg1"/>
                </a:solidFill>
              </a:rPr>
              <a:t>Valve-in-Valve Registry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27F7AB-81CC-413A-990F-0FDD68F2F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716" y="5096647"/>
            <a:ext cx="6285151" cy="1655762"/>
          </a:xfrm>
        </p:spPr>
        <p:txBody>
          <a:bodyPr>
            <a:normAutofit/>
          </a:bodyPr>
          <a:lstStyle/>
          <a:p>
            <a:pPr algn="l"/>
            <a:r>
              <a:rPr lang="en-US" sz="2800" b="1">
                <a:solidFill>
                  <a:schemeClr val="bg1"/>
                </a:solidFill>
              </a:rPr>
              <a:t>Chris </a:t>
            </a:r>
            <a:r>
              <a:rPr lang="en-US" sz="2800" b="1" err="1">
                <a:solidFill>
                  <a:schemeClr val="bg1"/>
                </a:solidFill>
              </a:rPr>
              <a:t>Malaisrie</a:t>
            </a:r>
            <a:r>
              <a:rPr lang="en-US" sz="2800" b="1">
                <a:solidFill>
                  <a:schemeClr val="bg1"/>
                </a:solidFill>
              </a:rPr>
              <a:t>, MD</a:t>
            </a:r>
          </a:p>
          <a:p>
            <a:pPr algn="l"/>
            <a:r>
              <a:rPr lang="es-ES" sz="2000" i="0" u="none" strike="noStrike" baseline="0">
                <a:solidFill>
                  <a:schemeClr val="bg1"/>
                </a:solidFill>
                <a:latin typeface="+mn-lt"/>
              </a:rPr>
              <a:t>Mayra Guerrero, MD </a:t>
            </a:r>
            <a:r>
              <a:rPr lang="en-US" sz="2000" i="0" u="none" strike="noStrike" baseline="0">
                <a:solidFill>
                  <a:schemeClr val="bg1"/>
                </a:solidFill>
                <a:latin typeface="+mn-lt"/>
              </a:rPr>
              <a:t>and Alan </a:t>
            </a:r>
            <a:r>
              <a:rPr lang="en-US" sz="2000" i="0" u="none" strike="noStrike" baseline="0" err="1">
                <a:solidFill>
                  <a:schemeClr val="bg1"/>
                </a:solidFill>
                <a:latin typeface="+mn-lt"/>
              </a:rPr>
              <a:t>Zajarias</a:t>
            </a:r>
            <a:r>
              <a:rPr lang="en-US" sz="2000" i="0" u="none" strike="noStrike" baseline="0">
                <a:solidFill>
                  <a:schemeClr val="bg1"/>
                </a:solidFill>
                <a:latin typeface="+mn-lt"/>
              </a:rPr>
              <a:t>, MD </a:t>
            </a:r>
          </a:p>
          <a:p>
            <a:pPr algn="l"/>
            <a:r>
              <a:rPr lang="en-US" sz="2000" i="1">
                <a:solidFill>
                  <a:schemeClr val="bg1"/>
                </a:solidFill>
              </a:rPr>
              <a:t>On behalf of the PARTNER 3 Aortic Valve-In-Valve Investigators</a:t>
            </a:r>
          </a:p>
        </p:txBody>
      </p:sp>
    </p:spTree>
    <p:extLst>
      <p:ext uri="{BB962C8B-B14F-4D97-AF65-F5344CB8AC3E}">
        <p14:creationId xmlns:p14="http://schemas.microsoft.com/office/powerpoint/2010/main" val="320342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D4CF86F-59B9-FDDF-D77B-AE2B6F9D12BC}"/>
              </a:ext>
            </a:extLst>
          </p:cNvPr>
          <p:cNvSpPr txBox="1">
            <a:spLocks/>
          </p:cNvSpPr>
          <p:nvPr/>
        </p:nvSpPr>
        <p:spPr>
          <a:xfrm>
            <a:off x="474695" y="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2E454C7-ED03-20AA-9B7D-B02D3C39F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253647"/>
              </p:ext>
            </p:extLst>
          </p:nvPr>
        </p:nvGraphicFramePr>
        <p:xfrm>
          <a:off x="1365801" y="1092612"/>
          <a:ext cx="9629743" cy="437240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3209915">
                  <a:extLst>
                    <a:ext uri="{9D8B030D-6E8A-4147-A177-3AD203B41FA5}">
                      <a16:colId xmlns:a16="http://schemas.microsoft.com/office/drawing/2014/main" val="587187073"/>
                    </a:ext>
                  </a:extLst>
                </a:gridCol>
                <a:gridCol w="2484725">
                  <a:extLst>
                    <a:ext uri="{9D8B030D-6E8A-4147-A177-3AD203B41FA5}">
                      <a16:colId xmlns:a16="http://schemas.microsoft.com/office/drawing/2014/main" val="1068946744"/>
                    </a:ext>
                  </a:extLst>
                </a:gridCol>
                <a:gridCol w="3935103">
                  <a:extLst>
                    <a:ext uri="{9D8B030D-6E8A-4147-A177-3AD203B41FA5}">
                      <a16:colId xmlns:a16="http://schemas.microsoft.com/office/drawing/2014/main" val="3579589542"/>
                    </a:ext>
                  </a:extLst>
                </a:gridCol>
              </a:tblGrid>
              <a:tr h="31159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solidFill>
                            <a:schemeClr val="tx1"/>
                          </a:solidFill>
                          <a:effectLst/>
                        </a:rPr>
                        <a:t>Cause of death</a:t>
                      </a:r>
                      <a:endParaRPr lang="en-US" sz="220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solidFill>
                            <a:schemeClr val="tx1"/>
                          </a:solidFill>
                          <a:effectLst/>
                        </a:rPr>
                        <a:t>0-1 Year</a:t>
                      </a:r>
                      <a:endParaRPr lang="en-US" sz="220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>
                          <a:solidFill>
                            <a:schemeClr val="tx1"/>
                          </a:solidFill>
                          <a:effectLst/>
                        </a:rPr>
                        <a:t>1-5 Years 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kern="100">
                          <a:solidFill>
                            <a:schemeClr val="tx1"/>
                          </a:solidFill>
                          <a:effectLst/>
                        </a:rPr>
                        <a:t>(total number of deaths = 11)</a:t>
                      </a:r>
                      <a:endParaRPr lang="en-US" sz="220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024794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273050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solidFill>
                            <a:schemeClr val="tx1"/>
                          </a:solidFill>
                          <a:effectLst/>
                        </a:rPr>
                        <a:t>Cardiovascular</a:t>
                      </a:r>
                      <a:endParaRPr lang="en-US" sz="220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50">
                          <a:effectLst/>
                        </a:rPr>
                        <a:t>0</a:t>
                      </a:r>
                      <a:endParaRPr lang="en-US" sz="2200" b="1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00">
                          <a:effectLst/>
                        </a:rPr>
                        <a:t>8</a:t>
                      </a:r>
                      <a:endParaRPr lang="en-US" sz="2200" b="1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357449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Heart failure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50">
                          <a:effectLst/>
                        </a:rPr>
                        <a:t>0</a:t>
                      </a:r>
                      <a:endParaRPr lang="en-US" sz="2200" b="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1128422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Cardiac arrest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9067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Ventricular arrhythmia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2280965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Endocarditis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539610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Unknown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4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1976299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273050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solidFill>
                            <a:schemeClr val="tx1"/>
                          </a:solidFill>
                          <a:effectLst/>
                        </a:rPr>
                        <a:t>Non-cardiovascular</a:t>
                      </a:r>
                      <a:endParaRPr lang="en-US" sz="220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50">
                          <a:effectLst/>
                        </a:rPr>
                        <a:t>0</a:t>
                      </a:r>
                      <a:endParaRPr lang="en-US" sz="2200" b="1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1" kern="100">
                          <a:effectLst/>
                        </a:rPr>
                        <a:t>3</a:t>
                      </a:r>
                      <a:endParaRPr lang="en-US" sz="2200" b="1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253478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Sepsis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3911889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Renal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51121"/>
                  </a:ext>
                </a:extLst>
              </a:tr>
              <a:tr h="370184">
                <a:tc>
                  <a:txBody>
                    <a:bodyPr/>
                    <a:lstStyle/>
                    <a:p>
                      <a:pPr marL="502285" marR="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b="0" kern="100">
                          <a:solidFill>
                            <a:schemeClr val="tx1"/>
                          </a:solidFill>
                          <a:effectLst/>
                        </a:rPr>
                        <a:t>Infection</a:t>
                      </a:r>
                      <a:endParaRPr lang="en-US" sz="2200" b="0" kern="15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50">
                          <a:effectLst/>
                        </a:rPr>
                        <a:t>0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200" kern="100">
                          <a:effectLst/>
                        </a:rPr>
                        <a:t>1</a:t>
                      </a:r>
                      <a:endParaRPr lang="en-US" sz="2200" kern="15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218328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7676223-A10E-38DB-3D97-9A0C70429EE5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Cause of Death Through 5 Years</a:t>
            </a:r>
          </a:p>
        </p:txBody>
      </p:sp>
      <p:pic>
        <p:nvPicPr>
          <p:cNvPr id="8" name="Picture 7" descr="Partner_3_Trial_KO_RGB.png">
            <a:extLst>
              <a:ext uri="{FF2B5EF4-FFF2-40B4-BE49-F238E27FC236}">
                <a16:creationId xmlns:a16="http://schemas.microsoft.com/office/drawing/2014/main" id="{E2C1B1B0-C8F2-CB5B-ECF7-A1C9A28C60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0471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1606" y="612715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0791" y="628433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2459855" y="1008699"/>
            <a:ext cx="8434128" cy="34341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294" y="5082888"/>
            <a:ext cx="8401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Months from Procedure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970845" y="1005750"/>
            <a:ext cx="488577" cy="338554"/>
            <a:chOff x="1537444" y="853222"/>
            <a:chExt cx="366432" cy="253916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30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970846" y="2039617"/>
            <a:ext cx="488577" cy="338554"/>
            <a:chOff x="1689844" y="995682"/>
            <a:chExt cx="366432" cy="253916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970846" y="3083532"/>
            <a:ext cx="488577" cy="338554"/>
            <a:chOff x="1689844" y="995682"/>
            <a:chExt cx="366432" cy="253916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2118313" y="4137494"/>
            <a:ext cx="341098" cy="338554"/>
            <a:chOff x="1800452" y="1005622"/>
            <a:chExt cx="255824" cy="253916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2570719" y="4445177"/>
            <a:ext cx="147476" cy="458045"/>
            <a:chOff x="1730889" y="906064"/>
            <a:chExt cx="110607" cy="343534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889" y="995682"/>
              <a:ext cx="110607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3962184" y="4445177"/>
            <a:ext cx="294952" cy="458045"/>
            <a:chOff x="1675587" y="906064"/>
            <a:chExt cx="221214" cy="34353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5427384" y="4445177"/>
            <a:ext cx="294952" cy="458045"/>
            <a:chOff x="1675587" y="906064"/>
            <a:chExt cx="221214" cy="343534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6892584" y="4445177"/>
            <a:ext cx="294952" cy="458045"/>
            <a:chOff x="1675587" y="906064"/>
            <a:chExt cx="221214" cy="343534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8357784" y="4445177"/>
            <a:ext cx="294952" cy="458045"/>
            <a:chOff x="1675587" y="906064"/>
            <a:chExt cx="221214" cy="34353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9822983" y="4445177"/>
            <a:ext cx="294952" cy="458045"/>
            <a:chOff x="1675587" y="906064"/>
            <a:chExt cx="221214" cy="34353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sp>
        <p:nvSpPr>
          <p:cNvPr id="23" name="Rectangle 88">
            <a:extLst>
              <a:ext uri="{FF2B5EF4-FFF2-40B4-BE49-F238E27FC236}">
                <a16:creationId xmlns:a16="http://schemas.microsoft.com/office/drawing/2014/main" id="{67B7C859-4FC5-014C-530C-976F5820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676687"/>
            <a:ext cx="7335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>
                <a:latin typeface="+mj-lt"/>
              </a:rPr>
              <a:t>P3 AViV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B40EC6C3-32C7-D596-DF48-9C6A8E1F8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234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97</a:t>
            </a: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25C23BFC-758A-C36A-BFC9-957806C48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9438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94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8E1C0527-8C23-D6DD-9AFD-4D47BB5A4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93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79A18E4F-BDF6-1B52-AB9E-2D85BD5C6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8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86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5C32BCE8-18C3-90DC-79D9-547F8B70D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0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81</a:t>
            </a:r>
          </a:p>
        </p:txBody>
      </p:sp>
      <p:sp>
        <p:nvSpPr>
          <p:cNvPr id="53" name="Rectangle 19">
            <a:extLst>
              <a:ext uri="{FF2B5EF4-FFF2-40B4-BE49-F238E27FC236}">
                <a16:creationId xmlns:a16="http://schemas.microsoft.com/office/drawing/2014/main" id="{03D48390-5417-F39D-42CD-B229DC62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0236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75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A7AF15-9205-F7C6-F573-52026C13D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424332"/>
            <a:ext cx="983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+mj-lt"/>
              </a:rPr>
              <a:t>No. at risk:</a:t>
            </a:r>
            <a:endParaRPr lang="en-US" altLang="en-US"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4FE6022-431B-7F44-A666-A7661E5185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722461" y="2593247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Stroke (%)</a:t>
            </a:r>
          </a:p>
        </p:txBody>
      </p:sp>
      <p:sp>
        <p:nvSpPr>
          <p:cNvPr id="2" name="Freeform 141">
            <a:extLst>
              <a:ext uri="{FF2B5EF4-FFF2-40B4-BE49-F238E27FC236}">
                <a16:creationId xmlns:a16="http://schemas.microsoft.com/office/drawing/2014/main" id="{AD38BE37-457D-D717-EC9C-26BE99415F59}"/>
              </a:ext>
            </a:extLst>
          </p:cNvPr>
          <p:cNvSpPr>
            <a:spLocks/>
          </p:cNvSpPr>
          <p:nvPr/>
        </p:nvSpPr>
        <p:spPr bwMode="auto">
          <a:xfrm>
            <a:off x="2654840" y="3747058"/>
            <a:ext cx="7289260" cy="559714"/>
          </a:xfrm>
          <a:custGeom>
            <a:avLst/>
            <a:gdLst>
              <a:gd name="T0" fmla="*/ 0 w 492"/>
              <a:gd name="T1" fmla="*/ 37 h 37"/>
              <a:gd name="T2" fmla="*/ 5 w 492"/>
              <a:gd name="T3" fmla="*/ 37 h 37"/>
              <a:gd name="T4" fmla="*/ 5 w 492"/>
              <a:gd name="T5" fmla="*/ 30 h 37"/>
              <a:gd name="T6" fmla="*/ 38 w 492"/>
              <a:gd name="T7" fmla="*/ 30 h 37"/>
              <a:gd name="T8" fmla="*/ 38 w 492"/>
              <a:gd name="T9" fmla="*/ 23 h 37"/>
              <a:gd name="T10" fmla="*/ 98 w 492"/>
              <a:gd name="T11" fmla="*/ 23 h 37"/>
              <a:gd name="T12" fmla="*/ 98 w 492"/>
              <a:gd name="T13" fmla="*/ 23 h 37"/>
              <a:gd name="T14" fmla="*/ 196 w 492"/>
              <a:gd name="T15" fmla="*/ 23 h 37"/>
              <a:gd name="T16" fmla="*/ 196 w 492"/>
              <a:gd name="T17" fmla="*/ 23 h 37"/>
              <a:gd name="T18" fmla="*/ 247 w 492"/>
              <a:gd name="T19" fmla="*/ 23 h 37"/>
              <a:gd name="T20" fmla="*/ 247 w 492"/>
              <a:gd name="T21" fmla="*/ 16 h 37"/>
              <a:gd name="T22" fmla="*/ 295 w 492"/>
              <a:gd name="T23" fmla="*/ 16 h 37"/>
              <a:gd name="T24" fmla="*/ 295 w 492"/>
              <a:gd name="T25" fmla="*/ 16 h 37"/>
              <a:gd name="T26" fmla="*/ 295 w 492"/>
              <a:gd name="T27" fmla="*/ 16 h 37"/>
              <a:gd name="T28" fmla="*/ 295 w 492"/>
              <a:gd name="T29" fmla="*/ 8 h 37"/>
              <a:gd name="T30" fmla="*/ 379 w 492"/>
              <a:gd name="T31" fmla="*/ 8 h 37"/>
              <a:gd name="T32" fmla="*/ 379 w 492"/>
              <a:gd name="T33" fmla="*/ 0 h 37"/>
              <a:gd name="T34" fmla="*/ 393 w 492"/>
              <a:gd name="T35" fmla="*/ 0 h 37"/>
              <a:gd name="T36" fmla="*/ 393 w 492"/>
              <a:gd name="T37" fmla="*/ 0 h 37"/>
              <a:gd name="T38" fmla="*/ 492 w 492"/>
              <a:gd name="T39" fmla="*/ 0 h 37"/>
              <a:gd name="T40" fmla="*/ 492 w 492"/>
              <a:gd name="T41" fmla="*/ 0 h 37"/>
              <a:gd name="T42" fmla="*/ 492 w 492"/>
              <a:gd name="T43" fmla="*/ 0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2" h="37">
                <a:moveTo>
                  <a:pt x="0" y="37"/>
                </a:moveTo>
                <a:lnTo>
                  <a:pt x="5" y="37"/>
                </a:lnTo>
                <a:lnTo>
                  <a:pt x="5" y="30"/>
                </a:lnTo>
                <a:lnTo>
                  <a:pt x="38" y="30"/>
                </a:lnTo>
                <a:lnTo>
                  <a:pt x="38" y="23"/>
                </a:lnTo>
                <a:lnTo>
                  <a:pt x="98" y="23"/>
                </a:lnTo>
                <a:lnTo>
                  <a:pt x="98" y="23"/>
                </a:lnTo>
                <a:lnTo>
                  <a:pt x="196" y="23"/>
                </a:lnTo>
                <a:lnTo>
                  <a:pt x="196" y="23"/>
                </a:lnTo>
                <a:lnTo>
                  <a:pt x="247" y="23"/>
                </a:lnTo>
                <a:lnTo>
                  <a:pt x="247" y="16"/>
                </a:lnTo>
                <a:lnTo>
                  <a:pt x="295" y="16"/>
                </a:lnTo>
                <a:lnTo>
                  <a:pt x="295" y="16"/>
                </a:lnTo>
                <a:lnTo>
                  <a:pt x="295" y="16"/>
                </a:lnTo>
                <a:lnTo>
                  <a:pt x="295" y="8"/>
                </a:lnTo>
                <a:lnTo>
                  <a:pt x="379" y="8"/>
                </a:lnTo>
                <a:lnTo>
                  <a:pt x="379" y="0"/>
                </a:lnTo>
                <a:lnTo>
                  <a:pt x="393" y="0"/>
                </a:lnTo>
                <a:lnTo>
                  <a:pt x="393" y="0"/>
                </a:lnTo>
                <a:lnTo>
                  <a:pt x="492" y="0"/>
                </a:lnTo>
                <a:lnTo>
                  <a:pt x="492" y="0"/>
                </a:lnTo>
                <a:lnTo>
                  <a:pt x="492" y="0"/>
                </a:lnTo>
              </a:path>
            </a:pathLst>
          </a:custGeom>
          <a:noFill/>
          <a:ln w="57150" cap="rnd">
            <a:solidFill>
              <a:srgbClr val="6845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6">
            <a:extLst>
              <a:ext uri="{FF2B5EF4-FFF2-40B4-BE49-F238E27FC236}">
                <a16:creationId xmlns:a16="http://schemas.microsoft.com/office/drawing/2014/main" id="{75F942B9-3415-720D-E746-F17026A52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870" y="3747501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2.1%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2" name="Rectangle 97">
            <a:extLst>
              <a:ext uri="{FF2B5EF4-FFF2-40B4-BE49-F238E27FC236}">
                <a16:creationId xmlns:a16="http://schemas.microsoft.com/office/drawing/2014/main" id="{DD3C424C-8EED-F1D5-9074-43109223C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1687" y="3747501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2.1%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3" name="Rectangle 98">
            <a:extLst>
              <a:ext uri="{FF2B5EF4-FFF2-40B4-BE49-F238E27FC236}">
                <a16:creationId xmlns:a16="http://schemas.microsoft.com/office/drawing/2014/main" id="{EF733333-B869-51C6-A7A5-ACE93BDD8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525" y="3542229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3.2%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7" name="Rectangle 99">
            <a:extLst>
              <a:ext uri="{FF2B5EF4-FFF2-40B4-BE49-F238E27FC236}">
                <a16:creationId xmlns:a16="http://schemas.microsoft.com/office/drawing/2014/main" id="{F9DB05DE-D5AF-DAAA-52D2-8EF7F38D1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4620" y="3441657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5.4%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8" name="Rectangle 100">
            <a:extLst>
              <a:ext uri="{FF2B5EF4-FFF2-40B4-BE49-F238E27FC236}">
                <a16:creationId xmlns:a16="http://schemas.microsoft.com/office/drawing/2014/main" id="{5D7274EC-5547-EC5C-DD7B-532D43D0E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1503" y="3542229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5.4%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9A908FB5-C52F-72FC-9016-2DC0D1FAA85D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Stroke</a:t>
            </a:r>
          </a:p>
        </p:txBody>
      </p:sp>
      <p:pic>
        <p:nvPicPr>
          <p:cNvPr id="14" name="Picture 13" descr="Partner_3_Trial_KO_RGB.png">
            <a:extLst>
              <a:ext uri="{FF2B5EF4-FFF2-40B4-BE49-F238E27FC236}">
                <a16:creationId xmlns:a16="http://schemas.microsoft.com/office/drawing/2014/main" id="{C7473D3E-D969-8361-89D6-922A92F7D3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0758225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1606" y="612715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0791" y="628433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2459855" y="1008699"/>
            <a:ext cx="8434128" cy="34341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294" y="5082888"/>
            <a:ext cx="8401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Months from Procedure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970845" y="1005750"/>
            <a:ext cx="488577" cy="338554"/>
            <a:chOff x="1537444" y="853222"/>
            <a:chExt cx="366432" cy="253916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30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970846" y="2039617"/>
            <a:ext cx="488577" cy="338554"/>
            <a:chOff x="1689844" y="995682"/>
            <a:chExt cx="366432" cy="253916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970846" y="3083532"/>
            <a:ext cx="488577" cy="338554"/>
            <a:chOff x="1689844" y="995682"/>
            <a:chExt cx="366432" cy="253916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2118313" y="4137494"/>
            <a:ext cx="341098" cy="338554"/>
            <a:chOff x="1800452" y="1005622"/>
            <a:chExt cx="255824" cy="253916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2570719" y="4445177"/>
            <a:ext cx="147476" cy="458045"/>
            <a:chOff x="1730889" y="906064"/>
            <a:chExt cx="110607" cy="343534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889" y="995682"/>
              <a:ext cx="110607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3962184" y="4445177"/>
            <a:ext cx="294952" cy="458045"/>
            <a:chOff x="1675587" y="906064"/>
            <a:chExt cx="221214" cy="34353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5427384" y="4445177"/>
            <a:ext cx="294952" cy="458045"/>
            <a:chOff x="1675587" y="906064"/>
            <a:chExt cx="221214" cy="343534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6892584" y="4445177"/>
            <a:ext cx="294952" cy="458045"/>
            <a:chOff x="1675587" y="906064"/>
            <a:chExt cx="221214" cy="343534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8357784" y="4445177"/>
            <a:ext cx="294952" cy="458045"/>
            <a:chOff x="1675587" y="906064"/>
            <a:chExt cx="221214" cy="34353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9822983" y="4445177"/>
            <a:ext cx="294952" cy="458045"/>
            <a:chOff x="1675587" y="906064"/>
            <a:chExt cx="221214" cy="34353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sp>
        <p:nvSpPr>
          <p:cNvPr id="23" name="Rectangle 88">
            <a:extLst>
              <a:ext uri="{FF2B5EF4-FFF2-40B4-BE49-F238E27FC236}">
                <a16:creationId xmlns:a16="http://schemas.microsoft.com/office/drawing/2014/main" id="{67B7C859-4FC5-014C-530C-976F5820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676687"/>
            <a:ext cx="7335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>
                <a:latin typeface="+mj-lt"/>
              </a:rPr>
              <a:t>P3 AViV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B40EC6C3-32C7-D596-DF48-9C6A8E1F8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234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97</a:t>
            </a: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25C23BFC-758A-C36A-BFC9-957806C48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9438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94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8E1C0527-8C23-D6DD-9AFD-4D47BB5A4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93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79A18E4F-BDF6-1B52-AB9E-2D85BD5C6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8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86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5C32BCE8-18C3-90DC-79D9-547F8B70D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0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83</a:t>
            </a:r>
          </a:p>
        </p:txBody>
      </p:sp>
      <p:sp>
        <p:nvSpPr>
          <p:cNvPr id="53" name="Rectangle 19">
            <a:extLst>
              <a:ext uri="{FF2B5EF4-FFF2-40B4-BE49-F238E27FC236}">
                <a16:creationId xmlns:a16="http://schemas.microsoft.com/office/drawing/2014/main" id="{03D48390-5417-F39D-42CD-B229DC62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0236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77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A7AF15-9205-F7C6-F573-52026C13D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424332"/>
            <a:ext cx="983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+mj-lt"/>
              </a:rPr>
              <a:t>No. at risk:</a:t>
            </a:r>
            <a:endParaRPr lang="en-US" altLang="en-US"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4FE6022-431B-7F44-A666-A7661E5185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722461" y="2593247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Disabling Stroke (%)</a:t>
            </a:r>
          </a:p>
        </p:txBody>
      </p:sp>
      <p:sp>
        <p:nvSpPr>
          <p:cNvPr id="2" name="Freeform 211">
            <a:extLst>
              <a:ext uri="{FF2B5EF4-FFF2-40B4-BE49-F238E27FC236}">
                <a16:creationId xmlns:a16="http://schemas.microsoft.com/office/drawing/2014/main" id="{3FF613BC-7461-ED91-1AF4-FBEE61866427}"/>
              </a:ext>
            </a:extLst>
          </p:cNvPr>
          <p:cNvSpPr>
            <a:spLocks/>
          </p:cNvSpPr>
          <p:nvPr/>
        </p:nvSpPr>
        <p:spPr bwMode="auto">
          <a:xfrm>
            <a:off x="2644456" y="3994105"/>
            <a:ext cx="7326001" cy="321135"/>
          </a:xfrm>
          <a:custGeom>
            <a:avLst/>
            <a:gdLst>
              <a:gd name="T0" fmla="*/ 0 w 492"/>
              <a:gd name="T1" fmla="*/ 21 h 21"/>
              <a:gd name="T2" fmla="*/ 5 w 492"/>
              <a:gd name="T3" fmla="*/ 21 h 21"/>
              <a:gd name="T4" fmla="*/ 5 w 492"/>
              <a:gd name="T5" fmla="*/ 14 h 21"/>
              <a:gd name="T6" fmla="*/ 38 w 492"/>
              <a:gd name="T7" fmla="*/ 14 h 21"/>
              <a:gd name="T8" fmla="*/ 38 w 492"/>
              <a:gd name="T9" fmla="*/ 7 h 21"/>
              <a:gd name="T10" fmla="*/ 98 w 492"/>
              <a:gd name="T11" fmla="*/ 7 h 21"/>
              <a:gd name="T12" fmla="*/ 98 w 492"/>
              <a:gd name="T13" fmla="*/ 7 h 21"/>
              <a:gd name="T14" fmla="*/ 196 w 492"/>
              <a:gd name="T15" fmla="*/ 7 h 21"/>
              <a:gd name="T16" fmla="*/ 196 w 492"/>
              <a:gd name="T17" fmla="*/ 7 h 21"/>
              <a:gd name="T18" fmla="*/ 247 w 492"/>
              <a:gd name="T19" fmla="*/ 7 h 21"/>
              <a:gd name="T20" fmla="*/ 247 w 492"/>
              <a:gd name="T21" fmla="*/ 0 h 21"/>
              <a:gd name="T22" fmla="*/ 295 w 492"/>
              <a:gd name="T23" fmla="*/ 0 h 21"/>
              <a:gd name="T24" fmla="*/ 295 w 492"/>
              <a:gd name="T25" fmla="*/ 0 h 21"/>
              <a:gd name="T26" fmla="*/ 393 w 492"/>
              <a:gd name="T27" fmla="*/ 0 h 21"/>
              <a:gd name="T28" fmla="*/ 393 w 492"/>
              <a:gd name="T29" fmla="*/ 0 h 21"/>
              <a:gd name="T30" fmla="*/ 492 w 492"/>
              <a:gd name="T31" fmla="*/ 0 h 21"/>
              <a:gd name="T32" fmla="*/ 492 w 492"/>
              <a:gd name="T33" fmla="*/ 0 h 21"/>
              <a:gd name="T34" fmla="*/ 492 w 492"/>
              <a:gd name="T3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92" h="21">
                <a:moveTo>
                  <a:pt x="0" y="21"/>
                </a:moveTo>
                <a:lnTo>
                  <a:pt x="5" y="21"/>
                </a:lnTo>
                <a:lnTo>
                  <a:pt x="5" y="14"/>
                </a:lnTo>
                <a:lnTo>
                  <a:pt x="38" y="14"/>
                </a:lnTo>
                <a:lnTo>
                  <a:pt x="38" y="7"/>
                </a:lnTo>
                <a:lnTo>
                  <a:pt x="98" y="7"/>
                </a:lnTo>
                <a:lnTo>
                  <a:pt x="98" y="7"/>
                </a:lnTo>
                <a:lnTo>
                  <a:pt x="196" y="7"/>
                </a:lnTo>
                <a:lnTo>
                  <a:pt x="196" y="7"/>
                </a:lnTo>
                <a:lnTo>
                  <a:pt x="247" y="7"/>
                </a:lnTo>
                <a:lnTo>
                  <a:pt x="247" y="0"/>
                </a:lnTo>
                <a:lnTo>
                  <a:pt x="295" y="0"/>
                </a:lnTo>
                <a:lnTo>
                  <a:pt x="295" y="0"/>
                </a:lnTo>
                <a:lnTo>
                  <a:pt x="393" y="0"/>
                </a:lnTo>
                <a:lnTo>
                  <a:pt x="393" y="0"/>
                </a:lnTo>
                <a:lnTo>
                  <a:pt x="492" y="0"/>
                </a:lnTo>
                <a:lnTo>
                  <a:pt x="492" y="0"/>
                </a:lnTo>
                <a:lnTo>
                  <a:pt x="492" y="0"/>
                </a:lnTo>
              </a:path>
            </a:pathLst>
          </a:custGeom>
          <a:noFill/>
          <a:ln w="57150" cap="rnd">
            <a:solidFill>
              <a:srgbClr val="6845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66">
            <a:extLst>
              <a:ext uri="{FF2B5EF4-FFF2-40B4-BE49-F238E27FC236}">
                <a16:creationId xmlns:a16="http://schemas.microsoft.com/office/drawing/2014/main" id="{943B65E9-32C8-1372-D195-8C1B6F956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870" y="3761403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2.1%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2" name="Rectangle 167">
            <a:extLst>
              <a:ext uri="{FF2B5EF4-FFF2-40B4-BE49-F238E27FC236}">
                <a16:creationId xmlns:a16="http://schemas.microsoft.com/office/drawing/2014/main" id="{08FFC6D8-D398-DD00-98EB-6509A754E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9585" y="3761403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2.1%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5" name="Rectangle 168">
            <a:extLst>
              <a:ext uri="{FF2B5EF4-FFF2-40B4-BE49-F238E27FC236}">
                <a16:creationId xmlns:a16="http://schemas.microsoft.com/office/drawing/2014/main" id="{C24B8A66-8F3D-2705-EA4D-94CF152E8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680" y="3650866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3.2%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6" name="Rectangle 169">
            <a:extLst>
              <a:ext uri="{FF2B5EF4-FFF2-40B4-BE49-F238E27FC236}">
                <a16:creationId xmlns:a16="http://schemas.microsoft.com/office/drawing/2014/main" id="{7D89CF37-F999-ACAE-8CA2-1E6B847ED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3439" y="3646255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3.2%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7" name="Rectangle 170">
            <a:extLst>
              <a:ext uri="{FF2B5EF4-FFF2-40B4-BE49-F238E27FC236}">
                <a16:creationId xmlns:a16="http://schemas.microsoft.com/office/drawing/2014/main" id="{B1E7B324-8ACE-5B55-DE23-F90E69843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2200" y="3802982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3.2%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DA6687D-D8EC-A15C-5FA9-F1941F7B2854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Disabling Stroke</a:t>
            </a:r>
          </a:p>
        </p:txBody>
      </p:sp>
      <p:pic>
        <p:nvPicPr>
          <p:cNvPr id="13" name="Picture 12" descr="Partner_3_Trial_KO_RGB.png">
            <a:extLst>
              <a:ext uri="{FF2B5EF4-FFF2-40B4-BE49-F238E27FC236}">
                <a16:creationId xmlns:a16="http://schemas.microsoft.com/office/drawing/2014/main" id="{154E343B-4EFE-45E0-62B3-BCD4CA8DE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53934269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4EF48C8-EB8A-8437-DB64-484EFCFE6969}"/>
              </a:ext>
            </a:extLst>
          </p:cNvPr>
          <p:cNvGrpSpPr/>
          <p:nvPr/>
        </p:nvGrpSpPr>
        <p:grpSpPr>
          <a:xfrm>
            <a:off x="660847" y="540797"/>
            <a:ext cx="10233136" cy="5340971"/>
            <a:chOff x="660847" y="612715"/>
            <a:chExt cx="10233136" cy="5340971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AC777A67-617D-25B4-9736-3A81955C274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041606" y="612715"/>
              <a:ext cx="7658100" cy="5268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/>
            </a:p>
          </p:txBody>
        </p:sp>
        <p:sp>
          <p:nvSpPr>
            <p:cNvPr id="8" name="AutoShape 3">
              <a:extLst>
                <a:ext uri="{FF2B5EF4-FFF2-40B4-BE49-F238E27FC236}">
                  <a16:creationId xmlns:a16="http://schemas.microsoft.com/office/drawing/2014/main" id="{1486DE4C-F77B-7B6E-8ED3-162D5F73C93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040791" y="628433"/>
              <a:ext cx="7658100" cy="5268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CB878B0-D962-F240-69C3-F37EAC0A1828}"/>
                </a:ext>
              </a:extLst>
            </p:cNvPr>
            <p:cNvSpPr/>
            <p:nvPr/>
          </p:nvSpPr>
          <p:spPr bwMode="auto">
            <a:xfrm>
              <a:off x="2459855" y="1008699"/>
              <a:ext cx="8434128" cy="34341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latin typeface="+mj-lt"/>
              </a:endParaRPr>
            </a:p>
          </p:txBody>
        </p: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16941513-5DD5-9D2B-8591-323FF97988C3}"/>
                </a:ext>
              </a:extLst>
            </p:cNvPr>
            <p:cNvGrpSpPr/>
            <p:nvPr/>
          </p:nvGrpSpPr>
          <p:grpSpPr>
            <a:xfrm>
              <a:off x="1970845" y="1005750"/>
              <a:ext cx="488577" cy="338554"/>
              <a:chOff x="1537444" y="853222"/>
              <a:chExt cx="366432" cy="253916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1CBE2190-4613-1FDC-1AE7-8AEF41655EB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812114" y="981781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98" name="Rectangle 89">
                <a:extLst>
                  <a:ext uri="{FF2B5EF4-FFF2-40B4-BE49-F238E27FC236}">
                    <a16:creationId xmlns:a16="http://schemas.microsoft.com/office/drawing/2014/main" id="{D70E8A5E-78C0-5DC1-8C1D-36ECF63478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7444" y="853222"/>
                <a:ext cx="221215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defRPr/>
                </a:pPr>
                <a:r>
                  <a:rPr lang="en-US" altLang="en-US" sz="2200">
                    <a:latin typeface="+mj-lt"/>
                  </a:rPr>
                  <a:t>30</a:t>
                </a:r>
              </a:p>
            </p:txBody>
          </p:sp>
        </p:grpSp>
        <p:grpSp>
          <p:nvGrpSpPr>
            <p:cNvPr id="106" name="Group 105">
              <a:extLst>
                <a:ext uri="{FF2B5EF4-FFF2-40B4-BE49-F238E27FC236}">
                  <a16:creationId xmlns:a16="http://schemas.microsoft.com/office/drawing/2014/main" id="{27C93698-B605-748B-E7FC-99224CDF63DE}"/>
                </a:ext>
              </a:extLst>
            </p:cNvPr>
            <p:cNvGrpSpPr/>
            <p:nvPr/>
          </p:nvGrpSpPr>
          <p:grpSpPr>
            <a:xfrm>
              <a:off x="1970846" y="2039617"/>
              <a:ext cx="488577" cy="338554"/>
              <a:chOff x="1689844" y="995682"/>
              <a:chExt cx="366432" cy="253916"/>
            </a:xfrm>
          </p:grpSpPr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E9C18395-041D-1630-F48D-E84BE946D73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64514" y="1134181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5" name="Rectangle 89">
                <a:extLst>
                  <a:ext uri="{FF2B5EF4-FFF2-40B4-BE49-F238E27FC236}">
                    <a16:creationId xmlns:a16="http://schemas.microsoft.com/office/drawing/2014/main" id="{CA21D00F-AD08-36A3-0492-FFF665981B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9844" y="995682"/>
                <a:ext cx="221215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defRPr/>
                </a:pPr>
                <a:r>
                  <a:rPr lang="en-US" altLang="en-US" sz="2200">
                    <a:latin typeface="+mj-lt"/>
                  </a:rPr>
                  <a:t>20</a:t>
                </a:r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A535B8B5-19DB-D1CF-2175-E7D6CD29EA84}"/>
                </a:ext>
              </a:extLst>
            </p:cNvPr>
            <p:cNvGrpSpPr/>
            <p:nvPr/>
          </p:nvGrpSpPr>
          <p:grpSpPr>
            <a:xfrm>
              <a:off x="1970846" y="3083532"/>
              <a:ext cx="488577" cy="338554"/>
              <a:chOff x="1689844" y="995682"/>
              <a:chExt cx="366432" cy="253916"/>
            </a:xfrm>
          </p:grpSpPr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DA606F85-8951-183F-3A37-7472479C63D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64514" y="1134181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08" name="Rectangle 89">
                <a:extLst>
                  <a:ext uri="{FF2B5EF4-FFF2-40B4-BE49-F238E27FC236}">
                    <a16:creationId xmlns:a16="http://schemas.microsoft.com/office/drawing/2014/main" id="{639B2A04-455E-4AED-80CD-3C36DBDA85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89844" y="995682"/>
                <a:ext cx="221215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defRPr/>
                </a:pPr>
                <a:r>
                  <a:rPr lang="en-US" altLang="en-US" sz="2200">
                    <a:latin typeface="+mj-lt"/>
                  </a:rPr>
                  <a:t>10</a:t>
                </a:r>
              </a:p>
            </p:txBody>
          </p: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9492A6FE-F04E-D11F-33C4-02519BD02129}"/>
                </a:ext>
              </a:extLst>
            </p:cNvPr>
            <p:cNvGrpSpPr/>
            <p:nvPr/>
          </p:nvGrpSpPr>
          <p:grpSpPr>
            <a:xfrm>
              <a:off x="2118313" y="4137494"/>
              <a:ext cx="341098" cy="338554"/>
              <a:chOff x="1800452" y="1005622"/>
              <a:chExt cx="255824" cy="253916"/>
            </a:xfrm>
          </p:grpSpPr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A4A09AC9-7601-3AA6-6C22-A7DE4C7365F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964514" y="1134181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3" name="Rectangle 89">
                <a:extLst>
                  <a:ext uri="{FF2B5EF4-FFF2-40B4-BE49-F238E27FC236}">
                    <a16:creationId xmlns:a16="http://schemas.microsoft.com/office/drawing/2014/main" id="{E1DEF1D5-9CC0-9913-3EFA-2C02CF81FB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0452" y="1005622"/>
                <a:ext cx="110608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>
                  <a:defRPr/>
                </a:pPr>
                <a:r>
                  <a:rPr lang="en-US" altLang="en-US" sz="2200">
                    <a:latin typeface="+mj-lt"/>
                  </a:rPr>
                  <a:t>0</a:t>
                </a:r>
              </a:p>
            </p:txBody>
          </p:sp>
        </p:grpSp>
        <p:grpSp>
          <p:nvGrpSpPr>
            <p:cNvPr id="114" name="Group 113">
              <a:extLst>
                <a:ext uri="{FF2B5EF4-FFF2-40B4-BE49-F238E27FC236}">
                  <a16:creationId xmlns:a16="http://schemas.microsoft.com/office/drawing/2014/main" id="{6F10AD10-4A2C-618F-A20D-89CA71959C61}"/>
                </a:ext>
              </a:extLst>
            </p:cNvPr>
            <p:cNvGrpSpPr/>
            <p:nvPr/>
          </p:nvGrpSpPr>
          <p:grpSpPr>
            <a:xfrm>
              <a:off x="2570719" y="4445177"/>
              <a:ext cx="147476" cy="458045"/>
              <a:chOff x="1730889" y="906064"/>
              <a:chExt cx="110607" cy="343534"/>
            </a:xfrm>
          </p:grpSpPr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CA20FCB9-BBF3-1FF2-8320-D2BC99D194E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6" name="Rectangle 89">
                <a:extLst>
                  <a:ext uri="{FF2B5EF4-FFF2-40B4-BE49-F238E27FC236}">
                    <a16:creationId xmlns:a16="http://schemas.microsoft.com/office/drawing/2014/main" id="{3F736278-60E7-6A69-D24B-DCD24DD8E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0889" y="995682"/>
                <a:ext cx="110607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2200">
                    <a:latin typeface="+mj-lt"/>
                  </a:rPr>
                  <a:t>0</a:t>
                </a:r>
              </a:p>
            </p:txBody>
          </p:sp>
        </p:grpSp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0CCAF1FC-FDC1-6C55-1764-95C9D46EB4FE}"/>
                </a:ext>
              </a:extLst>
            </p:cNvPr>
            <p:cNvGrpSpPr/>
            <p:nvPr/>
          </p:nvGrpSpPr>
          <p:grpSpPr>
            <a:xfrm>
              <a:off x="3962184" y="4445177"/>
              <a:ext cx="294952" cy="458045"/>
              <a:chOff x="1675587" y="906064"/>
              <a:chExt cx="221214" cy="343534"/>
            </a:xfrm>
          </p:grpSpPr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3C46D2E4-C333-AB01-AE6F-6BCFAE41B07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19" name="Rectangle 89">
                <a:extLst>
                  <a:ext uri="{FF2B5EF4-FFF2-40B4-BE49-F238E27FC236}">
                    <a16:creationId xmlns:a16="http://schemas.microsoft.com/office/drawing/2014/main" id="{7A80F89B-C8F9-27E1-8002-ABDC72343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587" y="995682"/>
                <a:ext cx="221214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2200">
                    <a:latin typeface="+mj-lt"/>
                  </a:rPr>
                  <a:t>12</a:t>
                </a:r>
              </a:p>
            </p:txBody>
          </p:sp>
        </p:grp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3C91DA61-CECD-B9BE-4351-B90045094E00}"/>
                </a:ext>
              </a:extLst>
            </p:cNvPr>
            <p:cNvGrpSpPr/>
            <p:nvPr/>
          </p:nvGrpSpPr>
          <p:grpSpPr>
            <a:xfrm>
              <a:off x="5427384" y="4445177"/>
              <a:ext cx="294952" cy="458045"/>
              <a:chOff x="1675587" y="906064"/>
              <a:chExt cx="221214" cy="343534"/>
            </a:xfrm>
          </p:grpSpPr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CC2E2ECF-FBA3-E8B0-2931-981895482DD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2" name="Rectangle 89">
                <a:extLst>
                  <a:ext uri="{FF2B5EF4-FFF2-40B4-BE49-F238E27FC236}">
                    <a16:creationId xmlns:a16="http://schemas.microsoft.com/office/drawing/2014/main" id="{E76507A7-B236-0E47-13CA-B0319109AA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587" y="995682"/>
                <a:ext cx="221214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2200">
                    <a:latin typeface="+mj-lt"/>
                  </a:rPr>
                  <a:t>24</a:t>
                </a:r>
              </a:p>
            </p:txBody>
          </p:sp>
        </p:grpSp>
        <p:grpSp>
          <p:nvGrpSpPr>
            <p:cNvPr id="146" name="Group 145">
              <a:extLst>
                <a:ext uri="{FF2B5EF4-FFF2-40B4-BE49-F238E27FC236}">
                  <a16:creationId xmlns:a16="http://schemas.microsoft.com/office/drawing/2014/main" id="{B4F518BD-E0BB-BFCF-A22A-C3C95F5B7F2F}"/>
                </a:ext>
              </a:extLst>
            </p:cNvPr>
            <p:cNvGrpSpPr/>
            <p:nvPr/>
          </p:nvGrpSpPr>
          <p:grpSpPr>
            <a:xfrm>
              <a:off x="6892584" y="4445177"/>
              <a:ext cx="294952" cy="458045"/>
              <a:chOff x="1675587" y="906064"/>
              <a:chExt cx="221214" cy="343534"/>
            </a:xfrm>
          </p:grpSpPr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3D68B82D-A07C-F8A0-0C54-6A7165CBBC9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8" name="Rectangle 89">
                <a:extLst>
                  <a:ext uri="{FF2B5EF4-FFF2-40B4-BE49-F238E27FC236}">
                    <a16:creationId xmlns:a16="http://schemas.microsoft.com/office/drawing/2014/main" id="{510C8554-715C-923C-FB6B-233308ADF0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587" y="995682"/>
                <a:ext cx="221214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2200">
                    <a:latin typeface="+mj-lt"/>
                  </a:rPr>
                  <a:t>36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2841263-9811-C7AC-1CF7-057848A91FA8}"/>
                </a:ext>
              </a:extLst>
            </p:cNvPr>
            <p:cNvGrpSpPr/>
            <p:nvPr/>
          </p:nvGrpSpPr>
          <p:grpSpPr>
            <a:xfrm>
              <a:off x="8357784" y="4445177"/>
              <a:ext cx="294952" cy="458045"/>
              <a:chOff x="1675587" y="906064"/>
              <a:chExt cx="221214" cy="343534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D7ADCA7F-C460-CC19-F036-C2EB76B6F58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5" name="Rectangle 89">
                <a:extLst>
                  <a:ext uri="{FF2B5EF4-FFF2-40B4-BE49-F238E27FC236}">
                    <a16:creationId xmlns:a16="http://schemas.microsoft.com/office/drawing/2014/main" id="{21A4058C-8C5D-23F4-C396-1D4E50AF39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587" y="995682"/>
                <a:ext cx="221214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2200">
                    <a:latin typeface="+mj-lt"/>
                  </a:rPr>
                  <a:t>48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2155859-73A9-706C-065A-E3E34467EDD2}"/>
                </a:ext>
              </a:extLst>
            </p:cNvPr>
            <p:cNvGrpSpPr/>
            <p:nvPr/>
          </p:nvGrpSpPr>
          <p:grpSpPr>
            <a:xfrm>
              <a:off x="9822983" y="4445177"/>
              <a:ext cx="294952" cy="458045"/>
              <a:chOff x="1675587" y="906064"/>
              <a:chExt cx="221214" cy="343534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B7177130-B6EF-1BC9-43E4-138440528CC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1740313" y="951945"/>
                <a:ext cx="91762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9" name="Rectangle 89">
                <a:extLst>
                  <a:ext uri="{FF2B5EF4-FFF2-40B4-BE49-F238E27FC236}">
                    <a16:creationId xmlns:a16="http://schemas.microsoft.com/office/drawing/2014/main" id="{C74C558E-663D-899E-7ABB-89BD8FD1A8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5587" y="995682"/>
                <a:ext cx="221214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US" altLang="en-US" sz="2200">
                    <a:latin typeface="+mj-lt"/>
                  </a:rPr>
                  <a:t>60</a:t>
                </a:r>
              </a:p>
            </p:txBody>
          </p:sp>
        </p:grpSp>
        <p:sp>
          <p:nvSpPr>
            <p:cNvPr id="23" name="Rectangle 88">
              <a:extLst>
                <a:ext uri="{FF2B5EF4-FFF2-40B4-BE49-F238E27FC236}">
                  <a16:creationId xmlns:a16="http://schemas.microsoft.com/office/drawing/2014/main" id="{67B7C859-4FC5-014C-530C-976F58209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847" y="5676687"/>
              <a:ext cx="733534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>
                  <a:latin typeface="+mj-lt"/>
                </a:rPr>
                <a:t>P3 AViV</a:t>
              </a:r>
            </a:p>
          </p:txBody>
        </p:sp>
        <p:sp>
          <p:nvSpPr>
            <p:cNvPr id="24" name="Rectangle 14">
              <a:extLst>
                <a:ext uri="{FF2B5EF4-FFF2-40B4-BE49-F238E27FC236}">
                  <a16:creationId xmlns:a16="http://schemas.microsoft.com/office/drawing/2014/main" id="{B40EC6C3-32C7-D596-DF48-9C6A8E1F8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24234" y="5676687"/>
              <a:ext cx="2404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+mj-lt"/>
                </a:rPr>
                <a:t>97</a:t>
              </a:r>
            </a:p>
          </p:txBody>
        </p:sp>
        <p:sp>
          <p:nvSpPr>
            <p:cNvPr id="41" name="Rectangle 15">
              <a:extLst>
                <a:ext uri="{FF2B5EF4-FFF2-40B4-BE49-F238E27FC236}">
                  <a16:creationId xmlns:a16="http://schemas.microsoft.com/office/drawing/2014/main" id="{25C23BFC-758A-C36A-BFC9-957806C48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9438" y="5676687"/>
              <a:ext cx="2404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+mj-lt"/>
                </a:rPr>
                <a:t>88</a:t>
              </a:r>
            </a:p>
          </p:txBody>
        </p:sp>
        <p:sp>
          <p:nvSpPr>
            <p:cNvPr id="43" name="Rectangle 16">
              <a:extLst>
                <a:ext uri="{FF2B5EF4-FFF2-40B4-BE49-F238E27FC236}">
                  <a16:creationId xmlns:a16="http://schemas.microsoft.com/office/drawing/2014/main" id="{8E1C0527-8C23-D6DD-9AFD-4D47BB5A4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4637" y="5676687"/>
              <a:ext cx="2404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+mj-lt"/>
                </a:rPr>
                <a:t>85</a:t>
              </a:r>
            </a:p>
          </p:txBody>
        </p:sp>
        <p:sp>
          <p:nvSpPr>
            <p:cNvPr id="49" name="Rectangle 17">
              <a:extLst>
                <a:ext uri="{FF2B5EF4-FFF2-40B4-BE49-F238E27FC236}">
                  <a16:creationId xmlns:a16="http://schemas.microsoft.com/office/drawing/2014/main" id="{79A18E4F-BDF6-1B52-AB9E-2D85BD5C6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9837" y="5676687"/>
              <a:ext cx="2404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+mj-lt"/>
                </a:rPr>
                <a:t>77</a:t>
              </a:r>
            </a:p>
          </p:txBody>
        </p:sp>
        <p:sp>
          <p:nvSpPr>
            <p:cNvPr id="51" name="Rectangle 18">
              <a:extLst>
                <a:ext uri="{FF2B5EF4-FFF2-40B4-BE49-F238E27FC236}">
                  <a16:creationId xmlns:a16="http://schemas.microsoft.com/office/drawing/2014/main" id="{5C32BCE8-18C3-90DC-79D9-547F8B70D9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5037" y="5676687"/>
              <a:ext cx="2404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+mj-lt"/>
                </a:rPr>
                <a:t>73</a:t>
              </a:r>
            </a:p>
          </p:txBody>
        </p:sp>
        <p:sp>
          <p:nvSpPr>
            <p:cNvPr id="53" name="Rectangle 19">
              <a:extLst>
                <a:ext uri="{FF2B5EF4-FFF2-40B4-BE49-F238E27FC236}">
                  <a16:creationId xmlns:a16="http://schemas.microsoft.com/office/drawing/2014/main" id="{03D48390-5417-F39D-42CD-B229DC626B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0236" y="5676687"/>
              <a:ext cx="24045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+mj-lt"/>
                </a:rPr>
                <a:t>65</a:t>
              </a: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3BA7AF15-9205-F7C6-F573-52026C13D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0847" y="5424332"/>
              <a:ext cx="98321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i="1">
                  <a:latin typeface="+mj-lt"/>
                </a:rPr>
                <a:t>No. at risk:</a:t>
              </a:r>
              <a:endParaRPr lang="en-US" altLang="en-US">
                <a:latin typeface="+mj-lt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4FE6022-431B-7F44-A666-A7661E5185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722461" y="2593247"/>
              <a:ext cx="38083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+mj-lt"/>
                </a:rPr>
                <a:t>Rehospitalization (%)</a:t>
              </a:r>
            </a:p>
          </p:txBody>
        </p:sp>
        <p:sp>
          <p:nvSpPr>
            <p:cNvPr id="127" name="Freeform 71">
              <a:extLst>
                <a:ext uri="{FF2B5EF4-FFF2-40B4-BE49-F238E27FC236}">
                  <a16:creationId xmlns:a16="http://schemas.microsoft.com/office/drawing/2014/main" id="{7D66C500-CF3C-CBC0-914F-A3FFC7A16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566" y="2090418"/>
              <a:ext cx="7329426" cy="2217051"/>
            </a:xfrm>
            <a:custGeom>
              <a:avLst/>
              <a:gdLst>
                <a:gd name="T0" fmla="*/ 0 w 492"/>
                <a:gd name="T1" fmla="*/ 146 h 146"/>
                <a:gd name="T2" fmla="*/ 5 w 492"/>
                <a:gd name="T3" fmla="*/ 146 h 146"/>
                <a:gd name="T4" fmla="*/ 5 w 492"/>
                <a:gd name="T5" fmla="*/ 139 h 146"/>
                <a:gd name="T6" fmla="*/ 5 w 492"/>
                <a:gd name="T7" fmla="*/ 139 h 146"/>
                <a:gd name="T8" fmla="*/ 5 w 492"/>
                <a:gd name="T9" fmla="*/ 132 h 146"/>
                <a:gd name="T10" fmla="*/ 8 w 492"/>
                <a:gd name="T11" fmla="*/ 132 h 146"/>
                <a:gd name="T12" fmla="*/ 8 w 492"/>
                <a:gd name="T13" fmla="*/ 125 h 146"/>
                <a:gd name="T14" fmla="*/ 20 w 492"/>
                <a:gd name="T15" fmla="*/ 125 h 146"/>
                <a:gd name="T16" fmla="*/ 20 w 492"/>
                <a:gd name="T17" fmla="*/ 118 h 146"/>
                <a:gd name="T18" fmla="*/ 22 w 492"/>
                <a:gd name="T19" fmla="*/ 118 h 146"/>
                <a:gd name="T20" fmla="*/ 22 w 492"/>
                <a:gd name="T21" fmla="*/ 111 h 146"/>
                <a:gd name="T22" fmla="*/ 38 w 492"/>
                <a:gd name="T23" fmla="*/ 111 h 146"/>
                <a:gd name="T24" fmla="*/ 38 w 492"/>
                <a:gd name="T25" fmla="*/ 104 h 146"/>
                <a:gd name="T26" fmla="*/ 42 w 492"/>
                <a:gd name="T27" fmla="*/ 104 h 146"/>
                <a:gd name="T28" fmla="*/ 42 w 492"/>
                <a:gd name="T29" fmla="*/ 97 h 146"/>
                <a:gd name="T30" fmla="*/ 62 w 492"/>
                <a:gd name="T31" fmla="*/ 97 h 146"/>
                <a:gd name="T32" fmla="*/ 62 w 492"/>
                <a:gd name="T33" fmla="*/ 90 h 146"/>
                <a:gd name="T34" fmla="*/ 80 w 492"/>
                <a:gd name="T35" fmla="*/ 90 h 146"/>
                <a:gd name="T36" fmla="*/ 80 w 492"/>
                <a:gd name="T37" fmla="*/ 83 h 146"/>
                <a:gd name="T38" fmla="*/ 98 w 492"/>
                <a:gd name="T39" fmla="*/ 83 h 146"/>
                <a:gd name="T40" fmla="*/ 98 w 492"/>
                <a:gd name="T41" fmla="*/ 83 h 146"/>
                <a:gd name="T42" fmla="*/ 108 w 492"/>
                <a:gd name="T43" fmla="*/ 83 h 146"/>
                <a:gd name="T44" fmla="*/ 108 w 492"/>
                <a:gd name="T45" fmla="*/ 75 h 146"/>
                <a:gd name="T46" fmla="*/ 153 w 492"/>
                <a:gd name="T47" fmla="*/ 75 h 146"/>
                <a:gd name="T48" fmla="*/ 153 w 492"/>
                <a:gd name="T49" fmla="*/ 68 h 146"/>
                <a:gd name="T50" fmla="*/ 164 w 492"/>
                <a:gd name="T51" fmla="*/ 68 h 146"/>
                <a:gd name="T52" fmla="*/ 164 w 492"/>
                <a:gd name="T53" fmla="*/ 61 h 146"/>
                <a:gd name="T54" fmla="*/ 196 w 492"/>
                <a:gd name="T55" fmla="*/ 61 h 146"/>
                <a:gd name="T56" fmla="*/ 196 w 492"/>
                <a:gd name="T57" fmla="*/ 61 h 146"/>
                <a:gd name="T58" fmla="*/ 282 w 492"/>
                <a:gd name="T59" fmla="*/ 61 h 146"/>
                <a:gd name="T60" fmla="*/ 282 w 492"/>
                <a:gd name="T61" fmla="*/ 54 h 146"/>
                <a:gd name="T62" fmla="*/ 285 w 492"/>
                <a:gd name="T63" fmla="*/ 54 h 146"/>
                <a:gd name="T64" fmla="*/ 285 w 492"/>
                <a:gd name="T65" fmla="*/ 46 h 146"/>
                <a:gd name="T66" fmla="*/ 290 w 492"/>
                <a:gd name="T67" fmla="*/ 46 h 146"/>
                <a:gd name="T68" fmla="*/ 290 w 492"/>
                <a:gd name="T69" fmla="*/ 39 h 146"/>
                <a:gd name="T70" fmla="*/ 294 w 492"/>
                <a:gd name="T71" fmla="*/ 39 h 146"/>
                <a:gd name="T72" fmla="*/ 294 w 492"/>
                <a:gd name="T73" fmla="*/ 31 h 146"/>
                <a:gd name="T74" fmla="*/ 295 w 492"/>
                <a:gd name="T75" fmla="*/ 31 h 146"/>
                <a:gd name="T76" fmla="*/ 295 w 492"/>
                <a:gd name="T77" fmla="*/ 31 h 146"/>
                <a:gd name="T78" fmla="*/ 336 w 492"/>
                <a:gd name="T79" fmla="*/ 31 h 146"/>
                <a:gd name="T80" fmla="*/ 336 w 492"/>
                <a:gd name="T81" fmla="*/ 24 h 146"/>
                <a:gd name="T82" fmla="*/ 368 w 492"/>
                <a:gd name="T83" fmla="*/ 24 h 146"/>
                <a:gd name="T84" fmla="*/ 368 w 492"/>
                <a:gd name="T85" fmla="*/ 16 h 146"/>
                <a:gd name="T86" fmla="*/ 393 w 492"/>
                <a:gd name="T87" fmla="*/ 16 h 146"/>
                <a:gd name="T88" fmla="*/ 393 w 492"/>
                <a:gd name="T89" fmla="*/ 16 h 146"/>
                <a:gd name="T90" fmla="*/ 456 w 492"/>
                <a:gd name="T91" fmla="*/ 16 h 146"/>
                <a:gd name="T92" fmla="*/ 456 w 492"/>
                <a:gd name="T93" fmla="*/ 9 h 146"/>
                <a:gd name="T94" fmla="*/ 491 w 492"/>
                <a:gd name="T95" fmla="*/ 9 h 146"/>
                <a:gd name="T96" fmla="*/ 491 w 492"/>
                <a:gd name="T97" fmla="*/ 0 h 146"/>
                <a:gd name="T98" fmla="*/ 492 w 492"/>
                <a:gd name="T99" fmla="*/ 0 h 146"/>
                <a:gd name="T100" fmla="*/ 492 w 492"/>
                <a:gd name="T101" fmla="*/ 0 h 146"/>
                <a:gd name="T102" fmla="*/ 492 w 492"/>
                <a:gd name="T10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92" h="146">
                  <a:moveTo>
                    <a:pt x="0" y="146"/>
                  </a:moveTo>
                  <a:lnTo>
                    <a:pt x="5" y="146"/>
                  </a:lnTo>
                  <a:lnTo>
                    <a:pt x="5" y="139"/>
                  </a:lnTo>
                  <a:lnTo>
                    <a:pt x="5" y="139"/>
                  </a:lnTo>
                  <a:lnTo>
                    <a:pt x="5" y="132"/>
                  </a:lnTo>
                  <a:lnTo>
                    <a:pt x="8" y="132"/>
                  </a:lnTo>
                  <a:lnTo>
                    <a:pt x="8" y="125"/>
                  </a:lnTo>
                  <a:lnTo>
                    <a:pt x="20" y="125"/>
                  </a:lnTo>
                  <a:lnTo>
                    <a:pt x="20" y="118"/>
                  </a:lnTo>
                  <a:lnTo>
                    <a:pt x="22" y="118"/>
                  </a:lnTo>
                  <a:lnTo>
                    <a:pt x="22" y="111"/>
                  </a:lnTo>
                  <a:lnTo>
                    <a:pt x="38" y="111"/>
                  </a:lnTo>
                  <a:lnTo>
                    <a:pt x="38" y="104"/>
                  </a:lnTo>
                  <a:lnTo>
                    <a:pt x="42" y="104"/>
                  </a:lnTo>
                  <a:lnTo>
                    <a:pt x="42" y="97"/>
                  </a:lnTo>
                  <a:lnTo>
                    <a:pt x="62" y="97"/>
                  </a:lnTo>
                  <a:lnTo>
                    <a:pt x="62" y="90"/>
                  </a:lnTo>
                  <a:lnTo>
                    <a:pt x="80" y="90"/>
                  </a:lnTo>
                  <a:lnTo>
                    <a:pt x="80" y="83"/>
                  </a:lnTo>
                  <a:lnTo>
                    <a:pt x="98" y="83"/>
                  </a:lnTo>
                  <a:lnTo>
                    <a:pt x="98" y="83"/>
                  </a:lnTo>
                  <a:lnTo>
                    <a:pt x="108" y="83"/>
                  </a:lnTo>
                  <a:lnTo>
                    <a:pt x="108" y="75"/>
                  </a:lnTo>
                  <a:lnTo>
                    <a:pt x="153" y="75"/>
                  </a:lnTo>
                  <a:lnTo>
                    <a:pt x="153" y="68"/>
                  </a:lnTo>
                  <a:lnTo>
                    <a:pt x="164" y="68"/>
                  </a:lnTo>
                  <a:lnTo>
                    <a:pt x="164" y="61"/>
                  </a:lnTo>
                  <a:lnTo>
                    <a:pt x="196" y="61"/>
                  </a:lnTo>
                  <a:lnTo>
                    <a:pt x="196" y="61"/>
                  </a:lnTo>
                  <a:lnTo>
                    <a:pt x="282" y="61"/>
                  </a:lnTo>
                  <a:lnTo>
                    <a:pt x="282" y="54"/>
                  </a:lnTo>
                  <a:lnTo>
                    <a:pt x="285" y="54"/>
                  </a:lnTo>
                  <a:lnTo>
                    <a:pt x="285" y="46"/>
                  </a:lnTo>
                  <a:lnTo>
                    <a:pt x="290" y="46"/>
                  </a:lnTo>
                  <a:lnTo>
                    <a:pt x="290" y="39"/>
                  </a:lnTo>
                  <a:lnTo>
                    <a:pt x="294" y="39"/>
                  </a:lnTo>
                  <a:lnTo>
                    <a:pt x="294" y="31"/>
                  </a:lnTo>
                  <a:lnTo>
                    <a:pt x="295" y="31"/>
                  </a:lnTo>
                  <a:lnTo>
                    <a:pt x="295" y="31"/>
                  </a:lnTo>
                  <a:lnTo>
                    <a:pt x="336" y="31"/>
                  </a:lnTo>
                  <a:lnTo>
                    <a:pt x="336" y="24"/>
                  </a:lnTo>
                  <a:lnTo>
                    <a:pt x="368" y="24"/>
                  </a:lnTo>
                  <a:lnTo>
                    <a:pt x="368" y="16"/>
                  </a:lnTo>
                  <a:lnTo>
                    <a:pt x="393" y="16"/>
                  </a:lnTo>
                  <a:lnTo>
                    <a:pt x="393" y="16"/>
                  </a:lnTo>
                  <a:lnTo>
                    <a:pt x="456" y="16"/>
                  </a:lnTo>
                  <a:lnTo>
                    <a:pt x="456" y="9"/>
                  </a:lnTo>
                  <a:lnTo>
                    <a:pt x="491" y="9"/>
                  </a:lnTo>
                  <a:lnTo>
                    <a:pt x="491" y="0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92" y="0"/>
                  </a:lnTo>
                </a:path>
              </a:pathLst>
            </a:custGeom>
            <a:noFill/>
            <a:ln w="57150" cap="rnd">
              <a:solidFill>
                <a:srgbClr val="68458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27">
              <a:extLst>
                <a:ext uri="{FF2B5EF4-FFF2-40B4-BE49-F238E27FC236}">
                  <a16:creationId xmlns:a16="http://schemas.microsoft.com/office/drawing/2014/main" id="{F7738DC2-09A8-06DA-43DB-1886405D2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0939" y="2647721"/>
              <a:ext cx="7678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>
                  <a:ln>
                    <a:noFill/>
                  </a:ln>
                  <a:effectLst/>
                  <a:latin typeface="+mj-lt"/>
                </a:rPr>
                <a:t>12.4%</a:t>
              </a:r>
              <a:endPara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4" name="Rectangle 28">
              <a:extLst>
                <a:ext uri="{FF2B5EF4-FFF2-40B4-BE49-F238E27FC236}">
                  <a16:creationId xmlns:a16="http://schemas.microsoft.com/office/drawing/2014/main" id="{018DD986-89C0-815C-81E7-C68F327AD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6139" y="2217349"/>
              <a:ext cx="7678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>
                  <a:ln>
                    <a:noFill/>
                  </a:ln>
                  <a:effectLst/>
                  <a:latin typeface="+mj-lt"/>
                </a:rPr>
                <a:t>16.7%</a:t>
              </a:r>
              <a:endPara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5" name="Rectangle 29">
              <a:extLst>
                <a:ext uri="{FF2B5EF4-FFF2-40B4-BE49-F238E27FC236}">
                  <a16:creationId xmlns:a16="http://schemas.microsoft.com/office/drawing/2014/main" id="{1DFF812A-18F9-2401-CAD3-E9B92EB4A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1339" y="1988739"/>
              <a:ext cx="7678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>
                  <a:ln>
                    <a:noFill/>
                  </a:ln>
                  <a:effectLst/>
                  <a:latin typeface="+mj-lt"/>
                </a:rPr>
                <a:t>18.9%</a:t>
              </a:r>
              <a:endPara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18" name="Rectangle 30">
              <a:extLst>
                <a:ext uri="{FF2B5EF4-FFF2-40B4-BE49-F238E27FC236}">
                  <a16:creationId xmlns:a16="http://schemas.microsoft.com/office/drawing/2014/main" id="{90974959-81C3-6B7C-0A9C-ADFF9FEF9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2828" y="1885728"/>
              <a:ext cx="767839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>
                  <a:ln>
                    <a:noFill/>
                  </a:ln>
                  <a:effectLst/>
                  <a:latin typeface="+mj-lt"/>
                </a:rPr>
                <a:t>21.2%</a:t>
              </a:r>
              <a:endPara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BDBCB2-C916-2250-21BA-065C46752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2294" y="5082888"/>
              <a:ext cx="84016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+mj-lt"/>
                </a:rPr>
                <a:t>Months from Procedure</a:t>
              </a:r>
            </a:p>
          </p:txBody>
        </p:sp>
        <p:sp>
          <p:nvSpPr>
            <p:cNvPr id="12" name="Rectangle 26">
              <a:extLst>
                <a:ext uri="{FF2B5EF4-FFF2-40B4-BE49-F238E27FC236}">
                  <a16:creationId xmlns:a16="http://schemas.microsoft.com/office/drawing/2014/main" id="{4A736EBA-EEE9-327A-FE19-E3CE01476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7800" y="2914876"/>
              <a:ext cx="67005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200" b="1" i="0" u="none" strike="noStrike" cap="none" normalizeH="0" baseline="0">
                  <a:ln>
                    <a:noFill/>
                  </a:ln>
                  <a:effectLst/>
                  <a:latin typeface="+mj-lt"/>
                </a:rPr>
                <a:t> 9.3%</a:t>
              </a:r>
              <a:endParaRPr kumimoji="0" lang="en-US" altLang="en-US" sz="2200" b="0" i="0" u="none" strike="noStrike" cap="none" normalizeH="0" baseline="0">
                <a:ln>
                  <a:noFill/>
                </a:ln>
                <a:effectLst/>
                <a:latin typeface="+mj-lt"/>
              </a:endParaRPr>
            </a:p>
          </p:txBody>
        </p:sp>
      </p:grpSp>
      <p:sp>
        <p:nvSpPr>
          <p:cNvPr id="17" name="Title 1">
            <a:extLst>
              <a:ext uri="{FF2B5EF4-FFF2-40B4-BE49-F238E27FC236}">
                <a16:creationId xmlns:a16="http://schemas.microsoft.com/office/drawing/2014/main" id="{85048B9A-4467-D2B3-9A16-07B7DD652B5B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Rehospitalization</a:t>
            </a:r>
          </a:p>
        </p:txBody>
      </p:sp>
      <p:pic>
        <p:nvPicPr>
          <p:cNvPr id="21" name="Picture 20" descr="Partner_3_Trial_KO_RGB.png">
            <a:extLst>
              <a:ext uri="{FF2B5EF4-FFF2-40B4-BE49-F238E27FC236}">
                <a16:creationId xmlns:a16="http://schemas.microsoft.com/office/drawing/2014/main" id="{5324DB26-D341-2F0F-75A7-D07900E3E7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A0C5363-510E-D49B-4EB4-A352840EEBF6}"/>
              </a:ext>
            </a:extLst>
          </p:cNvPr>
          <p:cNvSpPr txBox="1"/>
          <p:nvPr/>
        </p:nvSpPr>
        <p:spPr>
          <a:xfrm>
            <a:off x="468828" y="5004772"/>
            <a:ext cx="7793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*Includes valve-procedure-or heart failure hospitalization </a:t>
            </a:r>
          </a:p>
        </p:txBody>
      </p:sp>
    </p:spTree>
    <p:extLst>
      <p:ext uri="{BB962C8B-B14F-4D97-AF65-F5344CB8AC3E}">
        <p14:creationId xmlns:p14="http://schemas.microsoft.com/office/powerpoint/2010/main" val="2228856173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1606" y="612715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0791" y="628433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B878B0-D962-F240-69C3-F37EAC0A1828}"/>
              </a:ext>
            </a:extLst>
          </p:cNvPr>
          <p:cNvSpPr/>
          <p:nvPr/>
        </p:nvSpPr>
        <p:spPr bwMode="auto">
          <a:xfrm>
            <a:off x="2459855" y="1008699"/>
            <a:ext cx="8434128" cy="34341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371049-A846-1E3F-0109-32C2DCE6D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294" y="5082888"/>
            <a:ext cx="8401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Months from Procedure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16941513-5DD5-9D2B-8591-323FF97988C3}"/>
              </a:ext>
            </a:extLst>
          </p:cNvPr>
          <p:cNvGrpSpPr/>
          <p:nvPr/>
        </p:nvGrpSpPr>
        <p:grpSpPr>
          <a:xfrm>
            <a:off x="1970845" y="1005750"/>
            <a:ext cx="488577" cy="338554"/>
            <a:chOff x="1537444" y="853222"/>
            <a:chExt cx="366432" cy="253916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CBE2190-4613-1FDC-1AE7-8AEF41655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D70E8A5E-78C0-5DC1-8C1D-36ECF63478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30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7C93698-B605-748B-E7FC-99224CDF63DE}"/>
              </a:ext>
            </a:extLst>
          </p:cNvPr>
          <p:cNvGrpSpPr/>
          <p:nvPr/>
        </p:nvGrpSpPr>
        <p:grpSpPr>
          <a:xfrm>
            <a:off x="1970846" y="2039617"/>
            <a:ext cx="488577" cy="338554"/>
            <a:chOff x="1689844" y="995682"/>
            <a:chExt cx="366432" cy="253916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E9C18395-041D-1630-F48D-E84BE946D7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CA21D00F-AD08-36A3-0492-FFF665981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A535B8B5-19DB-D1CF-2175-E7D6CD29EA84}"/>
              </a:ext>
            </a:extLst>
          </p:cNvPr>
          <p:cNvGrpSpPr/>
          <p:nvPr/>
        </p:nvGrpSpPr>
        <p:grpSpPr>
          <a:xfrm>
            <a:off x="1970846" y="3083532"/>
            <a:ext cx="488577" cy="338554"/>
            <a:chOff x="1689844" y="995682"/>
            <a:chExt cx="366432" cy="253916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A606F85-8951-183F-3A37-7472479C63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639B2A04-455E-4AED-80CD-3C36DBDA85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492A6FE-F04E-D11F-33C4-02519BD02129}"/>
              </a:ext>
            </a:extLst>
          </p:cNvPr>
          <p:cNvGrpSpPr/>
          <p:nvPr/>
        </p:nvGrpSpPr>
        <p:grpSpPr>
          <a:xfrm>
            <a:off x="2118313" y="4137494"/>
            <a:ext cx="341098" cy="338554"/>
            <a:chOff x="1800452" y="1005622"/>
            <a:chExt cx="255824" cy="253916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A4A09AC9-7601-3AA6-6C22-A7DE4C7365F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E1DEF1D5-9CC0-9913-3EFA-2C02CF81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F10AD10-4A2C-618F-A20D-89CA71959C61}"/>
              </a:ext>
            </a:extLst>
          </p:cNvPr>
          <p:cNvGrpSpPr/>
          <p:nvPr/>
        </p:nvGrpSpPr>
        <p:grpSpPr>
          <a:xfrm>
            <a:off x="2570719" y="4445177"/>
            <a:ext cx="147476" cy="458045"/>
            <a:chOff x="1730889" y="906064"/>
            <a:chExt cx="110607" cy="343534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CA20FCB9-BBF3-1FF2-8320-D2BC99D194E9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3F736278-60E7-6A69-D24B-DCD24DD8EB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889" y="995682"/>
              <a:ext cx="110607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0CCAF1FC-FDC1-6C55-1764-95C9D46EB4FE}"/>
              </a:ext>
            </a:extLst>
          </p:cNvPr>
          <p:cNvGrpSpPr/>
          <p:nvPr/>
        </p:nvGrpSpPr>
        <p:grpSpPr>
          <a:xfrm>
            <a:off x="3962184" y="4445177"/>
            <a:ext cx="294952" cy="458045"/>
            <a:chOff x="1675587" y="906064"/>
            <a:chExt cx="221214" cy="34353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3C46D2E4-C333-AB01-AE6F-6BCFAE41B074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7A80F89B-C8F9-27E1-8002-ABDC72343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3C91DA61-CECD-B9BE-4351-B90045094E00}"/>
              </a:ext>
            </a:extLst>
          </p:cNvPr>
          <p:cNvGrpSpPr/>
          <p:nvPr/>
        </p:nvGrpSpPr>
        <p:grpSpPr>
          <a:xfrm>
            <a:off x="5427384" y="4445177"/>
            <a:ext cx="294952" cy="458045"/>
            <a:chOff x="1675587" y="906064"/>
            <a:chExt cx="221214" cy="343534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CC2E2ECF-FBA3-E8B0-2931-981895482DD7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E76507A7-B236-0E47-13CA-B0319109AA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4F518BD-E0BB-BFCF-A22A-C3C95F5B7F2F}"/>
              </a:ext>
            </a:extLst>
          </p:cNvPr>
          <p:cNvGrpSpPr/>
          <p:nvPr/>
        </p:nvGrpSpPr>
        <p:grpSpPr>
          <a:xfrm>
            <a:off x="6892584" y="4445177"/>
            <a:ext cx="294952" cy="458045"/>
            <a:chOff x="1675587" y="906064"/>
            <a:chExt cx="221214" cy="343534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3D68B82D-A07C-F8A0-0C54-6A7165CBBC9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510C8554-715C-923C-FB6B-233308ADF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D2841263-9811-C7AC-1CF7-057848A91FA8}"/>
              </a:ext>
            </a:extLst>
          </p:cNvPr>
          <p:cNvGrpSpPr/>
          <p:nvPr/>
        </p:nvGrpSpPr>
        <p:grpSpPr>
          <a:xfrm>
            <a:off x="8357784" y="4445177"/>
            <a:ext cx="294952" cy="458045"/>
            <a:chOff x="1675587" y="906064"/>
            <a:chExt cx="221214" cy="34353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7ADCA7F-C460-CC19-F036-C2EB76B6F58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1A4058C-8C5D-23F4-C396-1D4E50AF3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155859-73A9-706C-065A-E3E34467EDD2}"/>
              </a:ext>
            </a:extLst>
          </p:cNvPr>
          <p:cNvGrpSpPr/>
          <p:nvPr/>
        </p:nvGrpSpPr>
        <p:grpSpPr>
          <a:xfrm>
            <a:off x="9822983" y="4445177"/>
            <a:ext cx="294952" cy="458045"/>
            <a:chOff x="1675587" y="906064"/>
            <a:chExt cx="221214" cy="34353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7177130-B6EF-1BC9-43E4-138440528CC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C74C558E-663D-899E-7ABB-89BD8FD1A8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sp>
        <p:nvSpPr>
          <p:cNvPr id="23" name="Rectangle 88">
            <a:extLst>
              <a:ext uri="{FF2B5EF4-FFF2-40B4-BE49-F238E27FC236}">
                <a16:creationId xmlns:a16="http://schemas.microsoft.com/office/drawing/2014/main" id="{67B7C859-4FC5-014C-530C-976F5820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676687"/>
            <a:ext cx="7335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>
                <a:latin typeface="+mj-lt"/>
              </a:rPr>
              <a:t>P3 AViV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B40EC6C3-32C7-D596-DF48-9C6A8E1F8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234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97</a:t>
            </a: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25C23BFC-758A-C36A-BFC9-957806C48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9438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90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8E1C0527-8C23-D6DD-9AFD-4D47BB5A4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86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79A18E4F-BDF6-1B52-AB9E-2D85BD5C6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8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81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5C32BCE8-18C3-90DC-79D9-547F8B70D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0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77</a:t>
            </a:r>
          </a:p>
        </p:txBody>
      </p:sp>
      <p:sp>
        <p:nvSpPr>
          <p:cNvPr id="53" name="Rectangle 19">
            <a:extLst>
              <a:ext uri="{FF2B5EF4-FFF2-40B4-BE49-F238E27FC236}">
                <a16:creationId xmlns:a16="http://schemas.microsoft.com/office/drawing/2014/main" id="{03D48390-5417-F39D-42CD-B229DC626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0236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69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BA7AF15-9205-F7C6-F573-52026C13D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424332"/>
            <a:ext cx="983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+mj-lt"/>
              </a:rPr>
              <a:t>No. at risk:</a:t>
            </a:r>
            <a:endParaRPr lang="en-US" altLang="en-US"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4FE6022-431B-7F44-A666-A7661E5185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722461" y="2593247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Aortic Valve Reintervention (%)</a:t>
            </a:r>
          </a:p>
        </p:txBody>
      </p:sp>
      <p:sp>
        <p:nvSpPr>
          <p:cNvPr id="10" name="Freeform 281">
            <a:extLst>
              <a:ext uri="{FF2B5EF4-FFF2-40B4-BE49-F238E27FC236}">
                <a16:creationId xmlns:a16="http://schemas.microsoft.com/office/drawing/2014/main" id="{911D25CF-867D-02AA-6272-69187925F1E9}"/>
              </a:ext>
            </a:extLst>
          </p:cNvPr>
          <p:cNvSpPr>
            <a:spLocks/>
          </p:cNvSpPr>
          <p:nvPr/>
        </p:nvSpPr>
        <p:spPr bwMode="auto">
          <a:xfrm>
            <a:off x="2653022" y="2856003"/>
            <a:ext cx="7317436" cy="1448896"/>
          </a:xfrm>
          <a:custGeom>
            <a:avLst/>
            <a:gdLst>
              <a:gd name="T0" fmla="*/ 0 w 492"/>
              <a:gd name="T1" fmla="*/ 96 h 96"/>
              <a:gd name="T2" fmla="*/ 5 w 492"/>
              <a:gd name="T3" fmla="*/ 96 h 96"/>
              <a:gd name="T4" fmla="*/ 5 w 492"/>
              <a:gd name="T5" fmla="*/ 89 h 96"/>
              <a:gd name="T6" fmla="*/ 8 w 492"/>
              <a:gd name="T7" fmla="*/ 89 h 96"/>
              <a:gd name="T8" fmla="*/ 8 w 492"/>
              <a:gd name="T9" fmla="*/ 82 h 96"/>
              <a:gd name="T10" fmla="*/ 20 w 492"/>
              <a:gd name="T11" fmla="*/ 82 h 96"/>
              <a:gd name="T12" fmla="*/ 20 w 492"/>
              <a:gd name="T13" fmla="*/ 75 h 96"/>
              <a:gd name="T14" fmla="*/ 22 w 492"/>
              <a:gd name="T15" fmla="*/ 75 h 96"/>
              <a:gd name="T16" fmla="*/ 22 w 492"/>
              <a:gd name="T17" fmla="*/ 68 h 96"/>
              <a:gd name="T18" fmla="*/ 62 w 492"/>
              <a:gd name="T19" fmla="*/ 68 h 96"/>
              <a:gd name="T20" fmla="*/ 62 w 492"/>
              <a:gd name="T21" fmla="*/ 61 h 96"/>
              <a:gd name="T22" fmla="*/ 81 w 492"/>
              <a:gd name="T23" fmla="*/ 61 h 96"/>
              <a:gd name="T24" fmla="*/ 81 w 492"/>
              <a:gd name="T25" fmla="*/ 54 h 96"/>
              <a:gd name="T26" fmla="*/ 98 w 492"/>
              <a:gd name="T27" fmla="*/ 54 h 96"/>
              <a:gd name="T28" fmla="*/ 98 w 492"/>
              <a:gd name="T29" fmla="*/ 54 h 96"/>
              <a:gd name="T30" fmla="*/ 152 w 492"/>
              <a:gd name="T31" fmla="*/ 54 h 96"/>
              <a:gd name="T32" fmla="*/ 152 w 492"/>
              <a:gd name="T33" fmla="*/ 47 h 96"/>
              <a:gd name="T34" fmla="*/ 156 w 492"/>
              <a:gd name="T35" fmla="*/ 47 h 96"/>
              <a:gd name="T36" fmla="*/ 156 w 492"/>
              <a:gd name="T37" fmla="*/ 39 h 96"/>
              <a:gd name="T38" fmla="*/ 164 w 492"/>
              <a:gd name="T39" fmla="*/ 39 h 96"/>
              <a:gd name="T40" fmla="*/ 164 w 492"/>
              <a:gd name="T41" fmla="*/ 32 h 96"/>
              <a:gd name="T42" fmla="*/ 196 w 492"/>
              <a:gd name="T43" fmla="*/ 32 h 96"/>
              <a:gd name="T44" fmla="*/ 196 w 492"/>
              <a:gd name="T45" fmla="*/ 32 h 96"/>
              <a:gd name="T46" fmla="*/ 295 w 492"/>
              <a:gd name="T47" fmla="*/ 32 h 96"/>
              <a:gd name="T48" fmla="*/ 295 w 492"/>
              <a:gd name="T49" fmla="*/ 32 h 96"/>
              <a:gd name="T50" fmla="*/ 336 w 492"/>
              <a:gd name="T51" fmla="*/ 32 h 96"/>
              <a:gd name="T52" fmla="*/ 336 w 492"/>
              <a:gd name="T53" fmla="*/ 24 h 96"/>
              <a:gd name="T54" fmla="*/ 370 w 492"/>
              <a:gd name="T55" fmla="*/ 24 h 96"/>
              <a:gd name="T56" fmla="*/ 370 w 492"/>
              <a:gd name="T57" fmla="*/ 16 h 96"/>
              <a:gd name="T58" fmla="*/ 393 w 492"/>
              <a:gd name="T59" fmla="*/ 16 h 96"/>
              <a:gd name="T60" fmla="*/ 393 w 492"/>
              <a:gd name="T61" fmla="*/ 16 h 96"/>
              <a:gd name="T62" fmla="*/ 457 w 492"/>
              <a:gd name="T63" fmla="*/ 16 h 96"/>
              <a:gd name="T64" fmla="*/ 457 w 492"/>
              <a:gd name="T65" fmla="*/ 8 h 96"/>
              <a:gd name="T66" fmla="*/ 460 w 492"/>
              <a:gd name="T67" fmla="*/ 8 h 96"/>
              <a:gd name="T68" fmla="*/ 460 w 492"/>
              <a:gd name="T69" fmla="*/ 0 h 96"/>
              <a:gd name="T70" fmla="*/ 492 w 492"/>
              <a:gd name="T71" fmla="*/ 0 h 96"/>
              <a:gd name="T72" fmla="*/ 492 w 492"/>
              <a:gd name="T73" fmla="*/ 0 h 96"/>
              <a:gd name="T74" fmla="*/ 492 w 492"/>
              <a:gd name="T7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2" h="96">
                <a:moveTo>
                  <a:pt x="0" y="96"/>
                </a:moveTo>
                <a:lnTo>
                  <a:pt x="5" y="96"/>
                </a:lnTo>
                <a:lnTo>
                  <a:pt x="5" y="89"/>
                </a:lnTo>
                <a:lnTo>
                  <a:pt x="8" y="89"/>
                </a:lnTo>
                <a:lnTo>
                  <a:pt x="8" y="82"/>
                </a:lnTo>
                <a:lnTo>
                  <a:pt x="20" y="82"/>
                </a:lnTo>
                <a:lnTo>
                  <a:pt x="20" y="75"/>
                </a:lnTo>
                <a:lnTo>
                  <a:pt x="22" y="75"/>
                </a:lnTo>
                <a:lnTo>
                  <a:pt x="22" y="68"/>
                </a:lnTo>
                <a:lnTo>
                  <a:pt x="62" y="68"/>
                </a:lnTo>
                <a:lnTo>
                  <a:pt x="62" y="61"/>
                </a:lnTo>
                <a:lnTo>
                  <a:pt x="81" y="61"/>
                </a:lnTo>
                <a:lnTo>
                  <a:pt x="81" y="54"/>
                </a:lnTo>
                <a:lnTo>
                  <a:pt x="98" y="54"/>
                </a:lnTo>
                <a:lnTo>
                  <a:pt x="98" y="54"/>
                </a:lnTo>
                <a:lnTo>
                  <a:pt x="152" y="54"/>
                </a:lnTo>
                <a:lnTo>
                  <a:pt x="152" y="47"/>
                </a:lnTo>
                <a:lnTo>
                  <a:pt x="156" y="47"/>
                </a:lnTo>
                <a:lnTo>
                  <a:pt x="156" y="39"/>
                </a:lnTo>
                <a:lnTo>
                  <a:pt x="164" y="39"/>
                </a:lnTo>
                <a:lnTo>
                  <a:pt x="164" y="32"/>
                </a:lnTo>
                <a:lnTo>
                  <a:pt x="196" y="32"/>
                </a:lnTo>
                <a:lnTo>
                  <a:pt x="196" y="32"/>
                </a:lnTo>
                <a:lnTo>
                  <a:pt x="295" y="32"/>
                </a:lnTo>
                <a:lnTo>
                  <a:pt x="295" y="32"/>
                </a:lnTo>
                <a:lnTo>
                  <a:pt x="336" y="32"/>
                </a:lnTo>
                <a:lnTo>
                  <a:pt x="336" y="24"/>
                </a:lnTo>
                <a:lnTo>
                  <a:pt x="370" y="24"/>
                </a:lnTo>
                <a:lnTo>
                  <a:pt x="370" y="16"/>
                </a:lnTo>
                <a:lnTo>
                  <a:pt x="393" y="16"/>
                </a:lnTo>
                <a:lnTo>
                  <a:pt x="393" y="16"/>
                </a:lnTo>
                <a:lnTo>
                  <a:pt x="457" y="16"/>
                </a:lnTo>
                <a:lnTo>
                  <a:pt x="457" y="8"/>
                </a:lnTo>
                <a:lnTo>
                  <a:pt x="460" y="8"/>
                </a:lnTo>
                <a:lnTo>
                  <a:pt x="460" y="0"/>
                </a:lnTo>
                <a:lnTo>
                  <a:pt x="492" y="0"/>
                </a:lnTo>
                <a:lnTo>
                  <a:pt x="492" y="0"/>
                </a:lnTo>
                <a:lnTo>
                  <a:pt x="492" y="0"/>
                </a:lnTo>
              </a:path>
            </a:pathLst>
          </a:custGeom>
          <a:noFill/>
          <a:ln w="57150" cap="rnd">
            <a:solidFill>
              <a:srgbClr val="6845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236">
            <a:extLst>
              <a:ext uri="{FF2B5EF4-FFF2-40B4-BE49-F238E27FC236}">
                <a16:creationId xmlns:a16="http://schemas.microsoft.com/office/drawing/2014/main" id="{3388A2BA-AF14-D084-8662-60BEC7919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020" y="3334012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6.2%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3" name="Rectangle 237">
            <a:extLst>
              <a:ext uri="{FF2B5EF4-FFF2-40B4-BE49-F238E27FC236}">
                <a16:creationId xmlns:a16="http://schemas.microsoft.com/office/drawing/2014/main" id="{C536FBCA-5592-7370-E93C-7A477336C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169" y="2997643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9.4%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7" name="Rectangle 238">
            <a:extLst>
              <a:ext uri="{FF2B5EF4-FFF2-40B4-BE49-F238E27FC236}">
                <a16:creationId xmlns:a16="http://schemas.microsoft.com/office/drawing/2014/main" id="{47D4116F-43F7-371F-4874-F06362B05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7319" y="2989908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9.4%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8" name="Rectangle 239">
            <a:extLst>
              <a:ext uri="{FF2B5EF4-FFF2-40B4-BE49-F238E27FC236}">
                <a16:creationId xmlns:a16="http://schemas.microsoft.com/office/drawing/2014/main" id="{DA0B866D-4B84-F15A-BA3C-130F3EE02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8600" y="2773333"/>
            <a:ext cx="774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11.6%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0" name="Rectangle 240">
            <a:extLst>
              <a:ext uri="{FF2B5EF4-FFF2-40B4-BE49-F238E27FC236}">
                <a16:creationId xmlns:a16="http://schemas.microsoft.com/office/drawing/2014/main" id="{426D54E3-B61E-7F3E-BE4C-8C010C469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581" y="2660496"/>
            <a:ext cx="774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14.0%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E07AC47C-8D9F-2B12-7E7A-1DA80922EF4C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Aortic Valve Reintervention</a:t>
            </a:r>
          </a:p>
        </p:txBody>
      </p:sp>
      <p:pic>
        <p:nvPicPr>
          <p:cNvPr id="14" name="Picture 13" descr="Partner_3_Trial_KO_RGB.png">
            <a:extLst>
              <a:ext uri="{FF2B5EF4-FFF2-40B4-BE49-F238E27FC236}">
                <a16:creationId xmlns:a16="http://schemas.microsoft.com/office/drawing/2014/main" id="{B5F2AB5F-5809-2C01-5A84-63A6DEB5667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3896570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852010D3-4897-6FD7-90BB-DC1053F90997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/>
              <a:t>Aortic Valve Reintervention Causes and Types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53510102-EB12-C562-B181-E5ED4EB349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468575"/>
              </p:ext>
            </p:extLst>
          </p:nvPr>
        </p:nvGraphicFramePr>
        <p:xfrm>
          <a:off x="1716741" y="1186692"/>
          <a:ext cx="8871015" cy="4850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70D590E0-4D6B-B744-4F0D-1889A9C03DD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576387" y="2841871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Number of Events</a:t>
            </a:r>
          </a:p>
        </p:txBody>
      </p:sp>
      <p:pic>
        <p:nvPicPr>
          <p:cNvPr id="4" name="Picture 3" descr="Partner_3_Trial_KO_RGB.png">
            <a:extLst>
              <a:ext uri="{FF2B5EF4-FFF2-40B4-BE49-F238E27FC236}">
                <a16:creationId xmlns:a16="http://schemas.microsoft.com/office/drawing/2014/main" id="{FE381171-E9EF-67A6-52C2-B3EEA4755A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DAA18A-64AD-8CDC-FE5C-F6672108EDB1}"/>
              </a:ext>
            </a:extLst>
          </p:cNvPr>
          <p:cNvSpPr txBox="1"/>
          <p:nvPr/>
        </p:nvSpPr>
        <p:spPr>
          <a:xfrm>
            <a:off x="5015350" y="3150232"/>
            <a:ext cx="635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**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2DC22D-0BC7-58EF-5B30-84805B0A4600}"/>
              </a:ext>
            </a:extLst>
          </p:cNvPr>
          <p:cNvSpPr/>
          <p:nvPr/>
        </p:nvSpPr>
        <p:spPr bwMode="auto">
          <a:xfrm>
            <a:off x="2207123" y="1131596"/>
            <a:ext cx="7919516" cy="36633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FC4741-7302-9832-71CB-5CB993906416}"/>
              </a:ext>
            </a:extLst>
          </p:cNvPr>
          <p:cNvSpPr txBox="1"/>
          <p:nvPr/>
        </p:nvSpPr>
        <p:spPr>
          <a:xfrm>
            <a:off x="146445" y="5709159"/>
            <a:ext cx="5515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*  2 thrombosis (1 subclinical, 1 clinical), 3 PPM, 1 Unknown cause </a:t>
            </a:r>
          </a:p>
          <a:p>
            <a:r>
              <a:rPr lang="en-US" sz="1200"/>
              <a:t>**One patient had unsuccessful BAV for moderate PVR and subsequent explant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FA9DFB-5868-E0AC-C23D-3D791C213A93}"/>
              </a:ext>
            </a:extLst>
          </p:cNvPr>
          <p:cNvGrpSpPr/>
          <p:nvPr/>
        </p:nvGrpSpPr>
        <p:grpSpPr>
          <a:xfrm>
            <a:off x="7716141" y="1201650"/>
            <a:ext cx="2058013" cy="1050814"/>
            <a:chOff x="10880171" y="2414676"/>
            <a:chExt cx="1665086" cy="1401087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1BF9C4-3B6E-56A0-8ED3-C5EF481B6C09}"/>
                </a:ext>
              </a:extLst>
            </p:cNvPr>
            <p:cNvSpPr txBox="1"/>
            <p:nvPr/>
          </p:nvSpPr>
          <p:spPr>
            <a:xfrm>
              <a:off x="11059798" y="2414676"/>
              <a:ext cx="1124440" cy="49244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ViV</a:t>
              </a: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C2BABB3-305C-6C8A-DA4B-CA75BA0AD126}"/>
                </a:ext>
              </a:extLst>
            </p:cNvPr>
            <p:cNvSpPr/>
            <p:nvPr/>
          </p:nvSpPr>
          <p:spPr bwMode="auto">
            <a:xfrm>
              <a:off x="10880172" y="3196837"/>
              <a:ext cx="194291" cy="183574"/>
            </a:xfrm>
            <a:prstGeom prst="rect">
              <a:avLst/>
            </a:prstGeom>
            <a:solidFill>
              <a:srgbClr val="F3B024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FA642FF-86F1-126A-2015-73853A4A4679}"/>
                </a:ext>
              </a:extLst>
            </p:cNvPr>
            <p:cNvSpPr/>
            <p:nvPr/>
          </p:nvSpPr>
          <p:spPr bwMode="auto">
            <a:xfrm>
              <a:off x="10880171" y="2585316"/>
              <a:ext cx="194291" cy="183574"/>
            </a:xfrm>
            <a:prstGeom prst="rect">
              <a:avLst/>
            </a:prstGeom>
            <a:solidFill>
              <a:srgbClr val="E54B5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F39C310-2161-0B22-774B-E787469AD93A}"/>
                </a:ext>
              </a:extLst>
            </p:cNvPr>
            <p:cNvSpPr txBox="1"/>
            <p:nvPr/>
          </p:nvSpPr>
          <p:spPr>
            <a:xfrm>
              <a:off x="11045135" y="3029991"/>
              <a:ext cx="1124439" cy="49244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BAV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0AEB95F-FBC7-6E6C-8D15-E005C91DC839}"/>
                </a:ext>
              </a:extLst>
            </p:cNvPr>
            <p:cNvSpPr/>
            <p:nvPr/>
          </p:nvSpPr>
          <p:spPr bwMode="auto">
            <a:xfrm>
              <a:off x="10880172" y="3497097"/>
              <a:ext cx="194291" cy="18357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FF27661-F7ED-C2DF-571F-5136DA35998D}"/>
                </a:ext>
              </a:extLst>
            </p:cNvPr>
            <p:cNvSpPr txBox="1"/>
            <p:nvPr/>
          </p:nvSpPr>
          <p:spPr>
            <a:xfrm>
              <a:off x="11045134" y="2743392"/>
              <a:ext cx="1395651" cy="49244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PVR closure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3E9E260-CFC6-F46A-5821-86A9AF006EA8}"/>
                </a:ext>
              </a:extLst>
            </p:cNvPr>
            <p:cNvSpPr/>
            <p:nvPr/>
          </p:nvSpPr>
          <p:spPr bwMode="auto">
            <a:xfrm>
              <a:off x="10880172" y="2894822"/>
              <a:ext cx="194291" cy="18357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8595AF5-2A13-B091-02C1-BEF56EE9160C}"/>
                </a:ext>
              </a:extLst>
            </p:cNvPr>
            <p:cNvSpPr txBox="1"/>
            <p:nvPr/>
          </p:nvSpPr>
          <p:spPr>
            <a:xfrm>
              <a:off x="11045135" y="3323321"/>
              <a:ext cx="1500122" cy="49244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Surgical explant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071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BBE975A-DE13-F27F-633A-95F33CA9604B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BD41B4D-4DBF-664D-98D2-EF178B4B5CB6}"/>
              </a:ext>
            </a:extLst>
          </p:cNvPr>
          <p:cNvSpPr txBox="1">
            <a:spLocks/>
          </p:cNvSpPr>
          <p:nvPr/>
        </p:nvSpPr>
        <p:spPr>
          <a:xfrm>
            <a:off x="817950" y="115452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/>
              <a:t>Death and Aortic Valve Reintervention </a:t>
            </a:r>
          </a:p>
          <a:p>
            <a:pPr algn="ctr"/>
            <a:r>
              <a:rPr lang="en-US" sz="4000" b="1"/>
              <a:t>by Surgical Valve True ID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0176C7A-A2C1-0B2A-43FB-E2A14941862F}"/>
              </a:ext>
            </a:extLst>
          </p:cNvPr>
          <p:cNvGrpSpPr/>
          <p:nvPr/>
        </p:nvGrpSpPr>
        <p:grpSpPr>
          <a:xfrm>
            <a:off x="9427227" y="2807240"/>
            <a:ext cx="1928891" cy="1065693"/>
            <a:chOff x="10880172" y="2453662"/>
            <a:chExt cx="1560614" cy="142092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109561D-8F5C-70B6-26AA-A1D21B593A5D}"/>
                </a:ext>
              </a:extLst>
            </p:cNvPr>
            <p:cNvSpPr txBox="1"/>
            <p:nvPr/>
          </p:nvSpPr>
          <p:spPr>
            <a:xfrm>
              <a:off x="11027348" y="2714398"/>
              <a:ext cx="1124440" cy="8617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17-21 mm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E480AA7-19E8-8F77-EE44-A33AED58EAA2}"/>
                </a:ext>
              </a:extLst>
            </p:cNvPr>
            <p:cNvSpPr/>
            <p:nvPr/>
          </p:nvSpPr>
          <p:spPr bwMode="auto">
            <a:xfrm>
              <a:off x="10883556" y="3179664"/>
              <a:ext cx="194291" cy="183575"/>
            </a:xfrm>
            <a:prstGeom prst="rect">
              <a:avLst/>
            </a:prstGeom>
            <a:solidFill>
              <a:srgbClr val="F3B024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A3A3B94-57C1-B35B-33AC-F8064B34126F}"/>
                </a:ext>
              </a:extLst>
            </p:cNvPr>
            <p:cNvSpPr/>
            <p:nvPr/>
          </p:nvSpPr>
          <p:spPr bwMode="auto">
            <a:xfrm>
              <a:off x="10880172" y="2877934"/>
              <a:ext cx="194291" cy="183575"/>
            </a:xfrm>
            <a:prstGeom prst="rect">
              <a:avLst/>
            </a:prstGeom>
            <a:solidFill>
              <a:srgbClr val="E54B5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7A3103E-1735-14BC-5C82-859497672EF5}"/>
                </a:ext>
              </a:extLst>
            </p:cNvPr>
            <p:cNvSpPr txBox="1"/>
            <p:nvPr/>
          </p:nvSpPr>
          <p:spPr>
            <a:xfrm>
              <a:off x="11045135" y="3012812"/>
              <a:ext cx="1124439" cy="8617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22-23 mm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834DD30-5E6F-22C3-EAA2-859FF033B486}"/>
                </a:ext>
              </a:extLst>
            </p:cNvPr>
            <p:cNvSpPr txBox="1"/>
            <p:nvPr/>
          </p:nvSpPr>
          <p:spPr>
            <a:xfrm>
              <a:off x="11045135" y="2453662"/>
              <a:ext cx="1395651" cy="49244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D0BF840-D766-E136-7587-F761B895A272}"/>
                </a:ext>
              </a:extLst>
            </p:cNvPr>
            <p:cNvSpPr txBox="1"/>
            <p:nvPr/>
          </p:nvSpPr>
          <p:spPr>
            <a:xfrm>
              <a:off x="11027346" y="3322584"/>
              <a:ext cx="1395651" cy="49244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24-27 mm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B40B142-2A6A-B749-69F4-6346EE5943DE}"/>
                </a:ext>
              </a:extLst>
            </p:cNvPr>
            <p:cNvSpPr/>
            <p:nvPr/>
          </p:nvSpPr>
          <p:spPr bwMode="auto">
            <a:xfrm>
              <a:off x="10883556" y="3487713"/>
              <a:ext cx="194291" cy="18357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0587DA-86AB-99ED-8B68-1781A491B244}"/>
              </a:ext>
            </a:extLst>
          </p:cNvPr>
          <p:cNvGrpSpPr/>
          <p:nvPr/>
        </p:nvGrpSpPr>
        <p:grpSpPr>
          <a:xfrm>
            <a:off x="2018749" y="993453"/>
            <a:ext cx="7167631" cy="4552361"/>
            <a:chOff x="1589132" y="1051058"/>
            <a:chExt cx="8148925" cy="5074593"/>
          </a:xfrm>
        </p:grpSpPr>
        <p:graphicFrame>
          <p:nvGraphicFramePr>
            <p:cNvPr id="7" name="Chart 6">
              <a:extLst>
                <a:ext uri="{FF2B5EF4-FFF2-40B4-BE49-F238E27FC236}">
                  <a16:creationId xmlns:a16="http://schemas.microsoft.com/office/drawing/2014/main" id="{9B11C19C-60FB-70F1-3305-35D53A2DAD0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7725472"/>
                </p:ext>
              </p:extLst>
            </p:nvPr>
          </p:nvGraphicFramePr>
          <p:xfrm>
            <a:off x="2289507" y="1162620"/>
            <a:ext cx="7448550" cy="46529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92A445B-E6A0-ADD1-1F05-F1889FB6C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0204" y="5756319"/>
              <a:ext cx="28190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+mn-lt"/>
                  <a:cs typeface="Times New Roman" panose="02020603050405020304" pitchFamily="18" charset="0"/>
                </a:rPr>
                <a:t>AV Reintervention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A1BD8D1-0993-E601-2321-95997D393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9948" y="5756319"/>
              <a:ext cx="281904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+mn-lt"/>
                  <a:cs typeface="Times New Roman" panose="02020603050405020304" pitchFamily="18" charset="0"/>
                </a:rPr>
                <a:t>Death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F48940B-DAED-D8DC-3BB9-187F9D21C97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534509" y="3174699"/>
              <a:ext cx="4652962" cy="405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latin typeface="+mn-lt"/>
                  <a:cs typeface="Times New Roman" panose="02020603050405020304" pitchFamily="18" charset="0"/>
                </a:rPr>
                <a:t>Patients with Event (%)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9BF81D8-4A2E-3FB8-F1DA-7B3F1EC0DE18}"/>
                </a:ext>
              </a:extLst>
            </p:cNvPr>
            <p:cNvSpPr/>
            <p:nvPr/>
          </p:nvSpPr>
          <p:spPr bwMode="auto">
            <a:xfrm>
              <a:off x="3013564" y="1245757"/>
              <a:ext cx="6663629" cy="4429772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65C14E8-D97F-1042-2DEA-4E8612DCF7BC}"/>
                </a:ext>
              </a:extLst>
            </p:cNvPr>
            <p:cNvSpPr txBox="1"/>
            <p:nvPr/>
          </p:nvSpPr>
          <p:spPr>
            <a:xfrm>
              <a:off x="3374368" y="1565797"/>
              <a:ext cx="765845" cy="411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cs typeface="Times New Roman" panose="02020603050405020304" pitchFamily="18" charset="0"/>
                </a:rPr>
                <a:t>7/40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BBC2767-58B1-897C-7B24-1C53C06A8446}"/>
                </a:ext>
              </a:extLst>
            </p:cNvPr>
            <p:cNvSpPr txBox="1"/>
            <p:nvPr/>
          </p:nvSpPr>
          <p:spPr>
            <a:xfrm>
              <a:off x="4272562" y="2083475"/>
              <a:ext cx="716622" cy="398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cs typeface="Times New Roman" panose="02020603050405020304" pitchFamily="18" charset="0"/>
                </a:rPr>
                <a:t>4/27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C7B456A-151A-7AA7-DB3C-14C903D31546}"/>
                </a:ext>
              </a:extLst>
            </p:cNvPr>
            <p:cNvSpPr txBox="1"/>
            <p:nvPr/>
          </p:nvSpPr>
          <p:spPr>
            <a:xfrm>
              <a:off x="5239929" y="5212440"/>
              <a:ext cx="790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cs typeface="Times New Roman" panose="02020603050405020304" pitchFamily="18" charset="0"/>
                </a:rPr>
                <a:t>0/23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0A261D-72D4-4F22-C89A-8CDC37B50EA1}"/>
                </a:ext>
              </a:extLst>
            </p:cNvPr>
            <p:cNvSpPr txBox="1"/>
            <p:nvPr/>
          </p:nvSpPr>
          <p:spPr>
            <a:xfrm>
              <a:off x="6667855" y="1565797"/>
              <a:ext cx="745878" cy="411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cs typeface="Times New Roman" panose="02020603050405020304" pitchFamily="18" charset="0"/>
                </a:rPr>
                <a:t>7/40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D18AF6-F872-753B-33E0-333A53B65EB8}"/>
                </a:ext>
              </a:extLst>
            </p:cNvPr>
            <p:cNvSpPr txBox="1"/>
            <p:nvPr/>
          </p:nvSpPr>
          <p:spPr>
            <a:xfrm>
              <a:off x="7566385" y="2914894"/>
              <a:ext cx="745880" cy="398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cs typeface="Times New Roman" panose="02020603050405020304" pitchFamily="18" charset="0"/>
                </a:rPr>
                <a:t>3/27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07D0815-5F65-11D6-3132-D7D6E32773A7}"/>
                </a:ext>
              </a:extLst>
            </p:cNvPr>
            <p:cNvSpPr txBox="1"/>
            <p:nvPr/>
          </p:nvSpPr>
          <p:spPr>
            <a:xfrm>
              <a:off x="8461002" y="4260861"/>
              <a:ext cx="745875" cy="411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>
                  <a:cs typeface="Times New Roman" panose="02020603050405020304" pitchFamily="18" charset="0"/>
                </a:rPr>
                <a:t>1/23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7CC6AC7-07ED-F341-513C-32EC7215FA7E}"/>
                </a:ext>
              </a:extLst>
            </p:cNvPr>
            <p:cNvCxnSpPr>
              <a:cxnSpLocks/>
            </p:cNvCxnSpPr>
            <p:nvPr/>
          </p:nvCxnSpPr>
          <p:spPr>
            <a:xfrm>
              <a:off x="6201457" y="1245757"/>
              <a:ext cx="0" cy="4352011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 descr="Partner_3_Trial_KO_RGB.png">
            <a:extLst>
              <a:ext uri="{FF2B5EF4-FFF2-40B4-BE49-F238E27FC236}">
                <a16:creationId xmlns:a16="http://schemas.microsoft.com/office/drawing/2014/main" id="{9F37F74D-80CB-8E59-9EE0-044CBD31427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7291FE-D69B-36AE-1BC8-69102CBF7428}"/>
              </a:ext>
            </a:extLst>
          </p:cNvPr>
          <p:cNvSpPr txBox="1"/>
          <p:nvPr/>
        </p:nvSpPr>
        <p:spPr>
          <a:xfrm>
            <a:off x="117485" y="5744581"/>
            <a:ext cx="476720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/>
              <a:t>* 7 </a:t>
            </a:r>
            <a:r>
              <a:rPr lang="en-US" sz="1400" err="1"/>
              <a:t>homografts</a:t>
            </a:r>
            <a:r>
              <a:rPr lang="en-US" sz="1400"/>
              <a:t>, 2/7 required reintervention with no deaths</a:t>
            </a:r>
          </a:p>
        </p:txBody>
      </p:sp>
    </p:spTree>
    <p:extLst>
      <p:ext uri="{BB962C8B-B14F-4D97-AF65-F5344CB8AC3E}">
        <p14:creationId xmlns:p14="http://schemas.microsoft.com/office/powerpoint/2010/main" val="3549488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2F297E8-4FD2-B58B-1BC8-B83430767674}"/>
              </a:ext>
            </a:extLst>
          </p:cNvPr>
          <p:cNvGrpSpPr/>
          <p:nvPr/>
        </p:nvGrpSpPr>
        <p:grpSpPr>
          <a:xfrm>
            <a:off x="-102326" y="756034"/>
            <a:ext cx="11338213" cy="5409619"/>
            <a:chOff x="-150040" y="415863"/>
            <a:chExt cx="11338213" cy="5409619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366866ED-C6F9-9511-C9E5-1080B7A6C1E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04630350"/>
                </p:ext>
              </p:extLst>
            </p:nvPr>
          </p:nvGraphicFramePr>
          <p:xfrm>
            <a:off x="1667835" y="415863"/>
            <a:ext cx="8927278" cy="49397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B49F126-FC96-5558-A7BB-8AEB02F0E4F1}"/>
                </a:ext>
              </a:extLst>
            </p:cNvPr>
            <p:cNvGrpSpPr/>
            <p:nvPr/>
          </p:nvGrpSpPr>
          <p:grpSpPr>
            <a:xfrm>
              <a:off x="174027" y="5223643"/>
              <a:ext cx="9464943" cy="338554"/>
              <a:chOff x="174027" y="5223643"/>
              <a:chExt cx="9464943" cy="338554"/>
            </a:xfrm>
          </p:grpSpPr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357B5431-65BA-5AFA-C076-17C09064B4FC}"/>
                  </a:ext>
                </a:extLst>
              </p:cNvPr>
              <p:cNvSpPr txBox="1"/>
              <p:nvPr/>
            </p:nvSpPr>
            <p:spPr>
              <a:xfrm>
                <a:off x="174027" y="5223643"/>
                <a:ext cx="205408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>
                    <a:cs typeface="Times New Roman" panose="02020603050405020304" pitchFamily="18" charset="0"/>
                  </a:rPr>
                  <a:t>Mean Gradient</a:t>
                </a:r>
              </a:p>
            </p:txBody>
          </p:sp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BFFB0A5F-7CCF-9577-2AF1-1D943BBDCB38}"/>
                  </a:ext>
                </a:extLst>
              </p:cNvPr>
              <p:cNvSpPr txBox="1"/>
              <p:nvPr/>
            </p:nvSpPr>
            <p:spPr>
              <a:xfrm>
                <a:off x="2464427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95</a:t>
                </a:r>
              </a:p>
            </p:txBody>
          </p: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207DE536-C4E4-7687-E75D-0A468B9E975E}"/>
                  </a:ext>
                </a:extLst>
              </p:cNvPr>
              <p:cNvSpPr txBox="1"/>
              <p:nvPr/>
            </p:nvSpPr>
            <p:spPr>
              <a:xfrm>
                <a:off x="2770345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94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53BE7756-B2D5-C0DE-4822-DB07B1913923}"/>
                  </a:ext>
                </a:extLst>
              </p:cNvPr>
              <p:cNvSpPr txBox="1"/>
              <p:nvPr/>
            </p:nvSpPr>
            <p:spPr>
              <a:xfrm>
                <a:off x="3902352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87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0C5DF24D-9C30-7549-6689-ACB6191ADEAE}"/>
                  </a:ext>
                </a:extLst>
              </p:cNvPr>
              <p:cNvSpPr txBox="1"/>
              <p:nvPr/>
            </p:nvSpPr>
            <p:spPr>
              <a:xfrm>
                <a:off x="5200672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71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4767D5A8-39F8-BDC9-A62D-10F0D0DAD90A}"/>
                  </a:ext>
                </a:extLst>
              </p:cNvPr>
              <p:cNvSpPr txBox="1"/>
              <p:nvPr/>
            </p:nvSpPr>
            <p:spPr>
              <a:xfrm>
                <a:off x="6498992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66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C3950B8A-8367-C95C-1BBD-AACB31A1C5D7}"/>
                  </a:ext>
                </a:extLst>
              </p:cNvPr>
              <p:cNvSpPr txBox="1"/>
              <p:nvPr/>
            </p:nvSpPr>
            <p:spPr>
              <a:xfrm>
                <a:off x="7797312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64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83A52549-8138-4948-1387-2DED4368820B}"/>
                  </a:ext>
                </a:extLst>
              </p:cNvPr>
              <p:cNvSpPr txBox="1"/>
              <p:nvPr/>
            </p:nvSpPr>
            <p:spPr>
              <a:xfrm>
                <a:off x="9095631" y="5223643"/>
                <a:ext cx="5433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>
                    <a:solidFill>
                      <a:srgbClr val="68458B"/>
                    </a:solidFill>
                    <a:cs typeface="Times New Roman" panose="02020603050405020304" pitchFamily="18" charset="0"/>
                  </a:rPr>
                  <a:t>52</a:t>
                </a:r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48E1A58-37DC-F61A-3F21-EEDF98A014E5}"/>
                </a:ext>
              </a:extLst>
            </p:cNvPr>
            <p:cNvSpPr txBox="1"/>
            <p:nvPr/>
          </p:nvSpPr>
          <p:spPr>
            <a:xfrm>
              <a:off x="-150040" y="5485003"/>
              <a:ext cx="23986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>
                  <a:cs typeface="Times New Roman" panose="02020603050405020304" pitchFamily="18" charset="0"/>
                </a:rPr>
                <a:t>Effective Orifice Area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F0A1E7C-77EA-B4AF-229A-C5114ECF3B2D}"/>
                </a:ext>
              </a:extLst>
            </p:cNvPr>
            <p:cNvSpPr txBox="1"/>
            <p:nvPr/>
          </p:nvSpPr>
          <p:spPr>
            <a:xfrm>
              <a:off x="2464427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92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9696563-BD1B-4B4E-B081-C51F27861E44}"/>
                </a:ext>
              </a:extLst>
            </p:cNvPr>
            <p:cNvSpPr txBox="1"/>
            <p:nvPr/>
          </p:nvSpPr>
          <p:spPr>
            <a:xfrm>
              <a:off x="2770345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92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887C616-52F5-DA74-1473-716731B09A4D}"/>
                </a:ext>
              </a:extLst>
            </p:cNvPr>
            <p:cNvSpPr txBox="1"/>
            <p:nvPr/>
          </p:nvSpPr>
          <p:spPr>
            <a:xfrm>
              <a:off x="3902352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82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395A94D-4399-027C-5A42-2A066D45082E}"/>
                </a:ext>
              </a:extLst>
            </p:cNvPr>
            <p:cNvSpPr txBox="1"/>
            <p:nvPr/>
          </p:nvSpPr>
          <p:spPr>
            <a:xfrm>
              <a:off x="5200672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65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D259E5-E917-AF7D-35F2-C4EE37A8DBD0}"/>
                </a:ext>
              </a:extLst>
            </p:cNvPr>
            <p:cNvSpPr txBox="1"/>
            <p:nvPr/>
          </p:nvSpPr>
          <p:spPr>
            <a:xfrm>
              <a:off x="6498992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60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CDCBC40-F661-DBEE-8690-F8EA3EDAEA22}"/>
                </a:ext>
              </a:extLst>
            </p:cNvPr>
            <p:cNvSpPr txBox="1"/>
            <p:nvPr/>
          </p:nvSpPr>
          <p:spPr>
            <a:xfrm>
              <a:off x="7797312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62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0A2DAFC-C1D8-C056-C11F-B8B24A4D7278}"/>
                </a:ext>
              </a:extLst>
            </p:cNvPr>
            <p:cNvSpPr txBox="1"/>
            <p:nvPr/>
          </p:nvSpPr>
          <p:spPr>
            <a:xfrm>
              <a:off x="9095631" y="5486928"/>
              <a:ext cx="543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solidFill>
                    <a:srgbClr val="C7880B"/>
                  </a:solidFill>
                  <a:cs typeface="Times New Roman" panose="02020603050405020304" pitchFamily="18" charset="0"/>
                </a:rPr>
                <a:t>50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58AACF8-14B8-6EFE-3DDA-F44FA7DAFD58}"/>
                </a:ext>
              </a:extLst>
            </p:cNvPr>
            <p:cNvSpPr txBox="1"/>
            <p:nvPr/>
          </p:nvSpPr>
          <p:spPr>
            <a:xfrm>
              <a:off x="174027" y="4965394"/>
              <a:ext cx="205408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600" i="1">
                  <a:cs typeface="Times New Roman" panose="02020603050405020304" pitchFamily="18" charset="0"/>
                </a:rPr>
                <a:t>No. of Echos: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D628E12-CB4D-E7F1-B2F3-B93BD18552E4}"/>
                </a:ext>
              </a:extLst>
            </p:cNvPr>
            <p:cNvSpPr txBox="1"/>
            <p:nvPr/>
          </p:nvSpPr>
          <p:spPr>
            <a:xfrm>
              <a:off x="2560079" y="3641613"/>
              <a:ext cx="718847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i="1">
                  <a:cs typeface="Times New Roman" panose="02020603050405020304" pitchFamily="18" charset="0"/>
                </a:rPr>
                <a:t>P &lt; 0.0001 from baseline to 5 years for both parameters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144F6B0-ABE4-6E2C-034F-6FDB62B99FB6}"/>
                </a:ext>
              </a:extLst>
            </p:cNvPr>
            <p:cNvSpPr txBox="1"/>
            <p:nvPr/>
          </p:nvSpPr>
          <p:spPr>
            <a:xfrm rot="16200000">
              <a:off x="-475674" y="2265911"/>
              <a:ext cx="374177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0">
                <a:defRPr sz="16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r>
                <a:rPr lang="en-US" sz="2400">
                  <a:cs typeface="Times New Roman" panose="02020603050405020304" pitchFamily="18" charset="0"/>
                </a:rPr>
                <a:t>Mean Gradient (mmHg)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DB8056-137C-8B7C-416E-FEC171AA8AB6}"/>
                </a:ext>
              </a:extLst>
            </p:cNvPr>
            <p:cNvSpPr txBox="1"/>
            <p:nvPr/>
          </p:nvSpPr>
          <p:spPr>
            <a:xfrm rot="5400000">
              <a:off x="8930101" y="2265910"/>
              <a:ext cx="405447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0">
                <a:defRPr sz="16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r>
                <a:rPr lang="en-US" sz="2400">
                  <a:cs typeface="Times New Roman" panose="02020603050405020304" pitchFamily="18" charset="0"/>
                </a:rPr>
                <a:t>Effective Orifice Area (cm</a:t>
              </a:r>
              <a:r>
                <a:rPr lang="en-US" sz="2400" baseline="30000">
                  <a:cs typeface="Times New Roman" panose="02020603050405020304" pitchFamily="18" charset="0"/>
                </a:rPr>
                <a:t>2</a:t>
              </a:r>
              <a:r>
                <a:rPr lang="en-US" sz="2400">
                  <a:cs typeface="Times New Roman" panose="02020603050405020304" pitchFamily="18" charset="0"/>
                </a:rPr>
                <a:t>)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CCE6004E-E685-60B6-9303-9D42FDBA24E7}"/>
                </a:ext>
              </a:extLst>
            </p:cNvPr>
            <p:cNvGrpSpPr/>
            <p:nvPr/>
          </p:nvGrpSpPr>
          <p:grpSpPr>
            <a:xfrm>
              <a:off x="1863172" y="640469"/>
              <a:ext cx="583913" cy="3756600"/>
              <a:chOff x="2236367" y="640469"/>
              <a:chExt cx="583913" cy="3756600"/>
            </a:xfrm>
          </p:grpSpPr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1E4734C9-8706-C8E9-DDC6-DCB4EFE16152}"/>
                  </a:ext>
                </a:extLst>
              </p:cNvPr>
              <p:cNvGrpSpPr/>
              <p:nvPr/>
            </p:nvGrpSpPr>
            <p:grpSpPr>
              <a:xfrm>
                <a:off x="2236367" y="640469"/>
                <a:ext cx="583913" cy="430887"/>
                <a:chOff x="2236367" y="640469"/>
                <a:chExt cx="583913" cy="430887"/>
              </a:xfrm>
            </p:grpSpPr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id="{C855EBBF-D47F-BBB0-FB27-D1C703FE53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6" name="TextBox 85">
                  <a:extLst>
                    <a:ext uri="{FF2B5EF4-FFF2-40B4-BE49-F238E27FC236}">
                      <a16:creationId xmlns:a16="http://schemas.microsoft.com/office/drawing/2014/main" id="{848E3BCA-567C-862E-B8F3-299D02B9777E}"/>
                    </a:ext>
                  </a:extLst>
                </p:cNvPr>
                <p:cNvSpPr txBox="1"/>
                <p:nvPr/>
              </p:nvSpPr>
              <p:spPr>
                <a:xfrm>
                  <a:off x="2236367" y="640469"/>
                  <a:ext cx="50157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200">
                      <a:cs typeface="Times New Roman" panose="02020603050405020304" pitchFamily="18" charset="0"/>
                    </a:rPr>
                    <a:t>50</a:t>
                  </a:r>
                </a:p>
              </p:txBody>
            </p:sp>
          </p:grpSp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7CAF9AF8-73EA-BC29-F202-8DC5812DB94B}"/>
                  </a:ext>
                </a:extLst>
              </p:cNvPr>
              <p:cNvGrpSpPr/>
              <p:nvPr/>
            </p:nvGrpSpPr>
            <p:grpSpPr>
              <a:xfrm>
                <a:off x="2236367" y="1305612"/>
                <a:ext cx="583913" cy="430887"/>
                <a:chOff x="2236367" y="640469"/>
                <a:chExt cx="583913" cy="430887"/>
              </a:xfrm>
            </p:grpSpPr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1E5CD2AB-1D4D-D9C3-B797-72DC6A36CD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0149C6EF-ED8C-9959-B6E3-4F3C9C754DF1}"/>
                    </a:ext>
                  </a:extLst>
                </p:cNvPr>
                <p:cNvSpPr txBox="1"/>
                <p:nvPr/>
              </p:nvSpPr>
              <p:spPr>
                <a:xfrm>
                  <a:off x="2236367" y="640469"/>
                  <a:ext cx="50157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200">
                      <a:cs typeface="Times New Roman" panose="02020603050405020304" pitchFamily="18" charset="0"/>
                    </a:rPr>
                    <a:t>40</a:t>
                  </a:r>
                </a:p>
              </p:txBody>
            </p:sp>
          </p:grpSp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FD1A48E7-C05F-FF17-45A1-3011B32071BC}"/>
                  </a:ext>
                </a:extLst>
              </p:cNvPr>
              <p:cNvGrpSpPr/>
              <p:nvPr/>
            </p:nvGrpSpPr>
            <p:grpSpPr>
              <a:xfrm>
                <a:off x="2236367" y="1970755"/>
                <a:ext cx="583913" cy="430887"/>
                <a:chOff x="2236367" y="640469"/>
                <a:chExt cx="583913" cy="430887"/>
              </a:xfrm>
            </p:grpSpPr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1433A77F-2B6D-5DC8-A4CA-D57B11D0CE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" name="TextBox 81">
                  <a:extLst>
                    <a:ext uri="{FF2B5EF4-FFF2-40B4-BE49-F238E27FC236}">
                      <a16:creationId xmlns:a16="http://schemas.microsoft.com/office/drawing/2014/main" id="{5B7FBFDC-6415-F6AB-A3C9-04B21A791D37}"/>
                    </a:ext>
                  </a:extLst>
                </p:cNvPr>
                <p:cNvSpPr txBox="1"/>
                <p:nvPr/>
              </p:nvSpPr>
              <p:spPr>
                <a:xfrm>
                  <a:off x="2236367" y="640469"/>
                  <a:ext cx="50157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200">
                      <a:cs typeface="Times New Roman" panose="02020603050405020304" pitchFamily="18" charset="0"/>
                    </a:rPr>
                    <a:t>30</a:t>
                  </a:r>
                </a:p>
              </p:txBody>
            </p:sp>
          </p:grp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6EFE8CC4-2E90-28F1-9536-B2CD7B5E4336}"/>
                  </a:ext>
                </a:extLst>
              </p:cNvPr>
              <p:cNvGrpSpPr/>
              <p:nvPr/>
            </p:nvGrpSpPr>
            <p:grpSpPr>
              <a:xfrm>
                <a:off x="2236367" y="2635898"/>
                <a:ext cx="583913" cy="430887"/>
                <a:chOff x="2236367" y="640469"/>
                <a:chExt cx="583913" cy="430887"/>
              </a:xfrm>
            </p:grpSpPr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6F72CC9A-8400-8D5E-C70A-8B6BCF1830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0" name="TextBox 79">
                  <a:extLst>
                    <a:ext uri="{FF2B5EF4-FFF2-40B4-BE49-F238E27FC236}">
                      <a16:creationId xmlns:a16="http://schemas.microsoft.com/office/drawing/2014/main" id="{43CE6DEF-9B4B-437F-2F52-AF6E28831FDC}"/>
                    </a:ext>
                  </a:extLst>
                </p:cNvPr>
                <p:cNvSpPr txBox="1"/>
                <p:nvPr/>
              </p:nvSpPr>
              <p:spPr>
                <a:xfrm>
                  <a:off x="2236367" y="640469"/>
                  <a:ext cx="50157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200">
                      <a:cs typeface="Times New Roman" panose="02020603050405020304" pitchFamily="18" charset="0"/>
                    </a:rPr>
                    <a:t>20</a:t>
                  </a:r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E4D1268E-C105-2D44-06FE-272A5EDE47B5}"/>
                  </a:ext>
                </a:extLst>
              </p:cNvPr>
              <p:cNvGrpSpPr/>
              <p:nvPr/>
            </p:nvGrpSpPr>
            <p:grpSpPr>
              <a:xfrm>
                <a:off x="2236367" y="3301041"/>
                <a:ext cx="583913" cy="430887"/>
                <a:chOff x="2236367" y="640469"/>
                <a:chExt cx="583913" cy="430887"/>
              </a:xfrm>
            </p:grpSpPr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EF557938-5ABB-BB60-1A75-17DA6C18F7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TextBox 77">
                  <a:extLst>
                    <a:ext uri="{FF2B5EF4-FFF2-40B4-BE49-F238E27FC236}">
                      <a16:creationId xmlns:a16="http://schemas.microsoft.com/office/drawing/2014/main" id="{A8C1B6EB-ED7F-5B53-80BB-BD12F37E43C7}"/>
                    </a:ext>
                  </a:extLst>
                </p:cNvPr>
                <p:cNvSpPr txBox="1"/>
                <p:nvPr/>
              </p:nvSpPr>
              <p:spPr>
                <a:xfrm>
                  <a:off x="2236367" y="640469"/>
                  <a:ext cx="50157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200">
                      <a:cs typeface="Times New Roman" panose="02020603050405020304" pitchFamily="18" charset="0"/>
                    </a:rPr>
                    <a:t>10</a:t>
                  </a:r>
                </a:p>
              </p:txBody>
            </p:sp>
          </p:grpSp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CB4140CF-86FC-9D3D-56F4-FF66DAB4C043}"/>
                  </a:ext>
                </a:extLst>
              </p:cNvPr>
              <p:cNvGrpSpPr/>
              <p:nvPr/>
            </p:nvGrpSpPr>
            <p:grpSpPr>
              <a:xfrm>
                <a:off x="2236367" y="3966182"/>
                <a:ext cx="583913" cy="430887"/>
                <a:chOff x="2236367" y="640469"/>
                <a:chExt cx="583913" cy="430887"/>
              </a:xfrm>
            </p:grpSpPr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7F63D316-98E8-1D39-38FA-D9F797D166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574988EF-0876-31F5-51D0-A755D2EBB720}"/>
                    </a:ext>
                  </a:extLst>
                </p:cNvPr>
                <p:cNvSpPr txBox="1"/>
                <p:nvPr/>
              </p:nvSpPr>
              <p:spPr>
                <a:xfrm>
                  <a:off x="2236367" y="640469"/>
                  <a:ext cx="50157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en-US" sz="2200"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</p:grp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BC4E42A-B82A-E9E3-E2AA-FEE03E1B7B5C}"/>
                </a:ext>
              </a:extLst>
            </p:cNvPr>
            <p:cNvGrpSpPr/>
            <p:nvPr/>
          </p:nvGrpSpPr>
          <p:grpSpPr>
            <a:xfrm>
              <a:off x="2662993" y="4297269"/>
              <a:ext cx="6990615" cy="503692"/>
              <a:chOff x="2662993" y="4196601"/>
              <a:chExt cx="6990615" cy="503692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BBE3B943-51E2-4781-94A9-B6F88E2A0D78}"/>
                  </a:ext>
                </a:extLst>
              </p:cNvPr>
              <p:cNvGrpSpPr/>
              <p:nvPr/>
            </p:nvGrpSpPr>
            <p:grpSpPr>
              <a:xfrm>
                <a:off x="3892097" y="4196601"/>
                <a:ext cx="543339" cy="503692"/>
                <a:chOff x="2597761" y="4196601"/>
                <a:chExt cx="543339" cy="503692"/>
              </a:xfrm>
            </p:grpSpPr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04E5A2D3-2142-4D84-4783-A06B23279B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A2620376-410E-5620-4A21-18FFD9D7B41F}"/>
                    </a:ext>
                  </a:extLst>
                </p:cNvPr>
                <p:cNvSpPr txBox="1"/>
                <p:nvPr/>
              </p:nvSpPr>
              <p:spPr>
                <a:xfrm>
                  <a:off x="2597761" y="4269406"/>
                  <a:ext cx="543339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12</a:t>
                  </a:r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DEFB07D1-6A42-5D03-99AD-996445C47CBB}"/>
                  </a:ext>
                </a:extLst>
              </p:cNvPr>
              <p:cNvGrpSpPr/>
              <p:nvPr/>
            </p:nvGrpSpPr>
            <p:grpSpPr>
              <a:xfrm>
                <a:off x="5130409" y="4196601"/>
                <a:ext cx="696069" cy="503692"/>
                <a:chOff x="2537939" y="4196601"/>
                <a:chExt cx="696069" cy="503692"/>
              </a:xfrm>
            </p:grpSpPr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46143CE4-4580-8102-EEE4-EE046D7844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4A0FE814-DFC0-A384-6629-EF86E093AC4E}"/>
                    </a:ext>
                  </a:extLst>
                </p:cNvPr>
                <p:cNvSpPr txBox="1"/>
                <p:nvPr/>
              </p:nvSpPr>
              <p:spPr>
                <a:xfrm>
                  <a:off x="2537939" y="4269406"/>
                  <a:ext cx="696069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24</a:t>
                  </a: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B9150DD9-176E-EE52-1CA6-C1DF387988AC}"/>
                  </a:ext>
                </a:extLst>
              </p:cNvPr>
              <p:cNvGrpSpPr/>
              <p:nvPr/>
            </p:nvGrpSpPr>
            <p:grpSpPr>
              <a:xfrm>
                <a:off x="6467000" y="4196601"/>
                <a:ext cx="625860" cy="503692"/>
                <a:chOff x="2576396" y="4196601"/>
                <a:chExt cx="625860" cy="503692"/>
              </a:xfrm>
            </p:grpSpPr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B79C3377-A5CF-4DD8-D62D-D9AF813FB2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FD36C124-5BD4-5F65-D357-1D5B8E239033}"/>
                    </a:ext>
                  </a:extLst>
                </p:cNvPr>
                <p:cNvSpPr txBox="1"/>
                <p:nvPr/>
              </p:nvSpPr>
              <p:spPr>
                <a:xfrm>
                  <a:off x="2576396" y="4269406"/>
                  <a:ext cx="62586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36</a:t>
                  </a:r>
                </a:p>
              </p:txBody>
            </p: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4B40A809-E569-91B0-B0A3-A2E5B8F96027}"/>
                  </a:ext>
                </a:extLst>
              </p:cNvPr>
              <p:cNvGrpSpPr/>
              <p:nvPr/>
            </p:nvGrpSpPr>
            <p:grpSpPr>
              <a:xfrm>
                <a:off x="7773680" y="4196601"/>
                <a:ext cx="583392" cy="503692"/>
                <a:chOff x="2584942" y="4196601"/>
                <a:chExt cx="583392" cy="503692"/>
              </a:xfrm>
            </p:grpSpPr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BAE21751-A60E-03CE-15A6-F0735128C8F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TextBox 61">
                  <a:extLst>
                    <a:ext uri="{FF2B5EF4-FFF2-40B4-BE49-F238E27FC236}">
                      <a16:creationId xmlns:a16="http://schemas.microsoft.com/office/drawing/2014/main" id="{083587E0-C7E6-D6BB-A205-F539CBD308A6}"/>
                    </a:ext>
                  </a:extLst>
                </p:cNvPr>
                <p:cNvSpPr txBox="1"/>
                <p:nvPr/>
              </p:nvSpPr>
              <p:spPr>
                <a:xfrm>
                  <a:off x="2584942" y="4269406"/>
                  <a:ext cx="583392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48</a:t>
                  </a: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4653D34D-A314-F250-78D8-81FE4C7229E8}"/>
                  </a:ext>
                </a:extLst>
              </p:cNvPr>
              <p:cNvGrpSpPr/>
              <p:nvPr/>
            </p:nvGrpSpPr>
            <p:grpSpPr>
              <a:xfrm>
                <a:off x="9110271" y="4196601"/>
                <a:ext cx="543337" cy="503692"/>
                <a:chOff x="2623399" y="4196601"/>
                <a:chExt cx="543337" cy="503692"/>
              </a:xfrm>
            </p:grpSpPr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A40E74E5-6A57-3A14-B7D2-C03989CACA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50E75BCB-4DD0-69EF-F93E-7EF4D77BC0E8}"/>
                    </a:ext>
                  </a:extLst>
                </p:cNvPr>
                <p:cNvSpPr txBox="1"/>
                <p:nvPr/>
              </p:nvSpPr>
              <p:spPr>
                <a:xfrm>
                  <a:off x="2623399" y="4269406"/>
                  <a:ext cx="543337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60</a:t>
                  </a: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515B65FC-40DD-C3C9-2B5A-ECD16C5C9E19}"/>
                  </a:ext>
                </a:extLst>
              </p:cNvPr>
              <p:cNvGrpSpPr/>
              <p:nvPr/>
            </p:nvGrpSpPr>
            <p:grpSpPr>
              <a:xfrm>
                <a:off x="2662993" y="4196601"/>
                <a:ext cx="418429" cy="503692"/>
                <a:chOff x="2666791" y="4196601"/>
                <a:chExt cx="418429" cy="503692"/>
              </a:xfrm>
            </p:grpSpPr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EF8AD827-76B7-0EC6-A5F5-9A45F8DD8E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6959788F-E32A-B6AB-306E-301E5CD744F4}"/>
                    </a:ext>
                  </a:extLst>
                </p:cNvPr>
                <p:cNvSpPr txBox="1"/>
                <p:nvPr/>
              </p:nvSpPr>
              <p:spPr>
                <a:xfrm>
                  <a:off x="2666791" y="4269406"/>
                  <a:ext cx="418429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DF88D81C-9CBF-5976-6B5F-5E118DA6662F}"/>
                  </a:ext>
                </a:extLst>
              </p:cNvPr>
              <p:cNvGrpSpPr/>
              <p:nvPr/>
            </p:nvGrpSpPr>
            <p:grpSpPr>
              <a:xfrm>
                <a:off x="2779437" y="4196601"/>
                <a:ext cx="418429" cy="503692"/>
                <a:chOff x="2674675" y="4196601"/>
                <a:chExt cx="418429" cy="503692"/>
              </a:xfrm>
            </p:grpSpPr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9BA155F2-2AB5-2308-6A28-A1737BEF96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837288" y="4238999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6" name="TextBox 55">
                  <a:extLst>
                    <a:ext uri="{FF2B5EF4-FFF2-40B4-BE49-F238E27FC236}">
                      <a16:creationId xmlns:a16="http://schemas.microsoft.com/office/drawing/2014/main" id="{03D182E5-B8E4-D08D-E8A5-74C649376B67}"/>
                    </a:ext>
                  </a:extLst>
                </p:cNvPr>
                <p:cNvSpPr txBox="1"/>
                <p:nvPr/>
              </p:nvSpPr>
              <p:spPr>
                <a:xfrm>
                  <a:off x="2674675" y="4269406"/>
                  <a:ext cx="418429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200"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841AAC6-1C19-2F50-9D44-DF4CD3CA8E74}"/>
                </a:ext>
              </a:extLst>
            </p:cNvPr>
            <p:cNvGrpSpPr/>
            <p:nvPr/>
          </p:nvGrpSpPr>
          <p:grpSpPr>
            <a:xfrm>
              <a:off x="9847395" y="661834"/>
              <a:ext cx="753435" cy="3756600"/>
              <a:chOff x="2735484" y="661834"/>
              <a:chExt cx="753435" cy="3756600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24E905B-9E29-B151-6EFB-F6CD6BB8590F}"/>
                  </a:ext>
                </a:extLst>
              </p:cNvPr>
              <p:cNvGrpSpPr/>
              <p:nvPr/>
            </p:nvGrpSpPr>
            <p:grpSpPr>
              <a:xfrm>
                <a:off x="2735484" y="661834"/>
                <a:ext cx="747405" cy="430887"/>
                <a:chOff x="2735484" y="661834"/>
                <a:chExt cx="747405" cy="430887"/>
              </a:xfrm>
            </p:grpSpPr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C71F0AB0-533C-9257-2D76-A9AE0C4865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6D370F7D-4C9F-16D4-A8F2-4D1E7CF12E56}"/>
                    </a:ext>
                  </a:extLst>
                </p:cNvPr>
                <p:cNvSpPr txBox="1"/>
                <p:nvPr/>
              </p:nvSpPr>
              <p:spPr>
                <a:xfrm>
                  <a:off x="2824577" y="661834"/>
                  <a:ext cx="658312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>
                      <a:cs typeface="Times New Roman" panose="02020603050405020304" pitchFamily="18" charset="0"/>
                    </a:rPr>
                    <a:t>2.0</a:t>
                  </a:r>
                </a:p>
              </p:txBody>
            </p: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3CB9A9DD-75BA-20DF-022C-E474B7454714}"/>
                  </a:ext>
                </a:extLst>
              </p:cNvPr>
              <p:cNvGrpSpPr/>
              <p:nvPr/>
            </p:nvGrpSpPr>
            <p:grpSpPr>
              <a:xfrm>
                <a:off x="2735484" y="1492748"/>
                <a:ext cx="711293" cy="430887"/>
                <a:chOff x="2735484" y="827605"/>
                <a:chExt cx="711293" cy="430887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8B683F28-251B-A10D-BAD5-2AC3E6E280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1039911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4DA61BA-DA47-1B4A-9031-85D0B49CD0CD}"/>
                    </a:ext>
                  </a:extLst>
                </p:cNvPr>
                <p:cNvSpPr txBox="1"/>
                <p:nvPr/>
              </p:nvSpPr>
              <p:spPr>
                <a:xfrm>
                  <a:off x="2824577" y="827605"/>
                  <a:ext cx="622200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>
                      <a:cs typeface="Times New Roman" panose="02020603050405020304" pitchFamily="18" charset="0"/>
                    </a:rPr>
                    <a:t>1.5</a:t>
                  </a:r>
                </a:p>
              </p:txBody>
            </p: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3BA0AB68-E913-FE15-7A4C-8A1AACF5C289}"/>
                  </a:ext>
                </a:extLst>
              </p:cNvPr>
              <p:cNvGrpSpPr/>
              <p:nvPr/>
            </p:nvGrpSpPr>
            <p:grpSpPr>
              <a:xfrm>
                <a:off x="2735484" y="2325726"/>
                <a:ext cx="711291" cy="430887"/>
                <a:chOff x="2735484" y="330297"/>
                <a:chExt cx="711291" cy="430887"/>
              </a:xfrm>
            </p:grpSpPr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0A7278CC-15A8-8BFA-796F-059D1FC677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542603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43CB6A23-FD00-FA60-0EEB-130D3235F3EF}"/>
                    </a:ext>
                  </a:extLst>
                </p:cNvPr>
                <p:cNvSpPr txBox="1"/>
                <p:nvPr/>
              </p:nvSpPr>
              <p:spPr>
                <a:xfrm>
                  <a:off x="2824576" y="330297"/>
                  <a:ext cx="622199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>
                      <a:cs typeface="Times New Roman" panose="02020603050405020304" pitchFamily="18" charset="0"/>
                    </a:rPr>
                    <a:t>1.0</a:t>
                  </a: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FD254DD2-2C49-621C-949F-273892B9CE4B}"/>
                  </a:ext>
                </a:extLst>
              </p:cNvPr>
              <p:cNvGrpSpPr/>
              <p:nvPr/>
            </p:nvGrpSpPr>
            <p:grpSpPr>
              <a:xfrm>
                <a:off x="2735484" y="3159309"/>
                <a:ext cx="753435" cy="430887"/>
                <a:chOff x="2735484" y="498737"/>
                <a:chExt cx="753435" cy="430887"/>
              </a:xfrm>
            </p:grpSpPr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AAF4657D-478A-8EAE-D101-4DA0829749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711043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12C9960-82FA-E0AE-943F-DA1FA6887068}"/>
                    </a:ext>
                  </a:extLst>
                </p:cNvPr>
                <p:cNvSpPr txBox="1"/>
                <p:nvPr/>
              </p:nvSpPr>
              <p:spPr>
                <a:xfrm>
                  <a:off x="2824576" y="498737"/>
                  <a:ext cx="664343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>
                      <a:cs typeface="Times New Roman" panose="02020603050405020304" pitchFamily="18" charset="0"/>
                    </a:rPr>
                    <a:t>0.5</a:t>
                  </a:r>
                </a:p>
              </p:txBody>
            </p:sp>
          </p:grpSp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EDFD8954-BFF4-31F3-CE86-A9DF18204FC5}"/>
                  </a:ext>
                </a:extLst>
              </p:cNvPr>
              <p:cNvGrpSpPr/>
              <p:nvPr/>
            </p:nvGrpSpPr>
            <p:grpSpPr>
              <a:xfrm>
                <a:off x="2735484" y="3987547"/>
                <a:ext cx="741687" cy="430887"/>
                <a:chOff x="2735484" y="661834"/>
                <a:chExt cx="741687" cy="430887"/>
              </a:xfrm>
            </p:grpSpPr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E0F3AA62-972A-5642-6334-A1A055BF47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735484" y="874140"/>
                  <a:ext cx="84796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40BF1FBD-FC6D-EAEE-4BFD-1597810CE9D0}"/>
                    </a:ext>
                  </a:extLst>
                </p:cNvPr>
                <p:cNvSpPr txBox="1"/>
                <p:nvPr/>
              </p:nvSpPr>
              <p:spPr>
                <a:xfrm>
                  <a:off x="2824576" y="661834"/>
                  <a:ext cx="652595" cy="43088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200">
                      <a:cs typeface="Times New Roman" panose="02020603050405020304" pitchFamily="18" charset="0"/>
                    </a:rPr>
                    <a:t>0.0</a:t>
                  </a:r>
                </a:p>
              </p:txBody>
            </p:sp>
          </p:grp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CFCB9B4-D1B1-AA34-293D-C181C6A0CD0B}"/>
                </a:ext>
              </a:extLst>
            </p:cNvPr>
            <p:cNvSpPr/>
            <p:nvPr/>
          </p:nvSpPr>
          <p:spPr>
            <a:xfrm>
              <a:off x="2443448" y="755082"/>
              <a:ext cx="7398229" cy="3542185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Times New Roman" panose="02020603050405020304" pitchFamily="18" charset="0"/>
              </a:endParaRP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57B2833-DF52-0928-D5F3-722B48CEC816}"/>
                </a:ext>
              </a:extLst>
            </p:cNvPr>
            <p:cNvCxnSpPr>
              <a:cxnSpLocks/>
            </p:cNvCxnSpPr>
            <p:nvPr/>
          </p:nvCxnSpPr>
          <p:spPr>
            <a:xfrm>
              <a:off x="2984448" y="2699993"/>
              <a:ext cx="1189573" cy="210274"/>
            </a:xfrm>
            <a:prstGeom prst="line">
              <a:avLst/>
            </a:prstGeom>
            <a:ln w="38100">
              <a:solidFill>
                <a:srgbClr val="68458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BF461D8-E285-9884-B194-9ACCDED9A3AC}"/>
                </a:ext>
              </a:extLst>
            </p:cNvPr>
            <p:cNvCxnSpPr>
              <a:cxnSpLocks/>
            </p:cNvCxnSpPr>
            <p:nvPr/>
          </p:nvCxnSpPr>
          <p:spPr>
            <a:xfrm>
              <a:off x="4174021" y="2910267"/>
              <a:ext cx="1293233" cy="0"/>
            </a:xfrm>
            <a:prstGeom prst="line">
              <a:avLst/>
            </a:prstGeom>
            <a:ln w="38100">
              <a:solidFill>
                <a:srgbClr val="68458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CC65636-EB21-5CF8-4766-59995FD3E9D5}"/>
                </a:ext>
              </a:extLst>
            </p:cNvPr>
            <p:cNvCxnSpPr>
              <a:cxnSpLocks/>
            </p:cNvCxnSpPr>
            <p:nvPr/>
          </p:nvCxnSpPr>
          <p:spPr>
            <a:xfrm>
              <a:off x="5476359" y="2910267"/>
              <a:ext cx="1293659" cy="96809"/>
            </a:xfrm>
            <a:prstGeom prst="line">
              <a:avLst/>
            </a:prstGeom>
            <a:ln w="38100">
              <a:solidFill>
                <a:srgbClr val="68458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5D11AC6-70CB-18B1-E667-D779CF330A93}"/>
                </a:ext>
              </a:extLst>
            </p:cNvPr>
            <p:cNvCxnSpPr>
              <a:cxnSpLocks/>
            </p:cNvCxnSpPr>
            <p:nvPr/>
          </p:nvCxnSpPr>
          <p:spPr>
            <a:xfrm>
              <a:off x="6779123" y="3007076"/>
              <a:ext cx="1275279" cy="30319"/>
            </a:xfrm>
            <a:prstGeom prst="line">
              <a:avLst/>
            </a:prstGeom>
            <a:ln w="38100">
              <a:solidFill>
                <a:srgbClr val="68458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9B12BDC-B4F7-E0F8-B363-A91C1AF7CB07}"/>
                </a:ext>
              </a:extLst>
            </p:cNvPr>
            <p:cNvCxnSpPr>
              <a:cxnSpLocks/>
            </p:cNvCxnSpPr>
            <p:nvPr/>
          </p:nvCxnSpPr>
          <p:spPr>
            <a:xfrm>
              <a:off x="8063507" y="3037395"/>
              <a:ext cx="1303051" cy="0"/>
            </a:xfrm>
            <a:prstGeom prst="line">
              <a:avLst/>
            </a:prstGeom>
            <a:ln w="38100">
              <a:solidFill>
                <a:srgbClr val="68458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1E5EF63-DABD-EDB1-1186-7743B3FE18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84447" y="1874032"/>
              <a:ext cx="1189574" cy="174086"/>
            </a:xfrm>
            <a:prstGeom prst="line">
              <a:avLst/>
            </a:prstGeom>
            <a:ln w="38100">
              <a:solidFill>
                <a:srgbClr val="C7880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BE6E08-5914-A04C-6902-F73F9D04A2BB}"/>
                </a:ext>
              </a:extLst>
            </p:cNvPr>
            <p:cNvCxnSpPr>
              <a:cxnSpLocks/>
            </p:cNvCxnSpPr>
            <p:nvPr/>
          </p:nvCxnSpPr>
          <p:spPr>
            <a:xfrm>
              <a:off x="4174021" y="1874032"/>
              <a:ext cx="1302338" cy="0"/>
            </a:xfrm>
            <a:prstGeom prst="line">
              <a:avLst/>
            </a:prstGeom>
            <a:ln w="38100">
              <a:solidFill>
                <a:srgbClr val="C7880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7FF4AC8-B8B8-A043-99DC-98002D0F89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76359" y="1721796"/>
              <a:ext cx="1302764" cy="152236"/>
            </a:xfrm>
            <a:prstGeom prst="line">
              <a:avLst/>
            </a:prstGeom>
            <a:ln w="38100">
              <a:solidFill>
                <a:srgbClr val="C7880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97A325DF-5ECD-2583-1DB9-67A0217343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70018" y="1704755"/>
              <a:ext cx="1302609" cy="17041"/>
            </a:xfrm>
            <a:prstGeom prst="line">
              <a:avLst/>
            </a:prstGeom>
            <a:ln w="38100">
              <a:solidFill>
                <a:srgbClr val="C7880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A8812E7-CCD8-5138-76E7-78FD6189DC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54402" y="1553994"/>
              <a:ext cx="1312156" cy="154380"/>
            </a:xfrm>
            <a:prstGeom prst="line">
              <a:avLst/>
            </a:prstGeom>
            <a:ln w="38100">
              <a:solidFill>
                <a:srgbClr val="C7880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itle 1">
            <a:extLst>
              <a:ext uri="{FF2B5EF4-FFF2-40B4-BE49-F238E27FC236}">
                <a16:creationId xmlns:a16="http://schemas.microsoft.com/office/drawing/2014/main" id="{E46E7D88-6DF9-2B9A-137C-881E3E2E56D4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Mean Gradient and EOA </a:t>
            </a:r>
          </a:p>
        </p:txBody>
      </p:sp>
      <p:pic>
        <p:nvPicPr>
          <p:cNvPr id="97" name="Picture 96" descr="Partner_3_Trial_KO_RGB.png">
            <a:extLst>
              <a:ext uri="{FF2B5EF4-FFF2-40B4-BE49-F238E27FC236}">
                <a16:creationId xmlns:a16="http://schemas.microsoft.com/office/drawing/2014/main" id="{67BC1E91-E27B-0B44-7D72-EE13E253813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223625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6F8F01-1E82-7DB9-D59F-7936A7EE19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>
            <a:extLst>
              <a:ext uri="{FF2B5EF4-FFF2-40B4-BE49-F238E27FC236}">
                <a16:creationId xmlns:a16="http://schemas.microsoft.com/office/drawing/2014/main" id="{B01394F1-8039-BB4E-2820-58D0455B6463}"/>
              </a:ext>
            </a:extLst>
          </p:cNvPr>
          <p:cNvSpPr/>
          <p:nvPr/>
        </p:nvSpPr>
        <p:spPr bwMode="auto">
          <a:xfrm>
            <a:off x="3001181" y="1485777"/>
            <a:ext cx="6663629" cy="343419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graphicFrame>
        <p:nvGraphicFramePr>
          <p:cNvPr id="167" name="Chart 166">
            <a:extLst>
              <a:ext uri="{FF2B5EF4-FFF2-40B4-BE49-F238E27FC236}">
                <a16:creationId xmlns:a16="http://schemas.microsoft.com/office/drawing/2014/main" id="{BFBE97CA-1747-98F7-EDF7-64EC2C76F4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7305491"/>
              </p:ext>
            </p:extLst>
          </p:nvPr>
        </p:nvGraphicFramePr>
        <p:xfrm>
          <a:off x="2562312" y="1583654"/>
          <a:ext cx="7139654" cy="3568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AutoShape 3">
            <a:extLst>
              <a:ext uri="{FF2B5EF4-FFF2-40B4-BE49-F238E27FC236}">
                <a16:creationId xmlns:a16="http://schemas.microsoft.com/office/drawing/2014/main" id="{AC777A67-617D-25B4-9736-3A81955C274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1606" y="612715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1486DE4C-F77B-7B6E-8ED3-162D5F73C93B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0791" y="628433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4FE6022-431B-7F44-A666-A7661E51851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52169" y="2983816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% of Patients</a:t>
            </a:r>
          </a:p>
        </p:txBody>
      </p: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72C519C5-32B2-4C34-469E-A106475ED717}"/>
              </a:ext>
            </a:extLst>
          </p:cNvPr>
          <p:cNvGrpSpPr/>
          <p:nvPr/>
        </p:nvGrpSpPr>
        <p:grpSpPr>
          <a:xfrm>
            <a:off x="2516549" y="2780739"/>
            <a:ext cx="488577" cy="338554"/>
            <a:chOff x="1537444" y="853222"/>
            <a:chExt cx="366432" cy="253916"/>
          </a:xfrm>
        </p:grpSpPr>
        <p:cxnSp>
          <p:nvCxnSpPr>
            <p:cNvPr id="125" name="Straight Connector 124">
              <a:extLst>
                <a:ext uri="{FF2B5EF4-FFF2-40B4-BE49-F238E27FC236}">
                  <a16:creationId xmlns:a16="http://schemas.microsoft.com/office/drawing/2014/main" id="{BDBAEBC6-1FEB-74FD-6B90-BC75C7D2D8A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Rectangle 89">
              <a:extLst>
                <a:ext uri="{FF2B5EF4-FFF2-40B4-BE49-F238E27FC236}">
                  <a16:creationId xmlns:a16="http://schemas.microsoft.com/office/drawing/2014/main" id="{6BCF8C73-2EB5-FF6E-04A5-B4B79B7EE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929A359-6045-E80D-803A-4DCFEC3B3096}"/>
              </a:ext>
            </a:extLst>
          </p:cNvPr>
          <p:cNvGrpSpPr/>
          <p:nvPr/>
        </p:nvGrpSpPr>
        <p:grpSpPr>
          <a:xfrm>
            <a:off x="2509946" y="3374480"/>
            <a:ext cx="488577" cy="338554"/>
            <a:chOff x="1689844" y="995682"/>
            <a:chExt cx="366432" cy="253916"/>
          </a:xfrm>
        </p:grpSpPr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11C36887-F561-9AF2-ABB2-7988D83879F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Rectangle 89">
              <a:extLst>
                <a:ext uri="{FF2B5EF4-FFF2-40B4-BE49-F238E27FC236}">
                  <a16:creationId xmlns:a16="http://schemas.microsoft.com/office/drawing/2014/main" id="{993BE3F0-2798-CC36-6A13-5A15DE4FA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40</a:t>
              </a: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971B5D5-52CC-BEA6-5984-1D1D48C05DA8}"/>
              </a:ext>
            </a:extLst>
          </p:cNvPr>
          <p:cNvGrpSpPr/>
          <p:nvPr/>
        </p:nvGrpSpPr>
        <p:grpSpPr>
          <a:xfrm>
            <a:off x="2512382" y="3991673"/>
            <a:ext cx="488577" cy="338554"/>
            <a:chOff x="1689844" y="995682"/>
            <a:chExt cx="366432" cy="253916"/>
          </a:xfrm>
        </p:grpSpPr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DDB7170B-CA2F-CF84-84F0-C110328E234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2" name="Rectangle 89">
              <a:extLst>
                <a:ext uri="{FF2B5EF4-FFF2-40B4-BE49-F238E27FC236}">
                  <a16:creationId xmlns:a16="http://schemas.microsoft.com/office/drawing/2014/main" id="{9D76B029-7F6A-10BD-6601-F90329EC4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92C56F63-7FC7-E879-5E78-4710CED332DC}"/>
              </a:ext>
            </a:extLst>
          </p:cNvPr>
          <p:cNvGrpSpPr/>
          <p:nvPr/>
        </p:nvGrpSpPr>
        <p:grpSpPr>
          <a:xfrm>
            <a:off x="2659639" y="4614572"/>
            <a:ext cx="341098" cy="338554"/>
            <a:chOff x="1800452" y="1005622"/>
            <a:chExt cx="255824" cy="253916"/>
          </a:xfrm>
        </p:grpSpPr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B91F2ADC-0FE8-1AED-363D-7E1CC4FE017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5" name="Rectangle 89">
              <a:extLst>
                <a:ext uri="{FF2B5EF4-FFF2-40B4-BE49-F238E27FC236}">
                  <a16:creationId xmlns:a16="http://schemas.microsoft.com/office/drawing/2014/main" id="{825FBD1B-3B59-61ED-6FF7-9B01D501D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sp>
        <p:nvSpPr>
          <p:cNvPr id="142" name="Rectangle 89">
            <a:extLst>
              <a:ext uri="{FF2B5EF4-FFF2-40B4-BE49-F238E27FC236}">
                <a16:creationId xmlns:a16="http://schemas.microsoft.com/office/drawing/2014/main" id="{3553A878-171A-7D8C-DE42-EB9615FD5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7999" y="4972196"/>
            <a:ext cx="98264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200">
                <a:latin typeface="+mj-lt"/>
              </a:rPr>
              <a:t>Baseline</a:t>
            </a:r>
          </a:p>
          <a:p>
            <a:pPr algn="ctr">
              <a:defRPr/>
            </a:pPr>
            <a:r>
              <a:rPr lang="en-US" altLang="en-US" sz="2200">
                <a:latin typeface="+mj-lt"/>
              </a:rPr>
              <a:t>N=95</a:t>
            </a:r>
          </a:p>
        </p:txBody>
      </p:sp>
      <p:sp>
        <p:nvSpPr>
          <p:cNvPr id="145" name="Rectangle 89">
            <a:extLst>
              <a:ext uri="{FF2B5EF4-FFF2-40B4-BE49-F238E27FC236}">
                <a16:creationId xmlns:a16="http://schemas.microsoft.com/office/drawing/2014/main" id="{4494295F-FF14-06EC-BD97-E662FC4AF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4" y="4945260"/>
            <a:ext cx="69846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200">
                <a:latin typeface="+mj-lt"/>
              </a:rPr>
              <a:t>1 Year</a:t>
            </a:r>
          </a:p>
          <a:p>
            <a:pPr algn="ctr">
              <a:defRPr/>
            </a:pPr>
            <a:r>
              <a:rPr lang="en-US" altLang="en-US" sz="2200">
                <a:latin typeface="+mj-lt"/>
              </a:rPr>
              <a:t>N=88</a:t>
            </a:r>
          </a:p>
        </p:txBody>
      </p:sp>
      <p:sp>
        <p:nvSpPr>
          <p:cNvPr id="157" name="Rectangle 89">
            <a:extLst>
              <a:ext uri="{FF2B5EF4-FFF2-40B4-BE49-F238E27FC236}">
                <a16:creationId xmlns:a16="http://schemas.microsoft.com/office/drawing/2014/main" id="{84539BF6-7F15-B171-0141-F8F245604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0983" y="4939614"/>
            <a:ext cx="82554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200">
                <a:latin typeface="+mj-lt"/>
              </a:rPr>
              <a:t>5 Years</a:t>
            </a:r>
          </a:p>
          <a:p>
            <a:pPr algn="ctr">
              <a:defRPr/>
            </a:pPr>
            <a:r>
              <a:rPr lang="en-US" altLang="en-US" sz="2200">
                <a:latin typeface="+mj-lt"/>
              </a:rPr>
              <a:t>N=52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B8372AF4-0826-38CA-E072-29419B1703A7}"/>
              </a:ext>
            </a:extLst>
          </p:cNvPr>
          <p:cNvGrpSpPr/>
          <p:nvPr/>
        </p:nvGrpSpPr>
        <p:grpSpPr>
          <a:xfrm>
            <a:off x="2509946" y="2176336"/>
            <a:ext cx="488577" cy="338554"/>
            <a:chOff x="1537444" y="853222"/>
            <a:chExt cx="366432" cy="253916"/>
          </a:xfrm>
        </p:grpSpPr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C3DDD6AE-B4A2-B62B-4DB8-1E57B5752D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1" name="Rectangle 89">
              <a:extLst>
                <a:ext uri="{FF2B5EF4-FFF2-40B4-BE49-F238E27FC236}">
                  <a16:creationId xmlns:a16="http://schemas.microsoft.com/office/drawing/2014/main" id="{95D614CD-BCB9-412F-B778-A39D6BD49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80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CFF4DDC7-8C95-3727-3F4F-C110F718414E}"/>
              </a:ext>
            </a:extLst>
          </p:cNvPr>
          <p:cNvGrpSpPr/>
          <p:nvPr/>
        </p:nvGrpSpPr>
        <p:grpSpPr>
          <a:xfrm>
            <a:off x="2363576" y="1569805"/>
            <a:ext cx="636053" cy="338554"/>
            <a:chOff x="1426837" y="853222"/>
            <a:chExt cx="477039" cy="253916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585B935B-86EF-C831-B0BB-DD42ED99D8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4" name="Rectangle 89">
              <a:extLst>
                <a:ext uri="{FF2B5EF4-FFF2-40B4-BE49-F238E27FC236}">
                  <a16:creationId xmlns:a16="http://schemas.microsoft.com/office/drawing/2014/main" id="{BE123F7D-07D2-E02B-864B-9C636EEA03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837" y="853222"/>
              <a:ext cx="33182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100</a:t>
              </a:r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EBB6486-453F-D8C4-EFC9-78898D8E245C}"/>
              </a:ext>
            </a:extLst>
          </p:cNvPr>
          <p:cNvGrpSpPr/>
          <p:nvPr/>
        </p:nvGrpSpPr>
        <p:grpSpPr>
          <a:xfrm>
            <a:off x="9872749" y="2208343"/>
            <a:ext cx="1756929" cy="1052466"/>
            <a:chOff x="10857051" y="1533951"/>
            <a:chExt cx="1700618" cy="1403288"/>
          </a:xfrm>
        </p:grpSpPr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E0B61D54-FC76-5109-20E7-1FE1A4E6AC42}"/>
                </a:ext>
              </a:extLst>
            </p:cNvPr>
            <p:cNvSpPr txBox="1"/>
            <p:nvPr/>
          </p:nvSpPr>
          <p:spPr>
            <a:xfrm>
              <a:off x="11045135" y="1533951"/>
              <a:ext cx="1124440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Severe</a:t>
              </a: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1BFFA5C1-4027-087B-317F-F7E3A97B41CF}"/>
                </a:ext>
              </a:extLst>
            </p:cNvPr>
            <p:cNvSpPr/>
            <p:nvPr/>
          </p:nvSpPr>
          <p:spPr bwMode="auto">
            <a:xfrm>
              <a:off x="10857051" y="1986825"/>
              <a:ext cx="194291" cy="183575"/>
            </a:xfrm>
            <a:prstGeom prst="rect">
              <a:avLst/>
            </a:prstGeom>
            <a:solidFill>
              <a:srgbClr val="F3B024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BE8A71EF-DF59-E6BC-77E7-E64C4DDF6D0F}"/>
                </a:ext>
              </a:extLst>
            </p:cNvPr>
            <p:cNvSpPr/>
            <p:nvPr/>
          </p:nvSpPr>
          <p:spPr bwMode="auto">
            <a:xfrm>
              <a:off x="10857051" y="1678683"/>
              <a:ext cx="194291" cy="183575"/>
            </a:xfrm>
            <a:prstGeom prst="rect">
              <a:avLst/>
            </a:prstGeom>
            <a:solidFill>
              <a:srgbClr val="E54B5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12695401-0B72-D8CD-119F-1CE3FF7C55A6}"/>
                </a:ext>
              </a:extLst>
            </p:cNvPr>
            <p:cNvSpPr txBox="1"/>
            <p:nvPr/>
          </p:nvSpPr>
          <p:spPr>
            <a:xfrm>
              <a:off x="11045138" y="1842092"/>
              <a:ext cx="1124439" cy="77970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Moderate</a:t>
              </a:r>
            </a:p>
          </p:txBody>
        </p: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A11FCF98-B828-5A20-6C1B-909A09EEFF33}"/>
                </a:ext>
              </a:extLst>
            </p:cNvPr>
            <p:cNvSpPr txBox="1"/>
            <p:nvPr/>
          </p:nvSpPr>
          <p:spPr>
            <a:xfrm>
              <a:off x="11045135" y="2453662"/>
              <a:ext cx="1395651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443D1DC7-2A3C-35E3-27FC-B9BE58E69717}"/>
                </a:ext>
              </a:extLst>
            </p:cNvPr>
            <p:cNvSpPr/>
            <p:nvPr/>
          </p:nvSpPr>
          <p:spPr bwMode="auto">
            <a:xfrm>
              <a:off x="10863257" y="2308695"/>
              <a:ext cx="194291" cy="1835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CAEF97C4-7D9B-E60F-3CBC-08DA2355C10F}"/>
                </a:ext>
              </a:extLst>
            </p:cNvPr>
            <p:cNvSpPr txBox="1"/>
            <p:nvPr/>
          </p:nvSpPr>
          <p:spPr>
            <a:xfrm>
              <a:off x="11051342" y="2163963"/>
              <a:ext cx="1395651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Mild</a:t>
              </a:r>
            </a:p>
          </p:txBody>
        </p:sp>
        <p:sp>
          <p:nvSpPr>
            <p:cNvPr id="179" name="Rectangle 178">
              <a:extLst>
                <a:ext uri="{FF2B5EF4-FFF2-40B4-BE49-F238E27FC236}">
                  <a16:creationId xmlns:a16="http://schemas.microsoft.com/office/drawing/2014/main" id="{EAA63EC3-4676-2272-EAD7-0DE92B9D8881}"/>
                </a:ext>
              </a:extLst>
            </p:cNvPr>
            <p:cNvSpPr/>
            <p:nvPr/>
          </p:nvSpPr>
          <p:spPr bwMode="auto">
            <a:xfrm>
              <a:off x="10869463" y="2630562"/>
              <a:ext cx="194291" cy="18357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180" name="TextBox 179">
              <a:extLst>
                <a:ext uri="{FF2B5EF4-FFF2-40B4-BE49-F238E27FC236}">
                  <a16:creationId xmlns:a16="http://schemas.microsoft.com/office/drawing/2014/main" id="{9D7EA69C-E57C-97C9-0C98-54E5ED609B64}"/>
                </a:ext>
              </a:extLst>
            </p:cNvPr>
            <p:cNvSpPr txBox="1"/>
            <p:nvPr/>
          </p:nvSpPr>
          <p:spPr>
            <a:xfrm>
              <a:off x="11057547" y="2485834"/>
              <a:ext cx="1500122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None/Trace</a:t>
              </a:r>
            </a:p>
          </p:txBody>
        </p:sp>
      </p:grpSp>
      <p:sp>
        <p:nvSpPr>
          <p:cNvPr id="181" name="Rectangle 89">
            <a:extLst>
              <a:ext uri="{FF2B5EF4-FFF2-40B4-BE49-F238E27FC236}">
                <a16:creationId xmlns:a16="http://schemas.microsoft.com/office/drawing/2014/main" id="{256DCAD0-D717-8191-4494-FC8A5FE9D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385" y="4207116"/>
            <a:ext cx="38472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29.5</a:t>
            </a:r>
          </a:p>
        </p:txBody>
      </p:sp>
      <p:sp>
        <p:nvSpPr>
          <p:cNvPr id="182" name="Rectangle 89">
            <a:extLst>
              <a:ext uri="{FF2B5EF4-FFF2-40B4-BE49-F238E27FC236}">
                <a16:creationId xmlns:a16="http://schemas.microsoft.com/office/drawing/2014/main" id="{A69E65C4-54EF-7087-856B-093FD7AAC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1385" y="3367169"/>
            <a:ext cx="38472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29.5</a:t>
            </a:r>
          </a:p>
        </p:txBody>
      </p:sp>
      <p:sp>
        <p:nvSpPr>
          <p:cNvPr id="183" name="Rectangle 89">
            <a:extLst>
              <a:ext uri="{FF2B5EF4-FFF2-40B4-BE49-F238E27FC236}">
                <a16:creationId xmlns:a16="http://schemas.microsoft.com/office/drawing/2014/main" id="{24C737FA-7A73-AC67-DB96-D92816D5A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2331" y="2426913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31.6</a:t>
            </a:r>
          </a:p>
        </p:txBody>
      </p:sp>
      <p:sp>
        <p:nvSpPr>
          <p:cNvPr id="184" name="Rectangle 89">
            <a:extLst>
              <a:ext uri="{FF2B5EF4-FFF2-40B4-BE49-F238E27FC236}">
                <a16:creationId xmlns:a16="http://schemas.microsoft.com/office/drawing/2014/main" id="{211FDD0C-55D9-439E-117B-1E5560860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634" y="1771102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9.5</a:t>
            </a:r>
          </a:p>
        </p:txBody>
      </p:sp>
      <p:sp>
        <p:nvSpPr>
          <p:cNvPr id="185" name="Rectangle 89">
            <a:extLst>
              <a:ext uri="{FF2B5EF4-FFF2-40B4-BE49-F238E27FC236}">
                <a16:creationId xmlns:a16="http://schemas.microsoft.com/office/drawing/2014/main" id="{1181F131-00C6-1FF7-BF37-4DE555C1B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034" y="3168482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90.9</a:t>
            </a:r>
          </a:p>
        </p:txBody>
      </p:sp>
      <p:sp>
        <p:nvSpPr>
          <p:cNvPr id="186" name="Rectangle 89">
            <a:extLst>
              <a:ext uri="{FF2B5EF4-FFF2-40B4-BE49-F238E27FC236}">
                <a16:creationId xmlns:a16="http://schemas.microsoft.com/office/drawing/2014/main" id="{5DFB5289-D1C3-FEDF-E974-6360A946E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1337" y="1785248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8.0</a:t>
            </a:r>
          </a:p>
        </p:txBody>
      </p:sp>
      <p:sp>
        <p:nvSpPr>
          <p:cNvPr id="187" name="Rectangle 89">
            <a:extLst>
              <a:ext uri="{FF2B5EF4-FFF2-40B4-BE49-F238E27FC236}">
                <a16:creationId xmlns:a16="http://schemas.microsoft.com/office/drawing/2014/main" id="{1E85E2F5-6DE2-7D43-F3CA-AE62845AA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1337" y="1583654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1.1</a:t>
            </a:r>
          </a:p>
        </p:txBody>
      </p:sp>
      <p:sp>
        <p:nvSpPr>
          <p:cNvPr id="188" name="Rectangle 89">
            <a:extLst>
              <a:ext uri="{FF2B5EF4-FFF2-40B4-BE49-F238E27FC236}">
                <a16:creationId xmlns:a16="http://schemas.microsoft.com/office/drawing/2014/main" id="{7B323663-052E-AD92-0EB2-7BDD068B8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95" y="3170991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94.2</a:t>
            </a:r>
          </a:p>
        </p:txBody>
      </p:sp>
      <p:sp>
        <p:nvSpPr>
          <p:cNvPr id="189" name="Rectangle 89">
            <a:extLst>
              <a:ext uri="{FF2B5EF4-FFF2-40B4-BE49-F238E27FC236}">
                <a16:creationId xmlns:a16="http://schemas.microsoft.com/office/drawing/2014/main" id="{9DDBCF7C-48A5-38CF-2D57-3BA8B1527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2827" y="1706764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5.8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BDF57C5-92C0-44FE-1955-289B561B6FB9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Total Aortic Regurgitation</a:t>
            </a:r>
          </a:p>
        </p:txBody>
      </p:sp>
      <p:pic>
        <p:nvPicPr>
          <p:cNvPr id="4" name="Picture 3" descr="Partner_3_Trial_KO_RGB.png">
            <a:extLst>
              <a:ext uri="{FF2B5EF4-FFF2-40B4-BE49-F238E27FC236}">
                <a16:creationId xmlns:a16="http://schemas.microsoft.com/office/drawing/2014/main" id="{A53AE27F-40D1-E7C4-FBAA-B86F89B541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0459981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2B88BB73-1D09-E333-2AA7-06AF901A3830}"/>
              </a:ext>
            </a:extLst>
          </p:cNvPr>
          <p:cNvSpPr/>
          <p:nvPr/>
        </p:nvSpPr>
        <p:spPr bwMode="auto">
          <a:xfrm>
            <a:off x="3001181" y="1485777"/>
            <a:ext cx="6663629" cy="3434197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DEC565-56BC-F35A-46BA-BD5E3695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95" y="29965"/>
            <a:ext cx="11242610" cy="914400"/>
          </a:xfrm>
        </p:spPr>
        <p:txBody>
          <a:bodyPr/>
          <a:lstStyle/>
          <a:p>
            <a:pPr algn="ctr"/>
            <a:r>
              <a:rPr lang="en-US" b="1"/>
              <a:t>NYHA Class</a:t>
            </a:r>
          </a:p>
        </p:txBody>
      </p:sp>
      <p:graphicFrame>
        <p:nvGraphicFramePr>
          <p:cNvPr id="48" name="Chart 47">
            <a:extLst>
              <a:ext uri="{FF2B5EF4-FFF2-40B4-BE49-F238E27FC236}">
                <a16:creationId xmlns:a16="http://schemas.microsoft.com/office/drawing/2014/main" id="{95CE82C2-D3EA-2015-5D07-839460AA9C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604169"/>
              </p:ext>
            </p:extLst>
          </p:nvPr>
        </p:nvGraphicFramePr>
        <p:xfrm>
          <a:off x="2562312" y="1583654"/>
          <a:ext cx="7139654" cy="3568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" name="Rectangle 48">
            <a:extLst>
              <a:ext uri="{FF2B5EF4-FFF2-40B4-BE49-F238E27FC236}">
                <a16:creationId xmlns:a16="http://schemas.microsoft.com/office/drawing/2014/main" id="{7C1F6916-1028-690D-F096-1A312807BFA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457062" y="2834740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% of Patients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FEF1111-6870-33A9-2D58-8A24F9ABF1AA}"/>
              </a:ext>
            </a:extLst>
          </p:cNvPr>
          <p:cNvGrpSpPr/>
          <p:nvPr/>
        </p:nvGrpSpPr>
        <p:grpSpPr>
          <a:xfrm>
            <a:off x="2516549" y="2780739"/>
            <a:ext cx="488577" cy="338554"/>
            <a:chOff x="1537444" y="853222"/>
            <a:chExt cx="366432" cy="253916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CC80B7C-B3B3-7DB1-61DB-E4FA26D662D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3" name="Rectangle 89">
              <a:extLst>
                <a:ext uri="{FF2B5EF4-FFF2-40B4-BE49-F238E27FC236}">
                  <a16:creationId xmlns:a16="http://schemas.microsoft.com/office/drawing/2014/main" id="{8A76EA2C-F4C8-52F8-2F81-1C8B2C374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514CA7B-60D2-9616-8C59-31DDFE1ACFB8}"/>
              </a:ext>
            </a:extLst>
          </p:cNvPr>
          <p:cNvGrpSpPr/>
          <p:nvPr/>
        </p:nvGrpSpPr>
        <p:grpSpPr>
          <a:xfrm>
            <a:off x="2509946" y="3374480"/>
            <a:ext cx="488577" cy="338554"/>
            <a:chOff x="1689844" y="995682"/>
            <a:chExt cx="366432" cy="253916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A28B0BA-C233-C1B0-EFF3-5ACC8809376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Rectangle 89">
              <a:extLst>
                <a:ext uri="{FF2B5EF4-FFF2-40B4-BE49-F238E27FC236}">
                  <a16:creationId xmlns:a16="http://schemas.microsoft.com/office/drawing/2014/main" id="{20EA7FC2-69A8-B055-05AE-879298123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40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3CCAC97-F9BC-6B7F-DDF1-9762D7A8A33F}"/>
              </a:ext>
            </a:extLst>
          </p:cNvPr>
          <p:cNvGrpSpPr/>
          <p:nvPr/>
        </p:nvGrpSpPr>
        <p:grpSpPr>
          <a:xfrm>
            <a:off x="2512382" y="3991673"/>
            <a:ext cx="488577" cy="338554"/>
            <a:chOff x="1689844" y="995682"/>
            <a:chExt cx="366432" cy="253916"/>
          </a:xfrm>
        </p:grpSpPr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F029490-EA36-EFCF-5489-4F335A6726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9" name="Rectangle 89">
              <a:extLst>
                <a:ext uri="{FF2B5EF4-FFF2-40B4-BE49-F238E27FC236}">
                  <a16:creationId xmlns:a16="http://schemas.microsoft.com/office/drawing/2014/main" id="{D3539C1B-6095-F90D-1036-02CA78551A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9FC4358-8480-ECB2-9247-7026793374EB}"/>
              </a:ext>
            </a:extLst>
          </p:cNvPr>
          <p:cNvGrpSpPr/>
          <p:nvPr/>
        </p:nvGrpSpPr>
        <p:grpSpPr>
          <a:xfrm>
            <a:off x="2659639" y="4614572"/>
            <a:ext cx="341098" cy="338554"/>
            <a:chOff x="1800452" y="1005622"/>
            <a:chExt cx="255824" cy="253916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C0C325E-26B6-155E-CFBE-25CA76E7F11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Rectangle 89">
              <a:extLst>
                <a:ext uri="{FF2B5EF4-FFF2-40B4-BE49-F238E27FC236}">
                  <a16:creationId xmlns:a16="http://schemas.microsoft.com/office/drawing/2014/main" id="{2F91D43C-2BFC-4D2E-8DD0-467D34986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sp>
        <p:nvSpPr>
          <p:cNvPr id="63" name="Rectangle 89">
            <a:extLst>
              <a:ext uri="{FF2B5EF4-FFF2-40B4-BE49-F238E27FC236}">
                <a16:creationId xmlns:a16="http://schemas.microsoft.com/office/drawing/2014/main" id="{42B2D9F5-A0CE-AFF3-D2BD-E07B51802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7999" y="4972196"/>
            <a:ext cx="98264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200">
                <a:latin typeface="+mj-lt"/>
              </a:rPr>
              <a:t>Baseline</a:t>
            </a:r>
          </a:p>
          <a:p>
            <a:pPr algn="ctr">
              <a:defRPr/>
            </a:pPr>
            <a:r>
              <a:rPr lang="en-US" altLang="en-US" sz="2200">
                <a:latin typeface="+mj-lt"/>
              </a:rPr>
              <a:t>N=97</a:t>
            </a:r>
          </a:p>
        </p:txBody>
      </p:sp>
      <p:sp>
        <p:nvSpPr>
          <p:cNvPr id="64" name="Rectangle 89">
            <a:extLst>
              <a:ext uri="{FF2B5EF4-FFF2-40B4-BE49-F238E27FC236}">
                <a16:creationId xmlns:a16="http://schemas.microsoft.com/office/drawing/2014/main" id="{123AAC17-84E0-22D7-9C8F-DCBF0450C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9164" y="4945260"/>
            <a:ext cx="69846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200">
                <a:latin typeface="+mj-lt"/>
              </a:rPr>
              <a:t>1 Year</a:t>
            </a:r>
          </a:p>
          <a:p>
            <a:pPr algn="ctr">
              <a:defRPr/>
            </a:pPr>
            <a:r>
              <a:rPr lang="en-US" altLang="en-US" sz="2200">
                <a:latin typeface="+mj-lt"/>
              </a:rPr>
              <a:t>N=91</a:t>
            </a:r>
          </a:p>
        </p:txBody>
      </p:sp>
      <p:sp>
        <p:nvSpPr>
          <p:cNvPr id="65" name="Rectangle 89">
            <a:extLst>
              <a:ext uri="{FF2B5EF4-FFF2-40B4-BE49-F238E27FC236}">
                <a16:creationId xmlns:a16="http://schemas.microsoft.com/office/drawing/2014/main" id="{79DD0739-EB1A-D231-3DBF-C8787DE6F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0983" y="4939614"/>
            <a:ext cx="82554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200">
                <a:latin typeface="+mj-lt"/>
              </a:rPr>
              <a:t>5 Years</a:t>
            </a:r>
          </a:p>
          <a:p>
            <a:pPr algn="ctr">
              <a:defRPr/>
            </a:pPr>
            <a:r>
              <a:rPr lang="en-US" altLang="en-US" sz="2200">
                <a:latin typeface="+mj-lt"/>
              </a:rPr>
              <a:t>N=60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0C84D65-B421-438D-AA83-2951532F8E23}"/>
              </a:ext>
            </a:extLst>
          </p:cNvPr>
          <p:cNvGrpSpPr/>
          <p:nvPr/>
        </p:nvGrpSpPr>
        <p:grpSpPr>
          <a:xfrm>
            <a:off x="2509946" y="2176336"/>
            <a:ext cx="488577" cy="338554"/>
            <a:chOff x="1537444" y="853222"/>
            <a:chExt cx="366432" cy="253916"/>
          </a:xfrm>
        </p:grpSpPr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D44053D7-648B-9A82-2A03-DC15AADB5A3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8" name="Rectangle 89">
              <a:extLst>
                <a:ext uri="{FF2B5EF4-FFF2-40B4-BE49-F238E27FC236}">
                  <a16:creationId xmlns:a16="http://schemas.microsoft.com/office/drawing/2014/main" id="{01CFD474-776B-F899-FF5E-009215F9E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80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F796345-FC07-8256-A885-B9E09AD2747E}"/>
              </a:ext>
            </a:extLst>
          </p:cNvPr>
          <p:cNvGrpSpPr/>
          <p:nvPr/>
        </p:nvGrpSpPr>
        <p:grpSpPr>
          <a:xfrm>
            <a:off x="2363576" y="1569805"/>
            <a:ext cx="636053" cy="338554"/>
            <a:chOff x="1426837" y="853222"/>
            <a:chExt cx="477039" cy="253916"/>
          </a:xfrm>
        </p:grpSpPr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F61D4A6-D507-4092-9530-EA2EA4F4CDD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1" name="Rectangle 89">
              <a:extLst>
                <a:ext uri="{FF2B5EF4-FFF2-40B4-BE49-F238E27FC236}">
                  <a16:creationId xmlns:a16="http://schemas.microsoft.com/office/drawing/2014/main" id="{D1A2DB92-BE79-2C24-169C-82E896CAFE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837" y="853222"/>
              <a:ext cx="33182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100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F1920565-56BB-8D5F-7E35-10A601361415}"/>
              </a:ext>
            </a:extLst>
          </p:cNvPr>
          <p:cNvGrpSpPr/>
          <p:nvPr/>
        </p:nvGrpSpPr>
        <p:grpSpPr>
          <a:xfrm>
            <a:off x="9872749" y="2208343"/>
            <a:ext cx="1756929" cy="1052466"/>
            <a:chOff x="10857051" y="1533951"/>
            <a:chExt cx="1700618" cy="1403288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B3821961-5F14-8F5E-34F1-1F0A46203C5E}"/>
                </a:ext>
              </a:extLst>
            </p:cNvPr>
            <p:cNvSpPr txBox="1"/>
            <p:nvPr/>
          </p:nvSpPr>
          <p:spPr>
            <a:xfrm>
              <a:off x="11045135" y="1533951"/>
              <a:ext cx="1124440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Class IV</a:t>
              </a: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339ED7DB-5259-4CC2-AE95-30BED4B386A5}"/>
                </a:ext>
              </a:extLst>
            </p:cNvPr>
            <p:cNvSpPr/>
            <p:nvPr/>
          </p:nvSpPr>
          <p:spPr bwMode="auto">
            <a:xfrm>
              <a:off x="10857051" y="1986826"/>
              <a:ext cx="194291" cy="183575"/>
            </a:xfrm>
            <a:prstGeom prst="rect">
              <a:avLst/>
            </a:prstGeom>
            <a:solidFill>
              <a:srgbClr val="F3B024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FE996B5D-3750-141D-CCBA-772C4CA699F9}"/>
                </a:ext>
              </a:extLst>
            </p:cNvPr>
            <p:cNvSpPr/>
            <p:nvPr/>
          </p:nvSpPr>
          <p:spPr bwMode="auto">
            <a:xfrm>
              <a:off x="10857051" y="1678683"/>
              <a:ext cx="194291" cy="183575"/>
            </a:xfrm>
            <a:prstGeom prst="rect">
              <a:avLst/>
            </a:prstGeom>
            <a:solidFill>
              <a:srgbClr val="E54B5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E99A454-4F6A-5E73-4669-B724FC4E4953}"/>
                </a:ext>
              </a:extLst>
            </p:cNvPr>
            <p:cNvSpPr txBox="1"/>
            <p:nvPr/>
          </p:nvSpPr>
          <p:spPr>
            <a:xfrm>
              <a:off x="11045138" y="1842092"/>
              <a:ext cx="1124439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Class III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B4404A6-8FD8-EE80-C7A5-8540E3FD8BF0}"/>
                </a:ext>
              </a:extLst>
            </p:cNvPr>
            <p:cNvSpPr txBox="1"/>
            <p:nvPr/>
          </p:nvSpPr>
          <p:spPr>
            <a:xfrm>
              <a:off x="11045135" y="2453662"/>
              <a:ext cx="1395651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84B5E1A-6118-6E4F-251D-D8622CFB2DD9}"/>
                </a:ext>
              </a:extLst>
            </p:cNvPr>
            <p:cNvSpPr/>
            <p:nvPr/>
          </p:nvSpPr>
          <p:spPr bwMode="auto">
            <a:xfrm>
              <a:off x="10857051" y="2308695"/>
              <a:ext cx="194291" cy="1835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A1B8A5A3-B233-578B-9B38-0D4FC5B7C5AE}"/>
                </a:ext>
              </a:extLst>
            </p:cNvPr>
            <p:cNvSpPr txBox="1"/>
            <p:nvPr/>
          </p:nvSpPr>
          <p:spPr>
            <a:xfrm>
              <a:off x="11051342" y="2163963"/>
              <a:ext cx="1395651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Class II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3213D3E9-3600-4AD0-05A3-3F6E0CB95075}"/>
                </a:ext>
              </a:extLst>
            </p:cNvPr>
            <p:cNvSpPr/>
            <p:nvPr/>
          </p:nvSpPr>
          <p:spPr bwMode="auto">
            <a:xfrm>
              <a:off x="10857051" y="2630562"/>
              <a:ext cx="194291" cy="18357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685783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1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ヒラギノ角ゴ Pro W3" pitchFamily="-111" charset="-128"/>
              </a:endParaRP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A16D68C9-C57B-65CE-3154-1E9C0800C02B}"/>
                </a:ext>
              </a:extLst>
            </p:cNvPr>
            <p:cNvSpPr txBox="1"/>
            <p:nvPr/>
          </p:nvSpPr>
          <p:spPr>
            <a:xfrm>
              <a:off x="11057547" y="2485834"/>
              <a:ext cx="1500122" cy="45140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/>
          </p:spPr>
          <p:txBody>
            <a:bodyPr wrap="square" rtlCol="0">
              <a:spAutoFit/>
            </a:bodyPr>
            <a:lstStyle/>
            <a:p>
              <a:pPr marL="0" marR="0" lvl="0" indent="0" defTabSz="68578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Class I</a:t>
              </a:r>
            </a:p>
          </p:txBody>
        </p:sp>
      </p:grpSp>
      <p:sp>
        <p:nvSpPr>
          <p:cNvPr id="82" name="Rectangle 89">
            <a:extLst>
              <a:ext uri="{FF2B5EF4-FFF2-40B4-BE49-F238E27FC236}">
                <a16:creationId xmlns:a16="http://schemas.microsoft.com/office/drawing/2014/main" id="{8DB723E3-54AA-7BEC-A74F-D67F269E7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2331" y="3713034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56.7</a:t>
            </a:r>
          </a:p>
        </p:txBody>
      </p:sp>
      <p:sp>
        <p:nvSpPr>
          <p:cNvPr id="84" name="Rectangle 89">
            <a:extLst>
              <a:ext uri="{FF2B5EF4-FFF2-40B4-BE49-F238E27FC236}">
                <a16:creationId xmlns:a16="http://schemas.microsoft.com/office/drawing/2014/main" id="{CCA9DD6C-E970-F529-82CC-CA7B8B4DD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5775" y="2313865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42.3</a:t>
            </a:r>
          </a:p>
        </p:txBody>
      </p:sp>
      <p:sp>
        <p:nvSpPr>
          <p:cNvPr id="85" name="Rectangle 89">
            <a:extLst>
              <a:ext uri="{FF2B5EF4-FFF2-40B4-BE49-F238E27FC236}">
                <a16:creationId xmlns:a16="http://schemas.microsoft.com/office/drawing/2014/main" id="{FEF469AD-BB94-A232-55E8-3F88B5D19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634" y="1520839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1.0</a:t>
            </a:r>
          </a:p>
        </p:txBody>
      </p:sp>
      <p:sp>
        <p:nvSpPr>
          <p:cNvPr id="86" name="Rectangle 89">
            <a:extLst>
              <a:ext uri="{FF2B5EF4-FFF2-40B4-BE49-F238E27FC236}">
                <a16:creationId xmlns:a16="http://schemas.microsoft.com/office/drawing/2014/main" id="{9C4A9256-324B-1129-72A7-2B5FECE2CD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034" y="3168482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75.8</a:t>
            </a:r>
          </a:p>
        </p:txBody>
      </p:sp>
      <p:sp>
        <p:nvSpPr>
          <p:cNvPr id="87" name="Rectangle 89">
            <a:extLst>
              <a:ext uri="{FF2B5EF4-FFF2-40B4-BE49-F238E27FC236}">
                <a16:creationId xmlns:a16="http://schemas.microsoft.com/office/drawing/2014/main" id="{01D2F009-30E6-604E-A83B-8ADBA140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730" y="2070671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19.8</a:t>
            </a:r>
          </a:p>
        </p:txBody>
      </p:sp>
      <p:sp>
        <p:nvSpPr>
          <p:cNvPr id="88" name="Rectangle 89">
            <a:extLst>
              <a:ext uri="{FF2B5EF4-FFF2-40B4-BE49-F238E27FC236}">
                <a16:creationId xmlns:a16="http://schemas.microsoft.com/office/drawing/2014/main" id="{D2ABE8AD-C333-150E-E960-850EA64191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5938" y="1682824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4.4</a:t>
            </a:r>
          </a:p>
        </p:txBody>
      </p:sp>
      <p:sp>
        <p:nvSpPr>
          <p:cNvPr id="89" name="Rectangle 89">
            <a:extLst>
              <a:ext uri="{FF2B5EF4-FFF2-40B4-BE49-F238E27FC236}">
                <a16:creationId xmlns:a16="http://schemas.microsoft.com/office/drawing/2014/main" id="{7BBEC9F2-DD78-AA8B-0D3D-5D5CD4B2E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21395" y="3170991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70.0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E886EC27-D717-3F42-6AD3-015BE460B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6091" y="2165263"/>
            <a:ext cx="38472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26.7</a:t>
            </a:r>
          </a:p>
        </p:txBody>
      </p:sp>
      <p:sp>
        <p:nvSpPr>
          <p:cNvPr id="91" name="Rectangle 89">
            <a:extLst>
              <a:ext uri="{FF2B5EF4-FFF2-40B4-BE49-F238E27FC236}">
                <a16:creationId xmlns:a16="http://schemas.microsoft.com/office/drawing/2014/main" id="{2302E88B-5C91-595B-890F-1740CA9F2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6441" y="1520839"/>
            <a:ext cx="36227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1.7*</a:t>
            </a:r>
          </a:p>
        </p:txBody>
      </p:sp>
      <p:sp>
        <p:nvSpPr>
          <p:cNvPr id="92" name="Rectangle 89">
            <a:extLst>
              <a:ext uri="{FF2B5EF4-FFF2-40B4-BE49-F238E27FC236}">
                <a16:creationId xmlns:a16="http://schemas.microsoft.com/office/drawing/2014/main" id="{930E6980-53F5-E608-4C83-D2A5B8049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2624" y="1682823"/>
            <a:ext cx="27411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r>
              <a:rPr lang="en-US" altLang="en-US" sz="1600" b="1">
                <a:latin typeface="+mj-lt"/>
              </a:rPr>
              <a:t>1.7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97D05B8-5061-D973-0C1D-F80E11D3FDF1}"/>
              </a:ext>
            </a:extLst>
          </p:cNvPr>
          <p:cNvCxnSpPr>
            <a:cxnSpLocks/>
          </p:cNvCxnSpPr>
          <p:nvPr/>
        </p:nvCxnSpPr>
        <p:spPr>
          <a:xfrm>
            <a:off x="8922502" y="1822045"/>
            <a:ext cx="88178" cy="1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Partner_3_Trial_KO_RGB.png">
            <a:extLst>
              <a:ext uri="{FF2B5EF4-FFF2-40B4-BE49-F238E27FC236}">
                <a16:creationId xmlns:a16="http://schemas.microsoft.com/office/drawing/2014/main" id="{B6AA6F8C-7F95-3489-40D8-2F920C9EB4E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5619D6-C789-A7CF-ED97-B3598D2C9A0A}"/>
              </a:ext>
            </a:extLst>
          </p:cNvPr>
          <p:cNvSpPr txBox="1"/>
          <p:nvPr/>
        </p:nvSpPr>
        <p:spPr>
          <a:xfrm>
            <a:off x="88923" y="5790976"/>
            <a:ext cx="4308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* Class III at baseline, increased to Class IV at 5 years</a:t>
            </a:r>
          </a:p>
        </p:txBody>
      </p:sp>
    </p:spTree>
    <p:extLst>
      <p:ext uri="{BB962C8B-B14F-4D97-AF65-F5344CB8AC3E}">
        <p14:creationId xmlns:p14="http://schemas.microsoft.com/office/powerpoint/2010/main" val="92263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C4CF7-D40B-7478-D6E2-5E12F3A33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730BF-C84C-2275-0DD9-493CC4FD5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233" y="462337"/>
            <a:ext cx="11408595" cy="5424754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None/>
            </a:pPr>
            <a:r>
              <a:rPr lang="en-US" sz="9600" b="1"/>
              <a:t>Chris Malaisrie, MD</a:t>
            </a:r>
          </a:p>
          <a:p>
            <a:pPr>
              <a:buFont typeface="Arial" pitchFamily="34" charset="0"/>
              <a:buNone/>
            </a:pPr>
            <a:r>
              <a:rPr lang="en-US" sz="2400"/>
              <a:t> </a:t>
            </a:r>
          </a:p>
          <a:p>
            <a:pPr>
              <a:buFont typeface="Arial" pitchFamily="34" charset="0"/>
              <a:buNone/>
            </a:pPr>
            <a:r>
              <a:rPr lang="en-US" sz="6400" u="sng"/>
              <a:t>Consultation</a:t>
            </a:r>
            <a:r>
              <a:rPr lang="en-US" sz="6400"/>
              <a:t>: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	Edwards Lifesciences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	Medtronic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      </a:t>
            </a:r>
            <a:r>
              <a:rPr lang="en-US" sz="6400" err="1"/>
              <a:t>Cryolife</a:t>
            </a:r>
            <a:endParaRPr lang="en-US" sz="6400"/>
          </a:p>
          <a:p>
            <a:pPr>
              <a:buFont typeface="Arial" pitchFamily="34" charset="0"/>
              <a:buNone/>
            </a:pPr>
            <a:r>
              <a:rPr lang="en-US" sz="6400"/>
              <a:t>      Terumo Aortic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 </a:t>
            </a:r>
          </a:p>
          <a:p>
            <a:pPr>
              <a:buFont typeface="Arial" pitchFamily="34" charset="0"/>
              <a:buNone/>
            </a:pPr>
            <a:r>
              <a:rPr lang="en-US" sz="6400" u="sng"/>
              <a:t>Speaker/honoraria</a:t>
            </a:r>
            <a:r>
              <a:rPr lang="en-US" sz="6400"/>
              <a:t>: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	Edwards Lifesciences 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	</a:t>
            </a:r>
            <a:r>
              <a:rPr lang="en-US" sz="6400" err="1"/>
              <a:t>Cryolife</a:t>
            </a:r>
            <a:r>
              <a:rPr lang="en-US" sz="6400"/>
              <a:t> 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      </a:t>
            </a:r>
            <a:r>
              <a:rPr lang="en-US" sz="6400" err="1"/>
              <a:t>Atricure</a:t>
            </a:r>
            <a:endParaRPr lang="en-US" sz="6400"/>
          </a:p>
          <a:p>
            <a:pPr>
              <a:buFont typeface="Arial" pitchFamily="34" charset="0"/>
              <a:buNone/>
            </a:pPr>
            <a:r>
              <a:rPr lang="en-US" sz="6400"/>
              <a:t>      Terumo Aortic</a:t>
            </a:r>
          </a:p>
          <a:p>
            <a:pPr>
              <a:buFont typeface="Arial" pitchFamily="34" charset="0"/>
              <a:buNone/>
            </a:pPr>
            <a:endParaRPr lang="en-US" sz="6400"/>
          </a:p>
          <a:p>
            <a:pPr>
              <a:buFont typeface="Arial" pitchFamily="34" charset="0"/>
              <a:buNone/>
            </a:pPr>
            <a:r>
              <a:rPr lang="en-US" sz="6400" u="sng"/>
              <a:t>Research support</a:t>
            </a:r>
            <a:r>
              <a:rPr lang="en-US" sz="6400"/>
              <a:t>: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     Edwards Lifesciences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      Medtronic</a:t>
            </a:r>
          </a:p>
          <a:p>
            <a:pPr>
              <a:buFont typeface="Arial" pitchFamily="34" charset="0"/>
              <a:buNone/>
            </a:pPr>
            <a:r>
              <a:rPr lang="en-US" sz="6400"/>
              <a:t>      </a:t>
            </a:r>
            <a:r>
              <a:rPr lang="en-US" sz="6400" err="1"/>
              <a:t>Cryolife</a:t>
            </a:r>
            <a:endParaRPr lang="en-US" sz="6400"/>
          </a:p>
          <a:p>
            <a:pPr>
              <a:buFont typeface="Arial" pitchFamily="34" charset="0"/>
              <a:buNone/>
            </a:pPr>
            <a:r>
              <a:rPr lang="en-US" sz="6400"/>
              <a:t>      Terumo Aortic</a:t>
            </a:r>
          </a:p>
        </p:txBody>
      </p:sp>
    </p:spTree>
    <p:extLst>
      <p:ext uri="{BB962C8B-B14F-4D97-AF65-F5344CB8AC3E}">
        <p14:creationId xmlns:p14="http://schemas.microsoft.com/office/powerpoint/2010/main" val="3415435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>
            <a:extLst>
              <a:ext uri="{FF2B5EF4-FFF2-40B4-BE49-F238E27FC236}">
                <a16:creationId xmlns:a16="http://schemas.microsoft.com/office/drawing/2014/main" id="{3C2D59DE-0836-79C3-B221-C6DC6884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95" y="0"/>
            <a:ext cx="11242610" cy="914400"/>
          </a:xfrm>
        </p:spPr>
        <p:txBody>
          <a:bodyPr/>
          <a:lstStyle/>
          <a:p>
            <a:pPr algn="ctr"/>
            <a:r>
              <a:rPr lang="en-US" b="1"/>
              <a:t>KCCQ Score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C81C4A7-0CA9-802C-8B0D-C62E0C4C3D5F}"/>
              </a:ext>
            </a:extLst>
          </p:cNvPr>
          <p:cNvGrpSpPr/>
          <p:nvPr/>
        </p:nvGrpSpPr>
        <p:grpSpPr>
          <a:xfrm>
            <a:off x="789658" y="659211"/>
            <a:ext cx="9977320" cy="5418667"/>
            <a:chOff x="687109" y="296015"/>
            <a:chExt cx="9977320" cy="5418667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0399899C-2E4B-3D4B-A8E4-6E4FDFD35519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455100657"/>
                </p:ext>
              </p:extLst>
            </p:nvPr>
          </p:nvGraphicFramePr>
          <p:xfrm>
            <a:off x="2094377" y="296015"/>
            <a:ext cx="812800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D7D3069-9B41-A8D1-19F1-2C87F4920E5D}"/>
                </a:ext>
              </a:extLst>
            </p:cNvPr>
            <p:cNvGrpSpPr/>
            <p:nvPr/>
          </p:nvGrpSpPr>
          <p:grpSpPr>
            <a:xfrm>
              <a:off x="687109" y="296015"/>
              <a:ext cx="9977320" cy="5277970"/>
              <a:chOff x="687109" y="296015"/>
              <a:chExt cx="9977320" cy="5277970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5661C82-8F5D-B771-F6BA-7FEA0D2D20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-784785" y="2302606"/>
                <a:ext cx="438251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400">
                    <a:latin typeface="+mn-lt"/>
                    <a:cs typeface="Times New Roman" panose="02020603050405020304" pitchFamily="18" charset="0"/>
                  </a:rPr>
                  <a:t>Mean KCCQ Score</a:t>
                </a:r>
              </a:p>
            </p:txBody>
          </p: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4F0FA72-2AC1-A059-C404-BADAE455259D}"/>
                  </a:ext>
                </a:extLst>
              </p:cNvPr>
              <p:cNvGrpSpPr/>
              <p:nvPr/>
            </p:nvGrpSpPr>
            <p:grpSpPr>
              <a:xfrm>
                <a:off x="2390940" y="4010650"/>
                <a:ext cx="6981735" cy="500798"/>
                <a:chOff x="2662993" y="4199495"/>
                <a:chExt cx="6981735" cy="500798"/>
              </a:xfrm>
            </p:grpSpPr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F51151EA-4290-95DC-A55B-AE81BB5B8DE0}"/>
                    </a:ext>
                  </a:extLst>
                </p:cNvPr>
                <p:cNvGrpSpPr/>
                <p:nvPr/>
              </p:nvGrpSpPr>
              <p:grpSpPr>
                <a:xfrm>
                  <a:off x="3903927" y="4199495"/>
                  <a:ext cx="600952" cy="500798"/>
                  <a:chOff x="2609591" y="4199495"/>
                  <a:chExt cx="600952" cy="500798"/>
                </a:xfrm>
              </p:grpSpPr>
              <p:cxnSp>
                <p:nvCxnSpPr>
                  <p:cNvPr id="125" name="Straight Connector 124">
                    <a:extLst>
                      <a:ext uri="{FF2B5EF4-FFF2-40B4-BE49-F238E27FC236}">
                        <a16:creationId xmlns:a16="http://schemas.microsoft.com/office/drawing/2014/main" id="{1178F6E2-051A-F814-43B6-646CE4901E0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837288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6" name="TextBox 125">
                    <a:extLst>
                      <a:ext uri="{FF2B5EF4-FFF2-40B4-BE49-F238E27FC236}">
                        <a16:creationId xmlns:a16="http://schemas.microsoft.com/office/drawing/2014/main" id="{8E0BA43E-77F2-6683-1CFB-C256C4A5FA59}"/>
                      </a:ext>
                    </a:extLst>
                  </p:cNvPr>
                  <p:cNvSpPr txBox="1"/>
                  <p:nvPr/>
                </p:nvSpPr>
                <p:spPr>
                  <a:xfrm>
                    <a:off x="2609591" y="4269406"/>
                    <a:ext cx="600952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12</a:t>
                    </a:r>
                  </a:p>
                </p:txBody>
              </p:sp>
            </p:grpSp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D3924ADD-0409-48C2-DDBF-87B5E7F7B8E3}"/>
                    </a:ext>
                  </a:extLst>
                </p:cNvPr>
                <p:cNvGrpSpPr/>
                <p:nvPr/>
              </p:nvGrpSpPr>
              <p:grpSpPr>
                <a:xfrm>
                  <a:off x="5157084" y="4199495"/>
                  <a:ext cx="634684" cy="489423"/>
                  <a:chOff x="2564614" y="4199495"/>
                  <a:chExt cx="634684" cy="489423"/>
                </a:xfrm>
              </p:grpSpPr>
              <p:cxnSp>
                <p:nvCxnSpPr>
                  <p:cNvPr id="123" name="Straight Connector 122">
                    <a:extLst>
                      <a:ext uri="{FF2B5EF4-FFF2-40B4-BE49-F238E27FC236}">
                        <a16:creationId xmlns:a16="http://schemas.microsoft.com/office/drawing/2014/main" id="{EB8DB85F-66FE-D287-3D37-EA005D1A016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807304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4" name="TextBox 123">
                    <a:extLst>
                      <a:ext uri="{FF2B5EF4-FFF2-40B4-BE49-F238E27FC236}">
                        <a16:creationId xmlns:a16="http://schemas.microsoft.com/office/drawing/2014/main" id="{6D8D62E8-B2E8-6D2E-999E-68BDC035BD63}"/>
                      </a:ext>
                    </a:extLst>
                  </p:cNvPr>
                  <p:cNvSpPr txBox="1"/>
                  <p:nvPr/>
                </p:nvSpPr>
                <p:spPr>
                  <a:xfrm>
                    <a:off x="2564614" y="4258031"/>
                    <a:ext cx="634684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24</a:t>
                    </a:r>
                  </a:p>
                </p:txBody>
              </p:sp>
            </p:grpSp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40830A05-B021-3933-B017-CBE3E278945C}"/>
                    </a:ext>
                  </a:extLst>
                </p:cNvPr>
                <p:cNvGrpSpPr/>
                <p:nvPr/>
              </p:nvGrpSpPr>
              <p:grpSpPr>
                <a:xfrm>
                  <a:off x="6451075" y="4199495"/>
                  <a:ext cx="600952" cy="485852"/>
                  <a:chOff x="2560471" y="4199495"/>
                  <a:chExt cx="600952" cy="485852"/>
                </a:xfrm>
              </p:grpSpPr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64869582-009A-47F3-1416-EFA8A95C68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803556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TextBox 121">
                    <a:extLst>
                      <a:ext uri="{FF2B5EF4-FFF2-40B4-BE49-F238E27FC236}">
                        <a16:creationId xmlns:a16="http://schemas.microsoft.com/office/drawing/2014/main" id="{B21C559E-BCC7-00CD-832B-B880AD2AB4F7}"/>
                      </a:ext>
                    </a:extLst>
                  </p:cNvPr>
                  <p:cNvSpPr txBox="1"/>
                  <p:nvPr/>
                </p:nvSpPr>
                <p:spPr>
                  <a:xfrm>
                    <a:off x="2560471" y="4254460"/>
                    <a:ext cx="600952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36</a:t>
                    </a:r>
                  </a:p>
                </p:txBody>
              </p: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CA016939-3A5E-423D-EEDF-8C8C73E5CDE2}"/>
                    </a:ext>
                  </a:extLst>
                </p:cNvPr>
                <p:cNvGrpSpPr/>
                <p:nvPr/>
              </p:nvGrpSpPr>
              <p:grpSpPr>
                <a:xfrm>
                  <a:off x="7747117" y="4199495"/>
                  <a:ext cx="600952" cy="496444"/>
                  <a:chOff x="2558379" y="4199495"/>
                  <a:chExt cx="600952" cy="496444"/>
                </a:xfrm>
              </p:grpSpPr>
              <p:cxnSp>
                <p:nvCxnSpPr>
                  <p:cNvPr id="119" name="Straight Connector 118">
                    <a:extLst>
                      <a:ext uri="{FF2B5EF4-FFF2-40B4-BE49-F238E27FC236}">
                        <a16:creationId xmlns:a16="http://schemas.microsoft.com/office/drawing/2014/main" id="{94513C11-F078-96A5-AB7B-6306339F81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807304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0" name="TextBox 119">
                    <a:extLst>
                      <a:ext uri="{FF2B5EF4-FFF2-40B4-BE49-F238E27FC236}">
                        <a16:creationId xmlns:a16="http://schemas.microsoft.com/office/drawing/2014/main" id="{AE520666-F9F6-9EE6-0785-034AE856C2F9}"/>
                      </a:ext>
                    </a:extLst>
                  </p:cNvPr>
                  <p:cNvSpPr txBox="1"/>
                  <p:nvPr/>
                </p:nvSpPr>
                <p:spPr>
                  <a:xfrm>
                    <a:off x="2558379" y="4265052"/>
                    <a:ext cx="600952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48</a:t>
                    </a:r>
                  </a:p>
                </p:txBody>
              </p:sp>
            </p:grpSp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C6B99CE4-637E-D53B-FC2A-5E6DDFCF80BD}"/>
                    </a:ext>
                  </a:extLst>
                </p:cNvPr>
                <p:cNvGrpSpPr/>
                <p:nvPr/>
              </p:nvGrpSpPr>
              <p:grpSpPr>
                <a:xfrm>
                  <a:off x="9005931" y="4199495"/>
                  <a:ext cx="638797" cy="496443"/>
                  <a:chOff x="2519059" y="4199495"/>
                  <a:chExt cx="638797" cy="496443"/>
                </a:xfrm>
              </p:grpSpPr>
              <p:cxnSp>
                <p:nvCxnSpPr>
                  <p:cNvPr id="117" name="Straight Connector 116">
                    <a:extLst>
                      <a:ext uri="{FF2B5EF4-FFF2-40B4-BE49-F238E27FC236}">
                        <a16:creationId xmlns:a16="http://schemas.microsoft.com/office/drawing/2014/main" id="{09DE035F-4056-8686-0713-DF3638219FE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796060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8" name="TextBox 117">
                    <a:extLst>
                      <a:ext uri="{FF2B5EF4-FFF2-40B4-BE49-F238E27FC236}">
                        <a16:creationId xmlns:a16="http://schemas.microsoft.com/office/drawing/2014/main" id="{9C877FC7-1926-E4DE-02CC-59452F174DC6}"/>
                      </a:ext>
                    </a:extLst>
                  </p:cNvPr>
                  <p:cNvSpPr txBox="1"/>
                  <p:nvPr/>
                </p:nvSpPr>
                <p:spPr>
                  <a:xfrm>
                    <a:off x="2519059" y="4265051"/>
                    <a:ext cx="638797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60</a:t>
                    </a:r>
                  </a:p>
                </p:txBody>
              </p: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8FE70985-7363-D6A4-63BF-63AC921EB710}"/>
                    </a:ext>
                  </a:extLst>
                </p:cNvPr>
                <p:cNvGrpSpPr/>
                <p:nvPr/>
              </p:nvGrpSpPr>
              <p:grpSpPr>
                <a:xfrm>
                  <a:off x="2662993" y="4199495"/>
                  <a:ext cx="418429" cy="500798"/>
                  <a:chOff x="2666791" y="4199495"/>
                  <a:chExt cx="418429" cy="500798"/>
                </a:xfrm>
              </p:grpSpPr>
              <p:cxnSp>
                <p:nvCxnSpPr>
                  <p:cNvPr id="115" name="Straight Connector 114">
                    <a:extLst>
                      <a:ext uri="{FF2B5EF4-FFF2-40B4-BE49-F238E27FC236}">
                        <a16:creationId xmlns:a16="http://schemas.microsoft.com/office/drawing/2014/main" id="{26A5778F-D252-F3E3-F883-0C44215C157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833312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6" name="TextBox 115">
                    <a:extLst>
                      <a:ext uri="{FF2B5EF4-FFF2-40B4-BE49-F238E27FC236}">
                        <a16:creationId xmlns:a16="http://schemas.microsoft.com/office/drawing/2014/main" id="{33CA4B04-EC27-042D-D3F8-E92932553A96}"/>
                      </a:ext>
                    </a:extLst>
                  </p:cNvPr>
                  <p:cNvSpPr txBox="1"/>
                  <p:nvPr/>
                </p:nvSpPr>
                <p:spPr>
                  <a:xfrm>
                    <a:off x="2666791" y="4269406"/>
                    <a:ext cx="418429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0</a:t>
                    </a:r>
                  </a:p>
                </p:txBody>
              </p:sp>
            </p:grpSp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7BB64165-22F8-74E9-0DC4-854B3E845729}"/>
                    </a:ext>
                  </a:extLst>
                </p:cNvPr>
                <p:cNvGrpSpPr/>
                <p:nvPr/>
              </p:nvGrpSpPr>
              <p:grpSpPr>
                <a:xfrm>
                  <a:off x="2779437" y="4199495"/>
                  <a:ext cx="418429" cy="500798"/>
                  <a:chOff x="2674675" y="4199495"/>
                  <a:chExt cx="418429" cy="500798"/>
                </a:xfrm>
              </p:grpSpPr>
              <p:cxnSp>
                <p:nvCxnSpPr>
                  <p:cNvPr id="113" name="Straight Connector 112">
                    <a:extLst>
                      <a:ext uri="{FF2B5EF4-FFF2-40B4-BE49-F238E27FC236}">
                        <a16:creationId xmlns:a16="http://schemas.microsoft.com/office/drawing/2014/main" id="{5FCABAC2-32EB-3B0C-B50C-36C8516B731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837288" y="4241893"/>
                    <a:ext cx="84796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4" name="TextBox 113">
                    <a:extLst>
                      <a:ext uri="{FF2B5EF4-FFF2-40B4-BE49-F238E27FC236}">
                        <a16:creationId xmlns:a16="http://schemas.microsoft.com/office/drawing/2014/main" id="{7A5BD46E-04FA-D323-383C-36D934411070}"/>
                      </a:ext>
                    </a:extLst>
                  </p:cNvPr>
                  <p:cNvSpPr txBox="1"/>
                  <p:nvPr/>
                </p:nvSpPr>
                <p:spPr>
                  <a:xfrm>
                    <a:off x="2674675" y="4269406"/>
                    <a:ext cx="418429" cy="43088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200">
                        <a:cs typeface="Times New Roman" panose="02020603050405020304" pitchFamily="18" charset="0"/>
                      </a:rPr>
                      <a:t>1</a:t>
                    </a:r>
                  </a:p>
                </p:txBody>
              </p:sp>
            </p:grpSp>
          </p:grp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64F069DB-33B8-5265-5825-BE132A45E2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03700" y="4575008"/>
                <a:ext cx="840168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altLang="en-US" sz="2400">
                    <a:latin typeface="+mn-lt"/>
                    <a:cs typeface="Times New Roman" panose="02020603050405020304" pitchFamily="18" charset="0"/>
                  </a:rPr>
                  <a:t>Months from Procedure</a:t>
                </a:r>
              </a:p>
            </p:txBody>
          </p:sp>
          <p:sp>
            <p:nvSpPr>
              <p:cNvPr id="9" name="TextBox 1">
                <a:extLst>
                  <a:ext uri="{FF2B5EF4-FFF2-40B4-BE49-F238E27FC236}">
                    <a16:creationId xmlns:a16="http://schemas.microsoft.com/office/drawing/2014/main" id="{D161D72B-0B09-3837-2CFB-DBA252DFBF16}"/>
                  </a:ext>
                </a:extLst>
              </p:cNvPr>
              <p:cNvSpPr txBox="1"/>
              <p:nvPr/>
            </p:nvSpPr>
            <p:spPr>
              <a:xfrm>
                <a:off x="2685335" y="2516421"/>
                <a:ext cx="865443" cy="272299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60.7</a:t>
                </a:r>
              </a:p>
            </p:txBody>
          </p:sp>
          <p:sp>
            <p:nvSpPr>
              <p:cNvPr id="10" name="TextBox 1">
                <a:extLst>
                  <a:ext uri="{FF2B5EF4-FFF2-40B4-BE49-F238E27FC236}">
                    <a16:creationId xmlns:a16="http://schemas.microsoft.com/office/drawing/2014/main" id="{79372ACA-0F40-2C5A-BAC2-2A7C84423B84}"/>
                  </a:ext>
                </a:extLst>
              </p:cNvPr>
              <p:cNvSpPr txBox="1"/>
              <p:nvPr/>
            </p:nvSpPr>
            <p:spPr>
              <a:xfrm>
                <a:off x="2580006" y="1039507"/>
                <a:ext cx="1092311" cy="33855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85.9</a:t>
                </a:r>
              </a:p>
            </p:txBody>
          </p:sp>
          <p:sp>
            <p:nvSpPr>
              <p:cNvPr id="11" name="TextBox 1">
                <a:extLst>
                  <a:ext uri="{FF2B5EF4-FFF2-40B4-BE49-F238E27FC236}">
                    <a16:creationId xmlns:a16="http://schemas.microsoft.com/office/drawing/2014/main" id="{A6CB967A-B21A-9CA6-3F2E-99038385B114}"/>
                  </a:ext>
                </a:extLst>
              </p:cNvPr>
              <p:cNvSpPr txBox="1"/>
              <p:nvPr/>
            </p:nvSpPr>
            <p:spPr>
              <a:xfrm>
                <a:off x="3683129" y="975682"/>
                <a:ext cx="899687" cy="33855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87.8</a:t>
                </a:r>
              </a:p>
            </p:txBody>
          </p:sp>
          <p:sp>
            <p:nvSpPr>
              <p:cNvPr id="12" name="TextBox 1">
                <a:extLst>
                  <a:ext uri="{FF2B5EF4-FFF2-40B4-BE49-F238E27FC236}">
                    <a16:creationId xmlns:a16="http://schemas.microsoft.com/office/drawing/2014/main" id="{8C18D7B2-54EF-B1C6-C376-27F1F38D6845}"/>
                  </a:ext>
                </a:extLst>
              </p:cNvPr>
              <p:cNvSpPr txBox="1"/>
              <p:nvPr/>
            </p:nvSpPr>
            <p:spPr>
              <a:xfrm>
                <a:off x="4997516" y="1012385"/>
                <a:ext cx="863596" cy="33855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87.3</a:t>
                </a:r>
              </a:p>
            </p:txBody>
          </p:sp>
          <p:sp>
            <p:nvSpPr>
              <p:cNvPr id="13" name="TextBox 1">
                <a:extLst>
                  <a:ext uri="{FF2B5EF4-FFF2-40B4-BE49-F238E27FC236}">
                    <a16:creationId xmlns:a16="http://schemas.microsoft.com/office/drawing/2014/main" id="{6FC76518-D172-9CF0-017E-22B7A26E520D}"/>
                  </a:ext>
                </a:extLst>
              </p:cNvPr>
              <p:cNvSpPr txBox="1"/>
              <p:nvPr/>
            </p:nvSpPr>
            <p:spPr>
              <a:xfrm>
                <a:off x="6238209" y="913172"/>
                <a:ext cx="953339" cy="33855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89.7</a:t>
                </a:r>
              </a:p>
            </p:txBody>
          </p:sp>
          <p:sp>
            <p:nvSpPr>
              <p:cNvPr id="14" name="TextBox 1">
                <a:extLst>
                  <a:ext uri="{FF2B5EF4-FFF2-40B4-BE49-F238E27FC236}">
                    <a16:creationId xmlns:a16="http://schemas.microsoft.com/office/drawing/2014/main" id="{451DF8E5-696E-B8FB-02EE-FE0F777C64E1}"/>
                  </a:ext>
                </a:extLst>
              </p:cNvPr>
              <p:cNvSpPr txBox="1"/>
              <p:nvPr/>
            </p:nvSpPr>
            <p:spPr>
              <a:xfrm>
                <a:off x="7545290" y="993056"/>
                <a:ext cx="900920" cy="33855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87.9</a:t>
                </a:r>
              </a:p>
            </p:txBody>
          </p:sp>
          <p:sp>
            <p:nvSpPr>
              <p:cNvPr id="15" name="TextBox 1">
                <a:extLst>
                  <a:ext uri="{FF2B5EF4-FFF2-40B4-BE49-F238E27FC236}">
                    <a16:creationId xmlns:a16="http://schemas.microsoft.com/office/drawing/2014/main" id="{BAB2C7B1-95E3-1019-279B-2CB0125D909A}"/>
                  </a:ext>
                </a:extLst>
              </p:cNvPr>
              <p:cNvSpPr txBox="1"/>
              <p:nvPr/>
            </p:nvSpPr>
            <p:spPr>
              <a:xfrm>
                <a:off x="8799952" y="988109"/>
                <a:ext cx="974898" cy="338554"/>
              </a:xfrm>
              <a:prstGeom prst="rect">
                <a:avLst/>
              </a:prstGeom>
            </p:spPr>
            <p:txBody>
              <a:bodyPr wrap="square" rtlCol="0"/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200" b="1">
                    <a:cs typeface="Times New Roman" panose="02020603050405020304" pitchFamily="18" charset="0"/>
                  </a:rPr>
                  <a:t>87.5</a:t>
                </a:r>
              </a:p>
            </p:txBody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0BBAF7C6-2652-39F6-9077-698A62F3F33F}"/>
                  </a:ext>
                </a:extLst>
              </p:cNvPr>
              <p:cNvGrpSpPr/>
              <p:nvPr/>
            </p:nvGrpSpPr>
            <p:grpSpPr>
              <a:xfrm>
                <a:off x="687109" y="4998829"/>
                <a:ext cx="8533562" cy="575156"/>
                <a:chOff x="668059" y="6236796"/>
                <a:chExt cx="8533562" cy="575156"/>
              </a:xfrm>
            </p:grpSpPr>
            <p:sp>
              <p:nvSpPr>
                <p:cNvPr id="42" name="Rectangle 88">
                  <a:extLst>
                    <a:ext uri="{FF2B5EF4-FFF2-40B4-BE49-F238E27FC236}">
                      <a16:creationId xmlns:a16="http://schemas.microsoft.com/office/drawing/2014/main" id="{2914BCDA-B42B-A7A8-971A-ED8A3E85C7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6875" y="6534953"/>
                  <a:ext cx="7543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defRPr/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P3 AViV</a:t>
                  </a:r>
                </a:p>
              </p:txBody>
            </p:sp>
            <p:sp>
              <p:nvSpPr>
                <p:cNvPr id="43" name="Rectangle 14">
                  <a:extLst>
                    <a:ext uri="{FF2B5EF4-FFF2-40B4-BE49-F238E27FC236}">
                      <a16:creationId xmlns:a16="http://schemas.microsoft.com/office/drawing/2014/main" id="{7B9BE0E8-9FF5-AC89-BE6F-6C0B6AE5BE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10253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94</a:t>
                  </a:r>
                </a:p>
              </p:txBody>
            </p:sp>
            <p:sp>
              <p:nvSpPr>
                <p:cNvPr id="44" name="Rectangle 15">
                  <a:extLst>
                    <a:ext uri="{FF2B5EF4-FFF2-40B4-BE49-F238E27FC236}">
                      <a16:creationId xmlns:a16="http://schemas.microsoft.com/office/drawing/2014/main" id="{83304C85-89CE-9345-DC3B-5987C71CB7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63819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86</a:t>
                  </a:r>
                </a:p>
              </p:txBody>
            </p:sp>
            <p:sp>
              <p:nvSpPr>
                <p:cNvPr id="45" name="Rectangle 16">
                  <a:extLst>
                    <a:ext uri="{FF2B5EF4-FFF2-40B4-BE49-F238E27FC236}">
                      <a16:creationId xmlns:a16="http://schemas.microsoft.com/office/drawing/2014/main" id="{D01F1E67-9BE7-6FCB-5B25-83E4E3368E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37633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77</a:t>
                  </a:r>
                </a:p>
              </p:txBody>
            </p:sp>
            <p:sp>
              <p:nvSpPr>
                <p:cNvPr id="46" name="Rectangle 17">
                  <a:extLst>
                    <a:ext uri="{FF2B5EF4-FFF2-40B4-BE49-F238E27FC236}">
                      <a16:creationId xmlns:a16="http://schemas.microsoft.com/office/drawing/2014/main" id="{07AC03C1-72AC-DE59-53F8-B355E97067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343337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75</a:t>
                  </a:r>
                </a:p>
              </p:txBody>
            </p:sp>
            <p:sp>
              <p:nvSpPr>
                <p:cNvPr id="47" name="Rectangle 18">
                  <a:extLst>
                    <a:ext uri="{FF2B5EF4-FFF2-40B4-BE49-F238E27FC236}">
                      <a16:creationId xmlns:a16="http://schemas.microsoft.com/office/drawing/2014/main" id="{C130819F-B70D-8689-2D7F-CCF554C795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22474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68</a:t>
                  </a:r>
                </a:p>
              </p:txBody>
            </p:sp>
            <p:sp>
              <p:nvSpPr>
                <p:cNvPr id="48" name="Rectangle 19">
                  <a:extLst>
                    <a:ext uri="{FF2B5EF4-FFF2-40B4-BE49-F238E27FC236}">
                      <a16:creationId xmlns:a16="http://schemas.microsoft.com/office/drawing/2014/main" id="{43E674E6-6E02-47E5-26AB-0B508442101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954759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60</a:t>
                  </a: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7506A8DF-FB25-1145-1A45-9A87EEB5A3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68059" y="6236796"/>
                  <a:ext cx="2039084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en-US" altLang="en-US" i="1">
                      <a:latin typeface="+mn-lt"/>
                      <a:cs typeface="Times New Roman" panose="02020603050405020304" pitchFamily="18" charset="0"/>
                    </a:rPr>
                    <a:t>No. of Assessments:</a:t>
                  </a:r>
                  <a:endParaRPr lang="en-US" altLang="en-US">
                    <a:latin typeface="+mn-lt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Rectangle 14">
                  <a:extLst>
                    <a:ext uri="{FF2B5EF4-FFF2-40B4-BE49-F238E27FC236}">
                      <a16:creationId xmlns:a16="http://schemas.microsoft.com/office/drawing/2014/main" id="{379AA628-BE61-8EFF-0E33-D5D3D61686F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7320" y="6529189"/>
                  <a:ext cx="24686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en-US">
                      <a:latin typeface="+mn-lt"/>
                      <a:cs typeface="Times New Roman" panose="02020603050405020304" pitchFamily="18" charset="0"/>
                    </a:rPr>
                    <a:t>94</a:t>
                  </a:r>
                </a:p>
              </p:txBody>
            </p:sp>
          </p:grp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1A1E93D-6255-8D08-FCA8-0D9DC36AD201}"/>
                  </a:ext>
                </a:extLst>
              </p:cNvPr>
              <p:cNvSpPr txBox="1"/>
              <p:nvPr/>
            </p:nvSpPr>
            <p:spPr>
              <a:xfrm>
                <a:off x="7633600" y="1625725"/>
                <a:ext cx="303082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i="1" kern="150">
                    <a:effectLst/>
                    <a:ea typeface="Aptos" panose="020B0004020202020204" pitchFamily="34" charset="0"/>
                  </a:rPr>
                  <a:t>∆ from baseline</a:t>
                </a:r>
              </a:p>
              <a:p>
                <a:pPr algn="ctr"/>
                <a:r>
                  <a:rPr lang="en-US" sz="1600" i="1" kern="150">
                    <a:effectLst/>
                    <a:ea typeface="Aptos" panose="020B0004020202020204" pitchFamily="34" charset="0"/>
                  </a:rPr>
                  <a:t>+ 24.8</a:t>
                </a:r>
              </a:p>
              <a:p>
                <a:pPr algn="ctr"/>
                <a:r>
                  <a:rPr lang="en-US" sz="1600" i="1" kern="150">
                    <a:ea typeface="Aptos" panose="020B0004020202020204" pitchFamily="34" charset="0"/>
                  </a:rPr>
                  <a:t>p &lt;0.0001</a:t>
                </a:r>
                <a:endParaRPr lang="en-US" sz="1600" i="1" kern="150">
                  <a:effectLst/>
                  <a:ea typeface="Aptos" panose="020B0004020202020204" pitchFamily="34" charset="0"/>
                </a:endParaRP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190C2773-C1A0-5DE3-4E66-B8C290465E35}"/>
                  </a:ext>
                </a:extLst>
              </p:cNvPr>
              <p:cNvGrpSpPr/>
              <p:nvPr/>
            </p:nvGrpSpPr>
            <p:grpSpPr>
              <a:xfrm>
                <a:off x="1954001" y="1128598"/>
                <a:ext cx="494989" cy="338554"/>
                <a:chOff x="763757" y="1911365"/>
                <a:chExt cx="494989" cy="338554"/>
              </a:xfrm>
            </p:grpSpPr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E949F60E-C943-B09C-5442-A0F8675A258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6396" y="2082777"/>
                  <a:ext cx="12235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1" name="Rectangle 89">
                  <a:extLst>
                    <a:ext uri="{FF2B5EF4-FFF2-40B4-BE49-F238E27FC236}">
                      <a16:creationId xmlns:a16="http://schemas.microsoft.com/office/drawing/2014/main" id="{ADDDDE08-2092-4A95-6800-E00CE02647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757" y="1911365"/>
                  <a:ext cx="30136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90</a:t>
                  </a:r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AB8172D7-2271-AD57-BB4C-B54AFBF130CB}"/>
                  </a:ext>
                </a:extLst>
              </p:cNvPr>
              <p:cNvGrpSpPr/>
              <p:nvPr/>
            </p:nvGrpSpPr>
            <p:grpSpPr>
              <a:xfrm>
                <a:off x="1788365" y="685241"/>
                <a:ext cx="645670" cy="338554"/>
                <a:chOff x="604930" y="975682"/>
                <a:chExt cx="645670" cy="338554"/>
              </a:xfrm>
            </p:grpSpPr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E972254E-87D5-2185-348B-FD304F8BDC0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28251" y="1147094"/>
                  <a:ext cx="122349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9" name="Rectangle 89">
                  <a:extLst>
                    <a:ext uri="{FF2B5EF4-FFF2-40B4-BE49-F238E27FC236}">
                      <a16:creationId xmlns:a16="http://schemas.microsoft.com/office/drawing/2014/main" id="{00308944-4463-9A28-94A3-42AB1C324C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04930" y="975682"/>
                  <a:ext cx="452047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100</a:t>
                  </a:r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C74B1D8D-EF09-A163-2828-6D252C4624EF}"/>
                  </a:ext>
                </a:extLst>
              </p:cNvPr>
              <p:cNvGrpSpPr/>
              <p:nvPr/>
            </p:nvGrpSpPr>
            <p:grpSpPr>
              <a:xfrm>
                <a:off x="1950059" y="1582172"/>
                <a:ext cx="494989" cy="338554"/>
                <a:chOff x="763757" y="1911365"/>
                <a:chExt cx="494989" cy="338554"/>
              </a:xfrm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08DF1983-4061-49EF-49FB-5F975B042A4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6396" y="2082777"/>
                  <a:ext cx="12235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7" name="Rectangle 89">
                  <a:extLst>
                    <a:ext uri="{FF2B5EF4-FFF2-40B4-BE49-F238E27FC236}">
                      <a16:creationId xmlns:a16="http://schemas.microsoft.com/office/drawing/2014/main" id="{29ABD68F-E1E9-8F11-5448-CB4D23FB36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757" y="1911365"/>
                  <a:ext cx="30136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80</a:t>
                  </a:r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79B8AB8F-454F-1B17-4A9C-7CADF675F87E}"/>
                  </a:ext>
                </a:extLst>
              </p:cNvPr>
              <p:cNvGrpSpPr/>
              <p:nvPr/>
            </p:nvGrpSpPr>
            <p:grpSpPr>
              <a:xfrm>
                <a:off x="1943985" y="2032485"/>
                <a:ext cx="494989" cy="338554"/>
                <a:chOff x="763757" y="1911365"/>
                <a:chExt cx="494989" cy="338554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18AED4D2-A0A3-9DD1-1866-D0E61AF8594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6396" y="2082777"/>
                  <a:ext cx="12235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5" name="Rectangle 89">
                  <a:extLst>
                    <a:ext uri="{FF2B5EF4-FFF2-40B4-BE49-F238E27FC236}">
                      <a16:creationId xmlns:a16="http://schemas.microsoft.com/office/drawing/2014/main" id="{6CE026D9-53EE-DC07-0138-F4DC2B35EF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63757" y="1911365"/>
                  <a:ext cx="30136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70</a:t>
                  </a: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CFFB470A-904E-3D46-F8C3-416663FDAB2C}"/>
                  </a:ext>
                </a:extLst>
              </p:cNvPr>
              <p:cNvGrpSpPr/>
              <p:nvPr/>
            </p:nvGrpSpPr>
            <p:grpSpPr>
              <a:xfrm>
                <a:off x="1945283" y="2467906"/>
                <a:ext cx="494989" cy="338554"/>
                <a:chOff x="755615" y="2821404"/>
                <a:chExt cx="494989" cy="338554"/>
              </a:xfrm>
            </p:grpSpPr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8BD82139-A9CA-3321-A730-66897D86978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28254" y="3006069"/>
                  <a:ext cx="12235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3" name="Rectangle 89">
                  <a:extLst>
                    <a:ext uri="{FF2B5EF4-FFF2-40B4-BE49-F238E27FC236}">
                      <a16:creationId xmlns:a16="http://schemas.microsoft.com/office/drawing/2014/main" id="{4642E024-9702-C61F-D706-F16E753F8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5615" y="2821404"/>
                  <a:ext cx="30136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60</a:t>
                  </a:r>
                </a:p>
              </p:txBody>
            </p:sp>
          </p:grp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6FAE247F-0A4A-2C5F-D0E2-04009DBFD80B}"/>
                  </a:ext>
                </a:extLst>
              </p:cNvPr>
              <p:cNvSpPr/>
              <p:nvPr/>
            </p:nvSpPr>
            <p:spPr>
              <a:xfrm>
                <a:off x="2443675" y="751217"/>
                <a:ext cx="7540720" cy="325314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6C6CA09-6AF8-29B8-664A-B986FBCAF7C9}"/>
                  </a:ext>
                </a:extLst>
              </p:cNvPr>
              <p:cNvGrpSpPr/>
              <p:nvPr/>
            </p:nvGrpSpPr>
            <p:grpSpPr>
              <a:xfrm>
                <a:off x="2085673" y="3819693"/>
                <a:ext cx="348281" cy="338554"/>
                <a:chOff x="906299" y="2821404"/>
                <a:chExt cx="348281" cy="338554"/>
              </a:xfrm>
            </p:grpSpPr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6D071E49-ECAC-3C4B-25F8-456299FBFE5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32230" y="3006069"/>
                  <a:ext cx="12235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31" name="Rectangle 89">
                  <a:extLst>
                    <a:ext uri="{FF2B5EF4-FFF2-40B4-BE49-F238E27FC236}">
                      <a16:creationId xmlns:a16="http://schemas.microsoft.com/office/drawing/2014/main" id="{9CC3151F-DA09-D436-4A89-8BB321CB5C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06299" y="2821404"/>
                  <a:ext cx="150682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12E0804D-4651-21A7-B508-194320F464F1}"/>
                  </a:ext>
                </a:extLst>
              </p:cNvPr>
              <p:cNvGrpSpPr/>
              <p:nvPr/>
            </p:nvGrpSpPr>
            <p:grpSpPr>
              <a:xfrm>
                <a:off x="1948686" y="3364141"/>
                <a:ext cx="494989" cy="338554"/>
                <a:chOff x="755615" y="2821404"/>
                <a:chExt cx="494989" cy="338554"/>
              </a:xfrm>
            </p:grpSpPr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D23EE82D-46D6-490B-E6B5-709975DC56D9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128254" y="3006069"/>
                  <a:ext cx="122350" cy="0"/>
                </a:xfrm>
                <a:prstGeom prst="line">
                  <a:avLst/>
                </a:prstGeom>
                <a:solidFill>
                  <a:schemeClr val="accent1"/>
                </a:solidFill>
                <a:ln w="190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29" name="Rectangle 89">
                  <a:extLst>
                    <a:ext uri="{FF2B5EF4-FFF2-40B4-BE49-F238E27FC236}">
                      <a16:creationId xmlns:a16="http://schemas.microsoft.com/office/drawing/2014/main" id="{41E95530-7D19-F576-01BD-7A0DD70198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55615" y="2821404"/>
                  <a:ext cx="301366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r">
                    <a:defRPr/>
                  </a:pPr>
                  <a:r>
                    <a:rPr lang="en-US" altLang="en-US" sz="2200">
                      <a:latin typeface="+mn-lt"/>
                      <a:cs typeface="Times New Roman" panose="02020603050405020304" pitchFamily="18" charset="0"/>
                    </a:rPr>
                    <a:t>10</a:t>
                  </a:r>
                </a:p>
              </p:txBody>
            </p:sp>
          </p:grp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D856F75-1481-72E4-0E4D-2C843895A8A7}"/>
                  </a:ext>
                </a:extLst>
              </p:cNvPr>
              <p:cNvCxnSpPr/>
              <p:nvPr/>
            </p:nvCxnSpPr>
            <p:spPr>
              <a:xfrm flipV="1">
                <a:off x="2322132" y="2920541"/>
                <a:ext cx="230339" cy="17890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3119272-6BEB-359F-FD6C-8500A5D6E26F}"/>
                  </a:ext>
                </a:extLst>
              </p:cNvPr>
              <p:cNvCxnSpPr/>
              <p:nvPr/>
            </p:nvCxnSpPr>
            <p:spPr>
              <a:xfrm flipV="1">
                <a:off x="2343653" y="3026196"/>
                <a:ext cx="230339" cy="178904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128" name="Picture 127" descr="Partner_3_Trial_KO_RGB.png">
            <a:extLst>
              <a:ext uri="{FF2B5EF4-FFF2-40B4-BE49-F238E27FC236}">
                <a16:creationId xmlns:a16="http://schemas.microsoft.com/office/drawing/2014/main" id="{B097028E-5402-58D4-2A6D-F5BC8B87CD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27088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65805CF-103C-CD24-64DF-3320A97B6123}"/>
              </a:ext>
            </a:extLst>
          </p:cNvPr>
          <p:cNvSpPr txBox="1">
            <a:spLocks/>
          </p:cNvSpPr>
          <p:nvPr/>
        </p:nvSpPr>
        <p:spPr>
          <a:xfrm>
            <a:off x="474695" y="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Study Limitations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82C3115-5356-6E80-55F4-EA296A3C2712}"/>
              </a:ext>
            </a:extLst>
          </p:cNvPr>
          <p:cNvSpPr/>
          <p:nvPr/>
        </p:nvSpPr>
        <p:spPr>
          <a:xfrm>
            <a:off x="1058883" y="1174096"/>
            <a:ext cx="10379033" cy="4271361"/>
          </a:xfrm>
          <a:prstGeom prst="roundRect">
            <a:avLst/>
          </a:prstGeom>
          <a:noFill/>
          <a:ln>
            <a:solidFill>
              <a:srgbClr val="37C8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37C8D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Single-arm registry, no randomized comparator arm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37C8D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  <a:effectLst/>
                <a:ea typeface="Aptos" panose="020B0004020202020204" pitchFamily="34" charset="0"/>
              </a:rPr>
              <a:t>The majority of enrolled patients were male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37C8D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  <a:effectLst/>
                <a:ea typeface="Aptos" panose="020B0004020202020204" pitchFamily="34" charset="0"/>
              </a:rPr>
              <a:t>Post-surgical mean gradients not consistently available</a:t>
            </a:r>
          </a:p>
          <a:p>
            <a:pPr marL="457200" indent="-457200">
              <a:spcBef>
                <a:spcPts val="1200"/>
              </a:spcBef>
              <a:buClr>
                <a:srgbClr val="37C8D4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Lower echocardiogram follow-up rates at 5 years (67.1%), partially due to COVID-19</a:t>
            </a:r>
          </a:p>
        </p:txBody>
      </p:sp>
      <p:pic>
        <p:nvPicPr>
          <p:cNvPr id="8" name="Picture 7" descr="Partner_3_Trial_KO_RGB.png">
            <a:extLst>
              <a:ext uri="{FF2B5EF4-FFF2-40B4-BE49-F238E27FC236}">
                <a16:creationId xmlns:a16="http://schemas.microsoft.com/office/drawing/2014/main" id="{3E88DEC4-20D2-67B2-3BB5-86B8CE61F8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3812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11D83-039F-BBBE-003B-E220379F6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6095C70-183F-1432-5AAC-9F11504D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94" y="0"/>
            <a:ext cx="11242610" cy="914400"/>
          </a:xfrm>
        </p:spPr>
        <p:txBody>
          <a:bodyPr/>
          <a:lstStyle/>
          <a:p>
            <a:pPr algn="ctr"/>
            <a:r>
              <a:rPr lang="en-US" b="1"/>
              <a:t>Conclusions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FB8C091-26F4-424A-FE2C-2258C2958E0B}"/>
              </a:ext>
            </a:extLst>
          </p:cNvPr>
          <p:cNvSpPr/>
          <p:nvPr/>
        </p:nvSpPr>
        <p:spPr>
          <a:xfrm>
            <a:off x="851445" y="1030333"/>
            <a:ext cx="10850879" cy="4316670"/>
          </a:xfrm>
          <a:prstGeom prst="roundRect">
            <a:avLst/>
          </a:prstGeom>
          <a:noFill/>
          <a:ln>
            <a:solidFill>
              <a:srgbClr val="37C8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37C8D4"/>
              </a:buClr>
            </a:pPr>
            <a:endParaRPr lang="en-US" sz="2200" i="1">
              <a:solidFill>
                <a:schemeClr val="tx1"/>
              </a:solidFill>
            </a:endParaRPr>
          </a:p>
          <a:p>
            <a:pPr>
              <a:buClr>
                <a:srgbClr val="37C8D4"/>
              </a:buClr>
            </a:pPr>
            <a:endParaRPr lang="en-US" sz="1600" i="1">
              <a:solidFill>
                <a:schemeClr val="tx1"/>
              </a:solidFill>
            </a:endParaRPr>
          </a:p>
          <a:p>
            <a:pPr>
              <a:buClr>
                <a:srgbClr val="37C8D4"/>
              </a:buClr>
            </a:pPr>
            <a:r>
              <a:rPr lang="en-US" sz="2200" i="1">
                <a:solidFill>
                  <a:schemeClr val="tx1"/>
                </a:solidFill>
              </a:rPr>
              <a:t>In low- and intermediate-risk patients with a failing surgical bioprosthetic valve, </a:t>
            </a:r>
          </a:p>
          <a:p>
            <a:pPr>
              <a:buClr>
                <a:srgbClr val="37C8D4"/>
              </a:buClr>
            </a:pPr>
            <a:r>
              <a:rPr lang="en-US" sz="2200" i="1" err="1">
                <a:solidFill>
                  <a:schemeClr val="tx1"/>
                </a:solidFill>
              </a:rPr>
              <a:t>AViV</a:t>
            </a:r>
            <a:r>
              <a:rPr lang="en-US" sz="2200" i="1">
                <a:solidFill>
                  <a:schemeClr val="tx1"/>
                </a:solidFill>
              </a:rPr>
              <a:t> with the SAPIEN 3 THV demonstrated at 5 years:</a:t>
            </a:r>
          </a:p>
          <a:p>
            <a:pPr marL="742950" lvl="1" indent="-285750">
              <a:lnSpc>
                <a:spcPct val="150000"/>
              </a:lnSpc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200" b="1">
                <a:solidFill>
                  <a:schemeClr val="tx1"/>
                </a:solidFill>
              </a:rPr>
              <a:t>Low mortality and stroke rates</a:t>
            </a:r>
          </a:p>
          <a:p>
            <a:pPr marL="742950" lvl="1" indent="-285750">
              <a:lnSpc>
                <a:spcPct val="150000"/>
              </a:lnSpc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200" b="1">
                <a:solidFill>
                  <a:schemeClr val="tx1"/>
                </a:solidFill>
              </a:rPr>
              <a:t>Sustained hemodynamic improvement</a:t>
            </a:r>
          </a:p>
          <a:p>
            <a:pPr marL="742950" lvl="1" indent="-285750">
              <a:lnSpc>
                <a:spcPct val="150000"/>
              </a:lnSpc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200" b="1">
                <a:solidFill>
                  <a:schemeClr val="tx1"/>
                </a:solidFill>
              </a:rPr>
              <a:t>AV reintervention rate higher than THV in native valve </a:t>
            </a:r>
          </a:p>
          <a:p>
            <a:pPr marL="1257300" lvl="2" indent="-342900">
              <a:lnSpc>
                <a:spcPct val="150000"/>
              </a:lnSpc>
              <a:buClr>
                <a:srgbClr val="37C8D4"/>
              </a:buClr>
              <a:buFont typeface="Aptos" panose="020B0004020202020204" pitchFamily="34" charset="0"/>
              <a:buChar char="-"/>
            </a:pPr>
            <a:r>
              <a:rPr lang="en-US" sz="2200">
                <a:solidFill>
                  <a:schemeClr val="tx1"/>
                </a:solidFill>
              </a:rPr>
              <a:t>Associated with the size of the index surgical prosthesis</a:t>
            </a:r>
          </a:p>
          <a:p>
            <a:pPr marL="1257300" lvl="2" indent="-342900">
              <a:buClr>
                <a:srgbClr val="37C8D4"/>
              </a:buClr>
              <a:buFont typeface="Aptos" panose="020B0004020202020204" pitchFamily="34" charset="0"/>
              <a:buChar char="-"/>
            </a:pPr>
            <a:r>
              <a:rPr lang="en-US" sz="2200">
                <a:solidFill>
                  <a:schemeClr val="tx1"/>
                </a:solidFill>
              </a:rPr>
              <a:t>Mortality and stroke rates are comparable to native TAVR despite higher aortic valve reintervention rates</a:t>
            </a:r>
          </a:p>
          <a:p>
            <a:pPr marL="742950" lvl="1" indent="-285750">
              <a:lnSpc>
                <a:spcPct val="150000"/>
              </a:lnSpc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200" b="1">
                <a:solidFill>
                  <a:schemeClr val="tx1"/>
                </a:solidFill>
              </a:rPr>
              <a:t>Sustained functional status and quality-of-life improvement</a:t>
            </a:r>
          </a:p>
          <a:p>
            <a:pPr marL="742950" lvl="1" indent="-285750">
              <a:buClr>
                <a:srgbClr val="37C8D4"/>
              </a:buClr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</p:txBody>
      </p:sp>
      <p:pic>
        <p:nvPicPr>
          <p:cNvPr id="6" name="Picture 5" descr="Partner_3_Trial_KO_RGB.png">
            <a:extLst>
              <a:ext uri="{FF2B5EF4-FFF2-40B4-BE49-F238E27FC236}">
                <a16:creationId xmlns:a16="http://schemas.microsoft.com/office/drawing/2014/main" id="{34C8DB15-1B3C-A47B-673F-8ADC8729381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AEA38C1-1983-7D25-498A-A22B65C8FABE}"/>
              </a:ext>
            </a:extLst>
          </p:cNvPr>
          <p:cNvSpPr txBox="1"/>
          <p:nvPr/>
        </p:nvSpPr>
        <p:spPr>
          <a:xfrm>
            <a:off x="1380144" y="5499331"/>
            <a:ext cx="9793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>
                <a:solidFill>
                  <a:schemeClr val="tx1"/>
                </a:solidFill>
              </a:rPr>
              <a:t>Patients will be followed out to 10 years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1095067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87B35D-C687-9DFE-29F1-CC1B3A13E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DD2EDFC-255C-F738-C029-B2C9EE863AED}"/>
              </a:ext>
            </a:extLst>
          </p:cNvPr>
          <p:cNvSpPr/>
          <p:nvPr/>
        </p:nvSpPr>
        <p:spPr>
          <a:xfrm>
            <a:off x="906483" y="1021696"/>
            <a:ext cx="10624457" cy="465402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In the United States, </a:t>
            </a:r>
            <a:r>
              <a:rPr lang="en-US" sz="2800" err="1">
                <a:solidFill>
                  <a:schemeClr val="tx1"/>
                </a:solidFill>
              </a:rPr>
              <a:t>AViV</a:t>
            </a:r>
            <a:r>
              <a:rPr lang="en-US" sz="2800">
                <a:solidFill>
                  <a:schemeClr val="tx1"/>
                </a:solidFill>
              </a:rPr>
              <a:t> is currently</a:t>
            </a:r>
            <a:r>
              <a:rPr lang="en-US" sz="2800" b="1">
                <a:solidFill>
                  <a:schemeClr val="tx1"/>
                </a:solidFill>
              </a:rPr>
              <a:t> approved</a:t>
            </a:r>
            <a:r>
              <a:rPr lang="en-US" sz="2800">
                <a:solidFill>
                  <a:schemeClr val="tx1"/>
                </a:solidFill>
              </a:rPr>
              <a:t> for high risk patients</a:t>
            </a:r>
          </a:p>
          <a:p>
            <a:pPr>
              <a:buClr>
                <a:srgbClr val="37C8D4"/>
              </a:buClr>
            </a:pPr>
            <a:endParaRPr lang="en-US" sz="2800">
              <a:solidFill>
                <a:schemeClr val="tx1"/>
              </a:solidFill>
            </a:endParaRPr>
          </a:p>
          <a:p>
            <a:pPr marL="285750" indent="-285750"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The PARTNER 3 </a:t>
            </a:r>
            <a:r>
              <a:rPr lang="en-US" sz="2800" err="1">
                <a:solidFill>
                  <a:schemeClr val="tx1"/>
                </a:solidFill>
              </a:rPr>
              <a:t>AViV</a:t>
            </a:r>
            <a:r>
              <a:rPr lang="en-US" sz="2800">
                <a:solidFill>
                  <a:schemeClr val="tx1"/>
                </a:solidFill>
              </a:rPr>
              <a:t> registry demonstrated </a:t>
            </a:r>
            <a:r>
              <a:rPr lang="en-US" sz="2800" b="1">
                <a:solidFill>
                  <a:schemeClr val="tx1"/>
                </a:solidFill>
              </a:rPr>
              <a:t>no mortality and favorable hemodynamics</a:t>
            </a:r>
            <a:r>
              <a:rPr lang="en-US" sz="2800">
                <a:solidFill>
                  <a:schemeClr val="tx1"/>
                </a:solidFill>
              </a:rPr>
              <a:t> at 1 year for low and intermediate risk patients who underwent TAVR for surgical BVF</a:t>
            </a:r>
            <a:r>
              <a:rPr lang="en-US" sz="2800" baseline="30000">
                <a:solidFill>
                  <a:schemeClr val="tx1"/>
                </a:solidFill>
              </a:rPr>
              <a:t>1</a:t>
            </a:r>
            <a:endParaRPr lang="en-US" sz="280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>
              <a:solidFill>
                <a:schemeClr val="tx1"/>
              </a:solidFill>
            </a:endParaRPr>
          </a:p>
          <a:p>
            <a:pPr marL="285750" indent="-285750">
              <a:buClr>
                <a:srgbClr val="37C8D4"/>
              </a:buClr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tx1"/>
                </a:solidFill>
              </a:rPr>
              <a:t>We are reporting </a:t>
            </a:r>
            <a:r>
              <a:rPr lang="en-US" sz="2800" b="1">
                <a:solidFill>
                  <a:schemeClr val="tx1"/>
                </a:solidFill>
              </a:rPr>
              <a:t>5-year outcomes of the SAPIEN 3 THV </a:t>
            </a:r>
            <a:r>
              <a:rPr lang="en-US" sz="2800">
                <a:solidFill>
                  <a:schemeClr val="tx1"/>
                </a:solidFill>
              </a:rPr>
              <a:t>for low and intermediate risk patients with a failing surgical  </a:t>
            </a:r>
            <a:r>
              <a:rPr lang="en-US" sz="2800" err="1">
                <a:solidFill>
                  <a:schemeClr val="tx1"/>
                </a:solidFill>
              </a:rPr>
              <a:t>bioprosthesis</a:t>
            </a:r>
            <a:endParaRPr lang="en-US" sz="2800" b="1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7E11E86-7E38-5E78-2843-C68DAD7EDE0B}"/>
              </a:ext>
            </a:extLst>
          </p:cNvPr>
          <p:cNvSpPr/>
          <p:nvPr/>
        </p:nvSpPr>
        <p:spPr>
          <a:xfrm>
            <a:off x="906483" y="1051469"/>
            <a:ext cx="10795782" cy="4624256"/>
          </a:xfrm>
          <a:prstGeom prst="roundRect">
            <a:avLst/>
          </a:prstGeom>
          <a:noFill/>
          <a:ln>
            <a:solidFill>
              <a:srgbClr val="37C8D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5CD613-2271-A69F-461C-14B575B1F72D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Background and Purpose</a:t>
            </a:r>
            <a:endParaRPr lang="en-US" b="1"/>
          </a:p>
        </p:txBody>
      </p:sp>
      <p:pic>
        <p:nvPicPr>
          <p:cNvPr id="4" name="Picture 3" descr="Partner_3_Trial_KO_RGB.png">
            <a:extLst>
              <a:ext uri="{FF2B5EF4-FFF2-40B4-BE49-F238E27FC236}">
                <a16:creationId xmlns:a16="http://schemas.microsoft.com/office/drawing/2014/main" id="{7986A97E-30BD-1ADF-DF25-91D3902889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BF37A9B-CB3D-9B90-FC1E-37527413CEE2}"/>
              </a:ext>
            </a:extLst>
          </p:cNvPr>
          <p:cNvSpPr txBox="1"/>
          <p:nvPr/>
        </p:nvSpPr>
        <p:spPr>
          <a:xfrm>
            <a:off x="1140179" y="5675726"/>
            <a:ext cx="99116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1. </a:t>
            </a:r>
            <a:r>
              <a:rPr lang="en-US" sz="1100" err="1"/>
              <a:t>Malaisrie</a:t>
            </a:r>
            <a:r>
              <a:rPr lang="en-US" sz="1100"/>
              <a:t> SC, </a:t>
            </a:r>
            <a:r>
              <a:rPr lang="en-US" sz="1100" err="1"/>
              <a:t>Zajarias</a:t>
            </a:r>
            <a:r>
              <a:rPr lang="en-US" sz="1100"/>
              <a:t> A, Leon MB, et al. </a:t>
            </a:r>
            <a:r>
              <a:rPr lang="en-US" sz="1100" i="1"/>
              <a:t>Struct Heart</a:t>
            </a:r>
            <a:r>
              <a:rPr lang="en-US" sz="1100"/>
              <a:t>. 2022;6:100077</a:t>
            </a:r>
          </a:p>
        </p:txBody>
      </p:sp>
    </p:spTree>
    <p:extLst>
      <p:ext uri="{BB962C8B-B14F-4D97-AF65-F5344CB8AC3E}">
        <p14:creationId xmlns:p14="http://schemas.microsoft.com/office/powerpoint/2010/main" val="369720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Elbow Connector 19">
            <a:extLst>
              <a:ext uri="{FF2B5EF4-FFF2-40B4-BE49-F238E27FC236}">
                <a16:creationId xmlns:a16="http://schemas.microsoft.com/office/drawing/2014/main" id="{A97AAF32-9488-A8EA-F09F-23C2B5C193A2}"/>
              </a:ext>
            </a:extLst>
          </p:cNvPr>
          <p:cNvCxnSpPr>
            <a:cxnSpLocks/>
          </p:cNvCxnSpPr>
          <p:nvPr/>
        </p:nvCxnSpPr>
        <p:spPr>
          <a:xfrm rot="5400000">
            <a:off x="5958839" y="1972373"/>
            <a:ext cx="274320" cy="2"/>
          </a:xfrm>
          <a:prstGeom prst="bentConnector3">
            <a:avLst>
              <a:gd name="adj1" fmla="val -3010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hape 112">
            <a:extLst>
              <a:ext uri="{FF2B5EF4-FFF2-40B4-BE49-F238E27FC236}">
                <a16:creationId xmlns:a16="http://schemas.microsoft.com/office/drawing/2014/main" id="{F723465F-A0D9-EBA0-C018-F9A0F2880BC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840103" y="2879014"/>
            <a:ext cx="1032890" cy="425886"/>
          </a:xfrm>
          <a:prstGeom prst="bentConnector2">
            <a:avLst/>
          </a:prstGeom>
          <a:noFill/>
          <a:ln w="28575">
            <a:noFill/>
            <a:miter lim="800000"/>
            <a:headEnd/>
            <a:tailEnd type="triangle" w="med" len="med"/>
          </a:ln>
          <a:effectLst/>
        </p:spPr>
      </p:cxnSp>
      <p:sp>
        <p:nvSpPr>
          <p:cNvPr id="6" name="Rounded Rectangle 28">
            <a:extLst>
              <a:ext uri="{FF2B5EF4-FFF2-40B4-BE49-F238E27FC236}">
                <a16:creationId xmlns:a16="http://schemas.microsoft.com/office/drawing/2014/main" id="{F510479F-32B2-2999-C3FA-DD622BB61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001" y="2144705"/>
            <a:ext cx="2630318" cy="6572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itchFamily="64" charset="-128"/>
                <a:cs typeface="+mn-cs"/>
              </a:rPr>
              <a:t>TAVR *</a:t>
            </a:r>
            <a:b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itchFamily="64" charset="-128"/>
                <a:cs typeface="+mn-cs"/>
              </a:rPr>
            </a:br>
            <a: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ＭＳ Ｐゴシック" pitchFamily="64" charset="-128"/>
                <a:cs typeface="+mn-cs"/>
              </a:rPr>
              <a:t>(SAPIEN 3 THV)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7FCD4073-052A-179E-9A35-B702454C4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592" y="954126"/>
            <a:ext cx="9321190" cy="360604"/>
          </a:xfrm>
          <a:prstGeom prst="roundRect">
            <a:avLst/>
          </a:prstGeom>
          <a:solidFill>
            <a:srgbClr val="BEA9D3"/>
          </a:solidFill>
          <a:ln>
            <a:noFill/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pitchFamily="64" charset="-128"/>
                <a:cs typeface="+mn-cs"/>
              </a:rPr>
              <a:t>Failed </a:t>
            </a:r>
            <a:r>
              <a:rPr kumimoji="0" lang="en-US" sz="2000" b="1" i="0" u="non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pitchFamily="64" charset="-128"/>
                <a:cs typeface="+mn-cs"/>
              </a:rPr>
              <a:t>Surgical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ＭＳ Ｐゴシック" pitchFamily="64" charset="-128"/>
                <a:cs typeface="+mn-cs"/>
              </a:rPr>
              <a:t> Aortic Bioprosthesis</a:t>
            </a:r>
          </a:p>
        </p:txBody>
      </p:sp>
      <p:sp>
        <p:nvSpPr>
          <p:cNvPr id="9" name="Text Box 40">
            <a:extLst>
              <a:ext uri="{FF2B5EF4-FFF2-40B4-BE49-F238E27FC236}">
                <a16:creationId xmlns:a16="http://schemas.microsoft.com/office/drawing/2014/main" id="{ECE9B97E-28D5-0672-2F42-170D9A218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836" y="2865486"/>
            <a:ext cx="9321206" cy="442674"/>
          </a:xfrm>
          <a:prstGeom prst="round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Follow-up: 30 days, 6 months, and annually through 10 years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ＭＳ Ｐゴシック" pitchFamily="64" charset="-128"/>
              <a:cs typeface="+mn-cs"/>
            </a:endParaRPr>
          </a:p>
        </p:txBody>
      </p:sp>
      <p:sp>
        <p:nvSpPr>
          <p:cNvPr id="10" name="Text Box 40">
            <a:extLst>
              <a:ext uri="{FF2B5EF4-FFF2-40B4-BE49-F238E27FC236}">
                <a16:creationId xmlns:a16="http://schemas.microsoft.com/office/drawing/2014/main" id="{370E13D5-48B6-1489-E40A-D3269BA88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0164" y="3401948"/>
            <a:ext cx="9304591" cy="817245"/>
          </a:xfrm>
          <a:prstGeom prst="roundRect">
            <a:avLst/>
          </a:prstGeom>
          <a:solidFill>
            <a:srgbClr val="F7C663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Primary Endpoint: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Composite of all-cause death</a:t>
            </a:r>
            <a:r>
              <a:rPr lang="en-US" sz="2000" b="1">
                <a:solidFill>
                  <a:srgbClr val="000000"/>
                </a:solidFill>
              </a:rPr>
              <a:t> and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stroke</a:t>
            </a:r>
            <a:r>
              <a:rPr lang="en-US" sz="2000" b="1">
                <a:solidFill>
                  <a:srgbClr val="000000"/>
                </a:solidFill>
              </a:rPr>
              <a:t>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at 1-year post-procedure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ＭＳ Ｐゴシック" pitchFamily="64" charset="-128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BDC957-E300-8881-DD26-C5577CC583B5}"/>
              </a:ext>
            </a:extLst>
          </p:cNvPr>
          <p:cNvCxnSpPr/>
          <p:nvPr/>
        </p:nvCxnSpPr>
        <p:spPr>
          <a:xfrm>
            <a:off x="1503395" y="4265634"/>
            <a:ext cx="927136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F209157-8F7E-D761-69B2-13EB8A23BB48}"/>
              </a:ext>
            </a:extLst>
          </p:cNvPr>
          <p:cNvCxnSpPr/>
          <p:nvPr/>
        </p:nvCxnSpPr>
        <p:spPr>
          <a:xfrm>
            <a:off x="1480742" y="3372002"/>
            <a:ext cx="9271360" cy="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28">
            <a:extLst>
              <a:ext uri="{FF2B5EF4-FFF2-40B4-BE49-F238E27FC236}">
                <a16:creationId xmlns:a16="http://schemas.microsoft.com/office/drawing/2014/main" id="{A51C2B96-B05B-6AF6-C34A-5F79F770B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565" y="1341624"/>
            <a:ext cx="9321190" cy="378602"/>
          </a:xfrm>
          <a:prstGeom prst="roundRect">
            <a:avLst/>
          </a:prstGeom>
          <a:solidFill>
            <a:srgbClr val="37C8D4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uLnTx/>
                <a:uFillTx/>
                <a:ea typeface="ＭＳ Ｐゴシック" pitchFamily="64" charset="-128"/>
                <a:cs typeface="+mn-cs"/>
              </a:rPr>
              <a:t>Low- or Intermediate-risk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uLnTx/>
                <a:uFillTx/>
                <a:ea typeface="ＭＳ Ｐゴシック" pitchFamily="64" charset="-128"/>
                <a:cs typeface="+mn-cs"/>
              </a:rPr>
              <a:t>(STS &lt; 8%)</a:t>
            </a:r>
            <a:r>
              <a:rPr kumimoji="0" lang="de-DE" sz="20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uLnTx/>
                <a:uFillTx/>
                <a:ea typeface="ＭＳ Ｐゴシック" pitchFamily="64" charset="-128"/>
                <a:cs typeface="+mn-cs"/>
              </a:rPr>
              <a:t>/TF Assessment by Heart Team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uLnTx/>
              <a:uFillTx/>
              <a:ea typeface="ＭＳ Ｐゴシック" pitchFamily="64" charset="-128"/>
              <a:cs typeface="+mn-cs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DDC78A49-DEB9-6409-1D16-A3DE4099F46F}"/>
              </a:ext>
            </a:extLst>
          </p:cNvPr>
          <p:cNvSpPr txBox="1">
            <a:spLocks/>
          </p:cNvSpPr>
          <p:nvPr/>
        </p:nvSpPr>
        <p:spPr>
          <a:xfrm>
            <a:off x="474694" y="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276E140-C906-43F5-1615-C880EDC58049}"/>
              </a:ext>
            </a:extLst>
          </p:cNvPr>
          <p:cNvSpPr txBox="1">
            <a:spLocks/>
          </p:cNvSpPr>
          <p:nvPr/>
        </p:nvSpPr>
        <p:spPr>
          <a:xfrm>
            <a:off x="627094" y="15240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8113E1D-C0D1-5DC0-16BA-D419AA3D4A68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P3 AViV Registry Study Design </a:t>
            </a:r>
          </a:p>
        </p:txBody>
      </p:sp>
      <p:pic>
        <p:nvPicPr>
          <p:cNvPr id="4" name="Picture 3" descr="Partner_3_Trial_KO_RGB.png">
            <a:extLst>
              <a:ext uri="{FF2B5EF4-FFF2-40B4-BE49-F238E27FC236}">
                <a16:creationId xmlns:a16="http://schemas.microsoft.com/office/drawing/2014/main" id="{0B993871-97AB-366C-677B-29AD5DDD8A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sp>
        <p:nvSpPr>
          <p:cNvPr id="20" name="Text Box 40">
            <a:extLst>
              <a:ext uri="{FF2B5EF4-FFF2-40B4-BE49-F238E27FC236}">
                <a16:creationId xmlns:a16="http://schemas.microsoft.com/office/drawing/2014/main" id="{FA421C46-6738-4909-3961-06139847B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6779" y="4307060"/>
            <a:ext cx="9304591" cy="1157764"/>
          </a:xfrm>
          <a:prstGeom prst="roundRect">
            <a:avLst/>
          </a:prstGeom>
          <a:solidFill>
            <a:srgbClr val="9BD5EF"/>
          </a:solidFill>
          <a:ln>
            <a:noFill/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all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5-year follow-up: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Composite of all-cause death</a:t>
            </a:r>
            <a:r>
              <a:rPr lang="en-US" sz="2000" b="1">
                <a:solidFill>
                  <a:srgbClr val="000000"/>
                </a:solidFill>
              </a:rPr>
              <a:t> and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stroke, rehospitalization, AV reintervention, echo parameters, valve durability, NYHA, KCCQ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ＭＳ Ｐゴシック" pitchFamily="64" charset="-128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970382-73B6-9423-FEAE-504DE84AFAA4}"/>
              </a:ext>
            </a:extLst>
          </p:cNvPr>
          <p:cNvSpPr txBox="1"/>
          <p:nvPr/>
        </p:nvSpPr>
        <p:spPr>
          <a:xfrm>
            <a:off x="7398319" y="2181370"/>
            <a:ext cx="38425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* No balloon valve fracturing allowed</a:t>
            </a:r>
          </a:p>
        </p:txBody>
      </p:sp>
    </p:spTree>
    <p:extLst>
      <p:ext uri="{BB962C8B-B14F-4D97-AF65-F5344CB8AC3E}">
        <p14:creationId xmlns:p14="http://schemas.microsoft.com/office/powerpoint/2010/main" val="14608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43C75BB-5612-FE88-3843-CAFBD0100715}"/>
              </a:ext>
            </a:extLst>
          </p:cNvPr>
          <p:cNvSpPr txBox="1">
            <a:spLocks/>
          </p:cNvSpPr>
          <p:nvPr/>
        </p:nvSpPr>
        <p:spPr>
          <a:xfrm>
            <a:off x="474694" y="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89A2C54-2A3A-C3F7-4C70-103798B533BD}"/>
              </a:ext>
            </a:extLst>
          </p:cNvPr>
          <p:cNvGrpSpPr/>
          <p:nvPr/>
        </p:nvGrpSpPr>
        <p:grpSpPr>
          <a:xfrm>
            <a:off x="5310059" y="964117"/>
            <a:ext cx="5959062" cy="4947336"/>
            <a:chOff x="5310059" y="1127210"/>
            <a:chExt cx="5959062" cy="4947336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E1CCCC17-771E-30CB-05FE-9524FF74AB7A}"/>
                </a:ext>
              </a:extLst>
            </p:cNvPr>
            <p:cNvSpPr/>
            <p:nvPr/>
          </p:nvSpPr>
          <p:spPr>
            <a:xfrm>
              <a:off x="5310059" y="1127210"/>
              <a:ext cx="5959062" cy="4947336"/>
            </a:xfrm>
            <a:prstGeom prst="roundRect">
              <a:avLst/>
            </a:prstGeom>
            <a:solidFill>
              <a:srgbClr val="F0705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3D8BAAD-3F3A-7B85-786E-0F0D990C4651}"/>
                </a:ext>
              </a:extLst>
            </p:cNvPr>
            <p:cNvSpPr txBox="1"/>
            <p:nvPr/>
          </p:nvSpPr>
          <p:spPr>
            <a:xfrm>
              <a:off x="5581649" y="1236356"/>
              <a:ext cx="5687471" cy="48013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>
                  <a:solidFill>
                    <a:schemeClr val="tx1"/>
                  </a:solidFill>
                </a:rPr>
                <a:t>Anatomic: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Severe regurgitation (&gt; 3+) or stenosis of any other valve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>
                  <a:solidFill>
                    <a:schemeClr val="tx1"/>
                  </a:solidFill>
                </a:rPr>
                <a:t>Vascular anatomy not suitable for femoral access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Baseline ≥ moderate PVR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Increased risk of coronary obstruction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Prosthetic valve in the mitral position (exception: mitral rings)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>
                  <a:solidFill>
                    <a:schemeClr val="tx1"/>
                  </a:solidFill>
                </a:rPr>
                <a:t>Residual mean gradient &gt;20 mmHg after SAVR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Severe LV dysfunction (LVEF &lt; 30%)</a:t>
              </a:r>
            </a:p>
            <a:p>
              <a:endParaRPr lang="en-US" b="1">
                <a:solidFill>
                  <a:schemeClr val="tx1"/>
                </a:solidFill>
              </a:endParaRPr>
            </a:p>
            <a:p>
              <a:r>
                <a:rPr lang="en-US" b="1">
                  <a:solidFill>
                    <a:schemeClr val="tx1"/>
                  </a:solidFill>
                </a:rPr>
                <a:t>Clinical: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Acute MI within 1 month or stroke/TIA within 90 days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Significant CAD requiring revascularization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Renal insufficiency (eGFR &lt; 30 ml/min) and/or renal  replacement Rx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>
                  <a:solidFill>
                    <a:schemeClr val="tx1"/>
                  </a:solidFill>
                </a:rPr>
                <a:t>Planned concomitant ablation for atrial fibrillation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CA08B4F-76CE-4E9C-6EFD-FC39E02DE7F4}"/>
              </a:ext>
            </a:extLst>
          </p:cNvPr>
          <p:cNvGrpSpPr/>
          <p:nvPr/>
        </p:nvGrpSpPr>
        <p:grpSpPr>
          <a:xfrm>
            <a:off x="945323" y="988114"/>
            <a:ext cx="3900556" cy="4910460"/>
            <a:chOff x="945323" y="1114331"/>
            <a:chExt cx="3900556" cy="4910460"/>
          </a:xfrm>
          <a:solidFill>
            <a:srgbClr val="92D050"/>
          </a:solidFill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DF398F55-055D-95ED-02C9-E3B9D9FE2137}"/>
                </a:ext>
              </a:extLst>
            </p:cNvPr>
            <p:cNvSpPr/>
            <p:nvPr/>
          </p:nvSpPr>
          <p:spPr>
            <a:xfrm>
              <a:off x="945323" y="1114331"/>
              <a:ext cx="3900556" cy="491046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5ED132-D04F-65C1-8A21-E472369E6D3F}"/>
                </a:ext>
              </a:extLst>
            </p:cNvPr>
            <p:cNvSpPr txBox="1"/>
            <p:nvPr/>
          </p:nvSpPr>
          <p:spPr>
            <a:xfrm>
              <a:off x="1147138" y="1271521"/>
              <a:ext cx="3570438" cy="36933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Failing Surgical Aortic Bioprosthetic Valve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Stenosis ≥ moderate and/or                  insufficiency ≥  moderate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True internal diameter (ID) of 18.5 mm – 28.5 mm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US" b="1" dirty="0">
                  <a:solidFill>
                    <a:schemeClr val="tx1"/>
                  </a:solidFill>
                </a:rPr>
                <a:t>Low and Intermediate Surgical Risk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STS &lt;8 </a:t>
              </a:r>
              <a:r>
                <a:rPr lang="en-US" sz="1800" dirty="0">
                  <a:effectLst/>
                  <a:latin typeface="Segoe UI" panose="020B0502040204020203" pitchFamily="34" charset="0"/>
                </a:rPr>
                <a:t>or low or intermediate risk </a:t>
              </a:r>
              <a:r>
                <a:rPr lang="en-US" dirty="0">
                  <a:solidFill>
                    <a:schemeClr val="tx1"/>
                  </a:solidFill>
                </a:rPr>
                <a:t>designation by multi-disciplinary heart team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</a:rPr>
                <a:t>Confirmed by case review board</a:t>
              </a:r>
            </a:p>
            <a:p>
              <a:endParaRPr lang="en-US" dirty="0"/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75E3E3E0-3E28-3077-6375-7D057EE412DA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Key Inclusion and Exclusion Criteria</a:t>
            </a:r>
            <a:endParaRPr lang="en-US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6D00BD7-0B0F-A92D-7AA9-FB212372F920}"/>
              </a:ext>
            </a:extLst>
          </p:cNvPr>
          <p:cNvSpPr txBox="1">
            <a:spLocks/>
          </p:cNvSpPr>
          <p:nvPr/>
        </p:nvSpPr>
        <p:spPr>
          <a:xfrm>
            <a:off x="817950" y="115452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pic>
        <p:nvPicPr>
          <p:cNvPr id="10" name="Picture 9" descr="Partner_3_Trial_KO_RGB.png">
            <a:extLst>
              <a:ext uri="{FF2B5EF4-FFF2-40B4-BE49-F238E27FC236}">
                <a16:creationId xmlns:a16="http://schemas.microsoft.com/office/drawing/2014/main" id="{BFFA6C45-611D-BB21-420D-BA47A8D944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5373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44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77AF5EB-7A2A-2A71-8380-6666B5243A04}"/>
              </a:ext>
            </a:extLst>
          </p:cNvPr>
          <p:cNvGrpSpPr/>
          <p:nvPr/>
        </p:nvGrpSpPr>
        <p:grpSpPr>
          <a:xfrm>
            <a:off x="2745971" y="850932"/>
            <a:ext cx="9350661" cy="4846386"/>
            <a:chOff x="2018723" y="670720"/>
            <a:chExt cx="10623791" cy="5472969"/>
          </a:xfrm>
        </p:grpSpPr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0C9583DE-43C4-8453-AF47-AC0ACE0E5FD6}"/>
                </a:ext>
              </a:extLst>
            </p:cNvPr>
            <p:cNvSpPr/>
            <p:nvPr/>
          </p:nvSpPr>
          <p:spPr>
            <a:xfrm>
              <a:off x="2037648" y="5579880"/>
              <a:ext cx="6444532" cy="563809"/>
            </a:xfrm>
            <a:prstGeom prst="roundRect">
              <a:avLst/>
            </a:prstGeom>
            <a:solidFill>
              <a:srgbClr val="F7C663"/>
            </a:solidFill>
            <a:ln w="127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Times New Roman" panose="02020603050405020304" pitchFamily="18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FD185DE6-3D60-7FE3-569F-EBDC54CDA28D}"/>
                </a:ext>
              </a:extLst>
            </p:cNvPr>
            <p:cNvGrpSpPr/>
            <p:nvPr/>
          </p:nvGrpSpPr>
          <p:grpSpPr>
            <a:xfrm>
              <a:off x="2018723" y="670720"/>
              <a:ext cx="6463457" cy="563809"/>
              <a:chOff x="2018723" y="670720"/>
              <a:chExt cx="6463457" cy="563809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61CC6978-2F4C-BDCD-56D5-FEF1A1C8058D}"/>
                  </a:ext>
                </a:extLst>
              </p:cNvPr>
              <p:cNvSpPr/>
              <p:nvPr/>
            </p:nvSpPr>
            <p:spPr>
              <a:xfrm>
                <a:off x="2037648" y="670720"/>
                <a:ext cx="6444532" cy="563809"/>
              </a:xfrm>
              <a:prstGeom prst="roundRect">
                <a:avLst/>
              </a:prstGeom>
              <a:solidFill>
                <a:srgbClr val="37C8D4"/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AE968FBA-CDC6-65BD-D215-9DE720825FF8}"/>
                  </a:ext>
                </a:extLst>
              </p:cNvPr>
              <p:cNvSpPr txBox="1"/>
              <p:nvPr/>
            </p:nvSpPr>
            <p:spPr>
              <a:xfrm>
                <a:off x="2018723" y="761450"/>
                <a:ext cx="6342399" cy="417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>
                    <a:cs typeface="Times New Roman" panose="02020603050405020304" pitchFamily="18" charset="0"/>
                  </a:rPr>
                  <a:t>Patients enrolled: N=100 (2016-2019) at 29 sites</a:t>
                </a:r>
              </a:p>
            </p:txBody>
          </p:sp>
        </p:grp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47D967EA-465F-1416-E88C-80B4B78BD4C4}"/>
                </a:ext>
              </a:extLst>
            </p:cNvPr>
            <p:cNvCxnSpPr>
              <a:cxnSpLocks/>
            </p:cNvCxnSpPr>
            <p:nvPr/>
          </p:nvCxnSpPr>
          <p:spPr>
            <a:xfrm>
              <a:off x="5154577" y="1237131"/>
              <a:ext cx="0" cy="439886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751D318-DC95-1C06-6270-9B9ACFD83E1F}"/>
                </a:ext>
              </a:extLst>
            </p:cNvPr>
            <p:cNvCxnSpPr>
              <a:cxnSpLocks/>
            </p:cNvCxnSpPr>
            <p:nvPr/>
          </p:nvCxnSpPr>
          <p:spPr>
            <a:xfrm>
              <a:off x="5154576" y="1450089"/>
              <a:ext cx="3510483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490B404-6588-0922-977F-BE146F38E0BD}"/>
                </a:ext>
              </a:extLst>
            </p:cNvPr>
            <p:cNvGrpSpPr/>
            <p:nvPr/>
          </p:nvGrpSpPr>
          <p:grpSpPr>
            <a:xfrm>
              <a:off x="8665059" y="1137871"/>
              <a:ext cx="2505284" cy="502408"/>
              <a:chOff x="8705773" y="1130049"/>
              <a:chExt cx="2505284" cy="502408"/>
            </a:xfrm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0FAB14FE-EEA4-1FCE-E1F4-727D83B1F179}"/>
                  </a:ext>
                </a:extLst>
              </p:cNvPr>
              <p:cNvSpPr/>
              <p:nvPr/>
            </p:nvSpPr>
            <p:spPr>
              <a:xfrm>
                <a:off x="8713025" y="1130049"/>
                <a:ext cx="2498032" cy="502408"/>
              </a:xfrm>
              <a:prstGeom prst="round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6F4FF42-C2EE-36EF-2993-AFA4E7A7C2EB}"/>
                  </a:ext>
                </a:extLst>
              </p:cNvPr>
              <p:cNvSpPr txBox="1"/>
              <p:nvPr/>
            </p:nvSpPr>
            <p:spPr>
              <a:xfrm>
                <a:off x="8705773" y="1208258"/>
                <a:ext cx="2443040" cy="34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>
                    <a:cs typeface="Times New Roman" panose="02020603050405020304" pitchFamily="18" charset="0"/>
                  </a:rPr>
                  <a:t>Study exits: N=3</a:t>
                </a: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BF7D7B2-C37F-772C-7372-81CD8E31FD37}"/>
                </a:ext>
              </a:extLst>
            </p:cNvPr>
            <p:cNvSpPr txBox="1"/>
            <p:nvPr/>
          </p:nvSpPr>
          <p:spPr>
            <a:xfrm>
              <a:off x="8697399" y="1667355"/>
              <a:ext cx="3855168" cy="834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cs typeface="Times New Roman" panose="02020603050405020304" pitchFamily="18" charset="0"/>
                </a:rPr>
                <a:t>Patient withdrew consent (n=1)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cs typeface="Times New Roman" panose="02020603050405020304" pitchFamily="18" charset="0"/>
                </a:rPr>
                <a:t>Lacked CMS approval (n=1)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cs typeface="Times New Roman" panose="02020603050405020304" pitchFamily="18" charset="0"/>
                </a:rPr>
                <a:t>Was denied by insurance (n=1)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D47B8FC-B526-12C5-30D4-ECA4A4F9613B}"/>
                </a:ext>
              </a:extLst>
            </p:cNvPr>
            <p:cNvSpPr txBox="1"/>
            <p:nvPr/>
          </p:nvSpPr>
          <p:spPr>
            <a:xfrm>
              <a:off x="2320876" y="5666195"/>
              <a:ext cx="5764695" cy="417082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b="1">
                  <a:cs typeface="Times New Roman"/>
                </a:rPr>
                <a:t>5-year follow-up: N= 76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6D78C15C-36E5-4EF3-B8A0-66800A4A38F9}"/>
                </a:ext>
              </a:extLst>
            </p:cNvPr>
            <p:cNvCxnSpPr>
              <a:cxnSpLocks/>
            </p:cNvCxnSpPr>
            <p:nvPr/>
          </p:nvCxnSpPr>
          <p:spPr>
            <a:xfrm>
              <a:off x="5163886" y="3632134"/>
              <a:ext cx="3510483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21E3E75-8ADC-43B7-9956-26A145035CBD}"/>
                </a:ext>
              </a:extLst>
            </p:cNvPr>
            <p:cNvGrpSpPr/>
            <p:nvPr/>
          </p:nvGrpSpPr>
          <p:grpSpPr>
            <a:xfrm>
              <a:off x="8674369" y="3305242"/>
              <a:ext cx="2493358" cy="505985"/>
              <a:chOff x="8703560" y="3389363"/>
              <a:chExt cx="2493358" cy="505985"/>
            </a:xfrm>
          </p:grpSpPr>
          <p:sp>
            <p:nvSpPr>
              <p:cNvPr id="64" name="Rectangle: Rounded Corners 63">
                <a:extLst>
                  <a:ext uri="{FF2B5EF4-FFF2-40B4-BE49-F238E27FC236}">
                    <a16:creationId xmlns:a16="http://schemas.microsoft.com/office/drawing/2014/main" id="{A8AAE89A-B3DF-9DBF-ED9F-8F1BF3DD09C3}"/>
                  </a:ext>
                </a:extLst>
              </p:cNvPr>
              <p:cNvSpPr/>
              <p:nvPr/>
            </p:nvSpPr>
            <p:spPr>
              <a:xfrm>
                <a:off x="8703560" y="3389363"/>
                <a:ext cx="2493358" cy="505985"/>
              </a:xfrm>
              <a:prstGeom prst="round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9A923D34-2B28-3C75-6917-196108A2A9F7}"/>
                  </a:ext>
                </a:extLst>
              </p:cNvPr>
              <p:cNvSpPr txBox="1"/>
              <p:nvPr/>
            </p:nvSpPr>
            <p:spPr>
              <a:xfrm>
                <a:off x="8712869" y="3440756"/>
                <a:ext cx="2443040" cy="3475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>
                    <a:cs typeface="Times New Roman" panose="02020603050405020304" pitchFamily="18" charset="0"/>
                  </a:rPr>
                  <a:t>Study exits: N=2</a:t>
                </a:r>
              </a:p>
            </p:txBody>
          </p:sp>
        </p:grp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DDA7B6F-D0FA-CFA9-898B-9403AB22E839}"/>
                </a:ext>
              </a:extLst>
            </p:cNvPr>
            <p:cNvCxnSpPr>
              <a:cxnSpLocks/>
            </p:cNvCxnSpPr>
            <p:nvPr/>
          </p:nvCxnSpPr>
          <p:spPr>
            <a:xfrm>
              <a:off x="5154577" y="5040848"/>
              <a:ext cx="3510483" cy="0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2F3DE8B7-84C1-702F-CFFA-F5996E3C0EC5}"/>
                </a:ext>
              </a:extLst>
            </p:cNvPr>
            <p:cNvGrpSpPr/>
            <p:nvPr/>
          </p:nvGrpSpPr>
          <p:grpSpPr>
            <a:xfrm>
              <a:off x="8563620" y="4722250"/>
              <a:ext cx="2762641" cy="505985"/>
              <a:chOff x="8572166" y="4782072"/>
              <a:chExt cx="2762641" cy="505985"/>
            </a:xfrm>
          </p:grpSpPr>
          <p:sp>
            <p:nvSpPr>
              <p:cNvPr id="62" name="Rectangle: Rounded Corners 61">
                <a:extLst>
                  <a:ext uri="{FF2B5EF4-FFF2-40B4-BE49-F238E27FC236}">
                    <a16:creationId xmlns:a16="http://schemas.microsoft.com/office/drawing/2014/main" id="{C5C58504-7A07-DD5F-FB2A-8E7D03589556}"/>
                  </a:ext>
                </a:extLst>
              </p:cNvPr>
              <p:cNvSpPr/>
              <p:nvPr/>
            </p:nvSpPr>
            <p:spPr>
              <a:xfrm>
                <a:off x="8673604" y="4782072"/>
                <a:ext cx="2460231" cy="505985"/>
              </a:xfrm>
              <a:prstGeom prst="round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5AF6B95-4B9C-1B49-286D-466E13602ABA}"/>
                  </a:ext>
                </a:extLst>
              </p:cNvPr>
              <p:cNvSpPr txBox="1"/>
              <p:nvPr/>
            </p:nvSpPr>
            <p:spPr>
              <a:xfrm>
                <a:off x="8572166" y="4861029"/>
                <a:ext cx="2762641" cy="34756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algn="ctr"/>
                <a:r>
                  <a:rPr lang="en-US" sz="1400" b="1">
                    <a:cs typeface="Times New Roman"/>
                  </a:rPr>
                  <a:t>Study exits: N=13</a:t>
                </a: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21903D-6D18-273D-B784-E04179995757}"/>
                </a:ext>
              </a:extLst>
            </p:cNvPr>
            <p:cNvSpPr txBox="1"/>
            <p:nvPr/>
          </p:nvSpPr>
          <p:spPr>
            <a:xfrm>
              <a:off x="8697399" y="5311072"/>
              <a:ext cx="3945115" cy="59086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cs typeface="Times New Roman"/>
                </a:rPr>
                <a:t>Death (n=11)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cs typeface="Times New Roman"/>
                </a:rPr>
                <a:t>Patient withdrew consent (n=2)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60F98CD-7E50-E2BA-7299-8345F4EB9FCE}"/>
                </a:ext>
              </a:extLst>
            </p:cNvPr>
            <p:cNvSpPr txBox="1"/>
            <p:nvPr/>
          </p:nvSpPr>
          <p:spPr>
            <a:xfrm>
              <a:off x="8697398" y="3895862"/>
              <a:ext cx="3693262" cy="34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1400">
                  <a:cs typeface="Times New Roman" panose="02020603050405020304" pitchFamily="18" charset="0"/>
                </a:rPr>
                <a:t>Patient withdrew consent (n=2)</a:t>
              </a: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A0D8892-CB88-B1F0-1BFA-143F31A89592}"/>
                </a:ext>
              </a:extLst>
            </p:cNvPr>
            <p:cNvGrpSpPr/>
            <p:nvPr/>
          </p:nvGrpSpPr>
          <p:grpSpPr>
            <a:xfrm>
              <a:off x="2037648" y="1685563"/>
              <a:ext cx="6444532" cy="563809"/>
              <a:chOff x="2037648" y="1685563"/>
              <a:chExt cx="6444532" cy="563809"/>
            </a:xfrm>
          </p:grpSpPr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id="{8D8F1A00-1083-383A-F0BF-CC354F8637D8}"/>
                  </a:ext>
                </a:extLst>
              </p:cNvPr>
              <p:cNvSpPr/>
              <p:nvPr/>
            </p:nvSpPr>
            <p:spPr>
              <a:xfrm>
                <a:off x="2037648" y="1685563"/>
                <a:ext cx="6444532" cy="56380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266B2D85-85B1-24D9-2213-EDC9F5AEB7A1}"/>
                  </a:ext>
                </a:extLst>
              </p:cNvPr>
              <p:cNvSpPr txBox="1"/>
              <p:nvPr/>
            </p:nvSpPr>
            <p:spPr>
              <a:xfrm>
                <a:off x="2596426" y="1762217"/>
                <a:ext cx="5764696" cy="417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>
                    <a:cs typeface="Times New Roman" panose="02020603050405020304" pitchFamily="18" charset="0"/>
                  </a:rPr>
                  <a:t>All treated: N=97</a:t>
                </a:r>
              </a:p>
            </p:txBody>
          </p:sp>
        </p:grp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56B7E97-E92E-3511-2AB8-2E961F848DF0}"/>
                </a:ext>
              </a:extLst>
            </p:cNvPr>
            <p:cNvCxnSpPr>
              <a:cxnSpLocks/>
            </p:cNvCxnSpPr>
            <p:nvPr/>
          </p:nvCxnSpPr>
          <p:spPr>
            <a:xfrm>
              <a:off x="5146069" y="2249372"/>
              <a:ext cx="0" cy="439886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49982DAB-8BF2-8771-F26F-B0D24A63F378}"/>
                </a:ext>
              </a:extLst>
            </p:cNvPr>
            <p:cNvGrpSpPr/>
            <p:nvPr/>
          </p:nvGrpSpPr>
          <p:grpSpPr>
            <a:xfrm>
              <a:off x="2037648" y="2693114"/>
              <a:ext cx="6444532" cy="563809"/>
              <a:chOff x="2037648" y="2693114"/>
              <a:chExt cx="6444532" cy="563809"/>
            </a:xfrm>
          </p:grpSpPr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id="{A7583DB8-9F54-141B-908B-C2542869B5CD}"/>
                  </a:ext>
                </a:extLst>
              </p:cNvPr>
              <p:cNvSpPr/>
              <p:nvPr/>
            </p:nvSpPr>
            <p:spPr>
              <a:xfrm>
                <a:off x="2037648" y="2693114"/>
                <a:ext cx="6444532" cy="563809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3687894-7897-F125-85CD-2C355BBDC0E8}"/>
                  </a:ext>
                </a:extLst>
              </p:cNvPr>
              <p:cNvSpPr txBox="1"/>
              <p:nvPr/>
            </p:nvSpPr>
            <p:spPr>
              <a:xfrm>
                <a:off x="2551714" y="2772763"/>
                <a:ext cx="5764696" cy="4170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>
                    <a:cs typeface="Times New Roman" panose="02020603050405020304" pitchFamily="18" charset="0"/>
                  </a:rPr>
                  <a:t>Valve implanted: N=97</a:t>
                </a:r>
              </a:p>
            </p:txBody>
          </p:sp>
        </p:grp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CCE100B-88E4-836F-06F4-B2A1AC918A2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46069" y="3256924"/>
              <a:ext cx="8508" cy="784696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848FEE0-4F59-29AA-CF42-91BE2A03C192}"/>
                </a:ext>
              </a:extLst>
            </p:cNvPr>
            <p:cNvGrpSpPr/>
            <p:nvPr/>
          </p:nvGrpSpPr>
          <p:grpSpPr>
            <a:xfrm>
              <a:off x="2037648" y="4041621"/>
              <a:ext cx="6444532" cy="563811"/>
              <a:chOff x="2037648" y="4041621"/>
              <a:chExt cx="6444532" cy="563811"/>
            </a:xfrm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28B8B4D3-EE4E-F0BB-7C48-4FFCE458ADFB}"/>
                  </a:ext>
                </a:extLst>
              </p:cNvPr>
              <p:cNvSpPr/>
              <p:nvPr/>
            </p:nvSpPr>
            <p:spPr>
              <a:xfrm>
                <a:off x="2037648" y="4041621"/>
                <a:ext cx="6444532" cy="563811"/>
              </a:xfrm>
              <a:prstGeom prst="roundRect">
                <a:avLst/>
              </a:prstGeom>
              <a:solidFill>
                <a:srgbClr val="F7C663"/>
              </a:solidFill>
              <a:ln w="127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Times New Roman" panose="02020603050405020304" pitchFamily="18" charset="0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948E3E9D-FD3D-035A-9764-64AA79DC18E8}"/>
                  </a:ext>
                </a:extLst>
              </p:cNvPr>
              <p:cNvSpPr txBox="1"/>
              <p:nvPr/>
            </p:nvSpPr>
            <p:spPr>
              <a:xfrm>
                <a:off x="2404387" y="4110425"/>
                <a:ext cx="5764696" cy="4170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>
                    <a:cs typeface="Times New Roman" panose="02020603050405020304" pitchFamily="18" charset="0"/>
                  </a:rPr>
                  <a:t>1-year follow-up: N=92</a:t>
                </a:r>
              </a:p>
            </p:txBody>
          </p:sp>
        </p:grp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09519963-84E5-4163-86E2-28D6C9166BC8}"/>
                </a:ext>
              </a:extLst>
            </p:cNvPr>
            <p:cNvCxnSpPr>
              <a:cxnSpLocks/>
            </p:cNvCxnSpPr>
            <p:nvPr/>
          </p:nvCxnSpPr>
          <p:spPr>
            <a:xfrm>
              <a:off x="5137561" y="4595576"/>
              <a:ext cx="0" cy="984304"/>
            </a:xfrm>
            <a:prstGeom prst="straightConnector1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C15EECCF-3724-AFDC-0AE0-934496C6A0C2}"/>
              </a:ext>
            </a:extLst>
          </p:cNvPr>
          <p:cNvSpPr txBox="1">
            <a:spLocks/>
          </p:cNvSpPr>
          <p:nvPr/>
        </p:nvSpPr>
        <p:spPr>
          <a:xfrm>
            <a:off x="474694" y="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D406EAFC-EB25-054C-6221-AF522B566E61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AViV Registry Patient Disposition</a:t>
            </a:r>
          </a:p>
        </p:txBody>
      </p:sp>
      <p:pic>
        <p:nvPicPr>
          <p:cNvPr id="4" name="Picture 3" descr="Partner_3_Trial_KO_RGB.png">
            <a:extLst>
              <a:ext uri="{FF2B5EF4-FFF2-40B4-BE49-F238E27FC236}">
                <a16:creationId xmlns:a16="http://schemas.microsoft.com/office/drawing/2014/main" id="{0CBC7296-51FF-7C4B-B005-59B9578BF6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2CBB8207-3A5A-E312-1E5C-1C7E4C591EC0}"/>
              </a:ext>
            </a:extLst>
          </p:cNvPr>
          <p:cNvGrpSpPr/>
          <p:nvPr/>
        </p:nvGrpSpPr>
        <p:grpSpPr>
          <a:xfrm>
            <a:off x="210050" y="3835909"/>
            <a:ext cx="2358512" cy="488750"/>
            <a:chOff x="256545" y="4426961"/>
            <a:chExt cx="2316657" cy="569453"/>
          </a:xfrm>
        </p:grpSpPr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D33212AC-FB08-ABC2-B3FF-B4A58EBA757A}"/>
                </a:ext>
              </a:extLst>
            </p:cNvPr>
            <p:cNvSpPr/>
            <p:nvPr/>
          </p:nvSpPr>
          <p:spPr>
            <a:xfrm>
              <a:off x="256545" y="4426961"/>
              <a:ext cx="2316657" cy="569453"/>
            </a:xfrm>
            <a:prstGeom prst="round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E9FF886-92C1-5A33-725B-90E0CF235180}"/>
                </a:ext>
              </a:extLst>
            </p:cNvPr>
            <p:cNvSpPr txBox="1"/>
            <p:nvPr/>
          </p:nvSpPr>
          <p:spPr>
            <a:xfrm>
              <a:off x="256545" y="4549746"/>
              <a:ext cx="2279852" cy="30777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>
                  <a:cs typeface="Times New Roman"/>
                </a:rPr>
                <a:t>Missed 1Y Visit: N=3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6D7B5F35-7825-D9CB-328B-0B43D521C1EE}"/>
              </a:ext>
            </a:extLst>
          </p:cNvPr>
          <p:cNvGrpSpPr/>
          <p:nvPr/>
        </p:nvGrpSpPr>
        <p:grpSpPr>
          <a:xfrm>
            <a:off x="210049" y="5198058"/>
            <a:ext cx="2358513" cy="476544"/>
            <a:chOff x="209179" y="5240328"/>
            <a:chExt cx="2358513" cy="952836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7729BD4F-D140-2150-65EB-7961E2BD40D2}"/>
                </a:ext>
              </a:extLst>
            </p:cNvPr>
            <p:cNvSpPr/>
            <p:nvPr/>
          </p:nvSpPr>
          <p:spPr>
            <a:xfrm>
              <a:off x="209179" y="5240328"/>
              <a:ext cx="2358513" cy="952836"/>
            </a:xfrm>
            <a:prstGeom prst="round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4615CFB-32F5-B1A7-7987-FB33E424BC13}"/>
                </a:ext>
              </a:extLst>
            </p:cNvPr>
            <p:cNvSpPr txBox="1"/>
            <p:nvPr/>
          </p:nvSpPr>
          <p:spPr>
            <a:xfrm>
              <a:off x="256629" y="5456071"/>
              <a:ext cx="2279768" cy="3946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>
                  <a:cs typeface="Times New Roman"/>
                </a:rPr>
                <a:t>Missed 5Y Visit: N=6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7921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D302CF-2F00-B5B0-1DC2-6622CD02F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A1E12D8-FEF0-B5C8-1AD7-6D24EABDBFF1}"/>
              </a:ext>
            </a:extLst>
          </p:cNvPr>
          <p:cNvSpPr txBox="1">
            <a:spLocks/>
          </p:cNvSpPr>
          <p:nvPr/>
        </p:nvSpPr>
        <p:spPr>
          <a:xfrm>
            <a:off x="913960" y="0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950D266-DEA6-6414-B098-86CC49E692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725281"/>
              </p:ext>
            </p:extLst>
          </p:nvPr>
        </p:nvGraphicFramePr>
        <p:xfrm>
          <a:off x="526676" y="893619"/>
          <a:ext cx="11138648" cy="491457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71177">
                  <a:extLst>
                    <a:ext uri="{9D8B030D-6E8A-4147-A177-3AD203B41FA5}">
                      <a16:colId xmlns:a16="http://schemas.microsoft.com/office/drawing/2014/main" val="1763712971"/>
                    </a:ext>
                  </a:extLst>
                </a:gridCol>
                <a:gridCol w="1552788">
                  <a:extLst>
                    <a:ext uri="{9D8B030D-6E8A-4147-A177-3AD203B41FA5}">
                      <a16:colId xmlns:a16="http://schemas.microsoft.com/office/drawing/2014/main" val="174466881"/>
                    </a:ext>
                  </a:extLst>
                </a:gridCol>
                <a:gridCol w="3836895">
                  <a:extLst>
                    <a:ext uri="{9D8B030D-6E8A-4147-A177-3AD203B41FA5}">
                      <a16:colId xmlns:a16="http://schemas.microsoft.com/office/drawing/2014/main" val="1794823218"/>
                    </a:ext>
                  </a:extLst>
                </a:gridCol>
                <a:gridCol w="1577788">
                  <a:extLst>
                    <a:ext uri="{9D8B030D-6E8A-4147-A177-3AD203B41FA5}">
                      <a16:colId xmlns:a16="http://schemas.microsoft.com/office/drawing/2014/main" val="3135502114"/>
                    </a:ext>
                  </a:extLst>
                </a:gridCol>
              </a:tblGrid>
              <a:tr h="445873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Age (years)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>
                          <a:solidFill>
                            <a:schemeClr val="tx1"/>
                          </a:solidFill>
                          <a:effectLst/>
                        </a:rPr>
                        <a:t>67.1 ± 11.7</a:t>
                      </a:r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COPD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 8.3% 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51667"/>
                  </a:ext>
                </a:extLst>
              </a:tr>
              <a:tr h="455848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Male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79.4%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 baseline="0">
                          <a:solidFill>
                            <a:schemeClr val="tx1"/>
                          </a:solidFill>
                        </a:rPr>
                        <a:t>Pulmonary Hypertension</a:t>
                      </a:r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 10.3%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868786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BMI (kg/m</a:t>
                      </a:r>
                      <a:r>
                        <a:rPr lang="en-US" sz="1800" b="0" baseline="3000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baseline="30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 29.8 ± 6.2 </a:t>
                      </a: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Creatinine</a:t>
                      </a:r>
                      <a:r>
                        <a:rPr lang="en-US" sz="1800" b="0" baseline="0">
                          <a:solidFill>
                            <a:schemeClr val="tx1"/>
                          </a:solidFill>
                        </a:rPr>
                        <a:t> &gt; 2mg/dL</a:t>
                      </a:r>
                      <a:endParaRPr lang="en-US" sz="1800" b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 2.1% </a:t>
                      </a:r>
                    </a:p>
                  </a:txBody>
                  <a:tcPr anchor="ctr"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66851288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BSA (m</a:t>
                      </a:r>
                      <a:r>
                        <a:rPr lang="en-US" sz="1800" b="0" baseline="3000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800" b="0" baseline="300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2.1 ± 0.3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Frailty (overall; &gt; 2/4+) 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0%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796859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STS</a:t>
                      </a:r>
                      <a:r>
                        <a:rPr lang="en-US" sz="1800" b="1" baseline="0">
                          <a:solidFill>
                            <a:schemeClr val="tx1"/>
                          </a:solidFill>
                        </a:rPr>
                        <a:t> Score </a:t>
                      </a:r>
                      <a:endParaRPr lang="en-US" sz="1800" b="1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2.9 ± 1.8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Atrial Fibrillation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32.0%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4341066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NYHA Class III or IV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43.3%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Prior Pacemaker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latinLnBrk="0" hangingPunct="1"/>
                      <a:r>
                        <a:rPr lang="en-US" sz="1800" b="0" kern="1200">
                          <a:solidFill>
                            <a:schemeClr val="tx1"/>
                          </a:solidFill>
                        </a:rPr>
                        <a:t>10.3%</a:t>
                      </a:r>
                      <a:endParaRPr lang="en-US" sz="18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137514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Coronary Artery Disease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23.7%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LBBB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12.4%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049311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Prior CABG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18.9%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RBBB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17.5%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974316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Prior CVA/stroke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4.1%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Mean Gradient (mmHg)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</a:rPr>
                        <a:t>39.1 ± 18.2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8744617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Peripheral Vascular Disease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7.2%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Aortic Valve Area (cm</a:t>
                      </a:r>
                      <a:r>
                        <a:rPr lang="en-US" sz="1800" b="0" baseline="3000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1.1 ± 0.5 </a:t>
                      </a:r>
                    </a:p>
                  </a:txBody>
                  <a:tcPr anchor="ctr">
                    <a:solidFill>
                      <a:srgbClr val="8861A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7611"/>
                  </a:ext>
                </a:extLst>
              </a:tr>
              <a:tr h="445873"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Diabetes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 20.6%  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LVEF (%)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59.4 ± 10.6 </a:t>
                      </a:r>
                    </a:p>
                  </a:txBody>
                  <a:tcPr anchor="ctr">
                    <a:lnB w="12700" cap="flat" cmpd="sng" algn="ctr">
                      <a:solidFill>
                        <a:srgbClr val="8861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45214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135CF3F-E0F3-9B38-3440-1C9D2C0CE5CC}"/>
              </a:ext>
            </a:extLst>
          </p:cNvPr>
          <p:cNvSpPr txBox="1"/>
          <p:nvPr/>
        </p:nvSpPr>
        <p:spPr>
          <a:xfrm>
            <a:off x="464424" y="5805684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% or mean ± SD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DD986A0-1E1A-4A98-17A0-26A916ADEF3E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Baseline and Echo Characteristics (N=97)</a:t>
            </a:r>
            <a:endParaRPr lang="en-US" b="1"/>
          </a:p>
        </p:txBody>
      </p:sp>
      <p:pic>
        <p:nvPicPr>
          <p:cNvPr id="3" name="Picture 2" descr="Partner_3_Trial_KO_RGB.png">
            <a:extLst>
              <a:ext uri="{FF2B5EF4-FFF2-40B4-BE49-F238E27FC236}">
                <a16:creationId xmlns:a16="http://schemas.microsoft.com/office/drawing/2014/main" id="{F31F9A7E-5AD3-3D5A-386B-5A82D0AB539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EAD746A-5A3D-2A17-8529-A998D2DC726F}"/>
              </a:ext>
            </a:extLst>
          </p:cNvPr>
          <p:cNvCxnSpPr>
            <a:cxnSpLocks/>
            <a:stCxn id="5" idx="0"/>
            <a:endCxn id="5" idx="2"/>
          </p:cNvCxnSpPr>
          <p:nvPr/>
        </p:nvCxnSpPr>
        <p:spPr>
          <a:xfrm>
            <a:off x="6096000" y="893619"/>
            <a:ext cx="0" cy="4914578"/>
          </a:xfrm>
          <a:prstGeom prst="line">
            <a:avLst/>
          </a:prstGeom>
          <a:ln w="12700">
            <a:solidFill>
              <a:srgbClr val="8861A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216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85D33-5C3E-D589-DA72-FB259F931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8E3BD8C7-6959-7D39-C1F1-E798C07CC4C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1606" y="612715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84C2D3C4-319D-6748-98CD-35D377307F82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0791" y="628433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913BB8-6861-BE75-3349-C7F192851DB9}"/>
              </a:ext>
            </a:extLst>
          </p:cNvPr>
          <p:cNvSpPr/>
          <p:nvPr/>
        </p:nvSpPr>
        <p:spPr bwMode="auto">
          <a:xfrm>
            <a:off x="2459855" y="1008699"/>
            <a:ext cx="8434128" cy="34341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51974F-B59E-16BC-2FAF-CA039E190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294" y="5082888"/>
            <a:ext cx="8401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n-lt"/>
              </a:rPr>
              <a:t>Months from Procedure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77E9A76C-14E7-A252-3CD7-2888C59D2437}"/>
              </a:ext>
            </a:extLst>
          </p:cNvPr>
          <p:cNvGrpSpPr/>
          <p:nvPr/>
        </p:nvGrpSpPr>
        <p:grpSpPr>
          <a:xfrm>
            <a:off x="1970845" y="1005750"/>
            <a:ext cx="488577" cy="338554"/>
            <a:chOff x="1537444" y="853222"/>
            <a:chExt cx="366432" cy="253916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CC9132B9-89BA-0EE7-C28E-34019B9FFA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CCACCCA6-DBCA-FE04-540B-9D53414E8E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30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2BD66988-F2B6-A3ED-F446-EB8B064347D5}"/>
              </a:ext>
            </a:extLst>
          </p:cNvPr>
          <p:cNvGrpSpPr/>
          <p:nvPr/>
        </p:nvGrpSpPr>
        <p:grpSpPr>
          <a:xfrm>
            <a:off x="1970846" y="2039617"/>
            <a:ext cx="488577" cy="338554"/>
            <a:chOff x="1689844" y="995682"/>
            <a:chExt cx="366432" cy="253916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2EB0347C-6BA3-8F85-FB64-4FB7C26BF36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A88C1365-6619-2D78-71C3-A4E31229C3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DFF03C5D-B74D-BD8B-5FA3-32926FA65C68}"/>
              </a:ext>
            </a:extLst>
          </p:cNvPr>
          <p:cNvGrpSpPr/>
          <p:nvPr/>
        </p:nvGrpSpPr>
        <p:grpSpPr>
          <a:xfrm>
            <a:off x="1970846" y="3083532"/>
            <a:ext cx="488577" cy="338554"/>
            <a:chOff x="1689844" y="995682"/>
            <a:chExt cx="366432" cy="253916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E929CBE2-92D2-F384-07A6-EDF04FF297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393DB3AF-9512-DC44-242E-002BEFE653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06CC3D78-C7E5-D586-95D5-895D2A2623DE}"/>
              </a:ext>
            </a:extLst>
          </p:cNvPr>
          <p:cNvGrpSpPr/>
          <p:nvPr/>
        </p:nvGrpSpPr>
        <p:grpSpPr>
          <a:xfrm>
            <a:off x="2118313" y="4137494"/>
            <a:ext cx="341098" cy="338554"/>
            <a:chOff x="1800452" y="1005622"/>
            <a:chExt cx="255824" cy="253916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CF3F2A47-83E5-9946-D6E0-A8AD45F8AD4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D28023AA-2B17-64E3-4A3F-0CBC8AB05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2D7E976D-D96E-0109-BE30-857265265BD4}"/>
              </a:ext>
            </a:extLst>
          </p:cNvPr>
          <p:cNvGrpSpPr/>
          <p:nvPr/>
        </p:nvGrpSpPr>
        <p:grpSpPr>
          <a:xfrm>
            <a:off x="2570719" y="4445177"/>
            <a:ext cx="147476" cy="458045"/>
            <a:chOff x="1730889" y="906064"/>
            <a:chExt cx="110607" cy="343534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9C021E64-7B51-37D6-C6C9-0FD81DA25F4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04179798-C505-DE69-17E1-7352997A4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889" y="995682"/>
              <a:ext cx="110607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5C32BAB-96BD-28B7-D33B-D6537F38E453}"/>
              </a:ext>
            </a:extLst>
          </p:cNvPr>
          <p:cNvGrpSpPr/>
          <p:nvPr/>
        </p:nvGrpSpPr>
        <p:grpSpPr>
          <a:xfrm>
            <a:off x="3962184" y="4445177"/>
            <a:ext cx="294952" cy="458045"/>
            <a:chOff x="1675587" y="906064"/>
            <a:chExt cx="221214" cy="34353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942C9268-CA78-1B9F-5610-67D511BBA89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FB5C9C6C-9946-6312-5B1D-B0B4F44DCA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C13902C3-4187-AF75-A9C1-3AF7A9B0A1B8}"/>
              </a:ext>
            </a:extLst>
          </p:cNvPr>
          <p:cNvGrpSpPr/>
          <p:nvPr/>
        </p:nvGrpSpPr>
        <p:grpSpPr>
          <a:xfrm>
            <a:off x="5427384" y="4445177"/>
            <a:ext cx="294952" cy="458045"/>
            <a:chOff x="1675587" y="906064"/>
            <a:chExt cx="221214" cy="343534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A00E0B73-591B-668D-F743-A57CAEB4C63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BAF4C402-68B5-533E-A89D-1DFC71F99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196EB9EA-0B0E-0CC8-D980-056DAD5ECC96}"/>
              </a:ext>
            </a:extLst>
          </p:cNvPr>
          <p:cNvGrpSpPr/>
          <p:nvPr/>
        </p:nvGrpSpPr>
        <p:grpSpPr>
          <a:xfrm>
            <a:off x="6892584" y="4445177"/>
            <a:ext cx="294952" cy="458045"/>
            <a:chOff x="1675587" y="906064"/>
            <a:chExt cx="221214" cy="343534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85AE2B23-47A2-FCF2-0EB1-831497F6D81D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DB68FC44-EB53-81D6-4D6E-64C798C55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A2015A3-5430-2E92-2761-6E18E79BE2EF}"/>
              </a:ext>
            </a:extLst>
          </p:cNvPr>
          <p:cNvGrpSpPr/>
          <p:nvPr/>
        </p:nvGrpSpPr>
        <p:grpSpPr>
          <a:xfrm>
            <a:off x="8357784" y="4445177"/>
            <a:ext cx="294952" cy="458045"/>
            <a:chOff x="1675587" y="906064"/>
            <a:chExt cx="221214" cy="34353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49128C2-5E0E-A76B-9487-F5D69E177231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29A96672-3B8C-85E7-78A3-E337E103E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1163D5C-65F3-E717-28D9-D46F1ACC4A8E}"/>
              </a:ext>
            </a:extLst>
          </p:cNvPr>
          <p:cNvGrpSpPr/>
          <p:nvPr/>
        </p:nvGrpSpPr>
        <p:grpSpPr>
          <a:xfrm>
            <a:off x="9822983" y="4445177"/>
            <a:ext cx="294952" cy="458045"/>
            <a:chOff x="1675587" y="906064"/>
            <a:chExt cx="221214" cy="34353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3C18587-49CF-243E-9ACC-DA95BBEFEDB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EF3A809C-B926-ABCB-11C6-C9D9BA8A3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sp>
        <p:nvSpPr>
          <p:cNvPr id="23" name="Rectangle 88">
            <a:extLst>
              <a:ext uri="{FF2B5EF4-FFF2-40B4-BE49-F238E27FC236}">
                <a16:creationId xmlns:a16="http://schemas.microsoft.com/office/drawing/2014/main" id="{612E82DA-7F65-90FA-B435-606DA8A4E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676687"/>
            <a:ext cx="7335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>
                <a:latin typeface="+mj-lt"/>
              </a:rPr>
              <a:t>P3 AViV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44E20CA8-4462-FAFC-DB52-658CD4706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234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97</a:t>
            </a: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56E07485-D7A7-EA4B-DE05-85F783FDA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9438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94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94D164E6-E1D6-C724-AF56-333386943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93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A961038B-AA72-75D5-8BD5-98DD718FD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8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86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A9E0B793-FDBF-82F3-4B90-817FD5307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0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81</a:t>
            </a:r>
          </a:p>
        </p:txBody>
      </p:sp>
      <p:sp>
        <p:nvSpPr>
          <p:cNvPr id="53" name="Rectangle 19">
            <a:extLst>
              <a:ext uri="{FF2B5EF4-FFF2-40B4-BE49-F238E27FC236}">
                <a16:creationId xmlns:a16="http://schemas.microsoft.com/office/drawing/2014/main" id="{1060CAA8-C670-CA6D-1266-9B653FDBA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0236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75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02D21FD-8E8F-0B26-6CC6-CEC6B860C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424332"/>
            <a:ext cx="983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+mj-lt"/>
              </a:rPr>
              <a:t>No. at risk:</a:t>
            </a:r>
            <a:endParaRPr lang="en-US" altLang="en-US"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E49C635-88A6-A97B-ED44-753B9E06288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722461" y="2593247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n-lt"/>
              </a:rPr>
              <a:t>Death or Stroke (%)</a:t>
            </a:r>
          </a:p>
        </p:txBody>
      </p:sp>
      <p:sp>
        <p:nvSpPr>
          <p:cNvPr id="2" name="Freeform 71">
            <a:extLst>
              <a:ext uri="{FF2B5EF4-FFF2-40B4-BE49-F238E27FC236}">
                <a16:creationId xmlns:a16="http://schemas.microsoft.com/office/drawing/2014/main" id="{58A06F5D-AE16-2E44-D758-A7A58CB5A35B}"/>
              </a:ext>
            </a:extLst>
          </p:cNvPr>
          <p:cNvSpPr>
            <a:spLocks/>
          </p:cNvSpPr>
          <p:nvPr/>
        </p:nvSpPr>
        <p:spPr bwMode="auto">
          <a:xfrm>
            <a:off x="2635205" y="2788312"/>
            <a:ext cx="7335253" cy="1518431"/>
          </a:xfrm>
          <a:custGeom>
            <a:avLst/>
            <a:gdLst>
              <a:gd name="T0" fmla="*/ 0 w 492"/>
              <a:gd name="T1" fmla="*/ 101 h 101"/>
              <a:gd name="T2" fmla="*/ 5 w 492"/>
              <a:gd name="T3" fmla="*/ 101 h 101"/>
              <a:gd name="T4" fmla="*/ 5 w 492"/>
              <a:gd name="T5" fmla="*/ 94 h 101"/>
              <a:gd name="T6" fmla="*/ 38 w 492"/>
              <a:gd name="T7" fmla="*/ 94 h 101"/>
              <a:gd name="T8" fmla="*/ 38 w 492"/>
              <a:gd name="T9" fmla="*/ 87 h 101"/>
              <a:gd name="T10" fmla="*/ 98 w 492"/>
              <a:gd name="T11" fmla="*/ 87 h 101"/>
              <a:gd name="T12" fmla="*/ 98 w 492"/>
              <a:gd name="T13" fmla="*/ 87 h 101"/>
              <a:gd name="T14" fmla="*/ 113 w 492"/>
              <a:gd name="T15" fmla="*/ 87 h 101"/>
              <a:gd name="T16" fmla="*/ 113 w 492"/>
              <a:gd name="T17" fmla="*/ 80 h 101"/>
              <a:gd name="T18" fmla="*/ 196 w 492"/>
              <a:gd name="T19" fmla="*/ 80 h 101"/>
              <a:gd name="T20" fmla="*/ 196 w 492"/>
              <a:gd name="T21" fmla="*/ 80 h 101"/>
              <a:gd name="T22" fmla="*/ 200 w 492"/>
              <a:gd name="T23" fmla="*/ 80 h 101"/>
              <a:gd name="T24" fmla="*/ 200 w 492"/>
              <a:gd name="T25" fmla="*/ 73 h 101"/>
              <a:gd name="T26" fmla="*/ 232 w 492"/>
              <a:gd name="T27" fmla="*/ 73 h 101"/>
              <a:gd name="T28" fmla="*/ 232 w 492"/>
              <a:gd name="T29" fmla="*/ 66 h 101"/>
              <a:gd name="T30" fmla="*/ 234 w 492"/>
              <a:gd name="T31" fmla="*/ 66 h 101"/>
              <a:gd name="T32" fmla="*/ 234 w 492"/>
              <a:gd name="T33" fmla="*/ 58 h 101"/>
              <a:gd name="T34" fmla="*/ 247 w 492"/>
              <a:gd name="T35" fmla="*/ 58 h 101"/>
              <a:gd name="T36" fmla="*/ 247 w 492"/>
              <a:gd name="T37" fmla="*/ 51 h 101"/>
              <a:gd name="T38" fmla="*/ 266 w 492"/>
              <a:gd name="T39" fmla="*/ 51 h 101"/>
              <a:gd name="T40" fmla="*/ 266 w 492"/>
              <a:gd name="T41" fmla="*/ 44 h 101"/>
              <a:gd name="T42" fmla="*/ 266 w 492"/>
              <a:gd name="T43" fmla="*/ 44 h 101"/>
              <a:gd name="T44" fmla="*/ 266 w 492"/>
              <a:gd name="T45" fmla="*/ 37 h 101"/>
              <a:gd name="T46" fmla="*/ 295 w 492"/>
              <a:gd name="T47" fmla="*/ 37 h 101"/>
              <a:gd name="T48" fmla="*/ 295 w 492"/>
              <a:gd name="T49" fmla="*/ 37 h 101"/>
              <a:gd name="T50" fmla="*/ 295 w 492"/>
              <a:gd name="T51" fmla="*/ 37 h 101"/>
              <a:gd name="T52" fmla="*/ 295 w 492"/>
              <a:gd name="T53" fmla="*/ 29 h 101"/>
              <a:gd name="T54" fmla="*/ 376 w 492"/>
              <a:gd name="T55" fmla="*/ 29 h 101"/>
              <a:gd name="T56" fmla="*/ 376 w 492"/>
              <a:gd name="T57" fmla="*/ 22 h 101"/>
              <a:gd name="T58" fmla="*/ 379 w 492"/>
              <a:gd name="T59" fmla="*/ 22 h 101"/>
              <a:gd name="T60" fmla="*/ 379 w 492"/>
              <a:gd name="T61" fmla="*/ 15 h 101"/>
              <a:gd name="T62" fmla="*/ 391 w 492"/>
              <a:gd name="T63" fmla="*/ 15 h 101"/>
              <a:gd name="T64" fmla="*/ 391 w 492"/>
              <a:gd name="T65" fmla="*/ 7 h 101"/>
              <a:gd name="T66" fmla="*/ 393 w 492"/>
              <a:gd name="T67" fmla="*/ 7 h 101"/>
              <a:gd name="T68" fmla="*/ 393 w 492"/>
              <a:gd name="T69" fmla="*/ 7 h 101"/>
              <a:gd name="T70" fmla="*/ 463 w 492"/>
              <a:gd name="T71" fmla="*/ 7 h 101"/>
              <a:gd name="T72" fmla="*/ 463 w 492"/>
              <a:gd name="T73" fmla="*/ 0 h 101"/>
              <a:gd name="T74" fmla="*/ 492 w 492"/>
              <a:gd name="T75" fmla="*/ 0 h 101"/>
              <a:gd name="T76" fmla="*/ 492 w 492"/>
              <a:gd name="T77" fmla="*/ 0 h 101"/>
              <a:gd name="T78" fmla="*/ 492 w 492"/>
              <a:gd name="T79" fmla="*/ 0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2" h="101">
                <a:moveTo>
                  <a:pt x="0" y="101"/>
                </a:moveTo>
                <a:lnTo>
                  <a:pt x="5" y="101"/>
                </a:lnTo>
                <a:lnTo>
                  <a:pt x="5" y="94"/>
                </a:lnTo>
                <a:lnTo>
                  <a:pt x="38" y="94"/>
                </a:lnTo>
                <a:lnTo>
                  <a:pt x="38" y="87"/>
                </a:lnTo>
                <a:lnTo>
                  <a:pt x="98" y="87"/>
                </a:lnTo>
                <a:lnTo>
                  <a:pt x="98" y="87"/>
                </a:lnTo>
                <a:lnTo>
                  <a:pt x="113" y="87"/>
                </a:lnTo>
                <a:lnTo>
                  <a:pt x="113" y="80"/>
                </a:lnTo>
                <a:lnTo>
                  <a:pt x="196" y="80"/>
                </a:lnTo>
                <a:lnTo>
                  <a:pt x="196" y="80"/>
                </a:lnTo>
                <a:lnTo>
                  <a:pt x="200" y="80"/>
                </a:lnTo>
                <a:lnTo>
                  <a:pt x="200" y="73"/>
                </a:lnTo>
                <a:lnTo>
                  <a:pt x="232" y="73"/>
                </a:lnTo>
                <a:lnTo>
                  <a:pt x="232" y="66"/>
                </a:lnTo>
                <a:lnTo>
                  <a:pt x="234" y="66"/>
                </a:lnTo>
                <a:lnTo>
                  <a:pt x="234" y="58"/>
                </a:lnTo>
                <a:lnTo>
                  <a:pt x="247" y="58"/>
                </a:lnTo>
                <a:lnTo>
                  <a:pt x="247" y="51"/>
                </a:lnTo>
                <a:lnTo>
                  <a:pt x="266" y="51"/>
                </a:lnTo>
                <a:lnTo>
                  <a:pt x="266" y="44"/>
                </a:lnTo>
                <a:lnTo>
                  <a:pt x="266" y="44"/>
                </a:lnTo>
                <a:lnTo>
                  <a:pt x="266" y="37"/>
                </a:lnTo>
                <a:lnTo>
                  <a:pt x="295" y="37"/>
                </a:lnTo>
                <a:lnTo>
                  <a:pt x="295" y="37"/>
                </a:lnTo>
                <a:lnTo>
                  <a:pt x="295" y="37"/>
                </a:lnTo>
                <a:lnTo>
                  <a:pt x="295" y="29"/>
                </a:lnTo>
                <a:lnTo>
                  <a:pt x="376" y="29"/>
                </a:lnTo>
                <a:lnTo>
                  <a:pt x="376" y="22"/>
                </a:lnTo>
                <a:lnTo>
                  <a:pt x="379" y="22"/>
                </a:lnTo>
                <a:lnTo>
                  <a:pt x="379" y="15"/>
                </a:lnTo>
                <a:lnTo>
                  <a:pt x="391" y="15"/>
                </a:lnTo>
                <a:lnTo>
                  <a:pt x="391" y="7"/>
                </a:lnTo>
                <a:lnTo>
                  <a:pt x="393" y="7"/>
                </a:lnTo>
                <a:lnTo>
                  <a:pt x="393" y="7"/>
                </a:lnTo>
                <a:lnTo>
                  <a:pt x="463" y="7"/>
                </a:lnTo>
                <a:lnTo>
                  <a:pt x="463" y="0"/>
                </a:lnTo>
                <a:lnTo>
                  <a:pt x="492" y="0"/>
                </a:lnTo>
                <a:lnTo>
                  <a:pt x="492" y="0"/>
                </a:lnTo>
                <a:lnTo>
                  <a:pt x="492" y="0"/>
                </a:lnTo>
              </a:path>
            </a:pathLst>
          </a:custGeom>
          <a:noFill/>
          <a:ln w="57150" cap="rnd">
            <a:solidFill>
              <a:srgbClr val="6845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67E7E462-A7E6-D6D2-8A5C-9ACA2EE66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545" y="3780168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2.1%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2" name="Rectangle 27">
            <a:extLst>
              <a:ext uri="{FF2B5EF4-FFF2-40B4-BE49-F238E27FC236}">
                <a16:creationId xmlns:a16="http://schemas.microsoft.com/office/drawing/2014/main" id="{6EC7014A-FDCC-D4D0-582F-26D73C299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9162" y="3547527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3.1%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3" name="Rectangle 28">
            <a:extLst>
              <a:ext uri="{FF2B5EF4-FFF2-40B4-BE49-F238E27FC236}">
                <a16:creationId xmlns:a16="http://schemas.microsoft.com/office/drawing/2014/main" id="{E621261D-9126-A38A-02C0-D6865A1AF4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520" y="2908188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9.4%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7" name="Rectangle 29">
            <a:extLst>
              <a:ext uri="{FF2B5EF4-FFF2-40B4-BE49-F238E27FC236}">
                <a16:creationId xmlns:a16="http://schemas.microsoft.com/office/drawing/2014/main" id="{34B6E2EA-0B71-7A73-EC18-8D277EEDC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2732" y="2591763"/>
            <a:ext cx="774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13.7%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8" name="Rectangle 30">
            <a:extLst>
              <a:ext uri="{FF2B5EF4-FFF2-40B4-BE49-F238E27FC236}">
                <a16:creationId xmlns:a16="http://schemas.microsoft.com/office/drawing/2014/main" id="{D523EDF1-0CF3-3F28-5B3E-1AEBFA84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8175" y="2591763"/>
            <a:ext cx="774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14.7%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BEEF1879-89BF-5BB4-C040-1AEE989F7A7E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Death or Stroke</a:t>
            </a:r>
            <a:endParaRPr lang="en-US" b="1"/>
          </a:p>
        </p:txBody>
      </p:sp>
      <p:pic>
        <p:nvPicPr>
          <p:cNvPr id="14" name="Picture 13" descr="Partner_3_Trial_KO_RGB.png">
            <a:extLst>
              <a:ext uri="{FF2B5EF4-FFF2-40B4-BE49-F238E27FC236}">
                <a16:creationId xmlns:a16="http://schemas.microsoft.com/office/drawing/2014/main" id="{F04171F9-D5C3-6652-883D-233AE190CA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51080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3CD4B-1BC8-A733-B84A-FE7DD8F7FC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16528068-EFC4-0AE7-7625-93F7F161CF2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1606" y="612715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8" name="AutoShape 3">
            <a:extLst>
              <a:ext uri="{FF2B5EF4-FFF2-40B4-BE49-F238E27FC236}">
                <a16:creationId xmlns:a16="http://schemas.microsoft.com/office/drawing/2014/main" id="{F1E50A8A-9EA4-2D4A-B113-B42F513A4CA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040791" y="628433"/>
            <a:ext cx="7658100" cy="5268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351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5E5884-9EE0-FD55-BC9A-156D48516127}"/>
              </a:ext>
            </a:extLst>
          </p:cNvPr>
          <p:cNvSpPr/>
          <p:nvPr/>
        </p:nvSpPr>
        <p:spPr bwMode="auto">
          <a:xfrm>
            <a:off x="2459855" y="1008699"/>
            <a:ext cx="8434128" cy="343419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E1D513-3E54-69AB-88B1-05D304BFF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294" y="5082888"/>
            <a:ext cx="84016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Months from Procedure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BF255E94-76DE-7D36-5ACC-8B972DC814EE}"/>
              </a:ext>
            </a:extLst>
          </p:cNvPr>
          <p:cNvGrpSpPr/>
          <p:nvPr/>
        </p:nvGrpSpPr>
        <p:grpSpPr>
          <a:xfrm>
            <a:off x="1970845" y="1005750"/>
            <a:ext cx="488577" cy="338554"/>
            <a:chOff x="1537444" y="853222"/>
            <a:chExt cx="366432" cy="253916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19C9A996-BB0A-D5D5-2389-9697D9292A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812114" y="9817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8" name="Rectangle 89">
              <a:extLst>
                <a:ext uri="{FF2B5EF4-FFF2-40B4-BE49-F238E27FC236}">
                  <a16:creationId xmlns:a16="http://schemas.microsoft.com/office/drawing/2014/main" id="{575BC4BD-AAE1-6DB9-C8FC-E6BD9DB23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7444" y="85322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30</a:t>
              </a: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D8E86B6F-BB86-5DB9-C896-620D31EE42EE}"/>
              </a:ext>
            </a:extLst>
          </p:cNvPr>
          <p:cNvGrpSpPr/>
          <p:nvPr/>
        </p:nvGrpSpPr>
        <p:grpSpPr>
          <a:xfrm>
            <a:off x="1970846" y="2039617"/>
            <a:ext cx="488577" cy="338554"/>
            <a:chOff x="1689844" y="995682"/>
            <a:chExt cx="366432" cy="253916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33364BBD-2C7A-A9B3-C0F0-1479F368C35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Rectangle 89">
              <a:extLst>
                <a:ext uri="{FF2B5EF4-FFF2-40B4-BE49-F238E27FC236}">
                  <a16:creationId xmlns:a16="http://schemas.microsoft.com/office/drawing/2014/main" id="{DBBA2F20-A112-D449-2851-90396ACF9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20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FEB5AEBF-9D0C-6487-6F2D-8D0DBCE4728D}"/>
              </a:ext>
            </a:extLst>
          </p:cNvPr>
          <p:cNvGrpSpPr/>
          <p:nvPr/>
        </p:nvGrpSpPr>
        <p:grpSpPr>
          <a:xfrm>
            <a:off x="1970846" y="3083532"/>
            <a:ext cx="488577" cy="338554"/>
            <a:chOff x="1689844" y="995682"/>
            <a:chExt cx="366432" cy="253916"/>
          </a:xfrm>
        </p:grpSpPr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84D3AC49-0C63-D3DE-CADF-C613CD30C6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Rectangle 89">
              <a:extLst>
                <a:ext uri="{FF2B5EF4-FFF2-40B4-BE49-F238E27FC236}">
                  <a16:creationId xmlns:a16="http://schemas.microsoft.com/office/drawing/2014/main" id="{C6208B96-1021-806E-917C-C779C0F5D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844" y="995682"/>
              <a:ext cx="221215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10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E425A08-5F04-14E6-0DA2-9B3603A41E93}"/>
              </a:ext>
            </a:extLst>
          </p:cNvPr>
          <p:cNvGrpSpPr/>
          <p:nvPr/>
        </p:nvGrpSpPr>
        <p:grpSpPr>
          <a:xfrm>
            <a:off x="2118313" y="4137494"/>
            <a:ext cx="341098" cy="338554"/>
            <a:chOff x="1800452" y="1005622"/>
            <a:chExt cx="255824" cy="253916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1D5247CA-B271-51DD-CC49-3754E76EEB9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64514" y="1134181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3" name="Rectangle 89">
              <a:extLst>
                <a:ext uri="{FF2B5EF4-FFF2-40B4-BE49-F238E27FC236}">
                  <a16:creationId xmlns:a16="http://schemas.microsoft.com/office/drawing/2014/main" id="{5AA3EFBC-C4B7-351C-4879-2A25E7F42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0452" y="1005622"/>
              <a:ext cx="110608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9024A2E8-5591-2728-F99E-6DA48F2C8CE8}"/>
              </a:ext>
            </a:extLst>
          </p:cNvPr>
          <p:cNvGrpSpPr/>
          <p:nvPr/>
        </p:nvGrpSpPr>
        <p:grpSpPr>
          <a:xfrm>
            <a:off x="2570719" y="4445177"/>
            <a:ext cx="147476" cy="458045"/>
            <a:chOff x="1730889" y="906064"/>
            <a:chExt cx="110607" cy="343534"/>
          </a:xfrm>
        </p:grpSpPr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8349F438-E361-D572-C999-125EFFAEDEF3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ectangle 89">
              <a:extLst>
                <a:ext uri="{FF2B5EF4-FFF2-40B4-BE49-F238E27FC236}">
                  <a16:creationId xmlns:a16="http://schemas.microsoft.com/office/drawing/2014/main" id="{7A734C16-95B1-F5D8-B2E4-6904BDD75A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0889" y="995682"/>
              <a:ext cx="110607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0</a:t>
              </a: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5203FC8-564A-6ED7-FA6D-52BC9D3ABD5D}"/>
              </a:ext>
            </a:extLst>
          </p:cNvPr>
          <p:cNvGrpSpPr/>
          <p:nvPr/>
        </p:nvGrpSpPr>
        <p:grpSpPr>
          <a:xfrm>
            <a:off x="3962184" y="4445177"/>
            <a:ext cx="294952" cy="458045"/>
            <a:chOff x="1675587" y="906064"/>
            <a:chExt cx="221214" cy="34353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CF643EF1-C689-5F3F-E7CF-B03148446896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Rectangle 89">
              <a:extLst>
                <a:ext uri="{FF2B5EF4-FFF2-40B4-BE49-F238E27FC236}">
                  <a16:creationId xmlns:a16="http://schemas.microsoft.com/office/drawing/2014/main" id="{58367A59-6EB8-5438-029B-2B09629AA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12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B191E124-9521-8BD6-D6FC-FA77388FA65E}"/>
              </a:ext>
            </a:extLst>
          </p:cNvPr>
          <p:cNvGrpSpPr/>
          <p:nvPr/>
        </p:nvGrpSpPr>
        <p:grpSpPr>
          <a:xfrm>
            <a:off x="5427384" y="4445177"/>
            <a:ext cx="294952" cy="458045"/>
            <a:chOff x="1675587" y="906064"/>
            <a:chExt cx="221214" cy="343534"/>
          </a:xfrm>
        </p:grpSpPr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B7AE4897-7559-F205-93C0-5B5D2F5CFED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2" name="Rectangle 89">
              <a:extLst>
                <a:ext uri="{FF2B5EF4-FFF2-40B4-BE49-F238E27FC236}">
                  <a16:creationId xmlns:a16="http://schemas.microsoft.com/office/drawing/2014/main" id="{A216A5CE-BBBF-C985-D6C5-687B47E7A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24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44C27F9-8F5B-4F9F-A67A-7ED353B4A871}"/>
              </a:ext>
            </a:extLst>
          </p:cNvPr>
          <p:cNvGrpSpPr/>
          <p:nvPr/>
        </p:nvGrpSpPr>
        <p:grpSpPr>
          <a:xfrm>
            <a:off x="6892584" y="4445177"/>
            <a:ext cx="294952" cy="458045"/>
            <a:chOff x="1675587" y="906064"/>
            <a:chExt cx="221214" cy="343534"/>
          </a:xfrm>
        </p:grpSpPr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8CA8C170-9794-D9D4-50D9-A92038F6631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8" name="Rectangle 89">
              <a:extLst>
                <a:ext uri="{FF2B5EF4-FFF2-40B4-BE49-F238E27FC236}">
                  <a16:creationId xmlns:a16="http://schemas.microsoft.com/office/drawing/2014/main" id="{63F2F53D-FFA0-0180-F9F4-A59D8CCEE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36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850A3E82-341E-7860-AF03-085440F994B2}"/>
              </a:ext>
            </a:extLst>
          </p:cNvPr>
          <p:cNvGrpSpPr/>
          <p:nvPr/>
        </p:nvGrpSpPr>
        <p:grpSpPr>
          <a:xfrm>
            <a:off x="8357784" y="4445177"/>
            <a:ext cx="294952" cy="458045"/>
            <a:chOff x="1675587" y="906064"/>
            <a:chExt cx="221214" cy="343534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7883854-B9FF-DFE2-C1FF-0A6D595942CB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Rectangle 89">
              <a:extLst>
                <a:ext uri="{FF2B5EF4-FFF2-40B4-BE49-F238E27FC236}">
                  <a16:creationId xmlns:a16="http://schemas.microsoft.com/office/drawing/2014/main" id="{BC9E6C12-D7F8-6A8E-B6CF-B4FD00529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48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95ED910-218B-70CA-9E49-4A6F63A74D56}"/>
              </a:ext>
            </a:extLst>
          </p:cNvPr>
          <p:cNvGrpSpPr/>
          <p:nvPr/>
        </p:nvGrpSpPr>
        <p:grpSpPr>
          <a:xfrm>
            <a:off x="9822983" y="4445177"/>
            <a:ext cx="294952" cy="458045"/>
            <a:chOff x="1675587" y="906064"/>
            <a:chExt cx="221214" cy="34353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2549FC4-3BF9-0AA5-41AC-05A0595DDA7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1740313" y="951945"/>
              <a:ext cx="91762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89">
              <a:extLst>
                <a:ext uri="{FF2B5EF4-FFF2-40B4-BE49-F238E27FC236}">
                  <a16:creationId xmlns:a16="http://schemas.microsoft.com/office/drawing/2014/main" id="{FCB95A8D-2F11-865F-452E-3B5F19848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587" y="995682"/>
              <a:ext cx="221214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2200">
                  <a:latin typeface="+mj-lt"/>
                </a:rPr>
                <a:t>60</a:t>
              </a:r>
            </a:p>
          </p:txBody>
        </p:sp>
      </p:grpSp>
      <p:sp>
        <p:nvSpPr>
          <p:cNvPr id="23" name="Rectangle 88">
            <a:extLst>
              <a:ext uri="{FF2B5EF4-FFF2-40B4-BE49-F238E27FC236}">
                <a16:creationId xmlns:a16="http://schemas.microsoft.com/office/drawing/2014/main" id="{4EBD0AB5-2744-96C5-4A36-7F59F2FEE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676687"/>
            <a:ext cx="7335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>
                <a:latin typeface="+mj-lt"/>
              </a:rPr>
              <a:t>P3 AViV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BAB3567-3E6F-D379-050F-86C9EEF25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234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97</a:t>
            </a:r>
          </a:p>
        </p:txBody>
      </p:sp>
      <p:sp>
        <p:nvSpPr>
          <p:cNvPr id="41" name="Rectangle 15">
            <a:extLst>
              <a:ext uri="{FF2B5EF4-FFF2-40B4-BE49-F238E27FC236}">
                <a16:creationId xmlns:a16="http://schemas.microsoft.com/office/drawing/2014/main" id="{6F09A543-29EC-494E-FAFA-73F645F43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9438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96</a:t>
            </a:r>
          </a:p>
        </p:txBody>
      </p:sp>
      <p:sp>
        <p:nvSpPr>
          <p:cNvPr id="43" name="Rectangle 16">
            <a:extLst>
              <a:ext uri="{FF2B5EF4-FFF2-40B4-BE49-F238E27FC236}">
                <a16:creationId xmlns:a16="http://schemas.microsoft.com/office/drawing/2014/main" id="{5AF826F8-ABB6-805E-2C27-CF7AE7852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6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95</a:t>
            </a:r>
          </a:p>
        </p:txBody>
      </p:sp>
      <p:sp>
        <p:nvSpPr>
          <p:cNvPr id="49" name="Rectangle 17">
            <a:extLst>
              <a:ext uri="{FF2B5EF4-FFF2-40B4-BE49-F238E27FC236}">
                <a16:creationId xmlns:a16="http://schemas.microsoft.com/office/drawing/2014/main" id="{63D83C14-06DB-238D-5F10-1688DCCF3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8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89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3F4C2D67-4B43-325E-1E25-0846BD695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5037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86</a:t>
            </a:r>
          </a:p>
        </p:txBody>
      </p:sp>
      <p:sp>
        <p:nvSpPr>
          <p:cNvPr id="53" name="Rectangle 19">
            <a:extLst>
              <a:ext uri="{FF2B5EF4-FFF2-40B4-BE49-F238E27FC236}">
                <a16:creationId xmlns:a16="http://schemas.microsoft.com/office/drawing/2014/main" id="{B179F425-EB9B-04DB-ED4A-F8F6C33CB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0236" y="5676687"/>
            <a:ext cx="24045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latin typeface="+mj-lt"/>
              </a:rPr>
              <a:t>85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BDF6F26-AF8D-1C04-E4EA-F798C3146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847" y="5424332"/>
            <a:ext cx="9832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>
                <a:latin typeface="+mj-lt"/>
              </a:rPr>
              <a:t>No. at risk:</a:t>
            </a:r>
            <a:endParaRPr lang="en-US" altLang="en-US">
              <a:latin typeface="+mj-lt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B6BC443-C319-3CF8-748E-12572E7E55F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722461" y="2593247"/>
            <a:ext cx="38083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400">
                <a:latin typeface="+mj-lt"/>
              </a:rPr>
              <a:t>All-Cause Death (%)</a:t>
            </a:r>
          </a:p>
        </p:txBody>
      </p:sp>
      <p:sp>
        <p:nvSpPr>
          <p:cNvPr id="2" name="Freeform 71">
            <a:extLst>
              <a:ext uri="{FF2B5EF4-FFF2-40B4-BE49-F238E27FC236}">
                <a16:creationId xmlns:a16="http://schemas.microsoft.com/office/drawing/2014/main" id="{0CC28AED-9B7A-CBFA-2826-5EA7BBB3BD8A}"/>
              </a:ext>
            </a:extLst>
          </p:cNvPr>
          <p:cNvSpPr>
            <a:spLocks/>
          </p:cNvSpPr>
          <p:nvPr/>
        </p:nvSpPr>
        <p:spPr bwMode="auto">
          <a:xfrm>
            <a:off x="2644455" y="3117146"/>
            <a:ext cx="7326002" cy="1189625"/>
          </a:xfrm>
          <a:custGeom>
            <a:avLst/>
            <a:gdLst>
              <a:gd name="T0" fmla="*/ 0 w 492"/>
              <a:gd name="T1" fmla="*/ 78 h 78"/>
              <a:gd name="T2" fmla="*/ 98 w 492"/>
              <a:gd name="T3" fmla="*/ 78 h 78"/>
              <a:gd name="T4" fmla="*/ 98 w 492"/>
              <a:gd name="T5" fmla="*/ 78 h 78"/>
              <a:gd name="T6" fmla="*/ 113 w 492"/>
              <a:gd name="T7" fmla="*/ 78 h 78"/>
              <a:gd name="T8" fmla="*/ 113 w 492"/>
              <a:gd name="T9" fmla="*/ 71 h 78"/>
              <a:gd name="T10" fmla="*/ 196 w 492"/>
              <a:gd name="T11" fmla="*/ 71 h 78"/>
              <a:gd name="T12" fmla="*/ 196 w 492"/>
              <a:gd name="T13" fmla="*/ 71 h 78"/>
              <a:gd name="T14" fmla="*/ 200 w 492"/>
              <a:gd name="T15" fmla="*/ 71 h 78"/>
              <a:gd name="T16" fmla="*/ 200 w 492"/>
              <a:gd name="T17" fmla="*/ 64 h 78"/>
              <a:gd name="T18" fmla="*/ 232 w 492"/>
              <a:gd name="T19" fmla="*/ 64 h 78"/>
              <a:gd name="T20" fmla="*/ 232 w 492"/>
              <a:gd name="T21" fmla="*/ 57 h 78"/>
              <a:gd name="T22" fmla="*/ 234 w 492"/>
              <a:gd name="T23" fmla="*/ 57 h 78"/>
              <a:gd name="T24" fmla="*/ 234 w 492"/>
              <a:gd name="T25" fmla="*/ 50 h 78"/>
              <a:gd name="T26" fmla="*/ 266 w 492"/>
              <a:gd name="T27" fmla="*/ 50 h 78"/>
              <a:gd name="T28" fmla="*/ 266 w 492"/>
              <a:gd name="T29" fmla="*/ 43 h 78"/>
              <a:gd name="T30" fmla="*/ 266 w 492"/>
              <a:gd name="T31" fmla="*/ 43 h 78"/>
              <a:gd name="T32" fmla="*/ 266 w 492"/>
              <a:gd name="T33" fmla="*/ 35 h 78"/>
              <a:gd name="T34" fmla="*/ 278 w 492"/>
              <a:gd name="T35" fmla="*/ 35 h 78"/>
              <a:gd name="T36" fmla="*/ 278 w 492"/>
              <a:gd name="T37" fmla="*/ 28 h 78"/>
              <a:gd name="T38" fmla="*/ 295 w 492"/>
              <a:gd name="T39" fmla="*/ 28 h 78"/>
              <a:gd name="T40" fmla="*/ 295 w 492"/>
              <a:gd name="T41" fmla="*/ 28 h 78"/>
              <a:gd name="T42" fmla="*/ 331 w 492"/>
              <a:gd name="T43" fmla="*/ 28 h 78"/>
              <a:gd name="T44" fmla="*/ 331 w 492"/>
              <a:gd name="T45" fmla="*/ 21 h 78"/>
              <a:gd name="T46" fmla="*/ 376 w 492"/>
              <a:gd name="T47" fmla="*/ 21 h 78"/>
              <a:gd name="T48" fmla="*/ 376 w 492"/>
              <a:gd name="T49" fmla="*/ 14 h 78"/>
              <a:gd name="T50" fmla="*/ 391 w 492"/>
              <a:gd name="T51" fmla="*/ 14 h 78"/>
              <a:gd name="T52" fmla="*/ 391 w 492"/>
              <a:gd name="T53" fmla="*/ 7 h 78"/>
              <a:gd name="T54" fmla="*/ 393 w 492"/>
              <a:gd name="T55" fmla="*/ 7 h 78"/>
              <a:gd name="T56" fmla="*/ 393 w 492"/>
              <a:gd name="T57" fmla="*/ 7 h 78"/>
              <a:gd name="T58" fmla="*/ 463 w 492"/>
              <a:gd name="T59" fmla="*/ 7 h 78"/>
              <a:gd name="T60" fmla="*/ 463 w 492"/>
              <a:gd name="T61" fmla="*/ 0 h 78"/>
              <a:gd name="T62" fmla="*/ 492 w 492"/>
              <a:gd name="T63" fmla="*/ 0 h 78"/>
              <a:gd name="T64" fmla="*/ 492 w 492"/>
              <a:gd name="T65" fmla="*/ 0 h 78"/>
              <a:gd name="T66" fmla="*/ 492 w 492"/>
              <a:gd name="T6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2" h="78">
                <a:moveTo>
                  <a:pt x="0" y="78"/>
                </a:moveTo>
                <a:lnTo>
                  <a:pt x="98" y="78"/>
                </a:lnTo>
                <a:lnTo>
                  <a:pt x="98" y="78"/>
                </a:lnTo>
                <a:lnTo>
                  <a:pt x="113" y="78"/>
                </a:lnTo>
                <a:lnTo>
                  <a:pt x="113" y="71"/>
                </a:lnTo>
                <a:lnTo>
                  <a:pt x="196" y="71"/>
                </a:lnTo>
                <a:lnTo>
                  <a:pt x="196" y="71"/>
                </a:lnTo>
                <a:lnTo>
                  <a:pt x="200" y="71"/>
                </a:lnTo>
                <a:lnTo>
                  <a:pt x="200" y="64"/>
                </a:lnTo>
                <a:lnTo>
                  <a:pt x="232" y="64"/>
                </a:lnTo>
                <a:lnTo>
                  <a:pt x="232" y="57"/>
                </a:lnTo>
                <a:lnTo>
                  <a:pt x="234" y="57"/>
                </a:lnTo>
                <a:lnTo>
                  <a:pt x="234" y="50"/>
                </a:lnTo>
                <a:lnTo>
                  <a:pt x="266" y="50"/>
                </a:lnTo>
                <a:lnTo>
                  <a:pt x="266" y="43"/>
                </a:lnTo>
                <a:lnTo>
                  <a:pt x="266" y="43"/>
                </a:lnTo>
                <a:lnTo>
                  <a:pt x="266" y="35"/>
                </a:lnTo>
                <a:lnTo>
                  <a:pt x="278" y="35"/>
                </a:lnTo>
                <a:lnTo>
                  <a:pt x="278" y="28"/>
                </a:lnTo>
                <a:lnTo>
                  <a:pt x="295" y="28"/>
                </a:lnTo>
                <a:lnTo>
                  <a:pt x="295" y="28"/>
                </a:lnTo>
                <a:lnTo>
                  <a:pt x="331" y="28"/>
                </a:lnTo>
                <a:lnTo>
                  <a:pt x="331" y="21"/>
                </a:lnTo>
                <a:lnTo>
                  <a:pt x="376" y="21"/>
                </a:lnTo>
                <a:lnTo>
                  <a:pt x="376" y="14"/>
                </a:lnTo>
                <a:lnTo>
                  <a:pt x="391" y="14"/>
                </a:lnTo>
                <a:lnTo>
                  <a:pt x="391" y="7"/>
                </a:lnTo>
                <a:lnTo>
                  <a:pt x="393" y="7"/>
                </a:lnTo>
                <a:lnTo>
                  <a:pt x="393" y="7"/>
                </a:lnTo>
                <a:lnTo>
                  <a:pt x="463" y="7"/>
                </a:lnTo>
                <a:lnTo>
                  <a:pt x="463" y="0"/>
                </a:lnTo>
                <a:lnTo>
                  <a:pt x="492" y="0"/>
                </a:lnTo>
                <a:lnTo>
                  <a:pt x="492" y="0"/>
                </a:lnTo>
                <a:lnTo>
                  <a:pt x="492" y="0"/>
                </a:lnTo>
              </a:path>
            </a:pathLst>
          </a:custGeom>
          <a:noFill/>
          <a:ln w="57150" cap="rnd">
            <a:solidFill>
              <a:srgbClr val="6845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26">
            <a:extLst>
              <a:ext uri="{FF2B5EF4-FFF2-40B4-BE49-F238E27FC236}">
                <a16:creationId xmlns:a16="http://schemas.microsoft.com/office/drawing/2014/main" id="{43A02495-40ED-D5D5-187F-ADBF8F639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1545" y="3992308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0.0%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2" name="Rectangle 27">
            <a:extLst>
              <a:ext uri="{FF2B5EF4-FFF2-40B4-BE49-F238E27FC236}">
                <a16:creationId xmlns:a16="http://schemas.microsoft.com/office/drawing/2014/main" id="{B46A7792-8734-B855-E7FC-6E1E92F67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9912" y="3786627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1.0%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3" name="Rectangle 28">
            <a:extLst>
              <a:ext uri="{FF2B5EF4-FFF2-40B4-BE49-F238E27FC236}">
                <a16:creationId xmlns:a16="http://schemas.microsoft.com/office/drawing/2014/main" id="{78108DED-28CF-1C64-2E73-2ECD7155B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0543" y="3229157"/>
            <a:ext cx="6812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 7.3%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7" name="Rectangle 29">
            <a:extLst>
              <a:ext uri="{FF2B5EF4-FFF2-40B4-BE49-F238E27FC236}">
                <a16:creationId xmlns:a16="http://schemas.microsoft.com/office/drawing/2014/main" id="{261B9282-A8E8-C98E-7B97-A7CED158C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911" y="2908188"/>
            <a:ext cx="774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10.4%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18" name="Rectangle 30">
            <a:extLst>
              <a:ext uri="{FF2B5EF4-FFF2-40B4-BE49-F238E27FC236}">
                <a16:creationId xmlns:a16="http://schemas.microsoft.com/office/drawing/2014/main" id="{CCDE69B3-62A2-A69D-9AAC-DCD3852C7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6157" y="2931557"/>
            <a:ext cx="77425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>
                <a:ln>
                  <a:noFill/>
                </a:ln>
                <a:effectLst/>
                <a:latin typeface="+mn-lt"/>
              </a:rPr>
              <a:t>11.5%</a:t>
            </a:r>
            <a:endParaRPr kumimoji="0" lang="en-US" altLang="en-US" sz="2200" b="0" i="0" u="none" strike="noStrike" cap="none" normalizeH="0" baseline="0">
              <a:ln>
                <a:noFill/>
              </a:ln>
              <a:effectLst/>
              <a:latin typeface="+mn-lt"/>
            </a:endParaRP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B0C72CF1-3937-0FFB-3C3D-CD80131A365C}"/>
              </a:ext>
            </a:extLst>
          </p:cNvPr>
          <p:cNvSpPr txBox="1">
            <a:spLocks/>
          </p:cNvSpPr>
          <p:nvPr/>
        </p:nvSpPr>
        <p:spPr>
          <a:xfrm>
            <a:off x="665550" y="-36948"/>
            <a:ext cx="1124261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/>
              <a:t>All-Cause Death</a:t>
            </a:r>
          </a:p>
        </p:txBody>
      </p:sp>
      <p:pic>
        <p:nvPicPr>
          <p:cNvPr id="14" name="Picture 13" descr="Partner_3_Trial_KO_RGB.png">
            <a:extLst>
              <a:ext uri="{FF2B5EF4-FFF2-40B4-BE49-F238E27FC236}">
                <a16:creationId xmlns:a16="http://schemas.microsoft.com/office/drawing/2014/main" id="{855EA601-50C1-62E8-8474-A346384CD8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108" y="6170824"/>
            <a:ext cx="1364120" cy="687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2323664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CRF_2006_background">
  <a:themeElements>
    <a:clrScheme name="">
      <a:dk1>
        <a:srgbClr val="000000"/>
      </a:dk1>
      <a:lt1>
        <a:srgbClr val="FFFFFF"/>
      </a:lt1>
      <a:dk2>
        <a:srgbClr val="002E4B"/>
      </a:dk2>
      <a:lt2>
        <a:srgbClr val="FDE25E"/>
      </a:lt2>
      <a:accent1>
        <a:srgbClr val="FF3300"/>
      </a:accent1>
      <a:accent2>
        <a:srgbClr val="6699FF"/>
      </a:accent2>
      <a:accent3>
        <a:srgbClr val="AAADB1"/>
      </a:accent3>
      <a:accent4>
        <a:srgbClr val="DADADA"/>
      </a:accent4>
      <a:accent5>
        <a:srgbClr val="FFADAA"/>
      </a:accent5>
      <a:accent6>
        <a:srgbClr val="5C8AE7"/>
      </a:accent6>
      <a:hlink>
        <a:srgbClr val="FFCC00"/>
      </a:hlink>
      <a:folHlink>
        <a:srgbClr val="969696"/>
      </a:folHlink>
    </a:clrScheme>
    <a:fontScheme name="CRF_2006_backgrou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rgbClr val="FFCC99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ヒラギノ角ゴ Pro W3" pitchFamily="-111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i="0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CRF_2006_backgroun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F_2006_backgroun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F_2006_background 8">
        <a:dk1>
          <a:srgbClr val="000000"/>
        </a:dk1>
        <a:lt1>
          <a:srgbClr val="FFFFFF"/>
        </a:lt1>
        <a:dk2>
          <a:srgbClr val="002E4B"/>
        </a:dk2>
        <a:lt2>
          <a:srgbClr val="FDE25E"/>
        </a:lt2>
        <a:accent1>
          <a:srgbClr val="FF3300"/>
        </a:accent1>
        <a:accent2>
          <a:srgbClr val="3333FF"/>
        </a:accent2>
        <a:accent3>
          <a:srgbClr val="AAADB1"/>
        </a:accent3>
        <a:accent4>
          <a:srgbClr val="DADADA"/>
        </a:accent4>
        <a:accent5>
          <a:srgbClr val="FFADAA"/>
        </a:accent5>
        <a:accent6>
          <a:srgbClr val="2D2DE7"/>
        </a:accent6>
        <a:hlink>
          <a:srgbClr val="FFCC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342F88-C91A-467B-87C6-83784E4B4F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ADC4BA-D385-41E1-885A-815162D8389C}">
  <ds:schemaRefs>
    <ds:schemaRef ds:uri="http://purl.org/dc/terms/"/>
    <ds:schemaRef ds:uri="http://www.w3.org/XML/1998/namespace"/>
    <ds:schemaRef ds:uri="7547d50e-b111-49eb-8a0f-a1f09d4ca800"/>
    <ds:schemaRef ds:uri="http://schemas.microsoft.com/office/2006/documentManagement/types"/>
    <ds:schemaRef ds:uri="http://purl.org/dc/elements/1.1/"/>
    <ds:schemaRef ds:uri="http://schemas.microsoft.com/office/2006/metadata/properties"/>
    <ds:schemaRef ds:uri="4ac204f7-122a-4977-ae89-a5984e1cab5a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6E44528-A657-4660-BE56-6F531F2B6E0B}"/>
</file>

<file path=docMetadata/LabelInfo.xml><?xml version="1.0" encoding="utf-8"?>
<clbl:labelList xmlns:clbl="http://schemas.microsoft.com/office/2020/mipLabelMetadata">
  <clbl:label id="{c8fe7995-06f0-4bdf-8f2a-0c8a7986480d}" enabled="0" method="" siteId="{c8fe7995-06f0-4bdf-8f2a-0c8a7986480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1611</Words>
  <Application>Microsoft Office PowerPoint</Application>
  <PresentationFormat>Widescreen</PresentationFormat>
  <Paragraphs>530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Aptos</vt:lpstr>
      <vt:lpstr>Aptos Display</vt:lpstr>
      <vt:lpstr>Arial</vt:lpstr>
      <vt:lpstr>Calibri</vt:lpstr>
      <vt:lpstr>Segoe UI</vt:lpstr>
      <vt:lpstr>Wingdings 2</vt:lpstr>
      <vt:lpstr>Office Theme</vt:lpstr>
      <vt:lpstr>1_CRF_2006_background</vt:lpstr>
      <vt:lpstr>TAVR for Failing Bioprosthetic Surgical Valves: 5-year Outcomes of the PARTNER 3 Aortic  Valve-in-Valve Registry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NYHA Class</vt:lpstr>
      <vt:lpstr>KCCQ Score</vt:lpstr>
      <vt:lpstr>PowerPoint Presentation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Thomas A</dc:creator>
  <cp:lastModifiedBy>Administrateur</cp:lastModifiedBy>
  <cp:revision>3</cp:revision>
  <dcterms:created xsi:type="dcterms:W3CDTF">2024-04-30T17:23:04Z</dcterms:created>
  <dcterms:modified xsi:type="dcterms:W3CDTF">2025-03-09T14:47:50Z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MediaServiceImageTags">
    <vt:lpwstr/>
  </property>
</Properties>
</file>