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64500" y="4787900"/>
            <a:ext cx="851882" cy="30777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7800" y="4762500"/>
            <a:ext cx="762286" cy="36355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911" y="167807"/>
            <a:ext cx="3505200" cy="345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5992" y="1032422"/>
            <a:ext cx="4147820" cy="3242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048657" y="4870287"/>
            <a:ext cx="749935" cy="15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2.jpg"/><Relationship Id="rId7" Type="http://schemas.openxmlformats.org/officeDocument/2006/relationships/image" Target="../media/image13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2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9600" y="4318000"/>
            <a:ext cx="1123032" cy="4057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70300" y="4241800"/>
            <a:ext cx="574390" cy="57439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68700" y="952500"/>
            <a:ext cx="1797460" cy="85725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66031" y="1860169"/>
            <a:ext cx="6673850" cy="1239520"/>
          </a:xfrm>
          <a:prstGeom prst="rect"/>
        </p:spPr>
        <p:txBody>
          <a:bodyPr wrap="square" lIns="0" tIns="144780" rIns="0" bIns="0" rtlCol="0" vert="horz">
            <a:spAutoFit/>
          </a:bodyPr>
          <a:lstStyle/>
          <a:p>
            <a:pPr algn="ctr" marR="55244">
              <a:lnSpc>
                <a:spcPct val="100000"/>
              </a:lnSpc>
              <a:spcBef>
                <a:spcPts val="1140"/>
              </a:spcBef>
            </a:pPr>
            <a:r>
              <a:rPr dirty="0" sz="3400" b="1">
                <a:latin typeface="Calibri"/>
                <a:cs typeface="Calibri"/>
              </a:rPr>
              <a:t>The</a:t>
            </a:r>
            <a:r>
              <a:rPr dirty="0" sz="3400" spc="-85" b="1">
                <a:latin typeface="Calibri"/>
                <a:cs typeface="Calibri"/>
              </a:rPr>
              <a:t> </a:t>
            </a:r>
            <a:r>
              <a:rPr dirty="0" sz="3400" b="1">
                <a:latin typeface="Calibri"/>
                <a:cs typeface="Calibri"/>
              </a:rPr>
              <a:t>PROVE</a:t>
            </a:r>
            <a:r>
              <a:rPr dirty="0" sz="3400" spc="-80" b="1">
                <a:latin typeface="Calibri"/>
                <a:cs typeface="Calibri"/>
              </a:rPr>
              <a:t> </a:t>
            </a:r>
            <a:r>
              <a:rPr dirty="0" sz="3400" spc="-10" b="1">
                <a:latin typeface="Calibri"/>
                <a:cs typeface="Calibri"/>
              </a:rPr>
              <a:t>registry</a:t>
            </a:r>
            <a:endParaRPr sz="3400">
              <a:latin typeface="Calibri"/>
              <a:cs typeface="Calibri"/>
            </a:endParaRPr>
          </a:p>
          <a:p>
            <a:pPr algn="ctr" marL="12700" marR="5080">
              <a:lnSpc>
                <a:spcPct val="105500"/>
              </a:lnSpc>
              <a:spcBef>
                <a:spcPts val="384"/>
              </a:spcBef>
            </a:pPr>
            <a:r>
              <a:rPr dirty="0" sz="1600" b="1">
                <a:latin typeface="Calibri"/>
                <a:cs typeface="Calibri"/>
              </a:rPr>
              <a:t>A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prospective multi-</a:t>
            </a:r>
            <a:r>
              <a:rPr dirty="0" sz="1600" b="1">
                <a:latin typeface="Calibri"/>
                <a:cs typeface="Calibri"/>
              </a:rPr>
              <a:t>center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multi-national</a:t>
            </a:r>
            <a:r>
              <a:rPr dirty="0" sz="1600" spc="-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post-market</a:t>
            </a:r>
            <a:r>
              <a:rPr dirty="0" sz="1600" spc="-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safety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and</a:t>
            </a:r>
            <a:r>
              <a:rPr dirty="0" sz="1600" spc="-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performance </a:t>
            </a:r>
            <a:r>
              <a:rPr dirty="0" sz="1600" b="1">
                <a:latin typeface="Calibri"/>
                <a:cs typeface="Calibri"/>
              </a:rPr>
              <a:t>surveillance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of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a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spc="-20" b="1">
                <a:latin typeface="Calibri"/>
                <a:cs typeface="Calibri"/>
              </a:rPr>
              <a:t>short-</a:t>
            </a:r>
            <a:r>
              <a:rPr dirty="0" sz="1600" b="1">
                <a:latin typeface="Calibri"/>
                <a:cs typeface="Calibri"/>
              </a:rPr>
              <a:t>frame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20" b="1">
                <a:latin typeface="Calibri"/>
                <a:cs typeface="Calibri"/>
              </a:rPr>
              <a:t>supra-</a:t>
            </a:r>
            <a:r>
              <a:rPr dirty="0" sz="1600" b="1">
                <a:latin typeface="Calibri"/>
                <a:cs typeface="Calibri"/>
              </a:rPr>
              <a:t>annular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transcatheter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aortic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valve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342405" y="3244748"/>
            <a:ext cx="4458970" cy="80518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25"/>
              </a:spcBef>
            </a:pP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Holger</a:t>
            </a:r>
            <a:r>
              <a:rPr dirty="0" sz="24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Thiele</a:t>
            </a:r>
            <a:r>
              <a:rPr dirty="0" sz="24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24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Heart</a:t>
            </a:r>
            <a:r>
              <a:rPr dirty="0" sz="24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Center</a:t>
            </a:r>
            <a:r>
              <a:rPr dirty="0" sz="24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Leipzig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8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behalf</a:t>
            </a:r>
            <a:r>
              <a:rPr dirty="0" sz="18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PROVE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Investigators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Study </a:t>
            </a:r>
            <a:r>
              <a:rPr dirty="0" spc="-10"/>
              <a:t>design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24395" y="794230"/>
            <a:ext cx="8109584" cy="363918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269875" indent="-257175">
              <a:lnSpc>
                <a:spcPct val="100000"/>
              </a:lnSpc>
              <a:spcBef>
                <a:spcPts val="484"/>
              </a:spcBef>
              <a:buSzPct val="102777"/>
              <a:buFont typeface="Aglet Sans Light"/>
              <a:buChar char="■"/>
              <a:tabLst>
                <a:tab pos="269875" algn="l"/>
              </a:tabLst>
            </a:pPr>
            <a:r>
              <a:rPr dirty="0" sz="1800" spc="-25">
                <a:latin typeface="Calibri"/>
                <a:cs typeface="Calibri"/>
              </a:rPr>
              <a:t>Investigator-</a:t>
            </a:r>
            <a:r>
              <a:rPr dirty="0" sz="1800">
                <a:latin typeface="Calibri"/>
                <a:cs typeface="Calibri"/>
              </a:rPr>
              <a:t>initiated,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prospective, </a:t>
            </a:r>
            <a:r>
              <a:rPr dirty="0" sz="1800">
                <a:latin typeface="Calibri"/>
                <a:cs typeface="Calibri"/>
              </a:rPr>
              <a:t>single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arm,</a:t>
            </a:r>
            <a:r>
              <a:rPr dirty="0" sz="1800" spc="-10">
                <a:latin typeface="Calibri"/>
                <a:cs typeface="Calibri"/>
              </a:rPr>
              <a:t> study</a:t>
            </a:r>
            <a:endParaRPr sz="1800">
              <a:latin typeface="Calibri"/>
              <a:cs typeface="Calibri"/>
            </a:endParaRPr>
          </a:p>
          <a:p>
            <a:pPr lvl="1" marL="570230" indent="-215265">
              <a:lnSpc>
                <a:spcPct val="100000"/>
              </a:lnSpc>
              <a:spcBef>
                <a:spcPts val="360"/>
              </a:spcBef>
              <a:buSzPct val="103571"/>
              <a:buFont typeface="Arial"/>
              <a:buChar char="•"/>
              <a:tabLst>
                <a:tab pos="570230" algn="l"/>
              </a:tabLst>
            </a:pPr>
            <a:r>
              <a:rPr dirty="0" sz="1400">
                <a:latin typeface="Calibri"/>
                <a:cs typeface="Calibri"/>
              </a:rPr>
              <a:t>Aiming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enroll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least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1000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patients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27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European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sites</a:t>
            </a:r>
            <a:endParaRPr sz="1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40"/>
              </a:spcBef>
              <a:buFont typeface="Arial"/>
              <a:buChar char="•"/>
            </a:pPr>
            <a:endParaRPr sz="1400">
              <a:latin typeface="Calibri"/>
              <a:cs typeface="Calibri"/>
            </a:endParaRPr>
          </a:p>
          <a:p>
            <a:pPr marL="269875" indent="-257175">
              <a:lnSpc>
                <a:spcPct val="100000"/>
              </a:lnSpc>
              <a:buSzPct val="102777"/>
              <a:buFont typeface="Aglet Sans Light"/>
              <a:buChar char="■"/>
              <a:tabLst>
                <a:tab pos="269875" algn="l"/>
              </a:tabLst>
            </a:pPr>
            <a:r>
              <a:rPr dirty="0" sz="1800" spc="-10">
                <a:latin typeface="Calibri"/>
                <a:cs typeface="Calibri"/>
              </a:rPr>
              <a:t>Endpoints</a:t>
            </a:r>
            <a:endParaRPr sz="1800">
              <a:latin typeface="Calibri"/>
              <a:cs typeface="Calibri"/>
            </a:endParaRPr>
          </a:p>
          <a:p>
            <a:pPr lvl="1" marL="570230" indent="-215265">
              <a:lnSpc>
                <a:spcPct val="100000"/>
              </a:lnSpc>
              <a:spcBef>
                <a:spcPts val="360"/>
              </a:spcBef>
              <a:buSzPct val="103571"/>
              <a:buFont typeface="Arial"/>
              <a:buChar char="•"/>
              <a:tabLst>
                <a:tab pos="570230" algn="l"/>
              </a:tabLst>
            </a:pPr>
            <a:r>
              <a:rPr dirty="0" sz="1400">
                <a:latin typeface="Calibri"/>
                <a:cs typeface="Calibri"/>
              </a:rPr>
              <a:t>Primary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endpoint: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all-</a:t>
            </a:r>
            <a:r>
              <a:rPr dirty="0" sz="1400">
                <a:latin typeface="Calibri"/>
                <a:cs typeface="Calibri"/>
              </a:rPr>
              <a:t>cause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mortality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up-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12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months</a:t>
            </a:r>
            <a:endParaRPr sz="1400">
              <a:latin typeface="Calibri"/>
              <a:cs typeface="Calibri"/>
            </a:endParaRPr>
          </a:p>
          <a:p>
            <a:pPr lvl="1" marL="569595" marR="5080" indent="-214629">
              <a:lnSpc>
                <a:spcPct val="100000"/>
              </a:lnSpc>
              <a:spcBef>
                <a:spcPts val="335"/>
              </a:spcBef>
              <a:buSzPct val="103571"/>
              <a:buFont typeface="Arial"/>
              <a:buChar char="•"/>
              <a:tabLst>
                <a:tab pos="569595" algn="l"/>
              </a:tabLst>
            </a:pPr>
            <a:r>
              <a:rPr dirty="0" sz="1400" spc="-10">
                <a:latin typeface="Calibri"/>
                <a:cs typeface="Calibri"/>
              </a:rPr>
              <a:t>Additional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endpoints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according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30">
                <a:latin typeface="Calibri"/>
                <a:cs typeface="Calibri"/>
              </a:rPr>
              <a:t>VARC-</a:t>
            </a:r>
            <a:r>
              <a:rPr dirty="0" sz="1400">
                <a:latin typeface="Calibri"/>
                <a:cs typeface="Calibri"/>
              </a:rPr>
              <a:t>3: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technical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success,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device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success,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early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safety, </a:t>
            </a:r>
            <a:r>
              <a:rPr dirty="0" sz="1400">
                <a:latin typeface="Calibri"/>
                <a:cs typeface="Calibri"/>
              </a:rPr>
              <a:t>clinical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efficacy </a:t>
            </a:r>
            <a:r>
              <a:rPr dirty="0" sz="1400">
                <a:latin typeface="Calibri"/>
                <a:cs typeface="Calibri"/>
              </a:rPr>
              <a:t>(at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one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year)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several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clinical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endpoints</a:t>
            </a:r>
            <a:endParaRPr sz="1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40"/>
              </a:spcBef>
              <a:buFont typeface="Arial"/>
              <a:buChar char="•"/>
            </a:pPr>
            <a:endParaRPr sz="1400">
              <a:latin typeface="Calibri"/>
              <a:cs typeface="Calibri"/>
            </a:endParaRPr>
          </a:p>
          <a:p>
            <a:pPr marL="398780" indent="-343535">
              <a:lnSpc>
                <a:spcPct val="100000"/>
              </a:lnSpc>
              <a:buSzPct val="102777"/>
              <a:buFont typeface="Aglet Sans Light"/>
              <a:buChar char="■"/>
              <a:tabLst>
                <a:tab pos="398780" algn="l"/>
              </a:tabLst>
            </a:pPr>
            <a:r>
              <a:rPr dirty="0" sz="1800">
                <a:latin typeface="Calibri"/>
                <a:cs typeface="Calibri"/>
              </a:rPr>
              <a:t>Study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administration</a:t>
            </a:r>
            <a:endParaRPr sz="1800">
              <a:latin typeface="Calibri"/>
              <a:cs typeface="Calibri"/>
            </a:endParaRPr>
          </a:p>
          <a:p>
            <a:pPr lvl="1" marL="570230" indent="-215265">
              <a:lnSpc>
                <a:spcPct val="100000"/>
              </a:lnSpc>
              <a:spcBef>
                <a:spcPts val="360"/>
              </a:spcBef>
              <a:buSzPct val="103571"/>
              <a:buFont typeface="Arial"/>
              <a:buChar char="•"/>
              <a:tabLst>
                <a:tab pos="570230" algn="l"/>
              </a:tabLst>
            </a:pPr>
            <a:r>
              <a:rPr dirty="0" sz="1400">
                <a:latin typeface="Calibri"/>
                <a:cs typeface="Calibri"/>
              </a:rPr>
              <a:t>Steering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committee: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Holger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Thiele,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Mohamed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Abdel-Wahab,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Helge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Möllmann</a:t>
            </a:r>
            <a:endParaRPr sz="1400">
              <a:latin typeface="Calibri"/>
              <a:cs typeface="Calibri"/>
            </a:endParaRPr>
          </a:p>
          <a:p>
            <a:pPr lvl="1" marL="570230" indent="-215265">
              <a:lnSpc>
                <a:spcPct val="100000"/>
              </a:lnSpc>
              <a:spcBef>
                <a:spcPts val="335"/>
              </a:spcBef>
              <a:buSzPct val="103571"/>
              <a:buFont typeface="Arial"/>
              <a:buChar char="•"/>
              <a:tabLst>
                <a:tab pos="570230" algn="l"/>
              </a:tabLst>
            </a:pPr>
            <a:r>
              <a:rPr dirty="0" sz="1400">
                <a:latin typeface="Calibri"/>
                <a:cs typeface="Calibri"/>
              </a:rPr>
              <a:t>Clinical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event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commitee: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Karl-</a:t>
            </a:r>
            <a:r>
              <a:rPr dirty="0" sz="1400">
                <a:latin typeface="Calibri"/>
                <a:cs typeface="Calibri"/>
              </a:rPr>
              <a:t>Heinz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Kuck,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Andreas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Zeiher,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Karl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Georg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Häusler</a:t>
            </a:r>
            <a:endParaRPr sz="1400">
              <a:latin typeface="Calibri"/>
              <a:cs typeface="Calibri"/>
            </a:endParaRPr>
          </a:p>
          <a:p>
            <a:pPr lvl="1" marL="570230" indent="-215265">
              <a:lnSpc>
                <a:spcPct val="100000"/>
              </a:lnSpc>
              <a:spcBef>
                <a:spcPts val="340"/>
              </a:spcBef>
              <a:buSzPct val="103571"/>
              <a:buFont typeface="Arial"/>
              <a:buChar char="•"/>
              <a:tabLst>
                <a:tab pos="570230" algn="l"/>
              </a:tabLst>
            </a:pPr>
            <a:r>
              <a:rPr dirty="0" sz="1400" spc="-10">
                <a:latin typeface="Calibri"/>
                <a:cs typeface="Calibri"/>
              </a:rPr>
              <a:t>Central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image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analysis: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Osama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Soliman,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CORRIB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Core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Lab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(Galway,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Ireland)</a:t>
            </a:r>
            <a:endParaRPr sz="1400">
              <a:latin typeface="Calibri"/>
              <a:cs typeface="Calibri"/>
            </a:endParaRPr>
          </a:p>
          <a:p>
            <a:pPr lvl="1" marL="570230" indent="-215265">
              <a:lnSpc>
                <a:spcPct val="100000"/>
              </a:lnSpc>
              <a:spcBef>
                <a:spcPts val="335"/>
              </a:spcBef>
              <a:buSzPct val="103571"/>
              <a:buFont typeface="Arial"/>
              <a:buChar char="•"/>
              <a:tabLst>
                <a:tab pos="570230" algn="l"/>
              </a:tabLst>
            </a:pPr>
            <a:r>
              <a:rPr dirty="0" sz="1400">
                <a:latin typeface="Calibri"/>
                <a:cs typeface="Calibri"/>
              </a:rPr>
              <a:t>Sponsor: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Leipzig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University</a:t>
            </a:r>
            <a:endParaRPr sz="1400">
              <a:latin typeface="Calibri"/>
              <a:cs typeface="Calibri"/>
            </a:endParaRPr>
          </a:p>
          <a:p>
            <a:pPr lvl="1" marL="570230" indent="-215265">
              <a:lnSpc>
                <a:spcPct val="100000"/>
              </a:lnSpc>
              <a:spcBef>
                <a:spcPts val="335"/>
              </a:spcBef>
              <a:buSzPct val="103571"/>
              <a:buFont typeface="Arial"/>
              <a:buChar char="•"/>
              <a:tabLst>
                <a:tab pos="570230" algn="l"/>
              </a:tabLst>
            </a:pPr>
            <a:r>
              <a:rPr dirty="0" sz="1400">
                <a:latin typeface="Calibri"/>
                <a:cs typeface="Calibri"/>
              </a:rPr>
              <a:t>Funding: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unrestricted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grant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from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Boston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Scientific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International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S.A.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4500" y="4787900"/>
            <a:ext cx="851882" cy="30777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7800" y="4762500"/>
            <a:ext cx="762286" cy="36355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Trial</a:t>
            </a:r>
            <a:r>
              <a:rPr dirty="0" spc="-95"/>
              <a:t> </a:t>
            </a:r>
            <a:r>
              <a:rPr dirty="0" spc="-20"/>
              <a:t>flow</a:t>
            </a:r>
          </a:p>
        </p:txBody>
      </p:sp>
      <p:pic>
        <p:nvPicPr>
          <p:cNvPr id="7" name="object 7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65600" y="749300"/>
            <a:ext cx="4584733" cy="3898065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9600" y="723900"/>
            <a:ext cx="3234541" cy="3926466"/>
          </a:xfrm>
          <a:prstGeom prst="rect">
            <a:avLst/>
          </a:prstGeom>
        </p:spPr>
      </p:pic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Recruiting</a:t>
            </a:r>
            <a:r>
              <a:rPr dirty="0" spc="-75"/>
              <a:t> </a:t>
            </a:r>
            <a:r>
              <a:rPr dirty="0"/>
              <a:t>study</a:t>
            </a:r>
            <a:r>
              <a:rPr dirty="0" spc="-75"/>
              <a:t> </a:t>
            </a:r>
            <a:r>
              <a:rPr dirty="0" spc="-20"/>
              <a:t>sites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58740" y="762725"/>
          <a:ext cx="4569460" cy="3782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340"/>
                <a:gridCol w="1729739"/>
                <a:gridCol w="411479"/>
              </a:tblGrid>
              <a:tr h="2743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Center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Principal</a:t>
                      </a:r>
                      <a:r>
                        <a:rPr dirty="0" sz="12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investigator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Herzzentrum</a:t>
                      </a:r>
                      <a:r>
                        <a:rPr dirty="0" sz="10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Leipzig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H. Thiele,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M.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Abdel-Wahab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173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St.-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Johannes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Klinik,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Dortmund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H.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Möllmann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119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Kerkoff-Klinik,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Bad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Nauheim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W.-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K.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Kim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105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HDZ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NRW,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Bad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Oeynhausen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T.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Rudolph,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Bleiziffer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97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Herz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und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Gefäßzentrum,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Frankfurt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T.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Walter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90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Elisabeth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Krankenhaus,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Essen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T.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Schmitz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79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DHZB,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Berlin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C.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Klein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77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Zentralklinik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Bad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Berka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P.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Lauten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62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Universitätsklinikum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Hamburg-Eppendorf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A.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Schäfer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44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Augustinum Klinik,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München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O.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Husser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38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Universitätsspital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Basel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T.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Nestelberger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Universitätsspital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Zürich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J.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Michel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21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Herzzentrum</a:t>
                      </a:r>
                      <a:r>
                        <a:rPr dirty="0" sz="10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Dresden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N.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Mangner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21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4706299" y="762725"/>
          <a:ext cx="4455160" cy="3782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5060"/>
                <a:gridCol w="1586230"/>
                <a:gridCol w="394970"/>
              </a:tblGrid>
              <a:tr h="2743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Center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Principal</a:t>
                      </a:r>
                      <a:r>
                        <a:rPr dirty="0" sz="12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investigator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Universitätsklinikum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Düsseldorf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T.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Zeus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16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Herzzentrum</a:t>
                      </a:r>
                      <a:r>
                        <a:rPr dirty="0" sz="10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Freiburg-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Bad</a:t>
                      </a:r>
                      <a:r>
                        <a:rPr dirty="0" sz="10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Krozingen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J.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Rothe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Herzzentrum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der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Universität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zu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Köln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M.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Adam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Hôpital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Privé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Jacques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Cartier,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Massy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S.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Champagne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Schüchtermann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Kliniken,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Bad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Rothenfelde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N.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Doll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Luzerner</a:t>
                      </a:r>
                      <a:r>
                        <a:rPr dirty="0" sz="10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Kantonsspital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S.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Toggweiler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Centre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Cardiologique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du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Nord,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Saint-Denis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M.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Nejjari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Universitätsklinikum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Tübingen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T.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Geisler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Universitätsklinikum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Augsburg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S.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Elvinger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DHZ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München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M.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Joner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Rhön-Klinikum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AG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Campus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Bad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Neustadt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W.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Reents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Universitätsklinikum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Regensburg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M.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Hilker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Skånes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Universitetssjukhus</a:t>
                      </a:r>
                      <a:r>
                        <a:rPr dirty="0" sz="10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Lund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M.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Gotberg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-75"/>
              <a:t> </a:t>
            </a:r>
            <a:r>
              <a:rPr dirty="0" spc="-10"/>
              <a:t>characteristics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24460" y="963909"/>
          <a:ext cx="3897629" cy="350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9015"/>
                <a:gridCol w="1529714"/>
              </a:tblGrid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0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characteristics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1041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Age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(years)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82.6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5.6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Female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sex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65%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(677/1041)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Body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mass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index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(kg/m²)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26.9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4.9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Diabetes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mellitus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27.4%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(285/1041)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Coronary artery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disease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52.4%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(545/1041)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History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stroke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9.7%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(101/1041)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History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atrial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fibrillation/flutter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38.8%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(404/1041)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pacemaker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10.7%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(111/1019)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EuroScore</a:t>
                      </a:r>
                      <a:r>
                        <a:rPr dirty="0" sz="10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II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3.1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(1.9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5.2)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STS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Score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4.3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(2.7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7.4)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TAVI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0.1%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(1/1041)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SAVR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0.3%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(3/1041)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4748529" y="963910"/>
          <a:ext cx="4147820" cy="1349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8380"/>
                <a:gridCol w="1779905"/>
              </a:tblGrid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ECHO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characteristics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861*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Left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ventricular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ejection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fraction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(%)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55.3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10.0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Aortic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(cm²)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0.8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0.2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Aortic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gradient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(mmHg)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30.1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11.6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Severe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aortic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regurgitation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0.8%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(7/857)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4748529" y="2565400"/>
          <a:ext cx="4147820" cy="1863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8380"/>
                <a:gridCol w="1779905"/>
              </a:tblGrid>
              <a:tr h="243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CT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characteristics*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910*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Bicuspid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aortic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morphology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2.5%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(23/909)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annulus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diameter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(mm)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23.4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1.8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annulus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(mm²)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424.0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65.4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Annulus</a:t>
                      </a:r>
                      <a:r>
                        <a:rPr dirty="0" sz="1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perimeter</a:t>
                      </a:r>
                      <a:r>
                        <a:rPr dirty="0" sz="1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(mm)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74.4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5.6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Severe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aortic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calcification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45.6%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(415/909)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Severe</a:t>
                      </a:r>
                      <a:r>
                        <a:rPr dirty="0" sz="1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LVOT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calcification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4.7%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(43/909)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4761893" y="4505152"/>
            <a:ext cx="1751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Calibri"/>
                <a:cs typeface="Calibri"/>
              </a:rPr>
              <a:t>*</a:t>
            </a:r>
            <a:r>
              <a:rPr dirty="0" sz="10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95959"/>
                </a:solidFill>
                <a:latin typeface="Calibri"/>
                <a:cs typeface="Calibri"/>
              </a:rPr>
              <a:t>only</a:t>
            </a:r>
            <a:r>
              <a:rPr dirty="0" sz="1000" spc="-1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95959"/>
                </a:solidFill>
                <a:latin typeface="Calibri"/>
                <a:cs typeface="Calibri"/>
              </a:rPr>
              <a:t>Core</a:t>
            </a:r>
            <a:r>
              <a:rPr dirty="0" sz="1000" spc="-2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95959"/>
                </a:solidFill>
                <a:latin typeface="Calibri"/>
                <a:cs typeface="Calibri"/>
              </a:rPr>
              <a:t>Lab</a:t>
            </a:r>
            <a:r>
              <a:rPr dirty="0" sz="1000" spc="-2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95959"/>
                </a:solidFill>
                <a:latin typeface="Calibri"/>
                <a:cs typeface="Calibri"/>
              </a:rPr>
              <a:t>analysed</a:t>
            </a:r>
            <a:r>
              <a:rPr dirty="0" sz="1000" spc="-2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595959"/>
                </a:solidFill>
                <a:latin typeface="Calibri"/>
                <a:cs typeface="Calibri"/>
              </a:rPr>
              <a:t>patients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Procedural</a:t>
            </a:r>
            <a:r>
              <a:rPr dirty="0" spc="-70"/>
              <a:t> </a:t>
            </a:r>
            <a:r>
              <a:rPr dirty="0" spc="-20"/>
              <a:t>data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5521325" y="1601787"/>
            <a:ext cx="2638425" cy="2639695"/>
            <a:chOff x="5521325" y="1601787"/>
            <a:chExt cx="2638425" cy="2639695"/>
          </a:xfrm>
        </p:grpSpPr>
        <p:sp>
          <p:nvSpPr>
            <p:cNvPr id="4" name="object 4" descr=""/>
            <p:cNvSpPr/>
            <p:nvPr/>
          </p:nvSpPr>
          <p:spPr>
            <a:xfrm>
              <a:off x="6839743" y="1611044"/>
              <a:ext cx="1310640" cy="1778000"/>
            </a:xfrm>
            <a:custGeom>
              <a:avLst/>
              <a:gdLst/>
              <a:ahLst/>
              <a:cxnLst/>
              <a:rect l="l" t="t" r="r" b="b"/>
              <a:pathLst>
                <a:path w="1310640" h="1778000">
                  <a:moveTo>
                    <a:pt x="1224064" y="1777881"/>
                  </a:moveTo>
                  <a:lnTo>
                    <a:pt x="0" y="1310322"/>
                  </a:lnTo>
                  <a:lnTo>
                    <a:pt x="0" y="0"/>
                  </a:lnTo>
                  <a:lnTo>
                    <a:pt x="48033" y="864"/>
                  </a:lnTo>
                  <a:lnTo>
                    <a:pt x="95634" y="3436"/>
                  </a:lnTo>
                  <a:lnTo>
                    <a:pt x="142770" y="7688"/>
                  </a:lnTo>
                  <a:lnTo>
                    <a:pt x="189412" y="13589"/>
                  </a:lnTo>
                  <a:lnTo>
                    <a:pt x="235528" y="21110"/>
                  </a:lnTo>
                  <a:lnTo>
                    <a:pt x="281091" y="30221"/>
                  </a:lnTo>
                  <a:lnTo>
                    <a:pt x="326070" y="40893"/>
                  </a:lnTo>
                  <a:lnTo>
                    <a:pt x="370436" y="53096"/>
                  </a:lnTo>
                  <a:lnTo>
                    <a:pt x="414160" y="66800"/>
                  </a:lnTo>
                  <a:lnTo>
                    <a:pt x="457210" y="81976"/>
                  </a:lnTo>
                  <a:lnTo>
                    <a:pt x="499559" y="98594"/>
                  </a:lnTo>
                  <a:lnTo>
                    <a:pt x="541176" y="116624"/>
                  </a:lnTo>
                  <a:lnTo>
                    <a:pt x="582032" y="136038"/>
                  </a:lnTo>
                  <a:lnTo>
                    <a:pt x="622097" y="156805"/>
                  </a:lnTo>
                  <a:lnTo>
                    <a:pt x="661341" y="178896"/>
                  </a:lnTo>
                  <a:lnTo>
                    <a:pt x="699736" y="202281"/>
                  </a:lnTo>
                  <a:lnTo>
                    <a:pt x="737250" y="226930"/>
                  </a:lnTo>
                  <a:lnTo>
                    <a:pt x="773856" y="252814"/>
                  </a:lnTo>
                  <a:lnTo>
                    <a:pt x="809522" y="279904"/>
                  </a:lnTo>
                  <a:lnTo>
                    <a:pt x="844221" y="308169"/>
                  </a:lnTo>
                  <a:lnTo>
                    <a:pt x="877921" y="337581"/>
                  </a:lnTo>
                  <a:lnTo>
                    <a:pt x="910593" y="368109"/>
                  </a:lnTo>
                  <a:lnTo>
                    <a:pt x="942208" y="399724"/>
                  </a:lnTo>
                  <a:lnTo>
                    <a:pt x="972736" y="432396"/>
                  </a:lnTo>
                  <a:lnTo>
                    <a:pt x="1002148" y="466096"/>
                  </a:lnTo>
                  <a:lnTo>
                    <a:pt x="1030413" y="500794"/>
                  </a:lnTo>
                  <a:lnTo>
                    <a:pt x="1057503" y="536461"/>
                  </a:lnTo>
                  <a:lnTo>
                    <a:pt x="1083388" y="573066"/>
                  </a:lnTo>
                  <a:lnTo>
                    <a:pt x="1108037" y="610581"/>
                  </a:lnTo>
                  <a:lnTo>
                    <a:pt x="1131422" y="648975"/>
                  </a:lnTo>
                  <a:lnTo>
                    <a:pt x="1153513" y="688220"/>
                  </a:lnTo>
                  <a:lnTo>
                    <a:pt x="1174280" y="728284"/>
                  </a:lnTo>
                  <a:lnTo>
                    <a:pt x="1193694" y="769140"/>
                  </a:lnTo>
                  <a:lnTo>
                    <a:pt x="1211724" y="810757"/>
                  </a:lnTo>
                  <a:lnTo>
                    <a:pt x="1228343" y="853106"/>
                  </a:lnTo>
                  <a:lnTo>
                    <a:pt x="1243519" y="896157"/>
                  </a:lnTo>
                  <a:lnTo>
                    <a:pt x="1257223" y="939880"/>
                  </a:lnTo>
                  <a:lnTo>
                    <a:pt x="1269426" y="984246"/>
                  </a:lnTo>
                  <a:lnTo>
                    <a:pt x="1280098" y="1029225"/>
                  </a:lnTo>
                  <a:lnTo>
                    <a:pt x="1289209" y="1074788"/>
                  </a:lnTo>
                  <a:lnTo>
                    <a:pt x="1296730" y="1120904"/>
                  </a:lnTo>
                  <a:lnTo>
                    <a:pt x="1302631" y="1167546"/>
                  </a:lnTo>
                  <a:lnTo>
                    <a:pt x="1306883" y="1214682"/>
                  </a:lnTo>
                  <a:lnTo>
                    <a:pt x="1309456" y="1262283"/>
                  </a:lnTo>
                  <a:lnTo>
                    <a:pt x="1310320" y="1310322"/>
                  </a:lnTo>
                  <a:lnTo>
                    <a:pt x="1309240" y="1363529"/>
                  </a:lnTo>
                  <a:lnTo>
                    <a:pt x="1306006" y="1416574"/>
                  </a:lnTo>
                  <a:lnTo>
                    <a:pt x="1300630" y="1469390"/>
                  </a:lnTo>
                  <a:lnTo>
                    <a:pt x="1293124" y="1521913"/>
                  </a:lnTo>
                  <a:lnTo>
                    <a:pt x="1283500" y="1574079"/>
                  </a:lnTo>
                  <a:lnTo>
                    <a:pt x="1271770" y="1625822"/>
                  </a:lnTo>
                  <a:lnTo>
                    <a:pt x="1257946" y="1677080"/>
                  </a:lnTo>
                  <a:lnTo>
                    <a:pt x="1242040" y="1727787"/>
                  </a:lnTo>
                  <a:lnTo>
                    <a:pt x="1224064" y="1777879"/>
                  </a:lnTo>
                  <a:close/>
                </a:path>
              </a:pathLst>
            </a:custGeom>
            <a:solidFill>
              <a:srgbClr val="8733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839743" y="1611312"/>
              <a:ext cx="1310640" cy="1778000"/>
            </a:xfrm>
            <a:custGeom>
              <a:avLst/>
              <a:gdLst/>
              <a:ahLst/>
              <a:cxnLst/>
              <a:rect l="l" t="t" r="r" b="b"/>
              <a:pathLst>
                <a:path w="1310640" h="1778000">
                  <a:moveTo>
                    <a:pt x="0" y="1310481"/>
                  </a:moveTo>
                  <a:lnTo>
                    <a:pt x="0" y="0"/>
                  </a:lnTo>
                  <a:lnTo>
                    <a:pt x="134143" y="7143"/>
                  </a:lnTo>
                  <a:lnTo>
                    <a:pt x="264318" y="26987"/>
                  </a:lnTo>
                  <a:lnTo>
                    <a:pt x="389731" y="58737"/>
                  </a:lnTo>
                  <a:lnTo>
                    <a:pt x="510381" y="103187"/>
                  </a:lnTo>
                  <a:lnTo>
                    <a:pt x="624681" y="157956"/>
                  </a:lnTo>
                  <a:lnTo>
                    <a:pt x="732631" y="223837"/>
                  </a:lnTo>
                  <a:lnTo>
                    <a:pt x="833437" y="299243"/>
                  </a:lnTo>
                  <a:lnTo>
                    <a:pt x="926306" y="383381"/>
                  </a:lnTo>
                  <a:lnTo>
                    <a:pt x="1011237" y="477043"/>
                  </a:lnTo>
                  <a:lnTo>
                    <a:pt x="1086643" y="577850"/>
                  </a:lnTo>
                  <a:lnTo>
                    <a:pt x="1152525" y="685800"/>
                  </a:lnTo>
                  <a:lnTo>
                    <a:pt x="1207293" y="800100"/>
                  </a:lnTo>
                  <a:lnTo>
                    <a:pt x="1251743" y="920750"/>
                  </a:lnTo>
                  <a:lnTo>
                    <a:pt x="1283493" y="1046162"/>
                  </a:lnTo>
                  <a:lnTo>
                    <a:pt x="1303337" y="1176337"/>
                  </a:lnTo>
                  <a:lnTo>
                    <a:pt x="1310481" y="1310481"/>
                  </a:lnTo>
                  <a:lnTo>
                    <a:pt x="1304925" y="1429543"/>
                  </a:lnTo>
                  <a:lnTo>
                    <a:pt x="1289050" y="1547812"/>
                  </a:lnTo>
                  <a:lnTo>
                    <a:pt x="1262062" y="1664493"/>
                  </a:lnTo>
                  <a:lnTo>
                    <a:pt x="1224756" y="1778000"/>
                  </a:lnTo>
                  <a:lnTo>
                    <a:pt x="0" y="1310481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545050" y="2921366"/>
              <a:ext cx="2519045" cy="1310640"/>
            </a:xfrm>
            <a:custGeom>
              <a:avLst/>
              <a:gdLst/>
              <a:ahLst/>
              <a:cxnLst/>
              <a:rect l="l" t="t" r="r" b="b"/>
              <a:pathLst>
                <a:path w="2519045" h="1310639">
                  <a:moveTo>
                    <a:pt x="1283500" y="1310630"/>
                  </a:moveTo>
                  <a:lnTo>
                    <a:pt x="1237868" y="1309445"/>
                  </a:lnTo>
                  <a:lnTo>
                    <a:pt x="1192133" y="1306645"/>
                  </a:lnTo>
                  <a:lnTo>
                    <a:pt x="1146334" y="1302214"/>
                  </a:lnTo>
                  <a:lnTo>
                    <a:pt x="1100507" y="1296133"/>
                  </a:lnTo>
                  <a:lnTo>
                    <a:pt x="1054693" y="1288387"/>
                  </a:lnTo>
                  <a:lnTo>
                    <a:pt x="1008928" y="1278957"/>
                  </a:lnTo>
                  <a:lnTo>
                    <a:pt x="963252" y="1267827"/>
                  </a:lnTo>
                  <a:lnTo>
                    <a:pt x="917701" y="1254979"/>
                  </a:lnTo>
                  <a:lnTo>
                    <a:pt x="872316" y="1240397"/>
                  </a:lnTo>
                  <a:lnTo>
                    <a:pt x="827133" y="1224064"/>
                  </a:lnTo>
                  <a:lnTo>
                    <a:pt x="780562" y="1205248"/>
                  </a:lnTo>
                  <a:lnTo>
                    <a:pt x="734970" y="1184771"/>
                  </a:lnTo>
                  <a:lnTo>
                    <a:pt x="690387" y="1162674"/>
                  </a:lnTo>
                  <a:lnTo>
                    <a:pt x="646849" y="1138996"/>
                  </a:lnTo>
                  <a:lnTo>
                    <a:pt x="604386" y="1113778"/>
                  </a:lnTo>
                  <a:lnTo>
                    <a:pt x="563032" y="1087060"/>
                  </a:lnTo>
                  <a:lnTo>
                    <a:pt x="522819" y="1058884"/>
                  </a:lnTo>
                  <a:lnTo>
                    <a:pt x="483780" y="1029289"/>
                  </a:lnTo>
                  <a:lnTo>
                    <a:pt x="445949" y="998315"/>
                  </a:lnTo>
                  <a:lnTo>
                    <a:pt x="409357" y="966004"/>
                  </a:lnTo>
                  <a:lnTo>
                    <a:pt x="374037" y="932396"/>
                  </a:lnTo>
                  <a:lnTo>
                    <a:pt x="340023" y="897531"/>
                  </a:lnTo>
                  <a:lnTo>
                    <a:pt x="307347" y="861450"/>
                  </a:lnTo>
                  <a:lnTo>
                    <a:pt x="276041" y="824193"/>
                  </a:lnTo>
                  <a:lnTo>
                    <a:pt x="246138" y="785800"/>
                  </a:lnTo>
                  <a:lnTo>
                    <a:pt x="217672" y="746312"/>
                  </a:lnTo>
                  <a:lnTo>
                    <a:pt x="190674" y="705770"/>
                  </a:lnTo>
                  <a:lnTo>
                    <a:pt x="165177" y="664214"/>
                  </a:lnTo>
                  <a:lnTo>
                    <a:pt x="141215" y="621684"/>
                  </a:lnTo>
                  <a:lnTo>
                    <a:pt x="118820" y="578221"/>
                  </a:lnTo>
                  <a:lnTo>
                    <a:pt x="98025" y="533865"/>
                  </a:lnTo>
                  <a:lnTo>
                    <a:pt x="78862" y="488657"/>
                  </a:lnTo>
                  <a:lnTo>
                    <a:pt x="61364" y="442638"/>
                  </a:lnTo>
                  <a:lnTo>
                    <a:pt x="45565" y="395847"/>
                  </a:lnTo>
                  <a:lnTo>
                    <a:pt x="31495" y="348325"/>
                  </a:lnTo>
                  <a:lnTo>
                    <a:pt x="19189" y="300112"/>
                  </a:lnTo>
                  <a:lnTo>
                    <a:pt x="8680" y="251250"/>
                  </a:lnTo>
                  <a:lnTo>
                    <a:pt x="0" y="201777"/>
                  </a:lnTo>
                  <a:lnTo>
                    <a:pt x="1294693" y="0"/>
                  </a:lnTo>
                  <a:lnTo>
                    <a:pt x="2518756" y="467559"/>
                  </a:lnTo>
                  <a:lnTo>
                    <a:pt x="2500808" y="512125"/>
                  </a:lnTo>
                  <a:lnTo>
                    <a:pt x="2481419" y="555674"/>
                  </a:lnTo>
                  <a:lnTo>
                    <a:pt x="2460628" y="598190"/>
                  </a:lnTo>
                  <a:lnTo>
                    <a:pt x="2438472" y="639655"/>
                  </a:lnTo>
                  <a:lnTo>
                    <a:pt x="2414990" y="680053"/>
                  </a:lnTo>
                  <a:lnTo>
                    <a:pt x="2390221" y="719365"/>
                  </a:lnTo>
                  <a:lnTo>
                    <a:pt x="2364202" y="757575"/>
                  </a:lnTo>
                  <a:lnTo>
                    <a:pt x="2336971" y="794666"/>
                  </a:lnTo>
                  <a:lnTo>
                    <a:pt x="2308568" y="830621"/>
                  </a:lnTo>
                  <a:lnTo>
                    <a:pt x="2279029" y="865423"/>
                  </a:lnTo>
                  <a:lnTo>
                    <a:pt x="2248394" y="899054"/>
                  </a:lnTo>
                  <a:lnTo>
                    <a:pt x="2216700" y="931497"/>
                  </a:lnTo>
                  <a:lnTo>
                    <a:pt x="2183986" y="962736"/>
                  </a:lnTo>
                  <a:lnTo>
                    <a:pt x="2150289" y="992753"/>
                  </a:lnTo>
                  <a:lnTo>
                    <a:pt x="2115649" y="1021532"/>
                  </a:lnTo>
                  <a:lnTo>
                    <a:pt x="2080104" y="1049054"/>
                  </a:lnTo>
                  <a:lnTo>
                    <a:pt x="2043691" y="1075304"/>
                  </a:lnTo>
                  <a:lnTo>
                    <a:pt x="2006448" y="1100263"/>
                  </a:lnTo>
                  <a:lnTo>
                    <a:pt x="1968415" y="1123915"/>
                  </a:lnTo>
                  <a:lnTo>
                    <a:pt x="1929629" y="1146243"/>
                  </a:lnTo>
                  <a:lnTo>
                    <a:pt x="1890129" y="1167230"/>
                  </a:lnTo>
                  <a:lnTo>
                    <a:pt x="1849952" y="1186858"/>
                  </a:lnTo>
                  <a:lnTo>
                    <a:pt x="1809137" y="1205111"/>
                  </a:lnTo>
                  <a:lnTo>
                    <a:pt x="1767722" y="1221971"/>
                  </a:lnTo>
                  <a:lnTo>
                    <a:pt x="1725746" y="1237421"/>
                  </a:lnTo>
                  <a:lnTo>
                    <a:pt x="1683246" y="1251445"/>
                  </a:lnTo>
                  <a:lnTo>
                    <a:pt x="1640261" y="1264025"/>
                  </a:lnTo>
                  <a:lnTo>
                    <a:pt x="1596829" y="1275143"/>
                  </a:lnTo>
                  <a:lnTo>
                    <a:pt x="1552988" y="1284784"/>
                  </a:lnTo>
                  <a:lnTo>
                    <a:pt x="1508777" y="1292929"/>
                  </a:lnTo>
                  <a:lnTo>
                    <a:pt x="1464233" y="1299562"/>
                  </a:lnTo>
                  <a:lnTo>
                    <a:pt x="1419396" y="1304666"/>
                  </a:lnTo>
                  <a:lnTo>
                    <a:pt x="1374302" y="1308223"/>
                  </a:lnTo>
                  <a:lnTo>
                    <a:pt x="1328991" y="1310217"/>
                  </a:lnTo>
                  <a:lnTo>
                    <a:pt x="1283500" y="1310630"/>
                  </a:lnTo>
                  <a:close/>
                </a:path>
              </a:pathLst>
            </a:custGeom>
            <a:solidFill>
              <a:srgbClr val="592C7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545137" y="2921793"/>
              <a:ext cx="2519680" cy="1310005"/>
            </a:xfrm>
            <a:custGeom>
              <a:avLst/>
              <a:gdLst/>
              <a:ahLst/>
              <a:cxnLst/>
              <a:rect l="l" t="t" r="r" b="b"/>
              <a:pathLst>
                <a:path w="2519679" h="1310004">
                  <a:moveTo>
                    <a:pt x="1294606" y="0"/>
                  </a:moveTo>
                  <a:lnTo>
                    <a:pt x="2519362" y="467518"/>
                  </a:lnTo>
                  <a:lnTo>
                    <a:pt x="2465387" y="590550"/>
                  </a:lnTo>
                  <a:lnTo>
                    <a:pt x="2400300" y="704850"/>
                  </a:lnTo>
                  <a:lnTo>
                    <a:pt x="2324893" y="810418"/>
                  </a:lnTo>
                  <a:lnTo>
                    <a:pt x="2240756" y="907256"/>
                  </a:lnTo>
                  <a:lnTo>
                    <a:pt x="2148681" y="994568"/>
                  </a:lnTo>
                  <a:lnTo>
                    <a:pt x="2048668" y="1072356"/>
                  </a:lnTo>
                  <a:lnTo>
                    <a:pt x="1942306" y="1139031"/>
                  </a:lnTo>
                  <a:lnTo>
                    <a:pt x="1829593" y="1196181"/>
                  </a:lnTo>
                  <a:lnTo>
                    <a:pt x="1712912" y="1242218"/>
                  </a:lnTo>
                  <a:lnTo>
                    <a:pt x="1591468" y="1276350"/>
                  </a:lnTo>
                  <a:lnTo>
                    <a:pt x="1466850" y="1299368"/>
                  </a:lnTo>
                  <a:lnTo>
                    <a:pt x="1340643" y="1309687"/>
                  </a:lnTo>
                  <a:lnTo>
                    <a:pt x="1212056" y="1308100"/>
                  </a:lnTo>
                  <a:lnTo>
                    <a:pt x="1083468" y="1293018"/>
                  </a:lnTo>
                  <a:lnTo>
                    <a:pt x="954881" y="1265237"/>
                  </a:lnTo>
                  <a:lnTo>
                    <a:pt x="827087" y="1223962"/>
                  </a:lnTo>
                  <a:lnTo>
                    <a:pt x="746125" y="1189831"/>
                  </a:lnTo>
                  <a:lnTo>
                    <a:pt x="668337" y="1150937"/>
                  </a:lnTo>
                  <a:lnTo>
                    <a:pt x="593725" y="1107281"/>
                  </a:lnTo>
                  <a:lnTo>
                    <a:pt x="523081" y="1058862"/>
                  </a:lnTo>
                  <a:lnTo>
                    <a:pt x="392112" y="949325"/>
                  </a:lnTo>
                  <a:lnTo>
                    <a:pt x="276225" y="823912"/>
                  </a:lnTo>
                  <a:lnTo>
                    <a:pt x="177800" y="685006"/>
                  </a:lnTo>
                  <a:lnTo>
                    <a:pt x="135731" y="610393"/>
                  </a:lnTo>
                  <a:lnTo>
                    <a:pt x="98425" y="533400"/>
                  </a:lnTo>
                  <a:lnTo>
                    <a:pt x="65881" y="454025"/>
                  </a:lnTo>
                  <a:lnTo>
                    <a:pt x="38893" y="372268"/>
                  </a:lnTo>
                  <a:lnTo>
                    <a:pt x="16668" y="288131"/>
                  </a:lnTo>
                  <a:lnTo>
                    <a:pt x="0" y="201612"/>
                  </a:lnTo>
                  <a:lnTo>
                    <a:pt x="1294606" y="0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5529309" y="1611044"/>
              <a:ext cx="1310640" cy="1512570"/>
            </a:xfrm>
            <a:custGeom>
              <a:avLst/>
              <a:gdLst/>
              <a:ahLst/>
              <a:cxnLst/>
              <a:rect l="l" t="t" r="r" b="b"/>
              <a:pathLst>
                <a:path w="1310640" h="1512570">
                  <a:moveTo>
                    <a:pt x="15740" y="1512100"/>
                  </a:moveTo>
                  <a:lnTo>
                    <a:pt x="9196" y="1464503"/>
                  </a:lnTo>
                  <a:lnTo>
                    <a:pt x="4408" y="1417073"/>
                  </a:lnTo>
                  <a:lnTo>
                    <a:pt x="1351" y="1369845"/>
                  </a:lnTo>
                  <a:lnTo>
                    <a:pt x="0" y="1322851"/>
                  </a:lnTo>
                  <a:lnTo>
                    <a:pt x="329" y="1276126"/>
                  </a:lnTo>
                  <a:lnTo>
                    <a:pt x="2316" y="1229704"/>
                  </a:lnTo>
                  <a:lnTo>
                    <a:pt x="5934" y="1183618"/>
                  </a:lnTo>
                  <a:lnTo>
                    <a:pt x="11159" y="1137902"/>
                  </a:lnTo>
                  <a:lnTo>
                    <a:pt x="17967" y="1092590"/>
                  </a:lnTo>
                  <a:lnTo>
                    <a:pt x="26332" y="1047716"/>
                  </a:lnTo>
                  <a:lnTo>
                    <a:pt x="36231" y="1003313"/>
                  </a:lnTo>
                  <a:lnTo>
                    <a:pt x="47638" y="959416"/>
                  </a:lnTo>
                  <a:lnTo>
                    <a:pt x="60528" y="916058"/>
                  </a:lnTo>
                  <a:lnTo>
                    <a:pt x="74878" y="873273"/>
                  </a:lnTo>
                  <a:lnTo>
                    <a:pt x="90662" y="831095"/>
                  </a:lnTo>
                  <a:lnTo>
                    <a:pt x="107856" y="789557"/>
                  </a:lnTo>
                  <a:lnTo>
                    <a:pt x="126434" y="748694"/>
                  </a:lnTo>
                  <a:lnTo>
                    <a:pt x="146373" y="708540"/>
                  </a:lnTo>
                  <a:lnTo>
                    <a:pt x="167647" y="669127"/>
                  </a:lnTo>
                  <a:lnTo>
                    <a:pt x="190232" y="630490"/>
                  </a:lnTo>
                  <a:lnTo>
                    <a:pt x="214104" y="592663"/>
                  </a:lnTo>
                  <a:lnTo>
                    <a:pt x="239236" y="555679"/>
                  </a:lnTo>
                  <a:lnTo>
                    <a:pt x="265606" y="519573"/>
                  </a:lnTo>
                  <a:lnTo>
                    <a:pt x="293187" y="484378"/>
                  </a:lnTo>
                  <a:lnTo>
                    <a:pt x="321956" y="450127"/>
                  </a:lnTo>
                  <a:lnTo>
                    <a:pt x="351888" y="416856"/>
                  </a:lnTo>
                  <a:lnTo>
                    <a:pt x="382957" y="384597"/>
                  </a:lnTo>
                  <a:lnTo>
                    <a:pt x="415140" y="353384"/>
                  </a:lnTo>
                  <a:lnTo>
                    <a:pt x="448412" y="323252"/>
                  </a:lnTo>
                  <a:lnTo>
                    <a:pt x="482747" y="294234"/>
                  </a:lnTo>
                  <a:lnTo>
                    <a:pt x="518121" y="266363"/>
                  </a:lnTo>
                  <a:lnTo>
                    <a:pt x="554511" y="239674"/>
                  </a:lnTo>
                  <a:lnTo>
                    <a:pt x="591889" y="214200"/>
                  </a:lnTo>
                  <a:lnTo>
                    <a:pt x="630233" y="189976"/>
                  </a:lnTo>
                  <a:lnTo>
                    <a:pt x="669518" y="167035"/>
                  </a:lnTo>
                  <a:lnTo>
                    <a:pt x="709718" y="145410"/>
                  </a:lnTo>
                  <a:lnTo>
                    <a:pt x="750809" y="125137"/>
                  </a:lnTo>
                  <a:lnTo>
                    <a:pt x="792767" y="106248"/>
                  </a:lnTo>
                  <a:lnTo>
                    <a:pt x="835566" y="88777"/>
                  </a:lnTo>
                  <a:lnTo>
                    <a:pt x="879183" y="72758"/>
                  </a:lnTo>
                  <a:lnTo>
                    <a:pt x="923591" y="58225"/>
                  </a:lnTo>
                  <a:lnTo>
                    <a:pt x="968767" y="45212"/>
                  </a:lnTo>
                  <a:lnTo>
                    <a:pt x="1014686" y="33752"/>
                  </a:lnTo>
                  <a:lnTo>
                    <a:pt x="1061323" y="23880"/>
                  </a:lnTo>
                  <a:lnTo>
                    <a:pt x="1108654" y="15629"/>
                  </a:lnTo>
                  <a:lnTo>
                    <a:pt x="1158843" y="8798"/>
                  </a:lnTo>
                  <a:lnTo>
                    <a:pt x="1209240" y="3913"/>
                  </a:lnTo>
                  <a:lnTo>
                    <a:pt x="1259788" y="979"/>
                  </a:lnTo>
                  <a:lnTo>
                    <a:pt x="1310434" y="0"/>
                  </a:lnTo>
                  <a:lnTo>
                    <a:pt x="1310434" y="1310322"/>
                  </a:lnTo>
                  <a:lnTo>
                    <a:pt x="15740" y="1512100"/>
                  </a:lnTo>
                  <a:close/>
                </a:path>
              </a:pathLst>
            </a:custGeom>
            <a:solidFill>
              <a:srgbClr val="D0D8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530850" y="1611312"/>
              <a:ext cx="1309370" cy="1512570"/>
            </a:xfrm>
            <a:custGeom>
              <a:avLst/>
              <a:gdLst/>
              <a:ahLst/>
              <a:cxnLst/>
              <a:rect l="l" t="t" r="r" b="b"/>
              <a:pathLst>
                <a:path w="1309370" h="1512570">
                  <a:moveTo>
                    <a:pt x="1308893" y="1310481"/>
                  </a:moveTo>
                  <a:lnTo>
                    <a:pt x="14287" y="1512093"/>
                  </a:lnTo>
                  <a:lnTo>
                    <a:pt x="0" y="1378743"/>
                  </a:lnTo>
                  <a:lnTo>
                    <a:pt x="0" y="1246981"/>
                  </a:lnTo>
                  <a:lnTo>
                    <a:pt x="12700" y="1117600"/>
                  </a:lnTo>
                  <a:lnTo>
                    <a:pt x="37306" y="992187"/>
                  </a:lnTo>
                  <a:lnTo>
                    <a:pt x="74612" y="870743"/>
                  </a:lnTo>
                  <a:lnTo>
                    <a:pt x="123031" y="754062"/>
                  </a:lnTo>
                  <a:lnTo>
                    <a:pt x="181768" y="642143"/>
                  </a:lnTo>
                  <a:lnTo>
                    <a:pt x="250825" y="537368"/>
                  </a:lnTo>
                  <a:lnTo>
                    <a:pt x="330200" y="439737"/>
                  </a:lnTo>
                  <a:lnTo>
                    <a:pt x="417512" y="349250"/>
                  </a:lnTo>
                  <a:lnTo>
                    <a:pt x="514350" y="268287"/>
                  </a:lnTo>
                  <a:lnTo>
                    <a:pt x="619125" y="196056"/>
                  </a:lnTo>
                  <a:lnTo>
                    <a:pt x="731043" y="134143"/>
                  </a:lnTo>
                  <a:lnTo>
                    <a:pt x="850106" y="82550"/>
                  </a:lnTo>
                  <a:lnTo>
                    <a:pt x="976312" y="42862"/>
                  </a:lnTo>
                  <a:lnTo>
                    <a:pt x="1107281" y="15875"/>
                  </a:lnTo>
                  <a:lnTo>
                    <a:pt x="1208087" y="3968"/>
                  </a:lnTo>
                  <a:lnTo>
                    <a:pt x="1308893" y="0"/>
                  </a:lnTo>
                  <a:lnTo>
                    <a:pt x="1308893" y="1310481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745120" y="2027402"/>
            <a:ext cx="885190" cy="670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0"/>
              </a:spcBef>
            </a:pPr>
            <a:r>
              <a:rPr dirty="0" sz="1800" spc="-5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endParaRPr sz="1800">
              <a:latin typeface="Calibri"/>
              <a:cs typeface="Calibri"/>
            </a:endParaRPr>
          </a:p>
          <a:p>
            <a:pPr algn="ctr" marL="12700" marR="5080" indent="1270">
              <a:lnSpc>
                <a:spcPct val="100000"/>
              </a:lnSpc>
              <a:spcBef>
                <a:spcPts val="35"/>
              </a:spcBef>
            </a:pP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27.5% (n=280/1017)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11" name="object 11" descr=""/>
          <p:cNvSpPr txBox="1"/>
          <p:nvPr/>
        </p:nvSpPr>
        <p:spPr>
          <a:xfrm>
            <a:off x="5720618" y="1042895"/>
            <a:ext cx="223710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25" b="1">
                <a:latin typeface="Calibri"/>
                <a:cs typeface="Calibri"/>
              </a:rPr>
              <a:t>ACURATE</a:t>
            </a:r>
            <a:r>
              <a:rPr dirty="0" sz="2200" spc="-65" b="1">
                <a:latin typeface="Calibri"/>
                <a:cs typeface="Calibri"/>
              </a:rPr>
              <a:t> </a:t>
            </a:r>
            <a:r>
              <a:rPr dirty="0" sz="2200" b="1">
                <a:latin typeface="Calibri"/>
                <a:cs typeface="Calibri"/>
              </a:rPr>
              <a:t>neo2</a:t>
            </a:r>
            <a:r>
              <a:rPr dirty="0" sz="2200" spc="-60" b="1">
                <a:latin typeface="Calibri"/>
                <a:cs typeface="Calibri"/>
              </a:rPr>
              <a:t> </a:t>
            </a:r>
            <a:r>
              <a:rPr dirty="0" sz="2200" spc="-20" b="1">
                <a:latin typeface="Calibri"/>
                <a:cs typeface="Calibri"/>
              </a:rPr>
              <a:t>size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12" name="object 12" descr=""/>
          <p:cNvGraphicFramePr>
            <a:graphicFrameLocks noGrp="1"/>
          </p:cNvGraphicFramePr>
          <p:nvPr/>
        </p:nvGraphicFramePr>
        <p:xfrm>
          <a:off x="564092" y="1032422"/>
          <a:ext cx="4147820" cy="3242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0170"/>
                <a:gridCol w="1427480"/>
              </a:tblGrid>
              <a:tr h="2743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Procedural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data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1039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General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anesthesia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11.0%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(113/1031)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Transfemoral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vascular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access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99.9%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(1033/1034)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Cerebral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embolic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protection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system 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used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2.0%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(21/1035)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Predilatation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96.4%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(999/1036)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Postdilatation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27.1%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(281/1035)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rapid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pacing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12.8%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(132/1032)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ACURATE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neo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could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not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be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implanted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1.8%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(19/1039)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Second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implanted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1.0%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(10/1019)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Conversion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open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surgery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0.4%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(4/1019)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Amount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contrast agent 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(ml)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102.5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51.3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Procedure</a:t>
                      </a:r>
                      <a:r>
                        <a:rPr dirty="0" sz="10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time</a:t>
                      </a:r>
                      <a:r>
                        <a:rPr dirty="0" sz="1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(min)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52.1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21.8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 descr=""/>
          <p:cNvSpPr txBox="1"/>
          <p:nvPr/>
        </p:nvSpPr>
        <p:spPr>
          <a:xfrm>
            <a:off x="6970553" y="2027400"/>
            <a:ext cx="885190" cy="670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00"/>
              </a:spcBef>
            </a:pPr>
            <a:r>
              <a:rPr dirty="0" sz="1800" spc="-5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algn="ctr" marL="12700" marR="5080" indent="1270">
              <a:lnSpc>
                <a:spcPct val="100000"/>
              </a:lnSpc>
              <a:spcBef>
                <a:spcPts val="35"/>
              </a:spcBef>
            </a:pP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30.8% (n=313/1017)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355615" y="3195414"/>
            <a:ext cx="885190" cy="670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0"/>
              </a:spcBef>
            </a:pPr>
            <a:r>
              <a:rPr dirty="0" sz="1800" spc="-50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  <a:p>
            <a:pPr algn="ctr" marL="12700" marR="5080" indent="1270">
              <a:lnSpc>
                <a:spcPct val="100000"/>
              </a:lnSpc>
              <a:spcBef>
                <a:spcPts val="35"/>
              </a:spcBef>
            </a:pP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41.7% (n=424/1017)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2911" y="167807"/>
            <a:ext cx="3067050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Primary</a:t>
            </a:r>
            <a:r>
              <a:rPr dirty="0" sz="21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-10">
                <a:solidFill>
                  <a:srgbClr val="FFFFFF"/>
                </a:solidFill>
                <a:latin typeface="Calibri"/>
                <a:cs typeface="Calibri"/>
              </a:rPr>
              <a:t>endpoint</a:t>
            </a:r>
            <a:r>
              <a:rPr dirty="0" sz="21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21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dirty="0" sz="21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-20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922620" y="4280829"/>
            <a:ext cx="2190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967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307872" y="4271921"/>
            <a:ext cx="2190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948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688680" y="4271239"/>
            <a:ext cx="2190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818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233070" y="4280829"/>
            <a:ext cx="2190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985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615790" y="4281954"/>
            <a:ext cx="2190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960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993547" y="4271921"/>
            <a:ext cx="2190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924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42380" y="4076442"/>
            <a:ext cx="816610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970" marR="5080" indent="-255904">
              <a:lnSpc>
                <a:spcPct val="1174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Number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Risk 1019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5734843" y="1689100"/>
            <a:ext cx="2638425" cy="2724150"/>
            <a:chOff x="5734843" y="1689100"/>
            <a:chExt cx="2638425" cy="2724150"/>
          </a:xfrm>
        </p:grpSpPr>
        <p:sp>
          <p:nvSpPr>
            <p:cNvPr id="11" name="object 11" descr=""/>
            <p:cNvSpPr/>
            <p:nvPr/>
          </p:nvSpPr>
          <p:spPr>
            <a:xfrm>
              <a:off x="6484576" y="1783078"/>
              <a:ext cx="1878964" cy="2620645"/>
            </a:xfrm>
            <a:custGeom>
              <a:avLst/>
              <a:gdLst/>
              <a:ahLst/>
              <a:cxnLst/>
              <a:rect l="l" t="t" r="r" b="b"/>
              <a:pathLst>
                <a:path w="1878965" h="2620645">
                  <a:moveTo>
                    <a:pt x="568527" y="0"/>
                  </a:moveTo>
                  <a:close/>
                </a:path>
                <a:path w="1878965" h="2620645">
                  <a:moveTo>
                    <a:pt x="568529" y="2620644"/>
                  </a:moveTo>
                  <a:lnTo>
                    <a:pt x="519377" y="2619722"/>
                  </a:lnTo>
                  <a:lnTo>
                    <a:pt x="470381" y="2616964"/>
                  </a:lnTo>
                  <a:lnTo>
                    <a:pt x="421591" y="2612380"/>
                  </a:lnTo>
                  <a:lnTo>
                    <a:pt x="373056" y="2605983"/>
                  </a:lnTo>
                  <a:lnTo>
                    <a:pt x="324828" y="2597783"/>
                  </a:lnTo>
                  <a:lnTo>
                    <a:pt x="276955" y="2587792"/>
                  </a:lnTo>
                  <a:lnTo>
                    <a:pt x="229488" y="2576022"/>
                  </a:lnTo>
                  <a:lnTo>
                    <a:pt x="182478" y="2562485"/>
                  </a:lnTo>
                  <a:lnTo>
                    <a:pt x="135974" y="2547190"/>
                  </a:lnTo>
                  <a:lnTo>
                    <a:pt x="90027" y="2530151"/>
                  </a:lnTo>
                  <a:lnTo>
                    <a:pt x="44686" y="2511378"/>
                  </a:lnTo>
                  <a:lnTo>
                    <a:pt x="0" y="2490882"/>
                  </a:lnTo>
                  <a:lnTo>
                    <a:pt x="568527" y="1310322"/>
                  </a:lnTo>
                  <a:lnTo>
                    <a:pt x="568527" y="0"/>
                  </a:lnTo>
                  <a:lnTo>
                    <a:pt x="616561" y="864"/>
                  </a:lnTo>
                  <a:lnTo>
                    <a:pt x="664162" y="3436"/>
                  </a:lnTo>
                  <a:lnTo>
                    <a:pt x="711298" y="7688"/>
                  </a:lnTo>
                  <a:lnTo>
                    <a:pt x="757939" y="13589"/>
                  </a:lnTo>
                  <a:lnTo>
                    <a:pt x="804056" y="21110"/>
                  </a:lnTo>
                  <a:lnTo>
                    <a:pt x="849619" y="30221"/>
                  </a:lnTo>
                  <a:lnTo>
                    <a:pt x="894598" y="40893"/>
                  </a:lnTo>
                  <a:lnTo>
                    <a:pt x="938964" y="53096"/>
                  </a:lnTo>
                  <a:lnTo>
                    <a:pt x="982687" y="66800"/>
                  </a:lnTo>
                  <a:lnTo>
                    <a:pt x="1025738" y="81976"/>
                  </a:lnTo>
                  <a:lnTo>
                    <a:pt x="1068087" y="98594"/>
                  </a:lnTo>
                  <a:lnTo>
                    <a:pt x="1109704" y="116625"/>
                  </a:lnTo>
                  <a:lnTo>
                    <a:pt x="1150559" y="136038"/>
                  </a:lnTo>
                  <a:lnTo>
                    <a:pt x="1190624" y="156805"/>
                  </a:lnTo>
                  <a:lnTo>
                    <a:pt x="1229869" y="178896"/>
                  </a:lnTo>
                  <a:lnTo>
                    <a:pt x="1268263" y="202281"/>
                  </a:lnTo>
                  <a:lnTo>
                    <a:pt x="1305778" y="226930"/>
                  </a:lnTo>
                  <a:lnTo>
                    <a:pt x="1342384" y="252814"/>
                  </a:lnTo>
                  <a:lnTo>
                    <a:pt x="1378050" y="279904"/>
                  </a:lnTo>
                  <a:lnTo>
                    <a:pt x="1412748" y="308170"/>
                  </a:lnTo>
                  <a:lnTo>
                    <a:pt x="1446448" y="337581"/>
                  </a:lnTo>
                  <a:lnTo>
                    <a:pt x="1479121" y="368109"/>
                  </a:lnTo>
                  <a:lnTo>
                    <a:pt x="1510736" y="399724"/>
                  </a:lnTo>
                  <a:lnTo>
                    <a:pt x="1541264" y="432396"/>
                  </a:lnTo>
                  <a:lnTo>
                    <a:pt x="1570675" y="466096"/>
                  </a:lnTo>
                  <a:lnTo>
                    <a:pt x="1598941" y="500794"/>
                  </a:lnTo>
                  <a:lnTo>
                    <a:pt x="1626031" y="536461"/>
                  </a:lnTo>
                  <a:lnTo>
                    <a:pt x="1651915" y="573066"/>
                  </a:lnTo>
                  <a:lnTo>
                    <a:pt x="1676565" y="610581"/>
                  </a:lnTo>
                  <a:lnTo>
                    <a:pt x="1699950" y="648975"/>
                  </a:lnTo>
                  <a:lnTo>
                    <a:pt x="1722041" y="688220"/>
                  </a:lnTo>
                  <a:lnTo>
                    <a:pt x="1742808" y="728285"/>
                  </a:lnTo>
                  <a:lnTo>
                    <a:pt x="1762221" y="769140"/>
                  </a:lnTo>
                  <a:lnTo>
                    <a:pt x="1780252" y="810757"/>
                  </a:lnTo>
                  <a:lnTo>
                    <a:pt x="1796870" y="853106"/>
                  </a:lnTo>
                  <a:lnTo>
                    <a:pt x="1812046" y="896157"/>
                  </a:lnTo>
                  <a:lnTo>
                    <a:pt x="1825751" y="939880"/>
                  </a:lnTo>
                  <a:lnTo>
                    <a:pt x="1837954" y="984246"/>
                  </a:lnTo>
                  <a:lnTo>
                    <a:pt x="1848625" y="1029225"/>
                  </a:lnTo>
                  <a:lnTo>
                    <a:pt x="1857737" y="1074788"/>
                  </a:lnTo>
                  <a:lnTo>
                    <a:pt x="1865258" y="1120905"/>
                  </a:lnTo>
                  <a:lnTo>
                    <a:pt x="1871159" y="1167546"/>
                  </a:lnTo>
                  <a:lnTo>
                    <a:pt x="1875411" y="1214682"/>
                  </a:lnTo>
                  <a:lnTo>
                    <a:pt x="1877984" y="1262283"/>
                  </a:lnTo>
                  <a:lnTo>
                    <a:pt x="1878848" y="1310322"/>
                  </a:lnTo>
                  <a:lnTo>
                    <a:pt x="1877984" y="1358357"/>
                  </a:lnTo>
                  <a:lnTo>
                    <a:pt x="1875411" y="1405958"/>
                  </a:lnTo>
                  <a:lnTo>
                    <a:pt x="1871159" y="1453094"/>
                  </a:lnTo>
                  <a:lnTo>
                    <a:pt x="1865258" y="1499735"/>
                  </a:lnTo>
                  <a:lnTo>
                    <a:pt x="1857737" y="1545852"/>
                  </a:lnTo>
                  <a:lnTo>
                    <a:pt x="1848626" y="1591415"/>
                  </a:lnTo>
                  <a:lnTo>
                    <a:pt x="1837955" y="1636394"/>
                  </a:lnTo>
                  <a:lnTo>
                    <a:pt x="1825752" y="1680760"/>
                  </a:lnTo>
                  <a:lnTo>
                    <a:pt x="1812048" y="1724483"/>
                  </a:lnTo>
                  <a:lnTo>
                    <a:pt x="1796872" y="1767534"/>
                  </a:lnTo>
                  <a:lnTo>
                    <a:pt x="1780254" y="1809883"/>
                  </a:lnTo>
                  <a:lnTo>
                    <a:pt x="1762223" y="1851500"/>
                  </a:lnTo>
                  <a:lnTo>
                    <a:pt x="1742809" y="1892356"/>
                  </a:lnTo>
                  <a:lnTo>
                    <a:pt x="1722043" y="1932421"/>
                  </a:lnTo>
                  <a:lnTo>
                    <a:pt x="1699952" y="1971665"/>
                  </a:lnTo>
                  <a:lnTo>
                    <a:pt x="1676567" y="2010060"/>
                  </a:lnTo>
                  <a:lnTo>
                    <a:pt x="1651918" y="2047574"/>
                  </a:lnTo>
                  <a:lnTo>
                    <a:pt x="1626033" y="2084180"/>
                  </a:lnTo>
                  <a:lnTo>
                    <a:pt x="1598944" y="2119846"/>
                  </a:lnTo>
                  <a:lnTo>
                    <a:pt x="1570678" y="2154544"/>
                  </a:lnTo>
                  <a:lnTo>
                    <a:pt x="1541267" y="2188245"/>
                  </a:lnTo>
                  <a:lnTo>
                    <a:pt x="1510739" y="2220917"/>
                  </a:lnTo>
                  <a:lnTo>
                    <a:pt x="1479124" y="2252532"/>
                  </a:lnTo>
                  <a:lnTo>
                    <a:pt x="1446451" y="2283060"/>
                  </a:lnTo>
                  <a:lnTo>
                    <a:pt x="1412751" y="2312472"/>
                  </a:lnTo>
                  <a:lnTo>
                    <a:pt x="1378053" y="2340737"/>
                  </a:lnTo>
                  <a:lnTo>
                    <a:pt x="1342387" y="2367827"/>
                  </a:lnTo>
                  <a:lnTo>
                    <a:pt x="1305782" y="2393711"/>
                  </a:lnTo>
                  <a:lnTo>
                    <a:pt x="1268267" y="2418361"/>
                  </a:lnTo>
                  <a:lnTo>
                    <a:pt x="1229873" y="2441746"/>
                  </a:lnTo>
                  <a:lnTo>
                    <a:pt x="1190628" y="2463837"/>
                  </a:lnTo>
                  <a:lnTo>
                    <a:pt x="1150563" y="2484604"/>
                  </a:lnTo>
                  <a:lnTo>
                    <a:pt x="1109708" y="2504018"/>
                  </a:lnTo>
                  <a:lnTo>
                    <a:pt x="1068091" y="2522048"/>
                  </a:lnTo>
                  <a:lnTo>
                    <a:pt x="1025742" y="2538667"/>
                  </a:lnTo>
                  <a:lnTo>
                    <a:pt x="982691" y="2553843"/>
                  </a:lnTo>
                  <a:lnTo>
                    <a:pt x="938968" y="2567547"/>
                  </a:lnTo>
                  <a:lnTo>
                    <a:pt x="894602" y="2579750"/>
                  </a:lnTo>
                  <a:lnTo>
                    <a:pt x="849623" y="2590422"/>
                  </a:lnTo>
                  <a:lnTo>
                    <a:pt x="804060" y="2599533"/>
                  </a:lnTo>
                  <a:lnTo>
                    <a:pt x="757944" y="2607054"/>
                  </a:lnTo>
                  <a:lnTo>
                    <a:pt x="711303" y="2612955"/>
                  </a:lnTo>
                  <a:lnTo>
                    <a:pt x="664167" y="2617207"/>
                  </a:lnTo>
                  <a:lnTo>
                    <a:pt x="616565" y="2619780"/>
                  </a:lnTo>
                  <a:lnTo>
                    <a:pt x="568529" y="2620644"/>
                  </a:lnTo>
                  <a:close/>
                </a:path>
              </a:pathLst>
            </a:custGeom>
            <a:solidFill>
              <a:srgbClr val="8733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484937" y="1783556"/>
              <a:ext cx="1878964" cy="2620645"/>
            </a:xfrm>
            <a:custGeom>
              <a:avLst/>
              <a:gdLst/>
              <a:ahLst/>
              <a:cxnLst/>
              <a:rect l="l" t="t" r="r" b="b"/>
              <a:pathLst>
                <a:path w="1878965" h="2620645">
                  <a:moveTo>
                    <a:pt x="568325" y="1310481"/>
                  </a:moveTo>
                  <a:lnTo>
                    <a:pt x="568325" y="0"/>
                  </a:lnTo>
                  <a:lnTo>
                    <a:pt x="702468" y="7143"/>
                  </a:lnTo>
                  <a:lnTo>
                    <a:pt x="832643" y="26987"/>
                  </a:lnTo>
                  <a:lnTo>
                    <a:pt x="958056" y="58737"/>
                  </a:lnTo>
                  <a:lnTo>
                    <a:pt x="1078706" y="103187"/>
                  </a:lnTo>
                  <a:lnTo>
                    <a:pt x="1193006" y="157956"/>
                  </a:lnTo>
                  <a:lnTo>
                    <a:pt x="1300956" y="223837"/>
                  </a:lnTo>
                  <a:lnTo>
                    <a:pt x="1401762" y="299243"/>
                  </a:lnTo>
                  <a:lnTo>
                    <a:pt x="1494631" y="383381"/>
                  </a:lnTo>
                  <a:lnTo>
                    <a:pt x="1579562" y="477043"/>
                  </a:lnTo>
                  <a:lnTo>
                    <a:pt x="1654968" y="577850"/>
                  </a:lnTo>
                  <a:lnTo>
                    <a:pt x="1720850" y="685800"/>
                  </a:lnTo>
                  <a:lnTo>
                    <a:pt x="1775618" y="800100"/>
                  </a:lnTo>
                  <a:lnTo>
                    <a:pt x="1820068" y="920750"/>
                  </a:lnTo>
                  <a:lnTo>
                    <a:pt x="1851818" y="1046162"/>
                  </a:lnTo>
                  <a:lnTo>
                    <a:pt x="1871662" y="1176337"/>
                  </a:lnTo>
                  <a:lnTo>
                    <a:pt x="1878806" y="1310481"/>
                  </a:lnTo>
                  <a:lnTo>
                    <a:pt x="1871662" y="1444625"/>
                  </a:lnTo>
                  <a:lnTo>
                    <a:pt x="1851818" y="1574006"/>
                  </a:lnTo>
                  <a:lnTo>
                    <a:pt x="1820068" y="1700212"/>
                  </a:lnTo>
                  <a:lnTo>
                    <a:pt x="1775618" y="1820068"/>
                  </a:lnTo>
                  <a:lnTo>
                    <a:pt x="1720850" y="1934368"/>
                  </a:lnTo>
                  <a:lnTo>
                    <a:pt x="1654968" y="2042318"/>
                  </a:lnTo>
                  <a:lnTo>
                    <a:pt x="1579562" y="2143125"/>
                  </a:lnTo>
                  <a:lnTo>
                    <a:pt x="1494631" y="2236787"/>
                  </a:lnTo>
                  <a:lnTo>
                    <a:pt x="1401762" y="2320925"/>
                  </a:lnTo>
                  <a:lnTo>
                    <a:pt x="1300956" y="2396331"/>
                  </a:lnTo>
                  <a:lnTo>
                    <a:pt x="1193006" y="2462212"/>
                  </a:lnTo>
                  <a:lnTo>
                    <a:pt x="1078706" y="2516981"/>
                  </a:lnTo>
                  <a:lnTo>
                    <a:pt x="958056" y="2561431"/>
                  </a:lnTo>
                  <a:lnTo>
                    <a:pt x="832643" y="2593181"/>
                  </a:lnTo>
                  <a:lnTo>
                    <a:pt x="702468" y="2613025"/>
                  </a:lnTo>
                  <a:lnTo>
                    <a:pt x="568325" y="2620168"/>
                  </a:lnTo>
                  <a:lnTo>
                    <a:pt x="421481" y="2612231"/>
                  </a:lnTo>
                  <a:lnTo>
                    <a:pt x="277018" y="2587625"/>
                  </a:lnTo>
                  <a:lnTo>
                    <a:pt x="135731" y="2547143"/>
                  </a:lnTo>
                  <a:lnTo>
                    <a:pt x="0" y="2490787"/>
                  </a:lnTo>
                  <a:lnTo>
                    <a:pt x="568325" y="1310481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5742575" y="1912841"/>
              <a:ext cx="1310640" cy="2361565"/>
            </a:xfrm>
            <a:custGeom>
              <a:avLst/>
              <a:gdLst/>
              <a:ahLst/>
              <a:cxnLst/>
              <a:rect l="l" t="t" r="r" b="b"/>
              <a:pathLst>
                <a:path w="1310640" h="2361565">
                  <a:moveTo>
                    <a:pt x="742001" y="2361119"/>
                  </a:moveTo>
                  <a:lnTo>
                    <a:pt x="699096" y="2339498"/>
                  </a:lnTo>
                  <a:lnTo>
                    <a:pt x="657325" y="2316527"/>
                  </a:lnTo>
                  <a:lnTo>
                    <a:pt x="616702" y="2292245"/>
                  </a:lnTo>
                  <a:lnTo>
                    <a:pt x="577240" y="2266691"/>
                  </a:lnTo>
                  <a:lnTo>
                    <a:pt x="538953" y="2239906"/>
                  </a:lnTo>
                  <a:lnTo>
                    <a:pt x="501856" y="2211928"/>
                  </a:lnTo>
                  <a:lnTo>
                    <a:pt x="465961" y="2182797"/>
                  </a:lnTo>
                  <a:lnTo>
                    <a:pt x="431284" y="2152553"/>
                  </a:lnTo>
                  <a:lnTo>
                    <a:pt x="397836" y="2121235"/>
                  </a:lnTo>
                  <a:lnTo>
                    <a:pt x="365634" y="2088883"/>
                  </a:lnTo>
                  <a:lnTo>
                    <a:pt x="334689" y="2055536"/>
                  </a:lnTo>
                  <a:lnTo>
                    <a:pt x="305017" y="2021234"/>
                  </a:lnTo>
                  <a:lnTo>
                    <a:pt x="276630" y="1986017"/>
                  </a:lnTo>
                  <a:lnTo>
                    <a:pt x="249543" y="1949923"/>
                  </a:lnTo>
                  <a:lnTo>
                    <a:pt x="223770" y="1912992"/>
                  </a:lnTo>
                  <a:lnTo>
                    <a:pt x="199324" y="1875264"/>
                  </a:lnTo>
                  <a:lnTo>
                    <a:pt x="176220" y="1836779"/>
                  </a:lnTo>
                  <a:lnTo>
                    <a:pt x="154470" y="1797575"/>
                  </a:lnTo>
                  <a:lnTo>
                    <a:pt x="134089" y="1757693"/>
                  </a:lnTo>
                  <a:lnTo>
                    <a:pt x="115091" y="1717172"/>
                  </a:lnTo>
                  <a:lnTo>
                    <a:pt x="97490" y="1676051"/>
                  </a:lnTo>
                  <a:lnTo>
                    <a:pt x="81299" y="1634370"/>
                  </a:lnTo>
                  <a:lnTo>
                    <a:pt x="66532" y="1592169"/>
                  </a:lnTo>
                  <a:lnTo>
                    <a:pt x="53203" y="1549486"/>
                  </a:lnTo>
                  <a:lnTo>
                    <a:pt x="41326" y="1506363"/>
                  </a:lnTo>
                  <a:lnTo>
                    <a:pt x="30914" y="1462837"/>
                  </a:lnTo>
                  <a:lnTo>
                    <a:pt x="21982" y="1418949"/>
                  </a:lnTo>
                  <a:lnTo>
                    <a:pt x="14544" y="1374737"/>
                  </a:lnTo>
                  <a:lnTo>
                    <a:pt x="8612" y="1330243"/>
                  </a:lnTo>
                  <a:lnTo>
                    <a:pt x="4202" y="1285504"/>
                  </a:lnTo>
                  <a:lnTo>
                    <a:pt x="1326" y="1240561"/>
                  </a:lnTo>
                  <a:lnTo>
                    <a:pt x="0" y="1195454"/>
                  </a:lnTo>
                  <a:lnTo>
                    <a:pt x="235" y="1150221"/>
                  </a:lnTo>
                  <a:lnTo>
                    <a:pt x="2047" y="1104902"/>
                  </a:lnTo>
                  <a:lnTo>
                    <a:pt x="5449" y="1059537"/>
                  </a:lnTo>
                  <a:lnTo>
                    <a:pt x="10455" y="1014165"/>
                  </a:lnTo>
                  <a:lnTo>
                    <a:pt x="17078" y="968825"/>
                  </a:lnTo>
                  <a:lnTo>
                    <a:pt x="25334" y="923558"/>
                  </a:lnTo>
                  <a:lnTo>
                    <a:pt x="35234" y="878403"/>
                  </a:lnTo>
                  <a:lnTo>
                    <a:pt x="46794" y="833399"/>
                  </a:lnTo>
                  <a:lnTo>
                    <a:pt x="60027" y="788586"/>
                  </a:lnTo>
                  <a:lnTo>
                    <a:pt x="74947" y="744004"/>
                  </a:lnTo>
                  <a:lnTo>
                    <a:pt x="91568" y="699691"/>
                  </a:lnTo>
                  <a:lnTo>
                    <a:pt x="109904" y="655687"/>
                  </a:lnTo>
                  <a:lnTo>
                    <a:pt x="129967" y="612032"/>
                  </a:lnTo>
                  <a:lnTo>
                    <a:pt x="152233" y="567942"/>
                  </a:lnTo>
                  <a:lnTo>
                    <a:pt x="176073" y="524845"/>
                  </a:lnTo>
                  <a:lnTo>
                    <a:pt x="201451" y="482777"/>
                  </a:lnTo>
                  <a:lnTo>
                    <a:pt x="228331" y="441775"/>
                  </a:lnTo>
                  <a:lnTo>
                    <a:pt x="256677" y="401875"/>
                  </a:lnTo>
                  <a:lnTo>
                    <a:pt x="286452" y="363113"/>
                  </a:lnTo>
                  <a:lnTo>
                    <a:pt x="317620" y="325526"/>
                  </a:lnTo>
                  <a:lnTo>
                    <a:pt x="350144" y="289150"/>
                  </a:lnTo>
                  <a:lnTo>
                    <a:pt x="383989" y="254022"/>
                  </a:lnTo>
                  <a:lnTo>
                    <a:pt x="419117" y="220177"/>
                  </a:lnTo>
                  <a:lnTo>
                    <a:pt x="455493" y="187653"/>
                  </a:lnTo>
                  <a:lnTo>
                    <a:pt x="493080" y="156485"/>
                  </a:lnTo>
                  <a:lnTo>
                    <a:pt x="531842" y="126710"/>
                  </a:lnTo>
                  <a:lnTo>
                    <a:pt x="571742" y="98364"/>
                  </a:lnTo>
                  <a:lnTo>
                    <a:pt x="612744" y="71484"/>
                  </a:lnTo>
                  <a:lnTo>
                    <a:pt x="654812" y="46105"/>
                  </a:lnTo>
                  <a:lnTo>
                    <a:pt x="697909" y="22265"/>
                  </a:lnTo>
                  <a:lnTo>
                    <a:pt x="742001" y="0"/>
                  </a:lnTo>
                  <a:lnTo>
                    <a:pt x="1310529" y="1180559"/>
                  </a:lnTo>
                  <a:lnTo>
                    <a:pt x="742001" y="2361119"/>
                  </a:lnTo>
                  <a:close/>
                </a:path>
              </a:pathLst>
            </a:custGeom>
            <a:solidFill>
              <a:srgbClr val="592C7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744368" y="1912937"/>
              <a:ext cx="1309370" cy="2361565"/>
            </a:xfrm>
            <a:custGeom>
              <a:avLst/>
              <a:gdLst/>
              <a:ahLst/>
              <a:cxnLst/>
              <a:rect l="l" t="t" r="r" b="b"/>
              <a:pathLst>
                <a:path w="1309370" h="2361565">
                  <a:moveTo>
                    <a:pt x="1308893" y="1181100"/>
                  </a:moveTo>
                  <a:lnTo>
                    <a:pt x="740568" y="2361406"/>
                  </a:lnTo>
                  <a:lnTo>
                    <a:pt x="623093" y="2297112"/>
                  </a:lnTo>
                  <a:lnTo>
                    <a:pt x="514350" y="2222500"/>
                  </a:lnTo>
                  <a:lnTo>
                    <a:pt x="415131" y="2139156"/>
                  </a:lnTo>
                  <a:lnTo>
                    <a:pt x="325437" y="2047081"/>
                  </a:lnTo>
                  <a:lnTo>
                    <a:pt x="246856" y="1947862"/>
                  </a:lnTo>
                  <a:lnTo>
                    <a:pt x="177800" y="1841500"/>
                  </a:lnTo>
                  <a:lnTo>
                    <a:pt x="119856" y="1730375"/>
                  </a:lnTo>
                  <a:lnTo>
                    <a:pt x="72231" y="1613693"/>
                  </a:lnTo>
                  <a:lnTo>
                    <a:pt x="36512" y="1493043"/>
                  </a:lnTo>
                  <a:lnTo>
                    <a:pt x="11906" y="1369218"/>
                  </a:lnTo>
                  <a:lnTo>
                    <a:pt x="0" y="1243806"/>
                  </a:lnTo>
                  <a:lnTo>
                    <a:pt x="0" y="1116012"/>
                  </a:lnTo>
                  <a:lnTo>
                    <a:pt x="12700" y="989012"/>
                  </a:lnTo>
                  <a:lnTo>
                    <a:pt x="38100" y="861218"/>
                  </a:lnTo>
                  <a:lnTo>
                    <a:pt x="76200" y="735806"/>
                  </a:lnTo>
                  <a:lnTo>
                    <a:pt x="128587" y="611981"/>
                  </a:lnTo>
                  <a:lnTo>
                    <a:pt x="180975" y="514350"/>
                  </a:lnTo>
                  <a:lnTo>
                    <a:pt x="240506" y="421481"/>
                  </a:lnTo>
                  <a:lnTo>
                    <a:pt x="307975" y="334962"/>
                  </a:lnTo>
                  <a:lnTo>
                    <a:pt x="382587" y="254000"/>
                  </a:lnTo>
                  <a:lnTo>
                    <a:pt x="463550" y="180181"/>
                  </a:lnTo>
                  <a:lnTo>
                    <a:pt x="550068" y="112712"/>
                  </a:lnTo>
                  <a:lnTo>
                    <a:pt x="642937" y="52387"/>
                  </a:lnTo>
                  <a:lnTo>
                    <a:pt x="740568" y="0"/>
                  </a:lnTo>
                  <a:lnTo>
                    <a:pt x="1308893" y="1181100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484573" y="1783078"/>
              <a:ext cx="568960" cy="1310640"/>
            </a:xfrm>
            <a:custGeom>
              <a:avLst/>
              <a:gdLst/>
              <a:ahLst/>
              <a:cxnLst/>
              <a:rect l="l" t="t" r="r" b="b"/>
              <a:pathLst>
                <a:path w="568959" h="1310639">
                  <a:moveTo>
                    <a:pt x="568530" y="1310322"/>
                  </a:moveTo>
                  <a:lnTo>
                    <a:pt x="0" y="129763"/>
                  </a:lnTo>
                  <a:lnTo>
                    <a:pt x="44684" y="109267"/>
                  </a:lnTo>
                  <a:lnTo>
                    <a:pt x="90024" y="90494"/>
                  </a:lnTo>
                  <a:lnTo>
                    <a:pt x="135972" y="73455"/>
                  </a:lnTo>
                  <a:lnTo>
                    <a:pt x="182476" y="58160"/>
                  </a:lnTo>
                  <a:lnTo>
                    <a:pt x="229486" y="44622"/>
                  </a:lnTo>
                  <a:lnTo>
                    <a:pt x="276953" y="32852"/>
                  </a:lnTo>
                  <a:lnTo>
                    <a:pt x="324825" y="22862"/>
                  </a:lnTo>
                  <a:lnTo>
                    <a:pt x="373054" y="14662"/>
                  </a:lnTo>
                  <a:lnTo>
                    <a:pt x="421589" y="8264"/>
                  </a:lnTo>
                  <a:lnTo>
                    <a:pt x="470379" y="3680"/>
                  </a:lnTo>
                  <a:lnTo>
                    <a:pt x="519375" y="922"/>
                  </a:lnTo>
                  <a:lnTo>
                    <a:pt x="568530" y="0"/>
                  </a:lnTo>
                  <a:lnTo>
                    <a:pt x="568530" y="1310322"/>
                  </a:lnTo>
                  <a:close/>
                </a:path>
              </a:pathLst>
            </a:custGeom>
            <a:solidFill>
              <a:srgbClr val="D0D8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6484937" y="1783556"/>
              <a:ext cx="568325" cy="1310640"/>
            </a:xfrm>
            <a:custGeom>
              <a:avLst/>
              <a:gdLst/>
              <a:ahLst/>
              <a:cxnLst/>
              <a:rect l="l" t="t" r="r" b="b"/>
              <a:pathLst>
                <a:path w="568325" h="1310639">
                  <a:moveTo>
                    <a:pt x="568325" y="1310481"/>
                  </a:moveTo>
                  <a:lnTo>
                    <a:pt x="0" y="129381"/>
                  </a:lnTo>
                  <a:lnTo>
                    <a:pt x="135731" y="73025"/>
                  </a:lnTo>
                  <a:lnTo>
                    <a:pt x="277018" y="32543"/>
                  </a:lnTo>
                  <a:lnTo>
                    <a:pt x="421481" y="7937"/>
                  </a:lnTo>
                  <a:lnTo>
                    <a:pt x="568325" y="0"/>
                  </a:lnTo>
                  <a:lnTo>
                    <a:pt x="568325" y="1310481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29400" y="1689100"/>
              <a:ext cx="254000" cy="508000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6720840" y="1767839"/>
              <a:ext cx="83820" cy="327660"/>
            </a:xfrm>
            <a:custGeom>
              <a:avLst/>
              <a:gdLst/>
              <a:ahLst/>
              <a:cxnLst/>
              <a:rect l="l" t="t" r="r" b="b"/>
              <a:pathLst>
                <a:path w="83820" h="327660">
                  <a:moveTo>
                    <a:pt x="0" y="0"/>
                  </a:moveTo>
                  <a:lnTo>
                    <a:pt x="83819" y="32766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6215406" y="684718"/>
            <a:ext cx="1750695" cy="1062990"/>
          </a:xfrm>
          <a:prstGeom prst="rect"/>
        </p:spPr>
        <p:txBody>
          <a:bodyPr wrap="square" lIns="0" tIns="183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dirty="0" sz="2200" b="1">
                <a:solidFill>
                  <a:srgbClr val="000000"/>
                </a:solidFill>
                <a:latin typeface="Calibri"/>
                <a:cs typeface="Calibri"/>
              </a:rPr>
              <a:t>Cause</a:t>
            </a:r>
            <a:r>
              <a:rPr dirty="0" sz="2200" spc="-3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200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200" spc="-2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000000"/>
                </a:solidFill>
                <a:latin typeface="Calibri"/>
                <a:cs typeface="Calibri"/>
              </a:rPr>
              <a:t>death</a:t>
            </a:r>
            <a:endParaRPr sz="2200">
              <a:latin typeface="Calibri"/>
              <a:cs typeface="Calibri"/>
            </a:endParaRPr>
          </a:p>
          <a:p>
            <a:pPr marL="59690" marR="1011555" indent="28575">
              <a:lnSpc>
                <a:spcPct val="139000"/>
              </a:lnSpc>
              <a:spcBef>
                <a:spcPts val="175"/>
              </a:spcBef>
            </a:pPr>
            <a:r>
              <a:rPr dirty="0" sz="1200" spc="-10" b="1">
                <a:solidFill>
                  <a:srgbClr val="000000"/>
                </a:solidFill>
                <a:latin typeface="Calibri"/>
                <a:cs typeface="Calibri"/>
              </a:rPr>
              <a:t>Unknown </a:t>
            </a:r>
            <a:r>
              <a:rPr dirty="0" sz="1200" b="1">
                <a:solidFill>
                  <a:srgbClr val="000000"/>
                </a:solidFill>
                <a:latin typeface="Calibri"/>
                <a:cs typeface="Calibri"/>
              </a:rPr>
              <a:t>n=1</a:t>
            </a:r>
            <a:r>
              <a:rPr dirty="0" sz="1200" spc="-2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0000"/>
                </a:solidFill>
                <a:latin typeface="Calibri"/>
                <a:cs typeface="Calibri"/>
              </a:rPr>
              <a:t>(7.1%)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304325" y="2812569"/>
            <a:ext cx="952500" cy="534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9695" marR="5080" indent="-87630">
              <a:lnSpc>
                <a:spcPct val="139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Cardiovascular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n=8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(57.1%)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875574" y="2816777"/>
            <a:ext cx="952500" cy="645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Non</a:t>
            </a: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0" b="1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Cardiovascular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n=5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(35.7%)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2120900" y="1574800"/>
            <a:ext cx="1193800" cy="1193800"/>
            <a:chOff x="2120900" y="1574800"/>
            <a:chExt cx="1193800" cy="1193800"/>
          </a:xfrm>
        </p:grpSpPr>
        <p:pic>
          <p:nvPicPr>
            <p:cNvPr id="23" name="object 2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20900" y="1574800"/>
              <a:ext cx="1193800" cy="1193800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2268537" y="1701800"/>
              <a:ext cx="918844" cy="917575"/>
            </a:xfrm>
            <a:custGeom>
              <a:avLst/>
              <a:gdLst/>
              <a:ahLst/>
              <a:cxnLst/>
              <a:rect l="l" t="t" r="r" b="b"/>
              <a:pathLst>
                <a:path w="918844" h="917575">
                  <a:moveTo>
                    <a:pt x="0" y="458787"/>
                  </a:moveTo>
                  <a:lnTo>
                    <a:pt x="2381" y="411956"/>
                  </a:lnTo>
                  <a:lnTo>
                    <a:pt x="9525" y="366712"/>
                  </a:lnTo>
                  <a:lnTo>
                    <a:pt x="35718" y="280193"/>
                  </a:lnTo>
                  <a:lnTo>
                    <a:pt x="78581" y="202406"/>
                  </a:lnTo>
                  <a:lnTo>
                    <a:pt x="134143" y="134143"/>
                  </a:lnTo>
                  <a:lnTo>
                    <a:pt x="202406" y="78581"/>
                  </a:lnTo>
                  <a:lnTo>
                    <a:pt x="280193" y="35718"/>
                  </a:lnTo>
                  <a:lnTo>
                    <a:pt x="366712" y="9525"/>
                  </a:lnTo>
                  <a:lnTo>
                    <a:pt x="411956" y="2381"/>
                  </a:lnTo>
                  <a:lnTo>
                    <a:pt x="458787" y="0"/>
                  </a:lnTo>
                  <a:lnTo>
                    <a:pt x="505618" y="2381"/>
                  </a:lnTo>
                  <a:lnTo>
                    <a:pt x="551656" y="9525"/>
                  </a:lnTo>
                  <a:lnTo>
                    <a:pt x="637381" y="35718"/>
                  </a:lnTo>
                  <a:lnTo>
                    <a:pt x="715962" y="78581"/>
                  </a:lnTo>
                  <a:lnTo>
                    <a:pt x="783431" y="134143"/>
                  </a:lnTo>
                  <a:lnTo>
                    <a:pt x="839787" y="202406"/>
                  </a:lnTo>
                  <a:lnTo>
                    <a:pt x="882650" y="280193"/>
                  </a:lnTo>
                  <a:lnTo>
                    <a:pt x="908843" y="366712"/>
                  </a:lnTo>
                  <a:lnTo>
                    <a:pt x="915987" y="411956"/>
                  </a:lnTo>
                  <a:lnTo>
                    <a:pt x="918368" y="458787"/>
                  </a:lnTo>
                  <a:lnTo>
                    <a:pt x="915987" y="505618"/>
                  </a:lnTo>
                  <a:lnTo>
                    <a:pt x="908843" y="551656"/>
                  </a:lnTo>
                  <a:lnTo>
                    <a:pt x="882650" y="637381"/>
                  </a:lnTo>
                  <a:lnTo>
                    <a:pt x="839787" y="715962"/>
                  </a:lnTo>
                  <a:lnTo>
                    <a:pt x="783431" y="783431"/>
                  </a:lnTo>
                  <a:lnTo>
                    <a:pt x="715962" y="838993"/>
                  </a:lnTo>
                  <a:lnTo>
                    <a:pt x="637381" y="881856"/>
                  </a:lnTo>
                  <a:lnTo>
                    <a:pt x="551656" y="908050"/>
                  </a:lnTo>
                  <a:lnTo>
                    <a:pt x="505618" y="915193"/>
                  </a:lnTo>
                  <a:lnTo>
                    <a:pt x="458787" y="917575"/>
                  </a:lnTo>
                  <a:lnTo>
                    <a:pt x="411956" y="915193"/>
                  </a:lnTo>
                  <a:lnTo>
                    <a:pt x="366712" y="908050"/>
                  </a:lnTo>
                  <a:lnTo>
                    <a:pt x="280193" y="881856"/>
                  </a:lnTo>
                  <a:lnTo>
                    <a:pt x="202406" y="838993"/>
                  </a:lnTo>
                  <a:lnTo>
                    <a:pt x="134143" y="783431"/>
                  </a:lnTo>
                  <a:lnTo>
                    <a:pt x="78581" y="715962"/>
                  </a:lnTo>
                  <a:lnTo>
                    <a:pt x="35718" y="637381"/>
                  </a:lnTo>
                  <a:lnTo>
                    <a:pt x="9525" y="551656"/>
                  </a:lnTo>
                  <a:lnTo>
                    <a:pt x="2381" y="505618"/>
                  </a:lnTo>
                  <a:lnTo>
                    <a:pt x="0" y="458787"/>
                  </a:lnTo>
                  <a:close/>
                </a:path>
              </a:pathLst>
            </a:custGeom>
            <a:ln w="76200">
              <a:solidFill>
                <a:srgbClr val="5A2C7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2398303" y="1919468"/>
            <a:ext cx="68961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20" b="1">
                <a:latin typeface="Calibri"/>
                <a:cs typeface="Calibri"/>
              </a:rPr>
              <a:t>1.4%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823431" y="2672306"/>
            <a:ext cx="181419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6720" marR="5080" indent="-41402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All-</a:t>
            </a:r>
            <a:r>
              <a:rPr dirty="0" sz="1800" b="1">
                <a:latin typeface="Calibri"/>
                <a:cs typeface="Calibri"/>
              </a:rPr>
              <a:t>cause</a:t>
            </a:r>
            <a:r>
              <a:rPr dirty="0" sz="1800" spc="-10" b="1">
                <a:latin typeface="Calibri"/>
                <a:cs typeface="Calibri"/>
              </a:rPr>
              <a:t> mortality </a:t>
            </a:r>
            <a:r>
              <a:rPr dirty="0" sz="1800" b="1">
                <a:latin typeface="Calibri"/>
                <a:cs typeface="Calibri"/>
              </a:rPr>
              <a:t>at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30</a:t>
            </a:r>
            <a:r>
              <a:rPr dirty="0" sz="1800" spc="-20" b="1">
                <a:latin typeface="Calibri"/>
                <a:cs typeface="Calibri"/>
              </a:rPr>
              <a:t> days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27" name="object 2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200" y="800100"/>
            <a:ext cx="5062168" cy="3483550"/>
          </a:xfrm>
          <a:prstGeom prst="rect">
            <a:avLst/>
          </a:prstGeom>
        </p:spPr>
      </p:pic>
      <p:sp>
        <p:nvSpPr>
          <p:cNvPr id="28" name="object 2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17574" y="3947840"/>
            <a:ext cx="7340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1594" marR="5080" indent="-4953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595959"/>
                </a:solidFill>
                <a:latin typeface="Calibri"/>
                <a:cs typeface="Calibri"/>
              </a:rPr>
              <a:t>Myocardial infarction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Key</a:t>
            </a:r>
            <a:r>
              <a:rPr dirty="0" spc="-45"/>
              <a:t> </a:t>
            </a:r>
            <a:r>
              <a:rPr dirty="0"/>
              <a:t>clinical</a:t>
            </a:r>
            <a:r>
              <a:rPr dirty="0" spc="-45"/>
              <a:t> </a:t>
            </a:r>
            <a:r>
              <a:rPr dirty="0" spc="-10"/>
              <a:t>endpoints</a:t>
            </a:r>
            <a:r>
              <a:rPr dirty="0" spc="-45"/>
              <a:t> </a:t>
            </a:r>
            <a:r>
              <a:rPr dirty="0"/>
              <a:t>at</a:t>
            </a:r>
            <a:r>
              <a:rPr dirty="0" spc="-45"/>
              <a:t> </a:t>
            </a:r>
            <a:r>
              <a:rPr dirty="0"/>
              <a:t>30</a:t>
            </a:r>
            <a:r>
              <a:rPr dirty="0" spc="-40"/>
              <a:t> </a:t>
            </a:r>
            <a:r>
              <a:rPr dirty="0" spc="-20"/>
              <a:t>days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839333" y="1075100"/>
            <a:ext cx="7646670" cy="2794000"/>
            <a:chOff x="839333" y="1075100"/>
            <a:chExt cx="7646670" cy="2794000"/>
          </a:xfrm>
        </p:grpSpPr>
        <p:sp>
          <p:nvSpPr>
            <p:cNvPr id="5" name="object 5" descr=""/>
            <p:cNvSpPr/>
            <p:nvPr/>
          </p:nvSpPr>
          <p:spPr>
            <a:xfrm>
              <a:off x="844096" y="3863940"/>
              <a:ext cx="7637145" cy="0"/>
            </a:xfrm>
            <a:custGeom>
              <a:avLst/>
              <a:gdLst/>
              <a:ahLst/>
              <a:cxnLst/>
              <a:rect l="l" t="t" r="r" b="b"/>
              <a:pathLst>
                <a:path w="7637145" h="0">
                  <a:moveTo>
                    <a:pt x="763691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44096" y="3863940"/>
              <a:ext cx="7637145" cy="0"/>
            </a:xfrm>
            <a:custGeom>
              <a:avLst/>
              <a:gdLst/>
              <a:ahLst/>
              <a:cxnLst/>
              <a:rect l="l" t="t" r="r" b="b"/>
              <a:pathLst>
                <a:path w="7637145" h="0">
                  <a:moveTo>
                    <a:pt x="0" y="0"/>
                  </a:moveTo>
                  <a:lnTo>
                    <a:pt x="763691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44096" y="3307124"/>
              <a:ext cx="7637145" cy="0"/>
            </a:xfrm>
            <a:custGeom>
              <a:avLst/>
              <a:gdLst/>
              <a:ahLst/>
              <a:cxnLst/>
              <a:rect l="l" t="t" r="r" b="b"/>
              <a:pathLst>
                <a:path w="7637145" h="0">
                  <a:moveTo>
                    <a:pt x="0" y="0"/>
                  </a:moveTo>
                  <a:lnTo>
                    <a:pt x="374492" y="0"/>
                  </a:lnTo>
                </a:path>
                <a:path w="7637145" h="0">
                  <a:moveTo>
                    <a:pt x="716494" y="0"/>
                  </a:moveTo>
                  <a:lnTo>
                    <a:pt x="3647454" y="0"/>
                  </a:lnTo>
                </a:path>
                <a:path w="7637145" h="0">
                  <a:moveTo>
                    <a:pt x="3989456" y="0"/>
                  </a:moveTo>
                  <a:lnTo>
                    <a:pt x="5829428" y="0"/>
                  </a:lnTo>
                </a:path>
                <a:path w="7637145" h="0">
                  <a:moveTo>
                    <a:pt x="6171430" y="0"/>
                  </a:moveTo>
                  <a:lnTo>
                    <a:pt x="6920415" y="0"/>
                  </a:lnTo>
                </a:path>
                <a:path w="7637145" h="0">
                  <a:moveTo>
                    <a:pt x="7262417" y="0"/>
                  </a:moveTo>
                  <a:lnTo>
                    <a:pt x="763691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844096" y="2750309"/>
              <a:ext cx="7637145" cy="0"/>
            </a:xfrm>
            <a:custGeom>
              <a:avLst/>
              <a:gdLst/>
              <a:ahLst/>
              <a:cxnLst/>
              <a:rect l="l" t="t" r="r" b="b"/>
              <a:pathLst>
                <a:path w="7637145" h="0">
                  <a:moveTo>
                    <a:pt x="0" y="0"/>
                  </a:moveTo>
                  <a:lnTo>
                    <a:pt x="5829428" y="0"/>
                  </a:lnTo>
                </a:path>
                <a:path w="7637145" h="0">
                  <a:moveTo>
                    <a:pt x="6171430" y="0"/>
                  </a:moveTo>
                  <a:lnTo>
                    <a:pt x="6920415" y="0"/>
                  </a:lnTo>
                </a:path>
                <a:path w="7637145" h="0">
                  <a:moveTo>
                    <a:pt x="7262417" y="0"/>
                  </a:moveTo>
                  <a:lnTo>
                    <a:pt x="763691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844096" y="2193493"/>
              <a:ext cx="5829935" cy="0"/>
            </a:xfrm>
            <a:custGeom>
              <a:avLst/>
              <a:gdLst/>
              <a:ahLst/>
              <a:cxnLst/>
              <a:rect l="l" t="t" r="r" b="b"/>
              <a:pathLst>
                <a:path w="5829934" h="0">
                  <a:moveTo>
                    <a:pt x="0" y="0"/>
                  </a:moveTo>
                  <a:lnTo>
                    <a:pt x="582942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844096" y="1636678"/>
              <a:ext cx="7637145" cy="0"/>
            </a:xfrm>
            <a:custGeom>
              <a:avLst/>
              <a:gdLst/>
              <a:ahLst/>
              <a:cxnLst/>
              <a:rect l="l" t="t" r="r" b="b"/>
              <a:pathLst>
                <a:path w="7637145" h="0">
                  <a:moveTo>
                    <a:pt x="0" y="0"/>
                  </a:moveTo>
                  <a:lnTo>
                    <a:pt x="5829428" y="0"/>
                  </a:lnTo>
                </a:path>
                <a:path w="7637145" h="0">
                  <a:moveTo>
                    <a:pt x="6171430" y="0"/>
                  </a:moveTo>
                  <a:lnTo>
                    <a:pt x="763691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844096" y="1079862"/>
              <a:ext cx="7637145" cy="0"/>
            </a:xfrm>
            <a:custGeom>
              <a:avLst/>
              <a:gdLst/>
              <a:ahLst/>
              <a:cxnLst/>
              <a:rect l="l" t="t" r="r" b="b"/>
              <a:pathLst>
                <a:path w="7637145" h="0">
                  <a:moveTo>
                    <a:pt x="763691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844096" y="1079862"/>
              <a:ext cx="7637145" cy="0"/>
            </a:xfrm>
            <a:custGeom>
              <a:avLst/>
              <a:gdLst/>
              <a:ahLst/>
              <a:cxnLst/>
              <a:rect l="l" t="t" r="r" b="b"/>
              <a:pathLst>
                <a:path w="7637145" h="0">
                  <a:moveTo>
                    <a:pt x="0" y="0"/>
                  </a:moveTo>
                  <a:lnTo>
                    <a:pt x="763691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218577" y="1274749"/>
              <a:ext cx="6888480" cy="2589530"/>
            </a:xfrm>
            <a:custGeom>
              <a:avLst/>
              <a:gdLst/>
              <a:ahLst/>
              <a:cxnLst/>
              <a:rect l="l" t="t" r="r" b="b"/>
              <a:pathLst>
                <a:path w="6888480" h="2589529">
                  <a:moveTo>
                    <a:pt x="342011" y="1976704"/>
                  </a:moveTo>
                  <a:lnTo>
                    <a:pt x="0" y="1976704"/>
                  </a:lnTo>
                  <a:lnTo>
                    <a:pt x="0" y="2589199"/>
                  </a:lnTo>
                  <a:lnTo>
                    <a:pt x="342011" y="2589199"/>
                  </a:lnTo>
                  <a:lnTo>
                    <a:pt x="342011" y="1976704"/>
                  </a:lnTo>
                  <a:close/>
                </a:path>
                <a:path w="6888480" h="2589529">
                  <a:moveTo>
                    <a:pt x="1432991" y="2561361"/>
                  </a:moveTo>
                  <a:lnTo>
                    <a:pt x="1090993" y="2561361"/>
                  </a:lnTo>
                  <a:lnTo>
                    <a:pt x="1090993" y="2589199"/>
                  </a:lnTo>
                  <a:lnTo>
                    <a:pt x="1432991" y="2589199"/>
                  </a:lnTo>
                  <a:lnTo>
                    <a:pt x="1432991" y="2561361"/>
                  </a:lnTo>
                  <a:close/>
                </a:path>
                <a:path w="6888480" h="2589529">
                  <a:moveTo>
                    <a:pt x="2523985" y="2310790"/>
                  </a:moveTo>
                  <a:lnTo>
                    <a:pt x="2181974" y="2310790"/>
                  </a:lnTo>
                  <a:lnTo>
                    <a:pt x="2181974" y="2589199"/>
                  </a:lnTo>
                  <a:lnTo>
                    <a:pt x="2523985" y="2589199"/>
                  </a:lnTo>
                  <a:lnTo>
                    <a:pt x="2523985" y="2310790"/>
                  </a:lnTo>
                  <a:close/>
                </a:path>
                <a:path w="6888480" h="2589529">
                  <a:moveTo>
                    <a:pt x="3614966" y="1865337"/>
                  </a:moveTo>
                  <a:lnTo>
                    <a:pt x="3272967" y="1865337"/>
                  </a:lnTo>
                  <a:lnTo>
                    <a:pt x="3272967" y="2589199"/>
                  </a:lnTo>
                  <a:lnTo>
                    <a:pt x="3614966" y="2589199"/>
                  </a:lnTo>
                  <a:lnTo>
                    <a:pt x="3614966" y="1865337"/>
                  </a:lnTo>
                  <a:close/>
                </a:path>
                <a:path w="6888480" h="2589529">
                  <a:moveTo>
                    <a:pt x="4705959" y="2143747"/>
                  </a:moveTo>
                  <a:lnTo>
                    <a:pt x="4363948" y="2143747"/>
                  </a:lnTo>
                  <a:lnTo>
                    <a:pt x="4363948" y="2589199"/>
                  </a:lnTo>
                  <a:lnTo>
                    <a:pt x="4705959" y="2589199"/>
                  </a:lnTo>
                  <a:lnTo>
                    <a:pt x="4705959" y="2143747"/>
                  </a:lnTo>
                  <a:close/>
                </a:path>
                <a:path w="6888480" h="2589529">
                  <a:moveTo>
                    <a:pt x="5796940" y="0"/>
                  </a:moveTo>
                  <a:lnTo>
                    <a:pt x="5454942" y="0"/>
                  </a:lnTo>
                  <a:lnTo>
                    <a:pt x="5454942" y="2589199"/>
                  </a:lnTo>
                  <a:lnTo>
                    <a:pt x="5796940" y="2589199"/>
                  </a:lnTo>
                  <a:lnTo>
                    <a:pt x="5796940" y="0"/>
                  </a:lnTo>
                  <a:close/>
                </a:path>
                <a:path w="6888480" h="2589529">
                  <a:moveTo>
                    <a:pt x="6887934" y="974432"/>
                  </a:moveTo>
                  <a:lnTo>
                    <a:pt x="6545923" y="974432"/>
                  </a:lnTo>
                  <a:lnTo>
                    <a:pt x="6545923" y="2589199"/>
                  </a:lnTo>
                  <a:lnTo>
                    <a:pt x="6887934" y="2589199"/>
                  </a:lnTo>
                  <a:lnTo>
                    <a:pt x="6887934" y="974432"/>
                  </a:lnTo>
                  <a:close/>
                </a:path>
              </a:pathLst>
            </a:custGeom>
            <a:solidFill>
              <a:srgbClr val="8232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623093" y="3750299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 b="1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23093" y="3193483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 b="1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23093" y="2636668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 b="1">
                <a:solidFill>
                  <a:srgbClr val="595959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23093" y="2079853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 b="1">
                <a:solidFill>
                  <a:srgbClr val="595959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23093" y="1523037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 b="1">
                <a:solidFill>
                  <a:srgbClr val="595959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44512" y="966222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 b="1">
                <a:solidFill>
                  <a:srgbClr val="595959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475266" y="2704541"/>
            <a:ext cx="4330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08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808080"/>
                </a:solidFill>
                <a:latin typeface="Calibri"/>
                <a:cs typeface="Calibri"/>
              </a:rPr>
              <a:t>2.6% </a:t>
            </a:r>
            <a:r>
              <a:rPr dirty="0" sz="1200" spc="-10" b="1">
                <a:solidFill>
                  <a:srgbClr val="808080"/>
                </a:solidFill>
                <a:latin typeface="Calibri"/>
                <a:cs typeface="Calibri"/>
              </a:rPr>
              <a:t>(n=26)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177732" y="2817542"/>
            <a:ext cx="4330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08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808080"/>
                </a:solidFill>
                <a:latin typeface="Calibri"/>
                <a:cs typeface="Calibri"/>
              </a:rPr>
              <a:t>2.2% </a:t>
            </a:r>
            <a:r>
              <a:rPr dirty="0" sz="1200" spc="-10" b="1">
                <a:solidFill>
                  <a:srgbClr val="808080"/>
                </a:solidFill>
                <a:latin typeface="Calibri"/>
                <a:cs typeface="Calibri"/>
              </a:rPr>
              <a:t>(n=22)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342316" y="3367153"/>
            <a:ext cx="3194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808080"/>
                </a:solidFill>
                <a:latin typeface="Calibri"/>
                <a:cs typeface="Calibri"/>
              </a:rPr>
              <a:t>0.1%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317710" y="3550033"/>
            <a:ext cx="356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808080"/>
                </a:solidFill>
                <a:latin typeface="Calibri"/>
                <a:cs typeface="Calibri"/>
              </a:rPr>
              <a:t>(n=1)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002826" y="1823382"/>
            <a:ext cx="14909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89305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808080"/>
                </a:solidFill>
                <a:latin typeface="Calibri"/>
                <a:cs typeface="Calibri"/>
              </a:rPr>
              <a:t>5.8%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738505" algn="l"/>
                <a:tab pos="1477645" algn="l"/>
              </a:tabLst>
            </a:pPr>
            <a:r>
              <a:rPr dirty="0" u="sng" sz="1200" b="1">
                <a:solidFill>
                  <a:srgbClr val="808080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1200" spc="-10" b="1">
                <a:solidFill>
                  <a:srgbClr val="808080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(n=59)</a:t>
            </a:r>
            <a:r>
              <a:rPr dirty="0" u="sng" sz="1200" b="1">
                <a:solidFill>
                  <a:srgbClr val="808080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	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079146" y="3978545"/>
            <a:ext cx="6337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All</a:t>
            </a:r>
            <a:r>
              <a:rPr dirty="0" sz="1200" spc="-5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595959"/>
                </a:solidFill>
                <a:latin typeface="Calibri"/>
                <a:cs typeface="Calibri"/>
              </a:rPr>
              <a:t>Stroke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106063" y="3944840"/>
            <a:ext cx="9613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640" marR="5080" indent="-2857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Major</a:t>
            </a:r>
            <a:r>
              <a:rPr dirty="0" sz="1200" spc="-60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595959"/>
                </a:solidFill>
                <a:latin typeface="Calibri"/>
                <a:cs typeface="Calibri"/>
              </a:rPr>
              <a:t>vascular complications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181114" y="3947840"/>
            <a:ext cx="10306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 marR="5080" indent="-6413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Severe</a:t>
            </a:r>
            <a:r>
              <a:rPr dirty="0" sz="1200" spc="-65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595959"/>
                </a:solidFill>
                <a:latin typeface="Calibri"/>
                <a:cs typeface="Calibri"/>
              </a:rPr>
              <a:t>bleeding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(type</a:t>
            </a:r>
            <a:r>
              <a:rPr dirty="0" sz="1200" spc="-20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3</a:t>
            </a:r>
            <a:r>
              <a:rPr dirty="0" sz="1200" spc="-15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and</a:t>
            </a:r>
            <a:r>
              <a:rPr dirty="0" sz="1200" spc="-15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595959"/>
                </a:solidFill>
                <a:latin typeface="Calibri"/>
                <a:cs typeface="Calibri"/>
              </a:rPr>
              <a:t>4)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487646" y="3950013"/>
            <a:ext cx="7943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3749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595959"/>
                </a:solidFill>
                <a:latin typeface="Calibri"/>
                <a:cs typeface="Calibri"/>
              </a:rPr>
              <a:t>New </a:t>
            </a:r>
            <a:r>
              <a:rPr dirty="0" sz="1200" spc="-10" b="1">
                <a:solidFill>
                  <a:srgbClr val="595959"/>
                </a:solidFill>
                <a:latin typeface="Calibri"/>
                <a:cs typeface="Calibri"/>
              </a:rPr>
              <a:t>Pacemaker*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7470037" y="3942853"/>
            <a:ext cx="9575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6449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595959"/>
                </a:solidFill>
                <a:latin typeface="Calibri"/>
                <a:cs typeface="Calibri"/>
              </a:rPr>
              <a:t>Re- </a:t>
            </a:r>
            <a:r>
              <a:rPr dirty="0" sz="1200" spc="-10" b="1">
                <a:solidFill>
                  <a:srgbClr val="595959"/>
                </a:solidFill>
                <a:latin typeface="Calibri"/>
                <a:cs typeface="Calibri"/>
              </a:rPr>
              <a:t>hospitalization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420066" y="3145896"/>
            <a:ext cx="3321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808080"/>
                </a:solidFill>
                <a:latin typeface="Calibri"/>
                <a:cs typeface="Calibri"/>
              </a:rPr>
              <a:t>1.0%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3381966" y="3328776"/>
            <a:ext cx="4203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808080"/>
                </a:solidFill>
                <a:latin typeface="Calibri"/>
                <a:cs typeface="Calibri"/>
              </a:rPr>
              <a:t>(n=10)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637103" y="836964"/>
            <a:ext cx="4330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08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808080"/>
                </a:solidFill>
                <a:latin typeface="Calibri"/>
                <a:cs typeface="Calibri"/>
              </a:rPr>
              <a:t>9.3% </a:t>
            </a:r>
            <a:r>
              <a:rPr dirty="0" sz="1200" spc="-10" b="1">
                <a:solidFill>
                  <a:srgbClr val="808080"/>
                </a:solidFill>
                <a:latin typeface="Calibri"/>
                <a:cs typeface="Calibri"/>
              </a:rPr>
              <a:t>(n=85)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329977" y="3950013"/>
            <a:ext cx="8483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033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Any</a:t>
            </a:r>
            <a:r>
              <a:rPr dirty="0" sz="1200" spc="-35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595959"/>
                </a:solidFill>
                <a:latin typeface="Calibri"/>
                <a:cs typeface="Calibri"/>
              </a:rPr>
              <a:t>acute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kidney</a:t>
            </a:r>
            <a:r>
              <a:rPr dirty="0" sz="1200" spc="-60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595959"/>
                </a:solidFill>
                <a:latin typeface="Calibri"/>
                <a:cs typeface="Calibri"/>
              </a:rPr>
              <a:t>injury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598219" y="2978058"/>
            <a:ext cx="3321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808080"/>
                </a:solidFill>
                <a:latin typeface="Calibri"/>
                <a:cs typeface="Calibri"/>
              </a:rPr>
              <a:t>1.6%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547419" y="3160938"/>
            <a:ext cx="4330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808080"/>
                </a:solidFill>
                <a:latin typeface="Calibri"/>
                <a:cs typeface="Calibri"/>
              </a:rPr>
              <a:t>(n=16)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6" name="object 36" descr=""/>
          <p:cNvGrpSpPr/>
          <p:nvPr/>
        </p:nvGrpSpPr>
        <p:grpSpPr>
          <a:xfrm>
            <a:off x="1168400" y="850900"/>
            <a:ext cx="4902200" cy="1803400"/>
            <a:chOff x="1168400" y="850900"/>
            <a:chExt cx="4902200" cy="1803400"/>
          </a:xfrm>
        </p:grpSpPr>
        <p:pic>
          <p:nvPicPr>
            <p:cNvPr id="37" name="object 3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68400" y="850900"/>
              <a:ext cx="4902200" cy="1803400"/>
            </a:xfrm>
            <a:prstGeom prst="rect">
              <a:avLst/>
            </a:prstGeom>
          </p:spPr>
        </p:pic>
        <p:sp>
          <p:nvSpPr>
            <p:cNvPr id="38" name="object 38" descr=""/>
            <p:cNvSpPr/>
            <p:nvPr/>
          </p:nvSpPr>
          <p:spPr>
            <a:xfrm>
              <a:off x="1244184" y="910888"/>
              <a:ext cx="4759960" cy="1661160"/>
            </a:xfrm>
            <a:custGeom>
              <a:avLst/>
              <a:gdLst/>
              <a:ahLst/>
              <a:cxnLst/>
              <a:rect l="l" t="t" r="r" b="b"/>
              <a:pathLst>
                <a:path w="4759960" h="1661160">
                  <a:moveTo>
                    <a:pt x="4759376" y="1660861"/>
                  </a:moveTo>
                  <a:lnTo>
                    <a:pt x="0" y="1660861"/>
                  </a:lnTo>
                  <a:lnTo>
                    <a:pt x="0" y="0"/>
                  </a:lnTo>
                  <a:lnTo>
                    <a:pt x="4759376" y="0"/>
                  </a:lnTo>
                  <a:lnTo>
                    <a:pt x="4759376" y="166086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244184" y="910888"/>
              <a:ext cx="4759960" cy="1661160"/>
            </a:xfrm>
            <a:custGeom>
              <a:avLst/>
              <a:gdLst/>
              <a:ahLst/>
              <a:cxnLst/>
              <a:rect l="l" t="t" r="r" b="b"/>
              <a:pathLst>
                <a:path w="4759960" h="1661160">
                  <a:moveTo>
                    <a:pt x="0" y="0"/>
                  </a:moveTo>
                  <a:lnTo>
                    <a:pt x="4759376" y="0"/>
                  </a:lnTo>
                  <a:lnTo>
                    <a:pt x="4759376" y="1660861"/>
                  </a:lnTo>
                  <a:lnTo>
                    <a:pt x="0" y="1660861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5A2C7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98600" y="990600"/>
              <a:ext cx="1041400" cy="1041400"/>
            </a:xfrm>
            <a:prstGeom prst="rect">
              <a:avLst/>
            </a:prstGeom>
          </p:spPr>
        </p:pic>
        <p:sp>
          <p:nvSpPr>
            <p:cNvPr id="41" name="object 41" descr=""/>
            <p:cNvSpPr/>
            <p:nvPr/>
          </p:nvSpPr>
          <p:spPr>
            <a:xfrm>
              <a:off x="1647031" y="1119981"/>
              <a:ext cx="764540" cy="763905"/>
            </a:xfrm>
            <a:custGeom>
              <a:avLst/>
              <a:gdLst/>
              <a:ahLst/>
              <a:cxnLst/>
              <a:rect l="l" t="t" r="r" b="b"/>
              <a:pathLst>
                <a:path w="764539" h="763905">
                  <a:moveTo>
                    <a:pt x="0" y="381793"/>
                  </a:moveTo>
                  <a:lnTo>
                    <a:pt x="7937" y="304800"/>
                  </a:lnTo>
                  <a:lnTo>
                    <a:pt x="30162" y="233362"/>
                  </a:lnTo>
                  <a:lnTo>
                    <a:pt x="65087" y="168275"/>
                  </a:lnTo>
                  <a:lnTo>
                    <a:pt x="111918" y="111918"/>
                  </a:lnTo>
                  <a:lnTo>
                    <a:pt x="169068" y="65087"/>
                  </a:lnTo>
                  <a:lnTo>
                    <a:pt x="233362" y="30162"/>
                  </a:lnTo>
                  <a:lnTo>
                    <a:pt x="305593" y="7937"/>
                  </a:lnTo>
                  <a:lnTo>
                    <a:pt x="382587" y="0"/>
                  </a:lnTo>
                  <a:lnTo>
                    <a:pt x="459581" y="7937"/>
                  </a:lnTo>
                  <a:lnTo>
                    <a:pt x="531018" y="30162"/>
                  </a:lnTo>
                  <a:lnTo>
                    <a:pt x="596106" y="65087"/>
                  </a:lnTo>
                  <a:lnTo>
                    <a:pt x="652462" y="111918"/>
                  </a:lnTo>
                  <a:lnTo>
                    <a:pt x="699293" y="168275"/>
                  </a:lnTo>
                  <a:lnTo>
                    <a:pt x="734218" y="233362"/>
                  </a:lnTo>
                  <a:lnTo>
                    <a:pt x="756443" y="304800"/>
                  </a:lnTo>
                  <a:lnTo>
                    <a:pt x="764381" y="381793"/>
                  </a:lnTo>
                  <a:lnTo>
                    <a:pt x="756443" y="458787"/>
                  </a:lnTo>
                  <a:lnTo>
                    <a:pt x="734218" y="530225"/>
                  </a:lnTo>
                  <a:lnTo>
                    <a:pt x="699293" y="595312"/>
                  </a:lnTo>
                  <a:lnTo>
                    <a:pt x="652462" y="651668"/>
                  </a:lnTo>
                  <a:lnTo>
                    <a:pt x="596106" y="698500"/>
                  </a:lnTo>
                  <a:lnTo>
                    <a:pt x="531018" y="733425"/>
                  </a:lnTo>
                  <a:lnTo>
                    <a:pt x="459581" y="755650"/>
                  </a:lnTo>
                  <a:lnTo>
                    <a:pt x="382587" y="763587"/>
                  </a:lnTo>
                  <a:lnTo>
                    <a:pt x="305593" y="755650"/>
                  </a:lnTo>
                  <a:lnTo>
                    <a:pt x="233362" y="733425"/>
                  </a:lnTo>
                  <a:lnTo>
                    <a:pt x="169068" y="698500"/>
                  </a:lnTo>
                  <a:lnTo>
                    <a:pt x="111918" y="651668"/>
                  </a:lnTo>
                  <a:lnTo>
                    <a:pt x="65087" y="595312"/>
                  </a:lnTo>
                  <a:lnTo>
                    <a:pt x="30162" y="530225"/>
                  </a:lnTo>
                  <a:lnTo>
                    <a:pt x="7937" y="458787"/>
                  </a:lnTo>
                  <a:lnTo>
                    <a:pt x="0" y="381793"/>
                  </a:lnTo>
                  <a:close/>
                </a:path>
              </a:pathLst>
            </a:custGeom>
            <a:ln w="76200">
              <a:solidFill>
                <a:srgbClr val="5A2C7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86100" y="990600"/>
              <a:ext cx="1041400" cy="1041400"/>
            </a:xfrm>
            <a:prstGeom prst="rect">
              <a:avLst/>
            </a:prstGeom>
          </p:spPr>
        </p:pic>
        <p:sp>
          <p:nvSpPr>
            <p:cNvPr id="43" name="object 43" descr=""/>
            <p:cNvSpPr/>
            <p:nvPr/>
          </p:nvSpPr>
          <p:spPr>
            <a:xfrm>
              <a:off x="3240087" y="1119981"/>
              <a:ext cx="764540" cy="763905"/>
            </a:xfrm>
            <a:custGeom>
              <a:avLst/>
              <a:gdLst/>
              <a:ahLst/>
              <a:cxnLst/>
              <a:rect l="l" t="t" r="r" b="b"/>
              <a:pathLst>
                <a:path w="764539" h="763905">
                  <a:moveTo>
                    <a:pt x="0" y="381793"/>
                  </a:moveTo>
                  <a:lnTo>
                    <a:pt x="7937" y="304800"/>
                  </a:lnTo>
                  <a:lnTo>
                    <a:pt x="30162" y="233362"/>
                  </a:lnTo>
                  <a:lnTo>
                    <a:pt x="65087" y="168275"/>
                  </a:lnTo>
                  <a:lnTo>
                    <a:pt x="111918" y="111918"/>
                  </a:lnTo>
                  <a:lnTo>
                    <a:pt x="169068" y="65087"/>
                  </a:lnTo>
                  <a:lnTo>
                    <a:pt x="233362" y="30162"/>
                  </a:lnTo>
                  <a:lnTo>
                    <a:pt x="305593" y="7937"/>
                  </a:lnTo>
                  <a:lnTo>
                    <a:pt x="382587" y="0"/>
                  </a:lnTo>
                  <a:lnTo>
                    <a:pt x="459581" y="7937"/>
                  </a:lnTo>
                  <a:lnTo>
                    <a:pt x="531018" y="30162"/>
                  </a:lnTo>
                  <a:lnTo>
                    <a:pt x="596106" y="65087"/>
                  </a:lnTo>
                  <a:lnTo>
                    <a:pt x="652462" y="111918"/>
                  </a:lnTo>
                  <a:lnTo>
                    <a:pt x="699293" y="168275"/>
                  </a:lnTo>
                  <a:lnTo>
                    <a:pt x="734218" y="233362"/>
                  </a:lnTo>
                  <a:lnTo>
                    <a:pt x="756443" y="304800"/>
                  </a:lnTo>
                  <a:lnTo>
                    <a:pt x="764381" y="381793"/>
                  </a:lnTo>
                  <a:lnTo>
                    <a:pt x="756443" y="458787"/>
                  </a:lnTo>
                  <a:lnTo>
                    <a:pt x="734218" y="530225"/>
                  </a:lnTo>
                  <a:lnTo>
                    <a:pt x="699293" y="595312"/>
                  </a:lnTo>
                  <a:lnTo>
                    <a:pt x="652462" y="651668"/>
                  </a:lnTo>
                  <a:lnTo>
                    <a:pt x="596106" y="698500"/>
                  </a:lnTo>
                  <a:lnTo>
                    <a:pt x="531018" y="733425"/>
                  </a:lnTo>
                  <a:lnTo>
                    <a:pt x="459581" y="755650"/>
                  </a:lnTo>
                  <a:lnTo>
                    <a:pt x="382587" y="763587"/>
                  </a:lnTo>
                  <a:lnTo>
                    <a:pt x="305593" y="755650"/>
                  </a:lnTo>
                  <a:lnTo>
                    <a:pt x="233362" y="733425"/>
                  </a:lnTo>
                  <a:lnTo>
                    <a:pt x="169068" y="698500"/>
                  </a:lnTo>
                  <a:lnTo>
                    <a:pt x="111918" y="651668"/>
                  </a:lnTo>
                  <a:lnTo>
                    <a:pt x="65087" y="595312"/>
                  </a:lnTo>
                  <a:lnTo>
                    <a:pt x="30162" y="530225"/>
                  </a:lnTo>
                  <a:lnTo>
                    <a:pt x="7937" y="458787"/>
                  </a:lnTo>
                  <a:lnTo>
                    <a:pt x="0" y="381793"/>
                  </a:lnTo>
                  <a:close/>
                </a:path>
              </a:pathLst>
            </a:custGeom>
            <a:ln w="76200">
              <a:solidFill>
                <a:srgbClr val="5A2C7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86300" y="1016000"/>
              <a:ext cx="1041400" cy="1041400"/>
            </a:xfrm>
            <a:prstGeom prst="rect">
              <a:avLst/>
            </a:prstGeom>
          </p:spPr>
        </p:pic>
        <p:sp>
          <p:nvSpPr>
            <p:cNvPr id="45" name="object 45" descr=""/>
            <p:cNvSpPr/>
            <p:nvPr/>
          </p:nvSpPr>
          <p:spPr>
            <a:xfrm>
              <a:off x="4833937" y="1142206"/>
              <a:ext cx="764540" cy="763905"/>
            </a:xfrm>
            <a:custGeom>
              <a:avLst/>
              <a:gdLst/>
              <a:ahLst/>
              <a:cxnLst/>
              <a:rect l="l" t="t" r="r" b="b"/>
              <a:pathLst>
                <a:path w="764539" h="763905">
                  <a:moveTo>
                    <a:pt x="0" y="381793"/>
                  </a:moveTo>
                  <a:lnTo>
                    <a:pt x="7937" y="304800"/>
                  </a:lnTo>
                  <a:lnTo>
                    <a:pt x="30162" y="233362"/>
                  </a:lnTo>
                  <a:lnTo>
                    <a:pt x="65087" y="168275"/>
                  </a:lnTo>
                  <a:lnTo>
                    <a:pt x="111918" y="111918"/>
                  </a:lnTo>
                  <a:lnTo>
                    <a:pt x="168275" y="65087"/>
                  </a:lnTo>
                  <a:lnTo>
                    <a:pt x="233362" y="30162"/>
                  </a:lnTo>
                  <a:lnTo>
                    <a:pt x="304800" y="7937"/>
                  </a:lnTo>
                  <a:lnTo>
                    <a:pt x="381793" y="0"/>
                  </a:lnTo>
                  <a:lnTo>
                    <a:pt x="458787" y="7937"/>
                  </a:lnTo>
                  <a:lnTo>
                    <a:pt x="531018" y="30162"/>
                  </a:lnTo>
                  <a:lnTo>
                    <a:pt x="595312" y="65087"/>
                  </a:lnTo>
                  <a:lnTo>
                    <a:pt x="652462" y="111918"/>
                  </a:lnTo>
                  <a:lnTo>
                    <a:pt x="699293" y="168275"/>
                  </a:lnTo>
                  <a:lnTo>
                    <a:pt x="734218" y="233362"/>
                  </a:lnTo>
                  <a:lnTo>
                    <a:pt x="756443" y="304800"/>
                  </a:lnTo>
                  <a:lnTo>
                    <a:pt x="764381" y="381793"/>
                  </a:lnTo>
                  <a:lnTo>
                    <a:pt x="756443" y="458787"/>
                  </a:lnTo>
                  <a:lnTo>
                    <a:pt x="734218" y="530225"/>
                  </a:lnTo>
                  <a:lnTo>
                    <a:pt x="699293" y="595312"/>
                  </a:lnTo>
                  <a:lnTo>
                    <a:pt x="652462" y="651668"/>
                  </a:lnTo>
                  <a:lnTo>
                    <a:pt x="595312" y="698500"/>
                  </a:lnTo>
                  <a:lnTo>
                    <a:pt x="531018" y="733425"/>
                  </a:lnTo>
                  <a:lnTo>
                    <a:pt x="458787" y="755650"/>
                  </a:lnTo>
                  <a:lnTo>
                    <a:pt x="381793" y="763587"/>
                  </a:lnTo>
                  <a:lnTo>
                    <a:pt x="304800" y="755650"/>
                  </a:lnTo>
                  <a:lnTo>
                    <a:pt x="233362" y="733425"/>
                  </a:lnTo>
                  <a:lnTo>
                    <a:pt x="168275" y="698500"/>
                  </a:lnTo>
                  <a:lnTo>
                    <a:pt x="111918" y="651668"/>
                  </a:lnTo>
                  <a:lnTo>
                    <a:pt x="65087" y="595312"/>
                  </a:lnTo>
                  <a:lnTo>
                    <a:pt x="30162" y="530225"/>
                  </a:lnTo>
                  <a:lnTo>
                    <a:pt x="7937" y="458787"/>
                  </a:lnTo>
                  <a:lnTo>
                    <a:pt x="0" y="381793"/>
                  </a:lnTo>
                  <a:close/>
                </a:path>
              </a:pathLst>
            </a:custGeom>
            <a:ln w="76200">
              <a:solidFill>
                <a:srgbClr val="5A2C7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 descr=""/>
          <p:cNvSpPr txBox="1"/>
          <p:nvPr/>
        </p:nvSpPr>
        <p:spPr>
          <a:xfrm>
            <a:off x="1738054" y="1327432"/>
            <a:ext cx="5880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93.9%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47" name="object 47" descr=""/>
          <p:cNvSpPr txBox="1"/>
          <p:nvPr/>
        </p:nvSpPr>
        <p:spPr>
          <a:xfrm>
            <a:off x="3332005" y="1331753"/>
            <a:ext cx="5880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88.0%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4930579" y="1340823"/>
            <a:ext cx="5880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79.4%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599021" y="1931549"/>
            <a:ext cx="8820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Technical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1673404" y="2205869"/>
            <a:ext cx="7327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Success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3306829" y="1949714"/>
            <a:ext cx="6457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Device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3264202" y="2224034"/>
            <a:ext cx="7327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Success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4981610" y="1934549"/>
            <a:ext cx="4806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Early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4920007" y="2208869"/>
            <a:ext cx="6026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Safety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139924" y="4475808"/>
            <a:ext cx="2259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Calibri"/>
                <a:cs typeface="Calibri"/>
              </a:rPr>
              <a:t>*</a:t>
            </a:r>
            <a:r>
              <a:rPr dirty="0" sz="10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95959"/>
                </a:solidFill>
                <a:latin typeface="Calibri"/>
                <a:cs typeface="Calibri"/>
              </a:rPr>
              <a:t>among</a:t>
            </a:r>
            <a:r>
              <a:rPr dirty="0" sz="1000" spc="-1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95959"/>
                </a:solidFill>
                <a:latin typeface="Calibri"/>
                <a:cs typeface="Calibri"/>
              </a:rPr>
              <a:t>pacemaker</a:t>
            </a:r>
            <a:r>
              <a:rPr dirty="0" sz="1000" spc="-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95959"/>
                </a:solidFill>
                <a:latin typeface="Calibri"/>
                <a:cs typeface="Calibri"/>
              </a:rPr>
              <a:t>naive</a:t>
            </a:r>
            <a:r>
              <a:rPr dirty="0" sz="1000" spc="-1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595959"/>
                </a:solidFill>
                <a:latin typeface="Calibri"/>
                <a:cs typeface="Calibri"/>
              </a:rPr>
              <a:t>patients</a:t>
            </a:r>
            <a:r>
              <a:rPr dirty="0" sz="1000" spc="-10">
                <a:solidFill>
                  <a:srgbClr val="595959"/>
                </a:solidFill>
                <a:latin typeface="Calibri"/>
                <a:cs typeface="Calibri"/>
              </a:rPr>
              <a:t> (n=911)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Valve</a:t>
            </a:r>
            <a:r>
              <a:rPr dirty="0" spc="-70"/>
              <a:t> </a:t>
            </a:r>
            <a:r>
              <a:rPr dirty="0" spc="-10"/>
              <a:t>performance</a:t>
            </a:r>
            <a:r>
              <a:rPr dirty="0" spc="-70"/>
              <a:t> </a:t>
            </a:r>
            <a:r>
              <a:rPr dirty="0" spc="-10"/>
              <a:t>parameters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7931254" y="1798363"/>
            <a:ext cx="100965" cy="100965"/>
            <a:chOff x="7931254" y="1798363"/>
            <a:chExt cx="100965" cy="100965"/>
          </a:xfrm>
        </p:grpSpPr>
        <p:sp>
          <p:nvSpPr>
            <p:cNvPr id="4" name="object 4" descr=""/>
            <p:cNvSpPr/>
            <p:nvPr/>
          </p:nvSpPr>
          <p:spPr>
            <a:xfrm>
              <a:off x="7936017" y="1803126"/>
              <a:ext cx="91440" cy="91440"/>
            </a:xfrm>
            <a:custGeom>
              <a:avLst/>
              <a:gdLst/>
              <a:ahLst/>
              <a:cxnLst/>
              <a:rect l="l" t="t" r="r" b="b"/>
              <a:pathLst>
                <a:path w="91440" h="91439">
                  <a:moveTo>
                    <a:pt x="91439" y="91439"/>
                  </a:moveTo>
                  <a:lnTo>
                    <a:pt x="0" y="91439"/>
                  </a:lnTo>
                  <a:lnTo>
                    <a:pt x="0" y="0"/>
                  </a:lnTo>
                  <a:lnTo>
                    <a:pt x="91439" y="0"/>
                  </a:lnTo>
                  <a:lnTo>
                    <a:pt x="91439" y="91439"/>
                  </a:lnTo>
                  <a:close/>
                </a:path>
              </a:pathLst>
            </a:custGeom>
            <a:solidFill>
              <a:srgbClr val="A91A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936017" y="1803126"/>
              <a:ext cx="91440" cy="91440"/>
            </a:xfrm>
            <a:custGeom>
              <a:avLst/>
              <a:gdLst/>
              <a:ahLst/>
              <a:cxnLst/>
              <a:rect l="l" t="t" r="r" b="b"/>
              <a:pathLst>
                <a:path w="91440" h="91439">
                  <a:moveTo>
                    <a:pt x="0" y="0"/>
                  </a:moveTo>
                  <a:lnTo>
                    <a:pt x="91439" y="0"/>
                  </a:lnTo>
                  <a:lnTo>
                    <a:pt x="91439" y="91439"/>
                  </a:lnTo>
                  <a:lnTo>
                    <a:pt x="0" y="91439"/>
                  </a:lnTo>
                  <a:lnTo>
                    <a:pt x="0" y="0"/>
                  </a:lnTo>
                  <a:close/>
                </a:path>
                <a:path w="91440" h="91439">
                  <a:moveTo>
                    <a:pt x="0" y="0"/>
                  </a:moveTo>
                  <a:lnTo>
                    <a:pt x="91439" y="0"/>
                  </a:lnTo>
                  <a:lnTo>
                    <a:pt x="91439" y="91439"/>
                  </a:lnTo>
                  <a:lnTo>
                    <a:pt x="0" y="9143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8532570" y="2108750"/>
            <a:ext cx="15049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te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7931254" y="2171908"/>
            <a:ext cx="100965" cy="100965"/>
            <a:chOff x="7931254" y="2171908"/>
            <a:chExt cx="100965" cy="100965"/>
          </a:xfrm>
        </p:grpSpPr>
        <p:sp>
          <p:nvSpPr>
            <p:cNvPr id="8" name="object 8" descr=""/>
            <p:cNvSpPr/>
            <p:nvPr/>
          </p:nvSpPr>
          <p:spPr>
            <a:xfrm>
              <a:off x="7936017" y="2176671"/>
              <a:ext cx="91440" cy="91440"/>
            </a:xfrm>
            <a:custGeom>
              <a:avLst/>
              <a:gdLst/>
              <a:ahLst/>
              <a:cxnLst/>
              <a:rect l="l" t="t" r="r" b="b"/>
              <a:pathLst>
                <a:path w="91440" h="91439">
                  <a:moveTo>
                    <a:pt x="91439" y="91439"/>
                  </a:moveTo>
                  <a:lnTo>
                    <a:pt x="0" y="91439"/>
                  </a:lnTo>
                  <a:lnTo>
                    <a:pt x="0" y="0"/>
                  </a:lnTo>
                  <a:lnTo>
                    <a:pt x="91439" y="0"/>
                  </a:lnTo>
                  <a:lnTo>
                    <a:pt x="91439" y="91439"/>
                  </a:lnTo>
                  <a:close/>
                </a:path>
              </a:pathLst>
            </a:custGeom>
            <a:solidFill>
              <a:srgbClr val="EF81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936017" y="2176671"/>
              <a:ext cx="91440" cy="91440"/>
            </a:xfrm>
            <a:custGeom>
              <a:avLst/>
              <a:gdLst/>
              <a:ahLst/>
              <a:cxnLst/>
              <a:rect l="l" t="t" r="r" b="b"/>
              <a:pathLst>
                <a:path w="91440" h="91439">
                  <a:moveTo>
                    <a:pt x="0" y="0"/>
                  </a:moveTo>
                  <a:lnTo>
                    <a:pt x="91439" y="0"/>
                  </a:lnTo>
                  <a:lnTo>
                    <a:pt x="91439" y="91439"/>
                  </a:lnTo>
                  <a:lnTo>
                    <a:pt x="0" y="91439"/>
                  </a:lnTo>
                  <a:lnTo>
                    <a:pt x="0" y="0"/>
                  </a:lnTo>
                  <a:close/>
                </a:path>
                <a:path w="91440" h="91439">
                  <a:moveTo>
                    <a:pt x="0" y="0"/>
                  </a:moveTo>
                  <a:lnTo>
                    <a:pt x="91439" y="0"/>
                  </a:lnTo>
                  <a:lnTo>
                    <a:pt x="91439" y="91439"/>
                  </a:lnTo>
                  <a:lnTo>
                    <a:pt x="0" y="9143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7931254" y="2545454"/>
            <a:ext cx="100965" cy="100965"/>
            <a:chOff x="7931254" y="2545454"/>
            <a:chExt cx="100965" cy="100965"/>
          </a:xfrm>
        </p:grpSpPr>
        <p:sp>
          <p:nvSpPr>
            <p:cNvPr id="11" name="object 11" descr=""/>
            <p:cNvSpPr/>
            <p:nvPr/>
          </p:nvSpPr>
          <p:spPr>
            <a:xfrm>
              <a:off x="7936017" y="2550216"/>
              <a:ext cx="91440" cy="91440"/>
            </a:xfrm>
            <a:custGeom>
              <a:avLst/>
              <a:gdLst/>
              <a:ahLst/>
              <a:cxnLst/>
              <a:rect l="l" t="t" r="r" b="b"/>
              <a:pathLst>
                <a:path w="91440" h="91439">
                  <a:moveTo>
                    <a:pt x="91439" y="91439"/>
                  </a:moveTo>
                  <a:lnTo>
                    <a:pt x="0" y="91439"/>
                  </a:lnTo>
                  <a:lnTo>
                    <a:pt x="0" y="0"/>
                  </a:lnTo>
                  <a:lnTo>
                    <a:pt x="91439" y="0"/>
                  </a:lnTo>
                  <a:lnTo>
                    <a:pt x="91439" y="91439"/>
                  </a:lnTo>
                  <a:close/>
                </a:path>
              </a:pathLst>
            </a:custGeom>
            <a:solidFill>
              <a:srgbClr val="FFE76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936017" y="2550216"/>
              <a:ext cx="91440" cy="91440"/>
            </a:xfrm>
            <a:custGeom>
              <a:avLst/>
              <a:gdLst/>
              <a:ahLst/>
              <a:cxnLst/>
              <a:rect l="l" t="t" r="r" b="b"/>
              <a:pathLst>
                <a:path w="91440" h="91439">
                  <a:moveTo>
                    <a:pt x="0" y="0"/>
                  </a:moveTo>
                  <a:lnTo>
                    <a:pt x="91439" y="0"/>
                  </a:lnTo>
                  <a:lnTo>
                    <a:pt x="91439" y="91439"/>
                  </a:lnTo>
                  <a:lnTo>
                    <a:pt x="0" y="91439"/>
                  </a:lnTo>
                  <a:lnTo>
                    <a:pt x="0" y="0"/>
                  </a:lnTo>
                  <a:close/>
                </a:path>
                <a:path w="91440" h="91439">
                  <a:moveTo>
                    <a:pt x="0" y="0"/>
                  </a:moveTo>
                  <a:lnTo>
                    <a:pt x="91439" y="0"/>
                  </a:lnTo>
                  <a:lnTo>
                    <a:pt x="91439" y="91439"/>
                  </a:lnTo>
                  <a:lnTo>
                    <a:pt x="0" y="9143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8552145" y="2855841"/>
            <a:ext cx="23876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ace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4" name="object 14" descr=""/>
          <p:cNvGraphicFramePr>
            <a:graphicFrameLocks noGrp="1"/>
          </p:cNvGraphicFramePr>
          <p:nvPr/>
        </p:nvGraphicFramePr>
        <p:xfrm>
          <a:off x="5711516" y="1186730"/>
          <a:ext cx="2944495" cy="2790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4710"/>
                <a:gridCol w="1139825"/>
                <a:gridCol w="864235"/>
              </a:tblGrid>
              <a:tr h="9461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F8140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82359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29.5%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solidFill>
                      <a:srgbClr val="FFE76D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6710" marR="3175">
                        <a:lnSpc>
                          <a:spcPct val="100000"/>
                        </a:lnSpc>
                      </a:pPr>
                      <a:r>
                        <a:rPr dirty="0" sz="1200" spc="-10">
                          <a:solidFill>
                            <a:srgbClr val="595959"/>
                          </a:solidFill>
                          <a:latin typeface="Calibri"/>
                          <a:cs typeface="Calibri"/>
                        </a:rPr>
                        <a:t>Severe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3022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BAB34"/>
                    </a:solidFill>
                  </a:tcPr>
                </a:tc>
                <a:tc>
                  <a:txBody>
                    <a:bodyPr/>
                    <a:lstStyle/>
                    <a:p>
                      <a:pPr marL="346710" marR="31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10">
                          <a:solidFill>
                            <a:srgbClr val="595959"/>
                          </a:solidFill>
                          <a:latin typeface="Calibri"/>
                          <a:cs typeface="Calibri"/>
                        </a:rPr>
                        <a:t>Modera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R w="9525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3733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BAB34"/>
                    </a:solidFill>
                  </a:tcPr>
                </a:tc>
                <a:tc>
                  <a:txBody>
                    <a:bodyPr/>
                    <a:lstStyle/>
                    <a:p>
                      <a:pPr marL="346710" marR="31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20">
                          <a:solidFill>
                            <a:srgbClr val="595959"/>
                          </a:solidFill>
                          <a:latin typeface="Calibri"/>
                          <a:cs typeface="Calibri"/>
                        </a:rPr>
                        <a:t>Mild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R w="9525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11969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67.1%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017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3BAB34"/>
                    </a:solidFill>
                  </a:tcPr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20">
                          <a:solidFill>
                            <a:srgbClr val="595959"/>
                          </a:solidFill>
                          <a:latin typeface="Calibri"/>
                          <a:cs typeface="Calibri"/>
                        </a:rPr>
                        <a:t>None/Tr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R w="952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object 15" descr=""/>
          <p:cNvGrpSpPr/>
          <p:nvPr/>
        </p:nvGrpSpPr>
        <p:grpSpPr>
          <a:xfrm>
            <a:off x="7931254" y="2918999"/>
            <a:ext cx="100965" cy="100965"/>
            <a:chOff x="7931254" y="2918999"/>
            <a:chExt cx="100965" cy="100965"/>
          </a:xfrm>
        </p:grpSpPr>
        <p:sp>
          <p:nvSpPr>
            <p:cNvPr id="16" name="object 16" descr=""/>
            <p:cNvSpPr/>
            <p:nvPr/>
          </p:nvSpPr>
          <p:spPr>
            <a:xfrm>
              <a:off x="7936017" y="2923762"/>
              <a:ext cx="91440" cy="91440"/>
            </a:xfrm>
            <a:custGeom>
              <a:avLst/>
              <a:gdLst/>
              <a:ahLst/>
              <a:cxnLst/>
              <a:rect l="l" t="t" r="r" b="b"/>
              <a:pathLst>
                <a:path w="91440" h="91439">
                  <a:moveTo>
                    <a:pt x="91439" y="91439"/>
                  </a:moveTo>
                  <a:lnTo>
                    <a:pt x="0" y="91439"/>
                  </a:lnTo>
                  <a:lnTo>
                    <a:pt x="0" y="0"/>
                  </a:lnTo>
                  <a:lnTo>
                    <a:pt x="91439" y="0"/>
                  </a:lnTo>
                  <a:lnTo>
                    <a:pt x="91439" y="91439"/>
                  </a:lnTo>
                  <a:close/>
                </a:path>
              </a:pathLst>
            </a:custGeom>
            <a:solidFill>
              <a:srgbClr val="3BAB3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936017" y="2923762"/>
              <a:ext cx="91440" cy="91440"/>
            </a:xfrm>
            <a:custGeom>
              <a:avLst/>
              <a:gdLst/>
              <a:ahLst/>
              <a:cxnLst/>
              <a:rect l="l" t="t" r="r" b="b"/>
              <a:pathLst>
                <a:path w="91440" h="91439">
                  <a:moveTo>
                    <a:pt x="0" y="0"/>
                  </a:moveTo>
                  <a:lnTo>
                    <a:pt x="91439" y="0"/>
                  </a:lnTo>
                  <a:lnTo>
                    <a:pt x="91439" y="91439"/>
                  </a:lnTo>
                  <a:lnTo>
                    <a:pt x="0" y="91439"/>
                  </a:lnTo>
                  <a:lnTo>
                    <a:pt x="0" y="0"/>
                  </a:lnTo>
                  <a:close/>
                </a:path>
                <a:path w="91440" h="91439">
                  <a:moveTo>
                    <a:pt x="0" y="0"/>
                  </a:moveTo>
                  <a:lnTo>
                    <a:pt x="91439" y="0"/>
                  </a:lnTo>
                  <a:lnTo>
                    <a:pt x="91439" y="91439"/>
                  </a:lnTo>
                  <a:lnTo>
                    <a:pt x="0" y="9143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6901884" y="1028673"/>
            <a:ext cx="4787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3.4%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939087" y="3600696"/>
            <a:ext cx="3743960" cy="9525"/>
            <a:chOff x="939087" y="3600696"/>
            <a:chExt cx="3743960" cy="9525"/>
          </a:xfrm>
        </p:grpSpPr>
        <p:sp>
          <p:nvSpPr>
            <p:cNvPr id="20" name="object 20" descr=""/>
            <p:cNvSpPr/>
            <p:nvPr/>
          </p:nvSpPr>
          <p:spPr>
            <a:xfrm>
              <a:off x="939087" y="3605459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374376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939087" y="3605459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0" y="0"/>
                  </a:moveTo>
                  <a:lnTo>
                    <a:pt x="374376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" name="object 22" descr=""/>
          <p:cNvGrpSpPr/>
          <p:nvPr/>
        </p:nvGrpSpPr>
        <p:grpSpPr>
          <a:xfrm>
            <a:off x="939087" y="1266295"/>
            <a:ext cx="3743960" cy="9525"/>
            <a:chOff x="939087" y="1266295"/>
            <a:chExt cx="3743960" cy="9525"/>
          </a:xfrm>
        </p:grpSpPr>
        <p:sp>
          <p:nvSpPr>
            <p:cNvPr id="23" name="object 23" descr=""/>
            <p:cNvSpPr/>
            <p:nvPr/>
          </p:nvSpPr>
          <p:spPr>
            <a:xfrm>
              <a:off x="939087" y="1271057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374376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939087" y="1271057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0" y="0"/>
                  </a:moveTo>
                  <a:lnTo>
                    <a:pt x="374376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 descr=""/>
          <p:cNvGrpSpPr/>
          <p:nvPr/>
        </p:nvGrpSpPr>
        <p:grpSpPr>
          <a:xfrm>
            <a:off x="939087" y="3980239"/>
            <a:ext cx="3743960" cy="28575"/>
            <a:chOff x="939087" y="3980239"/>
            <a:chExt cx="3743960" cy="28575"/>
          </a:xfrm>
        </p:grpSpPr>
        <p:sp>
          <p:nvSpPr>
            <p:cNvPr id="26" name="object 26" descr=""/>
            <p:cNvSpPr/>
            <p:nvPr/>
          </p:nvSpPr>
          <p:spPr>
            <a:xfrm>
              <a:off x="939087" y="3994526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374376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939087" y="3994526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0" y="0"/>
                  </a:moveTo>
                  <a:lnTo>
                    <a:pt x="3743768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8" name="object 28" descr=""/>
          <p:cNvGrpSpPr/>
          <p:nvPr/>
        </p:nvGrpSpPr>
        <p:grpSpPr>
          <a:xfrm>
            <a:off x="939087" y="1638056"/>
            <a:ext cx="3743960" cy="1842135"/>
            <a:chOff x="939087" y="1638056"/>
            <a:chExt cx="3743960" cy="1842135"/>
          </a:xfrm>
        </p:grpSpPr>
        <p:sp>
          <p:nvSpPr>
            <p:cNvPr id="29" name="object 29" descr=""/>
            <p:cNvSpPr/>
            <p:nvPr/>
          </p:nvSpPr>
          <p:spPr>
            <a:xfrm>
              <a:off x="939087" y="3216392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374376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939087" y="3216392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0" y="0"/>
                  </a:moveTo>
                  <a:lnTo>
                    <a:pt x="374376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939087" y="2827325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374376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939087" y="2827325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0" y="0"/>
                  </a:moveTo>
                  <a:lnTo>
                    <a:pt x="374376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939087" y="2438258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374376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939087" y="2438258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0" y="0"/>
                  </a:moveTo>
                  <a:lnTo>
                    <a:pt x="374376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939087" y="2049191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374376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939087" y="2049191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0" y="0"/>
                  </a:moveTo>
                  <a:lnTo>
                    <a:pt x="374376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939087" y="1660124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374376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939087" y="1660124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60" h="0">
                  <a:moveTo>
                    <a:pt x="0" y="0"/>
                  </a:moveTo>
                  <a:lnTo>
                    <a:pt x="374376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875028" y="1652343"/>
              <a:ext cx="1871980" cy="1813560"/>
            </a:xfrm>
            <a:custGeom>
              <a:avLst/>
              <a:gdLst/>
              <a:ahLst/>
              <a:cxnLst/>
              <a:rect l="l" t="t" r="r" b="b"/>
              <a:pathLst>
                <a:path w="1871979" h="1813560">
                  <a:moveTo>
                    <a:pt x="0" y="0"/>
                  </a:moveTo>
                  <a:lnTo>
                    <a:pt x="1871884" y="1813051"/>
                  </a:lnTo>
                </a:path>
              </a:pathLst>
            </a:custGeom>
            <a:ln w="28575">
              <a:solidFill>
                <a:srgbClr val="37609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875028" y="1706812"/>
              <a:ext cx="1871980" cy="1416685"/>
            </a:xfrm>
            <a:custGeom>
              <a:avLst/>
              <a:gdLst/>
              <a:ahLst/>
              <a:cxnLst/>
              <a:rect l="l" t="t" r="r" b="b"/>
              <a:pathLst>
                <a:path w="1871979" h="1416685">
                  <a:moveTo>
                    <a:pt x="0" y="1416203"/>
                  </a:moveTo>
                  <a:lnTo>
                    <a:pt x="1871884" y="0"/>
                  </a:lnTo>
                </a:path>
              </a:pathLst>
            </a:custGeom>
            <a:ln w="28574">
              <a:solidFill>
                <a:srgbClr val="80327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 txBox="1"/>
          <p:nvPr/>
        </p:nvSpPr>
        <p:spPr>
          <a:xfrm>
            <a:off x="1522603" y="4095822"/>
            <a:ext cx="7162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Baseline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337040" y="4095822"/>
            <a:ext cx="8305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Discharge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718084" y="3880885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718084" y="3491818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>
                <a:solidFill>
                  <a:srgbClr val="595959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639503" y="3102751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639503" y="2713685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15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639503" y="2324618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639503" y="1935551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25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639503" y="1546484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639503" y="1157417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35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4811783" y="3880885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4810989" y="3336192"/>
            <a:ext cx="217804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0,5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4811783" y="2791498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4810989" y="2246804"/>
            <a:ext cx="217804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1,5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4811783" y="1702111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4810989" y="1157417"/>
            <a:ext cx="217804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2,5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3753724" y="1362545"/>
            <a:ext cx="605790" cy="378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solidFill>
                  <a:srgbClr val="80327E"/>
                </a:solidFill>
                <a:latin typeface="Calibri"/>
                <a:cs typeface="Calibri"/>
              </a:rPr>
              <a:t>2.1</a:t>
            </a:r>
            <a:r>
              <a:rPr dirty="0" sz="1300" spc="-15" b="1">
                <a:solidFill>
                  <a:srgbClr val="80327E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80327E"/>
                </a:solidFill>
                <a:latin typeface="Calibri"/>
                <a:cs typeface="Calibri"/>
              </a:rPr>
              <a:t>±</a:t>
            </a:r>
            <a:r>
              <a:rPr dirty="0" sz="1300" spc="-15" b="1">
                <a:solidFill>
                  <a:srgbClr val="80327E"/>
                </a:solidFill>
                <a:latin typeface="Calibri"/>
                <a:cs typeface="Calibri"/>
              </a:rPr>
              <a:t> </a:t>
            </a:r>
            <a:r>
              <a:rPr dirty="0" sz="1300" spc="-25" b="1">
                <a:solidFill>
                  <a:srgbClr val="80327E"/>
                </a:solidFill>
                <a:latin typeface="Calibri"/>
                <a:cs typeface="Calibri"/>
              </a:rPr>
              <a:t>0.6</a:t>
            </a:r>
            <a:endParaRPr sz="1300">
              <a:latin typeface="Calibri"/>
              <a:cs typeface="Calibri"/>
            </a:endParaRPr>
          </a:p>
          <a:p>
            <a:pPr marL="101600">
              <a:lnSpc>
                <a:spcPct val="100000"/>
              </a:lnSpc>
              <a:spcBef>
                <a:spcPts val="20"/>
              </a:spcBef>
            </a:pPr>
            <a:r>
              <a:rPr dirty="0" sz="1000" spc="-10" b="1">
                <a:solidFill>
                  <a:srgbClr val="80327E"/>
                </a:solidFill>
                <a:latin typeface="Calibri"/>
                <a:cs typeface="Calibri"/>
              </a:rPr>
              <a:t>(n=710)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429782" y="1871672"/>
            <a:ext cx="177800" cy="169798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>
                <a:solidFill>
                  <a:srgbClr val="808080"/>
                </a:solidFill>
                <a:latin typeface="Calibri"/>
                <a:cs typeface="Calibri"/>
              </a:rPr>
              <a:t>Mean</a:t>
            </a:r>
            <a:r>
              <a:rPr dirty="0" sz="1200" spc="-5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08080"/>
                </a:solidFill>
                <a:latin typeface="Calibri"/>
                <a:cs typeface="Calibri"/>
              </a:rPr>
              <a:t>AV</a:t>
            </a:r>
            <a:r>
              <a:rPr dirty="0" sz="1200" spc="-5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08080"/>
                </a:solidFill>
                <a:latin typeface="Calibri"/>
                <a:cs typeface="Calibri"/>
              </a:rPr>
              <a:t>Gradient</a:t>
            </a:r>
            <a:r>
              <a:rPr dirty="0" sz="1200" spc="-4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808080"/>
                </a:solidFill>
                <a:latin typeface="Calibri"/>
                <a:cs typeface="Calibri"/>
              </a:rPr>
              <a:t>(mmHg)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5058867" y="1462892"/>
            <a:ext cx="177800" cy="204851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>
                <a:solidFill>
                  <a:srgbClr val="808080"/>
                </a:solidFill>
                <a:latin typeface="Calibri"/>
                <a:cs typeface="Calibri"/>
              </a:rPr>
              <a:t>Mean</a:t>
            </a:r>
            <a:r>
              <a:rPr dirty="0" sz="1200" spc="-3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808080"/>
                </a:solidFill>
                <a:latin typeface="Calibri"/>
                <a:cs typeface="Calibri"/>
              </a:rPr>
              <a:t>effective</a:t>
            </a:r>
            <a:r>
              <a:rPr dirty="0" sz="1200" spc="-2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08080"/>
                </a:solidFill>
                <a:latin typeface="Calibri"/>
                <a:cs typeface="Calibri"/>
              </a:rPr>
              <a:t>orifice</a:t>
            </a:r>
            <a:r>
              <a:rPr dirty="0" sz="1200" spc="-2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808080"/>
                </a:solidFill>
                <a:latin typeface="Calibri"/>
                <a:cs typeface="Calibri"/>
              </a:rPr>
              <a:t>area</a:t>
            </a:r>
            <a:r>
              <a:rPr dirty="0" sz="1200" spc="-3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808080"/>
                </a:solidFill>
                <a:latin typeface="Calibri"/>
                <a:cs typeface="Calibri"/>
              </a:rPr>
              <a:t>(cm²)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0" name="object 60" descr=""/>
          <p:cNvGrpSpPr/>
          <p:nvPr/>
        </p:nvGrpSpPr>
        <p:grpSpPr>
          <a:xfrm>
            <a:off x="368300" y="1638300"/>
            <a:ext cx="266700" cy="266700"/>
            <a:chOff x="368300" y="1638300"/>
            <a:chExt cx="266700" cy="266700"/>
          </a:xfrm>
        </p:grpSpPr>
        <p:pic>
          <p:nvPicPr>
            <p:cNvPr id="61" name="object 6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8300" y="1638300"/>
              <a:ext cx="266700" cy="266700"/>
            </a:xfrm>
            <a:prstGeom prst="rect">
              <a:avLst/>
            </a:prstGeom>
          </p:spPr>
        </p:pic>
        <p:pic>
          <p:nvPicPr>
            <p:cNvPr id="62" name="object 6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8513" y="1688545"/>
              <a:ext cx="136804" cy="136804"/>
            </a:xfrm>
            <a:prstGeom prst="rect">
              <a:avLst/>
            </a:prstGeom>
          </p:spPr>
        </p:pic>
      </p:grpSp>
      <p:grpSp>
        <p:nvGrpSpPr>
          <p:cNvPr id="63" name="object 63" descr=""/>
          <p:cNvGrpSpPr/>
          <p:nvPr/>
        </p:nvGrpSpPr>
        <p:grpSpPr>
          <a:xfrm>
            <a:off x="5016500" y="3530600"/>
            <a:ext cx="266700" cy="266700"/>
            <a:chOff x="5016500" y="3530600"/>
            <a:chExt cx="266700" cy="266700"/>
          </a:xfrm>
        </p:grpSpPr>
        <p:pic>
          <p:nvPicPr>
            <p:cNvPr id="64" name="object 6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16500" y="3530600"/>
              <a:ext cx="266700" cy="266700"/>
            </a:xfrm>
            <a:prstGeom prst="rect">
              <a:avLst/>
            </a:prstGeom>
          </p:spPr>
        </p:pic>
        <p:pic>
          <p:nvPicPr>
            <p:cNvPr id="65" name="object 6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95461" y="3583060"/>
              <a:ext cx="136804" cy="136804"/>
            </a:xfrm>
            <a:prstGeom prst="rect">
              <a:avLst/>
            </a:prstGeom>
          </p:spPr>
        </p:pic>
      </p:grpSp>
      <p:sp>
        <p:nvSpPr>
          <p:cNvPr id="66" name="object 66" descr=""/>
          <p:cNvSpPr txBox="1"/>
          <p:nvPr/>
        </p:nvSpPr>
        <p:spPr>
          <a:xfrm>
            <a:off x="1201414" y="2831057"/>
            <a:ext cx="605790" cy="378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solidFill>
                  <a:srgbClr val="80327E"/>
                </a:solidFill>
                <a:latin typeface="Calibri"/>
                <a:cs typeface="Calibri"/>
              </a:rPr>
              <a:t>0.8</a:t>
            </a:r>
            <a:r>
              <a:rPr dirty="0" sz="1300" spc="-15" b="1">
                <a:solidFill>
                  <a:srgbClr val="80327E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80327E"/>
                </a:solidFill>
                <a:latin typeface="Calibri"/>
                <a:cs typeface="Calibri"/>
              </a:rPr>
              <a:t>±</a:t>
            </a:r>
            <a:r>
              <a:rPr dirty="0" sz="1300" spc="-15" b="1">
                <a:solidFill>
                  <a:srgbClr val="80327E"/>
                </a:solidFill>
                <a:latin typeface="Calibri"/>
                <a:cs typeface="Calibri"/>
              </a:rPr>
              <a:t> </a:t>
            </a:r>
            <a:r>
              <a:rPr dirty="0" sz="1300" spc="-25" b="1">
                <a:solidFill>
                  <a:srgbClr val="80327E"/>
                </a:solidFill>
                <a:latin typeface="Calibri"/>
                <a:cs typeface="Calibri"/>
              </a:rPr>
              <a:t>0.2</a:t>
            </a:r>
            <a:endParaRPr sz="1300">
              <a:latin typeface="Calibri"/>
              <a:cs typeface="Calibri"/>
            </a:endParaRPr>
          </a:p>
          <a:p>
            <a:pPr marL="101600">
              <a:lnSpc>
                <a:spcPct val="100000"/>
              </a:lnSpc>
              <a:spcBef>
                <a:spcPts val="20"/>
              </a:spcBef>
            </a:pPr>
            <a:r>
              <a:rPr dirty="0" sz="1000" spc="-10" b="1">
                <a:solidFill>
                  <a:srgbClr val="80327E"/>
                </a:solidFill>
                <a:latin typeface="Calibri"/>
                <a:cs typeface="Calibri"/>
              </a:rPr>
              <a:t>(n=721)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0" name="object 7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67" name="object 67" descr=""/>
          <p:cNvSpPr txBox="1"/>
          <p:nvPr/>
        </p:nvSpPr>
        <p:spPr>
          <a:xfrm>
            <a:off x="1117277" y="1322206"/>
            <a:ext cx="772795" cy="378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solidFill>
                  <a:srgbClr val="376092"/>
                </a:solidFill>
                <a:latin typeface="Calibri"/>
                <a:cs typeface="Calibri"/>
              </a:rPr>
              <a:t>30.1</a:t>
            </a:r>
            <a:r>
              <a:rPr dirty="0" sz="1300" spc="-20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376092"/>
                </a:solidFill>
                <a:latin typeface="Calibri"/>
                <a:cs typeface="Calibri"/>
              </a:rPr>
              <a:t>±</a:t>
            </a:r>
            <a:r>
              <a:rPr dirty="0" sz="1300" spc="-15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300" spc="-20" b="1">
                <a:solidFill>
                  <a:srgbClr val="376092"/>
                </a:solidFill>
                <a:latin typeface="Calibri"/>
                <a:cs typeface="Calibri"/>
              </a:rPr>
              <a:t>11.6</a:t>
            </a:r>
            <a:endParaRPr sz="1300">
              <a:latin typeface="Calibri"/>
              <a:cs typeface="Calibri"/>
            </a:endParaRPr>
          </a:p>
          <a:p>
            <a:pPr marL="185420">
              <a:lnSpc>
                <a:spcPct val="100000"/>
              </a:lnSpc>
              <a:spcBef>
                <a:spcPts val="20"/>
              </a:spcBef>
            </a:pPr>
            <a:r>
              <a:rPr dirty="0" sz="1000" spc="-10" b="1">
                <a:solidFill>
                  <a:srgbClr val="376092"/>
                </a:solidFill>
                <a:latin typeface="Calibri"/>
                <a:cs typeface="Calibri"/>
              </a:rPr>
              <a:t>(n=791)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3791516" y="3148611"/>
            <a:ext cx="605790" cy="378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solidFill>
                  <a:srgbClr val="376092"/>
                </a:solidFill>
                <a:latin typeface="Calibri"/>
                <a:cs typeface="Calibri"/>
              </a:rPr>
              <a:t>6.8</a:t>
            </a:r>
            <a:r>
              <a:rPr dirty="0" sz="1300" spc="-15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376092"/>
                </a:solidFill>
                <a:latin typeface="Calibri"/>
                <a:cs typeface="Calibri"/>
              </a:rPr>
              <a:t>±</a:t>
            </a:r>
            <a:r>
              <a:rPr dirty="0" sz="1300" spc="-15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300" spc="-25" b="1">
                <a:solidFill>
                  <a:srgbClr val="376092"/>
                </a:solidFill>
                <a:latin typeface="Calibri"/>
                <a:cs typeface="Calibri"/>
              </a:rPr>
              <a:t>3.2</a:t>
            </a:r>
            <a:endParaRPr sz="1300">
              <a:latin typeface="Calibri"/>
              <a:cs typeface="Calibri"/>
            </a:endParaRPr>
          </a:p>
          <a:p>
            <a:pPr marL="101600">
              <a:lnSpc>
                <a:spcPct val="100000"/>
              </a:lnSpc>
              <a:spcBef>
                <a:spcPts val="20"/>
              </a:spcBef>
            </a:pPr>
            <a:r>
              <a:rPr dirty="0" sz="1000" spc="-10" b="1">
                <a:solidFill>
                  <a:srgbClr val="376092"/>
                </a:solidFill>
                <a:latin typeface="Calibri"/>
                <a:cs typeface="Calibri"/>
              </a:rPr>
              <a:t>(n=810)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6420674" y="4094409"/>
            <a:ext cx="1454150" cy="445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895"/>
              </a:lnSpc>
              <a:spcBef>
                <a:spcPts val="100"/>
              </a:spcBef>
            </a:pP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Paravalvular</a:t>
            </a:r>
            <a:r>
              <a:rPr dirty="0" sz="16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595959"/>
                </a:solidFill>
                <a:latin typeface="Calibri"/>
                <a:cs typeface="Calibri"/>
              </a:rPr>
              <a:t>Leak</a:t>
            </a:r>
            <a:endParaRPr sz="1600">
              <a:latin typeface="Calibri"/>
              <a:cs typeface="Calibri"/>
            </a:endParaRPr>
          </a:p>
          <a:p>
            <a:pPr algn="ctr" marR="13335">
              <a:lnSpc>
                <a:spcPts val="1415"/>
              </a:lnSpc>
            </a:pP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(n</a:t>
            </a:r>
            <a:r>
              <a:rPr dirty="0" sz="1200" spc="-1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=</a:t>
            </a: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595959"/>
                </a:solidFill>
                <a:latin typeface="Calibri"/>
                <a:cs typeface="Calibri"/>
              </a:rPr>
              <a:t>854)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2911" y="167807"/>
            <a:ext cx="1313180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10">
                <a:solidFill>
                  <a:srgbClr val="FFFFFF"/>
                </a:solidFill>
                <a:latin typeface="Calibri"/>
                <a:cs typeface="Calibri"/>
              </a:rPr>
              <a:t>Conclusions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4688" y="971876"/>
            <a:ext cx="637413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400" spc="6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ACURATE</a:t>
            </a:r>
            <a:r>
              <a:rPr dirty="0" sz="2400" spc="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neo2</a:t>
            </a:r>
            <a:r>
              <a:rPr dirty="0" sz="2400" spc="6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PROVE</a:t>
            </a:r>
            <a:r>
              <a:rPr dirty="0" sz="2400" spc="7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registry</a:t>
            </a:r>
            <a:r>
              <a:rPr dirty="0" sz="2400" spc="6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000000"/>
                </a:solidFill>
                <a:latin typeface="Calibri"/>
                <a:cs typeface="Calibri"/>
              </a:rPr>
              <a:t>demonstrated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2400" spc="-3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2400" spc="-3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large,</a:t>
            </a:r>
            <a:r>
              <a:rPr dirty="0" sz="2400" spc="-3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European,</a:t>
            </a:r>
            <a:r>
              <a:rPr dirty="0" sz="2400" spc="-3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000000"/>
                </a:solidFill>
                <a:latin typeface="Calibri"/>
                <a:cs typeface="Calibri"/>
              </a:rPr>
              <a:t>all-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comer</a:t>
            </a:r>
            <a:r>
              <a:rPr dirty="0" sz="2400" spc="-3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000000"/>
                </a:solidFill>
                <a:latin typeface="Calibri"/>
                <a:cs typeface="Calibri"/>
              </a:rPr>
              <a:t>population: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292100" y="2057400"/>
            <a:ext cx="1358900" cy="1358900"/>
            <a:chOff x="292100" y="2057400"/>
            <a:chExt cx="1358900" cy="135890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100" y="2057400"/>
              <a:ext cx="1358900" cy="135890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438943" y="2184400"/>
              <a:ext cx="1080770" cy="1080770"/>
            </a:xfrm>
            <a:custGeom>
              <a:avLst/>
              <a:gdLst/>
              <a:ahLst/>
              <a:cxnLst/>
              <a:rect l="l" t="t" r="r" b="b"/>
              <a:pathLst>
                <a:path w="1080770" h="1080770">
                  <a:moveTo>
                    <a:pt x="0" y="540543"/>
                  </a:moveTo>
                  <a:lnTo>
                    <a:pt x="3175" y="484981"/>
                  </a:lnTo>
                  <a:lnTo>
                    <a:pt x="11112" y="431800"/>
                  </a:lnTo>
                  <a:lnTo>
                    <a:pt x="24606" y="380206"/>
                  </a:lnTo>
                  <a:lnTo>
                    <a:pt x="42862" y="330200"/>
                  </a:lnTo>
                  <a:lnTo>
                    <a:pt x="92075" y="238125"/>
                  </a:lnTo>
                  <a:lnTo>
                    <a:pt x="157956" y="157956"/>
                  </a:lnTo>
                  <a:lnTo>
                    <a:pt x="238125" y="92075"/>
                  </a:lnTo>
                  <a:lnTo>
                    <a:pt x="330200" y="42862"/>
                  </a:lnTo>
                  <a:lnTo>
                    <a:pt x="379412" y="24606"/>
                  </a:lnTo>
                  <a:lnTo>
                    <a:pt x="431006" y="11112"/>
                  </a:lnTo>
                  <a:lnTo>
                    <a:pt x="484981" y="3175"/>
                  </a:lnTo>
                  <a:lnTo>
                    <a:pt x="539750" y="0"/>
                  </a:lnTo>
                  <a:lnTo>
                    <a:pt x="595312" y="3175"/>
                  </a:lnTo>
                  <a:lnTo>
                    <a:pt x="648493" y="11112"/>
                  </a:lnTo>
                  <a:lnTo>
                    <a:pt x="700087" y="24606"/>
                  </a:lnTo>
                  <a:lnTo>
                    <a:pt x="750093" y="42862"/>
                  </a:lnTo>
                  <a:lnTo>
                    <a:pt x="842168" y="92075"/>
                  </a:lnTo>
                  <a:lnTo>
                    <a:pt x="921543" y="157956"/>
                  </a:lnTo>
                  <a:lnTo>
                    <a:pt x="988218" y="238125"/>
                  </a:lnTo>
                  <a:lnTo>
                    <a:pt x="1037431" y="330200"/>
                  </a:lnTo>
                  <a:lnTo>
                    <a:pt x="1055687" y="380206"/>
                  </a:lnTo>
                  <a:lnTo>
                    <a:pt x="1069181" y="431800"/>
                  </a:lnTo>
                  <a:lnTo>
                    <a:pt x="1077118" y="484981"/>
                  </a:lnTo>
                  <a:lnTo>
                    <a:pt x="1080293" y="540543"/>
                  </a:lnTo>
                  <a:lnTo>
                    <a:pt x="1077118" y="595312"/>
                  </a:lnTo>
                  <a:lnTo>
                    <a:pt x="1069181" y="649287"/>
                  </a:lnTo>
                  <a:lnTo>
                    <a:pt x="1055687" y="700881"/>
                  </a:lnTo>
                  <a:lnTo>
                    <a:pt x="1037431" y="750093"/>
                  </a:lnTo>
                  <a:lnTo>
                    <a:pt x="988218" y="842168"/>
                  </a:lnTo>
                  <a:lnTo>
                    <a:pt x="921543" y="922337"/>
                  </a:lnTo>
                  <a:lnTo>
                    <a:pt x="842168" y="988218"/>
                  </a:lnTo>
                  <a:lnTo>
                    <a:pt x="750093" y="1037431"/>
                  </a:lnTo>
                  <a:lnTo>
                    <a:pt x="700087" y="1055687"/>
                  </a:lnTo>
                  <a:lnTo>
                    <a:pt x="648493" y="1069181"/>
                  </a:lnTo>
                  <a:lnTo>
                    <a:pt x="595312" y="1077118"/>
                  </a:lnTo>
                  <a:lnTo>
                    <a:pt x="539750" y="1080293"/>
                  </a:lnTo>
                  <a:lnTo>
                    <a:pt x="484981" y="1077118"/>
                  </a:lnTo>
                  <a:lnTo>
                    <a:pt x="431006" y="1069181"/>
                  </a:lnTo>
                  <a:lnTo>
                    <a:pt x="379412" y="1055687"/>
                  </a:lnTo>
                  <a:lnTo>
                    <a:pt x="330200" y="1037431"/>
                  </a:lnTo>
                  <a:lnTo>
                    <a:pt x="238125" y="988218"/>
                  </a:lnTo>
                  <a:lnTo>
                    <a:pt x="157956" y="922337"/>
                  </a:lnTo>
                  <a:lnTo>
                    <a:pt x="92075" y="842168"/>
                  </a:lnTo>
                  <a:lnTo>
                    <a:pt x="42862" y="750093"/>
                  </a:lnTo>
                  <a:lnTo>
                    <a:pt x="24606" y="700881"/>
                  </a:lnTo>
                  <a:lnTo>
                    <a:pt x="11112" y="649287"/>
                  </a:lnTo>
                  <a:lnTo>
                    <a:pt x="3175" y="595312"/>
                  </a:lnTo>
                  <a:lnTo>
                    <a:pt x="0" y="540543"/>
                  </a:lnTo>
                  <a:close/>
                </a:path>
              </a:pathLst>
            </a:custGeom>
            <a:ln w="76200">
              <a:solidFill>
                <a:srgbClr val="5A2C7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632836" y="2504251"/>
            <a:ext cx="68961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20" b="1">
                <a:latin typeface="Calibri"/>
                <a:cs typeface="Calibri"/>
              </a:rPr>
              <a:t>1.4%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5702" y="3337347"/>
            <a:ext cx="98107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508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All-cause mortality </a:t>
            </a:r>
            <a:r>
              <a:rPr dirty="0" sz="1800" b="1">
                <a:latin typeface="Calibri"/>
                <a:cs typeface="Calibri"/>
              </a:rPr>
              <a:t>at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30</a:t>
            </a:r>
            <a:r>
              <a:rPr dirty="0" sz="1800" spc="-20" b="1">
                <a:latin typeface="Calibri"/>
                <a:cs typeface="Calibri"/>
              </a:rPr>
              <a:t> days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2095500" y="2057400"/>
            <a:ext cx="1358900" cy="1358900"/>
            <a:chOff x="2095500" y="2057400"/>
            <a:chExt cx="1358900" cy="1358900"/>
          </a:xfrm>
        </p:grpSpPr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95500" y="2057400"/>
              <a:ext cx="1358900" cy="1358900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2239168" y="2184400"/>
              <a:ext cx="1079500" cy="1080770"/>
            </a:xfrm>
            <a:custGeom>
              <a:avLst/>
              <a:gdLst/>
              <a:ahLst/>
              <a:cxnLst/>
              <a:rect l="l" t="t" r="r" b="b"/>
              <a:pathLst>
                <a:path w="1079500" h="1080770">
                  <a:moveTo>
                    <a:pt x="0" y="540543"/>
                  </a:moveTo>
                  <a:lnTo>
                    <a:pt x="3175" y="484981"/>
                  </a:lnTo>
                  <a:lnTo>
                    <a:pt x="11112" y="431800"/>
                  </a:lnTo>
                  <a:lnTo>
                    <a:pt x="24606" y="380206"/>
                  </a:lnTo>
                  <a:lnTo>
                    <a:pt x="42068" y="330200"/>
                  </a:lnTo>
                  <a:lnTo>
                    <a:pt x="92075" y="238125"/>
                  </a:lnTo>
                  <a:lnTo>
                    <a:pt x="157956" y="157956"/>
                  </a:lnTo>
                  <a:lnTo>
                    <a:pt x="238125" y="92075"/>
                  </a:lnTo>
                  <a:lnTo>
                    <a:pt x="329406" y="42862"/>
                  </a:lnTo>
                  <a:lnTo>
                    <a:pt x="379412" y="24606"/>
                  </a:lnTo>
                  <a:lnTo>
                    <a:pt x="431006" y="11112"/>
                  </a:lnTo>
                  <a:lnTo>
                    <a:pt x="484187" y="3175"/>
                  </a:lnTo>
                  <a:lnTo>
                    <a:pt x="539750" y="0"/>
                  </a:lnTo>
                  <a:lnTo>
                    <a:pt x="595312" y="3175"/>
                  </a:lnTo>
                  <a:lnTo>
                    <a:pt x="648493" y="11112"/>
                  </a:lnTo>
                  <a:lnTo>
                    <a:pt x="700087" y="24606"/>
                  </a:lnTo>
                  <a:lnTo>
                    <a:pt x="750093" y="42862"/>
                  </a:lnTo>
                  <a:lnTo>
                    <a:pt x="841375" y="92075"/>
                  </a:lnTo>
                  <a:lnTo>
                    <a:pt x="921543" y="157956"/>
                  </a:lnTo>
                  <a:lnTo>
                    <a:pt x="987425" y="238125"/>
                  </a:lnTo>
                  <a:lnTo>
                    <a:pt x="1037431" y="330200"/>
                  </a:lnTo>
                  <a:lnTo>
                    <a:pt x="1054893" y="380206"/>
                  </a:lnTo>
                  <a:lnTo>
                    <a:pt x="1068387" y="431800"/>
                  </a:lnTo>
                  <a:lnTo>
                    <a:pt x="1076325" y="484981"/>
                  </a:lnTo>
                  <a:lnTo>
                    <a:pt x="1079500" y="540543"/>
                  </a:lnTo>
                  <a:lnTo>
                    <a:pt x="1076325" y="595312"/>
                  </a:lnTo>
                  <a:lnTo>
                    <a:pt x="1068387" y="649287"/>
                  </a:lnTo>
                  <a:lnTo>
                    <a:pt x="1054893" y="700881"/>
                  </a:lnTo>
                  <a:lnTo>
                    <a:pt x="1037431" y="750093"/>
                  </a:lnTo>
                  <a:lnTo>
                    <a:pt x="987425" y="842168"/>
                  </a:lnTo>
                  <a:lnTo>
                    <a:pt x="921543" y="922337"/>
                  </a:lnTo>
                  <a:lnTo>
                    <a:pt x="841375" y="988218"/>
                  </a:lnTo>
                  <a:lnTo>
                    <a:pt x="750093" y="1037431"/>
                  </a:lnTo>
                  <a:lnTo>
                    <a:pt x="700087" y="1055687"/>
                  </a:lnTo>
                  <a:lnTo>
                    <a:pt x="648493" y="1069181"/>
                  </a:lnTo>
                  <a:lnTo>
                    <a:pt x="595312" y="1077118"/>
                  </a:lnTo>
                  <a:lnTo>
                    <a:pt x="539750" y="1080293"/>
                  </a:lnTo>
                  <a:lnTo>
                    <a:pt x="484187" y="1077118"/>
                  </a:lnTo>
                  <a:lnTo>
                    <a:pt x="431006" y="1069181"/>
                  </a:lnTo>
                  <a:lnTo>
                    <a:pt x="379412" y="1055687"/>
                  </a:lnTo>
                  <a:lnTo>
                    <a:pt x="329406" y="1037431"/>
                  </a:lnTo>
                  <a:lnTo>
                    <a:pt x="238125" y="988218"/>
                  </a:lnTo>
                  <a:lnTo>
                    <a:pt x="157956" y="922337"/>
                  </a:lnTo>
                  <a:lnTo>
                    <a:pt x="92075" y="842168"/>
                  </a:lnTo>
                  <a:lnTo>
                    <a:pt x="42068" y="750093"/>
                  </a:lnTo>
                  <a:lnTo>
                    <a:pt x="24606" y="700881"/>
                  </a:lnTo>
                  <a:lnTo>
                    <a:pt x="11112" y="649287"/>
                  </a:lnTo>
                  <a:lnTo>
                    <a:pt x="3175" y="595312"/>
                  </a:lnTo>
                  <a:lnTo>
                    <a:pt x="0" y="540543"/>
                  </a:lnTo>
                  <a:close/>
                </a:path>
              </a:pathLst>
            </a:custGeom>
            <a:ln w="76200">
              <a:solidFill>
                <a:srgbClr val="5A2C7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2354963" y="2504250"/>
            <a:ext cx="85661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10" b="1">
                <a:latin typeface="Calibri"/>
                <a:cs typeface="Calibri"/>
              </a:rPr>
              <a:t>88.0%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407835" y="3337347"/>
            <a:ext cx="74549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2545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Device Success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3886200" y="2057400"/>
            <a:ext cx="1358900" cy="1358900"/>
            <a:chOff x="3886200" y="2057400"/>
            <a:chExt cx="1358900" cy="1358900"/>
          </a:xfrm>
        </p:grpSpPr>
        <p:pic>
          <p:nvPicPr>
            <p:cNvPr id="15" name="object 1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6200" y="2057400"/>
              <a:ext cx="1358900" cy="1358900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4032250" y="2184400"/>
              <a:ext cx="1080770" cy="1080770"/>
            </a:xfrm>
            <a:custGeom>
              <a:avLst/>
              <a:gdLst/>
              <a:ahLst/>
              <a:cxnLst/>
              <a:rect l="l" t="t" r="r" b="b"/>
              <a:pathLst>
                <a:path w="1080770" h="1080770">
                  <a:moveTo>
                    <a:pt x="0" y="540543"/>
                  </a:moveTo>
                  <a:lnTo>
                    <a:pt x="3175" y="484981"/>
                  </a:lnTo>
                  <a:lnTo>
                    <a:pt x="11112" y="431800"/>
                  </a:lnTo>
                  <a:lnTo>
                    <a:pt x="24606" y="380206"/>
                  </a:lnTo>
                  <a:lnTo>
                    <a:pt x="42862" y="330200"/>
                  </a:lnTo>
                  <a:lnTo>
                    <a:pt x="92075" y="238125"/>
                  </a:lnTo>
                  <a:lnTo>
                    <a:pt x="157956" y="157956"/>
                  </a:lnTo>
                  <a:lnTo>
                    <a:pt x="238125" y="92075"/>
                  </a:lnTo>
                  <a:lnTo>
                    <a:pt x="330200" y="42862"/>
                  </a:lnTo>
                  <a:lnTo>
                    <a:pt x="379412" y="24606"/>
                  </a:lnTo>
                  <a:lnTo>
                    <a:pt x="431006" y="11112"/>
                  </a:lnTo>
                  <a:lnTo>
                    <a:pt x="484981" y="3175"/>
                  </a:lnTo>
                  <a:lnTo>
                    <a:pt x="539750" y="0"/>
                  </a:lnTo>
                  <a:lnTo>
                    <a:pt x="595312" y="3175"/>
                  </a:lnTo>
                  <a:lnTo>
                    <a:pt x="648493" y="11112"/>
                  </a:lnTo>
                  <a:lnTo>
                    <a:pt x="700087" y="24606"/>
                  </a:lnTo>
                  <a:lnTo>
                    <a:pt x="750093" y="42862"/>
                  </a:lnTo>
                  <a:lnTo>
                    <a:pt x="842168" y="92075"/>
                  </a:lnTo>
                  <a:lnTo>
                    <a:pt x="921543" y="157956"/>
                  </a:lnTo>
                  <a:lnTo>
                    <a:pt x="988218" y="238125"/>
                  </a:lnTo>
                  <a:lnTo>
                    <a:pt x="1037431" y="330200"/>
                  </a:lnTo>
                  <a:lnTo>
                    <a:pt x="1055687" y="380206"/>
                  </a:lnTo>
                  <a:lnTo>
                    <a:pt x="1069181" y="431800"/>
                  </a:lnTo>
                  <a:lnTo>
                    <a:pt x="1077118" y="484981"/>
                  </a:lnTo>
                  <a:lnTo>
                    <a:pt x="1080293" y="540543"/>
                  </a:lnTo>
                  <a:lnTo>
                    <a:pt x="1077118" y="595312"/>
                  </a:lnTo>
                  <a:lnTo>
                    <a:pt x="1069181" y="649287"/>
                  </a:lnTo>
                  <a:lnTo>
                    <a:pt x="1055687" y="700881"/>
                  </a:lnTo>
                  <a:lnTo>
                    <a:pt x="1037431" y="750093"/>
                  </a:lnTo>
                  <a:lnTo>
                    <a:pt x="988218" y="842168"/>
                  </a:lnTo>
                  <a:lnTo>
                    <a:pt x="921543" y="922337"/>
                  </a:lnTo>
                  <a:lnTo>
                    <a:pt x="842168" y="988218"/>
                  </a:lnTo>
                  <a:lnTo>
                    <a:pt x="750093" y="1037431"/>
                  </a:lnTo>
                  <a:lnTo>
                    <a:pt x="700087" y="1055687"/>
                  </a:lnTo>
                  <a:lnTo>
                    <a:pt x="648493" y="1069181"/>
                  </a:lnTo>
                  <a:lnTo>
                    <a:pt x="595312" y="1077118"/>
                  </a:lnTo>
                  <a:lnTo>
                    <a:pt x="539750" y="1080293"/>
                  </a:lnTo>
                  <a:lnTo>
                    <a:pt x="484981" y="1077118"/>
                  </a:lnTo>
                  <a:lnTo>
                    <a:pt x="431006" y="1069181"/>
                  </a:lnTo>
                  <a:lnTo>
                    <a:pt x="379412" y="1055687"/>
                  </a:lnTo>
                  <a:lnTo>
                    <a:pt x="330200" y="1037431"/>
                  </a:lnTo>
                  <a:lnTo>
                    <a:pt x="238125" y="988218"/>
                  </a:lnTo>
                  <a:lnTo>
                    <a:pt x="157956" y="922337"/>
                  </a:lnTo>
                  <a:lnTo>
                    <a:pt x="92075" y="842168"/>
                  </a:lnTo>
                  <a:lnTo>
                    <a:pt x="42862" y="750093"/>
                  </a:lnTo>
                  <a:lnTo>
                    <a:pt x="24606" y="700881"/>
                  </a:lnTo>
                  <a:lnTo>
                    <a:pt x="11112" y="649287"/>
                  </a:lnTo>
                  <a:lnTo>
                    <a:pt x="3175" y="595312"/>
                  </a:lnTo>
                  <a:lnTo>
                    <a:pt x="0" y="540543"/>
                  </a:lnTo>
                  <a:close/>
                </a:path>
              </a:pathLst>
            </a:custGeom>
            <a:ln w="76200">
              <a:solidFill>
                <a:srgbClr val="5A2C7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4095559" y="2501570"/>
            <a:ext cx="9588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Calibri"/>
                <a:cs typeface="Calibri"/>
              </a:rPr>
              <a:t>6.8±3.2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707920" y="3337347"/>
            <a:ext cx="174498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Transvalvular </a:t>
            </a:r>
            <a:r>
              <a:rPr dirty="0" sz="1800" b="1">
                <a:latin typeface="Calibri"/>
                <a:cs typeface="Calibri"/>
              </a:rPr>
              <a:t>gradient</a:t>
            </a:r>
            <a:r>
              <a:rPr dirty="0" sz="1800" spc="-75" b="1">
                <a:latin typeface="Calibri"/>
                <a:cs typeface="Calibri"/>
              </a:rPr>
              <a:t> </a:t>
            </a:r>
            <a:r>
              <a:rPr dirty="0" sz="1800" spc="-25" b="1">
                <a:latin typeface="Calibri"/>
                <a:cs typeface="Calibri"/>
              </a:rPr>
              <a:t>at </a:t>
            </a:r>
            <a:r>
              <a:rPr dirty="0" sz="1800" b="1">
                <a:latin typeface="Calibri"/>
                <a:cs typeface="Calibri"/>
              </a:rPr>
              <a:t>discharge</a:t>
            </a:r>
            <a:r>
              <a:rPr dirty="0" sz="1800" spc="-8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(mmHg)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7454900" y="2057400"/>
            <a:ext cx="1358900" cy="1358900"/>
            <a:chOff x="7454900" y="2057400"/>
            <a:chExt cx="1358900" cy="1358900"/>
          </a:xfrm>
        </p:grpSpPr>
        <p:pic>
          <p:nvPicPr>
            <p:cNvPr id="20" name="object 2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54900" y="2057400"/>
              <a:ext cx="1358900" cy="1358900"/>
            </a:xfrm>
            <a:prstGeom prst="rect">
              <a:avLst/>
            </a:prstGeom>
          </p:spPr>
        </p:pic>
        <p:sp>
          <p:nvSpPr>
            <p:cNvPr id="21" name="object 21" descr=""/>
            <p:cNvSpPr/>
            <p:nvPr/>
          </p:nvSpPr>
          <p:spPr>
            <a:xfrm>
              <a:off x="7605712" y="2186781"/>
              <a:ext cx="1080770" cy="1079500"/>
            </a:xfrm>
            <a:custGeom>
              <a:avLst/>
              <a:gdLst/>
              <a:ahLst/>
              <a:cxnLst/>
              <a:rect l="l" t="t" r="r" b="b"/>
              <a:pathLst>
                <a:path w="1080770" h="1079500">
                  <a:moveTo>
                    <a:pt x="0" y="539750"/>
                  </a:moveTo>
                  <a:lnTo>
                    <a:pt x="3175" y="484187"/>
                  </a:lnTo>
                  <a:lnTo>
                    <a:pt x="11112" y="431006"/>
                  </a:lnTo>
                  <a:lnTo>
                    <a:pt x="24606" y="379412"/>
                  </a:lnTo>
                  <a:lnTo>
                    <a:pt x="42862" y="329406"/>
                  </a:lnTo>
                  <a:lnTo>
                    <a:pt x="92075" y="238125"/>
                  </a:lnTo>
                  <a:lnTo>
                    <a:pt x="157956" y="157956"/>
                  </a:lnTo>
                  <a:lnTo>
                    <a:pt x="238125" y="92075"/>
                  </a:lnTo>
                  <a:lnTo>
                    <a:pt x="330200" y="42068"/>
                  </a:lnTo>
                  <a:lnTo>
                    <a:pt x="380206" y="24606"/>
                  </a:lnTo>
                  <a:lnTo>
                    <a:pt x="431800" y="11112"/>
                  </a:lnTo>
                  <a:lnTo>
                    <a:pt x="484981" y="3175"/>
                  </a:lnTo>
                  <a:lnTo>
                    <a:pt x="540543" y="0"/>
                  </a:lnTo>
                  <a:lnTo>
                    <a:pt x="595312" y="3175"/>
                  </a:lnTo>
                  <a:lnTo>
                    <a:pt x="649287" y="11112"/>
                  </a:lnTo>
                  <a:lnTo>
                    <a:pt x="700881" y="24606"/>
                  </a:lnTo>
                  <a:lnTo>
                    <a:pt x="750093" y="42068"/>
                  </a:lnTo>
                  <a:lnTo>
                    <a:pt x="842168" y="92075"/>
                  </a:lnTo>
                  <a:lnTo>
                    <a:pt x="922337" y="157956"/>
                  </a:lnTo>
                  <a:lnTo>
                    <a:pt x="988218" y="238125"/>
                  </a:lnTo>
                  <a:lnTo>
                    <a:pt x="1037431" y="329406"/>
                  </a:lnTo>
                  <a:lnTo>
                    <a:pt x="1055687" y="379412"/>
                  </a:lnTo>
                  <a:lnTo>
                    <a:pt x="1069181" y="431006"/>
                  </a:lnTo>
                  <a:lnTo>
                    <a:pt x="1077118" y="484187"/>
                  </a:lnTo>
                  <a:lnTo>
                    <a:pt x="1080293" y="539750"/>
                  </a:lnTo>
                  <a:lnTo>
                    <a:pt x="1077118" y="595312"/>
                  </a:lnTo>
                  <a:lnTo>
                    <a:pt x="1069181" y="648493"/>
                  </a:lnTo>
                  <a:lnTo>
                    <a:pt x="1055687" y="700087"/>
                  </a:lnTo>
                  <a:lnTo>
                    <a:pt x="1037431" y="750093"/>
                  </a:lnTo>
                  <a:lnTo>
                    <a:pt x="988218" y="841375"/>
                  </a:lnTo>
                  <a:lnTo>
                    <a:pt x="922337" y="921543"/>
                  </a:lnTo>
                  <a:lnTo>
                    <a:pt x="842168" y="987425"/>
                  </a:lnTo>
                  <a:lnTo>
                    <a:pt x="750093" y="1037431"/>
                  </a:lnTo>
                  <a:lnTo>
                    <a:pt x="700881" y="1054893"/>
                  </a:lnTo>
                  <a:lnTo>
                    <a:pt x="649287" y="1068387"/>
                  </a:lnTo>
                  <a:lnTo>
                    <a:pt x="595312" y="1076325"/>
                  </a:lnTo>
                  <a:lnTo>
                    <a:pt x="540543" y="1079500"/>
                  </a:lnTo>
                  <a:lnTo>
                    <a:pt x="484981" y="1076325"/>
                  </a:lnTo>
                  <a:lnTo>
                    <a:pt x="431800" y="1068387"/>
                  </a:lnTo>
                  <a:lnTo>
                    <a:pt x="380206" y="1054893"/>
                  </a:lnTo>
                  <a:lnTo>
                    <a:pt x="330200" y="1037431"/>
                  </a:lnTo>
                  <a:lnTo>
                    <a:pt x="238125" y="987425"/>
                  </a:lnTo>
                  <a:lnTo>
                    <a:pt x="157956" y="921543"/>
                  </a:lnTo>
                  <a:lnTo>
                    <a:pt x="92075" y="841375"/>
                  </a:lnTo>
                  <a:lnTo>
                    <a:pt x="42862" y="750093"/>
                  </a:lnTo>
                  <a:lnTo>
                    <a:pt x="24606" y="700087"/>
                  </a:lnTo>
                  <a:lnTo>
                    <a:pt x="11112" y="648493"/>
                  </a:lnTo>
                  <a:lnTo>
                    <a:pt x="3175" y="595312"/>
                  </a:lnTo>
                  <a:lnTo>
                    <a:pt x="0" y="539750"/>
                  </a:lnTo>
                  <a:close/>
                </a:path>
              </a:pathLst>
            </a:custGeom>
            <a:ln w="76200">
              <a:solidFill>
                <a:srgbClr val="5A2C7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7847489" y="2478342"/>
            <a:ext cx="68961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20" b="1">
                <a:latin typeface="Calibri"/>
                <a:cs typeface="Calibri"/>
              </a:rPr>
              <a:t>9.3%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404857" y="3343254"/>
            <a:ext cx="15570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4465" marR="5080" indent="-1524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New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pacemaker Implantation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5753100" y="2057400"/>
            <a:ext cx="1358900" cy="1358900"/>
            <a:chOff x="5753100" y="2057400"/>
            <a:chExt cx="1358900" cy="1358900"/>
          </a:xfrm>
        </p:grpSpPr>
        <p:pic>
          <p:nvPicPr>
            <p:cNvPr id="25" name="object 2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53100" y="2057400"/>
              <a:ext cx="1358900" cy="1358900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5903912" y="2186781"/>
              <a:ext cx="1079500" cy="1079500"/>
            </a:xfrm>
            <a:custGeom>
              <a:avLst/>
              <a:gdLst/>
              <a:ahLst/>
              <a:cxnLst/>
              <a:rect l="l" t="t" r="r" b="b"/>
              <a:pathLst>
                <a:path w="1079500" h="1079500">
                  <a:moveTo>
                    <a:pt x="0" y="539750"/>
                  </a:moveTo>
                  <a:lnTo>
                    <a:pt x="3175" y="484187"/>
                  </a:lnTo>
                  <a:lnTo>
                    <a:pt x="11112" y="431006"/>
                  </a:lnTo>
                  <a:lnTo>
                    <a:pt x="24606" y="379412"/>
                  </a:lnTo>
                  <a:lnTo>
                    <a:pt x="42068" y="329406"/>
                  </a:lnTo>
                  <a:lnTo>
                    <a:pt x="92075" y="238125"/>
                  </a:lnTo>
                  <a:lnTo>
                    <a:pt x="157956" y="157956"/>
                  </a:lnTo>
                  <a:lnTo>
                    <a:pt x="238125" y="92075"/>
                  </a:lnTo>
                  <a:lnTo>
                    <a:pt x="329406" y="42068"/>
                  </a:lnTo>
                  <a:lnTo>
                    <a:pt x="379412" y="24606"/>
                  </a:lnTo>
                  <a:lnTo>
                    <a:pt x="431006" y="11112"/>
                  </a:lnTo>
                  <a:lnTo>
                    <a:pt x="484187" y="3175"/>
                  </a:lnTo>
                  <a:lnTo>
                    <a:pt x="539750" y="0"/>
                  </a:lnTo>
                  <a:lnTo>
                    <a:pt x="595312" y="3175"/>
                  </a:lnTo>
                  <a:lnTo>
                    <a:pt x="648493" y="11112"/>
                  </a:lnTo>
                  <a:lnTo>
                    <a:pt x="700087" y="24606"/>
                  </a:lnTo>
                  <a:lnTo>
                    <a:pt x="750093" y="42068"/>
                  </a:lnTo>
                  <a:lnTo>
                    <a:pt x="841375" y="92075"/>
                  </a:lnTo>
                  <a:lnTo>
                    <a:pt x="921543" y="157956"/>
                  </a:lnTo>
                  <a:lnTo>
                    <a:pt x="987425" y="238125"/>
                  </a:lnTo>
                  <a:lnTo>
                    <a:pt x="1037431" y="329406"/>
                  </a:lnTo>
                  <a:lnTo>
                    <a:pt x="1054893" y="379412"/>
                  </a:lnTo>
                  <a:lnTo>
                    <a:pt x="1068387" y="431006"/>
                  </a:lnTo>
                  <a:lnTo>
                    <a:pt x="1076325" y="484187"/>
                  </a:lnTo>
                  <a:lnTo>
                    <a:pt x="1079500" y="539750"/>
                  </a:lnTo>
                  <a:lnTo>
                    <a:pt x="1076325" y="595312"/>
                  </a:lnTo>
                  <a:lnTo>
                    <a:pt x="1068387" y="648493"/>
                  </a:lnTo>
                  <a:lnTo>
                    <a:pt x="1054893" y="700087"/>
                  </a:lnTo>
                  <a:lnTo>
                    <a:pt x="1037431" y="750093"/>
                  </a:lnTo>
                  <a:lnTo>
                    <a:pt x="987425" y="841375"/>
                  </a:lnTo>
                  <a:lnTo>
                    <a:pt x="921543" y="921543"/>
                  </a:lnTo>
                  <a:lnTo>
                    <a:pt x="841375" y="987425"/>
                  </a:lnTo>
                  <a:lnTo>
                    <a:pt x="750093" y="1037431"/>
                  </a:lnTo>
                  <a:lnTo>
                    <a:pt x="700087" y="1054893"/>
                  </a:lnTo>
                  <a:lnTo>
                    <a:pt x="648493" y="1068387"/>
                  </a:lnTo>
                  <a:lnTo>
                    <a:pt x="595312" y="1076325"/>
                  </a:lnTo>
                  <a:lnTo>
                    <a:pt x="539750" y="1079500"/>
                  </a:lnTo>
                  <a:lnTo>
                    <a:pt x="484187" y="1076325"/>
                  </a:lnTo>
                  <a:lnTo>
                    <a:pt x="431006" y="1068387"/>
                  </a:lnTo>
                  <a:lnTo>
                    <a:pt x="379412" y="1054893"/>
                  </a:lnTo>
                  <a:lnTo>
                    <a:pt x="329406" y="1037431"/>
                  </a:lnTo>
                  <a:lnTo>
                    <a:pt x="238125" y="987425"/>
                  </a:lnTo>
                  <a:lnTo>
                    <a:pt x="157956" y="921543"/>
                  </a:lnTo>
                  <a:lnTo>
                    <a:pt x="92075" y="841375"/>
                  </a:lnTo>
                  <a:lnTo>
                    <a:pt x="42068" y="750093"/>
                  </a:lnTo>
                  <a:lnTo>
                    <a:pt x="24606" y="700087"/>
                  </a:lnTo>
                  <a:lnTo>
                    <a:pt x="11112" y="648493"/>
                  </a:lnTo>
                  <a:lnTo>
                    <a:pt x="3175" y="595312"/>
                  </a:lnTo>
                  <a:lnTo>
                    <a:pt x="0" y="539750"/>
                  </a:lnTo>
                  <a:close/>
                </a:path>
              </a:pathLst>
            </a:custGeom>
            <a:ln w="76200">
              <a:solidFill>
                <a:srgbClr val="5A2C7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6098921" y="2484555"/>
            <a:ext cx="68961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20" b="1">
                <a:latin typeface="Calibri"/>
                <a:cs typeface="Calibri"/>
              </a:rPr>
              <a:t>3.4%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28" name="object 28" descr=""/>
          <p:cNvSpPr txBox="1"/>
          <p:nvPr/>
        </p:nvSpPr>
        <p:spPr>
          <a:xfrm>
            <a:off x="5788465" y="3340331"/>
            <a:ext cx="116776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80010" marR="7366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More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than </a:t>
            </a:r>
            <a:r>
              <a:rPr dirty="0" sz="1800" b="1">
                <a:latin typeface="Calibri"/>
                <a:cs typeface="Calibri"/>
              </a:rPr>
              <a:t>mild </a:t>
            </a:r>
            <a:r>
              <a:rPr dirty="0" sz="1800" spc="-25" b="1">
                <a:latin typeface="Calibri"/>
                <a:cs typeface="Calibri"/>
              </a:rPr>
              <a:t>PVL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800" b="1">
                <a:latin typeface="Calibri"/>
                <a:cs typeface="Calibri"/>
              </a:rPr>
              <a:t>at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discharge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57081" y="2773525"/>
            <a:ext cx="1631314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0">
                <a:latin typeface="Calibri Light"/>
                <a:cs typeface="Calibri Light"/>
              </a:rPr>
              <a:t>PCRonline.com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35400" y="1955800"/>
            <a:ext cx="1468706" cy="6171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Potential</a:t>
            </a:r>
            <a:r>
              <a:rPr dirty="0" spc="-60"/>
              <a:t> </a:t>
            </a:r>
            <a:r>
              <a:rPr dirty="0" spc="-10"/>
              <a:t>conflicts</a:t>
            </a:r>
            <a:r>
              <a:rPr dirty="0" spc="-55"/>
              <a:t> </a:t>
            </a:r>
            <a:r>
              <a:rPr dirty="0"/>
              <a:t>of</a:t>
            </a:r>
            <a:r>
              <a:rPr dirty="0" spc="-60"/>
              <a:t> </a:t>
            </a:r>
            <a:r>
              <a:rPr dirty="0" spc="-10"/>
              <a:t>interest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85402" y="961008"/>
            <a:ext cx="6261735" cy="868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Calibri"/>
                <a:cs typeface="Calibri"/>
              </a:rPr>
              <a:t>Speaker's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name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: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Holger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Thiele</a:t>
            </a:r>
            <a:endParaRPr sz="2000">
              <a:latin typeface="Calibri"/>
              <a:cs typeface="Calibri"/>
            </a:endParaRPr>
          </a:p>
          <a:p>
            <a:pPr marL="61594">
              <a:lnSpc>
                <a:spcPct val="100000"/>
              </a:lnSpc>
              <a:spcBef>
                <a:spcPts val="1835"/>
              </a:spcBef>
            </a:pPr>
            <a:r>
              <a:rPr dirty="0" sz="2000">
                <a:latin typeface="Segoe UI Emoji"/>
                <a:cs typeface="Segoe UI Emoji"/>
              </a:rPr>
              <a:t>☑</a:t>
            </a:r>
            <a:r>
              <a:rPr dirty="0" sz="2000" spc="-140">
                <a:latin typeface="Segoe UI Emoji"/>
                <a:cs typeface="Segoe UI Emoji"/>
              </a:rPr>
              <a:t> </a:t>
            </a:r>
            <a:r>
              <a:rPr dirty="0" sz="2000">
                <a:latin typeface="Calibri"/>
                <a:cs typeface="Calibri"/>
              </a:rPr>
              <a:t>I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do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not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have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any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potential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conflict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interest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declare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54000" y="1093765"/>
            <a:ext cx="8801100" cy="3178175"/>
            <a:chOff x="254000" y="1093765"/>
            <a:chExt cx="8801100" cy="317817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000" y="1093765"/>
              <a:ext cx="6446348" cy="3177685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5900" y="1701800"/>
              <a:ext cx="2489200" cy="200660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6700837" y="1801812"/>
              <a:ext cx="2249170" cy="1762125"/>
            </a:xfrm>
            <a:custGeom>
              <a:avLst/>
              <a:gdLst/>
              <a:ahLst/>
              <a:cxnLst/>
              <a:rect l="l" t="t" r="r" b="b"/>
              <a:pathLst>
                <a:path w="2249170" h="1762125">
                  <a:moveTo>
                    <a:pt x="0" y="293687"/>
                  </a:moveTo>
                  <a:lnTo>
                    <a:pt x="5556" y="234950"/>
                  </a:lnTo>
                  <a:lnTo>
                    <a:pt x="23018" y="179387"/>
                  </a:lnTo>
                  <a:lnTo>
                    <a:pt x="50006" y="129381"/>
                  </a:lnTo>
                  <a:lnTo>
                    <a:pt x="85725" y="86518"/>
                  </a:lnTo>
                  <a:lnTo>
                    <a:pt x="129381" y="50006"/>
                  </a:lnTo>
                  <a:lnTo>
                    <a:pt x="179387" y="23018"/>
                  </a:lnTo>
                  <a:lnTo>
                    <a:pt x="234156" y="6350"/>
                  </a:lnTo>
                  <a:lnTo>
                    <a:pt x="293687" y="0"/>
                  </a:lnTo>
                  <a:lnTo>
                    <a:pt x="1955006" y="0"/>
                  </a:lnTo>
                  <a:lnTo>
                    <a:pt x="2013743" y="6350"/>
                  </a:lnTo>
                  <a:lnTo>
                    <a:pt x="2069306" y="23018"/>
                  </a:lnTo>
                  <a:lnTo>
                    <a:pt x="2119312" y="50006"/>
                  </a:lnTo>
                  <a:lnTo>
                    <a:pt x="2162968" y="86518"/>
                  </a:lnTo>
                  <a:lnTo>
                    <a:pt x="2198687" y="129381"/>
                  </a:lnTo>
                  <a:lnTo>
                    <a:pt x="2225675" y="179387"/>
                  </a:lnTo>
                  <a:lnTo>
                    <a:pt x="2242343" y="234950"/>
                  </a:lnTo>
                  <a:lnTo>
                    <a:pt x="2248693" y="293687"/>
                  </a:lnTo>
                  <a:lnTo>
                    <a:pt x="2248693" y="1468437"/>
                  </a:lnTo>
                  <a:lnTo>
                    <a:pt x="2242343" y="1527175"/>
                  </a:lnTo>
                  <a:lnTo>
                    <a:pt x="2225675" y="1582737"/>
                  </a:lnTo>
                  <a:lnTo>
                    <a:pt x="2198687" y="1632743"/>
                  </a:lnTo>
                  <a:lnTo>
                    <a:pt x="2162968" y="1676400"/>
                  </a:lnTo>
                  <a:lnTo>
                    <a:pt x="2119312" y="1712118"/>
                  </a:lnTo>
                  <a:lnTo>
                    <a:pt x="2069306" y="1739106"/>
                  </a:lnTo>
                  <a:lnTo>
                    <a:pt x="2013743" y="1755775"/>
                  </a:lnTo>
                  <a:lnTo>
                    <a:pt x="1955006" y="1762125"/>
                  </a:lnTo>
                  <a:lnTo>
                    <a:pt x="293687" y="1762125"/>
                  </a:lnTo>
                  <a:lnTo>
                    <a:pt x="234156" y="1755775"/>
                  </a:lnTo>
                  <a:lnTo>
                    <a:pt x="179387" y="1739106"/>
                  </a:lnTo>
                  <a:lnTo>
                    <a:pt x="129381" y="1712118"/>
                  </a:lnTo>
                  <a:lnTo>
                    <a:pt x="85725" y="1676400"/>
                  </a:lnTo>
                  <a:lnTo>
                    <a:pt x="50006" y="1632743"/>
                  </a:lnTo>
                  <a:lnTo>
                    <a:pt x="23018" y="1582737"/>
                  </a:lnTo>
                  <a:lnTo>
                    <a:pt x="5556" y="1527175"/>
                  </a:lnTo>
                  <a:lnTo>
                    <a:pt x="0" y="1468437"/>
                  </a:lnTo>
                  <a:lnTo>
                    <a:pt x="0" y="293687"/>
                  </a:lnTo>
                  <a:close/>
                </a:path>
              </a:pathLst>
            </a:custGeom>
            <a:ln w="57150">
              <a:solidFill>
                <a:srgbClr val="87338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Background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5744018" y="4472466"/>
            <a:ext cx="31934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Möllmann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et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al.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Clin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Res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Cardiol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2021;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110:1912-</a:t>
            </a:r>
            <a:r>
              <a:rPr dirty="0" sz="1200" spc="-25"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003490" y="1969477"/>
            <a:ext cx="1649095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Improved</a:t>
            </a:r>
            <a:r>
              <a:rPr dirty="0" sz="1800" spc="-6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design targeting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more </a:t>
            </a:r>
            <a:r>
              <a:rPr dirty="0" sz="1800" spc="-10" b="1">
                <a:latin typeface="Calibri"/>
                <a:cs typeface="Calibri"/>
              </a:rPr>
              <a:t>predictable </a:t>
            </a:r>
            <a:r>
              <a:rPr dirty="0" sz="1800" b="1">
                <a:latin typeface="Calibri"/>
                <a:cs typeface="Calibri"/>
              </a:rPr>
              <a:t>deployment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25" b="1">
                <a:latin typeface="Calibri"/>
                <a:cs typeface="Calibri"/>
              </a:rPr>
              <a:t>and </a:t>
            </a:r>
            <a:r>
              <a:rPr dirty="0" sz="1800" b="1">
                <a:latin typeface="Calibri"/>
                <a:cs typeface="Calibri"/>
              </a:rPr>
              <a:t>improved</a:t>
            </a:r>
            <a:r>
              <a:rPr dirty="0" sz="1800" spc="-6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sealing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Background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67820" y="827657"/>
          <a:ext cx="6166485" cy="3739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9730"/>
                <a:gridCol w="1487805"/>
                <a:gridCol w="1669414"/>
              </a:tblGrid>
              <a:tr h="46291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Main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ACURATE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neo2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studies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Study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population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180340" indent="-6476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hospital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day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mortality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Möllmann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(2021),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120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3.3%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Kim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WK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448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2.4%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Post-market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surveillance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 study (2023),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250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0.8%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NeoAlign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170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1.8%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neo2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554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1.3%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ITAL-neo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205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1.5%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PREDICT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PVL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0.0%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Kim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WK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810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3.3%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Miyashita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100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2.0%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NEOPRO-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(2022),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763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2.9%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Rheude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155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 b="1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Pellegrini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608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1.8%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 descr=""/>
          <p:cNvGrpSpPr/>
          <p:nvPr/>
        </p:nvGrpSpPr>
        <p:grpSpPr>
          <a:xfrm>
            <a:off x="6464300" y="1587500"/>
            <a:ext cx="2489200" cy="2006600"/>
            <a:chOff x="6464300" y="1587500"/>
            <a:chExt cx="2489200" cy="200660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4300" y="1587500"/>
              <a:ext cx="2489200" cy="200660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6592093" y="1691481"/>
              <a:ext cx="2249170" cy="1761489"/>
            </a:xfrm>
            <a:custGeom>
              <a:avLst/>
              <a:gdLst/>
              <a:ahLst/>
              <a:cxnLst/>
              <a:rect l="l" t="t" r="r" b="b"/>
              <a:pathLst>
                <a:path w="2249170" h="1761489">
                  <a:moveTo>
                    <a:pt x="0" y="293687"/>
                  </a:moveTo>
                  <a:lnTo>
                    <a:pt x="6350" y="234156"/>
                  </a:lnTo>
                  <a:lnTo>
                    <a:pt x="23018" y="179387"/>
                  </a:lnTo>
                  <a:lnTo>
                    <a:pt x="50006" y="129381"/>
                  </a:lnTo>
                  <a:lnTo>
                    <a:pt x="86518" y="85725"/>
                  </a:lnTo>
                  <a:lnTo>
                    <a:pt x="129381" y="50006"/>
                  </a:lnTo>
                  <a:lnTo>
                    <a:pt x="179387" y="23018"/>
                  </a:lnTo>
                  <a:lnTo>
                    <a:pt x="234950" y="5556"/>
                  </a:lnTo>
                  <a:lnTo>
                    <a:pt x="293687" y="0"/>
                  </a:lnTo>
                  <a:lnTo>
                    <a:pt x="1955006" y="0"/>
                  </a:lnTo>
                  <a:lnTo>
                    <a:pt x="2013743" y="5556"/>
                  </a:lnTo>
                  <a:lnTo>
                    <a:pt x="2069306" y="23018"/>
                  </a:lnTo>
                  <a:lnTo>
                    <a:pt x="2119312" y="50006"/>
                  </a:lnTo>
                  <a:lnTo>
                    <a:pt x="2162968" y="85725"/>
                  </a:lnTo>
                  <a:lnTo>
                    <a:pt x="2198687" y="129381"/>
                  </a:lnTo>
                  <a:lnTo>
                    <a:pt x="2225675" y="179387"/>
                  </a:lnTo>
                  <a:lnTo>
                    <a:pt x="2242343" y="234156"/>
                  </a:lnTo>
                  <a:lnTo>
                    <a:pt x="2248693" y="293687"/>
                  </a:lnTo>
                  <a:lnTo>
                    <a:pt x="2248693" y="1467643"/>
                  </a:lnTo>
                  <a:lnTo>
                    <a:pt x="2242343" y="1527175"/>
                  </a:lnTo>
                  <a:lnTo>
                    <a:pt x="2225675" y="1581943"/>
                  </a:lnTo>
                  <a:lnTo>
                    <a:pt x="2198687" y="1631950"/>
                  </a:lnTo>
                  <a:lnTo>
                    <a:pt x="2162968" y="1675606"/>
                  </a:lnTo>
                  <a:lnTo>
                    <a:pt x="2119312" y="1711325"/>
                  </a:lnTo>
                  <a:lnTo>
                    <a:pt x="2069306" y="1738312"/>
                  </a:lnTo>
                  <a:lnTo>
                    <a:pt x="2013743" y="1755775"/>
                  </a:lnTo>
                  <a:lnTo>
                    <a:pt x="1955006" y="1761331"/>
                  </a:lnTo>
                  <a:lnTo>
                    <a:pt x="293687" y="1761331"/>
                  </a:lnTo>
                  <a:lnTo>
                    <a:pt x="234950" y="1755775"/>
                  </a:lnTo>
                  <a:lnTo>
                    <a:pt x="179387" y="1738312"/>
                  </a:lnTo>
                  <a:lnTo>
                    <a:pt x="129381" y="1711325"/>
                  </a:lnTo>
                  <a:lnTo>
                    <a:pt x="86518" y="1675606"/>
                  </a:lnTo>
                  <a:lnTo>
                    <a:pt x="50006" y="1631950"/>
                  </a:lnTo>
                  <a:lnTo>
                    <a:pt x="23018" y="1581943"/>
                  </a:lnTo>
                  <a:lnTo>
                    <a:pt x="6350" y="1527175"/>
                  </a:lnTo>
                  <a:lnTo>
                    <a:pt x="0" y="1467643"/>
                  </a:lnTo>
                  <a:lnTo>
                    <a:pt x="0" y="293687"/>
                  </a:lnTo>
                  <a:close/>
                </a:path>
              </a:pathLst>
            </a:custGeom>
            <a:ln w="57150">
              <a:solidFill>
                <a:srgbClr val="87338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6802530" y="2109571"/>
            <a:ext cx="1828164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9230" marR="5080" indent="-177165">
              <a:lnSpc>
                <a:spcPct val="100000"/>
              </a:lnSpc>
              <a:spcBef>
                <a:spcPts val="100"/>
              </a:spcBef>
            </a:pPr>
            <a:r>
              <a:rPr dirty="0" sz="2800" spc="-10" b="1">
                <a:latin typeface="Calibri"/>
                <a:cs typeface="Calibri"/>
              </a:rPr>
              <a:t>Encouraging outcomes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Background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67820" y="827657"/>
          <a:ext cx="6166485" cy="3739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9730"/>
                <a:gridCol w="1487805"/>
                <a:gridCol w="1669414"/>
              </a:tblGrid>
              <a:tr h="46291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Main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ACURATE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neo2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studies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Study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population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180340" indent="-6476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hospital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day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mortality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Möllmann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(2021),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120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3.3%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Kim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WK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448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2.4%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Post-market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surveillance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 study (2023),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250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0.8%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NeoAlign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170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neo2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554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1.3%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ITAL-neo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205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1.5%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PREDICT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PVL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0.0%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Kim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WK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810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3.3%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Miyashita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NEOPRO-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(2022),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763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2.9%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Rheude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155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 b="1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Pellegrini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608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1.8%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 descr=""/>
          <p:cNvGrpSpPr/>
          <p:nvPr/>
        </p:nvGrpSpPr>
        <p:grpSpPr>
          <a:xfrm>
            <a:off x="6464300" y="914400"/>
            <a:ext cx="2616200" cy="3683000"/>
            <a:chOff x="6464300" y="914400"/>
            <a:chExt cx="2616200" cy="368300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4300" y="914400"/>
              <a:ext cx="2616200" cy="368300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6592093" y="1016793"/>
              <a:ext cx="2378075" cy="3447415"/>
            </a:xfrm>
            <a:custGeom>
              <a:avLst/>
              <a:gdLst/>
              <a:ahLst/>
              <a:cxnLst/>
              <a:rect l="l" t="t" r="r" b="b"/>
              <a:pathLst>
                <a:path w="2378075" h="3447415">
                  <a:moveTo>
                    <a:pt x="0" y="396081"/>
                  </a:moveTo>
                  <a:lnTo>
                    <a:pt x="7937" y="316706"/>
                  </a:lnTo>
                  <a:lnTo>
                    <a:pt x="30956" y="242093"/>
                  </a:lnTo>
                  <a:lnTo>
                    <a:pt x="67468" y="174625"/>
                  </a:lnTo>
                  <a:lnTo>
                    <a:pt x="115887" y="115887"/>
                  </a:lnTo>
                  <a:lnTo>
                    <a:pt x="174625" y="67468"/>
                  </a:lnTo>
                  <a:lnTo>
                    <a:pt x="242093" y="30956"/>
                  </a:lnTo>
                  <a:lnTo>
                    <a:pt x="316706" y="7937"/>
                  </a:lnTo>
                  <a:lnTo>
                    <a:pt x="396081" y="0"/>
                  </a:lnTo>
                  <a:lnTo>
                    <a:pt x="1981993" y="0"/>
                  </a:lnTo>
                  <a:lnTo>
                    <a:pt x="2061368" y="7937"/>
                  </a:lnTo>
                  <a:lnTo>
                    <a:pt x="2135981" y="30956"/>
                  </a:lnTo>
                  <a:lnTo>
                    <a:pt x="2203450" y="67468"/>
                  </a:lnTo>
                  <a:lnTo>
                    <a:pt x="2262187" y="115887"/>
                  </a:lnTo>
                  <a:lnTo>
                    <a:pt x="2310606" y="174625"/>
                  </a:lnTo>
                  <a:lnTo>
                    <a:pt x="2347118" y="242093"/>
                  </a:lnTo>
                  <a:lnTo>
                    <a:pt x="2370137" y="316706"/>
                  </a:lnTo>
                  <a:lnTo>
                    <a:pt x="2378075" y="396081"/>
                  </a:lnTo>
                  <a:lnTo>
                    <a:pt x="2378075" y="3050381"/>
                  </a:lnTo>
                  <a:lnTo>
                    <a:pt x="2370137" y="3130550"/>
                  </a:lnTo>
                  <a:lnTo>
                    <a:pt x="2347118" y="3205162"/>
                  </a:lnTo>
                  <a:lnTo>
                    <a:pt x="2310606" y="3271837"/>
                  </a:lnTo>
                  <a:lnTo>
                    <a:pt x="2262187" y="3331368"/>
                  </a:lnTo>
                  <a:lnTo>
                    <a:pt x="2203450" y="3379787"/>
                  </a:lnTo>
                  <a:lnTo>
                    <a:pt x="2135981" y="3416300"/>
                  </a:lnTo>
                  <a:lnTo>
                    <a:pt x="2061368" y="3439318"/>
                  </a:lnTo>
                  <a:lnTo>
                    <a:pt x="1981993" y="3447256"/>
                  </a:lnTo>
                  <a:lnTo>
                    <a:pt x="396081" y="3447256"/>
                  </a:lnTo>
                  <a:lnTo>
                    <a:pt x="316706" y="3439318"/>
                  </a:lnTo>
                  <a:lnTo>
                    <a:pt x="242093" y="3416300"/>
                  </a:lnTo>
                  <a:lnTo>
                    <a:pt x="174625" y="3379787"/>
                  </a:lnTo>
                  <a:lnTo>
                    <a:pt x="115887" y="3331368"/>
                  </a:lnTo>
                  <a:lnTo>
                    <a:pt x="67468" y="3271837"/>
                  </a:lnTo>
                  <a:lnTo>
                    <a:pt x="30956" y="3205162"/>
                  </a:lnTo>
                  <a:lnTo>
                    <a:pt x="7937" y="3130550"/>
                  </a:lnTo>
                  <a:lnTo>
                    <a:pt x="0" y="3050381"/>
                  </a:lnTo>
                  <a:lnTo>
                    <a:pt x="0" y="396081"/>
                  </a:lnTo>
                  <a:close/>
                </a:path>
              </a:pathLst>
            </a:custGeom>
            <a:ln w="57150">
              <a:solidFill>
                <a:srgbClr val="87338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6755992" y="1064641"/>
            <a:ext cx="2146935" cy="325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195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361950" algn="l"/>
                <a:tab pos="1717675" algn="l"/>
              </a:tabLst>
            </a:pPr>
            <a:r>
              <a:rPr dirty="0" sz="2000" spc="-10">
                <a:latin typeface="Calibri"/>
                <a:cs typeface="Calibri"/>
              </a:rPr>
              <a:t>Multicenter</a:t>
            </a:r>
            <a:r>
              <a:rPr dirty="0" sz="2000">
                <a:latin typeface="Calibri"/>
                <a:cs typeface="Calibri"/>
              </a:rPr>
              <a:t>	</a:t>
            </a:r>
            <a:r>
              <a:rPr dirty="0" baseline="-14705" sz="5100" spc="-75" b="0">
                <a:latin typeface="Aglet Sans Light"/>
                <a:cs typeface="Aglet Sans Light"/>
              </a:rPr>
              <a:t>ü</a:t>
            </a:r>
            <a:endParaRPr baseline="-14705" sz="5100">
              <a:latin typeface="Aglet Sans Light"/>
              <a:cs typeface="Aglet Sans Light"/>
            </a:endParaRPr>
          </a:p>
          <a:p>
            <a:pPr marL="361950" indent="-285750">
              <a:lnSpc>
                <a:spcPct val="100000"/>
              </a:lnSpc>
              <a:spcBef>
                <a:spcPts val="2120"/>
              </a:spcBef>
              <a:buSzPct val="102500"/>
              <a:buFont typeface="Aglet Sans Light"/>
              <a:buChar char="■"/>
              <a:tabLst>
                <a:tab pos="361950" algn="l"/>
              </a:tabLst>
            </a:pPr>
            <a:r>
              <a:rPr dirty="0" sz="2000" spc="-10">
                <a:latin typeface="Calibri"/>
                <a:cs typeface="Calibri"/>
              </a:rPr>
              <a:t>Prospective</a:t>
            </a:r>
            <a:endParaRPr sz="2000">
              <a:latin typeface="Calibri"/>
              <a:cs typeface="Calibri"/>
            </a:endParaRPr>
          </a:p>
          <a:p>
            <a:pPr marL="361950" marR="654050" indent="-285750">
              <a:lnSpc>
                <a:spcPct val="100000"/>
              </a:lnSpc>
              <a:spcBef>
                <a:spcPts val="2400"/>
              </a:spcBef>
              <a:buSzPct val="102500"/>
              <a:buFont typeface="Aglet Sans Light"/>
              <a:buChar char="■"/>
              <a:tabLst>
                <a:tab pos="361950" algn="l"/>
              </a:tabLst>
            </a:pPr>
            <a:r>
              <a:rPr dirty="0" sz="2000" spc="-10">
                <a:latin typeface="Calibri"/>
                <a:cs typeface="Calibri"/>
              </a:rPr>
              <a:t>All-comer population</a:t>
            </a:r>
            <a:endParaRPr sz="2000">
              <a:latin typeface="Calibri"/>
              <a:cs typeface="Calibri"/>
            </a:endParaRPr>
          </a:p>
          <a:p>
            <a:pPr marL="361950" marR="702310" indent="-285750">
              <a:lnSpc>
                <a:spcPct val="100000"/>
              </a:lnSpc>
              <a:spcBef>
                <a:spcPts val="2400"/>
              </a:spcBef>
              <a:buSzPct val="102500"/>
              <a:buFont typeface="Aglet Sans Light"/>
              <a:buChar char="■"/>
              <a:tabLst>
                <a:tab pos="361950" algn="l"/>
              </a:tabLst>
            </a:pPr>
            <a:r>
              <a:rPr dirty="0" sz="2000">
                <a:latin typeface="Calibri"/>
                <a:cs typeface="Calibri"/>
              </a:rPr>
              <a:t>Core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lab </a:t>
            </a:r>
            <a:r>
              <a:rPr dirty="0" sz="2000">
                <a:latin typeface="Calibri"/>
                <a:cs typeface="Calibri"/>
              </a:rPr>
              <a:t>analysis</a:t>
            </a:r>
            <a:r>
              <a:rPr dirty="0" sz="2000" spc="-10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all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images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Background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67820" y="827657"/>
          <a:ext cx="6166485" cy="3739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9730"/>
                <a:gridCol w="1487805"/>
                <a:gridCol w="1669414"/>
              </a:tblGrid>
              <a:tr h="46291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Main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ACURATE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neo2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studies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Study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population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180340" indent="-6476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hospital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day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mortality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Möllmann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(2021),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120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3.3%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Kim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WK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448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2.4%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Post-market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surveillance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 study (2023),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250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0.8%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NeoAlign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170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neo2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554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1.3%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ITAL-neo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1.5%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PREDICT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PVL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0.0%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Kim</a:t>
                      </a:r>
                      <a:r>
                        <a:rPr dirty="0" sz="1000" spc="-3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WK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810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3.3%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Miyashita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NEOPRO-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000" spc="-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763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2.9%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Rheude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Pellegrini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00" spc="-3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608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 descr=""/>
          <p:cNvGrpSpPr/>
          <p:nvPr/>
        </p:nvGrpSpPr>
        <p:grpSpPr>
          <a:xfrm>
            <a:off x="6464300" y="914400"/>
            <a:ext cx="2616200" cy="3683000"/>
            <a:chOff x="6464300" y="914400"/>
            <a:chExt cx="2616200" cy="368300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4300" y="914400"/>
              <a:ext cx="2616200" cy="368300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6592093" y="1016793"/>
              <a:ext cx="2378075" cy="3447415"/>
            </a:xfrm>
            <a:custGeom>
              <a:avLst/>
              <a:gdLst/>
              <a:ahLst/>
              <a:cxnLst/>
              <a:rect l="l" t="t" r="r" b="b"/>
              <a:pathLst>
                <a:path w="2378075" h="3447415">
                  <a:moveTo>
                    <a:pt x="0" y="396081"/>
                  </a:moveTo>
                  <a:lnTo>
                    <a:pt x="7937" y="316706"/>
                  </a:lnTo>
                  <a:lnTo>
                    <a:pt x="30956" y="242093"/>
                  </a:lnTo>
                  <a:lnTo>
                    <a:pt x="67468" y="174625"/>
                  </a:lnTo>
                  <a:lnTo>
                    <a:pt x="115887" y="115887"/>
                  </a:lnTo>
                  <a:lnTo>
                    <a:pt x="174625" y="67468"/>
                  </a:lnTo>
                  <a:lnTo>
                    <a:pt x="242093" y="30956"/>
                  </a:lnTo>
                  <a:lnTo>
                    <a:pt x="316706" y="7937"/>
                  </a:lnTo>
                  <a:lnTo>
                    <a:pt x="396081" y="0"/>
                  </a:lnTo>
                  <a:lnTo>
                    <a:pt x="1981993" y="0"/>
                  </a:lnTo>
                  <a:lnTo>
                    <a:pt x="2061368" y="7937"/>
                  </a:lnTo>
                  <a:lnTo>
                    <a:pt x="2135981" y="30956"/>
                  </a:lnTo>
                  <a:lnTo>
                    <a:pt x="2203450" y="67468"/>
                  </a:lnTo>
                  <a:lnTo>
                    <a:pt x="2262187" y="115887"/>
                  </a:lnTo>
                  <a:lnTo>
                    <a:pt x="2310606" y="174625"/>
                  </a:lnTo>
                  <a:lnTo>
                    <a:pt x="2347118" y="242093"/>
                  </a:lnTo>
                  <a:lnTo>
                    <a:pt x="2370137" y="316706"/>
                  </a:lnTo>
                  <a:lnTo>
                    <a:pt x="2378075" y="396081"/>
                  </a:lnTo>
                  <a:lnTo>
                    <a:pt x="2378075" y="3050381"/>
                  </a:lnTo>
                  <a:lnTo>
                    <a:pt x="2370137" y="3130550"/>
                  </a:lnTo>
                  <a:lnTo>
                    <a:pt x="2347118" y="3205162"/>
                  </a:lnTo>
                  <a:lnTo>
                    <a:pt x="2310606" y="3271837"/>
                  </a:lnTo>
                  <a:lnTo>
                    <a:pt x="2262187" y="3331368"/>
                  </a:lnTo>
                  <a:lnTo>
                    <a:pt x="2203450" y="3379787"/>
                  </a:lnTo>
                  <a:lnTo>
                    <a:pt x="2135981" y="3416300"/>
                  </a:lnTo>
                  <a:lnTo>
                    <a:pt x="2061368" y="3439318"/>
                  </a:lnTo>
                  <a:lnTo>
                    <a:pt x="1981993" y="3447256"/>
                  </a:lnTo>
                  <a:lnTo>
                    <a:pt x="396081" y="3447256"/>
                  </a:lnTo>
                  <a:lnTo>
                    <a:pt x="316706" y="3439318"/>
                  </a:lnTo>
                  <a:lnTo>
                    <a:pt x="242093" y="3416300"/>
                  </a:lnTo>
                  <a:lnTo>
                    <a:pt x="174625" y="3379787"/>
                  </a:lnTo>
                  <a:lnTo>
                    <a:pt x="115887" y="3331368"/>
                  </a:lnTo>
                  <a:lnTo>
                    <a:pt x="67468" y="3271837"/>
                  </a:lnTo>
                  <a:lnTo>
                    <a:pt x="30956" y="3205162"/>
                  </a:lnTo>
                  <a:lnTo>
                    <a:pt x="7937" y="3130550"/>
                  </a:lnTo>
                  <a:lnTo>
                    <a:pt x="0" y="3050381"/>
                  </a:lnTo>
                  <a:lnTo>
                    <a:pt x="0" y="396081"/>
                  </a:lnTo>
                  <a:close/>
                </a:path>
              </a:pathLst>
            </a:custGeom>
            <a:ln w="57150">
              <a:solidFill>
                <a:srgbClr val="87338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6819492" y="1242441"/>
            <a:ext cx="15259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 spc="-10">
                <a:latin typeface="Calibri"/>
                <a:cs typeface="Calibri"/>
              </a:rPr>
              <a:t>Multicenter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6819492" y="1852041"/>
            <a:ext cx="15113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 spc="-10">
                <a:latin typeface="Calibri"/>
                <a:cs typeface="Calibri"/>
              </a:rPr>
              <a:t>Prospective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819492" y="2461641"/>
            <a:ext cx="1433830" cy="185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 spc="-10">
                <a:latin typeface="Calibri"/>
                <a:cs typeface="Calibri"/>
              </a:rPr>
              <a:t>All-comer population</a:t>
            </a:r>
            <a:endParaRPr sz="2000">
              <a:latin typeface="Calibri"/>
              <a:cs typeface="Calibri"/>
            </a:endParaRPr>
          </a:p>
          <a:p>
            <a:pPr marL="298450" marR="53340" indent="-285750">
              <a:lnSpc>
                <a:spcPct val="100000"/>
              </a:lnSpc>
              <a:spcBef>
                <a:spcPts val="24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>
                <a:latin typeface="Calibri"/>
                <a:cs typeface="Calibri"/>
              </a:rPr>
              <a:t>Core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lab </a:t>
            </a:r>
            <a:r>
              <a:rPr dirty="0" sz="2000">
                <a:latin typeface="Calibri"/>
                <a:cs typeface="Calibri"/>
              </a:rPr>
              <a:t>analysis</a:t>
            </a:r>
            <a:r>
              <a:rPr dirty="0" sz="2000" spc="-10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all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images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457231" y="1079441"/>
            <a:ext cx="368935" cy="125666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865"/>
              </a:spcBef>
            </a:pPr>
            <a:r>
              <a:rPr dirty="0" sz="3400" spc="-50" b="0">
                <a:latin typeface="Aglet Sans Light"/>
                <a:cs typeface="Aglet Sans Light"/>
              </a:rPr>
              <a:t>✓</a:t>
            </a:r>
            <a:endParaRPr sz="3400">
              <a:latin typeface="Aglet Sans Light"/>
              <a:cs typeface="Aglet Sans Light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400" spc="-50" b="0">
                <a:latin typeface="Aglet Sans Light"/>
                <a:cs typeface="Aglet Sans Light"/>
              </a:rPr>
              <a:t>✓</a:t>
            </a:r>
            <a:endParaRPr sz="3400">
              <a:latin typeface="Aglet Sans Light"/>
              <a:cs typeface="Aglet Sans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Background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67820" y="827657"/>
          <a:ext cx="6166485" cy="3739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9730"/>
                <a:gridCol w="1487805"/>
                <a:gridCol w="1669414"/>
              </a:tblGrid>
              <a:tr h="46291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Main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ACURATE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neo2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studies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Study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population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180340" indent="-6476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hospital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day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mortality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Möllmann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(2021),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3.3%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Kim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WK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448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2.4%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Post-market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surveillance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study (2023),</a:t>
                      </a:r>
                      <a:r>
                        <a:rPr dirty="0" sz="1000" spc="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0.8%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NeoAlign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170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neo2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554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1.3%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ITAL-neo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1.5%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PREDICT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PVL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0.0%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Kim</a:t>
                      </a:r>
                      <a:r>
                        <a:rPr dirty="0" sz="1000" spc="-3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WK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810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3.3%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Miyashita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NEOPRO-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000" spc="-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763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2.9%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Rheude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Pellegrini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00" spc="-3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608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 descr=""/>
          <p:cNvGrpSpPr/>
          <p:nvPr/>
        </p:nvGrpSpPr>
        <p:grpSpPr>
          <a:xfrm>
            <a:off x="6464300" y="914400"/>
            <a:ext cx="2616200" cy="3683000"/>
            <a:chOff x="6464300" y="914400"/>
            <a:chExt cx="2616200" cy="368300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4300" y="914400"/>
              <a:ext cx="2616200" cy="368300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6592093" y="1016793"/>
              <a:ext cx="2378075" cy="3447415"/>
            </a:xfrm>
            <a:custGeom>
              <a:avLst/>
              <a:gdLst/>
              <a:ahLst/>
              <a:cxnLst/>
              <a:rect l="l" t="t" r="r" b="b"/>
              <a:pathLst>
                <a:path w="2378075" h="3447415">
                  <a:moveTo>
                    <a:pt x="0" y="396081"/>
                  </a:moveTo>
                  <a:lnTo>
                    <a:pt x="7937" y="316706"/>
                  </a:lnTo>
                  <a:lnTo>
                    <a:pt x="30956" y="242093"/>
                  </a:lnTo>
                  <a:lnTo>
                    <a:pt x="67468" y="174625"/>
                  </a:lnTo>
                  <a:lnTo>
                    <a:pt x="115887" y="115887"/>
                  </a:lnTo>
                  <a:lnTo>
                    <a:pt x="174625" y="67468"/>
                  </a:lnTo>
                  <a:lnTo>
                    <a:pt x="242093" y="30956"/>
                  </a:lnTo>
                  <a:lnTo>
                    <a:pt x="316706" y="7937"/>
                  </a:lnTo>
                  <a:lnTo>
                    <a:pt x="396081" y="0"/>
                  </a:lnTo>
                  <a:lnTo>
                    <a:pt x="1981993" y="0"/>
                  </a:lnTo>
                  <a:lnTo>
                    <a:pt x="2061368" y="7937"/>
                  </a:lnTo>
                  <a:lnTo>
                    <a:pt x="2135981" y="30956"/>
                  </a:lnTo>
                  <a:lnTo>
                    <a:pt x="2203450" y="67468"/>
                  </a:lnTo>
                  <a:lnTo>
                    <a:pt x="2262187" y="115887"/>
                  </a:lnTo>
                  <a:lnTo>
                    <a:pt x="2310606" y="174625"/>
                  </a:lnTo>
                  <a:lnTo>
                    <a:pt x="2347118" y="242093"/>
                  </a:lnTo>
                  <a:lnTo>
                    <a:pt x="2370137" y="316706"/>
                  </a:lnTo>
                  <a:lnTo>
                    <a:pt x="2378075" y="396081"/>
                  </a:lnTo>
                  <a:lnTo>
                    <a:pt x="2378075" y="3050381"/>
                  </a:lnTo>
                  <a:lnTo>
                    <a:pt x="2370137" y="3130550"/>
                  </a:lnTo>
                  <a:lnTo>
                    <a:pt x="2347118" y="3205162"/>
                  </a:lnTo>
                  <a:lnTo>
                    <a:pt x="2310606" y="3271837"/>
                  </a:lnTo>
                  <a:lnTo>
                    <a:pt x="2262187" y="3331368"/>
                  </a:lnTo>
                  <a:lnTo>
                    <a:pt x="2203450" y="3379787"/>
                  </a:lnTo>
                  <a:lnTo>
                    <a:pt x="2135981" y="3416300"/>
                  </a:lnTo>
                  <a:lnTo>
                    <a:pt x="2061368" y="3439318"/>
                  </a:lnTo>
                  <a:lnTo>
                    <a:pt x="1981993" y="3447256"/>
                  </a:lnTo>
                  <a:lnTo>
                    <a:pt x="396081" y="3447256"/>
                  </a:lnTo>
                  <a:lnTo>
                    <a:pt x="316706" y="3439318"/>
                  </a:lnTo>
                  <a:lnTo>
                    <a:pt x="242093" y="3416300"/>
                  </a:lnTo>
                  <a:lnTo>
                    <a:pt x="174625" y="3379787"/>
                  </a:lnTo>
                  <a:lnTo>
                    <a:pt x="115887" y="3331368"/>
                  </a:lnTo>
                  <a:lnTo>
                    <a:pt x="67468" y="3271837"/>
                  </a:lnTo>
                  <a:lnTo>
                    <a:pt x="30956" y="3205162"/>
                  </a:lnTo>
                  <a:lnTo>
                    <a:pt x="7937" y="3130550"/>
                  </a:lnTo>
                  <a:lnTo>
                    <a:pt x="0" y="3050381"/>
                  </a:lnTo>
                  <a:lnTo>
                    <a:pt x="0" y="396081"/>
                  </a:lnTo>
                  <a:close/>
                </a:path>
              </a:pathLst>
            </a:custGeom>
            <a:ln w="57150">
              <a:solidFill>
                <a:srgbClr val="87338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6819492" y="1242441"/>
            <a:ext cx="15259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 spc="-10">
                <a:latin typeface="Calibri"/>
                <a:cs typeface="Calibri"/>
              </a:rPr>
              <a:t>Multicenter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6819492" y="1852041"/>
            <a:ext cx="15113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 spc="-10">
                <a:latin typeface="Calibri"/>
                <a:cs typeface="Calibri"/>
              </a:rPr>
              <a:t>Prospective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819492" y="2461641"/>
            <a:ext cx="143383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 spc="-10">
                <a:latin typeface="Calibri"/>
                <a:cs typeface="Calibri"/>
              </a:rPr>
              <a:t>All-comer population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819492" y="3376041"/>
            <a:ext cx="138557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>
                <a:latin typeface="Calibri"/>
                <a:cs typeface="Calibri"/>
              </a:rPr>
              <a:t>Core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lab </a:t>
            </a:r>
            <a:r>
              <a:rPr dirty="0" sz="2000">
                <a:latin typeface="Calibri"/>
                <a:cs typeface="Calibri"/>
              </a:rPr>
              <a:t>analysis</a:t>
            </a:r>
            <a:r>
              <a:rPr dirty="0" sz="2000" spc="-10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all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images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457231" y="1079441"/>
            <a:ext cx="368935" cy="194183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865"/>
              </a:spcBef>
            </a:pPr>
            <a:r>
              <a:rPr dirty="0" sz="3400" spc="-50" b="0">
                <a:latin typeface="Aglet Sans Light"/>
                <a:cs typeface="Aglet Sans Light"/>
              </a:rPr>
              <a:t>✓</a:t>
            </a:r>
            <a:endParaRPr sz="3400">
              <a:latin typeface="Aglet Sans Light"/>
              <a:cs typeface="Aglet Sans Light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400" spc="-50" b="0">
                <a:latin typeface="Aglet Sans Light"/>
                <a:cs typeface="Aglet Sans Light"/>
              </a:rPr>
              <a:t>✓</a:t>
            </a:r>
            <a:endParaRPr sz="3400">
              <a:latin typeface="Aglet Sans Light"/>
              <a:cs typeface="Aglet Sans Light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3400" spc="-50" b="0">
                <a:latin typeface="Aglet Sans Light"/>
                <a:cs typeface="Aglet Sans Light"/>
              </a:rPr>
              <a:t>✓</a:t>
            </a:r>
            <a:endParaRPr sz="3400">
              <a:latin typeface="Aglet Sans Light"/>
              <a:cs typeface="Aglet Sans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Background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67820" y="827657"/>
          <a:ext cx="6166485" cy="3739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9730"/>
                <a:gridCol w="1487805"/>
                <a:gridCol w="1669414"/>
              </a:tblGrid>
              <a:tr h="46291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Main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ACURATE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neo2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studies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Study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population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180340" indent="-6476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hospital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day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mortality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A2C75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Möllmann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(2021),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3.3%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Kim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WK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448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2.4%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Post-market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surveillance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study (2023),</a:t>
                      </a:r>
                      <a:r>
                        <a:rPr dirty="0" sz="1000" spc="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0.8%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NeoAlign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170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Early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neo2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554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ITAL-neo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1.5%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PREDICT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PVL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0.0%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Kim</a:t>
                      </a:r>
                      <a:r>
                        <a:rPr dirty="0" sz="1000" spc="-3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WK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810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3.3%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Miyashita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1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Single-center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2.0%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NEOPRO-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000" spc="-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(2022),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763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2.9%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Rheude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5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Pellegrini</a:t>
                      </a: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00" spc="-3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(2023),</a:t>
                      </a: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Multicenter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5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608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00" spc="-20" b="1">
                          <a:solidFill>
                            <a:srgbClr val="D9D9D9"/>
                          </a:solidFill>
                          <a:latin typeface="Calibri"/>
                          <a:cs typeface="Calibri"/>
                        </a:rPr>
                        <a:t>1.8%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 descr=""/>
          <p:cNvGrpSpPr/>
          <p:nvPr/>
        </p:nvGrpSpPr>
        <p:grpSpPr>
          <a:xfrm>
            <a:off x="6464300" y="914400"/>
            <a:ext cx="2616200" cy="3683000"/>
            <a:chOff x="6464300" y="914400"/>
            <a:chExt cx="2616200" cy="368300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4300" y="914400"/>
              <a:ext cx="2616200" cy="368300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6592093" y="1016793"/>
              <a:ext cx="2378075" cy="3447415"/>
            </a:xfrm>
            <a:custGeom>
              <a:avLst/>
              <a:gdLst/>
              <a:ahLst/>
              <a:cxnLst/>
              <a:rect l="l" t="t" r="r" b="b"/>
              <a:pathLst>
                <a:path w="2378075" h="3447415">
                  <a:moveTo>
                    <a:pt x="0" y="396081"/>
                  </a:moveTo>
                  <a:lnTo>
                    <a:pt x="7937" y="316706"/>
                  </a:lnTo>
                  <a:lnTo>
                    <a:pt x="30956" y="242093"/>
                  </a:lnTo>
                  <a:lnTo>
                    <a:pt x="67468" y="174625"/>
                  </a:lnTo>
                  <a:lnTo>
                    <a:pt x="115887" y="115887"/>
                  </a:lnTo>
                  <a:lnTo>
                    <a:pt x="174625" y="67468"/>
                  </a:lnTo>
                  <a:lnTo>
                    <a:pt x="242093" y="30956"/>
                  </a:lnTo>
                  <a:lnTo>
                    <a:pt x="316706" y="7937"/>
                  </a:lnTo>
                  <a:lnTo>
                    <a:pt x="396081" y="0"/>
                  </a:lnTo>
                  <a:lnTo>
                    <a:pt x="1981993" y="0"/>
                  </a:lnTo>
                  <a:lnTo>
                    <a:pt x="2061368" y="7937"/>
                  </a:lnTo>
                  <a:lnTo>
                    <a:pt x="2135981" y="30956"/>
                  </a:lnTo>
                  <a:lnTo>
                    <a:pt x="2203450" y="67468"/>
                  </a:lnTo>
                  <a:lnTo>
                    <a:pt x="2262187" y="115887"/>
                  </a:lnTo>
                  <a:lnTo>
                    <a:pt x="2310606" y="174625"/>
                  </a:lnTo>
                  <a:lnTo>
                    <a:pt x="2347118" y="242093"/>
                  </a:lnTo>
                  <a:lnTo>
                    <a:pt x="2370137" y="316706"/>
                  </a:lnTo>
                  <a:lnTo>
                    <a:pt x="2378075" y="396081"/>
                  </a:lnTo>
                  <a:lnTo>
                    <a:pt x="2378075" y="3050381"/>
                  </a:lnTo>
                  <a:lnTo>
                    <a:pt x="2370137" y="3130550"/>
                  </a:lnTo>
                  <a:lnTo>
                    <a:pt x="2347118" y="3205162"/>
                  </a:lnTo>
                  <a:lnTo>
                    <a:pt x="2310606" y="3271837"/>
                  </a:lnTo>
                  <a:lnTo>
                    <a:pt x="2262187" y="3331368"/>
                  </a:lnTo>
                  <a:lnTo>
                    <a:pt x="2203450" y="3379787"/>
                  </a:lnTo>
                  <a:lnTo>
                    <a:pt x="2135981" y="3416300"/>
                  </a:lnTo>
                  <a:lnTo>
                    <a:pt x="2061368" y="3439318"/>
                  </a:lnTo>
                  <a:lnTo>
                    <a:pt x="1981993" y="3447256"/>
                  </a:lnTo>
                  <a:lnTo>
                    <a:pt x="396081" y="3447256"/>
                  </a:lnTo>
                  <a:lnTo>
                    <a:pt x="316706" y="3439318"/>
                  </a:lnTo>
                  <a:lnTo>
                    <a:pt x="242093" y="3416300"/>
                  </a:lnTo>
                  <a:lnTo>
                    <a:pt x="174625" y="3379787"/>
                  </a:lnTo>
                  <a:lnTo>
                    <a:pt x="115887" y="3331368"/>
                  </a:lnTo>
                  <a:lnTo>
                    <a:pt x="67468" y="3271837"/>
                  </a:lnTo>
                  <a:lnTo>
                    <a:pt x="30956" y="3205162"/>
                  </a:lnTo>
                  <a:lnTo>
                    <a:pt x="7937" y="3130550"/>
                  </a:lnTo>
                  <a:lnTo>
                    <a:pt x="0" y="3050381"/>
                  </a:lnTo>
                  <a:lnTo>
                    <a:pt x="0" y="396081"/>
                  </a:lnTo>
                  <a:close/>
                </a:path>
              </a:pathLst>
            </a:custGeom>
            <a:ln w="57150">
              <a:solidFill>
                <a:srgbClr val="87338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6819492" y="1242441"/>
            <a:ext cx="15259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 spc="-10">
                <a:latin typeface="Calibri"/>
                <a:cs typeface="Calibri"/>
              </a:rPr>
              <a:t>Multicenter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6819492" y="1852041"/>
            <a:ext cx="15113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 spc="-10">
                <a:latin typeface="Calibri"/>
                <a:cs typeface="Calibri"/>
              </a:rPr>
              <a:t>Prospective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819492" y="2461641"/>
            <a:ext cx="143383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 spc="-10">
                <a:latin typeface="Calibri"/>
                <a:cs typeface="Calibri"/>
              </a:rPr>
              <a:t>All-comer population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819492" y="3376041"/>
            <a:ext cx="138557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>
                <a:latin typeface="Calibri"/>
                <a:cs typeface="Calibri"/>
              </a:rPr>
              <a:t>Core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lab </a:t>
            </a:r>
            <a:r>
              <a:rPr dirty="0" sz="2000">
                <a:latin typeface="Calibri"/>
                <a:cs typeface="Calibri"/>
              </a:rPr>
              <a:t>analysis</a:t>
            </a:r>
            <a:r>
              <a:rPr dirty="0" sz="2000" spc="-10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all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images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457231" y="1079441"/>
            <a:ext cx="368935" cy="194183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865"/>
              </a:spcBef>
            </a:pPr>
            <a:r>
              <a:rPr dirty="0" sz="3400" spc="-50" b="0">
                <a:latin typeface="Aglet Sans Light"/>
                <a:cs typeface="Aglet Sans Light"/>
              </a:rPr>
              <a:t>✓</a:t>
            </a:r>
            <a:endParaRPr sz="3400">
              <a:latin typeface="Aglet Sans Light"/>
              <a:cs typeface="Aglet Sans Light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400" spc="-50" b="0">
                <a:latin typeface="Aglet Sans Light"/>
                <a:cs typeface="Aglet Sans Light"/>
              </a:rPr>
              <a:t>✓</a:t>
            </a:r>
            <a:endParaRPr sz="3400">
              <a:latin typeface="Aglet Sans Light"/>
              <a:cs typeface="Aglet Sans Light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3400" spc="-50" b="0">
                <a:latin typeface="Aglet Sans Light"/>
                <a:cs typeface="Aglet Sans Light"/>
              </a:rPr>
              <a:t>✓</a:t>
            </a:r>
            <a:endParaRPr sz="3400">
              <a:latin typeface="Aglet Sans Light"/>
              <a:cs typeface="Aglet Sans Light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447825" y="3546316"/>
            <a:ext cx="365125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400" spc="-50" b="0">
                <a:latin typeface="Aglet Sans Light"/>
                <a:cs typeface="Aglet Sans Light"/>
              </a:rPr>
              <a:t>✓</a:t>
            </a:r>
            <a:endParaRPr sz="3400">
              <a:latin typeface="Aglet Sans Light"/>
              <a:cs typeface="Aglet Sans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Background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684991" y="1713289"/>
            <a:ext cx="11626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9910" algn="l"/>
              </a:tabLst>
            </a:pPr>
            <a:r>
              <a:rPr dirty="0" sz="1800" spc="-25">
                <a:latin typeface="Calibri"/>
                <a:cs typeface="Calibri"/>
              </a:rPr>
              <a:t>and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10">
                <a:latin typeface="Calibri"/>
                <a:cs typeface="Calibri"/>
              </a:rPr>
              <a:t>device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35899" y="1152050"/>
            <a:ext cx="3788410" cy="1272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Calibri"/>
                <a:cs typeface="Calibri"/>
              </a:rPr>
              <a:t>Objectives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of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PROVE:</a:t>
            </a:r>
            <a:endParaRPr sz="2000">
              <a:latin typeface="Calibri"/>
              <a:cs typeface="Calibri"/>
            </a:endParaRPr>
          </a:p>
          <a:p>
            <a:pPr marL="412115" marR="5080" indent="-400050">
              <a:lnSpc>
                <a:spcPct val="148200"/>
              </a:lnSpc>
              <a:spcBef>
                <a:spcPts val="900"/>
              </a:spcBef>
              <a:tabLst>
                <a:tab pos="412750" algn="l"/>
                <a:tab pos="810895" algn="l"/>
                <a:tab pos="1788795" algn="l"/>
                <a:tab pos="2286635" algn="l"/>
                <a:tab pos="3068320" algn="l"/>
              </a:tabLst>
            </a:pPr>
            <a:r>
              <a:rPr dirty="0" sz="1850" spc="-25">
                <a:latin typeface="Calibri"/>
                <a:cs typeface="Calibri"/>
              </a:rPr>
              <a:t>I.</a:t>
            </a:r>
            <a:r>
              <a:rPr dirty="0" sz="1850">
                <a:latin typeface="Calibri"/>
                <a:cs typeface="Calibri"/>
              </a:rPr>
              <a:t>	</a:t>
            </a:r>
            <a:r>
              <a:rPr dirty="0" sz="1800" spc="-25">
                <a:latin typeface="Calibri"/>
                <a:cs typeface="Calibri"/>
              </a:rPr>
              <a:t>To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10">
                <a:latin typeface="Calibri"/>
                <a:cs typeface="Calibri"/>
              </a:rPr>
              <a:t>evaluate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25">
                <a:latin typeface="Calibri"/>
                <a:cs typeface="Calibri"/>
              </a:rPr>
              <a:t>the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10">
                <a:latin typeface="Calibri"/>
                <a:cs typeface="Calibri"/>
              </a:rPr>
              <a:t>safety,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20">
                <a:latin typeface="Calibri"/>
                <a:cs typeface="Calibri"/>
              </a:rPr>
              <a:t>efficacy </a:t>
            </a:r>
            <a:r>
              <a:rPr dirty="0" sz="1800" spc="-10">
                <a:latin typeface="Calibri"/>
                <a:cs typeface="Calibri"/>
              </a:rPr>
              <a:t>performance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ACURATE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neo2.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35899" y="2810568"/>
            <a:ext cx="5116195" cy="125984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412115" marR="5080" indent="-400050">
              <a:lnSpc>
                <a:spcPct val="149100"/>
              </a:lnSpc>
              <a:spcBef>
                <a:spcPts val="40"/>
              </a:spcBef>
            </a:pPr>
            <a:r>
              <a:rPr dirty="0" sz="1850">
                <a:latin typeface="Calibri"/>
                <a:cs typeface="Calibri"/>
              </a:rPr>
              <a:t>II.</a:t>
            </a:r>
            <a:r>
              <a:rPr dirty="0" sz="1850" spc="380">
                <a:latin typeface="Calibri"/>
                <a:cs typeface="Calibri"/>
              </a:rPr>
              <a:t>  </a:t>
            </a:r>
            <a:r>
              <a:rPr dirty="0" sz="1800" spc="-30">
                <a:latin typeface="Calibri"/>
                <a:cs typeface="Calibri"/>
              </a:rPr>
              <a:t>To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this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prospective</a:t>
            </a:r>
            <a:r>
              <a:rPr dirty="0" sz="1800">
                <a:latin typeface="Calibri"/>
                <a:cs typeface="Calibri"/>
              </a:rPr>
              <a:t>,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multicenter</a:t>
            </a:r>
            <a:r>
              <a:rPr dirty="0" sz="1800">
                <a:latin typeface="Calibri"/>
                <a:cs typeface="Calibri"/>
              </a:rPr>
              <a:t>,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all-comer </a:t>
            </a:r>
            <a:r>
              <a:rPr dirty="0" sz="1800" b="1">
                <a:latin typeface="Calibri"/>
                <a:cs typeface="Calibri"/>
              </a:rPr>
              <a:t>population</a:t>
            </a:r>
            <a:r>
              <a:rPr dirty="0" sz="1800">
                <a:latin typeface="Calibri"/>
                <a:cs typeface="Calibri"/>
              </a:rPr>
              <a:t>,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</a:t>
            </a:r>
            <a:r>
              <a:rPr dirty="0" sz="1800" spc="10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core</a:t>
            </a:r>
            <a:r>
              <a:rPr dirty="0" sz="1800" spc="8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lab</a:t>
            </a:r>
            <a:r>
              <a:rPr dirty="0" sz="1800" spc="9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analysis</a:t>
            </a:r>
            <a:r>
              <a:rPr dirty="0" sz="1800" spc="7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of</a:t>
            </a:r>
            <a:r>
              <a:rPr dirty="0" sz="1800" spc="10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all</a:t>
            </a:r>
            <a:r>
              <a:rPr dirty="0" sz="1800" spc="9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images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independent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endpoint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adjudication.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6464300" y="914400"/>
            <a:ext cx="2616200" cy="3683000"/>
            <a:chOff x="6464300" y="914400"/>
            <a:chExt cx="2616200" cy="3683000"/>
          </a:xfrm>
        </p:grpSpPr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4300" y="914400"/>
              <a:ext cx="2616200" cy="3683000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6592093" y="1016793"/>
              <a:ext cx="2378075" cy="3447415"/>
            </a:xfrm>
            <a:custGeom>
              <a:avLst/>
              <a:gdLst/>
              <a:ahLst/>
              <a:cxnLst/>
              <a:rect l="l" t="t" r="r" b="b"/>
              <a:pathLst>
                <a:path w="2378075" h="3447415">
                  <a:moveTo>
                    <a:pt x="0" y="396081"/>
                  </a:moveTo>
                  <a:lnTo>
                    <a:pt x="7937" y="316706"/>
                  </a:lnTo>
                  <a:lnTo>
                    <a:pt x="30956" y="242093"/>
                  </a:lnTo>
                  <a:lnTo>
                    <a:pt x="67468" y="174625"/>
                  </a:lnTo>
                  <a:lnTo>
                    <a:pt x="115887" y="115887"/>
                  </a:lnTo>
                  <a:lnTo>
                    <a:pt x="174625" y="67468"/>
                  </a:lnTo>
                  <a:lnTo>
                    <a:pt x="242093" y="30956"/>
                  </a:lnTo>
                  <a:lnTo>
                    <a:pt x="316706" y="7937"/>
                  </a:lnTo>
                  <a:lnTo>
                    <a:pt x="396081" y="0"/>
                  </a:lnTo>
                  <a:lnTo>
                    <a:pt x="1981993" y="0"/>
                  </a:lnTo>
                  <a:lnTo>
                    <a:pt x="2061368" y="7937"/>
                  </a:lnTo>
                  <a:lnTo>
                    <a:pt x="2135981" y="30956"/>
                  </a:lnTo>
                  <a:lnTo>
                    <a:pt x="2203450" y="67468"/>
                  </a:lnTo>
                  <a:lnTo>
                    <a:pt x="2262187" y="115887"/>
                  </a:lnTo>
                  <a:lnTo>
                    <a:pt x="2310606" y="174625"/>
                  </a:lnTo>
                  <a:lnTo>
                    <a:pt x="2347118" y="242093"/>
                  </a:lnTo>
                  <a:lnTo>
                    <a:pt x="2370137" y="316706"/>
                  </a:lnTo>
                  <a:lnTo>
                    <a:pt x="2378075" y="396081"/>
                  </a:lnTo>
                  <a:lnTo>
                    <a:pt x="2378075" y="3050381"/>
                  </a:lnTo>
                  <a:lnTo>
                    <a:pt x="2370137" y="3130550"/>
                  </a:lnTo>
                  <a:lnTo>
                    <a:pt x="2347118" y="3205162"/>
                  </a:lnTo>
                  <a:lnTo>
                    <a:pt x="2310606" y="3271837"/>
                  </a:lnTo>
                  <a:lnTo>
                    <a:pt x="2262187" y="3331368"/>
                  </a:lnTo>
                  <a:lnTo>
                    <a:pt x="2203450" y="3379787"/>
                  </a:lnTo>
                  <a:lnTo>
                    <a:pt x="2135981" y="3416300"/>
                  </a:lnTo>
                  <a:lnTo>
                    <a:pt x="2061368" y="3439318"/>
                  </a:lnTo>
                  <a:lnTo>
                    <a:pt x="1981993" y="3447256"/>
                  </a:lnTo>
                  <a:lnTo>
                    <a:pt x="396081" y="3447256"/>
                  </a:lnTo>
                  <a:lnTo>
                    <a:pt x="316706" y="3439318"/>
                  </a:lnTo>
                  <a:lnTo>
                    <a:pt x="242093" y="3416300"/>
                  </a:lnTo>
                  <a:lnTo>
                    <a:pt x="174625" y="3379787"/>
                  </a:lnTo>
                  <a:lnTo>
                    <a:pt x="115887" y="3331368"/>
                  </a:lnTo>
                  <a:lnTo>
                    <a:pt x="67468" y="3271837"/>
                  </a:lnTo>
                  <a:lnTo>
                    <a:pt x="30956" y="3205162"/>
                  </a:lnTo>
                  <a:lnTo>
                    <a:pt x="7937" y="3130550"/>
                  </a:lnTo>
                  <a:lnTo>
                    <a:pt x="0" y="3050381"/>
                  </a:lnTo>
                  <a:lnTo>
                    <a:pt x="0" y="396081"/>
                  </a:lnTo>
                  <a:close/>
                </a:path>
              </a:pathLst>
            </a:custGeom>
            <a:ln w="57150">
              <a:solidFill>
                <a:srgbClr val="87338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6819492" y="1242441"/>
            <a:ext cx="15259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 spc="-10">
                <a:latin typeface="Calibri"/>
                <a:cs typeface="Calibri"/>
              </a:rPr>
              <a:t>Multicenter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10" name="object 10" descr=""/>
          <p:cNvSpPr txBox="1"/>
          <p:nvPr/>
        </p:nvSpPr>
        <p:spPr>
          <a:xfrm>
            <a:off x="6819492" y="1852041"/>
            <a:ext cx="15113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 spc="-10">
                <a:latin typeface="Calibri"/>
                <a:cs typeface="Calibri"/>
              </a:rPr>
              <a:t>Prospective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19492" y="2461641"/>
            <a:ext cx="143383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 spc="-10">
                <a:latin typeface="Calibri"/>
                <a:cs typeface="Calibri"/>
              </a:rPr>
              <a:t>All-comer population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819492" y="3376041"/>
            <a:ext cx="138557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SzPct val="102500"/>
              <a:buFont typeface="Aglet Sans Light"/>
              <a:buChar char="■"/>
              <a:tabLst>
                <a:tab pos="298450" algn="l"/>
              </a:tabLst>
            </a:pPr>
            <a:r>
              <a:rPr dirty="0" sz="2000">
                <a:latin typeface="Calibri"/>
                <a:cs typeface="Calibri"/>
              </a:rPr>
              <a:t>Core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lab </a:t>
            </a:r>
            <a:r>
              <a:rPr dirty="0" sz="2000">
                <a:latin typeface="Calibri"/>
                <a:cs typeface="Calibri"/>
              </a:rPr>
              <a:t>analysis</a:t>
            </a:r>
            <a:r>
              <a:rPr dirty="0" sz="2000" spc="-10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all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images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457231" y="1079441"/>
            <a:ext cx="368935" cy="194183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865"/>
              </a:spcBef>
            </a:pPr>
            <a:r>
              <a:rPr dirty="0" sz="3400" spc="-50" b="0">
                <a:latin typeface="Aglet Sans Light"/>
                <a:cs typeface="Aglet Sans Light"/>
              </a:rPr>
              <a:t>✓</a:t>
            </a:r>
            <a:endParaRPr sz="3400">
              <a:latin typeface="Aglet Sans Light"/>
              <a:cs typeface="Aglet Sans Light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400" spc="-50" b="0">
                <a:latin typeface="Aglet Sans Light"/>
                <a:cs typeface="Aglet Sans Light"/>
              </a:rPr>
              <a:t>✓</a:t>
            </a:r>
            <a:endParaRPr sz="3400">
              <a:latin typeface="Aglet Sans Light"/>
              <a:cs typeface="Aglet Sans Light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3400" spc="-50" b="0">
                <a:latin typeface="Aglet Sans Light"/>
                <a:cs typeface="Aglet Sans Light"/>
              </a:rPr>
              <a:t>✓</a:t>
            </a:r>
            <a:endParaRPr sz="3400">
              <a:latin typeface="Aglet Sans Light"/>
              <a:cs typeface="Aglet Sans Light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447825" y="3546316"/>
            <a:ext cx="365125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400" spc="-50" b="0">
                <a:latin typeface="Aglet Sans Light"/>
                <a:cs typeface="Aglet Sans Light"/>
              </a:rPr>
              <a:t>✓</a:t>
            </a:r>
            <a:endParaRPr sz="3400">
              <a:latin typeface="Aglet Sans Light"/>
              <a:cs typeface="Aglet Sans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Holger Thiele</dc:creator>
  <dc:subject>TAVI hotline: long-term registry data</dc:subject>
  <dc:title>A prospective multicentre registry of a short-frame supra-annular transcatheter aortic valve</dc:title>
  <dcterms:created xsi:type="dcterms:W3CDTF">2024-05-15T15:02:46Z</dcterms:created>
  <dcterms:modified xsi:type="dcterms:W3CDTF">2024-05-15T15:02:46Z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2015-11-16T00:00:00Z</vt:filetime>
  </property>
  <property fmtid="{D5CDD505-2E9C-101B-9397-08002B2CF9AE}" pid="3" name="Creator">
    <vt:lpwstr>europcr2024</vt:lpwstr>
  </property>
  <property fmtid="{D5CDD505-2E9C-101B-9397-08002B2CF9AE}" pid="4" name="LastSaved">
    <vt:filetime>2024-05-15T00:00:00Z</vt:filetime>
  </property>
  <property fmtid="{D5CDD505-2E9C-101B-9397-08002B2CF9AE}" pid="5" name="Producer">
    <vt:lpwstr>Aspose.Slides for .NET 23.12; modified using iTextSharp™ 5.5.13.3 ©2000-2022 iText Group NV (AGPL-version)</vt:lpwstr>
  </property>
</Properties>
</file>