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6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6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6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6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0655"/>
          </a:xfrm>
          <a:custGeom>
            <a:avLst/>
            <a:gdLst/>
            <a:ahLst/>
            <a:cxnLst/>
            <a:rect l="l" t="t" r="r" b="b"/>
            <a:pathLst>
              <a:path w="12192000" h="160655">
                <a:moveTo>
                  <a:pt x="0" y="0"/>
                </a:moveTo>
                <a:lnTo>
                  <a:pt x="12192000" y="0"/>
                </a:lnTo>
                <a:lnTo>
                  <a:pt x="12192000" y="160474"/>
                </a:lnTo>
                <a:lnTo>
                  <a:pt x="0" y="160474"/>
                </a:lnTo>
                <a:lnTo>
                  <a:pt x="0" y="0"/>
                </a:lnTo>
                <a:close/>
              </a:path>
            </a:pathLst>
          </a:custGeom>
          <a:solidFill>
            <a:srgbClr val="0A32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80" y="0"/>
            <a:ext cx="12124019" cy="2182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429" y="169773"/>
            <a:ext cx="11153140" cy="1408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6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282" y="1236979"/>
            <a:ext cx="11137265" cy="419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80" y="6475688"/>
              <a:ext cx="12124019" cy="31385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650179" y="3158235"/>
            <a:ext cx="8711565" cy="22713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3500" marR="43180">
              <a:lnSpc>
                <a:spcPct val="109400"/>
              </a:lnSpc>
              <a:spcBef>
                <a:spcPts val="8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George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Bakris</a:t>
            </a: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Akshay</a:t>
            </a:r>
            <a:r>
              <a:rPr dirty="0" u="heavy" sz="16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dirty="0" u="heavy" sz="16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Desai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u="none" sz="16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Ahmad</a:t>
            </a:r>
            <a:r>
              <a:rPr dirty="0" u="none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Aswad</a:t>
            </a:r>
            <a:r>
              <a:rPr dirty="0" u="none" baseline="25252" sz="165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Jolita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Badariene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Farhana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Kazi</a:t>
            </a:r>
            <a:r>
              <a:rPr dirty="0" u="none" baseline="25252" sz="1650" spc="-1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Adam</a:t>
            </a:r>
            <a:r>
              <a:rPr dirty="0" u="none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5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Karns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Joel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Neutel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Wansu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Daniel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Stiglitz</a:t>
            </a:r>
            <a:r>
              <a:rPr dirty="0" u="none" baseline="25252" sz="165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Nune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Makarova</a:t>
            </a:r>
            <a:r>
              <a:rPr dirty="0" u="none" baseline="25252" sz="1650" spc="-15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Andrea</a:t>
            </a:r>
            <a:r>
              <a:rPr dirty="0" u="none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Havasi</a:t>
            </a:r>
            <a:r>
              <a:rPr dirty="0" u="none" baseline="25252" sz="16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20">
                <a:solidFill>
                  <a:srgbClr val="FFFFFF"/>
                </a:solidFill>
                <a:latin typeface="Arial"/>
                <a:cs typeface="Arial"/>
              </a:rPr>
              <a:t>Dion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Zappe</a:t>
            </a:r>
            <a:r>
              <a:rPr dirty="0" u="none" baseline="25252" sz="165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FFFFFF"/>
                </a:solidFill>
                <a:latin typeface="Arial"/>
                <a:cs typeface="Arial"/>
              </a:rPr>
              <a:t>Manish</a:t>
            </a:r>
            <a:r>
              <a:rPr dirty="0" u="none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600" spc="-10">
                <a:solidFill>
                  <a:srgbClr val="FFFFFF"/>
                </a:solidFill>
                <a:latin typeface="Arial"/>
                <a:cs typeface="Arial"/>
              </a:rPr>
              <a:t>Saxena</a:t>
            </a:r>
            <a:r>
              <a:rPr dirty="0" u="none" baseline="25252" sz="1650" spc="-15">
                <a:solidFill>
                  <a:srgbClr val="FFFFFF"/>
                </a:solidFill>
                <a:latin typeface="Arial"/>
                <a:cs typeface="Arial"/>
              </a:rPr>
              <a:t>9,10</a:t>
            </a:r>
            <a:endParaRPr baseline="25252" sz="1650">
              <a:latin typeface="Arial"/>
              <a:cs typeface="Arial"/>
            </a:endParaRPr>
          </a:p>
          <a:p>
            <a:pPr marL="63500" marR="226060">
              <a:lnSpc>
                <a:spcPct val="106100"/>
              </a:lnSpc>
              <a:spcBef>
                <a:spcPts val="1595"/>
              </a:spcBef>
            </a:pP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Chicago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Medicine,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Chicago,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IL,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Brigham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Women’s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Hospital,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Boston,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Gonzalez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Aswad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Miami,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FL,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Faculty,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Vilnius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University,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Vilnius,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Lithuania;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Prime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Revival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Coppell,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TX,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Entertainment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Group,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Beverly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Hills,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CA,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Center,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Tustin,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 spc="-15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Alnylam Pharmaceuticals,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Cambridge,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MA,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USA;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Barts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Trust,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London,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UK;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Queen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Mary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London,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London,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UK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63500" marR="2846705">
              <a:lnSpc>
                <a:spcPct val="10730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Cardiology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Expo,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6–8,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2024,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Atlanta,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GA,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USA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0979" y="1432052"/>
            <a:ext cx="8365490" cy="1601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</a:rPr>
              <a:t>Zilebesiran</a:t>
            </a:r>
            <a:r>
              <a:rPr dirty="0" sz="2400" spc="-3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</a:t>
            </a:r>
            <a:r>
              <a:rPr dirty="0" sz="2400" spc="-2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Combination</a:t>
            </a:r>
            <a:r>
              <a:rPr dirty="0" sz="2400" spc="-3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with</a:t>
            </a:r>
            <a:r>
              <a:rPr dirty="0" sz="2400" spc="-2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a</a:t>
            </a:r>
            <a:r>
              <a:rPr dirty="0" sz="2400" spc="-25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Standard-of-</a:t>
            </a:r>
            <a:r>
              <a:rPr dirty="0" sz="2400" spc="-20">
                <a:solidFill>
                  <a:srgbClr val="FFFFFF"/>
                </a:solidFill>
              </a:rPr>
              <a:t>care </a:t>
            </a:r>
            <a:r>
              <a:rPr dirty="0" sz="2400" spc="-10">
                <a:solidFill>
                  <a:srgbClr val="FFFFFF"/>
                </a:solidFill>
              </a:rPr>
              <a:t>Antihypertensive</a:t>
            </a:r>
            <a:r>
              <a:rPr dirty="0" sz="2400" spc="-4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</a:t>
            </a:r>
            <a:r>
              <a:rPr dirty="0" sz="2400" spc="-5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Patients</a:t>
            </a:r>
            <a:r>
              <a:rPr dirty="0" sz="2400" spc="-4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with</a:t>
            </a:r>
            <a:r>
              <a:rPr dirty="0" sz="2400" spc="-5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Inadequately</a:t>
            </a:r>
            <a:r>
              <a:rPr dirty="0" sz="2400" spc="-45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Controlled </a:t>
            </a:r>
            <a:r>
              <a:rPr dirty="0" sz="2400">
                <a:solidFill>
                  <a:srgbClr val="FFFFFF"/>
                </a:solidFill>
              </a:rPr>
              <a:t>Hypertension: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Primary</a:t>
            </a:r>
            <a:r>
              <a:rPr dirty="0" sz="2400" spc="-6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Results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from</a:t>
            </a:r>
            <a:r>
              <a:rPr dirty="0" sz="2400" spc="-6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the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Phase</a:t>
            </a:r>
            <a:r>
              <a:rPr dirty="0" sz="2400" spc="-6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2</a:t>
            </a:r>
            <a:endParaRPr sz="2400"/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400" spc="-20">
                <a:solidFill>
                  <a:srgbClr val="FFFFFF"/>
                </a:solidFill>
              </a:rPr>
              <a:t>KARDIA-</a:t>
            </a:r>
            <a:r>
              <a:rPr dirty="0" sz="2400">
                <a:solidFill>
                  <a:srgbClr val="FFFFFF"/>
                </a:solidFill>
              </a:rPr>
              <a:t>2</a:t>
            </a:r>
            <a:r>
              <a:rPr dirty="0" sz="2400" spc="35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Study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175003"/>
            <a:ext cx="23418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99DC"/>
                </a:solidFill>
                <a:latin typeface="Arial"/>
                <a:cs typeface="Arial"/>
              </a:rPr>
              <a:t>Indapamide</a:t>
            </a:r>
            <a:r>
              <a:rPr dirty="0" sz="2000" spc="-105" b="1">
                <a:solidFill>
                  <a:srgbClr val="0099D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9DC"/>
                </a:solidFill>
                <a:latin typeface="Arial"/>
                <a:cs typeface="Arial"/>
              </a:rPr>
              <a:t>Cohort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93115"/>
            <a:ext cx="10980420" cy="8851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/>
              <a:t>Secondary</a:t>
            </a:r>
            <a:r>
              <a:rPr dirty="0" sz="2800" spc="-85"/>
              <a:t> </a:t>
            </a:r>
            <a:r>
              <a:rPr dirty="0" sz="2800"/>
              <a:t>Endpoint:</a:t>
            </a:r>
            <a:r>
              <a:rPr dirty="0" sz="2800" spc="-80"/>
              <a:t> </a:t>
            </a:r>
            <a:r>
              <a:rPr dirty="0" sz="2800"/>
              <a:t>Change</a:t>
            </a:r>
            <a:r>
              <a:rPr dirty="0" sz="2800" spc="-85"/>
              <a:t> </a:t>
            </a:r>
            <a:r>
              <a:rPr dirty="0" sz="2800"/>
              <a:t>From</a:t>
            </a:r>
            <a:r>
              <a:rPr dirty="0" sz="2800" spc="-85"/>
              <a:t> </a:t>
            </a:r>
            <a:r>
              <a:rPr dirty="0" sz="2800"/>
              <a:t>Baseline</a:t>
            </a:r>
            <a:r>
              <a:rPr dirty="0" sz="2800" spc="-80"/>
              <a:t> </a:t>
            </a:r>
            <a:r>
              <a:rPr dirty="0" sz="2800"/>
              <a:t>Through</a:t>
            </a:r>
            <a:r>
              <a:rPr dirty="0" sz="2800" spc="-90"/>
              <a:t> </a:t>
            </a:r>
            <a:r>
              <a:rPr dirty="0" sz="2800"/>
              <a:t>Month</a:t>
            </a:r>
            <a:r>
              <a:rPr dirty="0" sz="2800" spc="-85"/>
              <a:t> </a:t>
            </a:r>
            <a:r>
              <a:rPr dirty="0" sz="2800"/>
              <a:t>6</a:t>
            </a:r>
            <a:r>
              <a:rPr dirty="0" sz="2800" spc="-80"/>
              <a:t> </a:t>
            </a:r>
            <a:r>
              <a:rPr dirty="0" sz="2800" spc="-25"/>
              <a:t>in </a:t>
            </a:r>
            <a:r>
              <a:rPr dirty="0" sz="2800"/>
              <a:t>Office</a:t>
            </a:r>
            <a:r>
              <a:rPr dirty="0" sz="2800" spc="-80"/>
              <a:t> </a:t>
            </a:r>
            <a:r>
              <a:rPr dirty="0" sz="2800" spc="-25"/>
              <a:t>SBP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35938" y="6602476"/>
            <a:ext cx="6876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BL,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baseline;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difference;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SE,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standard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error.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52788" y="1401438"/>
            <a:ext cx="10086975" cy="4280535"/>
            <a:chOff x="1152788" y="1401438"/>
            <a:chExt cx="10086975" cy="4280535"/>
          </a:xfrm>
        </p:grpSpPr>
        <p:sp>
          <p:nvSpPr>
            <p:cNvPr id="6" name="object 6" descr=""/>
            <p:cNvSpPr/>
            <p:nvPr/>
          </p:nvSpPr>
          <p:spPr>
            <a:xfrm>
              <a:off x="6096000" y="1407788"/>
              <a:ext cx="5137150" cy="3515360"/>
            </a:xfrm>
            <a:custGeom>
              <a:avLst/>
              <a:gdLst/>
              <a:ahLst/>
              <a:cxnLst/>
              <a:rect l="l" t="t" r="r" b="b"/>
              <a:pathLst>
                <a:path w="5137150" h="3515360">
                  <a:moveTo>
                    <a:pt x="0" y="0"/>
                  </a:moveTo>
                  <a:lnTo>
                    <a:pt x="5136859" y="0"/>
                  </a:lnTo>
                  <a:lnTo>
                    <a:pt x="5136859" y="3514987"/>
                  </a:lnTo>
                  <a:lnTo>
                    <a:pt x="0" y="35149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88" y="1621757"/>
              <a:ext cx="9886421" cy="4059935"/>
            </a:xfrm>
            <a:prstGeom prst="rect">
              <a:avLst/>
            </a:prstGeom>
          </p:spPr>
        </p:pic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50213" y="5792721"/>
          <a:ext cx="112445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79"/>
                <a:gridCol w="4389120"/>
                <a:gridCol w="3383279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5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LSMD</a:t>
                      </a:r>
                      <a:r>
                        <a:rPr dirty="0" sz="15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placebo,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−11.0</a:t>
                      </a:r>
                      <a:r>
                        <a:rPr dirty="0" sz="1500" spc="-5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(−14.7,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−7.3),</a:t>
                      </a:r>
                      <a:r>
                        <a:rPr dirty="0" sz="1500" spc="-5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−13.6</a:t>
                      </a:r>
                      <a:r>
                        <a:rPr dirty="0" sz="15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(−16.9,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−10.3),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149116" y="1771637"/>
            <a:ext cx="59372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08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*9.7%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61184" y="2101551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*42.9%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42471" y="2283778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*41.7%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11850" y="3597384"/>
            <a:ext cx="59372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*3.3%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21537" y="3487290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*13.3%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12154" y="3134241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*15.5%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52788" y="1401438"/>
            <a:ext cx="10086975" cy="4280535"/>
            <a:chOff x="1152788" y="1401438"/>
            <a:chExt cx="10086975" cy="42805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88" y="1621757"/>
              <a:ext cx="9886421" cy="405993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96000" y="1407788"/>
              <a:ext cx="5137150" cy="3515360"/>
            </a:xfrm>
            <a:custGeom>
              <a:avLst/>
              <a:gdLst/>
              <a:ahLst/>
              <a:cxnLst/>
              <a:rect l="l" t="t" r="r" b="b"/>
              <a:pathLst>
                <a:path w="5137150" h="3515360">
                  <a:moveTo>
                    <a:pt x="0" y="0"/>
                  </a:moveTo>
                  <a:lnTo>
                    <a:pt x="5136859" y="0"/>
                  </a:lnTo>
                  <a:lnTo>
                    <a:pt x="5136859" y="3514987"/>
                  </a:lnTo>
                  <a:lnTo>
                    <a:pt x="0" y="35149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126891" y="1692512"/>
              <a:ext cx="678815" cy="277495"/>
            </a:xfrm>
            <a:custGeom>
              <a:avLst/>
              <a:gdLst/>
              <a:ahLst/>
              <a:cxnLst/>
              <a:rect l="l" t="t" r="r" b="b"/>
              <a:pathLst>
                <a:path w="678815" h="277494">
                  <a:moveTo>
                    <a:pt x="67839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678390" y="276999"/>
                  </a:lnTo>
                  <a:lnTo>
                    <a:pt x="67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5940" y="1175003"/>
            <a:ext cx="2312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A6F6D"/>
                </a:solidFill>
                <a:latin typeface="Arial"/>
                <a:cs typeface="Arial"/>
              </a:rPr>
              <a:t>Amlodipine</a:t>
            </a:r>
            <a:r>
              <a:rPr dirty="0" sz="2000" spc="-114" b="1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6A6F6D"/>
                </a:solidFill>
                <a:latin typeface="Arial"/>
                <a:cs typeface="Arial"/>
              </a:rPr>
              <a:t>Cohort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293115"/>
            <a:ext cx="10980420" cy="8851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/>
              <a:t>Secondary</a:t>
            </a:r>
            <a:r>
              <a:rPr dirty="0" sz="2800" spc="-85"/>
              <a:t> </a:t>
            </a:r>
            <a:r>
              <a:rPr dirty="0" sz="2800"/>
              <a:t>Endpoint:</a:t>
            </a:r>
            <a:r>
              <a:rPr dirty="0" sz="2800" spc="-80"/>
              <a:t> </a:t>
            </a:r>
            <a:r>
              <a:rPr dirty="0" sz="2800"/>
              <a:t>Change</a:t>
            </a:r>
            <a:r>
              <a:rPr dirty="0" sz="2800" spc="-85"/>
              <a:t> </a:t>
            </a:r>
            <a:r>
              <a:rPr dirty="0" sz="2800"/>
              <a:t>From</a:t>
            </a:r>
            <a:r>
              <a:rPr dirty="0" sz="2800" spc="-85"/>
              <a:t> </a:t>
            </a:r>
            <a:r>
              <a:rPr dirty="0" sz="2800"/>
              <a:t>Baseline</a:t>
            </a:r>
            <a:r>
              <a:rPr dirty="0" sz="2800" spc="-80"/>
              <a:t> </a:t>
            </a:r>
            <a:r>
              <a:rPr dirty="0" sz="2800"/>
              <a:t>Through</a:t>
            </a:r>
            <a:r>
              <a:rPr dirty="0" sz="2800" spc="-90"/>
              <a:t> </a:t>
            </a:r>
            <a:r>
              <a:rPr dirty="0" sz="2800"/>
              <a:t>Month</a:t>
            </a:r>
            <a:r>
              <a:rPr dirty="0" sz="2800" spc="-85"/>
              <a:t> </a:t>
            </a:r>
            <a:r>
              <a:rPr dirty="0" sz="2800"/>
              <a:t>6</a:t>
            </a:r>
            <a:r>
              <a:rPr dirty="0" sz="2800" spc="-80"/>
              <a:t> </a:t>
            </a:r>
            <a:r>
              <a:rPr dirty="0" sz="2800" spc="-25"/>
              <a:t>in </a:t>
            </a:r>
            <a:r>
              <a:rPr dirty="0" sz="2800"/>
              <a:t>Office</a:t>
            </a:r>
            <a:r>
              <a:rPr dirty="0" sz="2800" spc="-80"/>
              <a:t> </a:t>
            </a:r>
            <a:r>
              <a:rPr dirty="0" sz="2800" spc="-25"/>
              <a:t>SBP</a:t>
            </a:r>
            <a:endParaRPr sz="2800"/>
          </a:p>
        </p:txBody>
      </p:sp>
      <p:sp>
        <p:nvSpPr>
          <p:cNvPr id="8" name="object 8" descr=""/>
          <p:cNvSpPr txBox="1"/>
          <p:nvPr/>
        </p:nvSpPr>
        <p:spPr>
          <a:xfrm>
            <a:off x="535938" y="6602476"/>
            <a:ext cx="6876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BL,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baseline;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difference;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SE,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standard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error.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0213" y="5792721"/>
          <a:ext cx="112445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79"/>
                <a:gridCol w="4389120"/>
                <a:gridCol w="3383279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5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LSMD</a:t>
                      </a:r>
                      <a:r>
                        <a:rPr dirty="0" sz="15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placebo,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−7.9</a:t>
                      </a:r>
                      <a:r>
                        <a:rPr dirty="0" sz="15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(−10.6,</a:t>
                      </a:r>
                      <a:r>
                        <a:rPr dirty="0" sz="15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−5.3),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−8.6</a:t>
                      </a:r>
                      <a:r>
                        <a:rPr dirty="0" sz="15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(−10.9,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−6.3),</a:t>
                      </a:r>
                      <a:r>
                        <a:rPr dirty="0" sz="15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6205631" y="1724659"/>
            <a:ext cx="5149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*12.0%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61184" y="2052674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*41.7%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42471" y="2282240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*49.1%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11850" y="3268838"/>
            <a:ext cx="59372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21537" y="3336424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*22.6%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212154" y="3374143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7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*25.2%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175003"/>
            <a:ext cx="23247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AF1F65"/>
                </a:solidFill>
                <a:latin typeface="Arial"/>
                <a:cs typeface="Arial"/>
              </a:rPr>
              <a:t>Olmesartan</a:t>
            </a:r>
            <a:r>
              <a:rPr dirty="0" sz="2000" spc="-120" b="1">
                <a:solidFill>
                  <a:srgbClr val="AF1F6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AF1F65"/>
                </a:solidFill>
                <a:latin typeface="Arial"/>
                <a:cs typeface="Arial"/>
              </a:rPr>
              <a:t>Cohort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93115"/>
            <a:ext cx="10980420" cy="8851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/>
              <a:t>Secondary</a:t>
            </a:r>
            <a:r>
              <a:rPr dirty="0" sz="2800" spc="-85"/>
              <a:t> </a:t>
            </a:r>
            <a:r>
              <a:rPr dirty="0" sz="2800"/>
              <a:t>Endpoint:</a:t>
            </a:r>
            <a:r>
              <a:rPr dirty="0" sz="2800" spc="-80"/>
              <a:t> </a:t>
            </a:r>
            <a:r>
              <a:rPr dirty="0" sz="2800"/>
              <a:t>Change</a:t>
            </a:r>
            <a:r>
              <a:rPr dirty="0" sz="2800" spc="-85"/>
              <a:t> </a:t>
            </a:r>
            <a:r>
              <a:rPr dirty="0" sz="2800"/>
              <a:t>From</a:t>
            </a:r>
            <a:r>
              <a:rPr dirty="0" sz="2800" spc="-85"/>
              <a:t> </a:t>
            </a:r>
            <a:r>
              <a:rPr dirty="0" sz="2800"/>
              <a:t>Baseline</a:t>
            </a:r>
            <a:r>
              <a:rPr dirty="0" sz="2800" spc="-80"/>
              <a:t> </a:t>
            </a:r>
            <a:r>
              <a:rPr dirty="0" sz="2800"/>
              <a:t>Through</a:t>
            </a:r>
            <a:r>
              <a:rPr dirty="0" sz="2800" spc="-90"/>
              <a:t> </a:t>
            </a:r>
            <a:r>
              <a:rPr dirty="0" sz="2800"/>
              <a:t>Month</a:t>
            </a:r>
            <a:r>
              <a:rPr dirty="0" sz="2800" spc="-85"/>
              <a:t> </a:t>
            </a:r>
            <a:r>
              <a:rPr dirty="0" sz="2800"/>
              <a:t>6</a:t>
            </a:r>
            <a:r>
              <a:rPr dirty="0" sz="2800" spc="-80"/>
              <a:t> </a:t>
            </a:r>
            <a:r>
              <a:rPr dirty="0" sz="2800" spc="-25"/>
              <a:t>in </a:t>
            </a:r>
            <a:r>
              <a:rPr dirty="0" sz="2800"/>
              <a:t>Office</a:t>
            </a:r>
            <a:r>
              <a:rPr dirty="0" sz="2800" spc="-80"/>
              <a:t> </a:t>
            </a:r>
            <a:r>
              <a:rPr dirty="0" sz="2800" spc="-25"/>
              <a:t>SBP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535938" y="6602476"/>
            <a:ext cx="6876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BL,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baseline;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difference;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SE,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standard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error.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53667" y="1401438"/>
            <a:ext cx="10085705" cy="4240530"/>
            <a:chOff x="1153667" y="1401438"/>
            <a:chExt cx="10085705" cy="4240530"/>
          </a:xfrm>
        </p:grpSpPr>
        <p:sp>
          <p:nvSpPr>
            <p:cNvPr id="6" name="object 6" descr=""/>
            <p:cNvSpPr/>
            <p:nvPr/>
          </p:nvSpPr>
          <p:spPr>
            <a:xfrm>
              <a:off x="6096000" y="1407788"/>
              <a:ext cx="5137150" cy="3515360"/>
            </a:xfrm>
            <a:custGeom>
              <a:avLst/>
              <a:gdLst/>
              <a:ahLst/>
              <a:cxnLst/>
              <a:rect l="l" t="t" r="r" b="b"/>
              <a:pathLst>
                <a:path w="5137150" h="3515360">
                  <a:moveTo>
                    <a:pt x="0" y="0"/>
                  </a:moveTo>
                  <a:lnTo>
                    <a:pt x="5136859" y="0"/>
                  </a:lnTo>
                  <a:lnTo>
                    <a:pt x="5136859" y="3514987"/>
                  </a:lnTo>
                  <a:lnTo>
                    <a:pt x="0" y="35149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7" y="1621591"/>
              <a:ext cx="9884664" cy="402033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134403" y="1920487"/>
              <a:ext cx="678815" cy="277495"/>
            </a:xfrm>
            <a:custGeom>
              <a:avLst/>
              <a:gdLst/>
              <a:ahLst/>
              <a:cxnLst/>
              <a:rect l="l" t="t" r="r" b="b"/>
              <a:pathLst>
                <a:path w="678815" h="277494">
                  <a:moveTo>
                    <a:pt x="67839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678390" y="276999"/>
                  </a:lnTo>
                  <a:lnTo>
                    <a:pt x="67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213143" y="1953259"/>
            <a:ext cx="5149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*13.8%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67120" y="2631399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*50.0%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73289" y="3165281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*52.4%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04201" y="3354760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5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*40.0%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06520" y="3001114"/>
            <a:ext cx="66738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9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*11.5%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179508" y="4075129"/>
            <a:ext cx="67881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*41.9%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550213" y="5792721"/>
          <a:ext cx="112445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79"/>
                <a:gridCol w="4389120"/>
                <a:gridCol w="3383279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5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Time-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SBP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LSMD</a:t>
                      </a:r>
                      <a:r>
                        <a:rPr dirty="0" sz="15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placebo,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−1.6</a:t>
                      </a:r>
                      <a:r>
                        <a:rPr dirty="0" sz="15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(−4.4,</a:t>
                      </a:r>
                      <a:r>
                        <a:rPr dirty="0" sz="15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1.2),</a:t>
                      </a:r>
                      <a:r>
                        <a:rPr dirty="0" sz="15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=0.26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−4.6</a:t>
                      </a:r>
                      <a:r>
                        <a:rPr dirty="0" sz="15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(−6.8,</a:t>
                      </a:r>
                      <a:r>
                        <a:rPr dirty="0" sz="15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−2.4),</a:t>
                      </a:r>
                      <a:r>
                        <a:rPr dirty="0" sz="15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564" rIns="0" bIns="0" rtlCol="0" vert="horz">
            <a:spAutoFit/>
          </a:bodyPr>
          <a:lstStyle/>
          <a:p>
            <a:pPr marL="28575" marR="229235">
              <a:lnSpc>
                <a:spcPct val="101200"/>
              </a:lnSpc>
              <a:spcBef>
                <a:spcPts val="50"/>
              </a:spcBef>
            </a:pPr>
            <a:r>
              <a:rPr dirty="0"/>
              <a:t>Secondary</a:t>
            </a:r>
            <a:r>
              <a:rPr dirty="0" spc="-65"/>
              <a:t> </a:t>
            </a:r>
            <a:r>
              <a:rPr dirty="0"/>
              <a:t>Endpoint:</a:t>
            </a:r>
            <a:r>
              <a:rPr dirty="0" spc="-60"/>
              <a:t> </a:t>
            </a:r>
            <a:r>
              <a:rPr dirty="0"/>
              <a:t>Proportion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Patients</a:t>
            </a:r>
            <a:r>
              <a:rPr dirty="0" spc="-165"/>
              <a:t> </a:t>
            </a:r>
            <a:r>
              <a:rPr dirty="0" spc="-10"/>
              <a:t>Achieving </a:t>
            </a:r>
            <a:r>
              <a:rPr dirty="0"/>
              <a:t>SBP</a:t>
            </a:r>
            <a:r>
              <a:rPr dirty="0" spc="-100"/>
              <a:t> </a:t>
            </a:r>
            <a:r>
              <a:rPr dirty="0"/>
              <a:t>Response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50"/>
              <a:t> </a:t>
            </a:r>
            <a:r>
              <a:rPr dirty="0"/>
              <a:t>Month</a:t>
            </a:r>
            <a:r>
              <a:rPr dirty="0" spc="-50"/>
              <a:t> </a:t>
            </a:r>
            <a:r>
              <a:rPr dirty="0"/>
              <a:t>6</a:t>
            </a:r>
            <a:r>
              <a:rPr dirty="0" spc="-45"/>
              <a:t> </a:t>
            </a:r>
            <a:r>
              <a:rPr dirty="0"/>
              <a:t>Without</a:t>
            </a:r>
            <a:r>
              <a:rPr dirty="0" spc="-50"/>
              <a:t> </a:t>
            </a:r>
            <a:r>
              <a:rPr dirty="0"/>
              <a:t>Rescue</a:t>
            </a:r>
            <a:r>
              <a:rPr dirty="0" spc="-50"/>
              <a:t> </a:t>
            </a:r>
            <a:r>
              <a:rPr dirty="0" spc="-10"/>
              <a:t>Medication</a:t>
            </a:r>
          </a:p>
          <a:p>
            <a:pPr marL="21590">
              <a:lnSpc>
                <a:spcPct val="100000"/>
              </a:lnSpc>
              <a:spcBef>
                <a:spcPts val="455"/>
              </a:spcBef>
            </a:pP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Response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Criterion:</a:t>
            </a:r>
            <a:r>
              <a:rPr dirty="0" sz="1500" spc="-5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spc="-10" b="0" i="1">
                <a:solidFill>
                  <a:srgbClr val="404040"/>
                </a:solidFill>
                <a:latin typeface="Arial"/>
                <a:cs typeface="Arial"/>
              </a:rPr>
              <a:t>24-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hr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mean</a:t>
            </a:r>
            <a:r>
              <a:rPr dirty="0" sz="1500" spc="-4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ambulatory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SBP</a:t>
            </a:r>
            <a:r>
              <a:rPr dirty="0" sz="1500" spc="-10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&lt;130</a:t>
            </a:r>
            <a:r>
              <a:rPr dirty="0" sz="1500" spc="-4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mmHg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and/or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reduction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≥20</a:t>
            </a:r>
            <a:r>
              <a:rPr dirty="0" sz="1500" spc="-4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mmHg</a:t>
            </a:r>
            <a:r>
              <a:rPr dirty="0" sz="1500" spc="-50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without</a:t>
            </a:r>
            <a:r>
              <a:rPr dirty="0" sz="1500" spc="-5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b="0" i="1">
                <a:solidFill>
                  <a:srgbClr val="404040"/>
                </a:solidFill>
                <a:latin typeface="Arial"/>
                <a:cs typeface="Arial"/>
              </a:rPr>
              <a:t>additional</a:t>
            </a:r>
            <a:r>
              <a:rPr dirty="0" sz="1500" spc="-45" b="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500" spc="-10" b="0" i="1">
                <a:solidFill>
                  <a:srgbClr val="404040"/>
                </a:solidFill>
                <a:latin typeface="Arial"/>
                <a:cs typeface="Arial"/>
              </a:rPr>
              <a:t>antihypertensives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602476"/>
            <a:ext cx="8756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OR,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odds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ratio.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064" y="1663696"/>
            <a:ext cx="10133871" cy="4858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5267452"/>
            <a:ext cx="10876915" cy="110172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360"/>
              </a:spcBef>
              <a:buClr>
                <a:srgbClr val="682666"/>
              </a:buClr>
              <a:buChar char="•"/>
              <a:tabLst>
                <a:tab pos="242570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deaths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AEs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leading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study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 discontinuation</a:t>
            </a:r>
            <a:endParaRPr sz="16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265"/>
              </a:spcBef>
              <a:buClr>
                <a:srgbClr val="682666"/>
              </a:buClr>
              <a:buChar char="•"/>
              <a:tabLst>
                <a:tab pos="242570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Majority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hypotension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AEs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transient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resolved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without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intervention</a:t>
            </a:r>
            <a:endParaRPr sz="1600">
              <a:latin typeface="Arial"/>
              <a:cs typeface="Arial"/>
            </a:endParaRPr>
          </a:p>
          <a:p>
            <a:pPr marL="243204" marR="5080" indent="-230504">
              <a:lnSpc>
                <a:spcPts val="1900"/>
              </a:lnSpc>
              <a:spcBef>
                <a:spcPts val="370"/>
              </a:spcBef>
              <a:buClr>
                <a:srgbClr val="682666"/>
              </a:buClr>
              <a:buChar char="•"/>
              <a:tabLst>
                <a:tab pos="243204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Majority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laboratory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abnormalities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interest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mild,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resolved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upon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repeat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without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intervention,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occurred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first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94132"/>
            <a:ext cx="60445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dirty="0" spc="-45"/>
              <a:t> </a:t>
            </a:r>
            <a:r>
              <a:rPr dirty="0"/>
              <a:t>Profile</a:t>
            </a:r>
            <a:r>
              <a:rPr dirty="0" spc="-40"/>
              <a:t> </a:t>
            </a:r>
            <a:r>
              <a:rPr dirty="0">
                <a:solidFill>
                  <a:srgbClr val="0A3254"/>
                </a:solidFill>
              </a:rPr>
              <a:t>Through</a:t>
            </a:r>
            <a:r>
              <a:rPr dirty="0" spc="-45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Month</a:t>
            </a:r>
            <a:r>
              <a:rPr dirty="0" spc="-45">
                <a:solidFill>
                  <a:srgbClr val="0A3254"/>
                </a:solidFill>
              </a:rPr>
              <a:t> </a:t>
            </a:r>
            <a:r>
              <a:rPr dirty="0" spc="-50">
                <a:solidFill>
                  <a:srgbClr val="0A3254"/>
                </a:solidFill>
              </a:rPr>
              <a:t>6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5938" y="6602476"/>
            <a:ext cx="45789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Adverse</a:t>
            </a:r>
            <a:r>
              <a:rPr dirty="0" sz="1000" spc="-4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event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definitions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are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based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on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MedDRA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terminology.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AE,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adverse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event.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33502" y="976270"/>
          <a:ext cx="11601450" cy="4147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870"/>
                <a:gridCol w="1005839"/>
                <a:gridCol w="1188719"/>
                <a:gridCol w="1005840"/>
                <a:gridCol w="1188720"/>
                <a:gridCol w="1005840"/>
                <a:gridCol w="1188720"/>
              </a:tblGrid>
              <a:tr h="301625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9494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99D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dirty="0" sz="15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494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99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Indapamide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9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Amlodipine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Olmesartan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128905" indent="-711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 (N=64)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83820" indent="-20827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 (N=63)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128905" indent="-177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 (N=121)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83820" indent="-1600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 (N=118)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128905" indent="-177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 (N=152)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246379" marR="83820" indent="-1549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5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 (N=149)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5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9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(39.1)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(49.2)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(47.1)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(54.2)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73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87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(58.4)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500" spc="-9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(3.1)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(0.8)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(2.5)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Hypotension/orthostatic</a:t>
                      </a:r>
                      <a:r>
                        <a:rPr dirty="0" sz="1500" spc="5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hypotension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(3.8)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(5.9)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Potassium</a:t>
                      </a:r>
                      <a:r>
                        <a:rPr dirty="0" sz="1500" spc="-5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&gt;5.5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nmol/L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(3.2)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(0.8)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(6.8)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(6.7)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Confirmed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(1.6)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(1.3)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99DC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≥30%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dirty="0" sz="15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(mL/min/1.73m</a:t>
                      </a:r>
                      <a:r>
                        <a:rPr dirty="0" baseline="22222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(1.6)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(12.7)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(4.1)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(8.5)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5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(6.7)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D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Confirmed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(4.8)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(0.8)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(0.6)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&gt;2x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creatinine</a:t>
                      </a: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(umol/L)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(2.0)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Confirmed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5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(0.7)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082335" y="311310"/>
            <a:ext cx="830580" cy="831850"/>
            <a:chOff x="11082335" y="311310"/>
            <a:chExt cx="830580" cy="8318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7735" y="336560"/>
              <a:ext cx="781199" cy="781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6912" y="335280"/>
              <a:ext cx="780288" cy="7833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095035" y="324010"/>
              <a:ext cx="805180" cy="806450"/>
            </a:xfrm>
            <a:custGeom>
              <a:avLst/>
              <a:gdLst/>
              <a:ahLst/>
              <a:cxnLst/>
              <a:rect l="l" t="t" r="r" b="b"/>
              <a:pathLst>
                <a:path w="805179" h="806450">
                  <a:moveTo>
                    <a:pt x="0" y="0"/>
                  </a:moveTo>
                  <a:lnTo>
                    <a:pt x="804863" y="0"/>
                  </a:lnTo>
                  <a:lnTo>
                    <a:pt x="804863" y="806450"/>
                  </a:lnTo>
                  <a:lnTo>
                    <a:pt x="0" y="8064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AECF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3814" y="458724"/>
            <a:ext cx="21266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</a:t>
            </a:r>
            <a:r>
              <a:rPr dirty="0" spc="-10"/>
              <a:t> Summary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35938" y="6602476"/>
            <a:ext cx="37344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ARB,</a:t>
            </a:r>
            <a:r>
              <a:rPr dirty="0" sz="1000" spc="-4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angiotensin</a:t>
            </a:r>
            <a:r>
              <a:rPr dirty="0" sz="1000" spc="-4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receptor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blocker;</a:t>
            </a:r>
            <a:r>
              <a:rPr dirty="0" sz="1000" spc="-4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CCB,</a:t>
            </a:r>
            <a:r>
              <a:rPr dirty="0" sz="1000" spc="-4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calcium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channel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blocker.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43204" marR="163830" indent="-230504">
              <a:lnSpc>
                <a:spcPct val="99400"/>
              </a:lnSpc>
              <a:spcBef>
                <a:spcPts val="110"/>
              </a:spcBef>
              <a:buClr>
                <a:srgbClr val="682666"/>
              </a:buClr>
              <a:buChar char="•"/>
              <a:tabLst>
                <a:tab pos="243204" algn="l"/>
              </a:tabLst>
            </a:pPr>
            <a:r>
              <a:rPr dirty="0" spc="-10"/>
              <a:t>Treatment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single</a:t>
            </a:r>
            <a:r>
              <a:rPr dirty="0" spc="-30"/>
              <a:t> </a:t>
            </a:r>
            <a:r>
              <a:rPr dirty="0"/>
              <a:t>subcutaneous</a:t>
            </a:r>
            <a:r>
              <a:rPr dirty="0" spc="-25"/>
              <a:t> </a:t>
            </a:r>
            <a:r>
              <a:rPr dirty="0"/>
              <a:t>dose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zilebesiran</a:t>
            </a:r>
            <a:r>
              <a:rPr dirty="0" spc="-25"/>
              <a:t> </a:t>
            </a:r>
            <a:r>
              <a:rPr dirty="0"/>
              <a:t>600</a:t>
            </a:r>
            <a:r>
              <a:rPr dirty="0" spc="-30"/>
              <a:t> </a:t>
            </a:r>
            <a:r>
              <a:rPr dirty="0"/>
              <a:t>mg</a:t>
            </a:r>
            <a:r>
              <a:rPr dirty="0" spc="-25"/>
              <a:t> </a:t>
            </a:r>
            <a:r>
              <a:rPr dirty="0"/>
              <a:t>was</a:t>
            </a:r>
            <a:r>
              <a:rPr dirty="0" spc="-30"/>
              <a:t> </a:t>
            </a:r>
            <a:r>
              <a:rPr dirty="0"/>
              <a:t>associated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clinically</a:t>
            </a:r>
            <a:r>
              <a:rPr dirty="0" spc="-30"/>
              <a:t> </a:t>
            </a:r>
            <a:r>
              <a:rPr dirty="0" spc="-10"/>
              <a:t>significant </a:t>
            </a:r>
            <a:r>
              <a:rPr dirty="0"/>
              <a:t>reductions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 spc="-10"/>
              <a:t>24-</a:t>
            </a:r>
            <a:r>
              <a:rPr dirty="0"/>
              <a:t>hr</a:t>
            </a:r>
            <a:r>
              <a:rPr dirty="0" spc="-20"/>
              <a:t> </a:t>
            </a:r>
            <a:r>
              <a:rPr dirty="0"/>
              <a:t>mean</a:t>
            </a:r>
            <a:r>
              <a:rPr dirty="0" spc="-25"/>
              <a:t> </a:t>
            </a:r>
            <a:r>
              <a:rPr dirty="0"/>
              <a:t>ambulatory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office</a:t>
            </a:r>
            <a:r>
              <a:rPr dirty="0" spc="-25"/>
              <a:t> </a:t>
            </a:r>
            <a:r>
              <a:rPr dirty="0"/>
              <a:t>SBP</a:t>
            </a:r>
            <a:r>
              <a:rPr dirty="0" spc="-55"/>
              <a:t> </a:t>
            </a:r>
            <a:r>
              <a:rPr dirty="0"/>
              <a:t>compared</a:t>
            </a:r>
            <a:r>
              <a:rPr dirty="0" spc="-25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placebo</a:t>
            </a:r>
            <a:r>
              <a:rPr dirty="0" spc="-30"/>
              <a:t>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Month</a:t>
            </a:r>
            <a:r>
              <a:rPr dirty="0" spc="-25"/>
              <a:t> </a:t>
            </a:r>
            <a:r>
              <a:rPr dirty="0"/>
              <a:t>3</a:t>
            </a:r>
            <a:r>
              <a:rPr dirty="0" spc="-25"/>
              <a:t> </a:t>
            </a:r>
            <a:r>
              <a:rPr dirty="0"/>
              <a:t>when</a:t>
            </a:r>
            <a:r>
              <a:rPr dirty="0" spc="-25"/>
              <a:t> </a:t>
            </a:r>
            <a:r>
              <a:rPr dirty="0"/>
              <a:t>added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/>
              <a:t>diuretic,</a:t>
            </a:r>
            <a:r>
              <a:rPr dirty="0" spc="-40"/>
              <a:t> </a:t>
            </a:r>
            <a:r>
              <a:rPr dirty="0"/>
              <a:t>CCB,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 spc="-10"/>
              <a:t>maximum-</a:t>
            </a:r>
            <a:r>
              <a:rPr dirty="0"/>
              <a:t>dose</a:t>
            </a:r>
            <a:r>
              <a:rPr dirty="0" spc="-120"/>
              <a:t> </a:t>
            </a:r>
            <a:r>
              <a:rPr dirty="0" spc="-25"/>
              <a:t>ARB</a:t>
            </a:r>
          </a:p>
          <a:p>
            <a:pPr marL="701675" marR="5080" indent="-344805">
              <a:lnSpc>
                <a:spcPct val="102200"/>
              </a:lnSpc>
              <a:spcBef>
                <a:spcPts val="1105"/>
              </a:spcBef>
              <a:tabLst>
                <a:tab pos="701040" algn="l"/>
              </a:tabLst>
            </a:pPr>
            <a:r>
              <a:rPr dirty="0" spc="-50">
                <a:solidFill>
                  <a:srgbClr val="682666"/>
                </a:solidFill>
              </a:rPr>
              <a:t>–</a:t>
            </a:r>
            <a:r>
              <a:rPr dirty="0">
                <a:solidFill>
                  <a:srgbClr val="682666"/>
                </a:solidFill>
              </a:rPr>
              <a:t>	</a:t>
            </a:r>
            <a:r>
              <a:rPr dirty="0"/>
              <a:t>These</a:t>
            </a:r>
            <a:r>
              <a:rPr dirty="0" spc="-35"/>
              <a:t> </a:t>
            </a:r>
            <a:r>
              <a:rPr dirty="0"/>
              <a:t>differences</a:t>
            </a:r>
            <a:r>
              <a:rPr dirty="0" spc="-30"/>
              <a:t> </a:t>
            </a:r>
            <a:r>
              <a:rPr dirty="0"/>
              <a:t>were</a:t>
            </a:r>
            <a:r>
              <a:rPr dirty="0" spc="-30"/>
              <a:t> </a:t>
            </a:r>
            <a:r>
              <a:rPr dirty="0"/>
              <a:t>sustained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Month</a:t>
            </a:r>
            <a:r>
              <a:rPr dirty="0" spc="-30"/>
              <a:t> </a:t>
            </a:r>
            <a:r>
              <a:rPr dirty="0"/>
              <a:t>6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indapamide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amlodipine</a:t>
            </a:r>
            <a:r>
              <a:rPr dirty="0" spc="-35"/>
              <a:t> </a:t>
            </a:r>
            <a:r>
              <a:rPr dirty="0"/>
              <a:t>cohorts</a:t>
            </a:r>
            <a:r>
              <a:rPr dirty="0" spc="-30"/>
              <a:t> </a:t>
            </a:r>
            <a:r>
              <a:rPr dirty="0"/>
              <a:t>despite</a:t>
            </a:r>
            <a:r>
              <a:rPr dirty="0" spc="-30"/>
              <a:t> </a:t>
            </a:r>
            <a:r>
              <a:rPr dirty="0" spc="-10"/>
              <a:t>add-</a:t>
            </a:r>
            <a:r>
              <a:rPr dirty="0" spc="-25"/>
              <a:t>on </a:t>
            </a:r>
            <a:r>
              <a:rPr dirty="0"/>
              <a:t>antihypertensive</a:t>
            </a:r>
            <a:r>
              <a:rPr dirty="0" spc="-90"/>
              <a:t> </a:t>
            </a:r>
            <a:r>
              <a:rPr dirty="0" spc="-10"/>
              <a:t>therapy</a:t>
            </a:r>
          </a:p>
          <a:p>
            <a:pPr marL="243204" marR="122555" indent="-230504">
              <a:lnSpc>
                <a:spcPts val="2110"/>
              </a:lnSpc>
              <a:spcBef>
                <a:spcPts val="1335"/>
              </a:spcBef>
              <a:buClr>
                <a:srgbClr val="682666"/>
              </a:buClr>
              <a:buChar char="•"/>
              <a:tabLst>
                <a:tab pos="243204" algn="l"/>
              </a:tabLst>
            </a:pPr>
            <a:r>
              <a:rPr dirty="0" spc="-10"/>
              <a:t>Add-</a:t>
            </a:r>
            <a:r>
              <a:rPr dirty="0"/>
              <a:t>on</a:t>
            </a:r>
            <a:r>
              <a:rPr dirty="0" spc="-35"/>
              <a:t> </a:t>
            </a:r>
            <a:r>
              <a:rPr dirty="0"/>
              <a:t>treatment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/>
              <a:t>zilebesiran</a:t>
            </a:r>
            <a:r>
              <a:rPr dirty="0" spc="-30"/>
              <a:t> </a:t>
            </a:r>
            <a:r>
              <a:rPr dirty="0"/>
              <a:t>was</a:t>
            </a:r>
            <a:r>
              <a:rPr dirty="0" spc="-35"/>
              <a:t> </a:t>
            </a:r>
            <a:r>
              <a:rPr dirty="0"/>
              <a:t>associated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/>
              <a:t>increased</a:t>
            </a:r>
            <a:r>
              <a:rPr dirty="0" spc="-30"/>
              <a:t> </a:t>
            </a:r>
            <a:r>
              <a:rPr dirty="0"/>
              <a:t>rates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mild</a:t>
            </a:r>
            <a:r>
              <a:rPr dirty="0" spc="-35"/>
              <a:t> </a:t>
            </a:r>
            <a:r>
              <a:rPr dirty="0"/>
              <a:t>hyperkalemia,</a:t>
            </a:r>
            <a:r>
              <a:rPr dirty="0" spc="-30"/>
              <a:t> </a:t>
            </a:r>
            <a:r>
              <a:rPr dirty="0" spc="-10"/>
              <a:t>hypotension,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eGFR</a:t>
            </a:r>
            <a:r>
              <a:rPr dirty="0" spc="-30"/>
              <a:t> </a:t>
            </a:r>
            <a:r>
              <a:rPr dirty="0"/>
              <a:t>decline</a:t>
            </a:r>
            <a:r>
              <a:rPr dirty="0" spc="-30"/>
              <a:t> </a:t>
            </a:r>
            <a:r>
              <a:rPr dirty="0"/>
              <a:t>&gt;30%,</a:t>
            </a:r>
            <a:r>
              <a:rPr dirty="0" spc="-30"/>
              <a:t> </a:t>
            </a:r>
            <a:r>
              <a:rPr dirty="0"/>
              <a:t>but</a:t>
            </a:r>
            <a:r>
              <a:rPr dirty="0" spc="-25"/>
              <a:t> </a:t>
            </a:r>
            <a:r>
              <a:rPr dirty="0"/>
              <a:t>most</a:t>
            </a:r>
            <a:r>
              <a:rPr dirty="0" spc="-30"/>
              <a:t> </a:t>
            </a:r>
            <a:r>
              <a:rPr dirty="0"/>
              <a:t>episodes</a:t>
            </a:r>
            <a:r>
              <a:rPr dirty="0" spc="-30"/>
              <a:t> </a:t>
            </a:r>
            <a:r>
              <a:rPr dirty="0"/>
              <a:t>were</a:t>
            </a:r>
            <a:r>
              <a:rPr dirty="0" spc="-30"/>
              <a:t> </a:t>
            </a:r>
            <a:r>
              <a:rPr dirty="0" spc="-10"/>
              <a:t>non-</a:t>
            </a:r>
            <a:r>
              <a:rPr dirty="0"/>
              <a:t>serious,</a:t>
            </a:r>
            <a:r>
              <a:rPr dirty="0" spc="-25"/>
              <a:t> </a:t>
            </a:r>
            <a:r>
              <a:rPr dirty="0"/>
              <a:t>transient,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resolved</a:t>
            </a:r>
            <a:r>
              <a:rPr dirty="0" spc="-30"/>
              <a:t> </a:t>
            </a:r>
            <a:r>
              <a:rPr dirty="0"/>
              <a:t>without</a:t>
            </a:r>
            <a:r>
              <a:rPr dirty="0" spc="-25"/>
              <a:t> </a:t>
            </a:r>
            <a:r>
              <a:rPr dirty="0" spc="-10"/>
              <a:t>intervention</a:t>
            </a:r>
          </a:p>
          <a:p>
            <a:pPr marL="243204" marR="69850" indent="-230504">
              <a:lnSpc>
                <a:spcPct val="100000"/>
              </a:lnSpc>
              <a:spcBef>
                <a:spcPts val="1165"/>
              </a:spcBef>
              <a:buClr>
                <a:srgbClr val="682666"/>
              </a:buClr>
              <a:buChar char="•"/>
              <a:tabLst>
                <a:tab pos="243204" algn="l"/>
              </a:tabLst>
            </a:pPr>
            <a:r>
              <a:rPr dirty="0"/>
              <a:t>Though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trial</a:t>
            </a:r>
            <a:r>
              <a:rPr dirty="0" spc="-25"/>
              <a:t> </a:t>
            </a:r>
            <a:r>
              <a:rPr dirty="0"/>
              <a:t>was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/>
              <a:t>adequately</a:t>
            </a:r>
            <a:r>
              <a:rPr dirty="0" spc="-30"/>
              <a:t> </a:t>
            </a:r>
            <a:r>
              <a:rPr dirty="0"/>
              <a:t>powered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ensure</a:t>
            </a:r>
            <a:r>
              <a:rPr dirty="0" spc="-30"/>
              <a:t> </a:t>
            </a:r>
            <a:r>
              <a:rPr dirty="0" spc="-10"/>
              <a:t>long-</a:t>
            </a:r>
            <a:r>
              <a:rPr dirty="0"/>
              <a:t>term</a:t>
            </a:r>
            <a:r>
              <a:rPr dirty="0" spc="-25"/>
              <a:t> </a:t>
            </a:r>
            <a:r>
              <a:rPr dirty="0" spc="-10"/>
              <a:t>safety,</a:t>
            </a:r>
            <a:r>
              <a:rPr dirty="0" spc="-30"/>
              <a:t> </a:t>
            </a:r>
            <a:r>
              <a:rPr dirty="0"/>
              <a:t>these</a:t>
            </a:r>
            <a:r>
              <a:rPr dirty="0" spc="-30"/>
              <a:t> </a:t>
            </a: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support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potential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combining</a:t>
            </a:r>
            <a:r>
              <a:rPr dirty="0" spc="-30"/>
              <a:t> </a:t>
            </a:r>
            <a:r>
              <a:rPr dirty="0"/>
              <a:t>biannual</a:t>
            </a:r>
            <a:r>
              <a:rPr dirty="0" spc="-25"/>
              <a:t> </a:t>
            </a:r>
            <a:r>
              <a:rPr dirty="0"/>
              <a:t>dosing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zilebesiran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 spc="-10"/>
              <a:t>standard-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care</a:t>
            </a:r>
            <a:r>
              <a:rPr dirty="0" spc="-30"/>
              <a:t> </a:t>
            </a:r>
            <a:r>
              <a:rPr dirty="0"/>
              <a:t>antihypertensives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achieve</a:t>
            </a:r>
            <a:r>
              <a:rPr dirty="0" spc="-30"/>
              <a:t> </a:t>
            </a:r>
            <a:r>
              <a:rPr dirty="0" spc="-10"/>
              <a:t>additive </a:t>
            </a:r>
            <a:r>
              <a:rPr dirty="0"/>
              <a:t>blood</a:t>
            </a:r>
            <a:r>
              <a:rPr dirty="0" spc="-35"/>
              <a:t> </a:t>
            </a:r>
            <a:r>
              <a:rPr dirty="0"/>
              <a:t>pressure</a:t>
            </a:r>
            <a:r>
              <a:rPr dirty="0" spc="-35"/>
              <a:t> </a:t>
            </a:r>
            <a:r>
              <a:rPr dirty="0" spc="-10"/>
              <a:t>reductions</a:t>
            </a:r>
          </a:p>
          <a:p>
            <a:pPr marL="243204" marR="230504" indent="-230504">
              <a:lnSpc>
                <a:spcPct val="99400"/>
              </a:lnSpc>
              <a:spcBef>
                <a:spcPts val="1240"/>
              </a:spcBef>
              <a:buClr>
                <a:srgbClr val="682666"/>
              </a:buClr>
              <a:buChar char="•"/>
              <a:tabLst>
                <a:tab pos="243204" algn="l"/>
              </a:tabLst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Phase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25"/>
              <a:t> </a:t>
            </a:r>
            <a:r>
              <a:rPr dirty="0" spc="-10"/>
              <a:t>KARDIA-</a:t>
            </a:r>
            <a:r>
              <a:rPr dirty="0"/>
              <a:t>3</a:t>
            </a:r>
            <a:r>
              <a:rPr dirty="0" spc="-25"/>
              <a:t> </a:t>
            </a:r>
            <a:r>
              <a:rPr dirty="0"/>
              <a:t>study</a:t>
            </a:r>
            <a:r>
              <a:rPr dirty="0" spc="-30"/>
              <a:t> </a:t>
            </a:r>
            <a:r>
              <a:rPr dirty="0"/>
              <a:t>(NCT06272487)</a:t>
            </a:r>
            <a:r>
              <a:rPr dirty="0" spc="-20"/>
              <a:t> </a:t>
            </a:r>
            <a:r>
              <a:rPr dirty="0"/>
              <a:t>has</a:t>
            </a:r>
            <a:r>
              <a:rPr dirty="0" spc="-25"/>
              <a:t> </a:t>
            </a:r>
            <a:r>
              <a:rPr dirty="0"/>
              <a:t>been</a:t>
            </a:r>
            <a:r>
              <a:rPr dirty="0" spc="-25"/>
              <a:t> </a:t>
            </a:r>
            <a:r>
              <a:rPr dirty="0"/>
              <a:t>initiated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evaluate</a:t>
            </a:r>
            <a:r>
              <a:rPr dirty="0" spc="-25"/>
              <a:t> </a:t>
            </a:r>
            <a:r>
              <a:rPr dirty="0"/>
              <a:t>patients</a:t>
            </a:r>
            <a:r>
              <a:rPr dirty="0" spc="-25"/>
              <a:t> </a:t>
            </a:r>
            <a:r>
              <a:rPr dirty="0" spc="-20"/>
              <a:t>with </a:t>
            </a:r>
            <a:r>
              <a:rPr dirty="0"/>
              <a:t>hypertension</a:t>
            </a:r>
            <a:r>
              <a:rPr dirty="0" spc="-30"/>
              <a:t> </a:t>
            </a:r>
            <a:r>
              <a:rPr dirty="0"/>
              <a:t>uncontrolled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30"/>
              <a:t> </a:t>
            </a:r>
            <a:r>
              <a:rPr dirty="0" spc="-10"/>
              <a:t>2-</a:t>
            </a:r>
            <a:r>
              <a:rPr dirty="0"/>
              <a:t>4</a:t>
            </a:r>
            <a:r>
              <a:rPr dirty="0" spc="-30"/>
              <a:t> </a:t>
            </a:r>
            <a:r>
              <a:rPr dirty="0" spc="-10"/>
              <a:t>standard-of-</a:t>
            </a:r>
            <a:r>
              <a:rPr dirty="0"/>
              <a:t>care</a:t>
            </a:r>
            <a:r>
              <a:rPr dirty="0" spc="-30"/>
              <a:t> </a:t>
            </a:r>
            <a:r>
              <a:rPr dirty="0"/>
              <a:t>antihypertensives</a:t>
            </a:r>
            <a:r>
              <a:rPr dirty="0" spc="-30"/>
              <a:t> </a:t>
            </a:r>
            <a:r>
              <a:rPr dirty="0"/>
              <a:t>who</a:t>
            </a:r>
            <a:r>
              <a:rPr dirty="0" spc="-30"/>
              <a:t> </a:t>
            </a:r>
            <a:r>
              <a:rPr dirty="0"/>
              <a:t>have</a:t>
            </a:r>
            <a:r>
              <a:rPr dirty="0" spc="-30"/>
              <a:t> </a:t>
            </a:r>
            <a:r>
              <a:rPr dirty="0"/>
              <a:t>high</a:t>
            </a:r>
            <a:r>
              <a:rPr dirty="0" spc="-30"/>
              <a:t> </a:t>
            </a:r>
            <a:r>
              <a:rPr dirty="0"/>
              <a:t>cardiovascular</a:t>
            </a:r>
            <a:r>
              <a:rPr dirty="0" spc="-25"/>
              <a:t> </a:t>
            </a:r>
            <a:r>
              <a:rPr dirty="0"/>
              <a:t>risk</a:t>
            </a:r>
            <a:r>
              <a:rPr dirty="0" spc="-25"/>
              <a:t> or </a:t>
            </a:r>
            <a:r>
              <a:rPr dirty="0"/>
              <a:t>advanced</a:t>
            </a:r>
            <a:r>
              <a:rPr dirty="0" spc="-45"/>
              <a:t> </a:t>
            </a:r>
            <a:r>
              <a:rPr dirty="0"/>
              <a:t>chronic</a:t>
            </a:r>
            <a:r>
              <a:rPr dirty="0" spc="-35"/>
              <a:t> </a:t>
            </a:r>
            <a:r>
              <a:rPr dirty="0"/>
              <a:t>kidney</a:t>
            </a:r>
            <a:r>
              <a:rPr dirty="0" spc="-30"/>
              <a:t> </a:t>
            </a:r>
            <a:r>
              <a:rPr dirty="0" spc="-10"/>
              <a:t>disease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0231130" y="529844"/>
            <a:ext cx="688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For</a:t>
            </a:r>
            <a:r>
              <a:rPr dirty="0" sz="600" spc="-15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US</a:t>
            </a:r>
            <a:r>
              <a:rPr dirty="0" sz="600" spc="-10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HCPs</a:t>
            </a:r>
            <a:r>
              <a:rPr dirty="0" sz="600" spc="-15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F2E2F"/>
                </a:solidFill>
                <a:latin typeface="Arial"/>
                <a:cs typeface="Arial"/>
              </a:rPr>
              <a:t>Only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42230" y="706627"/>
            <a:ext cx="866775" cy="2057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93345" marR="5080" indent="-81280">
              <a:lnSpc>
                <a:spcPts val="700"/>
              </a:lnSpc>
              <a:spcBef>
                <a:spcPts val="140"/>
              </a:spcBef>
            </a:pP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Scan</a:t>
            </a:r>
            <a:r>
              <a:rPr dirty="0" sz="600" spc="-25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to</a:t>
            </a:r>
            <a:r>
              <a:rPr dirty="0" sz="600" spc="-20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View</a:t>
            </a:r>
            <a:r>
              <a:rPr dirty="0" sz="600" spc="-20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F2E2F"/>
                </a:solidFill>
                <a:latin typeface="Arial"/>
                <a:cs typeface="Arial"/>
              </a:rPr>
              <a:t>Congress</a:t>
            </a:r>
            <a:r>
              <a:rPr dirty="0" sz="600" spc="500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F2E2F"/>
                </a:solidFill>
                <a:latin typeface="Arial"/>
                <a:cs typeface="Arial"/>
              </a:rPr>
              <a:t>Material</a:t>
            </a:r>
            <a:r>
              <a:rPr dirty="0" sz="600" spc="-35" b="1">
                <a:solidFill>
                  <a:srgbClr val="2F2E2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F2E2F"/>
                </a:solidFill>
                <a:latin typeface="Arial"/>
                <a:cs typeface="Arial"/>
              </a:rPr>
              <a:t>Presented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22" y="488967"/>
            <a:ext cx="2123438" cy="50292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05190" y="5706609"/>
            <a:ext cx="9782175" cy="646430"/>
          </a:xfrm>
          <a:prstGeom prst="rect">
            <a:avLst/>
          </a:prstGeom>
          <a:ln w="9525">
            <a:solidFill>
              <a:srgbClr val="0A3254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2674620" marR="107950" indent="-2559050">
              <a:lnSpc>
                <a:spcPts val="2110"/>
              </a:lnSpc>
              <a:spcBef>
                <a:spcPts val="465"/>
              </a:spcBef>
            </a:pP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Thank</a:t>
            </a:r>
            <a:r>
              <a:rPr dirty="0" sz="1800" spc="-3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you</a:t>
            </a:r>
            <a:r>
              <a:rPr dirty="0" sz="1800" spc="-2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to</a:t>
            </a:r>
            <a:r>
              <a:rPr dirty="0" sz="1800" spc="-2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the</a:t>
            </a:r>
            <a:r>
              <a:rPr dirty="0" sz="1800" spc="-3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patients,</a:t>
            </a:r>
            <a:r>
              <a:rPr dirty="0" sz="1800" spc="-2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their</a:t>
            </a:r>
            <a:r>
              <a:rPr dirty="0" sz="1800" spc="-3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families,</a:t>
            </a:r>
            <a:r>
              <a:rPr dirty="0" sz="1800" spc="-3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investigators,</a:t>
            </a:r>
            <a:r>
              <a:rPr dirty="0" sz="1800" spc="-2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study</a:t>
            </a:r>
            <a:r>
              <a:rPr dirty="0" sz="1800" spc="-3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staff,</a:t>
            </a:r>
            <a:r>
              <a:rPr dirty="0" sz="1800" spc="-3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and</a:t>
            </a:r>
            <a:r>
              <a:rPr dirty="0" sz="1800" spc="-3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collaborators</a:t>
            </a:r>
            <a:r>
              <a:rPr dirty="0" sz="1800" spc="-3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A3254"/>
                </a:solidFill>
                <a:latin typeface="Arial"/>
                <a:cs typeface="Arial"/>
              </a:rPr>
              <a:t>for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their</a:t>
            </a:r>
            <a:r>
              <a:rPr dirty="0" sz="1800" spc="-2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participation</a:t>
            </a:r>
            <a:r>
              <a:rPr dirty="0" sz="1800" spc="-1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the</a:t>
            </a:r>
            <a:r>
              <a:rPr dirty="0" sz="1800" spc="-10" b="1">
                <a:solidFill>
                  <a:srgbClr val="0A3254"/>
                </a:solidFill>
                <a:latin typeface="Arial"/>
                <a:cs typeface="Arial"/>
              </a:rPr>
              <a:t> KARDIA-</a:t>
            </a:r>
            <a:r>
              <a:rPr dirty="0" sz="1800" b="1">
                <a:solidFill>
                  <a:srgbClr val="0A3254"/>
                </a:solidFill>
                <a:latin typeface="Arial"/>
                <a:cs typeface="Arial"/>
              </a:rPr>
              <a:t>2</a:t>
            </a:r>
            <a:r>
              <a:rPr dirty="0" sz="1800" spc="-10" b="1">
                <a:solidFill>
                  <a:srgbClr val="0A3254"/>
                </a:solidFill>
                <a:latin typeface="Arial"/>
                <a:cs typeface="Arial"/>
              </a:rPr>
              <a:t> study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6324"/>
            <a:ext cx="57080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Hypertension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Zilebesiran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297676"/>
            <a:ext cx="110032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AGT,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angiotensinogen;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 des(Ang1)AGT,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des(Ang1)angiotensinogen;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 GalNAc, </a:t>
            </a:r>
            <a:r>
              <a:rPr dirty="0" sz="1000" spc="-10" i="1">
                <a:solidFill>
                  <a:srgbClr val="6A6F6D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-acetylgalactosamine;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 siRNA, small</a:t>
            </a:r>
            <a:r>
              <a:rPr dirty="0" sz="1000" spc="1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interfering ribonucleic</a:t>
            </a:r>
            <a:r>
              <a:rPr dirty="0" sz="1000" spc="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acid.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Million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Hearts Foundation.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Estimated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hypertension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prevalence,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treatment,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and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control</a:t>
            </a:r>
            <a:r>
              <a:rPr dirty="0" sz="1000" spc="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among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US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adults: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tables.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https://millionhearts.hhs.gov/files/Estimated-Hypertension-Prevalence-tables-508.pdf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(Accessed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March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19,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2024);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Desai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et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al.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N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Engl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J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Med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2023;389:228–38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7462" y="1031747"/>
            <a:ext cx="68446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marR="5080" indent="-229870">
              <a:lnSpc>
                <a:spcPct val="100000"/>
              </a:lnSpc>
              <a:spcBef>
                <a:spcPts val="100"/>
              </a:spcBef>
              <a:buClr>
                <a:srgbClr val="682666"/>
              </a:buClr>
              <a:buChar char="•"/>
              <a:tabLst>
                <a:tab pos="241935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Despite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availability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effective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therapy,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many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patients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hypertension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meet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guideline-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recommended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BP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targets,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leaving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them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unattended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risk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CV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462" y="2327147"/>
            <a:ext cx="67005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marR="5080" indent="-229870">
              <a:lnSpc>
                <a:spcPct val="100000"/>
              </a:lnSpc>
              <a:spcBef>
                <a:spcPts val="100"/>
              </a:spcBef>
              <a:buClr>
                <a:srgbClr val="682666"/>
              </a:buClr>
              <a:buChar char="•"/>
              <a:tabLst>
                <a:tab pos="241935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Poor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adherence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complex,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multidrug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oral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regimens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may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contribute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inadequate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BP</a:t>
            </a:r>
            <a:r>
              <a:rPr dirty="0" sz="20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7462" y="3317747"/>
            <a:ext cx="66846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marR="5080" indent="-229870">
              <a:lnSpc>
                <a:spcPct val="100000"/>
              </a:lnSpc>
              <a:spcBef>
                <a:spcPts val="100"/>
              </a:spcBef>
              <a:buClr>
                <a:srgbClr val="682666"/>
              </a:buClr>
              <a:buChar char="•"/>
              <a:tabLst>
                <a:tab pos="241935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Even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those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treated,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residual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BP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lack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nighttime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dipping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further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increase cardiovascular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3105" y="3138812"/>
            <a:ext cx="1748784" cy="133623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449907" y="3975100"/>
            <a:ext cx="5899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A3254"/>
                </a:solidFill>
                <a:latin typeface="Arial"/>
                <a:cs typeface="Arial"/>
              </a:rPr>
              <a:t>Renin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832195" y="3486983"/>
            <a:ext cx="760095" cy="363855"/>
            <a:chOff x="8832195" y="3486983"/>
            <a:chExt cx="760095" cy="363855"/>
          </a:xfrm>
        </p:grpSpPr>
        <p:sp>
          <p:nvSpPr>
            <p:cNvPr id="10" name="object 10" descr=""/>
            <p:cNvSpPr/>
            <p:nvPr/>
          </p:nvSpPr>
          <p:spPr>
            <a:xfrm>
              <a:off x="8836957" y="3491745"/>
              <a:ext cx="750570" cy="354330"/>
            </a:xfrm>
            <a:custGeom>
              <a:avLst/>
              <a:gdLst/>
              <a:ahLst/>
              <a:cxnLst/>
              <a:rect l="l" t="t" r="r" b="b"/>
              <a:pathLst>
                <a:path w="750570" h="354329">
                  <a:moveTo>
                    <a:pt x="691111" y="0"/>
                  </a:moveTo>
                  <a:lnTo>
                    <a:pt x="58966" y="0"/>
                  </a:lnTo>
                  <a:lnTo>
                    <a:pt x="36013" y="4633"/>
                  </a:lnTo>
                  <a:lnTo>
                    <a:pt x="17270" y="17271"/>
                  </a:lnTo>
                  <a:lnTo>
                    <a:pt x="4633" y="36014"/>
                  </a:lnTo>
                  <a:lnTo>
                    <a:pt x="0" y="58966"/>
                  </a:lnTo>
                  <a:lnTo>
                    <a:pt x="0" y="294822"/>
                  </a:lnTo>
                  <a:lnTo>
                    <a:pt x="4633" y="317775"/>
                  </a:lnTo>
                  <a:lnTo>
                    <a:pt x="17270" y="336518"/>
                  </a:lnTo>
                  <a:lnTo>
                    <a:pt x="36013" y="349155"/>
                  </a:lnTo>
                  <a:lnTo>
                    <a:pt x="58966" y="353788"/>
                  </a:lnTo>
                  <a:lnTo>
                    <a:pt x="691111" y="353788"/>
                  </a:lnTo>
                  <a:lnTo>
                    <a:pt x="714063" y="349155"/>
                  </a:lnTo>
                  <a:lnTo>
                    <a:pt x="732806" y="336518"/>
                  </a:lnTo>
                  <a:lnTo>
                    <a:pt x="745443" y="317775"/>
                  </a:lnTo>
                  <a:lnTo>
                    <a:pt x="750077" y="294822"/>
                  </a:lnTo>
                  <a:lnTo>
                    <a:pt x="750077" y="58966"/>
                  </a:lnTo>
                  <a:lnTo>
                    <a:pt x="745443" y="36014"/>
                  </a:lnTo>
                  <a:lnTo>
                    <a:pt x="732806" y="17271"/>
                  </a:lnTo>
                  <a:lnTo>
                    <a:pt x="714063" y="4633"/>
                  </a:lnTo>
                  <a:lnTo>
                    <a:pt x="691111" y="0"/>
                  </a:lnTo>
                  <a:close/>
                </a:path>
              </a:pathLst>
            </a:custGeom>
            <a:solidFill>
              <a:srgbClr val="00A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836957" y="3491745"/>
              <a:ext cx="750570" cy="354330"/>
            </a:xfrm>
            <a:custGeom>
              <a:avLst/>
              <a:gdLst/>
              <a:ahLst/>
              <a:cxnLst/>
              <a:rect l="l" t="t" r="r" b="b"/>
              <a:pathLst>
                <a:path w="750570" h="354329">
                  <a:moveTo>
                    <a:pt x="0" y="58966"/>
                  </a:moveTo>
                  <a:lnTo>
                    <a:pt x="4633" y="36013"/>
                  </a:lnTo>
                  <a:lnTo>
                    <a:pt x="17270" y="17270"/>
                  </a:lnTo>
                  <a:lnTo>
                    <a:pt x="36013" y="4633"/>
                  </a:lnTo>
                  <a:lnTo>
                    <a:pt x="58966" y="0"/>
                  </a:lnTo>
                  <a:lnTo>
                    <a:pt x="691111" y="0"/>
                  </a:lnTo>
                  <a:lnTo>
                    <a:pt x="714064" y="4633"/>
                  </a:lnTo>
                  <a:lnTo>
                    <a:pt x="732807" y="17270"/>
                  </a:lnTo>
                  <a:lnTo>
                    <a:pt x="745444" y="36013"/>
                  </a:lnTo>
                  <a:lnTo>
                    <a:pt x="750078" y="58966"/>
                  </a:lnTo>
                  <a:lnTo>
                    <a:pt x="750078" y="294822"/>
                  </a:lnTo>
                  <a:lnTo>
                    <a:pt x="745444" y="317775"/>
                  </a:lnTo>
                  <a:lnTo>
                    <a:pt x="732807" y="336518"/>
                  </a:lnTo>
                  <a:lnTo>
                    <a:pt x="714064" y="349155"/>
                  </a:lnTo>
                  <a:lnTo>
                    <a:pt x="691111" y="353789"/>
                  </a:lnTo>
                  <a:lnTo>
                    <a:pt x="58966" y="353789"/>
                  </a:lnTo>
                  <a:lnTo>
                    <a:pt x="36013" y="349155"/>
                  </a:lnTo>
                  <a:lnTo>
                    <a:pt x="17270" y="336518"/>
                  </a:lnTo>
                  <a:lnTo>
                    <a:pt x="4633" y="317775"/>
                  </a:lnTo>
                  <a:lnTo>
                    <a:pt x="0" y="294822"/>
                  </a:lnTo>
                  <a:lnTo>
                    <a:pt x="0" y="58966"/>
                  </a:lnTo>
                  <a:close/>
                </a:path>
              </a:pathLst>
            </a:custGeom>
            <a:ln w="9525">
              <a:solidFill>
                <a:srgbClr val="0099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931008" y="3491484"/>
            <a:ext cx="561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0A3254"/>
                </a:solidFill>
                <a:latin typeface="Arial"/>
                <a:cs typeface="Arial"/>
              </a:rPr>
              <a:t>AGT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370733" y="4911852"/>
            <a:ext cx="18249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A3254"/>
                </a:solidFill>
                <a:latin typeface="Arial"/>
                <a:cs typeface="Arial"/>
              </a:rPr>
              <a:t>Angiotensin</a:t>
            </a:r>
            <a:r>
              <a:rPr dirty="0" sz="1400" spc="-75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A3254"/>
                </a:solidFill>
                <a:latin typeface="Arial"/>
                <a:cs typeface="Arial"/>
              </a:rPr>
              <a:t>peptides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765082" y="4911852"/>
            <a:ext cx="12865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A3254"/>
                </a:solidFill>
                <a:latin typeface="Arial"/>
                <a:cs typeface="Arial"/>
              </a:rPr>
              <a:t>Des(Ang1)AGT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055334" y="1664700"/>
            <a:ext cx="3837940" cy="3234690"/>
            <a:chOff x="8055334" y="1664700"/>
            <a:chExt cx="3837940" cy="3234690"/>
          </a:xfrm>
        </p:grpSpPr>
        <p:sp>
          <p:nvSpPr>
            <p:cNvPr id="16" name="object 16" descr=""/>
            <p:cNvSpPr/>
            <p:nvPr/>
          </p:nvSpPr>
          <p:spPr>
            <a:xfrm>
              <a:off x="8814578" y="4585534"/>
              <a:ext cx="398780" cy="308610"/>
            </a:xfrm>
            <a:custGeom>
              <a:avLst/>
              <a:gdLst/>
              <a:ahLst/>
              <a:cxnLst/>
              <a:rect l="l" t="t" r="r" b="b"/>
              <a:pathLst>
                <a:path w="398779" h="308610">
                  <a:moveTo>
                    <a:pt x="56556" y="193949"/>
                  </a:moveTo>
                  <a:lnTo>
                    <a:pt x="0" y="308543"/>
                  </a:lnTo>
                  <a:lnTo>
                    <a:pt x="125609" y="285032"/>
                  </a:lnTo>
                  <a:lnTo>
                    <a:pt x="111316" y="266179"/>
                  </a:lnTo>
                  <a:lnTo>
                    <a:pt x="87411" y="266179"/>
                  </a:lnTo>
                  <a:lnTo>
                    <a:pt x="64394" y="235818"/>
                  </a:lnTo>
                  <a:lnTo>
                    <a:pt x="79574" y="224310"/>
                  </a:lnTo>
                  <a:lnTo>
                    <a:pt x="56556" y="193949"/>
                  </a:lnTo>
                  <a:close/>
                </a:path>
                <a:path w="398779" h="308610">
                  <a:moveTo>
                    <a:pt x="79574" y="224310"/>
                  </a:moveTo>
                  <a:lnTo>
                    <a:pt x="64394" y="235818"/>
                  </a:lnTo>
                  <a:lnTo>
                    <a:pt x="87411" y="266179"/>
                  </a:lnTo>
                  <a:lnTo>
                    <a:pt x="102591" y="254670"/>
                  </a:lnTo>
                  <a:lnTo>
                    <a:pt x="79574" y="224310"/>
                  </a:lnTo>
                  <a:close/>
                </a:path>
                <a:path w="398779" h="308610">
                  <a:moveTo>
                    <a:pt x="102591" y="254670"/>
                  </a:moveTo>
                  <a:lnTo>
                    <a:pt x="87411" y="266179"/>
                  </a:lnTo>
                  <a:lnTo>
                    <a:pt x="111316" y="266179"/>
                  </a:lnTo>
                  <a:lnTo>
                    <a:pt x="102591" y="254670"/>
                  </a:lnTo>
                  <a:close/>
                </a:path>
                <a:path w="398779" h="308610">
                  <a:moveTo>
                    <a:pt x="375447" y="0"/>
                  </a:moveTo>
                  <a:lnTo>
                    <a:pt x="79574" y="224310"/>
                  </a:lnTo>
                  <a:lnTo>
                    <a:pt x="102591" y="254670"/>
                  </a:lnTo>
                  <a:lnTo>
                    <a:pt x="398465" y="30360"/>
                  </a:lnTo>
                  <a:lnTo>
                    <a:pt x="375447" y="0"/>
                  </a:lnTo>
                  <a:close/>
                </a:path>
              </a:pathLst>
            </a:custGeom>
            <a:solidFill>
              <a:srgbClr val="00A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201539" y="3844211"/>
              <a:ext cx="0" cy="756920"/>
            </a:xfrm>
            <a:custGeom>
              <a:avLst/>
              <a:gdLst/>
              <a:ahLst/>
              <a:cxnLst/>
              <a:rect l="l" t="t" r="r" b="b"/>
              <a:pathLst>
                <a:path w="0" h="756920">
                  <a:moveTo>
                    <a:pt x="1" y="0"/>
                  </a:moveTo>
                  <a:lnTo>
                    <a:pt x="0" y="756504"/>
                  </a:lnTo>
                </a:path>
              </a:pathLst>
            </a:custGeom>
            <a:ln w="38100">
              <a:solidFill>
                <a:srgbClr val="00A3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179283" y="4577706"/>
              <a:ext cx="400685" cy="321945"/>
            </a:xfrm>
            <a:custGeom>
              <a:avLst/>
              <a:gdLst/>
              <a:ahLst/>
              <a:cxnLst/>
              <a:rect l="l" t="t" r="r" b="b"/>
              <a:pathLst>
                <a:path w="400684" h="321945">
                  <a:moveTo>
                    <a:pt x="299022" y="265690"/>
                  </a:moveTo>
                  <a:lnTo>
                    <a:pt x="275432" y="295609"/>
                  </a:lnTo>
                  <a:lnTo>
                    <a:pt x="400573" y="321501"/>
                  </a:lnTo>
                  <a:lnTo>
                    <a:pt x="379879" y="277486"/>
                  </a:lnTo>
                  <a:lnTo>
                    <a:pt x="313982" y="277486"/>
                  </a:lnTo>
                  <a:lnTo>
                    <a:pt x="299022" y="265690"/>
                  </a:lnTo>
                  <a:close/>
                </a:path>
                <a:path w="400684" h="321945">
                  <a:moveTo>
                    <a:pt x="322613" y="235772"/>
                  </a:moveTo>
                  <a:lnTo>
                    <a:pt x="299022" y="265690"/>
                  </a:lnTo>
                  <a:lnTo>
                    <a:pt x="313982" y="277486"/>
                  </a:lnTo>
                  <a:lnTo>
                    <a:pt x="337572" y="247567"/>
                  </a:lnTo>
                  <a:lnTo>
                    <a:pt x="322613" y="235772"/>
                  </a:lnTo>
                  <a:close/>
                </a:path>
                <a:path w="400684" h="321945">
                  <a:moveTo>
                    <a:pt x="346203" y="205854"/>
                  </a:moveTo>
                  <a:lnTo>
                    <a:pt x="322613" y="235772"/>
                  </a:lnTo>
                  <a:lnTo>
                    <a:pt x="337572" y="247567"/>
                  </a:lnTo>
                  <a:lnTo>
                    <a:pt x="313982" y="277486"/>
                  </a:lnTo>
                  <a:lnTo>
                    <a:pt x="379879" y="277486"/>
                  </a:lnTo>
                  <a:lnTo>
                    <a:pt x="346203" y="205854"/>
                  </a:lnTo>
                  <a:close/>
                </a:path>
                <a:path w="400684" h="321945">
                  <a:moveTo>
                    <a:pt x="23590" y="0"/>
                  </a:moveTo>
                  <a:lnTo>
                    <a:pt x="0" y="29918"/>
                  </a:lnTo>
                  <a:lnTo>
                    <a:pt x="299022" y="265690"/>
                  </a:lnTo>
                  <a:lnTo>
                    <a:pt x="322613" y="235772"/>
                  </a:lnTo>
                  <a:lnTo>
                    <a:pt x="23590" y="0"/>
                  </a:lnTo>
                  <a:close/>
                </a:path>
              </a:pathLst>
            </a:custGeom>
            <a:solidFill>
              <a:srgbClr val="00A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286645" y="2729053"/>
              <a:ext cx="195580" cy="632460"/>
            </a:xfrm>
            <a:custGeom>
              <a:avLst/>
              <a:gdLst/>
              <a:ahLst/>
              <a:cxnLst/>
              <a:rect l="l" t="t" r="r" b="b"/>
              <a:pathLst>
                <a:path w="195579" h="632460">
                  <a:moveTo>
                    <a:pt x="0" y="631920"/>
                  </a:moveTo>
                  <a:lnTo>
                    <a:pt x="195515" y="0"/>
                  </a:lnTo>
                </a:path>
              </a:pathLst>
            </a:custGeom>
            <a:ln w="76200">
              <a:solidFill>
                <a:srgbClr val="00A3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080989" y="3348843"/>
              <a:ext cx="395605" cy="88900"/>
            </a:xfrm>
            <a:custGeom>
              <a:avLst/>
              <a:gdLst/>
              <a:ahLst/>
              <a:cxnLst/>
              <a:rect l="l" t="t" r="r" b="b"/>
              <a:pathLst>
                <a:path w="395604" h="88900">
                  <a:moveTo>
                    <a:pt x="0" y="0"/>
                  </a:moveTo>
                  <a:lnTo>
                    <a:pt x="395485" y="88852"/>
                  </a:lnTo>
                </a:path>
              </a:pathLst>
            </a:custGeom>
            <a:ln w="76200">
              <a:solidFill>
                <a:srgbClr val="00A3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236" y="1757268"/>
              <a:ext cx="3644704" cy="60745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439900" y="2208937"/>
              <a:ext cx="3453129" cy="338455"/>
            </a:xfrm>
            <a:custGeom>
              <a:avLst/>
              <a:gdLst/>
              <a:ahLst/>
              <a:cxnLst/>
              <a:rect l="l" t="t" r="r" b="b"/>
              <a:pathLst>
                <a:path w="3453129" h="338455">
                  <a:moveTo>
                    <a:pt x="3453022" y="0"/>
                  </a:moveTo>
                  <a:lnTo>
                    <a:pt x="0" y="0"/>
                  </a:lnTo>
                  <a:lnTo>
                    <a:pt x="0" y="338451"/>
                  </a:lnTo>
                  <a:lnTo>
                    <a:pt x="3453022" y="338451"/>
                  </a:lnTo>
                  <a:lnTo>
                    <a:pt x="34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64859" y="1674225"/>
              <a:ext cx="3641725" cy="1056005"/>
            </a:xfrm>
            <a:custGeom>
              <a:avLst/>
              <a:gdLst/>
              <a:ahLst/>
              <a:cxnLst/>
              <a:rect l="l" t="t" r="r" b="b"/>
              <a:pathLst>
                <a:path w="3641725" h="1056005">
                  <a:moveTo>
                    <a:pt x="0" y="175978"/>
                  </a:moveTo>
                  <a:lnTo>
                    <a:pt x="6286" y="129196"/>
                  </a:lnTo>
                  <a:lnTo>
                    <a:pt x="24026" y="87158"/>
                  </a:lnTo>
                  <a:lnTo>
                    <a:pt x="51542" y="51542"/>
                  </a:lnTo>
                  <a:lnTo>
                    <a:pt x="87158" y="24026"/>
                  </a:lnTo>
                  <a:lnTo>
                    <a:pt x="129196" y="6286"/>
                  </a:lnTo>
                  <a:lnTo>
                    <a:pt x="175978" y="0"/>
                  </a:lnTo>
                  <a:lnTo>
                    <a:pt x="3465605" y="0"/>
                  </a:lnTo>
                  <a:lnTo>
                    <a:pt x="3512386" y="6286"/>
                  </a:lnTo>
                  <a:lnTo>
                    <a:pt x="3554424" y="24026"/>
                  </a:lnTo>
                  <a:lnTo>
                    <a:pt x="3590040" y="51542"/>
                  </a:lnTo>
                  <a:lnTo>
                    <a:pt x="3617556" y="87158"/>
                  </a:lnTo>
                  <a:lnTo>
                    <a:pt x="3635296" y="129196"/>
                  </a:lnTo>
                  <a:lnTo>
                    <a:pt x="3641583" y="175978"/>
                  </a:lnTo>
                  <a:lnTo>
                    <a:pt x="3641583" y="879858"/>
                  </a:lnTo>
                  <a:lnTo>
                    <a:pt x="3635296" y="926639"/>
                  </a:lnTo>
                  <a:lnTo>
                    <a:pt x="3617556" y="968677"/>
                  </a:lnTo>
                  <a:lnTo>
                    <a:pt x="3590040" y="1004293"/>
                  </a:lnTo>
                  <a:lnTo>
                    <a:pt x="3554424" y="1031809"/>
                  </a:lnTo>
                  <a:lnTo>
                    <a:pt x="3512386" y="1049549"/>
                  </a:lnTo>
                  <a:lnTo>
                    <a:pt x="3465605" y="1055836"/>
                  </a:lnTo>
                  <a:lnTo>
                    <a:pt x="175978" y="1055836"/>
                  </a:lnTo>
                  <a:lnTo>
                    <a:pt x="129196" y="1049549"/>
                  </a:lnTo>
                  <a:lnTo>
                    <a:pt x="87158" y="1031809"/>
                  </a:lnTo>
                  <a:lnTo>
                    <a:pt x="51542" y="1004293"/>
                  </a:lnTo>
                  <a:lnTo>
                    <a:pt x="24026" y="968677"/>
                  </a:lnTo>
                  <a:lnTo>
                    <a:pt x="6286" y="926639"/>
                  </a:lnTo>
                  <a:lnTo>
                    <a:pt x="0" y="879858"/>
                  </a:lnTo>
                  <a:lnTo>
                    <a:pt x="0" y="175978"/>
                  </a:lnTo>
                  <a:close/>
                </a:path>
              </a:pathLst>
            </a:custGeom>
            <a:ln w="19050">
              <a:solidFill>
                <a:srgbClr val="00A3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541846" y="2209291"/>
            <a:ext cx="1329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A3254"/>
                </a:solidFill>
                <a:latin typeface="Arial"/>
                <a:cs typeface="Arial"/>
              </a:rPr>
              <a:t>Zilebesiran</a:t>
            </a:r>
            <a:r>
              <a:rPr dirty="0" sz="1200" spc="-70" b="1">
                <a:solidFill>
                  <a:srgbClr val="0A3254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A3254"/>
                </a:solidFill>
                <a:latin typeface="Arial"/>
                <a:cs typeface="Arial"/>
              </a:rPr>
              <a:t>siRNA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477934" y="2209291"/>
            <a:ext cx="109220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solidFill>
                  <a:srgbClr val="0A3254"/>
                </a:solidFill>
                <a:latin typeface="Arial"/>
                <a:cs typeface="Arial"/>
              </a:rPr>
              <a:t>Liver-targeting ligand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37462" y="4576572"/>
            <a:ext cx="6836409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marR="5080" indent="-229870">
              <a:lnSpc>
                <a:spcPct val="100000"/>
              </a:lnSpc>
              <a:spcBef>
                <a:spcPts val="100"/>
              </a:spcBef>
              <a:buClr>
                <a:srgbClr val="682666"/>
              </a:buClr>
              <a:buChar char="•"/>
              <a:tabLst>
                <a:tab pos="241935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Zilebesiran,</a:t>
            </a:r>
            <a:r>
              <a:rPr dirty="0" sz="20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investigational,</a:t>
            </a:r>
            <a:r>
              <a:rPr dirty="0" sz="20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subcutaneously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administered</a:t>
            </a:r>
            <a:r>
              <a:rPr dirty="0" sz="20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RNA</a:t>
            </a:r>
            <a:r>
              <a:rPr dirty="0" sz="20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interference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therapeutic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targeting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hepatic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synthesis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0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AGT,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most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upstream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precursor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angiotensin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peptides,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offer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alternative</a:t>
            </a:r>
            <a:r>
              <a:rPr dirty="0" sz="20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treatment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approach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hypertension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005" rIns="0" bIns="0" rtlCol="0" vert="horz">
            <a:spAutoFit/>
          </a:bodyPr>
          <a:lstStyle/>
          <a:p>
            <a:pPr marL="29209" marR="5080" indent="1997075">
              <a:lnSpc>
                <a:spcPct val="101899"/>
              </a:lnSpc>
              <a:spcBef>
                <a:spcPts val="25"/>
              </a:spcBef>
            </a:pPr>
            <a:r>
              <a:rPr dirty="0">
                <a:solidFill>
                  <a:srgbClr val="0A3254"/>
                </a:solidFill>
              </a:rPr>
              <a:t>:</a:t>
            </a:r>
            <a:r>
              <a:rPr dirty="0" spc="-70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Significant</a:t>
            </a:r>
            <a:r>
              <a:rPr dirty="0" spc="-75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SBP</a:t>
            </a:r>
            <a:r>
              <a:rPr dirty="0" spc="-114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Reductions</a:t>
            </a:r>
            <a:r>
              <a:rPr dirty="0" spc="-70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Sustained</a:t>
            </a:r>
            <a:r>
              <a:rPr dirty="0" spc="-70">
                <a:solidFill>
                  <a:srgbClr val="0A3254"/>
                </a:solidFill>
              </a:rPr>
              <a:t> </a:t>
            </a:r>
            <a:r>
              <a:rPr dirty="0" spc="-25">
                <a:solidFill>
                  <a:srgbClr val="0A3254"/>
                </a:solidFill>
              </a:rPr>
              <a:t>to </a:t>
            </a:r>
            <a:r>
              <a:rPr dirty="0">
                <a:solidFill>
                  <a:srgbClr val="0A3254"/>
                </a:solidFill>
              </a:rPr>
              <a:t>Month</a:t>
            </a:r>
            <a:r>
              <a:rPr dirty="0" spc="-30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6</a:t>
            </a:r>
            <a:r>
              <a:rPr dirty="0" spc="-25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in</a:t>
            </a:r>
            <a:r>
              <a:rPr dirty="0" spc="-25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Patients</a:t>
            </a:r>
            <a:r>
              <a:rPr dirty="0" spc="-25">
                <a:solidFill>
                  <a:srgbClr val="0A3254"/>
                </a:solidFill>
              </a:rPr>
              <a:t> </a:t>
            </a:r>
            <a:r>
              <a:rPr dirty="0">
                <a:solidFill>
                  <a:srgbClr val="0A3254"/>
                </a:solidFill>
              </a:rPr>
              <a:t>with</a:t>
            </a:r>
            <a:r>
              <a:rPr dirty="0" spc="-30">
                <a:solidFill>
                  <a:srgbClr val="0A3254"/>
                </a:solidFill>
              </a:rPr>
              <a:t> </a:t>
            </a:r>
            <a:r>
              <a:rPr dirty="0" spc="-10">
                <a:solidFill>
                  <a:srgbClr val="0A3254"/>
                </a:solidFill>
              </a:rPr>
              <a:t>Mild-to-</a:t>
            </a:r>
            <a:r>
              <a:rPr dirty="0">
                <a:solidFill>
                  <a:srgbClr val="0A3254"/>
                </a:solidFill>
              </a:rPr>
              <a:t>Moderate</a:t>
            </a:r>
            <a:r>
              <a:rPr dirty="0" spc="-25">
                <a:solidFill>
                  <a:srgbClr val="0A3254"/>
                </a:solidFill>
              </a:rPr>
              <a:t> </a:t>
            </a:r>
            <a:r>
              <a:rPr dirty="0" spc="-10">
                <a:solidFill>
                  <a:srgbClr val="0A3254"/>
                </a:solidFill>
              </a:rPr>
              <a:t>Hypertension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602476"/>
            <a:ext cx="111817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NCT04936035.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Bakris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GL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6A6F6D"/>
                </a:solidFill>
                <a:latin typeface="Arial"/>
                <a:cs typeface="Arial"/>
              </a:rPr>
              <a:t>et</a:t>
            </a:r>
            <a:r>
              <a:rPr dirty="0" sz="1000" spc="-25" i="1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6A6F6D"/>
                </a:solidFill>
                <a:latin typeface="Arial"/>
                <a:cs typeface="Arial"/>
              </a:rPr>
              <a:t>al.</a:t>
            </a:r>
            <a:r>
              <a:rPr dirty="0" sz="1000" spc="-25" i="1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6A6F6D"/>
                </a:solidFill>
                <a:latin typeface="Arial"/>
                <a:cs typeface="Arial"/>
              </a:rPr>
              <a:t>JAMA</a:t>
            </a:r>
            <a:r>
              <a:rPr dirty="0" sz="1000" spc="-25" i="1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2024;331:740–9.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AGT,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angiotensinogen;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difference;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Q3M,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every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3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months;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Q6M,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every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6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months.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453" y="374412"/>
            <a:ext cx="1900510" cy="34290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215516" y="5692420"/>
            <a:ext cx="9518015" cy="584835"/>
          </a:xfrm>
          <a:custGeom>
            <a:avLst/>
            <a:gdLst/>
            <a:ahLst/>
            <a:cxnLst/>
            <a:rect l="l" t="t" r="r" b="b"/>
            <a:pathLst>
              <a:path w="9518015" h="584835">
                <a:moveTo>
                  <a:pt x="0" y="0"/>
                </a:moveTo>
                <a:lnTo>
                  <a:pt x="9517760" y="0"/>
                </a:lnTo>
                <a:lnTo>
                  <a:pt x="9517760" y="584775"/>
                </a:ln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A32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0752" y="5687658"/>
            <a:ext cx="9527540" cy="594360"/>
          </a:xfrm>
          <a:prstGeom prst="rect">
            <a:avLst/>
          </a:prstGeom>
          <a:solidFill>
            <a:srgbClr val="0A3254"/>
          </a:solidFill>
        </p:spPr>
        <p:txBody>
          <a:bodyPr wrap="square" lIns="0" tIns="59690" rIns="0" bIns="0" rtlCol="0" vert="horz">
            <a:spAutoFit/>
          </a:bodyPr>
          <a:lstStyle/>
          <a:p>
            <a:pPr marL="1289050" marR="354965" indent="-926465">
              <a:lnSpc>
                <a:spcPts val="1900"/>
              </a:lnSpc>
              <a:spcBef>
                <a:spcPts val="47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efficacy,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safety,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tolerability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zilebesiran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standard-of-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antihypertensive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inadequately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hypertension?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3393" y="5687657"/>
            <a:ext cx="1746885" cy="594360"/>
            <a:chOff x="473393" y="5687657"/>
            <a:chExt cx="1746885" cy="59436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02" y="5789006"/>
              <a:ext cx="1737358" cy="4114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78156" y="5692419"/>
              <a:ext cx="1737360" cy="584835"/>
            </a:xfrm>
            <a:custGeom>
              <a:avLst/>
              <a:gdLst/>
              <a:ahLst/>
              <a:cxnLst/>
              <a:rect l="l" t="t" r="r" b="b"/>
              <a:pathLst>
                <a:path w="1737360" h="584835">
                  <a:moveTo>
                    <a:pt x="0" y="0"/>
                  </a:moveTo>
                  <a:lnTo>
                    <a:pt x="1737359" y="0"/>
                  </a:lnTo>
                  <a:lnTo>
                    <a:pt x="1737359" y="584775"/>
                  </a:lnTo>
                  <a:lnTo>
                    <a:pt x="0" y="584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A32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429385" y="5204860"/>
          <a:ext cx="9409430" cy="30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/>
                <a:gridCol w="1645919"/>
                <a:gridCol w="1645920"/>
                <a:gridCol w="1737359"/>
                <a:gridCol w="1645920"/>
              </a:tblGrid>
              <a:tr h="307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LSMD</a:t>
                      </a:r>
                      <a:r>
                        <a:rPr dirty="0" sz="12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2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placebo,</a:t>
                      </a:r>
                      <a:r>
                        <a:rPr dirty="0" sz="12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2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2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A3254"/>
                      </a:solidFill>
                      <a:prstDash val="solid"/>
                    </a:lnL>
                    <a:lnR w="6350">
                      <a:solidFill>
                        <a:srgbClr val="0A3254"/>
                      </a:solidFill>
                      <a:prstDash val="solid"/>
                    </a:lnR>
                    <a:lnT w="6350">
                      <a:solidFill>
                        <a:srgbClr val="0A3254"/>
                      </a:solidFill>
                      <a:prstDash val="solid"/>
                    </a:lnT>
                    <a:lnB w="6350">
                      <a:solidFill>
                        <a:srgbClr val="0A32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−11.1</a:t>
                      </a:r>
                      <a:r>
                        <a:rPr dirty="0" sz="1200" spc="-4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(−15.8,</a:t>
                      </a:r>
                      <a:r>
                        <a:rPr dirty="0" sz="12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−6.4)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A3254"/>
                      </a:solidFill>
                      <a:prstDash val="solid"/>
                    </a:lnL>
                    <a:lnR w="6350">
                      <a:solidFill>
                        <a:srgbClr val="0A3254"/>
                      </a:solidFill>
                      <a:prstDash val="solid"/>
                    </a:lnR>
                    <a:lnT w="6350">
                      <a:solidFill>
                        <a:srgbClr val="0A3254"/>
                      </a:solidFill>
                      <a:prstDash val="solid"/>
                    </a:lnT>
                    <a:lnB w="6350">
                      <a:solidFill>
                        <a:srgbClr val="0A32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−14.5</a:t>
                      </a:r>
                      <a:r>
                        <a:rPr dirty="0" sz="12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(−19.1,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−9.9)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A3254"/>
                      </a:solidFill>
                      <a:prstDash val="solid"/>
                    </a:lnL>
                    <a:lnR w="6350">
                      <a:solidFill>
                        <a:srgbClr val="0A3254"/>
                      </a:solidFill>
                      <a:prstDash val="solid"/>
                    </a:lnR>
                    <a:lnT w="6350">
                      <a:solidFill>
                        <a:srgbClr val="0A3254"/>
                      </a:solidFill>
                      <a:prstDash val="solid"/>
                    </a:lnT>
                    <a:lnB w="6350">
                      <a:solidFill>
                        <a:srgbClr val="0A32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−14.1</a:t>
                      </a:r>
                      <a:r>
                        <a:rPr dirty="0" sz="12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(−18.9,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−9.4)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A3254"/>
                      </a:solidFill>
                      <a:prstDash val="solid"/>
                    </a:lnL>
                    <a:lnR w="6350">
                      <a:solidFill>
                        <a:srgbClr val="0A3254"/>
                      </a:solidFill>
                      <a:prstDash val="solid"/>
                    </a:lnR>
                    <a:lnT w="6350">
                      <a:solidFill>
                        <a:srgbClr val="0A3254"/>
                      </a:solidFill>
                      <a:prstDash val="solid"/>
                    </a:lnT>
                    <a:lnB w="6350">
                      <a:solidFill>
                        <a:srgbClr val="0A32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−14.2</a:t>
                      </a:r>
                      <a:r>
                        <a:rPr dirty="0" sz="1200" spc="-3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(−18.9,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−9.5)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A3254"/>
                      </a:solidFill>
                      <a:prstDash val="solid"/>
                    </a:lnL>
                    <a:lnR w="6350">
                      <a:solidFill>
                        <a:srgbClr val="0A3254"/>
                      </a:solidFill>
                      <a:prstDash val="solid"/>
                    </a:lnR>
                    <a:lnT w="6350">
                      <a:solidFill>
                        <a:srgbClr val="0A3254"/>
                      </a:solidFill>
                      <a:prstDash val="solid"/>
                    </a:lnT>
                    <a:lnB w="6350">
                      <a:solidFill>
                        <a:srgbClr val="0A325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2002970" y="1510377"/>
            <a:ext cx="9045575" cy="3698240"/>
            <a:chOff x="2002970" y="1510377"/>
            <a:chExt cx="9045575" cy="369824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2970" y="1510377"/>
              <a:ext cx="9045506" cy="369765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248732" y="1568696"/>
              <a:ext cx="1384935" cy="3535679"/>
            </a:xfrm>
            <a:custGeom>
              <a:avLst/>
              <a:gdLst/>
              <a:ahLst/>
              <a:cxnLst/>
              <a:rect l="l" t="t" r="r" b="b"/>
              <a:pathLst>
                <a:path w="1384934" h="3535679">
                  <a:moveTo>
                    <a:pt x="0" y="0"/>
                  </a:moveTo>
                  <a:lnTo>
                    <a:pt x="1384438" y="0"/>
                  </a:lnTo>
                  <a:lnTo>
                    <a:pt x="1384438" y="3535613"/>
                  </a:lnTo>
                  <a:lnTo>
                    <a:pt x="0" y="353561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083" rIns="0" bIns="0" rtlCol="0" vert="horz">
            <a:spAutoFit/>
          </a:bodyPr>
          <a:lstStyle/>
          <a:p>
            <a:pPr marL="29209" marR="5080" indent="1658620">
              <a:lnSpc>
                <a:spcPct val="100800"/>
              </a:lnSpc>
              <a:spcBef>
                <a:spcPts val="75"/>
              </a:spcBef>
            </a:pPr>
            <a:r>
              <a:rPr dirty="0" sz="2400"/>
              <a:t>:</a:t>
            </a:r>
            <a:r>
              <a:rPr dirty="0" sz="2400" spc="-45"/>
              <a:t> </a:t>
            </a:r>
            <a:r>
              <a:rPr dirty="0" sz="2400"/>
              <a:t>Phase</a:t>
            </a:r>
            <a:r>
              <a:rPr dirty="0" sz="2400" spc="-45"/>
              <a:t> </a:t>
            </a:r>
            <a:r>
              <a:rPr dirty="0" sz="2400"/>
              <a:t>2,</a:t>
            </a:r>
            <a:r>
              <a:rPr dirty="0" sz="2400" spc="-45"/>
              <a:t> </a:t>
            </a:r>
            <a:r>
              <a:rPr dirty="0" sz="2400"/>
              <a:t>Randomized,</a:t>
            </a:r>
            <a:r>
              <a:rPr dirty="0" sz="2400" spc="-50"/>
              <a:t> </a:t>
            </a:r>
            <a:r>
              <a:rPr dirty="0" sz="2400" spc="-10"/>
              <a:t>Double-</a:t>
            </a:r>
            <a:r>
              <a:rPr dirty="0" sz="2400"/>
              <a:t>Blind,</a:t>
            </a:r>
            <a:r>
              <a:rPr dirty="0" sz="2400" spc="-50"/>
              <a:t> </a:t>
            </a:r>
            <a:r>
              <a:rPr dirty="0" sz="2400" spc="-10"/>
              <a:t>Placebo-</a:t>
            </a:r>
            <a:r>
              <a:rPr dirty="0" sz="2400"/>
              <a:t>Controlled</a:t>
            </a:r>
            <a:r>
              <a:rPr dirty="0" sz="2400" spc="-45"/>
              <a:t> </a:t>
            </a:r>
            <a:r>
              <a:rPr dirty="0" sz="2400" spc="-10"/>
              <a:t>Study </a:t>
            </a:r>
            <a:r>
              <a:rPr dirty="0" sz="2400"/>
              <a:t>to</a:t>
            </a:r>
            <a:r>
              <a:rPr dirty="0" sz="2400" spc="-45"/>
              <a:t> </a:t>
            </a:r>
            <a:r>
              <a:rPr dirty="0" sz="2400"/>
              <a:t>Evaluate</a:t>
            </a:r>
            <a:r>
              <a:rPr dirty="0" sz="2400" spc="-45"/>
              <a:t> </a:t>
            </a:r>
            <a:r>
              <a:rPr dirty="0" sz="2400"/>
              <a:t>the</a:t>
            </a:r>
            <a:r>
              <a:rPr dirty="0" sz="2400" spc="-40"/>
              <a:t> </a:t>
            </a:r>
            <a:r>
              <a:rPr dirty="0" sz="2400"/>
              <a:t>Efficacy</a:t>
            </a:r>
            <a:r>
              <a:rPr dirty="0" sz="2400" spc="-40"/>
              <a:t> </a:t>
            </a:r>
            <a:r>
              <a:rPr dirty="0" sz="2400"/>
              <a:t>and</a:t>
            </a:r>
            <a:r>
              <a:rPr dirty="0" sz="2400" spc="-45"/>
              <a:t> </a:t>
            </a:r>
            <a:r>
              <a:rPr dirty="0" sz="2400"/>
              <a:t>Safety</a:t>
            </a:r>
            <a:r>
              <a:rPr dirty="0" sz="2400" spc="-40"/>
              <a:t> </a:t>
            </a:r>
            <a:r>
              <a:rPr dirty="0" sz="2400"/>
              <a:t>of</a:t>
            </a:r>
            <a:r>
              <a:rPr dirty="0" sz="2400" spc="-40"/>
              <a:t> </a:t>
            </a:r>
            <a:r>
              <a:rPr dirty="0" sz="2400"/>
              <a:t>Zilebesiran</a:t>
            </a:r>
            <a:r>
              <a:rPr dirty="0" sz="2400" spc="-45"/>
              <a:t> </a:t>
            </a:r>
            <a:r>
              <a:rPr dirty="0" sz="2400"/>
              <a:t>as</a:t>
            </a:r>
            <a:r>
              <a:rPr dirty="0" sz="2400" spc="-40"/>
              <a:t> </a:t>
            </a:r>
            <a:r>
              <a:rPr dirty="0" sz="2400"/>
              <a:t>an</a:t>
            </a:r>
            <a:r>
              <a:rPr dirty="0" sz="2400" spc="-130"/>
              <a:t> </a:t>
            </a:r>
            <a:r>
              <a:rPr dirty="0" sz="2400" spc="-10"/>
              <a:t>Add-</a:t>
            </a:r>
            <a:r>
              <a:rPr dirty="0" sz="2400"/>
              <a:t>on</a:t>
            </a:r>
            <a:r>
              <a:rPr dirty="0" sz="2400" spc="-45"/>
              <a:t> </a:t>
            </a:r>
            <a:r>
              <a:rPr dirty="0" sz="2400"/>
              <a:t>Therapy</a:t>
            </a:r>
            <a:r>
              <a:rPr dirty="0" sz="2400" spc="-40"/>
              <a:t> </a:t>
            </a:r>
            <a:r>
              <a:rPr dirty="0" sz="2400" spc="-25"/>
              <a:t>in </a:t>
            </a:r>
            <a:r>
              <a:rPr dirty="0" sz="2400"/>
              <a:t>Patients</a:t>
            </a:r>
            <a:r>
              <a:rPr dirty="0" sz="2400" spc="-80"/>
              <a:t> </a:t>
            </a:r>
            <a:r>
              <a:rPr dirty="0" sz="2400"/>
              <a:t>with</a:t>
            </a:r>
            <a:r>
              <a:rPr dirty="0" sz="2400" spc="-85"/>
              <a:t> </a:t>
            </a:r>
            <a:r>
              <a:rPr dirty="0" sz="2400"/>
              <a:t>Uncontrolled</a:t>
            </a:r>
            <a:r>
              <a:rPr dirty="0" sz="2400" spc="-85"/>
              <a:t> </a:t>
            </a:r>
            <a:r>
              <a:rPr dirty="0" sz="2400" spc="-10"/>
              <a:t>Hypertension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944356" y="2302848"/>
            <a:ext cx="4554220" cy="2179320"/>
            <a:chOff x="1944356" y="2302848"/>
            <a:chExt cx="4554220" cy="2179320"/>
          </a:xfrm>
        </p:grpSpPr>
        <p:sp>
          <p:nvSpPr>
            <p:cNvPr id="4" name="object 4" descr=""/>
            <p:cNvSpPr/>
            <p:nvPr/>
          </p:nvSpPr>
          <p:spPr>
            <a:xfrm>
              <a:off x="4380876" y="2309198"/>
              <a:ext cx="2106295" cy="188595"/>
            </a:xfrm>
            <a:custGeom>
              <a:avLst/>
              <a:gdLst/>
              <a:ahLst/>
              <a:cxnLst/>
              <a:rect l="l" t="t" r="r" b="b"/>
              <a:pathLst>
                <a:path w="2106295" h="188594">
                  <a:moveTo>
                    <a:pt x="0" y="188287"/>
                  </a:moveTo>
                  <a:lnTo>
                    <a:pt x="1848131" y="188287"/>
                  </a:lnTo>
                  <a:lnTo>
                    <a:pt x="1848131" y="0"/>
                  </a:lnTo>
                  <a:lnTo>
                    <a:pt x="2106276" y="0"/>
                  </a:lnTo>
                </a:path>
              </a:pathLst>
            </a:custGeom>
            <a:ln w="12700">
              <a:solidFill>
                <a:srgbClr val="0073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85654" y="2498475"/>
              <a:ext cx="2106295" cy="188595"/>
            </a:xfrm>
            <a:custGeom>
              <a:avLst/>
              <a:gdLst/>
              <a:ahLst/>
              <a:cxnLst/>
              <a:rect l="l" t="t" r="r" b="b"/>
              <a:pathLst>
                <a:path w="2106295" h="188594">
                  <a:moveTo>
                    <a:pt x="0" y="0"/>
                  </a:moveTo>
                  <a:lnTo>
                    <a:pt x="1840170" y="0"/>
                  </a:lnTo>
                  <a:lnTo>
                    <a:pt x="1840170" y="188287"/>
                  </a:lnTo>
                  <a:lnTo>
                    <a:pt x="2106276" y="188287"/>
                  </a:lnTo>
                </a:path>
              </a:pathLst>
            </a:custGeom>
            <a:ln w="12700">
              <a:solidFill>
                <a:srgbClr val="0073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44356" y="3577390"/>
              <a:ext cx="107950" cy="115570"/>
            </a:xfrm>
            <a:custGeom>
              <a:avLst/>
              <a:gdLst/>
              <a:ahLst/>
              <a:cxnLst/>
              <a:rect l="l" t="t" r="r" b="b"/>
              <a:pathLst>
                <a:path w="107950" h="115570">
                  <a:moveTo>
                    <a:pt x="0" y="0"/>
                  </a:moveTo>
                  <a:lnTo>
                    <a:pt x="0" y="115262"/>
                  </a:lnTo>
                  <a:lnTo>
                    <a:pt x="107466" y="57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76344" y="2652807"/>
              <a:ext cx="393700" cy="1828800"/>
            </a:xfrm>
            <a:custGeom>
              <a:avLst/>
              <a:gdLst/>
              <a:ahLst/>
              <a:cxnLst/>
              <a:rect l="l" t="t" r="r" b="b"/>
              <a:pathLst>
                <a:path w="393700" h="1828800">
                  <a:moveTo>
                    <a:pt x="327658" y="0"/>
                  </a:moveTo>
                  <a:lnTo>
                    <a:pt x="65534" y="0"/>
                  </a:lnTo>
                  <a:lnTo>
                    <a:pt x="40025" y="5150"/>
                  </a:lnTo>
                  <a:lnTo>
                    <a:pt x="19194" y="19194"/>
                  </a:lnTo>
                  <a:lnTo>
                    <a:pt x="5150" y="40025"/>
                  </a:lnTo>
                  <a:lnTo>
                    <a:pt x="0" y="65534"/>
                  </a:lnTo>
                  <a:lnTo>
                    <a:pt x="0" y="1763266"/>
                  </a:lnTo>
                  <a:lnTo>
                    <a:pt x="5150" y="1788774"/>
                  </a:lnTo>
                  <a:lnTo>
                    <a:pt x="19194" y="1809605"/>
                  </a:lnTo>
                  <a:lnTo>
                    <a:pt x="40025" y="1823649"/>
                  </a:lnTo>
                  <a:lnTo>
                    <a:pt x="65534" y="1828800"/>
                  </a:lnTo>
                  <a:lnTo>
                    <a:pt x="327658" y="1828800"/>
                  </a:lnTo>
                  <a:lnTo>
                    <a:pt x="353167" y="1823649"/>
                  </a:lnTo>
                  <a:lnTo>
                    <a:pt x="373998" y="1809605"/>
                  </a:lnTo>
                  <a:lnTo>
                    <a:pt x="388042" y="1788774"/>
                  </a:lnTo>
                  <a:lnTo>
                    <a:pt x="393191" y="1763266"/>
                  </a:lnTo>
                  <a:lnTo>
                    <a:pt x="393191" y="65534"/>
                  </a:lnTo>
                  <a:lnTo>
                    <a:pt x="388042" y="40025"/>
                  </a:lnTo>
                  <a:lnTo>
                    <a:pt x="373998" y="19194"/>
                  </a:lnTo>
                  <a:lnTo>
                    <a:pt x="353167" y="5150"/>
                  </a:lnTo>
                  <a:lnTo>
                    <a:pt x="327658" y="0"/>
                  </a:lnTo>
                  <a:close/>
                </a:path>
              </a:pathLst>
            </a:custGeom>
            <a:solidFill>
              <a:srgbClr val="D8DA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72627" y="2241956"/>
            <a:ext cx="1703705" cy="2656205"/>
          </a:xfrm>
          <a:custGeom>
            <a:avLst/>
            <a:gdLst/>
            <a:ahLst/>
            <a:cxnLst/>
            <a:rect l="l" t="t" r="r" b="b"/>
            <a:pathLst>
              <a:path w="1703705" h="2656204">
                <a:moveTo>
                  <a:pt x="0" y="153887"/>
                </a:moveTo>
                <a:lnTo>
                  <a:pt x="7845" y="105247"/>
                </a:lnTo>
                <a:lnTo>
                  <a:pt x="29691" y="63003"/>
                </a:lnTo>
                <a:lnTo>
                  <a:pt x="63003" y="29691"/>
                </a:lnTo>
                <a:lnTo>
                  <a:pt x="105247" y="7845"/>
                </a:lnTo>
                <a:lnTo>
                  <a:pt x="153887" y="0"/>
                </a:lnTo>
                <a:lnTo>
                  <a:pt x="1549364" y="0"/>
                </a:lnTo>
                <a:lnTo>
                  <a:pt x="1598004" y="7845"/>
                </a:lnTo>
                <a:lnTo>
                  <a:pt x="1640248" y="29691"/>
                </a:lnTo>
                <a:lnTo>
                  <a:pt x="1673560" y="63003"/>
                </a:lnTo>
                <a:lnTo>
                  <a:pt x="1695406" y="105247"/>
                </a:lnTo>
                <a:lnTo>
                  <a:pt x="1703252" y="153887"/>
                </a:lnTo>
                <a:lnTo>
                  <a:pt x="1703252" y="2502009"/>
                </a:lnTo>
                <a:lnTo>
                  <a:pt x="1695406" y="2550649"/>
                </a:lnTo>
                <a:lnTo>
                  <a:pt x="1673560" y="2592892"/>
                </a:lnTo>
                <a:lnTo>
                  <a:pt x="1640248" y="2626204"/>
                </a:lnTo>
                <a:lnTo>
                  <a:pt x="1598004" y="2648050"/>
                </a:lnTo>
                <a:lnTo>
                  <a:pt x="1549364" y="2655896"/>
                </a:lnTo>
                <a:lnTo>
                  <a:pt x="153887" y="2655896"/>
                </a:lnTo>
                <a:lnTo>
                  <a:pt x="105247" y="2648050"/>
                </a:lnTo>
                <a:lnTo>
                  <a:pt x="63003" y="2626204"/>
                </a:lnTo>
                <a:lnTo>
                  <a:pt x="29691" y="2592892"/>
                </a:lnTo>
                <a:lnTo>
                  <a:pt x="7845" y="2550649"/>
                </a:lnTo>
                <a:lnTo>
                  <a:pt x="0" y="2502009"/>
                </a:lnTo>
                <a:lnTo>
                  <a:pt x="0" y="153887"/>
                </a:lnTo>
                <a:close/>
              </a:path>
            </a:pathLst>
          </a:custGeom>
          <a:ln w="28575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40063" y="2392171"/>
            <a:ext cx="136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Patient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6438" y="2724912"/>
            <a:ext cx="1271905" cy="85153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675"/>
              </a:spcBef>
              <a:buChar char="•"/>
              <a:tabLst>
                <a:tab pos="123825" algn="l"/>
              </a:tabLst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Aged</a:t>
            </a:r>
            <a:r>
              <a:rPr dirty="0" sz="11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75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yrs</a:t>
            </a:r>
            <a:endParaRPr sz="1100">
              <a:latin typeface="Arial"/>
              <a:cs typeface="Arial"/>
            </a:endParaRPr>
          </a:p>
          <a:p>
            <a:pPr marL="123189" marR="5080" indent="-111125">
              <a:lnSpc>
                <a:spcPts val="1300"/>
              </a:lnSpc>
              <a:spcBef>
                <a:spcPts val="635"/>
              </a:spcBef>
              <a:buChar char="•"/>
              <a:tabLst>
                <a:tab pos="125095" algn="l"/>
              </a:tabLst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Untreated</a:t>
            </a:r>
            <a:r>
              <a:rPr dirty="0" sz="11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HTN: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Seated</a:t>
            </a:r>
            <a:r>
              <a:rPr dirty="0" sz="11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office</a:t>
            </a:r>
            <a:r>
              <a:rPr dirty="0" sz="11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1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50"/>
              </a:spcBef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≥155–180</a:t>
            </a:r>
            <a:r>
              <a:rPr dirty="0" sz="11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0963" y="3712464"/>
            <a:ext cx="1663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404040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38" y="4029456"/>
            <a:ext cx="1427480" cy="7143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3189" marR="5080" indent="-111125">
              <a:lnSpc>
                <a:spcPct val="102699"/>
              </a:lnSpc>
              <a:spcBef>
                <a:spcPts val="160"/>
              </a:spcBef>
              <a:buChar char="•"/>
              <a:tabLst>
                <a:tab pos="125095" algn="l"/>
              </a:tabLst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Treated</a:t>
            </a:r>
            <a:r>
              <a:rPr dirty="0" sz="11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HTN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1–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1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Arial"/>
                <a:cs typeface="Arial"/>
              </a:rPr>
              <a:t>antihypertensives: </a:t>
            </a:r>
            <a:r>
              <a:rPr dirty="0" sz="1100" spc="-1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Seated</a:t>
            </a:r>
            <a:r>
              <a:rPr dirty="0" sz="11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office</a:t>
            </a:r>
            <a:r>
              <a:rPr dirty="0" sz="11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100">
              <a:latin typeface="Arial"/>
              <a:cs typeface="Arial"/>
            </a:endParaRPr>
          </a:p>
          <a:p>
            <a:pPr marL="125095">
              <a:lnSpc>
                <a:spcPts val="1295"/>
              </a:lnSpc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≥145–180</a:t>
            </a:r>
            <a:r>
              <a:rPr dirty="0" sz="11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015272" y="1714780"/>
            <a:ext cx="3004185" cy="3840479"/>
          </a:xfrm>
          <a:custGeom>
            <a:avLst/>
            <a:gdLst/>
            <a:ahLst/>
            <a:cxnLst/>
            <a:rect l="l" t="t" r="r" b="b"/>
            <a:pathLst>
              <a:path w="3004184" h="3840479">
                <a:moveTo>
                  <a:pt x="2747341" y="0"/>
                </a:moveTo>
                <a:lnTo>
                  <a:pt x="256759" y="0"/>
                </a:lnTo>
                <a:lnTo>
                  <a:pt x="210606" y="4136"/>
                </a:lnTo>
                <a:lnTo>
                  <a:pt x="167167" y="16063"/>
                </a:lnTo>
                <a:lnTo>
                  <a:pt x="127168" y="35055"/>
                </a:lnTo>
                <a:lnTo>
                  <a:pt x="91332" y="60386"/>
                </a:lnTo>
                <a:lnTo>
                  <a:pt x="60386" y="91332"/>
                </a:lnTo>
                <a:lnTo>
                  <a:pt x="35055" y="127167"/>
                </a:lnTo>
                <a:lnTo>
                  <a:pt x="16063" y="167167"/>
                </a:lnTo>
                <a:lnTo>
                  <a:pt x="4136" y="210605"/>
                </a:lnTo>
                <a:lnTo>
                  <a:pt x="0" y="256758"/>
                </a:lnTo>
                <a:lnTo>
                  <a:pt x="0" y="3583721"/>
                </a:lnTo>
                <a:lnTo>
                  <a:pt x="4136" y="3629874"/>
                </a:lnTo>
                <a:lnTo>
                  <a:pt x="16063" y="3673312"/>
                </a:lnTo>
                <a:lnTo>
                  <a:pt x="35055" y="3713312"/>
                </a:lnTo>
                <a:lnTo>
                  <a:pt x="60386" y="3749147"/>
                </a:lnTo>
                <a:lnTo>
                  <a:pt x="91332" y="3780093"/>
                </a:lnTo>
                <a:lnTo>
                  <a:pt x="127168" y="3805424"/>
                </a:lnTo>
                <a:lnTo>
                  <a:pt x="167167" y="3824416"/>
                </a:lnTo>
                <a:lnTo>
                  <a:pt x="210606" y="3836343"/>
                </a:lnTo>
                <a:lnTo>
                  <a:pt x="256759" y="3840479"/>
                </a:lnTo>
                <a:lnTo>
                  <a:pt x="2747341" y="3840479"/>
                </a:lnTo>
                <a:lnTo>
                  <a:pt x="2793494" y="3836343"/>
                </a:lnTo>
                <a:lnTo>
                  <a:pt x="2836933" y="3824416"/>
                </a:lnTo>
                <a:lnTo>
                  <a:pt x="2876932" y="3805424"/>
                </a:lnTo>
                <a:lnTo>
                  <a:pt x="2912767" y="3780093"/>
                </a:lnTo>
                <a:lnTo>
                  <a:pt x="2943713" y="3749147"/>
                </a:lnTo>
                <a:lnTo>
                  <a:pt x="2969044" y="3713312"/>
                </a:lnTo>
                <a:lnTo>
                  <a:pt x="2988036" y="3673312"/>
                </a:lnTo>
                <a:lnTo>
                  <a:pt x="2999963" y="3629874"/>
                </a:lnTo>
                <a:lnTo>
                  <a:pt x="3004099" y="3583721"/>
                </a:lnTo>
                <a:lnTo>
                  <a:pt x="3004099" y="256758"/>
                </a:lnTo>
                <a:lnTo>
                  <a:pt x="2999963" y="210605"/>
                </a:lnTo>
                <a:lnTo>
                  <a:pt x="2988036" y="167167"/>
                </a:lnTo>
                <a:lnTo>
                  <a:pt x="2969044" y="127167"/>
                </a:lnTo>
                <a:lnTo>
                  <a:pt x="2943713" y="91332"/>
                </a:lnTo>
                <a:lnTo>
                  <a:pt x="2912767" y="60386"/>
                </a:lnTo>
                <a:lnTo>
                  <a:pt x="2876932" y="35055"/>
                </a:lnTo>
                <a:lnTo>
                  <a:pt x="2836933" y="16063"/>
                </a:lnTo>
                <a:lnTo>
                  <a:pt x="2793494" y="4136"/>
                </a:lnTo>
                <a:lnTo>
                  <a:pt x="2747341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169215" y="1788667"/>
            <a:ext cx="2603500" cy="6108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Primary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Endpoint</a:t>
            </a:r>
            <a:endParaRPr sz="1200">
              <a:latin typeface="Arial"/>
              <a:cs typeface="Arial"/>
            </a:endParaRPr>
          </a:p>
          <a:p>
            <a:pPr marL="182245" marR="5080" indent="-170180">
              <a:lnSpc>
                <a:spcPts val="1390"/>
              </a:lnSpc>
              <a:spcBef>
                <a:spcPts val="259"/>
              </a:spcBef>
              <a:buChar char="•"/>
              <a:tabLst>
                <a:tab pos="182245" algn="l"/>
              </a:tabLst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baseline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Month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in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24-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hr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mean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ambulatory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69215" y="2572003"/>
            <a:ext cx="20853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Select</a:t>
            </a:r>
            <a:r>
              <a:rPr dirty="0" sz="12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Secondary</a:t>
            </a:r>
            <a:r>
              <a:rPr dirty="0" sz="1200" spc="-6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Endpoints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169215" y="2742691"/>
            <a:ext cx="2688590" cy="21717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65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2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serum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AGT</a:t>
            </a:r>
            <a:endParaRPr sz="1200">
              <a:latin typeface="Arial"/>
              <a:cs typeface="Arial"/>
            </a:endParaRPr>
          </a:p>
          <a:p>
            <a:pPr algn="just" marL="184150" marR="88265" indent="-171450">
              <a:lnSpc>
                <a:spcPts val="1390"/>
              </a:lnSpc>
              <a:spcBef>
                <a:spcPts val="350"/>
              </a:spcBef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baseline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Month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in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office</a:t>
            </a:r>
            <a:r>
              <a:rPr dirty="0" sz="12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200">
              <a:latin typeface="Arial"/>
              <a:cs typeface="Arial"/>
            </a:endParaRPr>
          </a:p>
          <a:p>
            <a:pPr algn="just" marL="182245" marR="5080" indent="-170180">
              <a:lnSpc>
                <a:spcPct val="97500"/>
              </a:lnSpc>
              <a:spcBef>
                <a:spcPts val="265"/>
              </a:spcBef>
              <a:buChar char="•"/>
              <a:tabLst>
                <a:tab pos="182245" algn="l"/>
              </a:tabLst>
            </a:pP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Time-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adjusted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baseline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2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Month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24-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hr</a:t>
            </a:r>
            <a:r>
              <a:rPr dirty="0" sz="12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mean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ambulatory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200">
              <a:latin typeface="Arial"/>
              <a:cs typeface="Arial"/>
            </a:endParaRPr>
          </a:p>
          <a:p>
            <a:pPr marL="182245" marR="46355" indent="-170180">
              <a:lnSpc>
                <a:spcPts val="1390"/>
              </a:lnSpc>
              <a:spcBef>
                <a:spcPts val="350"/>
              </a:spcBef>
              <a:buChar char="•"/>
              <a:tabLst>
                <a:tab pos="182245" algn="l"/>
              </a:tabLst>
            </a:pP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Time-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adjusted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baseline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Month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office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SBP</a:t>
            </a:r>
            <a:endParaRPr sz="1200">
              <a:latin typeface="Arial"/>
              <a:cs typeface="Arial"/>
            </a:endParaRPr>
          </a:p>
          <a:p>
            <a:pPr marL="182245" marR="22225" indent="-170180">
              <a:lnSpc>
                <a:spcPts val="1390"/>
              </a:lnSpc>
              <a:spcBef>
                <a:spcPts val="315"/>
              </a:spcBef>
              <a:buChar char="•"/>
              <a:tabLst>
                <a:tab pos="182245" algn="l"/>
              </a:tabLst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Proportion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patients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achieving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SBP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response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Month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without</a:t>
            </a:r>
            <a:r>
              <a:rPr dirty="0" sz="12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rescue medication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169215" y="5037835"/>
            <a:ext cx="1188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Safety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Endpoint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69215" y="5239003"/>
            <a:ext cx="1512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Frequency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AEs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7816570" y="5417311"/>
            <a:ext cx="731520" cy="365760"/>
          </a:xfrm>
          <a:custGeom>
            <a:avLst/>
            <a:gdLst/>
            <a:ahLst/>
            <a:cxnLst/>
            <a:rect l="l" t="t" r="r" b="b"/>
            <a:pathLst>
              <a:path w="731520" h="365760">
                <a:moveTo>
                  <a:pt x="731520" y="0"/>
                </a:moveTo>
                <a:lnTo>
                  <a:pt x="0" y="0"/>
                </a:lnTo>
                <a:lnTo>
                  <a:pt x="0" y="365759"/>
                </a:lnTo>
                <a:lnTo>
                  <a:pt x="731520" y="365759"/>
                </a:lnTo>
                <a:lnTo>
                  <a:pt x="731520" y="0"/>
                </a:lnTo>
                <a:close/>
              </a:path>
            </a:pathLst>
          </a:custGeom>
          <a:solidFill>
            <a:srgbClr val="25A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7934680" y="5427471"/>
            <a:ext cx="495934" cy="3486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635">
              <a:lnSpc>
                <a:spcPct val="101400"/>
              </a:lnSpc>
              <a:spcBef>
                <a:spcPts val="85"/>
              </a:spcBef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Rescue</a:t>
            </a:r>
            <a:r>
              <a:rPr dirty="0" sz="7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7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permitted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03390" y="2953511"/>
            <a:ext cx="23367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8A8C8C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91796" y="2817139"/>
            <a:ext cx="374015" cy="150241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414655" marR="5080" indent="-402590">
              <a:lnSpc>
                <a:spcPts val="1400"/>
              </a:lnSpc>
              <a:spcBef>
                <a:spcPts val="65"/>
              </a:spcBef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4:7:10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Randomization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Run-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510236" y="2460172"/>
            <a:ext cx="6171565" cy="2707005"/>
            <a:chOff x="2510236" y="2460172"/>
            <a:chExt cx="6171565" cy="2707005"/>
          </a:xfrm>
        </p:grpSpPr>
        <p:sp>
          <p:nvSpPr>
            <p:cNvPr id="24" name="object 24" descr=""/>
            <p:cNvSpPr/>
            <p:nvPr/>
          </p:nvSpPr>
          <p:spPr>
            <a:xfrm>
              <a:off x="2519732" y="2460172"/>
              <a:ext cx="107950" cy="115570"/>
            </a:xfrm>
            <a:custGeom>
              <a:avLst/>
              <a:gdLst/>
              <a:ahLst/>
              <a:cxnLst/>
              <a:rect l="l" t="t" r="r" b="b"/>
              <a:pathLst>
                <a:path w="107950" h="115569">
                  <a:moveTo>
                    <a:pt x="0" y="0"/>
                  </a:moveTo>
                  <a:lnTo>
                    <a:pt x="0" y="115261"/>
                  </a:lnTo>
                  <a:lnTo>
                    <a:pt x="107467" y="57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A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0236" y="3572628"/>
              <a:ext cx="116992" cy="1247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1064" y="4644110"/>
              <a:ext cx="116992" cy="12478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487167" y="4256387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60"/>
                  </a:lnTo>
                  <a:lnTo>
                    <a:pt x="2133597" y="365760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83174C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487167" y="4800934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60"/>
                  </a:lnTo>
                  <a:lnTo>
                    <a:pt x="2133597" y="365760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AF1F65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98610" y="3431388"/>
              <a:ext cx="2091055" cy="188595"/>
            </a:xfrm>
            <a:custGeom>
              <a:avLst/>
              <a:gdLst/>
              <a:ahLst/>
              <a:cxnLst/>
              <a:rect l="l" t="t" r="r" b="b"/>
              <a:pathLst>
                <a:path w="2091054" h="188595">
                  <a:moveTo>
                    <a:pt x="0" y="188287"/>
                  </a:moveTo>
                  <a:lnTo>
                    <a:pt x="1855141" y="188287"/>
                  </a:lnTo>
                  <a:lnTo>
                    <a:pt x="1855141" y="0"/>
                  </a:lnTo>
                  <a:lnTo>
                    <a:pt x="2090653" y="0"/>
                  </a:lnTo>
                </a:path>
              </a:pathLst>
            </a:custGeom>
            <a:ln w="12700">
              <a:solidFill>
                <a:srgbClr val="0026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03354" y="3620665"/>
              <a:ext cx="2091055" cy="188595"/>
            </a:xfrm>
            <a:custGeom>
              <a:avLst/>
              <a:gdLst/>
              <a:ahLst/>
              <a:cxnLst/>
              <a:rect l="l" t="t" r="r" b="b"/>
              <a:pathLst>
                <a:path w="2091054" h="188595">
                  <a:moveTo>
                    <a:pt x="0" y="0"/>
                  </a:moveTo>
                  <a:lnTo>
                    <a:pt x="1849830" y="0"/>
                  </a:lnTo>
                  <a:lnTo>
                    <a:pt x="1849830" y="188287"/>
                  </a:lnTo>
                  <a:lnTo>
                    <a:pt x="2090653" y="188287"/>
                  </a:lnTo>
                </a:path>
              </a:pathLst>
            </a:custGeom>
            <a:ln w="12700">
              <a:solidFill>
                <a:srgbClr val="0026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384746" y="4526397"/>
              <a:ext cx="2112645" cy="188595"/>
            </a:xfrm>
            <a:custGeom>
              <a:avLst/>
              <a:gdLst/>
              <a:ahLst/>
              <a:cxnLst/>
              <a:rect l="l" t="t" r="r" b="b"/>
              <a:pathLst>
                <a:path w="2112645" h="188595">
                  <a:moveTo>
                    <a:pt x="0" y="188287"/>
                  </a:moveTo>
                  <a:lnTo>
                    <a:pt x="1829405" y="188287"/>
                  </a:lnTo>
                  <a:lnTo>
                    <a:pt x="1829405" y="0"/>
                  </a:lnTo>
                  <a:lnTo>
                    <a:pt x="2112550" y="0"/>
                  </a:lnTo>
                </a:path>
              </a:pathLst>
            </a:custGeom>
            <a:ln w="12700">
              <a:solidFill>
                <a:srgbClr val="AF1F6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389537" y="4715675"/>
              <a:ext cx="2112645" cy="188595"/>
            </a:xfrm>
            <a:custGeom>
              <a:avLst/>
              <a:gdLst/>
              <a:ahLst/>
              <a:cxnLst/>
              <a:rect l="l" t="t" r="r" b="b"/>
              <a:pathLst>
                <a:path w="2112645" h="188595">
                  <a:moveTo>
                    <a:pt x="0" y="0"/>
                  </a:moveTo>
                  <a:lnTo>
                    <a:pt x="1824103" y="0"/>
                  </a:lnTo>
                  <a:lnTo>
                    <a:pt x="1824103" y="188287"/>
                  </a:lnTo>
                  <a:lnTo>
                    <a:pt x="2112550" y="188287"/>
                  </a:lnTo>
                </a:path>
              </a:pathLst>
            </a:custGeom>
            <a:ln w="12700">
              <a:solidFill>
                <a:srgbClr val="AF1F6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183197" y="4053840"/>
            <a:ext cx="23367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8A8C8C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653377" y="4242307"/>
            <a:ext cx="1862455" cy="93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Olmesartan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Zilebesiran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x1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1100" spc="-25" b="1">
                <a:solidFill>
                  <a:srgbClr val="8A8C8C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415"/>
              </a:lnSpc>
              <a:spcBef>
                <a:spcPts val="4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Olmesartan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6086100" y="2367545"/>
            <a:ext cx="286385" cy="260985"/>
          </a:xfrm>
          <a:custGeom>
            <a:avLst/>
            <a:gdLst/>
            <a:ahLst/>
            <a:cxnLst/>
            <a:rect l="l" t="t" r="r" b="b"/>
            <a:pathLst>
              <a:path w="286385" h="260985">
                <a:moveTo>
                  <a:pt x="142988" y="0"/>
                </a:moveTo>
                <a:lnTo>
                  <a:pt x="97792" y="6649"/>
                </a:lnTo>
                <a:lnTo>
                  <a:pt x="58541" y="25166"/>
                </a:lnTo>
                <a:lnTo>
                  <a:pt x="27588" y="53402"/>
                </a:lnTo>
                <a:lnTo>
                  <a:pt x="7289" y="89207"/>
                </a:lnTo>
                <a:lnTo>
                  <a:pt x="0" y="130435"/>
                </a:lnTo>
                <a:lnTo>
                  <a:pt x="7289" y="171662"/>
                </a:lnTo>
                <a:lnTo>
                  <a:pt x="27588" y="207468"/>
                </a:lnTo>
                <a:lnTo>
                  <a:pt x="58541" y="235703"/>
                </a:lnTo>
                <a:lnTo>
                  <a:pt x="97792" y="254219"/>
                </a:lnTo>
                <a:lnTo>
                  <a:pt x="142988" y="260869"/>
                </a:lnTo>
                <a:lnTo>
                  <a:pt x="188182" y="254219"/>
                </a:lnTo>
                <a:lnTo>
                  <a:pt x="227433" y="235703"/>
                </a:lnTo>
                <a:lnTo>
                  <a:pt x="258386" y="207468"/>
                </a:lnTo>
                <a:lnTo>
                  <a:pt x="278685" y="171662"/>
                </a:lnTo>
                <a:lnTo>
                  <a:pt x="285974" y="130435"/>
                </a:lnTo>
                <a:lnTo>
                  <a:pt x="278685" y="89207"/>
                </a:lnTo>
                <a:lnTo>
                  <a:pt x="258386" y="53402"/>
                </a:lnTo>
                <a:lnTo>
                  <a:pt x="227433" y="25166"/>
                </a:lnTo>
                <a:lnTo>
                  <a:pt x="188182" y="6649"/>
                </a:lnTo>
                <a:lnTo>
                  <a:pt x="142988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6152093" y="2378964"/>
            <a:ext cx="1543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086100" y="3480520"/>
            <a:ext cx="286385" cy="260985"/>
          </a:xfrm>
          <a:custGeom>
            <a:avLst/>
            <a:gdLst/>
            <a:ahLst/>
            <a:cxnLst/>
            <a:rect l="l" t="t" r="r" b="b"/>
            <a:pathLst>
              <a:path w="286385" h="260985">
                <a:moveTo>
                  <a:pt x="142988" y="0"/>
                </a:moveTo>
                <a:lnTo>
                  <a:pt x="97792" y="6649"/>
                </a:lnTo>
                <a:lnTo>
                  <a:pt x="58541" y="25166"/>
                </a:lnTo>
                <a:lnTo>
                  <a:pt x="27588" y="53401"/>
                </a:lnTo>
                <a:lnTo>
                  <a:pt x="7289" y="89206"/>
                </a:lnTo>
                <a:lnTo>
                  <a:pt x="0" y="130434"/>
                </a:lnTo>
                <a:lnTo>
                  <a:pt x="7289" y="171661"/>
                </a:lnTo>
                <a:lnTo>
                  <a:pt x="27588" y="207466"/>
                </a:lnTo>
                <a:lnTo>
                  <a:pt x="58541" y="235702"/>
                </a:lnTo>
                <a:lnTo>
                  <a:pt x="97792" y="254218"/>
                </a:lnTo>
                <a:lnTo>
                  <a:pt x="142988" y="260868"/>
                </a:lnTo>
                <a:lnTo>
                  <a:pt x="188182" y="254218"/>
                </a:lnTo>
                <a:lnTo>
                  <a:pt x="227433" y="235702"/>
                </a:lnTo>
                <a:lnTo>
                  <a:pt x="258386" y="207466"/>
                </a:lnTo>
                <a:lnTo>
                  <a:pt x="278685" y="171661"/>
                </a:lnTo>
                <a:lnTo>
                  <a:pt x="285974" y="130434"/>
                </a:lnTo>
                <a:lnTo>
                  <a:pt x="278685" y="89206"/>
                </a:lnTo>
                <a:lnTo>
                  <a:pt x="258386" y="53401"/>
                </a:lnTo>
                <a:lnTo>
                  <a:pt x="227433" y="25166"/>
                </a:lnTo>
                <a:lnTo>
                  <a:pt x="188182" y="6649"/>
                </a:lnTo>
                <a:lnTo>
                  <a:pt x="142988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152093" y="3491484"/>
            <a:ext cx="1543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6086100" y="4560578"/>
            <a:ext cx="286385" cy="260985"/>
          </a:xfrm>
          <a:custGeom>
            <a:avLst/>
            <a:gdLst/>
            <a:ahLst/>
            <a:cxnLst/>
            <a:rect l="l" t="t" r="r" b="b"/>
            <a:pathLst>
              <a:path w="286385" h="260985">
                <a:moveTo>
                  <a:pt x="142988" y="0"/>
                </a:moveTo>
                <a:lnTo>
                  <a:pt x="97792" y="6649"/>
                </a:lnTo>
                <a:lnTo>
                  <a:pt x="58541" y="25166"/>
                </a:lnTo>
                <a:lnTo>
                  <a:pt x="27588" y="53401"/>
                </a:lnTo>
                <a:lnTo>
                  <a:pt x="7289" y="89206"/>
                </a:lnTo>
                <a:lnTo>
                  <a:pt x="0" y="130434"/>
                </a:lnTo>
                <a:lnTo>
                  <a:pt x="7289" y="171661"/>
                </a:lnTo>
                <a:lnTo>
                  <a:pt x="27588" y="207467"/>
                </a:lnTo>
                <a:lnTo>
                  <a:pt x="58541" y="235702"/>
                </a:lnTo>
                <a:lnTo>
                  <a:pt x="97792" y="254219"/>
                </a:lnTo>
                <a:lnTo>
                  <a:pt x="142988" y="260869"/>
                </a:lnTo>
                <a:lnTo>
                  <a:pt x="188182" y="254219"/>
                </a:lnTo>
                <a:lnTo>
                  <a:pt x="227433" y="235702"/>
                </a:lnTo>
                <a:lnTo>
                  <a:pt x="258386" y="207467"/>
                </a:lnTo>
                <a:lnTo>
                  <a:pt x="278685" y="171661"/>
                </a:lnTo>
                <a:lnTo>
                  <a:pt x="285974" y="130434"/>
                </a:lnTo>
                <a:lnTo>
                  <a:pt x="278685" y="89206"/>
                </a:lnTo>
                <a:lnTo>
                  <a:pt x="258386" y="53401"/>
                </a:lnTo>
                <a:lnTo>
                  <a:pt x="227433" y="25166"/>
                </a:lnTo>
                <a:lnTo>
                  <a:pt x="188182" y="6649"/>
                </a:lnTo>
                <a:lnTo>
                  <a:pt x="142988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6152093" y="4570476"/>
            <a:ext cx="1543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6478230" y="5199929"/>
            <a:ext cx="2243455" cy="226060"/>
            <a:chOff x="6478230" y="5199929"/>
            <a:chExt cx="2243455" cy="226060"/>
          </a:xfrm>
        </p:grpSpPr>
        <p:sp>
          <p:nvSpPr>
            <p:cNvPr id="42" name="object 42" descr=""/>
            <p:cNvSpPr/>
            <p:nvPr/>
          </p:nvSpPr>
          <p:spPr>
            <a:xfrm>
              <a:off x="6515394" y="5312750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 h="0">
                  <a:moveTo>
                    <a:pt x="0" y="1"/>
                  </a:moveTo>
                  <a:lnTo>
                    <a:pt x="1097280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497280" y="5218979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w="0" h="187960">
                  <a:moveTo>
                    <a:pt x="0" y="0"/>
                  </a:moveTo>
                  <a:lnTo>
                    <a:pt x="1" y="187545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702173" y="5218981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w="0" h="187960">
                  <a:moveTo>
                    <a:pt x="0" y="0"/>
                  </a:moveTo>
                  <a:lnTo>
                    <a:pt x="1" y="187545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7339049" y="5754623"/>
            <a:ext cx="5448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404040"/>
                </a:solidFill>
                <a:latin typeface="Arial"/>
                <a:cs typeface="Arial"/>
              </a:rPr>
              <a:t>Primary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295424" y="5919216"/>
            <a:ext cx="632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404040"/>
                </a:solidFill>
                <a:latin typeface="Arial"/>
                <a:cs typeface="Arial"/>
              </a:rPr>
              <a:t>Endpoint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435092" y="5375147"/>
            <a:ext cx="12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563325" y="5375147"/>
            <a:ext cx="12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638217" y="5375147"/>
            <a:ext cx="12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7602701" y="5218978"/>
            <a:ext cx="1111250" cy="187960"/>
            <a:chOff x="7602701" y="5218978"/>
            <a:chExt cx="1111250" cy="187960"/>
          </a:xfrm>
        </p:grpSpPr>
        <p:sp>
          <p:nvSpPr>
            <p:cNvPr id="51" name="object 51" descr=""/>
            <p:cNvSpPr/>
            <p:nvPr/>
          </p:nvSpPr>
          <p:spPr>
            <a:xfrm>
              <a:off x="7616113" y="5312750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 h="0">
                  <a:moveTo>
                    <a:pt x="0" y="1"/>
                  </a:moveTo>
                  <a:lnTo>
                    <a:pt x="1097280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621751" y="5218978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w="0" h="187960">
                  <a:moveTo>
                    <a:pt x="0" y="0"/>
                  </a:moveTo>
                  <a:lnTo>
                    <a:pt x="1" y="187545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7562096" y="561111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1" y="0"/>
                </a:moveTo>
                <a:lnTo>
                  <a:pt x="0" y="114298"/>
                </a:lnTo>
                <a:lnTo>
                  <a:pt x="114300" y="114300"/>
                </a:lnTo>
                <a:lnTo>
                  <a:pt x="571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4" name="object 54" descr=""/>
          <p:cNvGrpSpPr/>
          <p:nvPr/>
        </p:nvGrpSpPr>
        <p:grpSpPr>
          <a:xfrm>
            <a:off x="6487167" y="2042925"/>
            <a:ext cx="2194560" cy="898525"/>
            <a:chOff x="6487167" y="2042925"/>
            <a:chExt cx="2194560" cy="898525"/>
          </a:xfrm>
        </p:grpSpPr>
        <p:sp>
          <p:nvSpPr>
            <p:cNvPr id="55" name="object 55" descr=""/>
            <p:cNvSpPr/>
            <p:nvPr/>
          </p:nvSpPr>
          <p:spPr>
            <a:xfrm>
              <a:off x="6487167" y="2042925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60"/>
                  </a:lnTo>
                  <a:lnTo>
                    <a:pt x="2133597" y="365760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0073A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487167" y="2575280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59"/>
                  </a:lnTo>
                  <a:lnTo>
                    <a:pt x="2133597" y="365759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0099DC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6617629" y="1764284"/>
            <a:ext cx="1913255" cy="1183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6-</a:t>
            </a:r>
            <a:r>
              <a:rPr dirty="0" sz="1200">
                <a:latin typeface="Arial"/>
                <a:cs typeface="Arial"/>
              </a:rPr>
              <a:t>month </a:t>
            </a:r>
            <a:r>
              <a:rPr dirty="0" sz="1200" spc="-10">
                <a:latin typeface="Arial"/>
                <a:cs typeface="Arial"/>
              </a:rPr>
              <a:t>double-</a:t>
            </a:r>
            <a:r>
              <a:rPr dirty="0" sz="1200">
                <a:latin typeface="Arial"/>
                <a:cs typeface="Arial"/>
              </a:rPr>
              <a:t>blind </a:t>
            </a:r>
            <a:r>
              <a:rPr dirty="0" sz="1200" spc="-10">
                <a:latin typeface="Arial"/>
                <a:cs typeface="Arial"/>
              </a:rPr>
              <a:t>period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Indapamide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+</a:t>
            </a:r>
            <a:endParaRPr sz="1200">
              <a:latin typeface="Arial"/>
              <a:cs typeface="Arial"/>
            </a:endParaRPr>
          </a:p>
          <a:p>
            <a:pPr algn="ctr" marL="20320">
              <a:lnSpc>
                <a:spcPts val="139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Zilebesiran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x1</a:t>
            </a:r>
            <a:endParaRPr sz="1200">
              <a:latin typeface="Arial"/>
              <a:cs typeface="Arial"/>
            </a:endParaRPr>
          </a:p>
          <a:p>
            <a:pPr algn="ctr" marL="18415">
              <a:lnSpc>
                <a:spcPts val="1305"/>
              </a:lnSpc>
              <a:spcBef>
                <a:spcPts val="100"/>
              </a:spcBef>
            </a:pPr>
            <a:r>
              <a:rPr dirty="0" sz="1100" spc="-25" b="1">
                <a:solidFill>
                  <a:srgbClr val="8A8C8C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algn="ctr" marL="2032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Indapamide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+</a:t>
            </a:r>
            <a:endParaRPr sz="1200">
              <a:latin typeface="Arial"/>
              <a:cs typeface="Arial"/>
            </a:endParaRPr>
          </a:p>
          <a:p>
            <a:pPr algn="ctr" marL="20955">
              <a:lnSpc>
                <a:spcPts val="141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503017" y="1779523"/>
            <a:ext cx="166116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58470" marR="5080" indent="-446405">
              <a:lnSpc>
                <a:spcPts val="1390"/>
              </a:lnSpc>
              <a:spcBef>
                <a:spcPts val="185"/>
              </a:spcBef>
            </a:pPr>
            <a:r>
              <a:rPr dirty="0" sz="1200" spc="-10">
                <a:latin typeface="Arial"/>
                <a:cs typeface="Arial"/>
              </a:rPr>
              <a:t>Open-</a:t>
            </a:r>
            <a:r>
              <a:rPr dirty="0" sz="1200">
                <a:latin typeface="Arial"/>
                <a:cs typeface="Arial"/>
              </a:rPr>
              <a:t>label </a:t>
            </a:r>
            <a:r>
              <a:rPr dirty="0" sz="1200" spc="-10">
                <a:latin typeface="Arial"/>
                <a:cs typeface="Arial"/>
              </a:rPr>
              <a:t>run-</a:t>
            </a:r>
            <a:r>
              <a:rPr dirty="0" sz="1200">
                <a:latin typeface="Arial"/>
                <a:cs typeface="Arial"/>
              </a:rPr>
              <a:t>in </a:t>
            </a:r>
            <a:r>
              <a:rPr dirty="0" sz="1200" spc="-10">
                <a:latin typeface="Arial"/>
                <a:cs typeface="Arial"/>
              </a:rPr>
              <a:t>period </a:t>
            </a:r>
            <a:r>
              <a:rPr dirty="0" sz="1200">
                <a:latin typeface="Arial"/>
                <a:cs typeface="Arial"/>
              </a:rPr>
              <a:t>(≥4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weeks)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515538" y="5132832"/>
            <a:ext cx="8756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151616"/>
                </a:solidFill>
                <a:latin typeface="Arial"/>
                <a:cs typeface="Arial"/>
              </a:rPr>
              <a:t>Stratification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477438" y="5297932"/>
            <a:ext cx="177165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345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220345" algn="l"/>
              </a:tabLst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Race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(Black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vs</a:t>
            </a:r>
            <a:r>
              <a:rPr dirty="0" sz="10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dirty="0" sz="10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others);</a:t>
            </a:r>
            <a:endParaRPr sz="1000">
              <a:latin typeface="Arial"/>
              <a:cs typeface="Arial"/>
            </a:endParaRPr>
          </a:p>
          <a:p>
            <a:pPr marL="220345" marR="87630" indent="-169545">
              <a:lnSpc>
                <a:spcPct val="100000"/>
              </a:lnSpc>
              <a:buChar char="•"/>
              <a:tabLst>
                <a:tab pos="222250" algn="l"/>
              </a:tabLst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Baseline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24-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hr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mean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 SBP 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(&lt;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vs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≥145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mmHg);</a:t>
            </a:r>
            <a:endParaRPr sz="1000">
              <a:latin typeface="Arial"/>
              <a:cs typeface="Arial"/>
            </a:endParaRPr>
          </a:p>
          <a:p>
            <a:pPr marL="220345" indent="-169545">
              <a:lnSpc>
                <a:spcPct val="100000"/>
              </a:lnSpc>
              <a:buChar char="•"/>
              <a:tabLst>
                <a:tab pos="220345" algn="l"/>
              </a:tabLst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Screening</a:t>
            </a:r>
            <a:r>
              <a:rPr dirty="0" sz="10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eGFR</a:t>
            </a:r>
            <a:endParaRPr sz="100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(&lt;</a:t>
            </a:r>
            <a:r>
              <a:rPr dirty="0" sz="10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vs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≥60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mL/min/1.73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 m</a:t>
            </a:r>
            <a:r>
              <a:rPr dirty="0" baseline="23809" sz="1050" spc="-3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000" spc="-25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415320" y="5754623"/>
            <a:ext cx="6000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404040"/>
                </a:solidFill>
                <a:latin typeface="Arial"/>
                <a:cs typeface="Arial"/>
              </a:rPr>
              <a:t>Baseline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6437133" y="561111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1" y="0"/>
                </a:moveTo>
                <a:lnTo>
                  <a:pt x="0" y="114298"/>
                </a:lnTo>
                <a:lnTo>
                  <a:pt x="114300" y="114300"/>
                </a:lnTo>
                <a:lnTo>
                  <a:pt x="571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3" name="object 63" descr=""/>
          <p:cNvGrpSpPr/>
          <p:nvPr/>
        </p:nvGrpSpPr>
        <p:grpSpPr>
          <a:xfrm>
            <a:off x="2654580" y="2289299"/>
            <a:ext cx="1357630" cy="436880"/>
            <a:chOff x="2654580" y="2289299"/>
            <a:chExt cx="1357630" cy="436880"/>
          </a:xfrm>
        </p:grpSpPr>
        <p:sp>
          <p:nvSpPr>
            <p:cNvPr id="64" name="object 64" descr=""/>
            <p:cNvSpPr/>
            <p:nvPr/>
          </p:nvSpPr>
          <p:spPr>
            <a:xfrm>
              <a:off x="2667280" y="2301999"/>
              <a:ext cx="1332230" cy="411480"/>
            </a:xfrm>
            <a:custGeom>
              <a:avLst/>
              <a:gdLst/>
              <a:ahLst/>
              <a:cxnLst/>
              <a:rect l="l" t="t" r="r" b="b"/>
              <a:pathLst>
                <a:path w="1332229" h="411480">
                  <a:moveTo>
                    <a:pt x="1263418" y="0"/>
                  </a:moveTo>
                  <a:lnTo>
                    <a:pt x="68581" y="0"/>
                  </a:lnTo>
                  <a:lnTo>
                    <a:pt x="41886" y="5389"/>
                  </a:lnTo>
                  <a:lnTo>
                    <a:pt x="20086" y="20086"/>
                  </a:lnTo>
                  <a:lnTo>
                    <a:pt x="5389" y="41886"/>
                  </a:lnTo>
                  <a:lnTo>
                    <a:pt x="0" y="68581"/>
                  </a:lnTo>
                  <a:lnTo>
                    <a:pt x="0" y="342898"/>
                  </a:lnTo>
                  <a:lnTo>
                    <a:pt x="5389" y="369593"/>
                  </a:lnTo>
                  <a:lnTo>
                    <a:pt x="20086" y="391393"/>
                  </a:lnTo>
                  <a:lnTo>
                    <a:pt x="41886" y="406090"/>
                  </a:lnTo>
                  <a:lnTo>
                    <a:pt x="68581" y="411480"/>
                  </a:lnTo>
                  <a:lnTo>
                    <a:pt x="1263418" y="411480"/>
                  </a:lnTo>
                  <a:lnTo>
                    <a:pt x="1290113" y="406090"/>
                  </a:lnTo>
                  <a:lnTo>
                    <a:pt x="1311913" y="391393"/>
                  </a:lnTo>
                  <a:lnTo>
                    <a:pt x="1326610" y="369593"/>
                  </a:lnTo>
                  <a:lnTo>
                    <a:pt x="1332000" y="342898"/>
                  </a:lnTo>
                  <a:lnTo>
                    <a:pt x="1332000" y="68581"/>
                  </a:lnTo>
                  <a:lnTo>
                    <a:pt x="1326610" y="41886"/>
                  </a:lnTo>
                  <a:lnTo>
                    <a:pt x="1311913" y="20086"/>
                  </a:lnTo>
                  <a:lnTo>
                    <a:pt x="1290113" y="5389"/>
                  </a:lnTo>
                  <a:lnTo>
                    <a:pt x="1263418" y="0"/>
                  </a:lnTo>
                  <a:close/>
                </a:path>
              </a:pathLst>
            </a:custGeom>
            <a:solidFill>
              <a:srgbClr val="007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667280" y="2301999"/>
              <a:ext cx="1332230" cy="411480"/>
            </a:xfrm>
            <a:custGeom>
              <a:avLst/>
              <a:gdLst/>
              <a:ahLst/>
              <a:cxnLst/>
              <a:rect l="l" t="t" r="r" b="b"/>
              <a:pathLst>
                <a:path w="1332229" h="411480">
                  <a:moveTo>
                    <a:pt x="0" y="68581"/>
                  </a:moveTo>
                  <a:lnTo>
                    <a:pt x="5389" y="41886"/>
                  </a:lnTo>
                  <a:lnTo>
                    <a:pt x="20086" y="20086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1263419" y="0"/>
                  </a:lnTo>
                  <a:lnTo>
                    <a:pt x="1290113" y="5389"/>
                  </a:lnTo>
                  <a:lnTo>
                    <a:pt x="1311913" y="20086"/>
                  </a:lnTo>
                  <a:lnTo>
                    <a:pt x="1326610" y="41886"/>
                  </a:lnTo>
                  <a:lnTo>
                    <a:pt x="1332000" y="68581"/>
                  </a:lnTo>
                  <a:lnTo>
                    <a:pt x="1332000" y="342898"/>
                  </a:lnTo>
                  <a:lnTo>
                    <a:pt x="1326610" y="369593"/>
                  </a:lnTo>
                  <a:lnTo>
                    <a:pt x="1311913" y="391393"/>
                  </a:lnTo>
                  <a:lnTo>
                    <a:pt x="1290113" y="406090"/>
                  </a:lnTo>
                  <a:lnTo>
                    <a:pt x="1263419" y="411480"/>
                  </a:lnTo>
                  <a:lnTo>
                    <a:pt x="68581" y="411480"/>
                  </a:lnTo>
                  <a:lnTo>
                    <a:pt x="41886" y="406090"/>
                  </a:lnTo>
                  <a:lnTo>
                    <a:pt x="20086" y="391393"/>
                  </a:lnTo>
                  <a:lnTo>
                    <a:pt x="5389" y="369593"/>
                  </a:lnTo>
                  <a:lnTo>
                    <a:pt x="0" y="342898"/>
                  </a:lnTo>
                  <a:lnTo>
                    <a:pt x="0" y="68581"/>
                  </a:lnTo>
                  <a:close/>
                </a:path>
              </a:pathLst>
            </a:custGeom>
            <a:ln w="25400">
              <a:solidFill>
                <a:srgbClr val="0073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2911005" y="2312923"/>
            <a:ext cx="84518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ts val="1415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Indapamide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daily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2672580" y="3406642"/>
            <a:ext cx="1321435" cy="436880"/>
            <a:chOff x="2672580" y="3406642"/>
            <a:chExt cx="1321435" cy="436880"/>
          </a:xfrm>
        </p:grpSpPr>
        <p:sp>
          <p:nvSpPr>
            <p:cNvPr id="68" name="object 68" descr=""/>
            <p:cNvSpPr/>
            <p:nvPr/>
          </p:nvSpPr>
          <p:spPr>
            <a:xfrm>
              <a:off x="2685280" y="3419342"/>
              <a:ext cx="1296035" cy="411480"/>
            </a:xfrm>
            <a:custGeom>
              <a:avLst/>
              <a:gdLst/>
              <a:ahLst/>
              <a:cxnLst/>
              <a:rect l="l" t="t" r="r" b="b"/>
              <a:pathLst>
                <a:path w="1296035" h="411479">
                  <a:moveTo>
                    <a:pt x="1227419" y="0"/>
                  </a:moveTo>
                  <a:lnTo>
                    <a:pt x="68582" y="0"/>
                  </a:lnTo>
                  <a:lnTo>
                    <a:pt x="41887" y="5389"/>
                  </a:lnTo>
                  <a:lnTo>
                    <a:pt x="20087" y="20086"/>
                  </a:lnTo>
                  <a:lnTo>
                    <a:pt x="5389" y="41886"/>
                  </a:lnTo>
                  <a:lnTo>
                    <a:pt x="0" y="68581"/>
                  </a:lnTo>
                  <a:lnTo>
                    <a:pt x="0" y="342898"/>
                  </a:lnTo>
                  <a:lnTo>
                    <a:pt x="5389" y="369593"/>
                  </a:lnTo>
                  <a:lnTo>
                    <a:pt x="20087" y="391393"/>
                  </a:lnTo>
                  <a:lnTo>
                    <a:pt x="41887" y="406090"/>
                  </a:lnTo>
                  <a:lnTo>
                    <a:pt x="68582" y="411480"/>
                  </a:lnTo>
                  <a:lnTo>
                    <a:pt x="1227419" y="411480"/>
                  </a:lnTo>
                  <a:lnTo>
                    <a:pt x="1254114" y="406090"/>
                  </a:lnTo>
                  <a:lnTo>
                    <a:pt x="1275913" y="391393"/>
                  </a:lnTo>
                  <a:lnTo>
                    <a:pt x="1290611" y="369593"/>
                  </a:lnTo>
                  <a:lnTo>
                    <a:pt x="1296000" y="342898"/>
                  </a:lnTo>
                  <a:lnTo>
                    <a:pt x="1296000" y="68581"/>
                  </a:lnTo>
                  <a:lnTo>
                    <a:pt x="1290611" y="41886"/>
                  </a:lnTo>
                  <a:lnTo>
                    <a:pt x="1275913" y="20086"/>
                  </a:lnTo>
                  <a:lnTo>
                    <a:pt x="1254114" y="5389"/>
                  </a:lnTo>
                  <a:lnTo>
                    <a:pt x="122741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685280" y="3419342"/>
              <a:ext cx="1296035" cy="411480"/>
            </a:xfrm>
            <a:custGeom>
              <a:avLst/>
              <a:gdLst/>
              <a:ahLst/>
              <a:cxnLst/>
              <a:rect l="l" t="t" r="r" b="b"/>
              <a:pathLst>
                <a:path w="1296035" h="411479">
                  <a:moveTo>
                    <a:pt x="0" y="68581"/>
                  </a:moveTo>
                  <a:lnTo>
                    <a:pt x="5389" y="41886"/>
                  </a:lnTo>
                  <a:lnTo>
                    <a:pt x="20087" y="20087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1227419" y="0"/>
                  </a:lnTo>
                  <a:lnTo>
                    <a:pt x="1254113" y="5389"/>
                  </a:lnTo>
                  <a:lnTo>
                    <a:pt x="1275913" y="20087"/>
                  </a:lnTo>
                  <a:lnTo>
                    <a:pt x="1290610" y="41886"/>
                  </a:lnTo>
                  <a:lnTo>
                    <a:pt x="1296000" y="68581"/>
                  </a:lnTo>
                  <a:lnTo>
                    <a:pt x="1296000" y="342898"/>
                  </a:lnTo>
                  <a:lnTo>
                    <a:pt x="1290610" y="369593"/>
                  </a:lnTo>
                  <a:lnTo>
                    <a:pt x="1275913" y="391392"/>
                  </a:lnTo>
                  <a:lnTo>
                    <a:pt x="1254113" y="406090"/>
                  </a:lnTo>
                  <a:lnTo>
                    <a:pt x="1227419" y="411480"/>
                  </a:lnTo>
                  <a:lnTo>
                    <a:pt x="68581" y="411480"/>
                  </a:lnTo>
                  <a:lnTo>
                    <a:pt x="41886" y="406090"/>
                  </a:lnTo>
                  <a:lnTo>
                    <a:pt x="20087" y="391392"/>
                  </a:lnTo>
                  <a:lnTo>
                    <a:pt x="5389" y="369593"/>
                  </a:lnTo>
                  <a:lnTo>
                    <a:pt x="0" y="342898"/>
                  </a:lnTo>
                  <a:lnTo>
                    <a:pt x="0" y="68581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2945930" y="3428491"/>
            <a:ext cx="775335" cy="3886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1275" marR="5080" indent="-28575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Amlodipine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daily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8783995" y="3563576"/>
            <a:ext cx="107950" cy="115570"/>
          </a:xfrm>
          <a:custGeom>
            <a:avLst/>
            <a:gdLst/>
            <a:ahLst/>
            <a:cxnLst/>
            <a:rect l="l" t="t" r="r" b="b"/>
            <a:pathLst>
              <a:path w="107950" h="115570">
                <a:moveTo>
                  <a:pt x="0" y="0"/>
                </a:moveTo>
                <a:lnTo>
                  <a:pt x="0" y="115261"/>
                </a:lnTo>
                <a:lnTo>
                  <a:pt x="107466" y="57630"/>
                </a:lnTo>
                <a:lnTo>
                  <a:pt x="0" y="0"/>
                </a:lnTo>
                <a:close/>
              </a:path>
            </a:pathLst>
          </a:custGeom>
          <a:solidFill>
            <a:srgbClr val="0A32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2672580" y="2491629"/>
            <a:ext cx="1577340" cy="2433320"/>
            <a:chOff x="2672580" y="2491629"/>
            <a:chExt cx="1577340" cy="2433320"/>
          </a:xfrm>
        </p:grpSpPr>
        <p:sp>
          <p:nvSpPr>
            <p:cNvPr id="73" name="object 73" descr=""/>
            <p:cNvSpPr/>
            <p:nvPr/>
          </p:nvSpPr>
          <p:spPr>
            <a:xfrm>
              <a:off x="3999280" y="2497979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244107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3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989560" y="3620170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 h="0">
                  <a:moveTo>
                    <a:pt x="192024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26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991148" y="4715178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244107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AF1F6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685280" y="4500218"/>
              <a:ext cx="1296035" cy="411480"/>
            </a:xfrm>
            <a:custGeom>
              <a:avLst/>
              <a:gdLst/>
              <a:ahLst/>
              <a:cxnLst/>
              <a:rect l="l" t="t" r="r" b="b"/>
              <a:pathLst>
                <a:path w="1296035" h="411479">
                  <a:moveTo>
                    <a:pt x="1227419" y="0"/>
                  </a:moveTo>
                  <a:lnTo>
                    <a:pt x="68582" y="0"/>
                  </a:lnTo>
                  <a:lnTo>
                    <a:pt x="41887" y="5389"/>
                  </a:lnTo>
                  <a:lnTo>
                    <a:pt x="20087" y="20086"/>
                  </a:lnTo>
                  <a:lnTo>
                    <a:pt x="5389" y="41886"/>
                  </a:lnTo>
                  <a:lnTo>
                    <a:pt x="0" y="68581"/>
                  </a:lnTo>
                  <a:lnTo>
                    <a:pt x="0" y="342898"/>
                  </a:lnTo>
                  <a:lnTo>
                    <a:pt x="5389" y="369593"/>
                  </a:lnTo>
                  <a:lnTo>
                    <a:pt x="20087" y="391393"/>
                  </a:lnTo>
                  <a:lnTo>
                    <a:pt x="41887" y="406090"/>
                  </a:lnTo>
                  <a:lnTo>
                    <a:pt x="68582" y="411480"/>
                  </a:lnTo>
                  <a:lnTo>
                    <a:pt x="1227419" y="411480"/>
                  </a:lnTo>
                  <a:lnTo>
                    <a:pt x="1254114" y="406090"/>
                  </a:lnTo>
                  <a:lnTo>
                    <a:pt x="1275913" y="391393"/>
                  </a:lnTo>
                  <a:lnTo>
                    <a:pt x="1290611" y="369593"/>
                  </a:lnTo>
                  <a:lnTo>
                    <a:pt x="1296000" y="342898"/>
                  </a:lnTo>
                  <a:lnTo>
                    <a:pt x="1296000" y="68581"/>
                  </a:lnTo>
                  <a:lnTo>
                    <a:pt x="1290611" y="41886"/>
                  </a:lnTo>
                  <a:lnTo>
                    <a:pt x="1275913" y="20086"/>
                  </a:lnTo>
                  <a:lnTo>
                    <a:pt x="1254114" y="5389"/>
                  </a:lnTo>
                  <a:lnTo>
                    <a:pt x="1227419" y="0"/>
                  </a:lnTo>
                  <a:close/>
                </a:path>
              </a:pathLst>
            </a:custGeom>
            <a:solidFill>
              <a:srgbClr val="8317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685280" y="4500218"/>
              <a:ext cx="1296035" cy="411480"/>
            </a:xfrm>
            <a:custGeom>
              <a:avLst/>
              <a:gdLst/>
              <a:ahLst/>
              <a:cxnLst/>
              <a:rect l="l" t="t" r="r" b="b"/>
              <a:pathLst>
                <a:path w="1296035" h="411479">
                  <a:moveTo>
                    <a:pt x="0" y="68581"/>
                  </a:moveTo>
                  <a:lnTo>
                    <a:pt x="5389" y="41886"/>
                  </a:lnTo>
                  <a:lnTo>
                    <a:pt x="20087" y="20087"/>
                  </a:lnTo>
                  <a:lnTo>
                    <a:pt x="41886" y="5389"/>
                  </a:lnTo>
                  <a:lnTo>
                    <a:pt x="68581" y="0"/>
                  </a:lnTo>
                  <a:lnTo>
                    <a:pt x="1227419" y="0"/>
                  </a:lnTo>
                  <a:lnTo>
                    <a:pt x="1254113" y="5389"/>
                  </a:lnTo>
                  <a:lnTo>
                    <a:pt x="1275913" y="20087"/>
                  </a:lnTo>
                  <a:lnTo>
                    <a:pt x="1290610" y="41886"/>
                  </a:lnTo>
                  <a:lnTo>
                    <a:pt x="1296000" y="68581"/>
                  </a:lnTo>
                  <a:lnTo>
                    <a:pt x="1296000" y="342898"/>
                  </a:lnTo>
                  <a:lnTo>
                    <a:pt x="1290610" y="369593"/>
                  </a:lnTo>
                  <a:lnTo>
                    <a:pt x="1275913" y="391392"/>
                  </a:lnTo>
                  <a:lnTo>
                    <a:pt x="1254113" y="406090"/>
                  </a:lnTo>
                  <a:lnTo>
                    <a:pt x="1227419" y="411480"/>
                  </a:lnTo>
                  <a:lnTo>
                    <a:pt x="68581" y="411480"/>
                  </a:lnTo>
                  <a:lnTo>
                    <a:pt x="41886" y="406090"/>
                  </a:lnTo>
                  <a:lnTo>
                    <a:pt x="20087" y="391392"/>
                  </a:lnTo>
                  <a:lnTo>
                    <a:pt x="5389" y="369593"/>
                  </a:lnTo>
                  <a:lnTo>
                    <a:pt x="0" y="342898"/>
                  </a:lnTo>
                  <a:lnTo>
                    <a:pt x="0" y="68581"/>
                  </a:lnTo>
                  <a:close/>
                </a:path>
              </a:pathLst>
            </a:custGeom>
            <a:ln w="25400">
              <a:solidFill>
                <a:srgbClr val="83174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2878462" y="4510532"/>
            <a:ext cx="90995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 indent="23495">
              <a:lnSpc>
                <a:spcPts val="1390"/>
              </a:lnSpc>
              <a:spcBef>
                <a:spcPts val="18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Olmesartan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baseline="27777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7777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4183727" y="2450066"/>
            <a:ext cx="1743710" cy="2314575"/>
            <a:chOff x="4183727" y="2450066"/>
            <a:chExt cx="1743710" cy="2314575"/>
          </a:xfrm>
        </p:grpSpPr>
        <p:sp>
          <p:nvSpPr>
            <p:cNvPr id="80" name="object 80" descr=""/>
            <p:cNvSpPr/>
            <p:nvPr/>
          </p:nvSpPr>
          <p:spPr>
            <a:xfrm>
              <a:off x="4198015" y="2464353"/>
              <a:ext cx="1715135" cy="2286000"/>
            </a:xfrm>
            <a:custGeom>
              <a:avLst/>
              <a:gdLst/>
              <a:ahLst/>
              <a:cxnLst/>
              <a:rect l="l" t="t" r="r" b="b"/>
              <a:pathLst>
                <a:path w="1715135" h="2286000">
                  <a:moveTo>
                    <a:pt x="1559608" y="0"/>
                  </a:moveTo>
                  <a:lnTo>
                    <a:pt x="154906" y="0"/>
                  </a:lnTo>
                  <a:lnTo>
                    <a:pt x="105944" y="7897"/>
                  </a:lnTo>
                  <a:lnTo>
                    <a:pt x="63420" y="29888"/>
                  </a:lnTo>
                  <a:lnTo>
                    <a:pt x="29887" y="63421"/>
                  </a:lnTo>
                  <a:lnTo>
                    <a:pt x="7897" y="105945"/>
                  </a:lnTo>
                  <a:lnTo>
                    <a:pt x="0" y="154908"/>
                  </a:lnTo>
                  <a:lnTo>
                    <a:pt x="0" y="2131093"/>
                  </a:lnTo>
                  <a:lnTo>
                    <a:pt x="7897" y="2180055"/>
                  </a:lnTo>
                  <a:lnTo>
                    <a:pt x="29887" y="2222578"/>
                  </a:lnTo>
                  <a:lnTo>
                    <a:pt x="63420" y="2256111"/>
                  </a:lnTo>
                  <a:lnTo>
                    <a:pt x="105944" y="2278102"/>
                  </a:lnTo>
                  <a:lnTo>
                    <a:pt x="154906" y="2285999"/>
                  </a:lnTo>
                  <a:lnTo>
                    <a:pt x="1559608" y="2285999"/>
                  </a:lnTo>
                  <a:lnTo>
                    <a:pt x="1608570" y="2278102"/>
                  </a:lnTo>
                  <a:lnTo>
                    <a:pt x="1651094" y="2256111"/>
                  </a:lnTo>
                  <a:lnTo>
                    <a:pt x="1684627" y="2222578"/>
                  </a:lnTo>
                  <a:lnTo>
                    <a:pt x="1706617" y="2180055"/>
                  </a:lnTo>
                  <a:lnTo>
                    <a:pt x="1714515" y="2131093"/>
                  </a:lnTo>
                  <a:lnTo>
                    <a:pt x="1714515" y="154908"/>
                  </a:lnTo>
                  <a:lnTo>
                    <a:pt x="1706617" y="105945"/>
                  </a:lnTo>
                  <a:lnTo>
                    <a:pt x="1684627" y="63421"/>
                  </a:lnTo>
                  <a:lnTo>
                    <a:pt x="1651094" y="29888"/>
                  </a:lnTo>
                  <a:lnTo>
                    <a:pt x="1608570" y="7897"/>
                  </a:lnTo>
                  <a:lnTo>
                    <a:pt x="1559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198015" y="2464353"/>
              <a:ext cx="1715135" cy="2286000"/>
            </a:xfrm>
            <a:custGeom>
              <a:avLst/>
              <a:gdLst/>
              <a:ahLst/>
              <a:cxnLst/>
              <a:rect l="l" t="t" r="r" b="b"/>
              <a:pathLst>
                <a:path w="1715135" h="2286000">
                  <a:moveTo>
                    <a:pt x="0" y="154907"/>
                  </a:moveTo>
                  <a:lnTo>
                    <a:pt x="7897" y="105944"/>
                  </a:lnTo>
                  <a:lnTo>
                    <a:pt x="29888" y="63421"/>
                  </a:lnTo>
                  <a:lnTo>
                    <a:pt x="63421" y="29888"/>
                  </a:lnTo>
                  <a:lnTo>
                    <a:pt x="105944" y="7897"/>
                  </a:lnTo>
                  <a:lnTo>
                    <a:pt x="154907" y="0"/>
                  </a:lnTo>
                  <a:lnTo>
                    <a:pt x="1559608" y="0"/>
                  </a:lnTo>
                  <a:lnTo>
                    <a:pt x="1608571" y="7897"/>
                  </a:lnTo>
                  <a:lnTo>
                    <a:pt x="1651094" y="29888"/>
                  </a:lnTo>
                  <a:lnTo>
                    <a:pt x="1684627" y="63421"/>
                  </a:lnTo>
                  <a:lnTo>
                    <a:pt x="1706618" y="105944"/>
                  </a:lnTo>
                  <a:lnTo>
                    <a:pt x="1714516" y="154907"/>
                  </a:lnTo>
                  <a:lnTo>
                    <a:pt x="1714516" y="2131092"/>
                  </a:lnTo>
                  <a:lnTo>
                    <a:pt x="1706618" y="2180055"/>
                  </a:lnTo>
                  <a:lnTo>
                    <a:pt x="1684627" y="2222578"/>
                  </a:lnTo>
                  <a:lnTo>
                    <a:pt x="1651094" y="2256111"/>
                  </a:lnTo>
                  <a:lnTo>
                    <a:pt x="1608571" y="2278102"/>
                  </a:lnTo>
                  <a:lnTo>
                    <a:pt x="1559608" y="2286000"/>
                  </a:lnTo>
                  <a:lnTo>
                    <a:pt x="154907" y="2286000"/>
                  </a:lnTo>
                  <a:lnTo>
                    <a:pt x="105944" y="2278102"/>
                  </a:lnTo>
                  <a:lnTo>
                    <a:pt x="63421" y="2256111"/>
                  </a:lnTo>
                  <a:lnTo>
                    <a:pt x="29888" y="2222578"/>
                  </a:lnTo>
                  <a:lnTo>
                    <a:pt x="7897" y="2180055"/>
                  </a:lnTo>
                  <a:lnTo>
                    <a:pt x="0" y="2131092"/>
                  </a:lnTo>
                  <a:lnTo>
                    <a:pt x="0" y="154907"/>
                  </a:lnTo>
                  <a:close/>
                </a:path>
              </a:pathLst>
            </a:custGeom>
            <a:ln w="285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4322126" y="2680900"/>
            <a:ext cx="1365250" cy="85280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After</a:t>
            </a: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run-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period</a:t>
            </a:r>
            <a:endParaRPr sz="1200">
              <a:latin typeface="Arial"/>
              <a:cs typeface="Arial"/>
            </a:endParaRPr>
          </a:p>
          <a:p>
            <a:pPr marL="123189" marR="222250" indent="-111125">
              <a:lnSpc>
                <a:spcPts val="1300"/>
              </a:lnSpc>
              <a:spcBef>
                <a:spcPts val="615"/>
              </a:spcBef>
              <a:buChar char="•"/>
              <a:tabLst>
                <a:tab pos="125095" algn="l"/>
              </a:tabLst>
            </a:pPr>
            <a:r>
              <a:rPr dirty="0" sz="1100" spc="-10">
                <a:solidFill>
                  <a:srgbClr val="404040"/>
                </a:solidFill>
                <a:latin typeface="Arial"/>
                <a:cs typeface="Arial"/>
              </a:rPr>
              <a:t>24-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hr</a:t>
            </a:r>
            <a:r>
              <a:rPr dirty="0" sz="11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mean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ambulatory</a:t>
            </a:r>
            <a:r>
              <a:rPr dirty="0" sz="11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SBP</a:t>
            </a:r>
            <a:endParaRPr sz="1100">
              <a:latin typeface="Arial"/>
              <a:cs typeface="Arial"/>
            </a:endParaRPr>
          </a:p>
          <a:p>
            <a:pPr marL="125095">
              <a:lnSpc>
                <a:spcPts val="1250"/>
              </a:lnSpc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≥130–160</a:t>
            </a:r>
            <a:r>
              <a:rPr dirty="0" sz="11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404040"/>
                </a:solidFill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322126" y="3593592"/>
            <a:ext cx="13468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189" marR="5080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5095" algn="l"/>
              </a:tabLst>
            </a:pP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≥80%</a:t>
            </a:r>
            <a:r>
              <a:rPr dirty="0" sz="11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04040"/>
                </a:solidFill>
                <a:latin typeface="Arial"/>
                <a:cs typeface="Arial"/>
              </a:rPr>
              <a:t>adherence</a:t>
            </a:r>
            <a:r>
              <a:rPr dirty="0" sz="11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1100" spc="-25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404040"/>
                </a:solidFill>
                <a:latin typeface="Arial"/>
                <a:cs typeface="Arial"/>
              </a:rPr>
              <a:t>protocol-specified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4435156" y="3925823"/>
            <a:ext cx="1043305" cy="5226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solidFill>
                  <a:srgbClr val="404040"/>
                </a:solidFill>
                <a:latin typeface="Arial"/>
                <a:cs typeface="Arial"/>
              </a:rPr>
              <a:t>background antihypertensive therapy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5505491" y="3168548"/>
            <a:ext cx="3176270" cy="2078989"/>
            <a:chOff x="5505491" y="3168548"/>
            <a:chExt cx="3176270" cy="2078989"/>
          </a:xfrm>
        </p:grpSpPr>
        <p:sp>
          <p:nvSpPr>
            <p:cNvPr id="86" name="object 86" descr=""/>
            <p:cNvSpPr/>
            <p:nvPr/>
          </p:nvSpPr>
          <p:spPr>
            <a:xfrm>
              <a:off x="5505491" y="4958463"/>
              <a:ext cx="753745" cy="288925"/>
            </a:xfrm>
            <a:custGeom>
              <a:avLst/>
              <a:gdLst/>
              <a:ahLst/>
              <a:cxnLst/>
              <a:rect l="l" t="t" r="r" b="b"/>
              <a:pathLst>
                <a:path w="753745" h="288925">
                  <a:moveTo>
                    <a:pt x="696156" y="260032"/>
                  </a:moveTo>
                  <a:lnTo>
                    <a:pt x="0" y="260032"/>
                  </a:lnTo>
                  <a:lnTo>
                    <a:pt x="0" y="288607"/>
                  </a:lnTo>
                  <a:lnTo>
                    <a:pt x="718334" y="288607"/>
                  </a:lnTo>
                  <a:lnTo>
                    <a:pt x="724731" y="282210"/>
                  </a:lnTo>
                  <a:lnTo>
                    <a:pt x="724731" y="274319"/>
                  </a:lnTo>
                  <a:lnTo>
                    <a:pt x="696156" y="274319"/>
                  </a:lnTo>
                  <a:lnTo>
                    <a:pt x="696156" y="260032"/>
                  </a:lnTo>
                  <a:close/>
                </a:path>
                <a:path w="753745" h="288925">
                  <a:moveTo>
                    <a:pt x="724731" y="71437"/>
                  </a:moveTo>
                  <a:lnTo>
                    <a:pt x="696156" y="71437"/>
                  </a:lnTo>
                  <a:lnTo>
                    <a:pt x="696156" y="274319"/>
                  </a:lnTo>
                  <a:lnTo>
                    <a:pt x="710444" y="260032"/>
                  </a:lnTo>
                  <a:lnTo>
                    <a:pt x="724731" y="260032"/>
                  </a:lnTo>
                  <a:lnTo>
                    <a:pt x="724731" y="71437"/>
                  </a:lnTo>
                  <a:close/>
                </a:path>
                <a:path w="753745" h="288925">
                  <a:moveTo>
                    <a:pt x="724731" y="260032"/>
                  </a:moveTo>
                  <a:lnTo>
                    <a:pt x="710444" y="260032"/>
                  </a:lnTo>
                  <a:lnTo>
                    <a:pt x="696156" y="274319"/>
                  </a:lnTo>
                  <a:lnTo>
                    <a:pt x="724731" y="274319"/>
                  </a:lnTo>
                  <a:lnTo>
                    <a:pt x="724731" y="260032"/>
                  </a:lnTo>
                  <a:close/>
                </a:path>
                <a:path w="753745" h="288925">
                  <a:moveTo>
                    <a:pt x="710444" y="0"/>
                  </a:moveTo>
                  <a:lnTo>
                    <a:pt x="667581" y="85725"/>
                  </a:lnTo>
                  <a:lnTo>
                    <a:pt x="696156" y="85725"/>
                  </a:lnTo>
                  <a:lnTo>
                    <a:pt x="696156" y="71437"/>
                  </a:lnTo>
                  <a:lnTo>
                    <a:pt x="746163" y="71437"/>
                  </a:lnTo>
                  <a:lnTo>
                    <a:pt x="710444" y="0"/>
                  </a:lnTo>
                  <a:close/>
                </a:path>
                <a:path w="753745" h="288925">
                  <a:moveTo>
                    <a:pt x="746163" y="71437"/>
                  </a:moveTo>
                  <a:lnTo>
                    <a:pt x="724731" y="71437"/>
                  </a:lnTo>
                  <a:lnTo>
                    <a:pt x="724731" y="85725"/>
                  </a:lnTo>
                  <a:lnTo>
                    <a:pt x="753306" y="85725"/>
                  </a:lnTo>
                  <a:lnTo>
                    <a:pt x="746163" y="7143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487167" y="3168548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59"/>
                  </a:lnTo>
                  <a:lnTo>
                    <a:pt x="2133597" y="365759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40404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487167" y="3682616"/>
              <a:ext cx="2194560" cy="365760"/>
            </a:xfrm>
            <a:custGeom>
              <a:avLst/>
              <a:gdLst/>
              <a:ahLst/>
              <a:cxnLst/>
              <a:rect l="l" t="t" r="r" b="b"/>
              <a:pathLst>
                <a:path w="2194559" h="365760">
                  <a:moveTo>
                    <a:pt x="2133597" y="0"/>
                  </a:moveTo>
                  <a:lnTo>
                    <a:pt x="60961" y="0"/>
                  </a:lnTo>
                  <a:lnTo>
                    <a:pt x="37232" y="4790"/>
                  </a:lnTo>
                  <a:lnTo>
                    <a:pt x="17855" y="17855"/>
                  </a:lnTo>
                  <a:lnTo>
                    <a:pt x="4790" y="37233"/>
                  </a:lnTo>
                  <a:lnTo>
                    <a:pt x="0" y="60962"/>
                  </a:lnTo>
                  <a:lnTo>
                    <a:pt x="0" y="304797"/>
                  </a:lnTo>
                  <a:lnTo>
                    <a:pt x="4790" y="328526"/>
                  </a:lnTo>
                  <a:lnTo>
                    <a:pt x="17855" y="347904"/>
                  </a:lnTo>
                  <a:lnTo>
                    <a:pt x="37232" y="360969"/>
                  </a:lnTo>
                  <a:lnTo>
                    <a:pt x="60961" y="365760"/>
                  </a:lnTo>
                  <a:lnTo>
                    <a:pt x="2133597" y="365760"/>
                  </a:lnTo>
                  <a:lnTo>
                    <a:pt x="2157326" y="360969"/>
                  </a:lnTo>
                  <a:lnTo>
                    <a:pt x="2176704" y="347904"/>
                  </a:lnTo>
                  <a:lnTo>
                    <a:pt x="2189769" y="328526"/>
                  </a:lnTo>
                  <a:lnTo>
                    <a:pt x="2194560" y="304797"/>
                  </a:lnTo>
                  <a:lnTo>
                    <a:pt x="2194560" y="60962"/>
                  </a:lnTo>
                  <a:lnTo>
                    <a:pt x="2189769" y="37233"/>
                  </a:lnTo>
                  <a:lnTo>
                    <a:pt x="2176704" y="17855"/>
                  </a:lnTo>
                  <a:lnTo>
                    <a:pt x="2157326" y="4790"/>
                  </a:lnTo>
                  <a:lnTo>
                    <a:pt x="2133597" y="0"/>
                  </a:lnTo>
                  <a:close/>
                </a:path>
              </a:pathLst>
            </a:custGeom>
            <a:solidFill>
              <a:srgbClr val="404040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6653377" y="3157220"/>
            <a:ext cx="1862455" cy="900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Amlodipine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Zilebesiran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x1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60"/>
              </a:lnSpc>
              <a:spcBef>
                <a:spcPts val="5"/>
              </a:spcBef>
            </a:pPr>
            <a:r>
              <a:rPr dirty="0" sz="1100" spc="-25" b="1">
                <a:solidFill>
                  <a:srgbClr val="8A8C8C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65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Amlodipine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0" name="object 9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42" y="250507"/>
            <a:ext cx="1775966" cy="420624"/>
          </a:xfrm>
          <a:prstGeom prst="rect">
            <a:avLst/>
          </a:prstGeom>
        </p:spPr>
      </p:pic>
      <p:sp>
        <p:nvSpPr>
          <p:cNvPr id="91" name="object 91" descr=""/>
          <p:cNvSpPr txBox="1"/>
          <p:nvPr/>
        </p:nvSpPr>
        <p:spPr>
          <a:xfrm>
            <a:off x="510538" y="6450076"/>
            <a:ext cx="81375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NCT05103332.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baseline="23809" sz="1050">
                <a:solidFill>
                  <a:srgbClr val="6A6F6D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20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mg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daily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patients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with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creatinine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clearance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≤60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mL/min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at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screening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enrolled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outside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of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US,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consistent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with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local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labeling.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AE,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adverse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event;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AGT,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angiotensinogen;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R,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 randomization;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SBP,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systolic blood</a:t>
            </a:r>
            <a:r>
              <a:rPr dirty="0" sz="1000" spc="-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pressure.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8" y="303276"/>
            <a:ext cx="36988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</a:t>
            </a:r>
            <a:r>
              <a:rPr dirty="0" spc="-40"/>
              <a:t> </a:t>
            </a:r>
            <a:r>
              <a:rPr dirty="0" spc="-10"/>
              <a:t>Disposition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5754" y="6599428"/>
            <a:ext cx="9937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DB,</a:t>
            </a:r>
            <a:r>
              <a:rPr dirty="0" sz="1000" spc="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double-blind.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167754" y="1602860"/>
            <a:ext cx="2237105" cy="265430"/>
            <a:chOff x="6167754" y="1602860"/>
            <a:chExt cx="2237105" cy="265430"/>
          </a:xfrm>
        </p:grpSpPr>
        <p:sp>
          <p:nvSpPr>
            <p:cNvPr id="5" name="object 5" descr=""/>
            <p:cNvSpPr/>
            <p:nvPr/>
          </p:nvSpPr>
          <p:spPr>
            <a:xfrm>
              <a:off x="6182994" y="1722681"/>
              <a:ext cx="2221865" cy="0"/>
            </a:xfrm>
            <a:custGeom>
              <a:avLst/>
              <a:gdLst/>
              <a:ahLst/>
              <a:cxnLst/>
              <a:rect l="l" t="t" r="r" b="b"/>
              <a:pathLst>
                <a:path w="2221865" h="0">
                  <a:moveTo>
                    <a:pt x="0" y="0"/>
                  </a:moveTo>
                  <a:lnTo>
                    <a:pt x="2221804" y="0"/>
                  </a:lnTo>
                </a:path>
              </a:pathLst>
            </a:custGeom>
            <a:ln w="1905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91710" y="1602860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w="0" h="265430">
                  <a:moveTo>
                    <a:pt x="0" y="0"/>
                  </a:moveTo>
                  <a:lnTo>
                    <a:pt x="0" y="264880"/>
                  </a:lnTo>
                </a:path>
              </a:pathLst>
            </a:custGeom>
            <a:ln w="4791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90785" y="3691887"/>
            <a:ext cx="1911985" cy="233679"/>
            <a:chOff x="990785" y="3691887"/>
            <a:chExt cx="1911985" cy="233679"/>
          </a:xfrm>
        </p:grpSpPr>
        <p:sp>
          <p:nvSpPr>
            <p:cNvPr id="8" name="object 8" descr=""/>
            <p:cNvSpPr/>
            <p:nvPr/>
          </p:nvSpPr>
          <p:spPr>
            <a:xfrm>
              <a:off x="1000310" y="3785967"/>
              <a:ext cx="1892935" cy="130175"/>
            </a:xfrm>
            <a:custGeom>
              <a:avLst/>
              <a:gdLst/>
              <a:ahLst/>
              <a:cxnLst/>
              <a:rect l="l" t="t" r="r" b="b"/>
              <a:pathLst>
                <a:path w="1892935" h="130175">
                  <a:moveTo>
                    <a:pt x="0" y="129898"/>
                  </a:moveTo>
                  <a:lnTo>
                    <a:pt x="850" y="79335"/>
                  </a:lnTo>
                  <a:lnTo>
                    <a:pt x="3170" y="38046"/>
                  </a:lnTo>
                  <a:lnTo>
                    <a:pt x="6610" y="10208"/>
                  </a:lnTo>
                  <a:lnTo>
                    <a:pt x="10824" y="0"/>
                  </a:lnTo>
                  <a:lnTo>
                    <a:pt x="1881514" y="0"/>
                  </a:lnTo>
                  <a:lnTo>
                    <a:pt x="1885727" y="10208"/>
                  </a:lnTo>
                  <a:lnTo>
                    <a:pt x="1889167" y="38046"/>
                  </a:lnTo>
                  <a:lnTo>
                    <a:pt x="1891487" y="79335"/>
                  </a:lnTo>
                  <a:lnTo>
                    <a:pt x="1892338" y="129898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46481" y="3691887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w="0" h="96520">
                  <a:moveTo>
                    <a:pt x="0" y="0"/>
                  </a:moveTo>
                  <a:lnTo>
                    <a:pt x="0" y="96148"/>
                  </a:lnTo>
                </a:path>
              </a:pathLst>
            </a:custGeom>
            <a:ln w="1905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936955" y="2300810"/>
            <a:ext cx="9030970" cy="1629410"/>
            <a:chOff x="1936955" y="2300810"/>
            <a:chExt cx="9030970" cy="1629410"/>
          </a:xfrm>
        </p:grpSpPr>
        <p:sp>
          <p:nvSpPr>
            <p:cNvPr id="11" name="object 11" descr=""/>
            <p:cNvSpPr/>
            <p:nvPr/>
          </p:nvSpPr>
          <p:spPr>
            <a:xfrm>
              <a:off x="5259971" y="3790589"/>
              <a:ext cx="1892935" cy="130175"/>
            </a:xfrm>
            <a:custGeom>
              <a:avLst/>
              <a:gdLst/>
              <a:ahLst/>
              <a:cxnLst/>
              <a:rect l="l" t="t" r="r" b="b"/>
              <a:pathLst>
                <a:path w="1892934" h="130175">
                  <a:moveTo>
                    <a:pt x="0" y="129898"/>
                  </a:moveTo>
                  <a:lnTo>
                    <a:pt x="850" y="79335"/>
                  </a:lnTo>
                  <a:lnTo>
                    <a:pt x="3170" y="38046"/>
                  </a:lnTo>
                  <a:lnTo>
                    <a:pt x="6610" y="10208"/>
                  </a:lnTo>
                  <a:lnTo>
                    <a:pt x="10824" y="0"/>
                  </a:lnTo>
                  <a:lnTo>
                    <a:pt x="1881514" y="0"/>
                  </a:lnTo>
                  <a:lnTo>
                    <a:pt x="1885727" y="10208"/>
                  </a:lnTo>
                  <a:lnTo>
                    <a:pt x="1889167" y="38046"/>
                  </a:lnTo>
                  <a:lnTo>
                    <a:pt x="1891487" y="79335"/>
                  </a:lnTo>
                  <a:lnTo>
                    <a:pt x="1892338" y="129898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5704" y="3789627"/>
              <a:ext cx="1892935" cy="130175"/>
            </a:xfrm>
            <a:custGeom>
              <a:avLst/>
              <a:gdLst/>
              <a:ahLst/>
              <a:cxnLst/>
              <a:rect l="l" t="t" r="r" b="b"/>
              <a:pathLst>
                <a:path w="1892934" h="130175">
                  <a:moveTo>
                    <a:pt x="0" y="129898"/>
                  </a:moveTo>
                  <a:lnTo>
                    <a:pt x="850" y="79335"/>
                  </a:lnTo>
                  <a:lnTo>
                    <a:pt x="3170" y="38046"/>
                  </a:lnTo>
                  <a:lnTo>
                    <a:pt x="6610" y="10208"/>
                  </a:lnTo>
                  <a:lnTo>
                    <a:pt x="10824" y="0"/>
                  </a:lnTo>
                  <a:lnTo>
                    <a:pt x="1881514" y="0"/>
                  </a:lnTo>
                  <a:lnTo>
                    <a:pt x="1885727" y="10208"/>
                  </a:lnTo>
                  <a:lnTo>
                    <a:pt x="1889167" y="38046"/>
                  </a:lnTo>
                  <a:lnTo>
                    <a:pt x="1891487" y="79335"/>
                  </a:lnTo>
                  <a:lnTo>
                    <a:pt x="1892338" y="129898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46480" y="2443681"/>
              <a:ext cx="8065770" cy="129539"/>
            </a:xfrm>
            <a:custGeom>
              <a:avLst/>
              <a:gdLst/>
              <a:ahLst/>
              <a:cxnLst/>
              <a:rect l="l" t="t" r="r" b="b"/>
              <a:pathLst>
                <a:path w="8065770" h="129539">
                  <a:moveTo>
                    <a:pt x="0" y="129269"/>
                  </a:moveTo>
                  <a:lnTo>
                    <a:pt x="846" y="78951"/>
                  </a:lnTo>
                  <a:lnTo>
                    <a:pt x="3154" y="37862"/>
                  </a:lnTo>
                  <a:lnTo>
                    <a:pt x="6577" y="10158"/>
                  </a:lnTo>
                  <a:lnTo>
                    <a:pt x="10770" y="0"/>
                  </a:lnTo>
                  <a:lnTo>
                    <a:pt x="8054625" y="0"/>
                  </a:lnTo>
                  <a:lnTo>
                    <a:pt x="8058817" y="10158"/>
                  </a:lnTo>
                  <a:lnTo>
                    <a:pt x="8062240" y="37862"/>
                  </a:lnTo>
                  <a:lnTo>
                    <a:pt x="8064548" y="78951"/>
                  </a:lnTo>
                  <a:lnTo>
                    <a:pt x="8065395" y="129269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191710" y="2324940"/>
              <a:ext cx="0" cy="1475740"/>
            </a:xfrm>
            <a:custGeom>
              <a:avLst/>
              <a:gdLst/>
              <a:ahLst/>
              <a:cxnLst/>
              <a:rect l="l" t="t" r="r" b="b"/>
              <a:pathLst>
                <a:path w="0" h="1475739">
                  <a:moveTo>
                    <a:pt x="0" y="0"/>
                  </a:moveTo>
                  <a:lnTo>
                    <a:pt x="0" y="1475173"/>
                  </a:lnTo>
                </a:path>
              </a:pathLst>
            </a:custGeom>
            <a:ln w="4791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725649" y="1145660"/>
            <a:ext cx="2903855" cy="476250"/>
          </a:xfrm>
          <a:prstGeom prst="rect">
            <a:avLst/>
          </a:prstGeom>
          <a:solidFill>
            <a:srgbClr val="D8DAD9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1071880" marR="1063625">
              <a:lnSpc>
                <a:spcPts val="1610"/>
              </a:lnSpc>
              <a:spcBef>
                <a:spcPts val="300"/>
              </a:spcBef>
            </a:pP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Screened N=4481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95274" y="1487430"/>
            <a:ext cx="2032000" cy="47625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7465" rIns="0" bIns="0" rtlCol="0" vert="horz">
            <a:spAutoFit/>
          </a:bodyPr>
          <a:lstStyle/>
          <a:p>
            <a:pPr marL="401955" marR="395605" indent="66675">
              <a:lnSpc>
                <a:spcPts val="1610"/>
              </a:lnSpc>
              <a:spcBef>
                <a:spcPts val="295"/>
              </a:spcBef>
            </a:pP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Screen</a:t>
            </a:r>
            <a:r>
              <a:rPr dirty="0" sz="14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failure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N=2981,</a:t>
            </a:r>
            <a:r>
              <a:rPr dirty="0" sz="14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Arial"/>
                <a:cs typeface="Arial"/>
              </a:rPr>
              <a:t>66.5%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25649" y="1858215"/>
            <a:ext cx="2903855" cy="476250"/>
          </a:xfrm>
          <a:prstGeom prst="rect">
            <a:avLst/>
          </a:prstGeom>
          <a:solidFill>
            <a:srgbClr val="D8DAD9"/>
          </a:solidFill>
        </p:spPr>
        <p:txBody>
          <a:bodyPr wrap="square" lIns="0" tIns="38735" rIns="0" bIns="0" rtlCol="0" vert="horz">
            <a:spAutoFit/>
          </a:bodyPr>
          <a:lstStyle/>
          <a:p>
            <a:pPr marL="837565" marR="325755" indent="-504190">
              <a:lnSpc>
                <a:spcPts val="1610"/>
              </a:lnSpc>
              <a:spcBef>
                <a:spcPts val="305"/>
              </a:spcBef>
            </a:pP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Randomized</a:t>
            </a:r>
            <a:r>
              <a:rPr dirty="0" sz="14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run-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period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N=1500,</a:t>
            </a:r>
            <a:r>
              <a:rPr dirty="0" sz="14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33.5%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758633" y="2593098"/>
          <a:ext cx="2452370" cy="110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/>
                <a:gridCol w="1188085"/>
              </a:tblGrid>
              <a:tr h="476250">
                <a:tc gridSpan="2">
                  <a:txBody>
                    <a:bodyPr/>
                    <a:lstStyle/>
                    <a:p>
                      <a:pPr marL="923925" marR="716280" indent="-199390">
                        <a:lnSpc>
                          <a:spcPts val="161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Indapamide N=273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solidFill>
                      <a:srgbClr val="0073A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marL="622935" marR="164465" indent="-45085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Randomized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N=130,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47.6%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0073A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4998957" y="2593098"/>
            <a:ext cx="2376170" cy="476250"/>
            <a:chOff x="4998957" y="2593098"/>
            <a:chExt cx="2376170" cy="476250"/>
          </a:xfrm>
        </p:grpSpPr>
        <p:sp>
          <p:nvSpPr>
            <p:cNvPr id="20" name="object 20" descr=""/>
            <p:cNvSpPr/>
            <p:nvPr/>
          </p:nvSpPr>
          <p:spPr>
            <a:xfrm>
              <a:off x="5008482" y="2602623"/>
              <a:ext cx="2357120" cy="457200"/>
            </a:xfrm>
            <a:custGeom>
              <a:avLst/>
              <a:gdLst/>
              <a:ahLst/>
              <a:cxnLst/>
              <a:rect l="l" t="t" r="r" b="b"/>
              <a:pathLst>
                <a:path w="2357120" h="457200">
                  <a:moveTo>
                    <a:pt x="235664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356645" y="457200"/>
                  </a:lnTo>
                  <a:lnTo>
                    <a:pt x="235664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008482" y="2602623"/>
              <a:ext cx="2357120" cy="457200"/>
            </a:xfrm>
            <a:custGeom>
              <a:avLst/>
              <a:gdLst/>
              <a:ahLst/>
              <a:cxnLst/>
              <a:rect l="l" t="t" r="r" b="b"/>
              <a:pathLst>
                <a:path w="2357120" h="457200">
                  <a:moveTo>
                    <a:pt x="0" y="0"/>
                  </a:moveTo>
                  <a:lnTo>
                    <a:pt x="2356644" y="0"/>
                  </a:lnTo>
                  <a:lnTo>
                    <a:pt x="2356644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008482" y="2602623"/>
            <a:ext cx="2357120" cy="457200"/>
          </a:xfrm>
          <a:prstGeom prst="rect">
            <a:avLst/>
          </a:prstGeom>
          <a:ln w="19050">
            <a:solidFill>
              <a:srgbClr val="40404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14400" marR="730885" indent="-175895">
              <a:lnSpc>
                <a:spcPts val="1610"/>
              </a:lnSpc>
              <a:spcBef>
                <a:spcPts val="22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Amlodipine N=475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998957" y="3225162"/>
            <a:ext cx="2376170" cy="476250"/>
            <a:chOff x="4998957" y="3225162"/>
            <a:chExt cx="2376170" cy="476250"/>
          </a:xfrm>
        </p:grpSpPr>
        <p:sp>
          <p:nvSpPr>
            <p:cNvPr id="24" name="object 24" descr=""/>
            <p:cNvSpPr/>
            <p:nvPr/>
          </p:nvSpPr>
          <p:spPr>
            <a:xfrm>
              <a:off x="5008482" y="3234687"/>
              <a:ext cx="2357120" cy="457200"/>
            </a:xfrm>
            <a:custGeom>
              <a:avLst/>
              <a:gdLst/>
              <a:ahLst/>
              <a:cxnLst/>
              <a:rect l="l" t="t" r="r" b="b"/>
              <a:pathLst>
                <a:path w="2357120" h="457200">
                  <a:moveTo>
                    <a:pt x="235664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356645" y="457200"/>
                  </a:lnTo>
                  <a:lnTo>
                    <a:pt x="235664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008482" y="3234687"/>
              <a:ext cx="2357120" cy="457200"/>
            </a:xfrm>
            <a:custGeom>
              <a:avLst/>
              <a:gdLst/>
              <a:ahLst/>
              <a:cxnLst/>
              <a:rect l="l" t="t" r="r" b="b"/>
              <a:pathLst>
                <a:path w="2357120" h="457200">
                  <a:moveTo>
                    <a:pt x="0" y="0"/>
                  </a:moveTo>
                  <a:lnTo>
                    <a:pt x="2356644" y="0"/>
                  </a:lnTo>
                  <a:lnTo>
                    <a:pt x="2356644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008482" y="3234687"/>
            <a:ext cx="2357120" cy="457200"/>
          </a:xfrm>
          <a:prstGeom prst="rect">
            <a:avLst/>
          </a:prstGeom>
          <a:ln w="19050">
            <a:solidFill>
              <a:srgbClr val="40404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613410" marR="154940" indent="-450850">
              <a:lnSpc>
                <a:spcPts val="1580"/>
              </a:lnSpc>
              <a:spcBef>
                <a:spcPts val="26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N=241,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50.7%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8824027" y="2593098"/>
          <a:ext cx="2452370" cy="110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/>
                <a:gridCol w="1188085"/>
              </a:tblGrid>
              <a:tr h="476250">
                <a:tc gridSpan="2">
                  <a:txBody>
                    <a:bodyPr/>
                    <a:lstStyle/>
                    <a:p>
                      <a:pPr marL="923925" marR="721360" indent="-194945">
                        <a:lnSpc>
                          <a:spcPts val="161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Olmesartan N=752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solidFill>
                      <a:srgbClr val="83174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marL="622935" marR="164465" indent="-45085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Randomized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N=301,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83174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185744" y="3914935"/>
          <a:ext cx="1817370" cy="203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/>
                <a:gridCol w="923290"/>
              </a:tblGrid>
              <a:tr h="476250">
                <a:tc gridSpan="2">
                  <a:txBody>
                    <a:bodyPr/>
                    <a:lstStyle/>
                    <a:p>
                      <a:pPr marL="651510" marR="541655" indent="-106680">
                        <a:lnSpc>
                          <a:spcPts val="1610"/>
                        </a:lnSpc>
                        <a:spcBef>
                          <a:spcPts val="309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solidFill>
                      <a:srgbClr val="45B0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algn="ctr" marL="612775" marR="602615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45B0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50570">
                <a:tc gridSpan="2">
                  <a:txBody>
                    <a:bodyPr/>
                    <a:lstStyle/>
                    <a:p>
                      <a:pPr algn="ctr" marL="91440" marR="81280">
                        <a:lnSpc>
                          <a:spcPts val="1610"/>
                        </a:lnSpc>
                        <a:spcBef>
                          <a:spcPts val="5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N=63,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96.9%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45B0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2050868" y="3914935"/>
          <a:ext cx="1813560" cy="203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010"/>
                <a:gridCol w="895985"/>
              </a:tblGrid>
              <a:tr h="476250">
                <a:tc gridSpan="2">
                  <a:txBody>
                    <a:bodyPr/>
                    <a:lstStyle/>
                    <a:p>
                      <a:pPr marL="654050" marR="426720" indent="-219075">
                        <a:lnSpc>
                          <a:spcPts val="1610"/>
                        </a:lnSpc>
                        <a:spcBef>
                          <a:spcPts val="309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Zilebesiran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solidFill>
                      <a:srgbClr val="2E8A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algn="ctr" marL="612140" marR="603885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N=63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2E8A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50570">
                <a:tc gridSpan="2">
                  <a:txBody>
                    <a:bodyPr/>
                    <a:lstStyle/>
                    <a:p>
                      <a:pPr algn="ctr" marL="90170" marR="82550">
                        <a:lnSpc>
                          <a:spcPts val="1610"/>
                        </a:lnSpc>
                        <a:spcBef>
                          <a:spcPts val="5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N=59,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2E8A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4310583" y="3923074"/>
          <a:ext cx="1794510" cy="202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325"/>
                <a:gridCol w="768985"/>
              </a:tblGrid>
              <a:tr h="457200">
                <a:tc gridSpan="2">
                  <a:txBody>
                    <a:bodyPr/>
                    <a:lstStyle/>
                    <a:p>
                      <a:pPr marL="594995" marR="530225" indent="-57150">
                        <a:lnSpc>
                          <a:spcPts val="1610"/>
                        </a:lnSpc>
                        <a:spcBef>
                          <a:spcPts val="22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N=121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solidFill>
                      <a:srgbClr val="404040">
                        <a:alpha val="697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 marL="594995" marR="587375">
                        <a:lnSpc>
                          <a:spcPts val="1580"/>
                        </a:lnSpc>
                        <a:spcBef>
                          <a:spcPts val="265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N=121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404040">
                        <a:alpha val="697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30885">
                <a:tc gridSpan="2">
                  <a:txBody>
                    <a:bodyPr/>
                    <a:lstStyle/>
                    <a:p>
                      <a:pPr algn="ctr" marL="80645" marR="73025">
                        <a:lnSpc>
                          <a:spcPts val="161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N=115,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solidFill>
                      <a:srgbClr val="404040">
                        <a:alpha val="697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6186804" y="3923074"/>
          <a:ext cx="1794510" cy="202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440"/>
                <a:gridCol w="737235"/>
              </a:tblGrid>
              <a:tr h="457200">
                <a:tc gridSpan="2">
                  <a:txBody>
                    <a:bodyPr/>
                    <a:lstStyle/>
                    <a:p>
                      <a:pPr marL="594995" marR="417195" indent="-170180">
                        <a:lnSpc>
                          <a:spcPts val="1610"/>
                        </a:lnSpc>
                        <a:spcBef>
                          <a:spcPts val="22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Zilebesiran N=120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solidFill>
                      <a:srgbClr val="404040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 marL="601980" marR="593725">
                        <a:lnSpc>
                          <a:spcPts val="1580"/>
                        </a:lnSpc>
                        <a:spcBef>
                          <a:spcPts val="265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404040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30885">
                <a:tc gridSpan="2">
                  <a:txBody>
                    <a:bodyPr/>
                    <a:lstStyle/>
                    <a:p>
                      <a:pPr algn="ctr" marL="80645" marR="73025">
                        <a:lnSpc>
                          <a:spcPts val="161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N=115,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solidFill>
                      <a:srgbClr val="404040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2" name="object 32" descr=""/>
          <p:cNvGraphicFramePr>
            <a:graphicFrameLocks noGrp="1"/>
          </p:cNvGraphicFramePr>
          <p:nvPr/>
        </p:nvGraphicFramePr>
        <p:xfrm>
          <a:off x="8254562" y="3913924"/>
          <a:ext cx="1813560" cy="204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924560"/>
              </a:tblGrid>
              <a:tr h="476250">
                <a:tc gridSpan="2">
                  <a:txBody>
                    <a:bodyPr/>
                    <a:lstStyle/>
                    <a:p>
                      <a:pPr marL="604520" marR="539750" indent="-5715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 N=152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BF5B8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algn="ctr" marL="604520" marR="59690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N=152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BF5B8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50570">
                <a:tc gridSpan="2">
                  <a:txBody>
                    <a:bodyPr/>
                    <a:lstStyle/>
                    <a:p>
                      <a:pPr algn="ctr" marL="90170" marR="82550">
                        <a:lnSpc>
                          <a:spcPts val="1610"/>
                        </a:lnSpc>
                        <a:spcBef>
                          <a:spcPts val="5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N=149,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BF5B8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10130784" y="3913924"/>
          <a:ext cx="1813560" cy="204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05"/>
                <a:gridCol w="909955"/>
              </a:tblGrid>
              <a:tr h="476250">
                <a:tc gridSpan="2">
                  <a:txBody>
                    <a:bodyPr/>
                    <a:lstStyle/>
                    <a:p>
                      <a:pPr marL="604520" marR="426720" indent="-17018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Zilebesiran N=149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97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algn="ctr" marL="604520" marR="596900">
                        <a:lnSpc>
                          <a:spcPts val="1580"/>
                        </a:lnSpc>
                        <a:spcBef>
                          <a:spcPts val="34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Dosed N=149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97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040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04040"/>
                      </a:solidFill>
                      <a:prstDash val="solid"/>
                    </a:lnL>
                  </a:tcPr>
                </a:tc>
              </a:tr>
              <a:tr h="750570">
                <a:tc gridSpan="2">
                  <a:txBody>
                    <a:bodyPr/>
                    <a:lstStyle/>
                    <a:p>
                      <a:pPr algn="ctr" marL="90170" marR="82550">
                        <a:lnSpc>
                          <a:spcPts val="1610"/>
                        </a:lnSpc>
                        <a:spcBef>
                          <a:spcPts val="54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3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N=140,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94.0%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97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4" name="object 34" descr=""/>
          <p:cNvSpPr/>
          <p:nvPr/>
        </p:nvSpPr>
        <p:spPr>
          <a:xfrm>
            <a:off x="10011873" y="3691887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0"/>
                </a:moveTo>
                <a:lnTo>
                  <a:pt x="1" y="97740"/>
                </a:lnTo>
              </a:path>
            </a:pathLst>
          </a:custGeom>
          <a:ln w="1905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6324"/>
            <a:ext cx="77711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60"/>
              <a:t> </a:t>
            </a:r>
            <a:r>
              <a:rPr dirty="0"/>
              <a:t>Demographics</a:t>
            </a:r>
            <a:r>
              <a:rPr dirty="0" spc="-175"/>
              <a:t> </a:t>
            </a:r>
            <a:r>
              <a:rPr dirty="0"/>
              <a:t>Across</a:t>
            </a:r>
            <a:r>
              <a:rPr dirty="0" spc="-55"/>
              <a:t> </a:t>
            </a:r>
            <a:r>
              <a:rPr dirty="0" spc="-10"/>
              <a:t>Cohorts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602476"/>
            <a:ext cx="45872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Percentages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the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table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are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based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on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number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patients</a:t>
            </a:r>
            <a:r>
              <a:rPr dirty="0" sz="1000" spc="-2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randomized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and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dosed.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28622" y="939151"/>
          <a:ext cx="11403965" cy="510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065"/>
                <a:gridCol w="2576830"/>
                <a:gridCol w="2576829"/>
                <a:gridCol w="2576830"/>
              </a:tblGrid>
              <a:tr h="3219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dirty="0" sz="13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9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Indapamide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Amlodipine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Olmesartan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D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3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</a:t>
                      </a:r>
                      <a:r>
                        <a:rPr dirty="0" sz="13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(N=127)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3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</a:t>
                      </a:r>
                      <a:r>
                        <a:rPr dirty="0" sz="13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(N=239)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dirty="0" sz="13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Zilebesiran</a:t>
                      </a:r>
                      <a:r>
                        <a:rPr dirty="0" sz="13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(N=301)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28575">
                      <a:solidFill>
                        <a:srgbClr val="EDAA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59.2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(10.5)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58.0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(10.0)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58.5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(10.4)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DAA00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Male,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EDAA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56.7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56.5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57.1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DAA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Enrolled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States,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82.7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80.3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80.7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Race,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70.1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61.1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68.8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Black</a:t>
                      </a:r>
                      <a:r>
                        <a:rPr dirty="0" sz="13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7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African</a:t>
                      </a:r>
                      <a:r>
                        <a:rPr dirty="0" sz="1300" spc="-7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28575">
                      <a:solidFill>
                        <a:srgbClr val="EDAA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23.6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33.5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25.6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DAA00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SBP,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143.3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(8.4)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142.9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(8.0)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143.8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(8.2)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SBP</a:t>
                      </a:r>
                      <a:r>
                        <a:rPr dirty="0" sz="1300" spc="-6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≥145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46.5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39.3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45.5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3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3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SBP,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mmHg</a:t>
                      </a:r>
                      <a:r>
                        <a:rPr dirty="0" sz="13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144.7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(11.8)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143.5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(11.5)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marL="8413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145.2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(12.9)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BMI</a:t>
                      </a:r>
                      <a:r>
                        <a:rPr dirty="0" sz="13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≥30</a:t>
                      </a:r>
                      <a:r>
                        <a:rPr dirty="0" sz="13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4691" sz="13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66.9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61.9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56.1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dirty="0" sz="13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&lt;60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mL/min/1.73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baseline="24691" sz="13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28575">
                      <a:solidFill>
                        <a:srgbClr val="EDAA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3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5.4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11.6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DAA00"/>
                      </a:solidFill>
                      <a:prstDash val="solid"/>
                    </a:lnR>
                    <a:lnT w="38100">
                      <a:solidFill>
                        <a:srgbClr val="EDAA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EF2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Diabetes,</a:t>
                      </a:r>
                      <a:r>
                        <a:rPr dirty="0" sz="1300" spc="-5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28575">
                      <a:solidFill>
                        <a:srgbClr val="EDAA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21.3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22.6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3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25.2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DAA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EDAA00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1175"/>
              </a:spcBef>
            </a:pPr>
            <a:r>
              <a:rPr dirty="0"/>
              <a:t>Change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30"/>
              <a:t> </a:t>
            </a:r>
            <a:r>
              <a:rPr dirty="0"/>
              <a:t>Baseline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Serum</a:t>
            </a:r>
            <a:r>
              <a:rPr dirty="0" spc="-150"/>
              <a:t> </a:t>
            </a:r>
            <a:r>
              <a:rPr dirty="0" spc="-25"/>
              <a:t>AGT</a:t>
            </a:r>
          </a:p>
          <a:p>
            <a:pPr marL="29209">
              <a:lnSpc>
                <a:spcPct val="100000"/>
              </a:lnSpc>
              <a:spcBef>
                <a:spcPts val="670"/>
              </a:spcBef>
            </a:pPr>
            <a:r>
              <a:rPr dirty="0" sz="2000">
                <a:solidFill>
                  <a:srgbClr val="0099DC"/>
                </a:solidFill>
              </a:rPr>
              <a:t>Rapid</a:t>
            </a:r>
            <a:r>
              <a:rPr dirty="0" sz="2000" spc="-55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median</a:t>
            </a:r>
            <a:r>
              <a:rPr dirty="0" sz="2000" spc="-55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reductions</a:t>
            </a:r>
            <a:r>
              <a:rPr dirty="0" sz="2000" spc="-6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in</a:t>
            </a:r>
            <a:r>
              <a:rPr dirty="0" sz="2000" spc="-5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serum</a:t>
            </a:r>
            <a:r>
              <a:rPr dirty="0" sz="2000" spc="-13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AGT</a:t>
            </a:r>
            <a:r>
              <a:rPr dirty="0" sz="2000" spc="-5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&gt;95%</a:t>
            </a:r>
            <a:r>
              <a:rPr dirty="0" sz="2000" spc="-6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sustained</a:t>
            </a:r>
            <a:r>
              <a:rPr dirty="0" sz="2000" spc="-55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through</a:t>
            </a:r>
            <a:r>
              <a:rPr dirty="0" sz="2000" spc="-5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Month</a:t>
            </a:r>
            <a:r>
              <a:rPr dirty="0" sz="2000" spc="-55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6</a:t>
            </a:r>
            <a:r>
              <a:rPr dirty="0" sz="2000" spc="-60">
                <a:solidFill>
                  <a:srgbClr val="0099DC"/>
                </a:solidFill>
              </a:rPr>
              <a:t> </a:t>
            </a:r>
            <a:r>
              <a:rPr dirty="0" sz="2000">
                <a:solidFill>
                  <a:srgbClr val="0099DC"/>
                </a:solidFill>
              </a:rPr>
              <a:t>with</a:t>
            </a:r>
            <a:r>
              <a:rPr dirty="0" sz="2000" spc="-50">
                <a:solidFill>
                  <a:srgbClr val="0099DC"/>
                </a:solidFill>
              </a:rPr>
              <a:t> </a:t>
            </a:r>
            <a:r>
              <a:rPr dirty="0" sz="2000" spc="-10">
                <a:solidFill>
                  <a:srgbClr val="0099DC"/>
                </a:solidFill>
              </a:rPr>
              <a:t>zilebesiran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602476"/>
            <a:ext cx="34613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AGT,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angiotensinogen;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BL,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baseline;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IQR,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interquartile</a:t>
            </a:r>
            <a:r>
              <a:rPr dirty="0" sz="1000" spc="-1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range.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57195" y="1298150"/>
            <a:ext cx="11444605" cy="3965575"/>
            <a:chOff x="457195" y="1298150"/>
            <a:chExt cx="11444605" cy="39655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5" y="1298150"/>
              <a:ext cx="5850755" cy="39650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3616" y="4344488"/>
              <a:ext cx="5664200" cy="873125"/>
            </a:xfrm>
            <a:custGeom>
              <a:avLst/>
              <a:gdLst/>
              <a:ahLst/>
              <a:cxnLst/>
              <a:rect l="l" t="t" r="r" b="b"/>
              <a:pathLst>
                <a:path w="5664200" h="873125">
                  <a:moveTo>
                    <a:pt x="0" y="0"/>
                  </a:moveTo>
                  <a:lnTo>
                    <a:pt x="5663948" y="0"/>
                  </a:lnTo>
                  <a:lnTo>
                    <a:pt x="5663948" y="872768"/>
                  </a:lnTo>
                  <a:lnTo>
                    <a:pt x="0" y="87276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99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78100" y="1623461"/>
              <a:ext cx="5209540" cy="3594100"/>
            </a:xfrm>
            <a:custGeom>
              <a:avLst/>
              <a:gdLst/>
              <a:ahLst/>
              <a:cxnLst/>
              <a:rect l="l" t="t" r="r" b="b"/>
              <a:pathLst>
                <a:path w="5209540" h="3594100">
                  <a:moveTo>
                    <a:pt x="0" y="0"/>
                  </a:moveTo>
                  <a:lnTo>
                    <a:pt x="5209098" y="0"/>
                  </a:lnTo>
                  <a:lnTo>
                    <a:pt x="5209098" y="3593796"/>
                  </a:lnTo>
                  <a:lnTo>
                    <a:pt x="0" y="359379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99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57564" y="1623460"/>
              <a:ext cx="320675" cy="2721610"/>
            </a:xfrm>
            <a:custGeom>
              <a:avLst/>
              <a:gdLst/>
              <a:ahLst/>
              <a:cxnLst/>
              <a:rect l="l" t="t" r="r" b="b"/>
              <a:pathLst>
                <a:path w="320675" h="2721610">
                  <a:moveTo>
                    <a:pt x="0" y="2721028"/>
                  </a:moveTo>
                  <a:lnTo>
                    <a:pt x="320535" y="0"/>
                  </a:lnTo>
                </a:path>
              </a:pathLst>
            </a:custGeom>
            <a:ln w="28575">
              <a:solidFill>
                <a:srgbClr val="0099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57564" y="5217256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535" y="1"/>
                  </a:lnTo>
                </a:path>
              </a:pathLst>
            </a:custGeom>
            <a:ln w="28575">
              <a:solidFill>
                <a:srgbClr val="0099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614" y="1702854"/>
              <a:ext cx="5049170" cy="3384462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5" y="5452043"/>
            <a:ext cx="4907727" cy="816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4988"/>
            <a:ext cx="10576560" cy="100711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dirty="0"/>
              <a:t>Primary</a:t>
            </a:r>
            <a:r>
              <a:rPr dirty="0" spc="-50"/>
              <a:t> </a:t>
            </a:r>
            <a:r>
              <a:rPr dirty="0"/>
              <a:t>Endpoint:</a:t>
            </a:r>
            <a:r>
              <a:rPr dirty="0" spc="-45"/>
              <a:t> </a:t>
            </a:r>
            <a:r>
              <a:rPr dirty="0"/>
              <a:t>Change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35"/>
              <a:t> </a:t>
            </a:r>
            <a:r>
              <a:rPr dirty="0"/>
              <a:t>Baseline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Month</a:t>
            </a:r>
            <a:r>
              <a:rPr dirty="0" spc="-50"/>
              <a:t> </a:t>
            </a:r>
            <a:r>
              <a:rPr dirty="0"/>
              <a:t>3</a:t>
            </a:r>
            <a:r>
              <a:rPr dirty="0" spc="-45"/>
              <a:t> </a:t>
            </a:r>
            <a:r>
              <a:rPr dirty="0" spc="-25"/>
              <a:t>in </a:t>
            </a:r>
            <a:r>
              <a:rPr dirty="0" spc="-10"/>
              <a:t>24-</a:t>
            </a:r>
            <a:r>
              <a:rPr dirty="0"/>
              <a:t>hr</a:t>
            </a:r>
            <a:r>
              <a:rPr dirty="0" spc="-40"/>
              <a:t> </a:t>
            </a:r>
            <a:r>
              <a:rPr dirty="0"/>
              <a:t>Mean</a:t>
            </a:r>
            <a:r>
              <a:rPr dirty="0" spc="-155"/>
              <a:t> </a:t>
            </a:r>
            <a:r>
              <a:rPr dirty="0"/>
              <a:t>Ambulatory</a:t>
            </a:r>
            <a:r>
              <a:rPr dirty="0" spc="-45"/>
              <a:t> </a:t>
            </a:r>
            <a:r>
              <a:rPr dirty="0" spc="-25"/>
              <a:t>SBP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421628"/>
            <a:ext cx="969327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Ambulatory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blood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pressure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assessed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while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patients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receiving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weeks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stopping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rescue</a:t>
            </a:r>
            <a:r>
              <a:rPr dirty="0" sz="12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medication</a:t>
            </a:r>
            <a:r>
              <a:rPr dirty="0" sz="12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2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censored.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difference.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61" y="1355553"/>
            <a:ext cx="10755678" cy="49377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564" rIns="0" bIns="0" rtlCol="0" vert="horz">
            <a:spAutoFit/>
          </a:bodyPr>
          <a:lstStyle/>
          <a:p>
            <a:pPr marL="29209" marR="5080">
              <a:lnSpc>
                <a:spcPct val="101200"/>
              </a:lnSpc>
              <a:spcBef>
                <a:spcPts val="50"/>
              </a:spcBef>
            </a:pPr>
            <a:r>
              <a:rPr dirty="0"/>
              <a:t>Secondary</a:t>
            </a:r>
            <a:r>
              <a:rPr dirty="0" spc="-45"/>
              <a:t> </a:t>
            </a:r>
            <a:r>
              <a:rPr dirty="0"/>
              <a:t>Endpoint:</a:t>
            </a:r>
            <a:r>
              <a:rPr dirty="0" spc="-45"/>
              <a:t> </a:t>
            </a:r>
            <a:r>
              <a:rPr dirty="0"/>
              <a:t>Change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30"/>
              <a:t> </a:t>
            </a:r>
            <a:r>
              <a:rPr dirty="0"/>
              <a:t>Baseline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Month</a:t>
            </a:r>
            <a:r>
              <a:rPr dirty="0" spc="-40"/>
              <a:t> </a:t>
            </a:r>
            <a:r>
              <a:rPr dirty="0"/>
              <a:t>3</a:t>
            </a:r>
            <a:r>
              <a:rPr dirty="0" spc="-45"/>
              <a:t> </a:t>
            </a:r>
            <a:r>
              <a:rPr dirty="0" spc="-25"/>
              <a:t>in </a:t>
            </a:r>
            <a:r>
              <a:rPr dirty="0"/>
              <a:t>Office</a:t>
            </a:r>
            <a:r>
              <a:rPr dirty="0" spc="-40"/>
              <a:t> </a:t>
            </a:r>
            <a:r>
              <a:rPr dirty="0" spc="-25"/>
              <a:t>SBP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6421628"/>
            <a:ext cx="9278620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Office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blood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pressure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assessed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while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patients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receiving</a:t>
            </a:r>
            <a:r>
              <a:rPr dirty="0" sz="12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weeks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stopping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rescue</a:t>
            </a:r>
            <a:r>
              <a:rPr dirty="0" sz="1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medication</a:t>
            </a:r>
            <a:r>
              <a:rPr dirty="0" sz="12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2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censored.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CI,</a:t>
            </a:r>
            <a:r>
              <a:rPr dirty="0" sz="1000" spc="-3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confidence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interval;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least-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squares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mean;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LSMD,</a:t>
            </a:r>
            <a:r>
              <a:rPr dirty="0" sz="1000" spc="-30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6A6F6D"/>
                </a:solidFill>
                <a:latin typeface="Arial"/>
                <a:cs typeface="Arial"/>
              </a:rPr>
              <a:t>LSM</a:t>
            </a:r>
            <a:r>
              <a:rPr dirty="0" sz="1000" spc="-25">
                <a:solidFill>
                  <a:srgbClr val="6A6F6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6A6F6D"/>
                </a:solidFill>
                <a:latin typeface="Arial"/>
                <a:cs typeface="Arial"/>
              </a:rPr>
              <a:t>difference.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629" y="1355409"/>
            <a:ext cx="10706180" cy="49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2024-04-07T16:21:34Z</dcterms:created>
  <dcterms:modified xsi:type="dcterms:W3CDTF">2024-04-07T16:21:34Z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