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78574"/>
            <a:ext cx="12192000" cy="1079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1801" y="244347"/>
            <a:ext cx="541528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750" y="2916428"/>
            <a:ext cx="11444498" cy="3387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Updated</a:t>
            </a:r>
            <a:r>
              <a:rPr dirty="0" spc="-95"/>
              <a:t> </a:t>
            </a:r>
            <a:r>
              <a:rPr dirty="0"/>
              <a:t>cumulative</a:t>
            </a:r>
            <a:r>
              <a:rPr dirty="0" spc="-85"/>
              <a:t> </a:t>
            </a:r>
            <a:r>
              <a:rPr dirty="0"/>
              <a:t>results</a:t>
            </a:r>
            <a:r>
              <a:rPr dirty="0" spc="-80"/>
              <a:t> </a:t>
            </a:r>
            <a:r>
              <a:rPr dirty="0" spc="-25"/>
              <a:t>of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630788" y="613155"/>
            <a:ext cx="514731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b="1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dirty="0" sz="3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3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spc="-20" b="1">
                <a:solidFill>
                  <a:srgbClr val="FFFFFF"/>
                </a:solidFill>
                <a:latin typeface="Calibri"/>
                <a:cs typeface="Calibri"/>
              </a:rPr>
              <a:t>mavacamten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67250" y="981963"/>
            <a:ext cx="551243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b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34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spc="-10" b="1">
                <a:solidFill>
                  <a:srgbClr val="FFFFFF"/>
                </a:solidFill>
                <a:latin typeface="Calibri"/>
                <a:cs typeface="Calibri"/>
              </a:rPr>
              <a:t>EXPLORER-</a:t>
            </a:r>
            <a:r>
              <a:rPr dirty="0" sz="3400" spc="-35" b="1">
                <a:solidFill>
                  <a:srgbClr val="FFFFFF"/>
                </a:solidFill>
                <a:latin typeface="Calibri"/>
                <a:cs typeface="Calibri"/>
              </a:rPr>
              <a:t>LTE</a:t>
            </a:r>
            <a:r>
              <a:rPr dirty="0" sz="3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spc="-10" b="1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60009" y="1338579"/>
            <a:ext cx="451929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spc="-80" b="1">
                <a:solidFill>
                  <a:srgbClr val="FFFFFF"/>
                </a:solidFill>
                <a:latin typeface="Calibri"/>
                <a:cs typeface="Calibri"/>
              </a:rPr>
              <a:t>MAVA-</a:t>
            </a:r>
            <a:r>
              <a:rPr dirty="0" sz="3400" spc="-35" b="1">
                <a:solidFill>
                  <a:srgbClr val="FFFFFF"/>
                </a:solidFill>
                <a:latin typeface="Calibri"/>
                <a:cs typeface="Calibri"/>
              </a:rPr>
              <a:t>LTE</a:t>
            </a:r>
            <a:r>
              <a:rPr dirty="0" sz="3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3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spc="-25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66677" y="1707387"/>
            <a:ext cx="451358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b="1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3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3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spc="-10" b="1">
                <a:solidFill>
                  <a:srgbClr val="FFFFFF"/>
                </a:solidFill>
                <a:latin typeface="Calibri"/>
                <a:cs typeface="Calibri"/>
              </a:rPr>
              <a:t>obstructive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40415" y="2060955"/>
            <a:ext cx="533146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b="1">
                <a:solidFill>
                  <a:srgbClr val="FFFFFF"/>
                </a:solidFill>
                <a:latin typeface="Calibri"/>
                <a:cs typeface="Calibri"/>
              </a:rPr>
              <a:t>hypertrophic</a:t>
            </a:r>
            <a:r>
              <a:rPr dirty="0" sz="3400" spc="-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00" spc="-25" b="1">
                <a:solidFill>
                  <a:srgbClr val="FFFFFF"/>
                </a:solidFill>
                <a:latin typeface="Calibri"/>
                <a:cs typeface="Calibri"/>
              </a:rPr>
              <a:t>cardiomyopathy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60044" y="2916428"/>
            <a:ext cx="5958205" cy="3387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88900" marR="43180" indent="-38735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Florian</a:t>
            </a:r>
            <a:r>
              <a:rPr dirty="0" u="sng" sz="1800" spc="-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Rader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baseline="23148" sz="18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baseline="23148" sz="1800" spc="14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Lubna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Choudhury,</a:t>
            </a:r>
            <a:r>
              <a:rPr dirty="0" baseline="23148" sz="1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23148" sz="1800" spc="14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Sara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Saberi,</a:t>
            </a:r>
            <a:r>
              <a:rPr dirty="0" baseline="23148" sz="18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baseline="23148" sz="1800" spc="14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David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Fermin,</a:t>
            </a:r>
            <a:r>
              <a:rPr dirty="0" baseline="23148" sz="1800" spc="-15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Matthew</a:t>
            </a:r>
            <a:r>
              <a:rPr dirty="0" sz="18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Wheeler,</a:t>
            </a:r>
            <a:r>
              <a:rPr dirty="0" baseline="23148" sz="1800" spc="-1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baseline="23148" sz="18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Theodore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Calibri"/>
                <a:cs typeface="Calibri"/>
              </a:rPr>
              <a:t>P.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Abraham,</a:t>
            </a:r>
            <a:r>
              <a:rPr dirty="0" baseline="23148" sz="18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baseline="23148" sz="1800" spc="15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Artur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Oreziak,</a:t>
            </a:r>
            <a:r>
              <a:rPr dirty="0" baseline="23148" sz="1800" spc="-15">
                <a:solidFill>
                  <a:srgbClr val="FFFFFF"/>
                </a:solidFill>
                <a:latin typeface="Calibri"/>
                <a:cs typeface="Calibri"/>
              </a:rPr>
              <a:t>7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Pablo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Garcia-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Pavia,</a:t>
            </a:r>
            <a:r>
              <a:rPr dirty="0" baseline="23148" sz="180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baseline="23148" sz="18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Donna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Zwas,</a:t>
            </a:r>
            <a:r>
              <a:rPr dirty="0" baseline="23148" sz="18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baseline="23148" sz="18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Ahmad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Masri,</a:t>
            </a:r>
            <a:r>
              <a:rPr dirty="0" baseline="23148" sz="18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baseline="23148" sz="18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Amy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J.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Sehnert,</a:t>
            </a:r>
            <a:r>
              <a:rPr dirty="0" baseline="23148" sz="180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dirty="0" baseline="23148" sz="18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Ganesh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Balaratnam,</a:t>
            </a:r>
            <a:r>
              <a:rPr dirty="0" baseline="23148" sz="180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dirty="0" baseline="23148" sz="18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Grace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Ma,</a:t>
            </a:r>
            <a:r>
              <a:rPr dirty="0" baseline="23148" sz="180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dirty="0" baseline="23148" sz="18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Iacopo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Olivotto</a:t>
            </a:r>
            <a:r>
              <a:rPr dirty="0" baseline="23148" sz="1800" spc="-15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baseline="23148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Calibri"/>
              <a:cs typeface="Calibri"/>
            </a:endParaRPr>
          </a:p>
          <a:p>
            <a:pPr algn="r" marR="43180">
              <a:lnSpc>
                <a:spcPts val="1370"/>
              </a:lnSpc>
            </a:pPr>
            <a:r>
              <a:rPr dirty="0" baseline="27777" sz="1200" spc="-1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Cedars-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Sinai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Center,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Los Angeles,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CA,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USA; </a:t>
            </a:r>
            <a:r>
              <a:rPr dirty="0" baseline="27777" sz="1200" spc="-1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Northwestern</a:t>
            </a:r>
            <a:endParaRPr sz="1200">
              <a:latin typeface="Calibri"/>
              <a:cs typeface="Calibri"/>
            </a:endParaRPr>
          </a:p>
          <a:p>
            <a:pPr algn="r" marL="1152525" marR="43180" indent="348615">
              <a:lnSpc>
                <a:spcPct val="89600"/>
              </a:lnSpc>
              <a:spcBef>
                <a:spcPts val="75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University,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Feinberg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Medicine,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Chicago,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IL,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USA;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7777" sz="1200" spc="-1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Michigan,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Arbor,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MI,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USA;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7777" sz="12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Spectrum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Health,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Grand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Rapids,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MI,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USA; </a:t>
            </a:r>
            <a:r>
              <a:rPr dirty="0" baseline="27777" sz="1200" spc="-1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Stanford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School of Medicine,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Stanford,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CA, USA;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7777" sz="1200" spc="-15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California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San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Francisco,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San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Francisco,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CA, USA; </a:t>
            </a:r>
            <a:r>
              <a:rPr dirty="0" baseline="27777" sz="120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Institute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Cardiology,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Warsaw,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Poland;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7777" sz="120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Hospital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Universitario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Puerta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Hierro,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Centro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Investigación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Biomédica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Red,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Universidad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Francisco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Vitoria,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Madrid,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Spain;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7777" sz="12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Hadassah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Center,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Jerusalem,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Israel;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7777" sz="1200" spc="-15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Oregon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University,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Portland,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OR,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USA;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7777" sz="1200" spc="-15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MyoKardia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Inc.,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wholly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owned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subsidiary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Bristol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Myers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Squibb,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Brisbane,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USA;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7777" sz="1200" spc="-15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Azienda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Ospedaliera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Universitaria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Careggi,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Florence,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Florence,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Italy.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5100" y="5566664"/>
            <a:ext cx="67570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LVEF,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ejection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fraction;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QTcF,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QT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interval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corrected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Fridericia’s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formula;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TEAE,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treatment-</a:t>
            </a:r>
            <a:r>
              <a:rPr dirty="0" sz="900">
                <a:latin typeface="Arial"/>
                <a:cs typeface="Arial"/>
              </a:rPr>
              <a:t>emergent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adverse</a:t>
            </a:r>
            <a:r>
              <a:rPr dirty="0" sz="900" spc="-10">
                <a:latin typeface="Arial"/>
                <a:cs typeface="Arial"/>
              </a:rPr>
              <a:t> event.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63550" y="964691"/>
            <a:ext cx="10528935" cy="3122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331470" indent="-2286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41300" algn="l"/>
              </a:tabLst>
            </a:pPr>
            <a:r>
              <a:rPr dirty="0" sz="2000" b="1">
                <a:latin typeface="Arial"/>
                <a:cs typeface="Arial"/>
              </a:rPr>
              <a:t>26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(11%)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patients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had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temporary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treatment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interruptions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protocol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meeting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≥1 </a:t>
            </a:r>
            <a:r>
              <a:rPr dirty="0" sz="2000" b="1">
                <a:latin typeface="Arial"/>
                <a:cs typeface="Arial"/>
              </a:rPr>
              <a:t>qualifying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event</a:t>
            </a:r>
            <a:endParaRPr sz="2000">
              <a:latin typeface="Arial"/>
              <a:cs typeface="Arial"/>
            </a:endParaRPr>
          </a:p>
          <a:p>
            <a:pPr lvl="1" marL="469900" indent="-228600">
              <a:lnSpc>
                <a:spcPct val="100000"/>
              </a:lnSpc>
              <a:spcBef>
                <a:spcPts val="705"/>
              </a:spcBef>
              <a:buFont typeface="Calibri"/>
              <a:buChar char="–"/>
              <a:tabLst>
                <a:tab pos="469900" algn="l"/>
              </a:tabLst>
            </a:pPr>
            <a:r>
              <a:rPr dirty="0" sz="1800" b="1">
                <a:latin typeface="Arial"/>
                <a:cs typeface="Arial"/>
              </a:rPr>
              <a:t>Increase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QTcF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interval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&gt;15%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from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baseline: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7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(3.0%)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  <a:p>
            <a:pPr lvl="1" marL="469900" indent="-228600">
              <a:lnSpc>
                <a:spcPct val="100000"/>
              </a:lnSpc>
              <a:spcBef>
                <a:spcPts val="525"/>
              </a:spcBef>
              <a:buFont typeface="Calibri"/>
              <a:buChar char="–"/>
              <a:tabLst>
                <a:tab pos="469900" algn="l"/>
              </a:tabLst>
            </a:pPr>
            <a:r>
              <a:rPr dirty="0" sz="1800" b="1">
                <a:latin typeface="Arial"/>
                <a:cs typeface="Arial"/>
              </a:rPr>
              <a:t>Mavacamten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concentration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≥1000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ng/mL: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10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(4.3%)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50"/>
              </a:spcBef>
            </a:pP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445">
                <a:latin typeface="Calibri"/>
                <a:cs typeface="Calibri"/>
              </a:rPr>
              <a:t> </a:t>
            </a:r>
            <a:r>
              <a:rPr dirty="0" sz="1800" spc="-10" b="1">
                <a:latin typeface="Arial"/>
                <a:cs typeface="Arial"/>
              </a:rPr>
              <a:t>LVEF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&lt;50%: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12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(5.2%)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  <a:p>
            <a:pPr lvl="2" marL="6985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12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events,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only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events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LVEF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&lt;50%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considered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TEAE</a:t>
            </a:r>
            <a:endParaRPr sz="1800">
              <a:latin typeface="Arial"/>
              <a:cs typeface="Arial"/>
            </a:endParaRPr>
          </a:p>
          <a:p>
            <a:pPr lvl="2" marL="698500" indent="-228600">
              <a:lnSpc>
                <a:spcPct val="100000"/>
              </a:lnSpc>
              <a:spcBef>
                <a:spcPts val="650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800">
                <a:latin typeface="Arial"/>
                <a:cs typeface="Arial"/>
              </a:rPr>
              <a:t>7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patients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resumed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mavacamten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  <a:p>
            <a:pPr lvl="2" marL="698500" indent="-228600">
              <a:lnSpc>
                <a:spcPct val="100000"/>
              </a:lnSpc>
              <a:spcBef>
                <a:spcPts val="650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800">
                <a:latin typeface="Arial"/>
                <a:cs typeface="Arial"/>
              </a:rPr>
              <a:t>5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patients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permanently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discontinued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study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(1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patient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later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re-</a:t>
            </a:r>
            <a:r>
              <a:rPr dirty="0" sz="1800">
                <a:latin typeface="Arial"/>
                <a:cs typeface="Arial"/>
              </a:rPr>
              <a:t>enrolled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study)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Calibri"/>
              <a:buChar char="•"/>
              <a:tabLst>
                <a:tab pos="241300" algn="l"/>
              </a:tabLst>
            </a:pPr>
            <a:r>
              <a:rPr dirty="0" sz="2000" b="1">
                <a:latin typeface="Arial"/>
                <a:cs typeface="Arial"/>
              </a:rPr>
              <a:t>Overall,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20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26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(77%)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patients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remain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study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234" y="399943"/>
            <a:ext cx="7323078" cy="3464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7535" y="5167376"/>
            <a:ext cx="10936605" cy="5683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 marR="30480">
              <a:lnSpc>
                <a:spcPct val="97800"/>
              </a:lnSpc>
              <a:spcBef>
                <a:spcPts val="120"/>
              </a:spcBef>
            </a:pPr>
            <a:r>
              <a:rPr dirty="0" sz="900">
                <a:latin typeface="Arial"/>
                <a:cs typeface="Arial"/>
              </a:rPr>
              <a:t>*Two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patients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terminated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participation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study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were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subsequently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re-</a:t>
            </a:r>
            <a:r>
              <a:rPr dirty="0" sz="900">
                <a:latin typeface="Arial"/>
                <a:cs typeface="Arial"/>
              </a:rPr>
              <a:t>enrolled;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TEAEs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(LVEF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&lt;50%;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prolonged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QTcF)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leading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therapy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interruption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related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study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drug;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baseline="27777" sz="900">
                <a:latin typeface="Arial"/>
                <a:cs typeface="Arial"/>
              </a:rPr>
              <a:t>‡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three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patients </a:t>
            </a:r>
            <a:r>
              <a:rPr dirty="0" sz="900">
                <a:latin typeface="Arial"/>
                <a:cs typeface="Arial"/>
              </a:rPr>
              <a:t>recovered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with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LVEF&gt;50%;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baseline="27777" sz="900">
                <a:latin typeface="Arial"/>
                <a:cs typeface="Arial"/>
              </a:rPr>
              <a:t>†</a:t>
            </a:r>
            <a:r>
              <a:rPr dirty="0" sz="900">
                <a:latin typeface="Arial"/>
                <a:cs typeface="Arial"/>
              </a:rPr>
              <a:t>TEAE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cardiac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failure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(was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attributed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erroneous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dosing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in-</a:t>
            </a:r>
            <a:r>
              <a:rPr dirty="0" sz="900">
                <a:latin typeface="Arial"/>
                <a:cs typeface="Arial"/>
              </a:rPr>
              <a:t>hospital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echocardiogram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showed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LVEF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40%);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patient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experienced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cardiac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failure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event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while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admitted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hospital </a:t>
            </a:r>
            <a:r>
              <a:rPr dirty="0" sz="900">
                <a:latin typeface="Arial"/>
                <a:cs typeface="Arial"/>
              </a:rPr>
              <a:t>due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SAE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pneumonia;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baseline="27777" sz="900">
                <a:latin typeface="Arial"/>
                <a:cs typeface="Arial"/>
              </a:rPr>
              <a:t>#</a:t>
            </a:r>
            <a:r>
              <a:rPr dirty="0" sz="900">
                <a:latin typeface="Arial"/>
                <a:cs typeface="Arial"/>
              </a:rPr>
              <a:t>Cardiac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arrest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was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sudden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unwitnessed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event.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LTE,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long-</a:t>
            </a:r>
            <a:r>
              <a:rPr dirty="0" sz="900">
                <a:latin typeface="Arial"/>
                <a:cs typeface="Arial"/>
              </a:rPr>
              <a:t>term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extension;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LVEF,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ejection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fraction;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QTcF,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QT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interval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corrected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Fridericia’s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formula;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TEAE,</a:t>
            </a:r>
            <a:r>
              <a:rPr dirty="0" sz="900" spc="-10">
                <a:latin typeface="Arial"/>
                <a:cs typeface="Arial"/>
              </a:rPr>
              <a:t> treatment-</a:t>
            </a:r>
            <a:r>
              <a:rPr dirty="0" sz="900">
                <a:latin typeface="Arial"/>
                <a:cs typeface="Arial"/>
              </a:rPr>
              <a:t>emergent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adverse</a:t>
            </a:r>
            <a:r>
              <a:rPr dirty="0" sz="900" spc="-10">
                <a:latin typeface="Arial"/>
                <a:cs typeface="Arial"/>
              </a:rPr>
              <a:t> event.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01567" y="1045523"/>
          <a:ext cx="7788909" cy="3771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0485"/>
                <a:gridCol w="3895090"/>
              </a:tblGrid>
              <a:tr h="5511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0805" marR="669290">
                        <a:lnSpc>
                          <a:spcPts val="2090"/>
                        </a:lnSpc>
                        <a:spcBef>
                          <a:spcPts val="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TEAEs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leading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permanent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discontinuation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EXPLORER-LTE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r>
                        <a:rPr dirty="0" sz="1800" spc="4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</a:tr>
              <a:tr h="3486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190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571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  <a:tr h="605155">
                <a:tc>
                  <a:txBody>
                    <a:bodyPr/>
                    <a:lstStyle/>
                    <a:p>
                      <a:pPr marL="182880">
                        <a:lnSpc>
                          <a:spcPts val="2135"/>
                        </a:lnSpc>
                        <a:spcBef>
                          <a:spcPts val="509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TEAEs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6880">
                        <a:lnSpc>
                          <a:spcPts val="202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LVEF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&lt;50%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  <a:spcBef>
                          <a:spcPts val="509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(4.3)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ts val="1885"/>
                        </a:lnSpc>
                      </a:pPr>
                      <a:r>
                        <a:rPr dirty="0" baseline="-15432" sz="2700" spc="-3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25">
                          <a:solidFill>
                            <a:srgbClr val="595454"/>
                          </a:solidFill>
                          <a:latin typeface="Arial"/>
                          <a:cs typeface="Arial"/>
                        </a:rPr>
                        <a:t>‡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415925" marR="1983739">
                        <a:lnSpc>
                          <a:spcPts val="211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failure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arrest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5"/>
                        </a:lnSpc>
                      </a:pPr>
                      <a:r>
                        <a:rPr dirty="0" baseline="-15432" sz="2700" spc="-37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25">
                          <a:solidFill>
                            <a:srgbClr val="595454"/>
                          </a:solidFill>
                          <a:latin typeface="Arial"/>
                          <a:cs typeface="Arial"/>
                        </a:rPr>
                        <a:t>‡†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ts val="2125"/>
                        </a:lnSpc>
                      </a:pPr>
                      <a:r>
                        <a:rPr dirty="0" baseline="-15432" sz="2700" spc="-37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#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415925">
                        <a:lnSpc>
                          <a:spcPts val="209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Acute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infarction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415925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Muscular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weakness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415925">
                        <a:lnSpc>
                          <a:spcPts val="2039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Systemic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lupus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erythematosus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415925">
                        <a:lnSpc>
                          <a:spcPts val="205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Fatigue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415925">
                        <a:lnSpc>
                          <a:spcPts val="2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Bacterial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endocarditis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marL="415925">
                        <a:lnSpc>
                          <a:spcPts val="203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Prolonged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QTcF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958" y="399943"/>
            <a:ext cx="8614749" cy="2757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498" y="958595"/>
            <a:ext cx="11026140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SzPct val="80000"/>
              <a:buFont typeface="Calibri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Arial"/>
                <a:cs typeface="Arial"/>
              </a:rPr>
              <a:t>Treatment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mavacamten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showed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clinically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important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improvements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LVOT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gradients,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NYHA </a:t>
            </a:r>
            <a:r>
              <a:rPr dirty="0" sz="2000">
                <a:latin typeface="Arial"/>
                <a:cs typeface="Arial"/>
              </a:rPr>
              <a:t>class,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NT-</a:t>
            </a:r>
            <a:r>
              <a:rPr dirty="0" sz="2000">
                <a:latin typeface="Arial"/>
                <a:cs typeface="Arial"/>
              </a:rPr>
              <a:t>proBNP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levels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beyond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48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weeks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patients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symptomatic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obstructive </a:t>
            </a:r>
            <a:r>
              <a:rPr dirty="0" sz="2000">
                <a:latin typeface="Arial"/>
                <a:cs typeface="Arial"/>
              </a:rPr>
              <a:t>HCM;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these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results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were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consistent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parent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(EXPLORER-</a:t>
            </a:r>
            <a:r>
              <a:rPr dirty="0" sz="2000">
                <a:latin typeface="Arial"/>
                <a:cs typeface="Arial"/>
              </a:rPr>
              <a:t>HCM)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study</a:t>
            </a:r>
            <a:endParaRPr sz="2000">
              <a:latin typeface="Arial"/>
              <a:cs typeface="Arial"/>
            </a:endParaRPr>
          </a:p>
          <a:p>
            <a:pPr marL="241300" marR="713105" indent="-228600">
              <a:lnSpc>
                <a:spcPct val="100000"/>
              </a:lnSpc>
              <a:spcBef>
                <a:spcPts val="1200"/>
              </a:spcBef>
              <a:buSzPct val="80000"/>
              <a:buFont typeface="Calibri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Treatment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mavacamten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generally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well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tolerated,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safety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signals</a:t>
            </a:r>
            <a:r>
              <a:rPr dirty="0" sz="2000" spc="-20">
                <a:latin typeface="Arial"/>
                <a:cs typeface="Arial"/>
              </a:rPr>
              <a:t> were </a:t>
            </a:r>
            <a:r>
              <a:rPr dirty="0" sz="2000">
                <a:latin typeface="Arial"/>
                <a:cs typeface="Arial"/>
              </a:rPr>
              <a:t>observed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during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longer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term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follow </a:t>
            </a:r>
            <a:r>
              <a:rPr dirty="0" sz="2000" spc="-25"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  <a:p>
            <a:pPr marL="241300" marR="340360" indent="-228600">
              <a:lnSpc>
                <a:spcPct val="100000"/>
              </a:lnSpc>
              <a:spcBef>
                <a:spcPts val="1200"/>
              </a:spcBef>
              <a:buSzPct val="80000"/>
              <a:buFont typeface="Calibri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Events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LVEF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&lt;50%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occurred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greater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frequency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previously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reported,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based</a:t>
            </a:r>
            <a:r>
              <a:rPr dirty="0" sz="2000" spc="-25">
                <a:latin typeface="Arial"/>
                <a:cs typeface="Arial"/>
              </a:rPr>
              <a:t> on </a:t>
            </a:r>
            <a:r>
              <a:rPr dirty="0" sz="2000">
                <a:latin typeface="Arial"/>
                <a:cs typeface="Arial"/>
              </a:rPr>
              <a:t>patient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years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exposure.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these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cases,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LVEF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recovered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without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further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sequelae</a:t>
            </a:r>
            <a:endParaRPr sz="2000">
              <a:latin typeface="Arial"/>
              <a:cs typeface="Arial"/>
            </a:endParaRPr>
          </a:p>
          <a:p>
            <a:pPr marL="241300" marR="316865" indent="-228600">
              <a:lnSpc>
                <a:spcPct val="100000"/>
              </a:lnSpc>
              <a:spcBef>
                <a:spcPts val="1200"/>
              </a:spcBef>
              <a:buSzPct val="80000"/>
              <a:buFont typeface="Calibri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These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results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support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dose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titration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monitoring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strategy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guided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site-</a:t>
            </a:r>
            <a:r>
              <a:rPr dirty="0" sz="2000">
                <a:latin typeface="Arial"/>
                <a:cs typeface="Arial"/>
              </a:rPr>
              <a:t>measured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clinical parameters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(including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LVOT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gradients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LVEF)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234" y="399943"/>
            <a:ext cx="1922784" cy="27592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36097" y="5575808"/>
            <a:ext cx="101987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HCM,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hypertrophic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cardiomyopathy;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LVEF,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ejection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fraction;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LVOT,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outflow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tract;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NYHA,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New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York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Heart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Association;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NT-</a:t>
            </a:r>
            <a:r>
              <a:rPr dirty="0" sz="900">
                <a:latin typeface="Arial"/>
                <a:cs typeface="Arial"/>
              </a:rPr>
              <a:t>proBNP,</a:t>
            </a:r>
            <a:r>
              <a:rPr dirty="0" sz="900" spc="-10">
                <a:latin typeface="Arial"/>
                <a:cs typeface="Arial"/>
              </a:rPr>
              <a:t> N-</a:t>
            </a:r>
            <a:r>
              <a:rPr dirty="0" sz="900">
                <a:latin typeface="Arial"/>
                <a:cs typeface="Arial"/>
              </a:rPr>
              <a:t>terminal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B-</a:t>
            </a:r>
            <a:r>
              <a:rPr dirty="0" sz="900">
                <a:latin typeface="Arial"/>
                <a:cs typeface="Arial"/>
              </a:rPr>
              <a:t>type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natriuretic</a:t>
            </a:r>
            <a:r>
              <a:rPr dirty="0" sz="900" spc="-10">
                <a:latin typeface="Arial"/>
                <a:cs typeface="Arial"/>
              </a:rPr>
              <a:t> peptide.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498" y="958595"/>
            <a:ext cx="11024870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410209" indent="-22860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study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team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authors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thank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patients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participated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these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studies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their families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This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study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funded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MyoKardia,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Inc.,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wholly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owned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subsidiary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Bristol Myers</a:t>
            </a:r>
            <a:r>
              <a:rPr dirty="0" sz="2000" spc="-10">
                <a:latin typeface="Arial"/>
                <a:cs typeface="Arial"/>
              </a:rPr>
              <a:t> Squibb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20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We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thank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Shawna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Fox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contributions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Bristol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Myers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Squibb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statistical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analysis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team,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thank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Tami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Stevenson,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(Cello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Health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Communications/SciFluent),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writing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editorial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assistance,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which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funded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MyoKardia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Inc.,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wholly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owned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subsidiary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Bristol </a:t>
            </a:r>
            <a:r>
              <a:rPr dirty="0" sz="2000">
                <a:latin typeface="Arial"/>
                <a:cs typeface="Arial"/>
              </a:rPr>
              <a:t>Myers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Squibb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03" y="404284"/>
            <a:ext cx="2890341" cy="3420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1094" y="3894512"/>
            <a:ext cx="5922694" cy="5943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1094" y="3249115"/>
            <a:ext cx="5922694" cy="5943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687" y="404284"/>
            <a:ext cx="1816521" cy="27141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39357" y="5307583"/>
            <a:ext cx="10492105" cy="4311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spc="-10">
                <a:latin typeface="Arial"/>
                <a:cs typeface="Arial"/>
              </a:rPr>
              <a:t>1.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Grillo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MP,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et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al.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Xenobiotica</a:t>
            </a:r>
            <a:r>
              <a:rPr dirty="0" sz="900" spc="-30">
                <a:latin typeface="Arial"/>
                <a:cs typeface="Arial"/>
              </a:rPr>
              <a:t>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2019;49(6):718-</a:t>
            </a:r>
            <a:r>
              <a:rPr dirty="0" sz="900" spc="-20">
                <a:latin typeface="Arial"/>
                <a:cs typeface="Arial"/>
              </a:rPr>
              <a:t>733.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Kawas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RF,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et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al.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J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Biol</a:t>
            </a:r>
            <a:r>
              <a:rPr dirty="0" sz="900" spc="-4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Chem</a:t>
            </a:r>
            <a:r>
              <a:rPr dirty="0" sz="900" spc="-25">
                <a:latin typeface="Arial"/>
                <a:cs typeface="Arial"/>
              </a:rPr>
              <a:t>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2017;292(40):16571-16577.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3.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Anderson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RL,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et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al.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Proc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Natl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Acad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Sci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U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S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A</a:t>
            </a:r>
            <a:r>
              <a:rPr dirty="0" sz="900" spc="-10">
                <a:latin typeface="Arial"/>
                <a:cs typeface="Arial"/>
              </a:rPr>
              <a:t>.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2018;115(35):E8143-E8152.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4.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Olivotto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et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al.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Lancet</a:t>
            </a:r>
            <a:r>
              <a:rPr dirty="0" sz="900" spc="-10">
                <a:latin typeface="Arial"/>
                <a:cs typeface="Arial"/>
              </a:rPr>
              <a:t>. </a:t>
            </a:r>
            <a:r>
              <a:rPr dirty="0" sz="900" spc="-25">
                <a:latin typeface="Arial"/>
                <a:cs typeface="Arial"/>
              </a:rPr>
              <a:t>2020;396(10253):759-</a:t>
            </a:r>
            <a:r>
              <a:rPr dirty="0" sz="900" spc="-20">
                <a:latin typeface="Arial"/>
                <a:cs typeface="Arial"/>
              </a:rPr>
              <a:t>769.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5.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Spertus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JA,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et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al.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Lancet</a:t>
            </a:r>
            <a:r>
              <a:rPr dirty="0" sz="900" spc="-25">
                <a:latin typeface="Arial"/>
                <a:cs typeface="Arial"/>
              </a:rPr>
              <a:t>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2021;397(10293):2467-2475.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6.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Rader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et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al.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J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Am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Coll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Cardiol</a:t>
            </a:r>
            <a:r>
              <a:rPr dirty="0" sz="900" spc="-25">
                <a:latin typeface="Arial"/>
                <a:cs typeface="Arial"/>
              </a:rPr>
              <a:t>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2021,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77</a:t>
            </a:r>
            <a:r>
              <a:rPr dirty="0" sz="900" spc="-30">
                <a:latin typeface="Arial"/>
                <a:cs typeface="Arial"/>
              </a:rPr>
              <a:t> (18_Supplement_1) </a:t>
            </a:r>
            <a:r>
              <a:rPr dirty="0" sz="900" spc="-20">
                <a:latin typeface="Arial"/>
                <a:cs typeface="Arial"/>
              </a:rPr>
              <a:t>532.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0"/>
              </a:lnSpc>
            </a:pPr>
            <a:r>
              <a:rPr dirty="0" sz="900" spc="-20">
                <a:latin typeface="Arial"/>
                <a:cs typeface="Arial"/>
              </a:rPr>
              <a:t>HCM,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hypertrophic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cardiomyopathy;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LTE,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long-</a:t>
            </a:r>
            <a:r>
              <a:rPr dirty="0" sz="900" spc="-20">
                <a:latin typeface="Arial"/>
                <a:cs typeface="Arial"/>
              </a:rPr>
              <a:t>term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extension;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LVOT,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left-</a:t>
            </a:r>
            <a:r>
              <a:rPr dirty="0" sz="900" spc="-30">
                <a:latin typeface="Arial"/>
                <a:cs typeface="Arial"/>
              </a:rPr>
              <a:t>ventricular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outflow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tract.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1552" y="396642"/>
            <a:ext cx="1295993" cy="126759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18963" y="370117"/>
            <a:ext cx="1286595" cy="1267595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020746" y="2002586"/>
            <a:ext cx="584835" cy="755650"/>
          </a:xfrm>
          <a:custGeom>
            <a:avLst/>
            <a:gdLst/>
            <a:ahLst/>
            <a:cxnLst/>
            <a:rect l="l" t="t" r="r" b="b"/>
            <a:pathLst>
              <a:path w="584835" h="755650">
                <a:moveTo>
                  <a:pt x="28575" y="0"/>
                </a:moveTo>
                <a:lnTo>
                  <a:pt x="17452" y="2245"/>
                </a:lnTo>
                <a:lnTo>
                  <a:pt x="8369" y="8369"/>
                </a:lnTo>
                <a:lnTo>
                  <a:pt x="2245" y="17452"/>
                </a:lnTo>
                <a:lnTo>
                  <a:pt x="0" y="28575"/>
                </a:lnTo>
                <a:lnTo>
                  <a:pt x="2245" y="39755"/>
                </a:lnTo>
                <a:lnTo>
                  <a:pt x="8369" y="48838"/>
                </a:lnTo>
                <a:lnTo>
                  <a:pt x="17452" y="54961"/>
                </a:lnTo>
                <a:lnTo>
                  <a:pt x="28575" y="57207"/>
                </a:lnTo>
                <a:lnTo>
                  <a:pt x="39697" y="54961"/>
                </a:lnTo>
                <a:lnTo>
                  <a:pt x="48780" y="48838"/>
                </a:lnTo>
                <a:lnTo>
                  <a:pt x="54904" y="39755"/>
                </a:lnTo>
                <a:lnTo>
                  <a:pt x="57150" y="28632"/>
                </a:lnTo>
                <a:lnTo>
                  <a:pt x="54904" y="17452"/>
                </a:lnTo>
                <a:lnTo>
                  <a:pt x="48780" y="8369"/>
                </a:lnTo>
                <a:lnTo>
                  <a:pt x="39697" y="2245"/>
                </a:lnTo>
                <a:lnTo>
                  <a:pt x="28575" y="0"/>
                </a:lnTo>
                <a:close/>
              </a:path>
              <a:path w="584835" h="755650">
                <a:moveTo>
                  <a:pt x="28575" y="114357"/>
                </a:moveTo>
                <a:lnTo>
                  <a:pt x="17452" y="116602"/>
                </a:lnTo>
                <a:lnTo>
                  <a:pt x="8369" y="122726"/>
                </a:lnTo>
                <a:lnTo>
                  <a:pt x="2245" y="131809"/>
                </a:lnTo>
                <a:lnTo>
                  <a:pt x="0" y="142932"/>
                </a:lnTo>
                <a:lnTo>
                  <a:pt x="2245" y="154111"/>
                </a:lnTo>
                <a:lnTo>
                  <a:pt x="8369" y="163194"/>
                </a:lnTo>
                <a:lnTo>
                  <a:pt x="17452" y="169318"/>
                </a:lnTo>
                <a:lnTo>
                  <a:pt x="28575" y="171564"/>
                </a:lnTo>
                <a:lnTo>
                  <a:pt x="39697" y="169318"/>
                </a:lnTo>
                <a:lnTo>
                  <a:pt x="48780" y="163194"/>
                </a:lnTo>
                <a:lnTo>
                  <a:pt x="54904" y="154111"/>
                </a:lnTo>
                <a:lnTo>
                  <a:pt x="57150" y="142989"/>
                </a:lnTo>
                <a:lnTo>
                  <a:pt x="54904" y="131809"/>
                </a:lnTo>
                <a:lnTo>
                  <a:pt x="48780" y="122726"/>
                </a:lnTo>
                <a:lnTo>
                  <a:pt x="39697" y="116602"/>
                </a:lnTo>
                <a:lnTo>
                  <a:pt x="28575" y="114357"/>
                </a:lnTo>
                <a:close/>
              </a:path>
              <a:path w="584835" h="755650">
                <a:moveTo>
                  <a:pt x="28575" y="228714"/>
                </a:moveTo>
                <a:lnTo>
                  <a:pt x="17452" y="230959"/>
                </a:lnTo>
                <a:lnTo>
                  <a:pt x="8369" y="237083"/>
                </a:lnTo>
                <a:lnTo>
                  <a:pt x="2245" y="246166"/>
                </a:lnTo>
                <a:lnTo>
                  <a:pt x="0" y="257289"/>
                </a:lnTo>
                <a:lnTo>
                  <a:pt x="2245" y="268468"/>
                </a:lnTo>
                <a:lnTo>
                  <a:pt x="8369" y="277551"/>
                </a:lnTo>
                <a:lnTo>
                  <a:pt x="17452" y="283675"/>
                </a:lnTo>
                <a:lnTo>
                  <a:pt x="28575" y="285921"/>
                </a:lnTo>
                <a:lnTo>
                  <a:pt x="39697" y="283675"/>
                </a:lnTo>
                <a:lnTo>
                  <a:pt x="48780" y="277551"/>
                </a:lnTo>
                <a:lnTo>
                  <a:pt x="54904" y="268468"/>
                </a:lnTo>
                <a:lnTo>
                  <a:pt x="57150" y="257346"/>
                </a:lnTo>
                <a:lnTo>
                  <a:pt x="54904" y="246166"/>
                </a:lnTo>
                <a:lnTo>
                  <a:pt x="48780" y="237083"/>
                </a:lnTo>
                <a:lnTo>
                  <a:pt x="39697" y="230959"/>
                </a:lnTo>
                <a:lnTo>
                  <a:pt x="28575" y="228714"/>
                </a:lnTo>
                <a:close/>
              </a:path>
              <a:path w="584835" h="755650">
                <a:moveTo>
                  <a:pt x="28575" y="343071"/>
                </a:moveTo>
                <a:lnTo>
                  <a:pt x="17452" y="345317"/>
                </a:lnTo>
                <a:lnTo>
                  <a:pt x="8369" y="351441"/>
                </a:lnTo>
                <a:lnTo>
                  <a:pt x="2245" y="360523"/>
                </a:lnTo>
                <a:lnTo>
                  <a:pt x="0" y="371646"/>
                </a:lnTo>
                <a:lnTo>
                  <a:pt x="2245" y="382826"/>
                </a:lnTo>
                <a:lnTo>
                  <a:pt x="8369" y="391908"/>
                </a:lnTo>
                <a:lnTo>
                  <a:pt x="17452" y="398032"/>
                </a:lnTo>
                <a:lnTo>
                  <a:pt x="28575" y="400278"/>
                </a:lnTo>
                <a:lnTo>
                  <a:pt x="39697" y="398032"/>
                </a:lnTo>
                <a:lnTo>
                  <a:pt x="48780" y="391908"/>
                </a:lnTo>
                <a:lnTo>
                  <a:pt x="54904" y="382826"/>
                </a:lnTo>
                <a:lnTo>
                  <a:pt x="57150" y="371703"/>
                </a:lnTo>
                <a:lnTo>
                  <a:pt x="54904" y="360523"/>
                </a:lnTo>
                <a:lnTo>
                  <a:pt x="48780" y="351441"/>
                </a:lnTo>
                <a:lnTo>
                  <a:pt x="39697" y="345317"/>
                </a:lnTo>
                <a:lnTo>
                  <a:pt x="28575" y="343071"/>
                </a:lnTo>
                <a:close/>
              </a:path>
              <a:path w="584835" h="755650">
                <a:moveTo>
                  <a:pt x="28575" y="457428"/>
                </a:moveTo>
                <a:lnTo>
                  <a:pt x="17452" y="459674"/>
                </a:lnTo>
                <a:lnTo>
                  <a:pt x="8369" y="465798"/>
                </a:lnTo>
                <a:lnTo>
                  <a:pt x="2245" y="474881"/>
                </a:lnTo>
                <a:lnTo>
                  <a:pt x="0" y="486003"/>
                </a:lnTo>
                <a:lnTo>
                  <a:pt x="2245" y="497183"/>
                </a:lnTo>
                <a:lnTo>
                  <a:pt x="8369" y="506266"/>
                </a:lnTo>
                <a:lnTo>
                  <a:pt x="17452" y="512390"/>
                </a:lnTo>
                <a:lnTo>
                  <a:pt x="28575" y="514635"/>
                </a:lnTo>
                <a:lnTo>
                  <a:pt x="39697" y="512390"/>
                </a:lnTo>
                <a:lnTo>
                  <a:pt x="48780" y="506266"/>
                </a:lnTo>
                <a:lnTo>
                  <a:pt x="54904" y="497183"/>
                </a:lnTo>
                <a:lnTo>
                  <a:pt x="57150" y="486060"/>
                </a:lnTo>
                <a:lnTo>
                  <a:pt x="54904" y="474881"/>
                </a:lnTo>
                <a:lnTo>
                  <a:pt x="48780" y="465798"/>
                </a:lnTo>
                <a:lnTo>
                  <a:pt x="39697" y="459674"/>
                </a:lnTo>
                <a:lnTo>
                  <a:pt x="28575" y="457428"/>
                </a:lnTo>
                <a:close/>
              </a:path>
              <a:path w="584835" h="755650">
                <a:moveTo>
                  <a:pt x="28575" y="571785"/>
                </a:moveTo>
                <a:lnTo>
                  <a:pt x="17452" y="574031"/>
                </a:lnTo>
                <a:lnTo>
                  <a:pt x="8369" y="580155"/>
                </a:lnTo>
                <a:lnTo>
                  <a:pt x="2245" y="589238"/>
                </a:lnTo>
                <a:lnTo>
                  <a:pt x="0" y="600360"/>
                </a:lnTo>
                <a:lnTo>
                  <a:pt x="2245" y="611540"/>
                </a:lnTo>
                <a:lnTo>
                  <a:pt x="8369" y="620623"/>
                </a:lnTo>
                <a:lnTo>
                  <a:pt x="17452" y="626747"/>
                </a:lnTo>
                <a:lnTo>
                  <a:pt x="28575" y="628992"/>
                </a:lnTo>
                <a:lnTo>
                  <a:pt x="39697" y="626747"/>
                </a:lnTo>
                <a:lnTo>
                  <a:pt x="48780" y="620623"/>
                </a:lnTo>
                <a:lnTo>
                  <a:pt x="54904" y="611540"/>
                </a:lnTo>
                <a:lnTo>
                  <a:pt x="57150" y="600417"/>
                </a:lnTo>
                <a:lnTo>
                  <a:pt x="54904" y="589238"/>
                </a:lnTo>
                <a:lnTo>
                  <a:pt x="48780" y="580155"/>
                </a:lnTo>
                <a:lnTo>
                  <a:pt x="39697" y="574031"/>
                </a:lnTo>
                <a:lnTo>
                  <a:pt x="28575" y="571785"/>
                </a:lnTo>
                <a:close/>
              </a:path>
              <a:path w="584835" h="755650">
                <a:moveTo>
                  <a:pt x="73459" y="641292"/>
                </a:moveTo>
                <a:lnTo>
                  <a:pt x="62279" y="643538"/>
                </a:lnTo>
                <a:lnTo>
                  <a:pt x="53196" y="649662"/>
                </a:lnTo>
                <a:lnTo>
                  <a:pt x="47072" y="658745"/>
                </a:lnTo>
                <a:lnTo>
                  <a:pt x="44827" y="669867"/>
                </a:lnTo>
                <a:lnTo>
                  <a:pt x="47072" y="680990"/>
                </a:lnTo>
                <a:lnTo>
                  <a:pt x="53196" y="690073"/>
                </a:lnTo>
                <a:lnTo>
                  <a:pt x="62279" y="696197"/>
                </a:lnTo>
                <a:lnTo>
                  <a:pt x="73402" y="698442"/>
                </a:lnTo>
                <a:lnTo>
                  <a:pt x="84582" y="696197"/>
                </a:lnTo>
                <a:lnTo>
                  <a:pt x="93665" y="690073"/>
                </a:lnTo>
                <a:lnTo>
                  <a:pt x="99788" y="680990"/>
                </a:lnTo>
                <a:lnTo>
                  <a:pt x="102034" y="669867"/>
                </a:lnTo>
                <a:lnTo>
                  <a:pt x="99788" y="658745"/>
                </a:lnTo>
                <a:lnTo>
                  <a:pt x="93665" y="649662"/>
                </a:lnTo>
                <a:lnTo>
                  <a:pt x="84582" y="643538"/>
                </a:lnTo>
                <a:lnTo>
                  <a:pt x="73459" y="641292"/>
                </a:lnTo>
                <a:close/>
              </a:path>
              <a:path w="584835" h="755650">
                <a:moveTo>
                  <a:pt x="187816" y="641235"/>
                </a:moveTo>
                <a:lnTo>
                  <a:pt x="176636" y="643481"/>
                </a:lnTo>
                <a:lnTo>
                  <a:pt x="167553" y="649605"/>
                </a:lnTo>
                <a:lnTo>
                  <a:pt x="161430" y="658688"/>
                </a:lnTo>
                <a:lnTo>
                  <a:pt x="159184" y="669810"/>
                </a:lnTo>
                <a:lnTo>
                  <a:pt x="161430" y="680933"/>
                </a:lnTo>
                <a:lnTo>
                  <a:pt x="167553" y="690016"/>
                </a:lnTo>
                <a:lnTo>
                  <a:pt x="176636" y="696140"/>
                </a:lnTo>
                <a:lnTo>
                  <a:pt x="187759" y="698385"/>
                </a:lnTo>
                <a:lnTo>
                  <a:pt x="198939" y="696140"/>
                </a:lnTo>
                <a:lnTo>
                  <a:pt x="208022" y="690016"/>
                </a:lnTo>
                <a:lnTo>
                  <a:pt x="214146" y="680933"/>
                </a:lnTo>
                <a:lnTo>
                  <a:pt x="216391" y="669810"/>
                </a:lnTo>
                <a:lnTo>
                  <a:pt x="214146" y="658688"/>
                </a:lnTo>
                <a:lnTo>
                  <a:pt x="208022" y="649605"/>
                </a:lnTo>
                <a:lnTo>
                  <a:pt x="198939" y="643481"/>
                </a:lnTo>
                <a:lnTo>
                  <a:pt x="187816" y="641235"/>
                </a:lnTo>
                <a:close/>
              </a:path>
              <a:path w="584835" h="755650">
                <a:moveTo>
                  <a:pt x="302173" y="641179"/>
                </a:moveTo>
                <a:lnTo>
                  <a:pt x="290994" y="643425"/>
                </a:lnTo>
                <a:lnTo>
                  <a:pt x="281911" y="649548"/>
                </a:lnTo>
                <a:lnTo>
                  <a:pt x="275787" y="658631"/>
                </a:lnTo>
                <a:lnTo>
                  <a:pt x="273541" y="669754"/>
                </a:lnTo>
                <a:lnTo>
                  <a:pt x="275787" y="680877"/>
                </a:lnTo>
                <a:lnTo>
                  <a:pt x="281911" y="689960"/>
                </a:lnTo>
                <a:lnTo>
                  <a:pt x="290994" y="696084"/>
                </a:lnTo>
                <a:lnTo>
                  <a:pt x="302116" y="698329"/>
                </a:lnTo>
                <a:lnTo>
                  <a:pt x="313296" y="696084"/>
                </a:lnTo>
                <a:lnTo>
                  <a:pt x="322379" y="689960"/>
                </a:lnTo>
                <a:lnTo>
                  <a:pt x="328503" y="680877"/>
                </a:lnTo>
                <a:lnTo>
                  <a:pt x="330748" y="669754"/>
                </a:lnTo>
                <a:lnTo>
                  <a:pt x="328503" y="658631"/>
                </a:lnTo>
                <a:lnTo>
                  <a:pt x="322379" y="649548"/>
                </a:lnTo>
                <a:lnTo>
                  <a:pt x="313296" y="643425"/>
                </a:lnTo>
                <a:lnTo>
                  <a:pt x="302173" y="641179"/>
                </a:lnTo>
                <a:close/>
              </a:path>
              <a:path w="584835" h="755650">
                <a:moveTo>
                  <a:pt x="528505" y="641122"/>
                </a:moveTo>
                <a:lnTo>
                  <a:pt x="416530" y="641122"/>
                </a:lnTo>
                <a:lnTo>
                  <a:pt x="427653" y="643368"/>
                </a:lnTo>
                <a:lnTo>
                  <a:pt x="436736" y="649491"/>
                </a:lnTo>
                <a:lnTo>
                  <a:pt x="442860" y="658574"/>
                </a:lnTo>
                <a:lnTo>
                  <a:pt x="445105" y="669697"/>
                </a:lnTo>
                <a:lnTo>
                  <a:pt x="442860" y="680820"/>
                </a:lnTo>
                <a:lnTo>
                  <a:pt x="436736" y="689903"/>
                </a:lnTo>
                <a:lnTo>
                  <a:pt x="427653" y="696027"/>
                </a:lnTo>
                <a:lnTo>
                  <a:pt x="416473" y="698272"/>
                </a:lnTo>
                <a:lnTo>
                  <a:pt x="413336" y="698272"/>
                </a:lnTo>
                <a:lnTo>
                  <a:pt x="413749" y="755613"/>
                </a:lnTo>
                <a:lnTo>
                  <a:pt x="526393" y="698272"/>
                </a:lnTo>
                <a:lnTo>
                  <a:pt x="416473" y="698272"/>
                </a:lnTo>
                <a:lnTo>
                  <a:pt x="413331" y="697638"/>
                </a:lnTo>
                <a:lnTo>
                  <a:pt x="527640" y="697638"/>
                </a:lnTo>
                <a:lnTo>
                  <a:pt x="584577" y="668654"/>
                </a:lnTo>
                <a:lnTo>
                  <a:pt x="528505" y="641122"/>
                </a:lnTo>
                <a:close/>
              </a:path>
              <a:path w="584835" h="755650">
                <a:moveTo>
                  <a:pt x="416530" y="641122"/>
                </a:moveTo>
                <a:lnTo>
                  <a:pt x="412929" y="641846"/>
                </a:lnTo>
                <a:lnTo>
                  <a:pt x="413331" y="697638"/>
                </a:lnTo>
                <a:lnTo>
                  <a:pt x="416473" y="698272"/>
                </a:lnTo>
                <a:lnTo>
                  <a:pt x="427653" y="696027"/>
                </a:lnTo>
                <a:lnTo>
                  <a:pt x="436736" y="689903"/>
                </a:lnTo>
                <a:lnTo>
                  <a:pt x="442860" y="680820"/>
                </a:lnTo>
                <a:lnTo>
                  <a:pt x="445105" y="669697"/>
                </a:lnTo>
                <a:lnTo>
                  <a:pt x="442860" y="658574"/>
                </a:lnTo>
                <a:lnTo>
                  <a:pt x="436736" y="649491"/>
                </a:lnTo>
                <a:lnTo>
                  <a:pt x="427653" y="643368"/>
                </a:lnTo>
                <a:lnTo>
                  <a:pt x="416530" y="641122"/>
                </a:lnTo>
                <a:close/>
              </a:path>
              <a:path w="584835" h="755650">
                <a:moveTo>
                  <a:pt x="412929" y="641846"/>
                </a:moveTo>
                <a:lnTo>
                  <a:pt x="405351" y="643368"/>
                </a:lnTo>
                <a:lnTo>
                  <a:pt x="396268" y="649491"/>
                </a:lnTo>
                <a:lnTo>
                  <a:pt x="390144" y="658574"/>
                </a:lnTo>
                <a:lnTo>
                  <a:pt x="387898" y="669697"/>
                </a:lnTo>
                <a:lnTo>
                  <a:pt x="390144" y="680820"/>
                </a:lnTo>
                <a:lnTo>
                  <a:pt x="396268" y="689903"/>
                </a:lnTo>
                <a:lnTo>
                  <a:pt x="405351" y="696027"/>
                </a:lnTo>
                <a:lnTo>
                  <a:pt x="413331" y="697638"/>
                </a:lnTo>
                <a:lnTo>
                  <a:pt x="412929" y="641846"/>
                </a:lnTo>
                <a:close/>
              </a:path>
              <a:path w="584835" h="755650">
                <a:moveTo>
                  <a:pt x="412513" y="584168"/>
                </a:moveTo>
                <a:lnTo>
                  <a:pt x="412929" y="641846"/>
                </a:lnTo>
                <a:lnTo>
                  <a:pt x="416530" y="641122"/>
                </a:lnTo>
                <a:lnTo>
                  <a:pt x="528505" y="641122"/>
                </a:lnTo>
                <a:lnTo>
                  <a:pt x="412513" y="584168"/>
                </a:lnTo>
                <a:close/>
              </a:path>
            </a:pathLst>
          </a:custGeom>
          <a:solidFill>
            <a:srgbClr val="5A5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78434" y="792189"/>
            <a:ext cx="1725930" cy="1081405"/>
          </a:xfrm>
          <a:prstGeom prst="rect">
            <a:avLst/>
          </a:prstGeom>
          <a:solidFill>
            <a:srgbClr val="2F5597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Preclinical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689212" y="2064292"/>
            <a:ext cx="2205355" cy="1081405"/>
          </a:xfrm>
          <a:prstGeom prst="rect">
            <a:avLst/>
          </a:prstGeom>
          <a:solidFill>
            <a:srgbClr val="8FAADC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169545">
              <a:lnSpc>
                <a:spcPts val="2125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EXPLORER-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HCM</a:t>
            </a:r>
            <a:endParaRPr sz="1800">
              <a:latin typeface="Arial"/>
              <a:cs typeface="Arial"/>
            </a:endParaRPr>
          </a:p>
          <a:p>
            <a:pPr marL="290195">
              <a:lnSpc>
                <a:spcPts val="2125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(Phase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study)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86377" y="841755"/>
            <a:ext cx="4406900" cy="99186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38100" marR="304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latin typeface="Arial"/>
                <a:cs typeface="Arial"/>
              </a:rPr>
              <a:t>Mavacamten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selective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inhibitor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cardiac </a:t>
            </a:r>
            <a:r>
              <a:rPr dirty="0" sz="1600">
                <a:latin typeface="Arial"/>
                <a:cs typeface="Arial"/>
              </a:rPr>
              <a:t>myosin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targets the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underlying </a:t>
            </a:r>
            <a:r>
              <a:rPr dirty="0" sz="1600">
                <a:latin typeface="Arial"/>
                <a:cs typeface="Arial"/>
              </a:rPr>
              <a:t>pathophysiology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−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excessive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number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10">
                <a:latin typeface="Arial"/>
                <a:cs typeface="Arial"/>
              </a:rPr>
              <a:t> myosin- </a:t>
            </a:r>
            <a:r>
              <a:rPr dirty="0" sz="1600">
                <a:latin typeface="Arial"/>
                <a:cs typeface="Arial"/>
              </a:rPr>
              <a:t>actin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cross-</a:t>
            </a:r>
            <a:r>
              <a:rPr dirty="0" sz="1600">
                <a:latin typeface="Arial"/>
                <a:cs typeface="Arial"/>
              </a:rPr>
              <a:t>bridges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−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HCM</a:t>
            </a:r>
            <a:r>
              <a:rPr dirty="0" baseline="25252" sz="1650" spc="-30">
                <a:latin typeface="Arial"/>
                <a:cs typeface="Arial"/>
              </a:rPr>
              <a:t>1-</a:t>
            </a:r>
            <a:r>
              <a:rPr dirty="0" baseline="25252" sz="1650" spc="-75">
                <a:latin typeface="Arial"/>
                <a:cs typeface="Arial"/>
              </a:rPr>
              <a:t>3</a:t>
            </a:r>
            <a:endParaRPr baseline="25252" sz="1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69456" y="2161540"/>
            <a:ext cx="7856220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38100" marR="304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latin typeface="Arial"/>
                <a:cs typeface="Arial"/>
              </a:rPr>
              <a:t>Mavacamten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significantly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reduced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LVOT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gradient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improved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symptoms,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functional capacity,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health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status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versus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placebo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over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30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weeks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patients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with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symptomatic </a:t>
            </a:r>
            <a:r>
              <a:rPr dirty="0" sz="1600">
                <a:latin typeface="Arial"/>
                <a:cs typeface="Arial"/>
              </a:rPr>
              <a:t>obstructive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HCM,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demonstrated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similar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safety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profile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10">
                <a:latin typeface="Arial"/>
                <a:cs typeface="Arial"/>
              </a:rPr>
              <a:t> placebo</a:t>
            </a:r>
            <a:r>
              <a:rPr dirty="0" baseline="25252" sz="1650" spc="-15">
                <a:latin typeface="Arial"/>
                <a:cs typeface="Arial"/>
              </a:rPr>
              <a:t>4,5</a:t>
            </a:r>
            <a:endParaRPr baseline="25252" sz="16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323705" y="176276"/>
            <a:ext cx="16897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HCM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sarcomere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8379420" y="844590"/>
            <a:ext cx="1583055" cy="323215"/>
          </a:xfrm>
          <a:custGeom>
            <a:avLst/>
            <a:gdLst/>
            <a:ahLst/>
            <a:cxnLst/>
            <a:rect l="l" t="t" r="r" b="b"/>
            <a:pathLst>
              <a:path w="1583054" h="323215">
                <a:moveTo>
                  <a:pt x="1439054" y="0"/>
                </a:moveTo>
                <a:lnTo>
                  <a:pt x="0" y="0"/>
                </a:lnTo>
                <a:lnTo>
                  <a:pt x="0" y="322586"/>
                </a:lnTo>
                <a:lnTo>
                  <a:pt x="1439054" y="322586"/>
                </a:lnTo>
                <a:lnTo>
                  <a:pt x="1582811" y="161293"/>
                </a:lnTo>
                <a:lnTo>
                  <a:pt x="1439054" y="0"/>
                </a:lnTo>
                <a:close/>
              </a:path>
            </a:pathLst>
          </a:custGeom>
          <a:solidFill>
            <a:srgbClr val="6630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8568146" y="858011"/>
            <a:ext cx="10407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Mavacamten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068560" y="1663700"/>
            <a:ext cx="1316990" cy="38862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62230">
              <a:lnSpc>
                <a:spcPts val="1420"/>
              </a:lnSpc>
              <a:spcBef>
                <a:spcPts val="160"/>
              </a:spcBef>
            </a:pPr>
            <a:r>
              <a:rPr dirty="0" sz="1200" spc="-10">
                <a:latin typeface="Arial"/>
                <a:cs typeface="Arial"/>
              </a:rPr>
              <a:t>Hypercontractility </a:t>
            </a:r>
            <a:r>
              <a:rPr dirty="0" sz="1200">
                <a:latin typeface="Arial"/>
                <a:cs typeface="Arial"/>
              </a:rPr>
              <a:t>Impaired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relaxation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752981" y="1657603"/>
            <a:ext cx="194373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49554" marR="5080" indent="-237490">
              <a:lnSpc>
                <a:spcPts val="1390"/>
              </a:lnSpc>
              <a:spcBef>
                <a:spcPts val="185"/>
              </a:spcBef>
            </a:pPr>
            <a:r>
              <a:rPr dirty="0" sz="1200">
                <a:latin typeface="Arial"/>
                <a:cs typeface="Arial"/>
              </a:rPr>
              <a:t>Attenuated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hypercontractility </a:t>
            </a:r>
            <a:r>
              <a:rPr dirty="0" sz="1200">
                <a:latin typeface="Arial"/>
                <a:cs typeface="Arial"/>
              </a:rPr>
              <a:t>Improved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compliance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87078" y="4575402"/>
            <a:ext cx="11367135" cy="589280"/>
          </a:xfrm>
          <a:prstGeom prst="rect">
            <a:avLst/>
          </a:prstGeom>
          <a:ln w="38100">
            <a:solidFill>
              <a:srgbClr val="2F5597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283845" marR="898525">
              <a:lnSpc>
                <a:spcPts val="1900"/>
              </a:lnSpc>
              <a:spcBef>
                <a:spcPts val="565"/>
              </a:spcBef>
            </a:pPr>
            <a:r>
              <a:rPr dirty="0" sz="1600" spc="-75">
                <a:latin typeface="Arial"/>
                <a:cs typeface="Arial"/>
              </a:rPr>
              <a:t>To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present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updated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interim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results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10">
                <a:latin typeface="Arial"/>
                <a:cs typeface="Arial"/>
              </a:rPr>
              <a:t> long-</a:t>
            </a:r>
            <a:r>
              <a:rPr dirty="0" sz="1600">
                <a:latin typeface="Arial"/>
                <a:cs typeface="Arial"/>
              </a:rPr>
              <a:t>term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efficacy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safety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mavacamten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EXPLORER-</a:t>
            </a:r>
            <a:r>
              <a:rPr dirty="0" sz="1600" spc="-25">
                <a:latin typeface="Arial"/>
                <a:cs typeface="Arial"/>
              </a:rPr>
              <a:t>LTE </a:t>
            </a:r>
            <a:r>
              <a:rPr dirty="0" sz="1600">
                <a:latin typeface="Arial"/>
                <a:cs typeface="Arial"/>
              </a:rPr>
              <a:t>cohort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MAVA-</a:t>
            </a:r>
            <a:r>
              <a:rPr dirty="0" sz="1600" spc="-10">
                <a:latin typeface="Arial"/>
                <a:cs typeface="Arial"/>
              </a:rPr>
              <a:t>LTE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study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26065" y="3249116"/>
            <a:ext cx="2205355" cy="594360"/>
          </a:xfrm>
          <a:prstGeom prst="rect">
            <a:avLst/>
          </a:prstGeom>
          <a:solidFill>
            <a:srgbClr val="B4C7E7"/>
          </a:solidFill>
        </p:spPr>
        <p:txBody>
          <a:bodyPr wrap="square" lIns="0" tIns="158115" rIns="0" bIns="0" rtlCol="0" vert="horz">
            <a:spAutoFit/>
          </a:bodyPr>
          <a:lstStyle/>
          <a:p>
            <a:pPr marL="518159">
              <a:lnSpc>
                <a:spcPct val="100000"/>
              </a:lnSpc>
              <a:spcBef>
                <a:spcPts val="1245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MAVA-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LTE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87078" y="4038239"/>
            <a:ext cx="1700530" cy="518159"/>
          </a:xfrm>
          <a:prstGeom prst="rect">
            <a:avLst/>
          </a:prstGeom>
          <a:solidFill>
            <a:srgbClr val="2F5597"/>
          </a:solidFill>
        </p:spPr>
        <p:txBody>
          <a:bodyPr wrap="square" lIns="0" tIns="140335" rIns="0" bIns="0" rtlCol="0" vert="horz">
            <a:spAutoFit/>
          </a:bodyPr>
          <a:lstStyle/>
          <a:p>
            <a:pPr marL="335915">
              <a:lnSpc>
                <a:spcPct val="100000"/>
              </a:lnSpc>
              <a:spcBef>
                <a:spcPts val="110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Objective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764523" y="3215468"/>
            <a:ext cx="728980" cy="732790"/>
          </a:xfrm>
          <a:custGeom>
            <a:avLst/>
            <a:gdLst/>
            <a:ahLst/>
            <a:cxnLst/>
            <a:rect l="l" t="t" r="r" b="b"/>
            <a:pathLst>
              <a:path w="728979" h="732789">
                <a:moveTo>
                  <a:pt x="28575" y="0"/>
                </a:moveTo>
                <a:lnTo>
                  <a:pt x="17452" y="2245"/>
                </a:lnTo>
                <a:lnTo>
                  <a:pt x="8369" y="8369"/>
                </a:lnTo>
                <a:lnTo>
                  <a:pt x="2245" y="17452"/>
                </a:lnTo>
                <a:lnTo>
                  <a:pt x="0" y="28575"/>
                </a:lnTo>
                <a:lnTo>
                  <a:pt x="2245" y="39697"/>
                </a:lnTo>
                <a:lnTo>
                  <a:pt x="8369" y="48780"/>
                </a:lnTo>
                <a:lnTo>
                  <a:pt x="17452" y="54904"/>
                </a:lnTo>
                <a:lnTo>
                  <a:pt x="28632" y="57150"/>
                </a:lnTo>
                <a:lnTo>
                  <a:pt x="39755" y="54904"/>
                </a:lnTo>
                <a:lnTo>
                  <a:pt x="48838" y="48780"/>
                </a:lnTo>
                <a:lnTo>
                  <a:pt x="54961" y="39697"/>
                </a:lnTo>
                <a:lnTo>
                  <a:pt x="57207" y="28575"/>
                </a:lnTo>
                <a:lnTo>
                  <a:pt x="54961" y="17452"/>
                </a:lnTo>
                <a:lnTo>
                  <a:pt x="48838" y="8369"/>
                </a:lnTo>
                <a:lnTo>
                  <a:pt x="39755" y="2245"/>
                </a:lnTo>
                <a:lnTo>
                  <a:pt x="28575" y="0"/>
                </a:lnTo>
                <a:close/>
              </a:path>
              <a:path w="728979" h="732789">
                <a:moveTo>
                  <a:pt x="45081" y="97852"/>
                </a:moveTo>
                <a:lnTo>
                  <a:pt x="33958" y="100097"/>
                </a:lnTo>
                <a:lnTo>
                  <a:pt x="24875" y="106221"/>
                </a:lnTo>
                <a:lnTo>
                  <a:pt x="18751" y="115304"/>
                </a:lnTo>
                <a:lnTo>
                  <a:pt x="16506" y="126484"/>
                </a:lnTo>
                <a:lnTo>
                  <a:pt x="18751" y="137606"/>
                </a:lnTo>
                <a:lnTo>
                  <a:pt x="24875" y="146689"/>
                </a:lnTo>
                <a:lnTo>
                  <a:pt x="33958" y="152813"/>
                </a:lnTo>
                <a:lnTo>
                  <a:pt x="45081" y="155059"/>
                </a:lnTo>
                <a:lnTo>
                  <a:pt x="56203" y="152813"/>
                </a:lnTo>
                <a:lnTo>
                  <a:pt x="65286" y="146689"/>
                </a:lnTo>
                <a:lnTo>
                  <a:pt x="71410" y="137606"/>
                </a:lnTo>
                <a:lnTo>
                  <a:pt x="73656" y="126427"/>
                </a:lnTo>
                <a:lnTo>
                  <a:pt x="71410" y="115304"/>
                </a:lnTo>
                <a:lnTo>
                  <a:pt x="65286" y="106221"/>
                </a:lnTo>
                <a:lnTo>
                  <a:pt x="56203" y="100097"/>
                </a:lnTo>
                <a:lnTo>
                  <a:pt x="45081" y="97852"/>
                </a:lnTo>
                <a:close/>
              </a:path>
              <a:path w="728979" h="732789">
                <a:moveTo>
                  <a:pt x="45081" y="212209"/>
                </a:moveTo>
                <a:lnTo>
                  <a:pt x="33958" y="214455"/>
                </a:lnTo>
                <a:lnTo>
                  <a:pt x="24875" y="220578"/>
                </a:lnTo>
                <a:lnTo>
                  <a:pt x="18751" y="229661"/>
                </a:lnTo>
                <a:lnTo>
                  <a:pt x="16506" y="240841"/>
                </a:lnTo>
                <a:lnTo>
                  <a:pt x="18751" y="251963"/>
                </a:lnTo>
                <a:lnTo>
                  <a:pt x="24875" y="261046"/>
                </a:lnTo>
                <a:lnTo>
                  <a:pt x="33958" y="267170"/>
                </a:lnTo>
                <a:lnTo>
                  <a:pt x="45081" y="269416"/>
                </a:lnTo>
                <a:lnTo>
                  <a:pt x="56203" y="267170"/>
                </a:lnTo>
                <a:lnTo>
                  <a:pt x="65286" y="261046"/>
                </a:lnTo>
                <a:lnTo>
                  <a:pt x="71410" y="251963"/>
                </a:lnTo>
                <a:lnTo>
                  <a:pt x="73656" y="240784"/>
                </a:lnTo>
                <a:lnTo>
                  <a:pt x="71410" y="229661"/>
                </a:lnTo>
                <a:lnTo>
                  <a:pt x="65286" y="220578"/>
                </a:lnTo>
                <a:lnTo>
                  <a:pt x="56203" y="214455"/>
                </a:lnTo>
                <a:lnTo>
                  <a:pt x="45081" y="212209"/>
                </a:lnTo>
                <a:close/>
              </a:path>
              <a:path w="728979" h="732789">
                <a:moveTo>
                  <a:pt x="45081" y="326566"/>
                </a:moveTo>
                <a:lnTo>
                  <a:pt x="33958" y="328812"/>
                </a:lnTo>
                <a:lnTo>
                  <a:pt x="24875" y="334936"/>
                </a:lnTo>
                <a:lnTo>
                  <a:pt x="18751" y="344019"/>
                </a:lnTo>
                <a:lnTo>
                  <a:pt x="16506" y="355198"/>
                </a:lnTo>
                <a:lnTo>
                  <a:pt x="18751" y="366321"/>
                </a:lnTo>
                <a:lnTo>
                  <a:pt x="24875" y="375404"/>
                </a:lnTo>
                <a:lnTo>
                  <a:pt x="33958" y="381528"/>
                </a:lnTo>
                <a:lnTo>
                  <a:pt x="45081" y="383773"/>
                </a:lnTo>
                <a:lnTo>
                  <a:pt x="56203" y="381528"/>
                </a:lnTo>
                <a:lnTo>
                  <a:pt x="65286" y="375404"/>
                </a:lnTo>
                <a:lnTo>
                  <a:pt x="71410" y="366321"/>
                </a:lnTo>
                <a:lnTo>
                  <a:pt x="73656" y="355141"/>
                </a:lnTo>
                <a:lnTo>
                  <a:pt x="71410" y="344019"/>
                </a:lnTo>
                <a:lnTo>
                  <a:pt x="65286" y="334936"/>
                </a:lnTo>
                <a:lnTo>
                  <a:pt x="56203" y="328812"/>
                </a:lnTo>
                <a:lnTo>
                  <a:pt x="45081" y="326566"/>
                </a:lnTo>
                <a:close/>
              </a:path>
              <a:path w="728979" h="732789">
                <a:moveTo>
                  <a:pt x="45081" y="440923"/>
                </a:moveTo>
                <a:lnTo>
                  <a:pt x="33958" y="443169"/>
                </a:lnTo>
                <a:lnTo>
                  <a:pt x="24875" y="449293"/>
                </a:lnTo>
                <a:lnTo>
                  <a:pt x="18751" y="458376"/>
                </a:lnTo>
                <a:lnTo>
                  <a:pt x="16506" y="469555"/>
                </a:lnTo>
                <a:lnTo>
                  <a:pt x="18751" y="480678"/>
                </a:lnTo>
                <a:lnTo>
                  <a:pt x="24875" y="489761"/>
                </a:lnTo>
                <a:lnTo>
                  <a:pt x="33958" y="495885"/>
                </a:lnTo>
                <a:lnTo>
                  <a:pt x="45081" y="498130"/>
                </a:lnTo>
                <a:lnTo>
                  <a:pt x="56203" y="495885"/>
                </a:lnTo>
                <a:lnTo>
                  <a:pt x="65286" y="489761"/>
                </a:lnTo>
                <a:lnTo>
                  <a:pt x="71410" y="480678"/>
                </a:lnTo>
                <a:lnTo>
                  <a:pt x="73656" y="469498"/>
                </a:lnTo>
                <a:lnTo>
                  <a:pt x="71410" y="458376"/>
                </a:lnTo>
                <a:lnTo>
                  <a:pt x="65286" y="449293"/>
                </a:lnTo>
                <a:lnTo>
                  <a:pt x="56203" y="443169"/>
                </a:lnTo>
                <a:lnTo>
                  <a:pt x="45081" y="440923"/>
                </a:lnTo>
                <a:close/>
              </a:path>
              <a:path w="728979" h="732789">
                <a:moveTo>
                  <a:pt x="45081" y="555280"/>
                </a:moveTo>
                <a:lnTo>
                  <a:pt x="33958" y="557526"/>
                </a:lnTo>
                <a:lnTo>
                  <a:pt x="24875" y="563650"/>
                </a:lnTo>
                <a:lnTo>
                  <a:pt x="18751" y="572733"/>
                </a:lnTo>
                <a:lnTo>
                  <a:pt x="16506" y="583912"/>
                </a:lnTo>
                <a:lnTo>
                  <a:pt x="18751" y="595035"/>
                </a:lnTo>
                <a:lnTo>
                  <a:pt x="24875" y="604118"/>
                </a:lnTo>
                <a:lnTo>
                  <a:pt x="33958" y="610242"/>
                </a:lnTo>
                <a:lnTo>
                  <a:pt x="45081" y="612487"/>
                </a:lnTo>
                <a:lnTo>
                  <a:pt x="56203" y="610242"/>
                </a:lnTo>
                <a:lnTo>
                  <a:pt x="65286" y="604118"/>
                </a:lnTo>
                <a:lnTo>
                  <a:pt x="71410" y="595035"/>
                </a:lnTo>
                <a:lnTo>
                  <a:pt x="73656" y="583855"/>
                </a:lnTo>
                <a:lnTo>
                  <a:pt x="71410" y="572733"/>
                </a:lnTo>
                <a:lnTo>
                  <a:pt x="65286" y="563650"/>
                </a:lnTo>
                <a:lnTo>
                  <a:pt x="56203" y="557526"/>
                </a:lnTo>
                <a:lnTo>
                  <a:pt x="45081" y="555280"/>
                </a:lnTo>
                <a:close/>
              </a:path>
              <a:path w="728979" h="732789">
                <a:moveTo>
                  <a:pt x="96475" y="618243"/>
                </a:moveTo>
                <a:lnTo>
                  <a:pt x="85353" y="620489"/>
                </a:lnTo>
                <a:lnTo>
                  <a:pt x="76270" y="626612"/>
                </a:lnTo>
                <a:lnTo>
                  <a:pt x="70146" y="635695"/>
                </a:lnTo>
                <a:lnTo>
                  <a:pt x="67900" y="646818"/>
                </a:lnTo>
                <a:lnTo>
                  <a:pt x="70146" y="657941"/>
                </a:lnTo>
                <a:lnTo>
                  <a:pt x="76270" y="667024"/>
                </a:lnTo>
                <a:lnTo>
                  <a:pt x="85353" y="673147"/>
                </a:lnTo>
                <a:lnTo>
                  <a:pt x="96532" y="675393"/>
                </a:lnTo>
                <a:lnTo>
                  <a:pt x="107655" y="673147"/>
                </a:lnTo>
                <a:lnTo>
                  <a:pt x="116738" y="667024"/>
                </a:lnTo>
                <a:lnTo>
                  <a:pt x="122862" y="657941"/>
                </a:lnTo>
                <a:lnTo>
                  <a:pt x="125107" y="646818"/>
                </a:lnTo>
                <a:lnTo>
                  <a:pt x="122862" y="635695"/>
                </a:lnTo>
                <a:lnTo>
                  <a:pt x="116738" y="626612"/>
                </a:lnTo>
                <a:lnTo>
                  <a:pt x="107655" y="620489"/>
                </a:lnTo>
                <a:lnTo>
                  <a:pt x="96475" y="618243"/>
                </a:lnTo>
                <a:close/>
              </a:path>
              <a:path w="728979" h="732789">
                <a:moveTo>
                  <a:pt x="210832" y="618243"/>
                </a:moveTo>
                <a:lnTo>
                  <a:pt x="199710" y="620489"/>
                </a:lnTo>
                <a:lnTo>
                  <a:pt x="190627" y="626612"/>
                </a:lnTo>
                <a:lnTo>
                  <a:pt x="184503" y="635695"/>
                </a:lnTo>
                <a:lnTo>
                  <a:pt x="182257" y="646818"/>
                </a:lnTo>
                <a:lnTo>
                  <a:pt x="184503" y="657941"/>
                </a:lnTo>
                <a:lnTo>
                  <a:pt x="190627" y="667024"/>
                </a:lnTo>
                <a:lnTo>
                  <a:pt x="199710" y="673147"/>
                </a:lnTo>
                <a:lnTo>
                  <a:pt x="210889" y="675393"/>
                </a:lnTo>
                <a:lnTo>
                  <a:pt x="222012" y="673147"/>
                </a:lnTo>
                <a:lnTo>
                  <a:pt x="231095" y="667024"/>
                </a:lnTo>
                <a:lnTo>
                  <a:pt x="237219" y="657941"/>
                </a:lnTo>
                <a:lnTo>
                  <a:pt x="239464" y="646818"/>
                </a:lnTo>
                <a:lnTo>
                  <a:pt x="237219" y="635695"/>
                </a:lnTo>
                <a:lnTo>
                  <a:pt x="231095" y="626612"/>
                </a:lnTo>
                <a:lnTo>
                  <a:pt x="222012" y="620489"/>
                </a:lnTo>
                <a:lnTo>
                  <a:pt x="210832" y="618243"/>
                </a:lnTo>
                <a:close/>
              </a:path>
              <a:path w="728979" h="732789">
                <a:moveTo>
                  <a:pt x="325189" y="618243"/>
                </a:moveTo>
                <a:lnTo>
                  <a:pt x="314067" y="620489"/>
                </a:lnTo>
                <a:lnTo>
                  <a:pt x="304984" y="626612"/>
                </a:lnTo>
                <a:lnTo>
                  <a:pt x="298860" y="635695"/>
                </a:lnTo>
                <a:lnTo>
                  <a:pt x="296614" y="646818"/>
                </a:lnTo>
                <a:lnTo>
                  <a:pt x="298860" y="657941"/>
                </a:lnTo>
                <a:lnTo>
                  <a:pt x="304984" y="667024"/>
                </a:lnTo>
                <a:lnTo>
                  <a:pt x="314067" y="673147"/>
                </a:lnTo>
                <a:lnTo>
                  <a:pt x="325246" y="675393"/>
                </a:lnTo>
                <a:lnTo>
                  <a:pt x="336369" y="673147"/>
                </a:lnTo>
                <a:lnTo>
                  <a:pt x="345452" y="667024"/>
                </a:lnTo>
                <a:lnTo>
                  <a:pt x="351576" y="657941"/>
                </a:lnTo>
                <a:lnTo>
                  <a:pt x="353821" y="646818"/>
                </a:lnTo>
                <a:lnTo>
                  <a:pt x="351576" y="635695"/>
                </a:lnTo>
                <a:lnTo>
                  <a:pt x="345452" y="626612"/>
                </a:lnTo>
                <a:lnTo>
                  <a:pt x="336369" y="620489"/>
                </a:lnTo>
                <a:lnTo>
                  <a:pt x="325189" y="618243"/>
                </a:lnTo>
                <a:close/>
              </a:path>
              <a:path w="728979" h="732789">
                <a:moveTo>
                  <a:pt x="439546" y="618243"/>
                </a:moveTo>
                <a:lnTo>
                  <a:pt x="428424" y="620489"/>
                </a:lnTo>
                <a:lnTo>
                  <a:pt x="419341" y="626612"/>
                </a:lnTo>
                <a:lnTo>
                  <a:pt x="413217" y="635695"/>
                </a:lnTo>
                <a:lnTo>
                  <a:pt x="410971" y="646818"/>
                </a:lnTo>
                <a:lnTo>
                  <a:pt x="413217" y="657941"/>
                </a:lnTo>
                <a:lnTo>
                  <a:pt x="419341" y="667024"/>
                </a:lnTo>
                <a:lnTo>
                  <a:pt x="428424" y="673147"/>
                </a:lnTo>
                <a:lnTo>
                  <a:pt x="439604" y="675393"/>
                </a:lnTo>
                <a:lnTo>
                  <a:pt x="450726" y="673147"/>
                </a:lnTo>
                <a:lnTo>
                  <a:pt x="459809" y="667024"/>
                </a:lnTo>
                <a:lnTo>
                  <a:pt x="465933" y="657941"/>
                </a:lnTo>
                <a:lnTo>
                  <a:pt x="468179" y="646818"/>
                </a:lnTo>
                <a:lnTo>
                  <a:pt x="465933" y="635695"/>
                </a:lnTo>
                <a:lnTo>
                  <a:pt x="459809" y="626612"/>
                </a:lnTo>
                <a:lnTo>
                  <a:pt x="450726" y="620489"/>
                </a:lnTo>
                <a:lnTo>
                  <a:pt x="439546" y="618243"/>
                </a:lnTo>
                <a:close/>
              </a:path>
              <a:path w="728979" h="732789">
                <a:moveTo>
                  <a:pt x="557397" y="561093"/>
                </a:moveTo>
                <a:lnTo>
                  <a:pt x="557397" y="618945"/>
                </a:lnTo>
                <a:lnTo>
                  <a:pt x="565083" y="620489"/>
                </a:lnTo>
                <a:lnTo>
                  <a:pt x="574166" y="626612"/>
                </a:lnTo>
                <a:lnTo>
                  <a:pt x="580290" y="635695"/>
                </a:lnTo>
                <a:lnTo>
                  <a:pt x="582536" y="646818"/>
                </a:lnTo>
                <a:lnTo>
                  <a:pt x="580290" y="657941"/>
                </a:lnTo>
                <a:lnTo>
                  <a:pt x="574166" y="667024"/>
                </a:lnTo>
                <a:lnTo>
                  <a:pt x="565083" y="673147"/>
                </a:lnTo>
                <a:lnTo>
                  <a:pt x="557397" y="674699"/>
                </a:lnTo>
                <a:lnTo>
                  <a:pt x="557397" y="732543"/>
                </a:lnTo>
                <a:lnTo>
                  <a:pt x="728847" y="646818"/>
                </a:lnTo>
                <a:lnTo>
                  <a:pt x="557397" y="561093"/>
                </a:lnTo>
                <a:close/>
              </a:path>
              <a:path w="728979" h="732789">
                <a:moveTo>
                  <a:pt x="553904" y="618243"/>
                </a:moveTo>
                <a:lnTo>
                  <a:pt x="542781" y="620489"/>
                </a:lnTo>
                <a:lnTo>
                  <a:pt x="533698" y="626612"/>
                </a:lnTo>
                <a:lnTo>
                  <a:pt x="527574" y="635695"/>
                </a:lnTo>
                <a:lnTo>
                  <a:pt x="525329" y="646818"/>
                </a:lnTo>
                <a:lnTo>
                  <a:pt x="527574" y="657941"/>
                </a:lnTo>
                <a:lnTo>
                  <a:pt x="533698" y="667024"/>
                </a:lnTo>
                <a:lnTo>
                  <a:pt x="542781" y="673147"/>
                </a:lnTo>
                <a:lnTo>
                  <a:pt x="553961" y="675393"/>
                </a:lnTo>
                <a:lnTo>
                  <a:pt x="557397" y="674699"/>
                </a:lnTo>
                <a:lnTo>
                  <a:pt x="557397" y="618945"/>
                </a:lnTo>
                <a:lnTo>
                  <a:pt x="553904" y="618243"/>
                </a:lnTo>
                <a:close/>
              </a:path>
              <a:path w="728979" h="732789">
                <a:moveTo>
                  <a:pt x="557397" y="618945"/>
                </a:moveTo>
                <a:lnTo>
                  <a:pt x="557397" y="674699"/>
                </a:lnTo>
                <a:lnTo>
                  <a:pt x="565083" y="673147"/>
                </a:lnTo>
                <a:lnTo>
                  <a:pt x="574166" y="667024"/>
                </a:lnTo>
                <a:lnTo>
                  <a:pt x="580290" y="657941"/>
                </a:lnTo>
                <a:lnTo>
                  <a:pt x="582536" y="646818"/>
                </a:lnTo>
                <a:lnTo>
                  <a:pt x="580290" y="635695"/>
                </a:lnTo>
                <a:lnTo>
                  <a:pt x="574166" y="626612"/>
                </a:lnTo>
                <a:lnTo>
                  <a:pt x="565083" y="620489"/>
                </a:lnTo>
                <a:lnTo>
                  <a:pt x="557397" y="618945"/>
                </a:lnTo>
                <a:close/>
              </a:path>
            </a:pathLst>
          </a:custGeom>
          <a:solidFill>
            <a:srgbClr val="5A5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5906236" y="4182364"/>
            <a:ext cx="26701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EXPLORER-</a:t>
            </a:r>
            <a:r>
              <a:rPr dirty="0" sz="1600">
                <a:latin typeface="Arial"/>
                <a:cs typeface="Arial"/>
              </a:rPr>
              <a:t>HCM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study</a:t>
            </a:r>
            <a:r>
              <a:rPr dirty="0" baseline="25252" sz="1650" spc="-15">
                <a:latin typeface="Arial"/>
                <a:cs typeface="Arial"/>
              </a:rPr>
              <a:t>6</a:t>
            </a:r>
            <a:endParaRPr baseline="25252" sz="16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626063" y="3901864"/>
            <a:ext cx="2205355" cy="594360"/>
          </a:xfrm>
          <a:prstGeom prst="rect">
            <a:avLst/>
          </a:prstGeom>
          <a:solidFill>
            <a:srgbClr val="B4C7E7"/>
          </a:solidFill>
        </p:spPr>
        <p:txBody>
          <a:bodyPr wrap="square" lIns="0" tIns="23495" rIns="0" bIns="0" rtlCol="0" vert="horz">
            <a:spAutoFit/>
          </a:bodyPr>
          <a:lstStyle/>
          <a:p>
            <a:pPr algn="ctr">
              <a:lnSpc>
                <a:spcPts val="2125"/>
              </a:lnSpc>
              <a:spcBef>
                <a:spcPts val="18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EXPLORER-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LTE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cohort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MAVA-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LTE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893975" y="3286252"/>
            <a:ext cx="5394325" cy="924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5024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Ongoing,</a:t>
            </a:r>
            <a:r>
              <a:rPr dirty="0" sz="1600" spc="-10">
                <a:latin typeface="Arial"/>
                <a:cs typeface="Arial"/>
              </a:rPr>
              <a:t> dose-</a:t>
            </a:r>
            <a:r>
              <a:rPr dirty="0" sz="1600">
                <a:latin typeface="Arial"/>
                <a:cs typeface="Arial"/>
              </a:rPr>
              <a:t>blinded, </a:t>
            </a:r>
            <a:r>
              <a:rPr dirty="0" sz="1600" spc="-10">
                <a:latin typeface="Arial"/>
                <a:cs typeface="Arial"/>
              </a:rPr>
              <a:t>5-</a:t>
            </a:r>
            <a:r>
              <a:rPr dirty="0" sz="1600">
                <a:latin typeface="Arial"/>
                <a:cs typeface="Arial"/>
              </a:rPr>
              <a:t>year study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mavacamten (NCT03723655)</a:t>
            </a:r>
            <a:endParaRPr sz="160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1320"/>
              </a:spcBef>
            </a:pPr>
            <a:r>
              <a:rPr dirty="0" sz="1600">
                <a:latin typeface="Arial"/>
                <a:cs typeface="Arial"/>
              </a:rPr>
              <a:t>Patients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with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symptomatic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obstructive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HCM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who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completed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7714" y="1718477"/>
            <a:ext cx="4648069" cy="8046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1768" y="2747771"/>
            <a:ext cx="10833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95454"/>
                </a:solidFill>
                <a:latin typeface="Arial"/>
                <a:cs typeface="Arial"/>
              </a:rPr>
              <a:t>Time</a:t>
            </a:r>
            <a:r>
              <a:rPr dirty="0" sz="1400" spc="-70">
                <a:solidFill>
                  <a:srgbClr val="595454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95454"/>
                </a:solidFill>
                <a:latin typeface="Arial"/>
                <a:cs typeface="Arial"/>
              </a:rPr>
              <a:t>(weeks)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17435" y="3512820"/>
            <a:ext cx="178816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97180" marR="5080" indent="-285115">
              <a:lnSpc>
                <a:spcPts val="1610"/>
              </a:lnSpc>
              <a:spcBef>
                <a:spcPts val="210"/>
              </a:spcBef>
            </a:pPr>
            <a:r>
              <a:rPr dirty="0" sz="1400" b="1">
                <a:solidFill>
                  <a:srgbClr val="2F5597"/>
                </a:solidFill>
                <a:latin typeface="Arial"/>
                <a:cs typeface="Arial"/>
              </a:rPr>
              <a:t>Mavacamten</a:t>
            </a:r>
            <a:r>
              <a:rPr dirty="0" sz="1400" spc="-45" b="1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F5597"/>
                </a:solidFill>
                <a:latin typeface="Arial"/>
                <a:cs typeface="Arial"/>
              </a:rPr>
              <a:t>starting </a:t>
            </a:r>
            <a:r>
              <a:rPr dirty="0" sz="1400" b="1">
                <a:solidFill>
                  <a:srgbClr val="2F5597"/>
                </a:solidFill>
                <a:latin typeface="Arial"/>
                <a:cs typeface="Arial"/>
              </a:rPr>
              <a:t>dose</a:t>
            </a:r>
            <a:r>
              <a:rPr dirty="0" sz="1400" spc="-15" b="1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F5597"/>
                </a:solidFill>
                <a:latin typeface="Arial"/>
                <a:cs typeface="Arial"/>
              </a:rPr>
              <a:t>5</a:t>
            </a:r>
            <a:r>
              <a:rPr dirty="0" sz="1400" spc="-10" b="1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2F5597"/>
                </a:solidFill>
                <a:latin typeface="Arial"/>
                <a:cs typeface="Arial"/>
              </a:rPr>
              <a:t>mg</a:t>
            </a:r>
            <a:r>
              <a:rPr dirty="0" sz="1400" spc="-15" b="1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2F5597"/>
                </a:solidFill>
                <a:latin typeface="Arial"/>
                <a:cs typeface="Arial"/>
              </a:rPr>
              <a:t>QD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606762" y="1599947"/>
            <a:ext cx="408940" cy="1132840"/>
          </a:xfrm>
          <a:custGeom>
            <a:avLst/>
            <a:gdLst/>
            <a:ahLst/>
            <a:cxnLst/>
            <a:rect l="l" t="t" r="r" b="b"/>
            <a:pathLst>
              <a:path w="408939" h="1132839">
                <a:moveTo>
                  <a:pt x="408875" y="0"/>
                </a:moveTo>
                <a:lnTo>
                  <a:pt x="0" y="0"/>
                </a:lnTo>
                <a:lnTo>
                  <a:pt x="0" y="1132453"/>
                </a:lnTo>
                <a:lnTo>
                  <a:pt x="408875" y="1132453"/>
                </a:lnTo>
                <a:lnTo>
                  <a:pt x="408875" y="0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721495" y="1792281"/>
            <a:ext cx="196215" cy="7505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Enrollment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0320" y="3985259"/>
            <a:ext cx="11138535" cy="17780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345440" indent="-229235">
              <a:lnSpc>
                <a:spcPct val="100000"/>
              </a:lnSpc>
              <a:spcBef>
                <a:spcPts val="409"/>
              </a:spcBef>
              <a:buChar char="•"/>
              <a:tabLst>
                <a:tab pos="345440" algn="l"/>
                <a:tab pos="346075" algn="l"/>
              </a:tabLst>
            </a:pPr>
            <a:r>
              <a:rPr dirty="0" sz="1400" spc="-10">
                <a:latin typeface="Arial"/>
                <a:cs typeface="Arial"/>
              </a:rPr>
              <a:t>Site-</a:t>
            </a:r>
            <a:r>
              <a:rPr dirty="0" sz="1400">
                <a:latin typeface="Arial"/>
                <a:cs typeface="Arial"/>
              </a:rPr>
              <a:t>read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measures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0">
                <a:latin typeface="Arial"/>
                <a:cs typeface="Arial"/>
              </a:rPr>
              <a:t> LVOT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gradient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LVEF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guide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dosing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decisions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interactive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response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345440" indent="-229235">
              <a:lnSpc>
                <a:spcPct val="100000"/>
              </a:lnSpc>
              <a:spcBef>
                <a:spcPts val="310"/>
              </a:spcBef>
              <a:buChar char="•"/>
              <a:tabLst>
                <a:tab pos="345440" algn="l"/>
                <a:tab pos="346075" algn="l"/>
              </a:tabLst>
            </a:pPr>
            <a:r>
              <a:rPr dirty="0" sz="1400" spc="-20">
                <a:latin typeface="Arial"/>
                <a:cs typeface="Arial"/>
              </a:rPr>
              <a:t>Temporary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discontinuation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criteria: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LVEF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&lt;50%,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mavacamten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plasma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trough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concentration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≥1000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ng/mL,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increase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QTcF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&gt;15%</a:t>
            </a:r>
            <a:endParaRPr sz="1400">
              <a:latin typeface="Arial"/>
              <a:cs typeface="Arial"/>
            </a:endParaRPr>
          </a:p>
          <a:p>
            <a:pPr marL="345440" marR="5080" indent="-228600">
              <a:lnSpc>
                <a:spcPct val="101400"/>
              </a:lnSpc>
              <a:spcBef>
                <a:spcPts val="409"/>
              </a:spcBef>
              <a:buChar char="•"/>
              <a:tabLst>
                <a:tab pos="345440" algn="l"/>
                <a:tab pos="346075" algn="l"/>
              </a:tabLst>
            </a:pP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efficacy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analyses,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data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from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re-</a:t>
            </a:r>
            <a:r>
              <a:rPr dirty="0" sz="1400">
                <a:latin typeface="Arial"/>
                <a:cs typeface="Arial"/>
              </a:rPr>
              <a:t>enrollment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period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included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28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patients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enrolled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once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study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(in </a:t>
            </a:r>
            <a:r>
              <a:rPr dirty="0" sz="1400">
                <a:latin typeface="Arial"/>
                <a:cs typeface="Arial"/>
              </a:rPr>
              <a:t>2020)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due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COVID-</a:t>
            </a:r>
            <a:r>
              <a:rPr dirty="0" sz="1400">
                <a:latin typeface="Arial"/>
                <a:cs typeface="Arial"/>
              </a:rPr>
              <a:t>19</a:t>
            </a:r>
            <a:r>
              <a:rPr dirty="0" sz="1400" spc="-10">
                <a:latin typeface="Arial"/>
                <a:cs typeface="Arial"/>
              </a:rPr>
              <a:t> pandemic-</a:t>
            </a:r>
            <a:r>
              <a:rPr dirty="0" sz="1400">
                <a:latin typeface="Arial"/>
                <a:cs typeface="Arial"/>
              </a:rPr>
              <a:t>related site visit </a:t>
            </a:r>
            <a:r>
              <a:rPr dirty="0" sz="1400" spc="-10">
                <a:latin typeface="Arial"/>
                <a:cs typeface="Arial"/>
              </a:rPr>
              <a:t>interruptions</a:t>
            </a:r>
            <a:endParaRPr sz="1400">
              <a:latin typeface="Arial"/>
              <a:cs typeface="Arial"/>
            </a:endParaRPr>
          </a:p>
          <a:p>
            <a:pPr marL="345440" indent="-229235">
              <a:lnSpc>
                <a:spcPct val="100000"/>
              </a:lnSpc>
              <a:spcBef>
                <a:spcPts val="409"/>
              </a:spcBef>
              <a:buChar char="•"/>
              <a:tabLst>
                <a:tab pos="345440" algn="l"/>
                <a:tab pos="346075" algn="l"/>
              </a:tabLst>
            </a:pPr>
            <a:r>
              <a:rPr dirty="0" sz="1400">
                <a:latin typeface="Arial"/>
                <a:cs typeface="Arial"/>
              </a:rPr>
              <a:t>Efficacy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safety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outcomes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reported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representations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cumulative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data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cutoff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date)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ongoing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MAVA-</a:t>
            </a:r>
            <a:r>
              <a:rPr dirty="0" sz="1400" spc="-20">
                <a:latin typeface="Arial"/>
                <a:cs typeface="Arial"/>
              </a:rPr>
              <a:t>LTE </a:t>
            </a:r>
            <a:r>
              <a:rPr dirty="0" sz="1400" spc="-10">
                <a:latin typeface="Arial"/>
                <a:cs typeface="Arial"/>
              </a:rPr>
              <a:t>study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Arial"/>
              <a:cs typeface="Arial"/>
            </a:endParaRPr>
          </a:p>
          <a:p>
            <a:pPr marL="12700" marR="39179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COVID-</a:t>
            </a:r>
            <a:r>
              <a:rPr dirty="0" sz="900">
                <a:latin typeface="Arial"/>
                <a:cs typeface="Arial"/>
              </a:rPr>
              <a:t>19,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coronavirus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disease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2019;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EOS,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study;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HCM,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hypertrophic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cardiomyopathy;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LTE,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long-</a:t>
            </a:r>
            <a:r>
              <a:rPr dirty="0" sz="900">
                <a:latin typeface="Arial"/>
                <a:cs typeface="Arial"/>
              </a:rPr>
              <a:t>term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extension;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LVEF,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ejection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fraction;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LVOT,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outflow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tract;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PY,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patient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year; </a:t>
            </a:r>
            <a:r>
              <a:rPr dirty="0" sz="900">
                <a:latin typeface="Arial"/>
                <a:cs typeface="Arial"/>
              </a:rPr>
              <a:t>QD,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once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daily;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QTcF,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interval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corrected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Fridericia’s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formula.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6707" y="1721260"/>
            <a:ext cx="1823720" cy="789940"/>
          </a:xfrm>
          <a:prstGeom prst="rect">
            <a:avLst/>
          </a:prstGeom>
          <a:solidFill>
            <a:srgbClr val="2F5597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544830" marR="196215" indent="-360680">
              <a:lnSpc>
                <a:spcPts val="161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EXPLORER-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HCM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244)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71345" y="1726563"/>
            <a:ext cx="2376805" cy="784225"/>
          </a:xfrm>
          <a:prstGeom prst="rect">
            <a:avLst/>
          </a:prstGeom>
          <a:solidFill>
            <a:srgbClr val="2F5597"/>
          </a:solidFill>
        </p:spPr>
        <p:txBody>
          <a:bodyPr wrap="square" lIns="0" tIns="85090" rIns="0" bIns="0" rtlCol="0" vert="horz">
            <a:spAutoFit/>
          </a:bodyPr>
          <a:lstStyle/>
          <a:p>
            <a:pPr algn="ctr" marL="247015" marR="238760">
              <a:lnSpc>
                <a:spcPts val="1610"/>
              </a:lnSpc>
              <a:spcBef>
                <a:spcPts val="67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EXPLORER-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LTE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cohort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MAVA-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LTE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6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231)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268226" y="2189914"/>
            <a:ext cx="1273175" cy="171450"/>
          </a:xfrm>
          <a:custGeom>
            <a:avLst/>
            <a:gdLst/>
            <a:ahLst/>
            <a:cxnLst/>
            <a:rect l="l" t="t" r="r" b="b"/>
            <a:pathLst>
              <a:path w="1273175" h="171450">
                <a:moveTo>
                  <a:pt x="28575" y="57150"/>
                </a:moveTo>
                <a:lnTo>
                  <a:pt x="17452" y="59395"/>
                </a:lnTo>
                <a:lnTo>
                  <a:pt x="8369" y="65519"/>
                </a:lnTo>
                <a:lnTo>
                  <a:pt x="2245" y="74602"/>
                </a:lnTo>
                <a:lnTo>
                  <a:pt x="0" y="85725"/>
                </a:lnTo>
                <a:lnTo>
                  <a:pt x="2245" y="96847"/>
                </a:lnTo>
                <a:lnTo>
                  <a:pt x="8369" y="105930"/>
                </a:lnTo>
                <a:lnTo>
                  <a:pt x="17452" y="112054"/>
                </a:lnTo>
                <a:lnTo>
                  <a:pt x="28632" y="114300"/>
                </a:lnTo>
                <a:lnTo>
                  <a:pt x="39755" y="112054"/>
                </a:lnTo>
                <a:lnTo>
                  <a:pt x="48838" y="105930"/>
                </a:lnTo>
                <a:lnTo>
                  <a:pt x="54961" y="96847"/>
                </a:lnTo>
                <a:lnTo>
                  <a:pt x="57207" y="85725"/>
                </a:lnTo>
                <a:lnTo>
                  <a:pt x="54961" y="74602"/>
                </a:lnTo>
                <a:lnTo>
                  <a:pt x="48838" y="65519"/>
                </a:lnTo>
                <a:lnTo>
                  <a:pt x="39755" y="59395"/>
                </a:lnTo>
                <a:lnTo>
                  <a:pt x="28575" y="57150"/>
                </a:lnTo>
                <a:close/>
              </a:path>
              <a:path w="1273175" h="171450">
                <a:moveTo>
                  <a:pt x="142932" y="57150"/>
                </a:moveTo>
                <a:lnTo>
                  <a:pt x="131809" y="59395"/>
                </a:lnTo>
                <a:lnTo>
                  <a:pt x="122726" y="65519"/>
                </a:lnTo>
                <a:lnTo>
                  <a:pt x="116602" y="74602"/>
                </a:lnTo>
                <a:lnTo>
                  <a:pt x="114357" y="85725"/>
                </a:lnTo>
                <a:lnTo>
                  <a:pt x="116602" y="96847"/>
                </a:lnTo>
                <a:lnTo>
                  <a:pt x="122726" y="105930"/>
                </a:lnTo>
                <a:lnTo>
                  <a:pt x="131809" y="112054"/>
                </a:lnTo>
                <a:lnTo>
                  <a:pt x="142989" y="114300"/>
                </a:lnTo>
                <a:lnTo>
                  <a:pt x="154112" y="112054"/>
                </a:lnTo>
                <a:lnTo>
                  <a:pt x="163195" y="105930"/>
                </a:lnTo>
                <a:lnTo>
                  <a:pt x="169318" y="96847"/>
                </a:lnTo>
                <a:lnTo>
                  <a:pt x="171564" y="85725"/>
                </a:lnTo>
                <a:lnTo>
                  <a:pt x="169318" y="74602"/>
                </a:lnTo>
                <a:lnTo>
                  <a:pt x="163195" y="65519"/>
                </a:lnTo>
                <a:lnTo>
                  <a:pt x="154112" y="59395"/>
                </a:lnTo>
                <a:lnTo>
                  <a:pt x="142932" y="57150"/>
                </a:lnTo>
                <a:close/>
              </a:path>
              <a:path w="1273175" h="171450">
                <a:moveTo>
                  <a:pt x="257289" y="57150"/>
                </a:moveTo>
                <a:lnTo>
                  <a:pt x="246166" y="59395"/>
                </a:lnTo>
                <a:lnTo>
                  <a:pt x="237083" y="65519"/>
                </a:lnTo>
                <a:lnTo>
                  <a:pt x="230959" y="74602"/>
                </a:lnTo>
                <a:lnTo>
                  <a:pt x="228714" y="85725"/>
                </a:lnTo>
                <a:lnTo>
                  <a:pt x="230959" y="96847"/>
                </a:lnTo>
                <a:lnTo>
                  <a:pt x="237083" y="105930"/>
                </a:lnTo>
                <a:lnTo>
                  <a:pt x="246166" y="112054"/>
                </a:lnTo>
                <a:lnTo>
                  <a:pt x="257346" y="114300"/>
                </a:lnTo>
                <a:lnTo>
                  <a:pt x="268469" y="112054"/>
                </a:lnTo>
                <a:lnTo>
                  <a:pt x="277552" y="105930"/>
                </a:lnTo>
                <a:lnTo>
                  <a:pt x="283675" y="96847"/>
                </a:lnTo>
                <a:lnTo>
                  <a:pt x="285921" y="85725"/>
                </a:lnTo>
                <a:lnTo>
                  <a:pt x="283675" y="74602"/>
                </a:lnTo>
                <a:lnTo>
                  <a:pt x="277552" y="65519"/>
                </a:lnTo>
                <a:lnTo>
                  <a:pt x="268469" y="59395"/>
                </a:lnTo>
                <a:lnTo>
                  <a:pt x="257289" y="57150"/>
                </a:lnTo>
                <a:close/>
              </a:path>
              <a:path w="1273175" h="171450">
                <a:moveTo>
                  <a:pt x="371646" y="57150"/>
                </a:moveTo>
                <a:lnTo>
                  <a:pt x="360523" y="59395"/>
                </a:lnTo>
                <a:lnTo>
                  <a:pt x="351441" y="65519"/>
                </a:lnTo>
                <a:lnTo>
                  <a:pt x="345317" y="74602"/>
                </a:lnTo>
                <a:lnTo>
                  <a:pt x="343071" y="85725"/>
                </a:lnTo>
                <a:lnTo>
                  <a:pt x="345317" y="96847"/>
                </a:lnTo>
                <a:lnTo>
                  <a:pt x="351441" y="105930"/>
                </a:lnTo>
                <a:lnTo>
                  <a:pt x="360523" y="112054"/>
                </a:lnTo>
                <a:lnTo>
                  <a:pt x="371703" y="114300"/>
                </a:lnTo>
                <a:lnTo>
                  <a:pt x="382826" y="112054"/>
                </a:lnTo>
                <a:lnTo>
                  <a:pt x="391909" y="105930"/>
                </a:lnTo>
                <a:lnTo>
                  <a:pt x="398033" y="96847"/>
                </a:lnTo>
                <a:lnTo>
                  <a:pt x="400278" y="85725"/>
                </a:lnTo>
                <a:lnTo>
                  <a:pt x="398033" y="74602"/>
                </a:lnTo>
                <a:lnTo>
                  <a:pt x="391909" y="65519"/>
                </a:lnTo>
                <a:lnTo>
                  <a:pt x="382826" y="59395"/>
                </a:lnTo>
                <a:lnTo>
                  <a:pt x="371646" y="57150"/>
                </a:lnTo>
                <a:close/>
              </a:path>
              <a:path w="1273175" h="171450">
                <a:moveTo>
                  <a:pt x="486003" y="57150"/>
                </a:moveTo>
                <a:lnTo>
                  <a:pt x="474881" y="59395"/>
                </a:lnTo>
                <a:lnTo>
                  <a:pt x="465798" y="65519"/>
                </a:lnTo>
                <a:lnTo>
                  <a:pt x="459674" y="74602"/>
                </a:lnTo>
                <a:lnTo>
                  <a:pt x="457428" y="85725"/>
                </a:lnTo>
                <a:lnTo>
                  <a:pt x="459674" y="96847"/>
                </a:lnTo>
                <a:lnTo>
                  <a:pt x="465798" y="105930"/>
                </a:lnTo>
                <a:lnTo>
                  <a:pt x="474881" y="112054"/>
                </a:lnTo>
                <a:lnTo>
                  <a:pt x="486060" y="114300"/>
                </a:lnTo>
                <a:lnTo>
                  <a:pt x="497183" y="112054"/>
                </a:lnTo>
                <a:lnTo>
                  <a:pt x="506266" y="105930"/>
                </a:lnTo>
                <a:lnTo>
                  <a:pt x="512390" y="96847"/>
                </a:lnTo>
                <a:lnTo>
                  <a:pt x="514635" y="85725"/>
                </a:lnTo>
                <a:lnTo>
                  <a:pt x="512390" y="74602"/>
                </a:lnTo>
                <a:lnTo>
                  <a:pt x="506266" y="65519"/>
                </a:lnTo>
                <a:lnTo>
                  <a:pt x="497183" y="59395"/>
                </a:lnTo>
                <a:lnTo>
                  <a:pt x="486003" y="57150"/>
                </a:lnTo>
                <a:close/>
              </a:path>
              <a:path w="1273175" h="171450">
                <a:moveTo>
                  <a:pt x="600360" y="57150"/>
                </a:moveTo>
                <a:lnTo>
                  <a:pt x="589238" y="59395"/>
                </a:lnTo>
                <a:lnTo>
                  <a:pt x="580155" y="65519"/>
                </a:lnTo>
                <a:lnTo>
                  <a:pt x="574031" y="74602"/>
                </a:lnTo>
                <a:lnTo>
                  <a:pt x="571785" y="85725"/>
                </a:lnTo>
                <a:lnTo>
                  <a:pt x="574031" y="96847"/>
                </a:lnTo>
                <a:lnTo>
                  <a:pt x="580155" y="105930"/>
                </a:lnTo>
                <a:lnTo>
                  <a:pt x="589238" y="112054"/>
                </a:lnTo>
                <a:lnTo>
                  <a:pt x="600417" y="114300"/>
                </a:lnTo>
                <a:lnTo>
                  <a:pt x="611540" y="112054"/>
                </a:lnTo>
                <a:lnTo>
                  <a:pt x="620623" y="105930"/>
                </a:lnTo>
                <a:lnTo>
                  <a:pt x="626747" y="96847"/>
                </a:lnTo>
                <a:lnTo>
                  <a:pt x="628992" y="85725"/>
                </a:lnTo>
                <a:lnTo>
                  <a:pt x="626747" y="74602"/>
                </a:lnTo>
                <a:lnTo>
                  <a:pt x="620623" y="65519"/>
                </a:lnTo>
                <a:lnTo>
                  <a:pt x="611540" y="59395"/>
                </a:lnTo>
                <a:lnTo>
                  <a:pt x="600360" y="57150"/>
                </a:lnTo>
                <a:close/>
              </a:path>
              <a:path w="1273175" h="171450">
                <a:moveTo>
                  <a:pt x="714717" y="57150"/>
                </a:moveTo>
                <a:lnTo>
                  <a:pt x="703595" y="59395"/>
                </a:lnTo>
                <a:lnTo>
                  <a:pt x="694512" y="65519"/>
                </a:lnTo>
                <a:lnTo>
                  <a:pt x="688388" y="74602"/>
                </a:lnTo>
                <a:lnTo>
                  <a:pt x="686142" y="85725"/>
                </a:lnTo>
                <a:lnTo>
                  <a:pt x="688388" y="96847"/>
                </a:lnTo>
                <a:lnTo>
                  <a:pt x="694513" y="105930"/>
                </a:lnTo>
                <a:lnTo>
                  <a:pt x="703596" y="112054"/>
                </a:lnTo>
                <a:lnTo>
                  <a:pt x="714775" y="114300"/>
                </a:lnTo>
                <a:lnTo>
                  <a:pt x="725898" y="112054"/>
                </a:lnTo>
                <a:lnTo>
                  <a:pt x="734981" y="105930"/>
                </a:lnTo>
                <a:lnTo>
                  <a:pt x="741104" y="96847"/>
                </a:lnTo>
                <a:lnTo>
                  <a:pt x="743350" y="85725"/>
                </a:lnTo>
                <a:lnTo>
                  <a:pt x="741104" y="74602"/>
                </a:lnTo>
                <a:lnTo>
                  <a:pt x="734980" y="65519"/>
                </a:lnTo>
                <a:lnTo>
                  <a:pt x="725898" y="59395"/>
                </a:lnTo>
                <a:lnTo>
                  <a:pt x="714717" y="57150"/>
                </a:lnTo>
                <a:close/>
              </a:path>
              <a:path w="1273175" h="171450">
                <a:moveTo>
                  <a:pt x="829075" y="57150"/>
                </a:moveTo>
                <a:lnTo>
                  <a:pt x="817952" y="59395"/>
                </a:lnTo>
                <a:lnTo>
                  <a:pt x="808869" y="65519"/>
                </a:lnTo>
                <a:lnTo>
                  <a:pt x="802745" y="74602"/>
                </a:lnTo>
                <a:lnTo>
                  <a:pt x="800500" y="85725"/>
                </a:lnTo>
                <a:lnTo>
                  <a:pt x="802745" y="96847"/>
                </a:lnTo>
                <a:lnTo>
                  <a:pt x="808869" y="105930"/>
                </a:lnTo>
                <a:lnTo>
                  <a:pt x="817952" y="112054"/>
                </a:lnTo>
                <a:lnTo>
                  <a:pt x="829132" y="114300"/>
                </a:lnTo>
                <a:lnTo>
                  <a:pt x="840255" y="112054"/>
                </a:lnTo>
                <a:lnTo>
                  <a:pt x="849338" y="105930"/>
                </a:lnTo>
                <a:lnTo>
                  <a:pt x="855461" y="96847"/>
                </a:lnTo>
                <a:lnTo>
                  <a:pt x="857707" y="85725"/>
                </a:lnTo>
                <a:lnTo>
                  <a:pt x="855461" y="74602"/>
                </a:lnTo>
                <a:lnTo>
                  <a:pt x="849338" y="65519"/>
                </a:lnTo>
                <a:lnTo>
                  <a:pt x="840255" y="59395"/>
                </a:lnTo>
                <a:lnTo>
                  <a:pt x="829075" y="57150"/>
                </a:lnTo>
                <a:close/>
              </a:path>
              <a:path w="1273175" h="171450">
                <a:moveTo>
                  <a:pt x="943432" y="57150"/>
                </a:moveTo>
                <a:lnTo>
                  <a:pt x="932309" y="59395"/>
                </a:lnTo>
                <a:lnTo>
                  <a:pt x="923226" y="65519"/>
                </a:lnTo>
                <a:lnTo>
                  <a:pt x="917102" y="74602"/>
                </a:lnTo>
                <a:lnTo>
                  <a:pt x="914857" y="85725"/>
                </a:lnTo>
                <a:lnTo>
                  <a:pt x="917102" y="96847"/>
                </a:lnTo>
                <a:lnTo>
                  <a:pt x="923226" y="105930"/>
                </a:lnTo>
                <a:lnTo>
                  <a:pt x="932309" y="112054"/>
                </a:lnTo>
                <a:lnTo>
                  <a:pt x="943489" y="114300"/>
                </a:lnTo>
                <a:lnTo>
                  <a:pt x="954612" y="112054"/>
                </a:lnTo>
                <a:lnTo>
                  <a:pt x="963695" y="105930"/>
                </a:lnTo>
                <a:lnTo>
                  <a:pt x="969818" y="96847"/>
                </a:lnTo>
                <a:lnTo>
                  <a:pt x="972064" y="85725"/>
                </a:lnTo>
                <a:lnTo>
                  <a:pt x="969818" y="74602"/>
                </a:lnTo>
                <a:lnTo>
                  <a:pt x="963695" y="65519"/>
                </a:lnTo>
                <a:lnTo>
                  <a:pt x="954612" y="59395"/>
                </a:lnTo>
                <a:lnTo>
                  <a:pt x="943432" y="57150"/>
                </a:lnTo>
                <a:close/>
              </a:path>
              <a:path w="1273175" h="171450">
                <a:moveTo>
                  <a:pt x="1057789" y="57150"/>
                </a:moveTo>
                <a:lnTo>
                  <a:pt x="1046666" y="59395"/>
                </a:lnTo>
                <a:lnTo>
                  <a:pt x="1037583" y="65519"/>
                </a:lnTo>
                <a:lnTo>
                  <a:pt x="1031459" y="74602"/>
                </a:lnTo>
                <a:lnTo>
                  <a:pt x="1029214" y="85725"/>
                </a:lnTo>
                <a:lnTo>
                  <a:pt x="1031459" y="96847"/>
                </a:lnTo>
                <a:lnTo>
                  <a:pt x="1037583" y="105930"/>
                </a:lnTo>
                <a:lnTo>
                  <a:pt x="1046666" y="112054"/>
                </a:lnTo>
                <a:lnTo>
                  <a:pt x="1057846" y="114300"/>
                </a:lnTo>
                <a:lnTo>
                  <a:pt x="1068969" y="112054"/>
                </a:lnTo>
                <a:lnTo>
                  <a:pt x="1078052" y="105930"/>
                </a:lnTo>
                <a:lnTo>
                  <a:pt x="1084176" y="96847"/>
                </a:lnTo>
                <a:lnTo>
                  <a:pt x="1086421" y="85725"/>
                </a:lnTo>
                <a:lnTo>
                  <a:pt x="1084176" y="74602"/>
                </a:lnTo>
                <a:lnTo>
                  <a:pt x="1078052" y="65519"/>
                </a:lnTo>
                <a:lnTo>
                  <a:pt x="1068969" y="59395"/>
                </a:lnTo>
                <a:lnTo>
                  <a:pt x="1057789" y="57150"/>
                </a:lnTo>
                <a:close/>
              </a:path>
              <a:path w="1273175" h="171450">
                <a:moveTo>
                  <a:pt x="1101283" y="0"/>
                </a:moveTo>
                <a:lnTo>
                  <a:pt x="1101283" y="171450"/>
                </a:lnTo>
                <a:lnTo>
                  <a:pt x="1272733" y="85725"/>
                </a:lnTo>
                <a:lnTo>
                  <a:pt x="11012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713743" y="1825244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2F5597"/>
                </a:solidFill>
                <a:latin typeface="Arial"/>
                <a:cs typeface="Arial"/>
              </a:rPr>
              <a:t>95%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085009" y="1458467"/>
            <a:ext cx="873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April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39852" y="2747771"/>
            <a:ext cx="124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95454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300613" y="2747771"/>
            <a:ext cx="25634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61340" algn="l"/>
                <a:tab pos="1134745" algn="l"/>
                <a:tab pos="1818005" algn="l"/>
                <a:tab pos="2353310" algn="l"/>
              </a:tabLst>
            </a:pPr>
            <a:r>
              <a:rPr dirty="0" sz="1400" spc="-50">
                <a:solidFill>
                  <a:srgbClr val="595454"/>
                </a:solidFill>
                <a:latin typeface="Arial"/>
                <a:cs typeface="Arial"/>
              </a:rPr>
              <a:t>4</a:t>
            </a:r>
            <a:r>
              <a:rPr dirty="0" sz="1400">
                <a:solidFill>
                  <a:srgbClr val="595454"/>
                </a:solidFill>
                <a:latin typeface="Arial"/>
                <a:cs typeface="Arial"/>
              </a:rPr>
              <a:t>	</a:t>
            </a:r>
            <a:r>
              <a:rPr dirty="0" sz="1400" spc="-50">
                <a:solidFill>
                  <a:srgbClr val="595454"/>
                </a:solidFill>
                <a:latin typeface="Arial"/>
                <a:cs typeface="Arial"/>
              </a:rPr>
              <a:t>8</a:t>
            </a:r>
            <a:r>
              <a:rPr dirty="0" sz="1400">
                <a:solidFill>
                  <a:srgbClr val="595454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595454"/>
                </a:solidFill>
                <a:latin typeface="Arial"/>
                <a:cs typeface="Arial"/>
              </a:rPr>
              <a:t>12</a:t>
            </a:r>
            <a:r>
              <a:rPr dirty="0" sz="1400">
                <a:solidFill>
                  <a:srgbClr val="595454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595454"/>
                </a:solidFill>
                <a:latin typeface="Arial"/>
                <a:cs typeface="Arial"/>
              </a:rPr>
              <a:t>16</a:t>
            </a:r>
            <a:r>
              <a:rPr dirty="0" sz="1400">
                <a:solidFill>
                  <a:srgbClr val="595454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595454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41813" y="2747771"/>
            <a:ext cx="30238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2470" algn="l"/>
                <a:tab pos="1412875" algn="l"/>
                <a:tab pos="2113280" algn="l"/>
                <a:tab pos="2813685" algn="l"/>
              </a:tabLst>
            </a:pPr>
            <a:r>
              <a:rPr dirty="0" sz="1400" spc="-25">
                <a:solidFill>
                  <a:srgbClr val="595454"/>
                </a:solidFill>
                <a:latin typeface="Arial"/>
                <a:cs typeface="Arial"/>
              </a:rPr>
              <a:t>36</a:t>
            </a:r>
            <a:r>
              <a:rPr dirty="0" sz="1400">
                <a:solidFill>
                  <a:srgbClr val="595454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595454"/>
                </a:solidFill>
                <a:latin typeface="Arial"/>
                <a:cs typeface="Arial"/>
              </a:rPr>
              <a:t>48</a:t>
            </a:r>
            <a:r>
              <a:rPr dirty="0" sz="1400">
                <a:solidFill>
                  <a:srgbClr val="595454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595454"/>
                </a:solidFill>
                <a:latin typeface="Arial"/>
                <a:cs typeface="Arial"/>
              </a:rPr>
              <a:t>60</a:t>
            </a:r>
            <a:r>
              <a:rPr dirty="0" sz="1400">
                <a:solidFill>
                  <a:srgbClr val="595454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595454"/>
                </a:solidFill>
                <a:latin typeface="Arial"/>
                <a:cs typeface="Arial"/>
              </a:rPr>
              <a:t>72</a:t>
            </a:r>
            <a:r>
              <a:rPr dirty="0" sz="1400">
                <a:solidFill>
                  <a:srgbClr val="595454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595454"/>
                </a:solidFill>
                <a:latin typeface="Arial"/>
                <a:cs typeface="Arial"/>
              </a:rPr>
              <a:t>84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3723431" y="3051470"/>
            <a:ext cx="142875" cy="437515"/>
          </a:xfrm>
          <a:custGeom>
            <a:avLst/>
            <a:gdLst/>
            <a:ahLst/>
            <a:cxnLst/>
            <a:rect l="l" t="t" r="r" b="b"/>
            <a:pathLst>
              <a:path w="142875" h="437514">
                <a:moveTo>
                  <a:pt x="47625" y="294322"/>
                </a:moveTo>
                <a:lnTo>
                  <a:pt x="0" y="294322"/>
                </a:lnTo>
                <a:lnTo>
                  <a:pt x="71438" y="437197"/>
                </a:lnTo>
                <a:lnTo>
                  <a:pt x="119062" y="341947"/>
                </a:lnTo>
                <a:lnTo>
                  <a:pt x="71437" y="341947"/>
                </a:lnTo>
                <a:lnTo>
                  <a:pt x="62168" y="340076"/>
                </a:lnTo>
                <a:lnTo>
                  <a:pt x="54599" y="334972"/>
                </a:lnTo>
                <a:lnTo>
                  <a:pt x="49496" y="327403"/>
                </a:lnTo>
                <a:lnTo>
                  <a:pt x="47625" y="318135"/>
                </a:lnTo>
                <a:lnTo>
                  <a:pt x="47625" y="294322"/>
                </a:lnTo>
                <a:close/>
              </a:path>
              <a:path w="142875" h="437514">
                <a:moveTo>
                  <a:pt x="47625" y="138067"/>
                </a:moveTo>
                <a:lnTo>
                  <a:pt x="47625" y="318135"/>
                </a:lnTo>
                <a:lnTo>
                  <a:pt x="49496" y="327403"/>
                </a:lnTo>
                <a:lnTo>
                  <a:pt x="54599" y="334972"/>
                </a:lnTo>
                <a:lnTo>
                  <a:pt x="62168" y="340076"/>
                </a:lnTo>
                <a:lnTo>
                  <a:pt x="71437" y="341947"/>
                </a:lnTo>
                <a:lnTo>
                  <a:pt x="80706" y="340076"/>
                </a:lnTo>
                <a:lnTo>
                  <a:pt x="88275" y="334972"/>
                </a:lnTo>
                <a:lnTo>
                  <a:pt x="93378" y="327403"/>
                </a:lnTo>
                <a:lnTo>
                  <a:pt x="95250" y="318135"/>
                </a:lnTo>
                <a:lnTo>
                  <a:pt x="95250" y="142875"/>
                </a:lnTo>
                <a:lnTo>
                  <a:pt x="71437" y="142875"/>
                </a:lnTo>
                <a:lnTo>
                  <a:pt x="47625" y="138067"/>
                </a:lnTo>
                <a:close/>
              </a:path>
              <a:path w="142875" h="437514">
                <a:moveTo>
                  <a:pt x="142875" y="294322"/>
                </a:moveTo>
                <a:lnTo>
                  <a:pt x="95250" y="294322"/>
                </a:lnTo>
                <a:lnTo>
                  <a:pt x="95250" y="318135"/>
                </a:lnTo>
                <a:lnTo>
                  <a:pt x="93378" y="327403"/>
                </a:lnTo>
                <a:lnTo>
                  <a:pt x="88275" y="334972"/>
                </a:lnTo>
                <a:lnTo>
                  <a:pt x="80706" y="340076"/>
                </a:lnTo>
                <a:lnTo>
                  <a:pt x="71437" y="341947"/>
                </a:lnTo>
                <a:lnTo>
                  <a:pt x="119062" y="341947"/>
                </a:lnTo>
                <a:lnTo>
                  <a:pt x="142875" y="294322"/>
                </a:lnTo>
                <a:close/>
              </a:path>
              <a:path w="142875" h="437514">
                <a:moveTo>
                  <a:pt x="71437" y="47625"/>
                </a:moveTo>
                <a:lnTo>
                  <a:pt x="62168" y="49496"/>
                </a:lnTo>
                <a:lnTo>
                  <a:pt x="54599" y="54599"/>
                </a:lnTo>
                <a:lnTo>
                  <a:pt x="49496" y="62168"/>
                </a:lnTo>
                <a:lnTo>
                  <a:pt x="47625" y="71437"/>
                </a:lnTo>
                <a:lnTo>
                  <a:pt x="47625" y="138067"/>
                </a:lnTo>
                <a:lnTo>
                  <a:pt x="71437" y="142875"/>
                </a:lnTo>
                <a:lnTo>
                  <a:pt x="95249" y="138067"/>
                </a:lnTo>
                <a:lnTo>
                  <a:pt x="95250" y="71437"/>
                </a:lnTo>
                <a:lnTo>
                  <a:pt x="93378" y="62168"/>
                </a:lnTo>
                <a:lnTo>
                  <a:pt x="88275" y="54599"/>
                </a:lnTo>
                <a:lnTo>
                  <a:pt x="80706" y="49496"/>
                </a:lnTo>
                <a:lnTo>
                  <a:pt x="71437" y="47625"/>
                </a:lnTo>
                <a:close/>
              </a:path>
              <a:path w="142875" h="437514">
                <a:moveTo>
                  <a:pt x="95250" y="138067"/>
                </a:moveTo>
                <a:lnTo>
                  <a:pt x="71437" y="142875"/>
                </a:lnTo>
                <a:lnTo>
                  <a:pt x="95250" y="142875"/>
                </a:lnTo>
                <a:lnTo>
                  <a:pt x="95250" y="138067"/>
                </a:lnTo>
                <a:close/>
              </a:path>
              <a:path w="142875" h="437514">
                <a:moveTo>
                  <a:pt x="71437" y="0"/>
                </a:moveTo>
                <a:lnTo>
                  <a:pt x="43630" y="5613"/>
                </a:lnTo>
                <a:lnTo>
                  <a:pt x="20923" y="20923"/>
                </a:lnTo>
                <a:lnTo>
                  <a:pt x="5613" y="43630"/>
                </a:lnTo>
                <a:lnTo>
                  <a:pt x="0" y="71437"/>
                </a:lnTo>
                <a:lnTo>
                  <a:pt x="5613" y="99244"/>
                </a:lnTo>
                <a:lnTo>
                  <a:pt x="20923" y="121951"/>
                </a:lnTo>
                <a:lnTo>
                  <a:pt x="43630" y="137261"/>
                </a:lnTo>
                <a:lnTo>
                  <a:pt x="47625" y="138067"/>
                </a:lnTo>
                <a:lnTo>
                  <a:pt x="47625" y="71437"/>
                </a:lnTo>
                <a:lnTo>
                  <a:pt x="49496" y="62168"/>
                </a:lnTo>
                <a:lnTo>
                  <a:pt x="54599" y="54599"/>
                </a:lnTo>
                <a:lnTo>
                  <a:pt x="62168" y="49496"/>
                </a:lnTo>
                <a:lnTo>
                  <a:pt x="71437" y="47625"/>
                </a:lnTo>
                <a:lnTo>
                  <a:pt x="138067" y="47625"/>
                </a:lnTo>
                <a:lnTo>
                  <a:pt x="137261" y="43630"/>
                </a:lnTo>
                <a:lnTo>
                  <a:pt x="121951" y="20923"/>
                </a:lnTo>
                <a:lnTo>
                  <a:pt x="99244" y="5613"/>
                </a:lnTo>
                <a:lnTo>
                  <a:pt x="71437" y="0"/>
                </a:lnTo>
                <a:close/>
              </a:path>
              <a:path w="142875" h="437514">
                <a:moveTo>
                  <a:pt x="138067" y="47625"/>
                </a:moveTo>
                <a:lnTo>
                  <a:pt x="71437" y="47625"/>
                </a:lnTo>
                <a:lnTo>
                  <a:pt x="80706" y="49496"/>
                </a:lnTo>
                <a:lnTo>
                  <a:pt x="88275" y="54599"/>
                </a:lnTo>
                <a:lnTo>
                  <a:pt x="93378" y="62168"/>
                </a:lnTo>
                <a:lnTo>
                  <a:pt x="95250" y="71437"/>
                </a:lnTo>
                <a:lnTo>
                  <a:pt x="95250" y="138067"/>
                </a:lnTo>
                <a:lnTo>
                  <a:pt x="99244" y="137261"/>
                </a:lnTo>
                <a:lnTo>
                  <a:pt x="121951" y="121951"/>
                </a:lnTo>
                <a:lnTo>
                  <a:pt x="137261" y="99244"/>
                </a:lnTo>
                <a:lnTo>
                  <a:pt x="142875" y="71437"/>
                </a:lnTo>
                <a:lnTo>
                  <a:pt x="138067" y="47625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3079282" y="2747771"/>
            <a:ext cx="22732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595454"/>
                </a:solidFill>
                <a:latin typeface="Arial"/>
                <a:cs typeface="Arial"/>
              </a:rPr>
              <a:t>−4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494513" y="2229611"/>
            <a:ext cx="2410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Unscheduled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adjustment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0496937" y="2806117"/>
            <a:ext cx="557530" cy="123825"/>
          </a:xfrm>
          <a:custGeom>
            <a:avLst/>
            <a:gdLst/>
            <a:ahLst/>
            <a:cxnLst/>
            <a:rect l="l" t="t" r="r" b="b"/>
            <a:pathLst>
              <a:path w="557529" h="123825">
                <a:moveTo>
                  <a:pt x="20637" y="41275"/>
                </a:moveTo>
                <a:lnTo>
                  <a:pt x="12603" y="42896"/>
                </a:lnTo>
                <a:lnTo>
                  <a:pt x="6044" y="47319"/>
                </a:lnTo>
                <a:lnTo>
                  <a:pt x="1621" y="53879"/>
                </a:lnTo>
                <a:lnTo>
                  <a:pt x="0" y="61912"/>
                </a:lnTo>
                <a:lnTo>
                  <a:pt x="1621" y="69945"/>
                </a:lnTo>
                <a:lnTo>
                  <a:pt x="6044" y="76505"/>
                </a:lnTo>
                <a:lnTo>
                  <a:pt x="12604" y="80928"/>
                </a:lnTo>
                <a:lnTo>
                  <a:pt x="20677" y="82550"/>
                </a:lnTo>
                <a:lnTo>
                  <a:pt x="28711" y="80928"/>
                </a:lnTo>
                <a:lnTo>
                  <a:pt x="35271" y="76504"/>
                </a:lnTo>
                <a:lnTo>
                  <a:pt x="39693" y="69944"/>
                </a:lnTo>
                <a:lnTo>
                  <a:pt x="41315" y="61911"/>
                </a:lnTo>
                <a:lnTo>
                  <a:pt x="39693" y="53878"/>
                </a:lnTo>
                <a:lnTo>
                  <a:pt x="35270" y="47319"/>
                </a:lnTo>
                <a:lnTo>
                  <a:pt x="28711" y="42896"/>
                </a:lnTo>
                <a:lnTo>
                  <a:pt x="20637" y="41275"/>
                </a:lnTo>
                <a:close/>
              </a:path>
              <a:path w="557529" h="123825">
                <a:moveTo>
                  <a:pt x="103227" y="41275"/>
                </a:moveTo>
                <a:lnTo>
                  <a:pt x="95195" y="42896"/>
                </a:lnTo>
                <a:lnTo>
                  <a:pt x="88635" y="47319"/>
                </a:lnTo>
                <a:lnTo>
                  <a:pt x="84212" y="53879"/>
                </a:lnTo>
                <a:lnTo>
                  <a:pt x="82590" y="61912"/>
                </a:lnTo>
                <a:lnTo>
                  <a:pt x="84212" y="69945"/>
                </a:lnTo>
                <a:lnTo>
                  <a:pt x="88635" y="76505"/>
                </a:lnTo>
                <a:lnTo>
                  <a:pt x="95195" y="80928"/>
                </a:lnTo>
                <a:lnTo>
                  <a:pt x="103269" y="82550"/>
                </a:lnTo>
                <a:lnTo>
                  <a:pt x="111302" y="80928"/>
                </a:lnTo>
                <a:lnTo>
                  <a:pt x="117862" y="76505"/>
                </a:lnTo>
                <a:lnTo>
                  <a:pt x="122285" y="69945"/>
                </a:lnTo>
                <a:lnTo>
                  <a:pt x="123907" y="61912"/>
                </a:lnTo>
                <a:lnTo>
                  <a:pt x="122285" y="53879"/>
                </a:lnTo>
                <a:lnTo>
                  <a:pt x="117862" y="47319"/>
                </a:lnTo>
                <a:lnTo>
                  <a:pt x="111303" y="42896"/>
                </a:lnTo>
                <a:lnTo>
                  <a:pt x="103227" y="41275"/>
                </a:lnTo>
                <a:close/>
              </a:path>
              <a:path w="557529" h="123825">
                <a:moveTo>
                  <a:pt x="185819" y="41275"/>
                </a:moveTo>
                <a:lnTo>
                  <a:pt x="177786" y="42896"/>
                </a:lnTo>
                <a:lnTo>
                  <a:pt x="171226" y="47319"/>
                </a:lnTo>
                <a:lnTo>
                  <a:pt x="166804" y="53879"/>
                </a:lnTo>
                <a:lnTo>
                  <a:pt x="165182" y="61912"/>
                </a:lnTo>
                <a:lnTo>
                  <a:pt x="166804" y="69945"/>
                </a:lnTo>
                <a:lnTo>
                  <a:pt x="171226" y="76505"/>
                </a:lnTo>
                <a:lnTo>
                  <a:pt x="177786" y="80928"/>
                </a:lnTo>
                <a:lnTo>
                  <a:pt x="185860" y="82550"/>
                </a:lnTo>
                <a:lnTo>
                  <a:pt x="193893" y="80928"/>
                </a:lnTo>
                <a:lnTo>
                  <a:pt x="200453" y="76505"/>
                </a:lnTo>
                <a:lnTo>
                  <a:pt x="204876" y="69945"/>
                </a:lnTo>
                <a:lnTo>
                  <a:pt x="206497" y="61912"/>
                </a:lnTo>
                <a:lnTo>
                  <a:pt x="204876" y="53879"/>
                </a:lnTo>
                <a:lnTo>
                  <a:pt x="200453" y="47319"/>
                </a:lnTo>
                <a:lnTo>
                  <a:pt x="193893" y="42896"/>
                </a:lnTo>
                <a:lnTo>
                  <a:pt x="185819" y="41275"/>
                </a:lnTo>
                <a:close/>
              </a:path>
              <a:path w="557529" h="123825">
                <a:moveTo>
                  <a:pt x="268410" y="41275"/>
                </a:moveTo>
                <a:lnTo>
                  <a:pt x="260377" y="42896"/>
                </a:lnTo>
                <a:lnTo>
                  <a:pt x="253817" y="47319"/>
                </a:lnTo>
                <a:lnTo>
                  <a:pt x="249394" y="53879"/>
                </a:lnTo>
                <a:lnTo>
                  <a:pt x="247772" y="61912"/>
                </a:lnTo>
                <a:lnTo>
                  <a:pt x="249395" y="69945"/>
                </a:lnTo>
                <a:lnTo>
                  <a:pt x="253818" y="76505"/>
                </a:lnTo>
                <a:lnTo>
                  <a:pt x="260378" y="80928"/>
                </a:lnTo>
                <a:lnTo>
                  <a:pt x="268452" y="82550"/>
                </a:lnTo>
                <a:lnTo>
                  <a:pt x="276485" y="80928"/>
                </a:lnTo>
                <a:lnTo>
                  <a:pt x="283045" y="76505"/>
                </a:lnTo>
                <a:lnTo>
                  <a:pt x="287468" y="69945"/>
                </a:lnTo>
                <a:lnTo>
                  <a:pt x="289089" y="61912"/>
                </a:lnTo>
                <a:lnTo>
                  <a:pt x="287468" y="53879"/>
                </a:lnTo>
                <a:lnTo>
                  <a:pt x="283045" y="47319"/>
                </a:lnTo>
                <a:lnTo>
                  <a:pt x="276485" y="42896"/>
                </a:lnTo>
                <a:lnTo>
                  <a:pt x="268410" y="41275"/>
                </a:lnTo>
                <a:close/>
              </a:path>
              <a:path w="557529" h="123825">
                <a:moveTo>
                  <a:pt x="351002" y="41275"/>
                </a:moveTo>
                <a:lnTo>
                  <a:pt x="342969" y="42896"/>
                </a:lnTo>
                <a:lnTo>
                  <a:pt x="336409" y="47319"/>
                </a:lnTo>
                <a:lnTo>
                  <a:pt x="331986" y="53879"/>
                </a:lnTo>
                <a:lnTo>
                  <a:pt x="330364" y="61912"/>
                </a:lnTo>
                <a:lnTo>
                  <a:pt x="331986" y="69945"/>
                </a:lnTo>
                <a:lnTo>
                  <a:pt x="336409" y="76505"/>
                </a:lnTo>
                <a:lnTo>
                  <a:pt x="342969" y="80928"/>
                </a:lnTo>
                <a:lnTo>
                  <a:pt x="351042" y="82550"/>
                </a:lnTo>
                <a:lnTo>
                  <a:pt x="359076" y="80928"/>
                </a:lnTo>
                <a:lnTo>
                  <a:pt x="365636" y="76505"/>
                </a:lnTo>
                <a:lnTo>
                  <a:pt x="370058" y="69945"/>
                </a:lnTo>
                <a:lnTo>
                  <a:pt x="371680" y="61912"/>
                </a:lnTo>
                <a:lnTo>
                  <a:pt x="370058" y="53879"/>
                </a:lnTo>
                <a:lnTo>
                  <a:pt x="365636" y="47319"/>
                </a:lnTo>
                <a:lnTo>
                  <a:pt x="359076" y="42896"/>
                </a:lnTo>
                <a:lnTo>
                  <a:pt x="351002" y="41275"/>
                </a:lnTo>
                <a:close/>
              </a:path>
              <a:path w="557529" h="123825">
                <a:moveTo>
                  <a:pt x="433247" y="82472"/>
                </a:moveTo>
                <a:lnTo>
                  <a:pt x="433247" y="123825"/>
                </a:lnTo>
                <a:lnTo>
                  <a:pt x="515797" y="82550"/>
                </a:lnTo>
                <a:lnTo>
                  <a:pt x="433634" y="82550"/>
                </a:lnTo>
                <a:lnTo>
                  <a:pt x="433247" y="82472"/>
                </a:lnTo>
                <a:close/>
              </a:path>
              <a:path w="557529" h="123825">
                <a:moveTo>
                  <a:pt x="433592" y="41275"/>
                </a:moveTo>
                <a:lnTo>
                  <a:pt x="433247" y="41344"/>
                </a:lnTo>
                <a:lnTo>
                  <a:pt x="433247" y="82472"/>
                </a:lnTo>
                <a:lnTo>
                  <a:pt x="433634" y="82550"/>
                </a:lnTo>
                <a:lnTo>
                  <a:pt x="441668" y="80928"/>
                </a:lnTo>
                <a:lnTo>
                  <a:pt x="448227" y="76505"/>
                </a:lnTo>
                <a:lnTo>
                  <a:pt x="452650" y="69945"/>
                </a:lnTo>
                <a:lnTo>
                  <a:pt x="454272" y="61912"/>
                </a:lnTo>
                <a:lnTo>
                  <a:pt x="452650" y="53879"/>
                </a:lnTo>
                <a:lnTo>
                  <a:pt x="448227" y="47319"/>
                </a:lnTo>
                <a:lnTo>
                  <a:pt x="441667" y="42896"/>
                </a:lnTo>
                <a:lnTo>
                  <a:pt x="433592" y="41275"/>
                </a:lnTo>
                <a:close/>
              </a:path>
              <a:path w="557529" h="123825">
                <a:moveTo>
                  <a:pt x="515797" y="41275"/>
                </a:moveTo>
                <a:lnTo>
                  <a:pt x="433592" y="41275"/>
                </a:lnTo>
                <a:lnTo>
                  <a:pt x="441668" y="42896"/>
                </a:lnTo>
                <a:lnTo>
                  <a:pt x="448227" y="47319"/>
                </a:lnTo>
                <a:lnTo>
                  <a:pt x="452650" y="53879"/>
                </a:lnTo>
                <a:lnTo>
                  <a:pt x="454272" y="61912"/>
                </a:lnTo>
                <a:lnTo>
                  <a:pt x="452650" y="69945"/>
                </a:lnTo>
                <a:lnTo>
                  <a:pt x="448227" y="76505"/>
                </a:lnTo>
                <a:lnTo>
                  <a:pt x="441668" y="80928"/>
                </a:lnTo>
                <a:lnTo>
                  <a:pt x="433634" y="82550"/>
                </a:lnTo>
                <a:lnTo>
                  <a:pt x="515797" y="82550"/>
                </a:lnTo>
                <a:lnTo>
                  <a:pt x="557072" y="61912"/>
                </a:lnTo>
                <a:lnTo>
                  <a:pt x="515797" y="41275"/>
                </a:lnTo>
                <a:close/>
              </a:path>
              <a:path w="557529" h="123825">
                <a:moveTo>
                  <a:pt x="433247" y="41344"/>
                </a:moveTo>
                <a:lnTo>
                  <a:pt x="425560" y="42896"/>
                </a:lnTo>
                <a:lnTo>
                  <a:pt x="419000" y="47319"/>
                </a:lnTo>
                <a:lnTo>
                  <a:pt x="414577" y="53879"/>
                </a:lnTo>
                <a:lnTo>
                  <a:pt x="412955" y="61912"/>
                </a:lnTo>
                <a:lnTo>
                  <a:pt x="414577" y="69945"/>
                </a:lnTo>
                <a:lnTo>
                  <a:pt x="419000" y="76505"/>
                </a:lnTo>
                <a:lnTo>
                  <a:pt x="425560" y="80928"/>
                </a:lnTo>
                <a:lnTo>
                  <a:pt x="433247" y="82472"/>
                </a:lnTo>
                <a:lnTo>
                  <a:pt x="433247" y="41344"/>
                </a:lnTo>
                <a:close/>
              </a:path>
              <a:path w="557529" h="123825">
                <a:moveTo>
                  <a:pt x="433247" y="0"/>
                </a:moveTo>
                <a:lnTo>
                  <a:pt x="433247" y="41344"/>
                </a:lnTo>
                <a:lnTo>
                  <a:pt x="433592" y="41275"/>
                </a:lnTo>
                <a:lnTo>
                  <a:pt x="515797" y="41275"/>
                </a:lnTo>
                <a:lnTo>
                  <a:pt x="433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1202197" y="2747771"/>
            <a:ext cx="3213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595454"/>
                </a:solidFill>
                <a:latin typeface="Arial"/>
                <a:cs typeface="Arial"/>
              </a:rPr>
              <a:t>252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929360" y="3512820"/>
            <a:ext cx="83439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128270">
              <a:lnSpc>
                <a:spcPts val="1610"/>
              </a:lnSpc>
              <a:spcBef>
                <a:spcPts val="210"/>
              </a:spcBef>
            </a:pPr>
            <a:r>
              <a:rPr dirty="0" sz="1400" b="1">
                <a:solidFill>
                  <a:srgbClr val="2F5597"/>
                </a:solidFill>
                <a:latin typeface="Arial"/>
                <a:cs typeface="Arial"/>
              </a:rPr>
              <a:t>End</a:t>
            </a:r>
            <a:r>
              <a:rPr dirty="0" sz="1400" spc="-20" b="1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dirty="0" sz="1400" spc="-10" b="1">
                <a:solidFill>
                  <a:srgbClr val="2F5597"/>
                </a:solidFill>
                <a:latin typeface="Arial"/>
                <a:cs typeface="Arial"/>
              </a:rPr>
              <a:t>treatment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1291304" y="3051470"/>
            <a:ext cx="142875" cy="437515"/>
          </a:xfrm>
          <a:custGeom>
            <a:avLst/>
            <a:gdLst/>
            <a:ahLst/>
            <a:cxnLst/>
            <a:rect l="l" t="t" r="r" b="b"/>
            <a:pathLst>
              <a:path w="142875" h="437514">
                <a:moveTo>
                  <a:pt x="47626" y="294322"/>
                </a:moveTo>
                <a:lnTo>
                  <a:pt x="0" y="294322"/>
                </a:lnTo>
                <a:lnTo>
                  <a:pt x="71438" y="437197"/>
                </a:lnTo>
                <a:lnTo>
                  <a:pt x="119062" y="341947"/>
                </a:lnTo>
                <a:lnTo>
                  <a:pt x="71438" y="341947"/>
                </a:lnTo>
                <a:lnTo>
                  <a:pt x="62169" y="340076"/>
                </a:lnTo>
                <a:lnTo>
                  <a:pt x="54600" y="334972"/>
                </a:lnTo>
                <a:lnTo>
                  <a:pt x="49497" y="327403"/>
                </a:lnTo>
                <a:lnTo>
                  <a:pt x="47626" y="318135"/>
                </a:lnTo>
                <a:lnTo>
                  <a:pt x="47626" y="294322"/>
                </a:lnTo>
                <a:close/>
              </a:path>
              <a:path w="142875" h="437514">
                <a:moveTo>
                  <a:pt x="47625" y="138067"/>
                </a:moveTo>
                <a:lnTo>
                  <a:pt x="47626" y="318135"/>
                </a:lnTo>
                <a:lnTo>
                  <a:pt x="71438" y="341947"/>
                </a:lnTo>
                <a:lnTo>
                  <a:pt x="80707" y="340076"/>
                </a:lnTo>
                <a:lnTo>
                  <a:pt x="88276" y="334972"/>
                </a:lnTo>
                <a:lnTo>
                  <a:pt x="93379" y="327403"/>
                </a:lnTo>
                <a:lnTo>
                  <a:pt x="95251" y="318135"/>
                </a:lnTo>
                <a:lnTo>
                  <a:pt x="95250" y="142875"/>
                </a:lnTo>
                <a:lnTo>
                  <a:pt x="71437" y="142875"/>
                </a:lnTo>
                <a:lnTo>
                  <a:pt x="47625" y="138067"/>
                </a:lnTo>
                <a:close/>
              </a:path>
              <a:path w="142875" h="437514">
                <a:moveTo>
                  <a:pt x="142875" y="294322"/>
                </a:moveTo>
                <a:lnTo>
                  <a:pt x="95251" y="294322"/>
                </a:lnTo>
                <a:lnTo>
                  <a:pt x="95251" y="318135"/>
                </a:lnTo>
                <a:lnTo>
                  <a:pt x="93379" y="327403"/>
                </a:lnTo>
                <a:lnTo>
                  <a:pt x="88276" y="334972"/>
                </a:lnTo>
                <a:lnTo>
                  <a:pt x="80707" y="340076"/>
                </a:lnTo>
                <a:lnTo>
                  <a:pt x="71438" y="341947"/>
                </a:lnTo>
                <a:lnTo>
                  <a:pt x="119062" y="341947"/>
                </a:lnTo>
                <a:lnTo>
                  <a:pt x="142875" y="294322"/>
                </a:lnTo>
                <a:close/>
              </a:path>
              <a:path w="142875" h="437514">
                <a:moveTo>
                  <a:pt x="71437" y="47625"/>
                </a:moveTo>
                <a:lnTo>
                  <a:pt x="62168" y="49496"/>
                </a:lnTo>
                <a:lnTo>
                  <a:pt x="54599" y="54599"/>
                </a:lnTo>
                <a:lnTo>
                  <a:pt x="49496" y="62168"/>
                </a:lnTo>
                <a:lnTo>
                  <a:pt x="47625" y="71437"/>
                </a:lnTo>
                <a:lnTo>
                  <a:pt x="47625" y="138067"/>
                </a:lnTo>
                <a:lnTo>
                  <a:pt x="71437" y="142875"/>
                </a:lnTo>
                <a:lnTo>
                  <a:pt x="95249" y="138067"/>
                </a:lnTo>
                <a:lnTo>
                  <a:pt x="95250" y="71437"/>
                </a:lnTo>
                <a:lnTo>
                  <a:pt x="93378" y="62168"/>
                </a:lnTo>
                <a:lnTo>
                  <a:pt x="88275" y="54599"/>
                </a:lnTo>
                <a:lnTo>
                  <a:pt x="80706" y="49496"/>
                </a:lnTo>
                <a:lnTo>
                  <a:pt x="71437" y="47625"/>
                </a:lnTo>
                <a:close/>
              </a:path>
              <a:path w="142875" h="437514">
                <a:moveTo>
                  <a:pt x="95250" y="138067"/>
                </a:moveTo>
                <a:lnTo>
                  <a:pt x="71437" y="142875"/>
                </a:lnTo>
                <a:lnTo>
                  <a:pt x="95250" y="142875"/>
                </a:lnTo>
                <a:lnTo>
                  <a:pt x="95250" y="138067"/>
                </a:lnTo>
                <a:close/>
              </a:path>
              <a:path w="142875" h="437514">
                <a:moveTo>
                  <a:pt x="71437" y="0"/>
                </a:moveTo>
                <a:lnTo>
                  <a:pt x="43630" y="5613"/>
                </a:lnTo>
                <a:lnTo>
                  <a:pt x="20923" y="20923"/>
                </a:lnTo>
                <a:lnTo>
                  <a:pt x="5613" y="43630"/>
                </a:lnTo>
                <a:lnTo>
                  <a:pt x="0" y="71437"/>
                </a:lnTo>
                <a:lnTo>
                  <a:pt x="5613" y="99244"/>
                </a:lnTo>
                <a:lnTo>
                  <a:pt x="20923" y="121951"/>
                </a:lnTo>
                <a:lnTo>
                  <a:pt x="43630" y="137261"/>
                </a:lnTo>
                <a:lnTo>
                  <a:pt x="47625" y="138067"/>
                </a:lnTo>
                <a:lnTo>
                  <a:pt x="47625" y="71437"/>
                </a:lnTo>
                <a:lnTo>
                  <a:pt x="49496" y="62168"/>
                </a:lnTo>
                <a:lnTo>
                  <a:pt x="54599" y="54599"/>
                </a:lnTo>
                <a:lnTo>
                  <a:pt x="62168" y="49496"/>
                </a:lnTo>
                <a:lnTo>
                  <a:pt x="71437" y="47625"/>
                </a:lnTo>
                <a:lnTo>
                  <a:pt x="138067" y="47625"/>
                </a:lnTo>
                <a:lnTo>
                  <a:pt x="137261" y="43630"/>
                </a:lnTo>
                <a:lnTo>
                  <a:pt x="121951" y="20923"/>
                </a:lnTo>
                <a:lnTo>
                  <a:pt x="99244" y="5613"/>
                </a:lnTo>
                <a:lnTo>
                  <a:pt x="71437" y="0"/>
                </a:lnTo>
                <a:close/>
              </a:path>
              <a:path w="142875" h="437514">
                <a:moveTo>
                  <a:pt x="138067" y="47625"/>
                </a:moveTo>
                <a:lnTo>
                  <a:pt x="71437" y="47625"/>
                </a:lnTo>
                <a:lnTo>
                  <a:pt x="80706" y="49496"/>
                </a:lnTo>
                <a:lnTo>
                  <a:pt x="88275" y="54599"/>
                </a:lnTo>
                <a:lnTo>
                  <a:pt x="93378" y="62168"/>
                </a:lnTo>
                <a:lnTo>
                  <a:pt x="95250" y="71437"/>
                </a:lnTo>
                <a:lnTo>
                  <a:pt x="95250" y="138067"/>
                </a:lnTo>
                <a:lnTo>
                  <a:pt x="99244" y="137261"/>
                </a:lnTo>
                <a:lnTo>
                  <a:pt x="121951" y="121951"/>
                </a:lnTo>
                <a:lnTo>
                  <a:pt x="137261" y="99244"/>
                </a:lnTo>
                <a:lnTo>
                  <a:pt x="142875" y="71437"/>
                </a:lnTo>
                <a:lnTo>
                  <a:pt x="138067" y="47625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0542197" y="1668368"/>
            <a:ext cx="142875" cy="528955"/>
          </a:xfrm>
          <a:custGeom>
            <a:avLst/>
            <a:gdLst/>
            <a:ahLst/>
            <a:cxnLst/>
            <a:rect l="l" t="t" r="r" b="b"/>
            <a:pathLst>
              <a:path w="142875" h="528955">
                <a:moveTo>
                  <a:pt x="47624" y="390569"/>
                </a:moveTo>
                <a:lnTo>
                  <a:pt x="43629" y="391376"/>
                </a:lnTo>
                <a:lnTo>
                  <a:pt x="20922" y="406686"/>
                </a:lnTo>
                <a:lnTo>
                  <a:pt x="5613" y="429393"/>
                </a:lnTo>
                <a:lnTo>
                  <a:pt x="0" y="457200"/>
                </a:lnTo>
                <a:lnTo>
                  <a:pt x="5614" y="485006"/>
                </a:lnTo>
                <a:lnTo>
                  <a:pt x="20924" y="507713"/>
                </a:lnTo>
                <a:lnTo>
                  <a:pt x="43634" y="523023"/>
                </a:lnTo>
                <a:lnTo>
                  <a:pt x="71437" y="528636"/>
                </a:lnTo>
                <a:lnTo>
                  <a:pt x="99245" y="523022"/>
                </a:lnTo>
                <a:lnTo>
                  <a:pt x="121951" y="507712"/>
                </a:lnTo>
                <a:lnTo>
                  <a:pt x="137261" y="485005"/>
                </a:lnTo>
                <a:lnTo>
                  <a:pt x="138067" y="481011"/>
                </a:lnTo>
                <a:lnTo>
                  <a:pt x="71437" y="481011"/>
                </a:lnTo>
                <a:lnTo>
                  <a:pt x="62168" y="479140"/>
                </a:lnTo>
                <a:lnTo>
                  <a:pt x="54599" y="474037"/>
                </a:lnTo>
                <a:lnTo>
                  <a:pt x="49496" y="466467"/>
                </a:lnTo>
                <a:lnTo>
                  <a:pt x="47624" y="457200"/>
                </a:lnTo>
                <a:lnTo>
                  <a:pt x="47624" y="390569"/>
                </a:lnTo>
                <a:close/>
              </a:path>
              <a:path w="142875" h="528955">
                <a:moveTo>
                  <a:pt x="71437" y="385762"/>
                </a:moveTo>
                <a:lnTo>
                  <a:pt x="47624" y="390569"/>
                </a:lnTo>
                <a:lnTo>
                  <a:pt x="47624" y="457200"/>
                </a:lnTo>
                <a:lnTo>
                  <a:pt x="49496" y="466468"/>
                </a:lnTo>
                <a:lnTo>
                  <a:pt x="54600" y="474037"/>
                </a:lnTo>
                <a:lnTo>
                  <a:pt x="62171" y="479140"/>
                </a:lnTo>
                <a:lnTo>
                  <a:pt x="71437" y="481011"/>
                </a:lnTo>
                <a:lnTo>
                  <a:pt x="80706" y="479140"/>
                </a:lnTo>
                <a:lnTo>
                  <a:pt x="88275" y="474037"/>
                </a:lnTo>
                <a:lnTo>
                  <a:pt x="93378" y="466467"/>
                </a:lnTo>
                <a:lnTo>
                  <a:pt x="95249" y="457200"/>
                </a:lnTo>
                <a:lnTo>
                  <a:pt x="95246" y="390569"/>
                </a:lnTo>
                <a:lnTo>
                  <a:pt x="71437" y="385762"/>
                </a:lnTo>
                <a:close/>
              </a:path>
              <a:path w="142875" h="528955">
                <a:moveTo>
                  <a:pt x="95249" y="390570"/>
                </a:moveTo>
                <a:lnTo>
                  <a:pt x="95249" y="457200"/>
                </a:lnTo>
                <a:lnTo>
                  <a:pt x="71437" y="481011"/>
                </a:lnTo>
                <a:lnTo>
                  <a:pt x="138067" y="481011"/>
                </a:lnTo>
                <a:lnTo>
                  <a:pt x="142874" y="457198"/>
                </a:lnTo>
                <a:lnTo>
                  <a:pt x="137259" y="429392"/>
                </a:lnTo>
                <a:lnTo>
                  <a:pt x="121949" y="406684"/>
                </a:lnTo>
                <a:lnTo>
                  <a:pt x="99240" y="391375"/>
                </a:lnTo>
                <a:lnTo>
                  <a:pt x="95249" y="390570"/>
                </a:lnTo>
                <a:close/>
              </a:path>
              <a:path w="142875" h="528955">
                <a:moveTo>
                  <a:pt x="95250" y="385762"/>
                </a:moveTo>
                <a:lnTo>
                  <a:pt x="71437" y="385762"/>
                </a:lnTo>
                <a:lnTo>
                  <a:pt x="95249" y="390570"/>
                </a:lnTo>
                <a:lnTo>
                  <a:pt x="95250" y="385762"/>
                </a:lnTo>
                <a:close/>
              </a:path>
              <a:path w="142875" h="528955">
                <a:moveTo>
                  <a:pt x="47625" y="142874"/>
                </a:moveTo>
                <a:lnTo>
                  <a:pt x="47624" y="390569"/>
                </a:lnTo>
                <a:lnTo>
                  <a:pt x="71437" y="385762"/>
                </a:lnTo>
                <a:lnTo>
                  <a:pt x="95250" y="385762"/>
                </a:lnTo>
                <a:lnTo>
                  <a:pt x="95250" y="142874"/>
                </a:lnTo>
                <a:lnTo>
                  <a:pt x="47625" y="142874"/>
                </a:lnTo>
                <a:close/>
              </a:path>
              <a:path w="142875" h="528955">
                <a:moveTo>
                  <a:pt x="119062" y="95248"/>
                </a:moveTo>
                <a:lnTo>
                  <a:pt x="71438" y="95248"/>
                </a:lnTo>
                <a:lnTo>
                  <a:pt x="80707" y="97120"/>
                </a:lnTo>
                <a:lnTo>
                  <a:pt x="88276" y="102224"/>
                </a:lnTo>
                <a:lnTo>
                  <a:pt x="93379" y="109793"/>
                </a:lnTo>
                <a:lnTo>
                  <a:pt x="95250" y="119061"/>
                </a:lnTo>
                <a:lnTo>
                  <a:pt x="95250" y="142874"/>
                </a:lnTo>
                <a:lnTo>
                  <a:pt x="142876" y="142875"/>
                </a:lnTo>
                <a:lnTo>
                  <a:pt x="119062" y="95248"/>
                </a:lnTo>
                <a:close/>
              </a:path>
              <a:path w="142875" h="528955">
                <a:moveTo>
                  <a:pt x="71438" y="95248"/>
                </a:moveTo>
                <a:lnTo>
                  <a:pt x="47625" y="142874"/>
                </a:lnTo>
                <a:lnTo>
                  <a:pt x="95250" y="142874"/>
                </a:lnTo>
                <a:lnTo>
                  <a:pt x="88275" y="102223"/>
                </a:lnTo>
                <a:lnTo>
                  <a:pt x="71438" y="95248"/>
                </a:lnTo>
                <a:close/>
              </a:path>
              <a:path w="142875" h="528955">
                <a:moveTo>
                  <a:pt x="71438" y="0"/>
                </a:moveTo>
                <a:lnTo>
                  <a:pt x="1" y="142873"/>
                </a:lnTo>
                <a:lnTo>
                  <a:pt x="47625" y="142874"/>
                </a:lnTo>
                <a:lnTo>
                  <a:pt x="47626" y="119061"/>
                </a:lnTo>
                <a:lnTo>
                  <a:pt x="49497" y="109792"/>
                </a:lnTo>
                <a:lnTo>
                  <a:pt x="54600" y="102223"/>
                </a:lnTo>
                <a:lnTo>
                  <a:pt x="62169" y="97120"/>
                </a:lnTo>
                <a:lnTo>
                  <a:pt x="71438" y="95248"/>
                </a:lnTo>
                <a:lnTo>
                  <a:pt x="119062" y="95248"/>
                </a:lnTo>
                <a:lnTo>
                  <a:pt x="71438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331295" y="2956052"/>
            <a:ext cx="1301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57530" algn="l"/>
                <a:tab pos="1198880" algn="l"/>
              </a:tabLst>
            </a:pPr>
            <a:r>
              <a:rPr dirty="0" sz="1800" spc="-50" b="1">
                <a:solidFill>
                  <a:srgbClr val="2F5597"/>
                </a:solidFill>
                <a:latin typeface="Arial"/>
                <a:cs typeface="Arial"/>
              </a:rPr>
              <a:t>*</a:t>
            </a:r>
            <a:r>
              <a:rPr dirty="0" sz="1800" b="1">
                <a:solidFill>
                  <a:srgbClr val="2F5597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2F5597"/>
                </a:solidFill>
                <a:latin typeface="Arial"/>
                <a:cs typeface="Arial"/>
              </a:rPr>
              <a:t>*</a:t>
            </a:r>
            <a:r>
              <a:rPr dirty="0" sz="1800" b="1">
                <a:solidFill>
                  <a:srgbClr val="2F5597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2F5597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40560" y="3163823"/>
            <a:ext cx="5657850" cy="735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*Dose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adjustments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 </a:t>
            </a:r>
            <a:r>
              <a:rPr dirty="0" sz="1100" spc="-10">
                <a:latin typeface="Arial"/>
                <a:cs typeface="Arial"/>
              </a:rPr>
              <a:t>site-</a:t>
            </a:r>
            <a:r>
              <a:rPr dirty="0" sz="1100">
                <a:latin typeface="Arial"/>
                <a:cs typeface="Arial"/>
              </a:rPr>
              <a:t>read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echocardiography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measures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Valsalva </a:t>
            </a:r>
            <a:r>
              <a:rPr dirty="0" sz="1100" spc="-20">
                <a:latin typeface="Arial"/>
                <a:cs typeface="Arial"/>
              </a:rPr>
              <a:t>LVOT </a:t>
            </a:r>
            <a:r>
              <a:rPr dirty="0" sz="1100">
                <a:latin typeface="Arial"/>
                <a:cs typeface="Arial"/>
              </a:rPr>
              <a:t>gradient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LVEF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 marL="12700" marR="288290">
              <a:lnSpc>
                <a:spcPct val="105500"/>
              </a:lnSpc>
              <a:spcBef>
                <a:spcPts val="20"/>
              </a:spcBef>
            </a:pPr>
            <a:r>
              <a:rPr dirty="0" sz="1100">
                <a:latin typeface="Arial"/>
                <a:cs typeface="Arial"/>
              </a:rPr>
              <a:t>**Dose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adjustment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 possible at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Week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24 following </a:t>
            </a:r>
            <a:r>
              <a:rPr dirty="0" sz="1100" spc="-10">
                <a:latin typeface="Arial"/>
                <a:cs typeface="Arial"/>
              </a:rPr>
              <a:t>site-</a:t>
            </a:r>
            <a:r>
              <a:rPr dirty="0" sz="1100">
                <a:latin typeface="Arial"/>
                <a:cs typeface="Arial"/>
              </a:rPr>
              <a:t>read </a:t>
            </a:r>
            <a:r>
              <a:rPr dirty="0" sz="1100" spc="-10">
                <a:latin typeface="Arial"/>
                <a:cs typeface="Arial"/>
              </a:rPr>
              <a:t>echocardiography </a:t>
            </a:r>
            <a:r>
              <a:rPr dirty="0" sz="1100">
                <a:latin typeface="Arial"/>
                <a:cs typeface="Arial"/>
              </a:rPr>
              <a:t>assessment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post-</a:t>
            </a:r>
            <a:r>
              <a:rPr dirty="0" sz="1100">
                <a:latin typeface="Arial"/>
                <a:cs typeface="Arial"/>
              </a:rPr>
              <a:t>exercise LVOT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gradient.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91996" y="767588"/>
            <a:ext cx="1786889" cy="7905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2700" marR="5080" indent="-1270">
              <a:lnSpc>
                <a:spcPct val="103299"/>
              </a:lnSpc>
              <a:spcBef>
                <a:spcPts val="50"/>
              </a:spcBef>
            </a:pPr>
            <a:r>
              <a:rPr dirty="0" sz="1200">
                <a:latin typeface="Arial"/>
                <a:cs typeface="Arial"/>
              </a:rPr>
              <a:t>Mean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from </a:t>
            </a:r>
            <a:r>
              <a:rPr dirty="0" sz="1200" spc="-10">
                <a:latin typeface="Arial"/>
                <a:cs typeface="Arial"/>
              </a:rPr>
              <a:t>EXPLORER-</a:t>
            </a:r>
            <a:r>
              <a:rPr dirty="0" sz="1200">
                <a:latin typeface="Arial"/>
                <a:cs typeface="Arial"/>
              </a:rPr>
              <a:t>HCM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EOS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dirty="0" sz="1200" spc="-10">
                <a:latin typeface="Arial"/>
                <a:cs typeface="Arial"/>
              </a:rPr>
              <a:t>EXPLORER-LTE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1:</a:t>
            </a:r>
            <a:endParaRPr sz="12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45"/>
              </a:spcBef>
            </a:pPr>
            <a:r>
              <a:rPr dirty="0" sz="1200">
                <a:latin typeface="Arial"/>
                <a:cs typeface="Arial"/>
              </a:rPr>
              <a:t>66.5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(range,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3-</a:t>
            </a:r>
            <a:r>
              <a:rPr dirty="0" sz="1200">
                <a:latin typeface="Arial"/>
                <a:cs typeface="Arial"/>
              </a:rPr>
              <a:t>359</a:t>
            </a:r>
            <a:r>
              <a:rPr dirty="0" sz="1200" spc="-10">
                <a:latin typeface="Arial"/>
                <a:cs typeface="Arial"/>
              </a:rPr>
              <a:t> days)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663287" y="2949955"/>
            <a:ext cx="203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2F5597"/>
                </a:solidFill>
                <a:latin typeface="Arial"/>
                <a:cs typeface="Arial"/>
              </a:rPr>
              <a:t>**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353490" y="760476"/>
            <a:ext cx="2435225" cy="873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45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August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31,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2021,</a:t>
            </a:r>
            <a:endParaRPr sz="1400">
              <a:latin typeface="Arial"/>
              <a:cs typeface="Arial"/>
            </a:endParaRPr>
          </a:p>
          <a:p>
            <a:pPr algn="ctr" marL="353695" marR="344805">
              <a:lnSpc>
                <a:spcPts val="1680"/>
              </a:lnSpc>
              <a:spcBef>
                <a:spcPts val="20"/>
              </a:spcBef>
            </a:pPr>
            <a:r>
              <a:rPr dirty="0" sz="1400" b="1">
                <a:latin typeface="Arial"/>
                <a:cs typeface="Arial"/>
              </a:rPr>
              <a:t>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=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217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on</a:t>
            </a:r>
            <a:r>
              <a:rPr dirty="0" sz="1400" spc="-10" b="1">
                <a:latin typeface="Arial"/>
                <a:cs typeface="Arial"/>
              </a:rPr>
              <a:t> treatment </a:t>
            </a:r>
            <a:r>
              <a:rPr dirty="0" sz="1400" b="1">
                <a:latin typeface="Arial"/>
                <a:cs typeface="Arial"/>
              </a:rPr>
              <a:t>315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PY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exposure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50"/>
              </a:lnSpc>
            </a:pPr>
            <a:r>
              <a:rPr dirty="0" sz="1400" b="1">
                <a:latin typeface="Arial"/>
                <a:cs typeface="Arial"/>
              </a:rPr>
              <a:t>(interim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analysis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cutoff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date)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389916" y="399770"/>
            <a:ext cx="7945120" cy="346710"/>
            <a:chOff x="389916" y="399770"/>
            <a:chExt cx="7945120" cy="346710"/>
          </a:xfrm>
        </p:grpSpPr>
        <p:sp>
          <p:nvSpPr>
            <p:cNvPr id="30" name="object 30" descr=""/>
            <p:cNvSpPr/>
            <p:nvPr/>
          </p:nvSpPr>
          <p:spPr>
            <a:xfrm>
              <a:off x="396266" y="410635"/>
              <a:ext cx="929005" cy="254635"/>
            </a:xfrm>
            <a:custGeom>
              <a:avLst/>
              <a:gdLst/>
              <a:ahLst/>
              <a:cxnLst/>
              <a:rect l="l" t="t" r="r" b="b"/>
              <a:pathLst>
                <a:path w="929005" h="254634">
                  <a:moveTo>
                    <a:pt x="403993" y="0"/>
                  </a:moveTo>
                  <a:lnTo>
                    <a:pt x="367704" y="0"/>
                  </a:lnTo>
                  <a:lnTo>
                    <a:pt x="269949" y="254544"/>
                  </a:lnTo>
                  <a:lnTo>
                    <a:pt x="305717" y="254544"/>
                  </a:lnTo>
                  <a:lnTo>
                    <a:pt x="333672" y="177452"/>
                  </a:lnTo>
                  <a:lnTo>
                    <a:pt x="476621" y="177452"/>
                  </a:lnTo>
                  <a:lnTo>
                    <a:pt x="465392" y="150017"/>
                  </a:lnTo>
                  <a:lnTo>
                    <a:pt x="343396" y="150017"/>
                  </a:lnTo>
                  <a:lnTo>
                    <a:pt x="371350" y="75355"/>
                  </a:lnTo>
                  <a:lnTo>
                    <a:pt x="375528" y="63266"/>
                  </a:lnTo>
                  <a:lnTo>
                    <a:pt x="379207" y="51134"/>
                  </a:lnTo>
                  <a:lnTo>
                    <a:pt x="382387" y="38958"/>
                  </a:lnTo>
                  <a:lnTo>
                    <a:pt x="385067" y="26738"/>
                  </a:lnTo>
                  <a:lnTo>
                    <a:pt x="414937" y="26738"/>
                  </a:lnTo>
                  <a:lnTo>
                    <a:pt x="403993" y="0"/>
                  </a:lnTo>
                  <a:close/>
                </a:path>
                <a:path w="929005" h="254634">
                  <a:moveTo>
                    <a:pt x="476621" y="177452"/>
                  </a:moveTo>
                  <a:lnTo>
                    <a:pt x="440109" y="177452"/>
                  </a:lnTo>
                  <a:lnTo>
                    <a:pt x="469800" y="254544"/>
                  </a:lnTo>
                  <a:lnTo>
                    <a:pt x="508173" y="254544"/>
                  </a:lnTo>
                  <a:lnTo>
                    <a:pt x="476621" y="177452"/>
                  </a:lnTo>
                  <a:close/>
                </a:path>
                <a:path w="929005" h="254634">
                  <a:moveTo>
                    <a:pt x="518617" y="0"/>
                  </a:moveTo>
                  <a:lnTo>
                    <a:pt x="482154" y="0"/>
                  </a:lnTo>
                  <a:lnTo>
                    <a:pt x="580777" y="254544"/>
                  </a:lnTo>
                  <a:lnTo>
                    <a:pt x="615330" y="254544"/>
                  </a:lnTo>
                  <a:lnTo>
                    <a:pt x="626276" y="226589"/>
                  </a:lnTo>
                  <a:lnTo>
                    <a:pt x="598141" y="226589"/>
                  </a:lnTo>
                  <a:lnTo>
                    <a:pt x="595287" y="216692"/>
                  </a:lnTo>
                  <a:lnTo>
                    <a:pt x="592107" y="206448"/>
                  </a:lnTo>
                  <a:lnTo>
                    <a:pt x="588602" y="195857"/>
                  </a:lnTo>
                  <a:lnTo>
                    <a:pt x="584771" y="184918"/>
                  </a:lnTo>
                  <a:lnTo>
                    <a:pt x="518617" y="0"/>
                  </a:lnTo>
                  <a:close/>
                </a:path>
                <a:path w="929005" h="254634">
                  <a:moveTo>
                    <a:pt x="824236" y="0"/>
                  </a:moveTo>
                  <a:lnTo>
                    <a:pt x="787947" y="0"/>
                  </a:lnTo>
                  <a:lnTo>
                    <a:pt x="690192" y="254544"/>
                  </a:lnTo>
                  <a:lnTo>
                    <a:pt x="725960" y="254544"/>
                  </a:lnTo>
                  <a:lnTo>
                    <a:pt x="753915" y="177452"/>
                  </a:lnTo>
                  <a:lnTo>
                    <a:pt x="896863" y="177452"/>
                  </a:lnTo>
                  <a:lnTo>
                    <a:pt x="885635" y="150017"/>
                  </a:lnTo>
                  <a:lnTo>
                    <a:pt x="763639" y="150017"/>
                  </a:lnTo>
                  <a:lnTo>
                    <a:pt x="791593" y="75355"/>
                  </a:lnTo>
                  <a:lnTo>
                    <a:pt x="795771" y="63266"/>
                  </a:lnTo>
                  <a:lnTo>
                    <a:pt x="799450" y="51134"/>
                  </a:lnTo>
                  <a:lnTo>
                    <a:pt x="802630" y="38958"/>
                  </a:lnTo>
                  <a:lnTo>
                    <a:pt x="805310" y="26738"/>
                  </a:lnTo>
                  <a:lnTo>
                    <a:pt x="835180" y="26738"/>
                  </a:lnTo>
                  <a:lnTo>
                    <a:pt x="824236" y="0"/>
                  </a:lnTo>
                  <a:close/>
                </a:path>
                <a:path w="929005" h="254634">
                  <a:moveTo>
                    <a:pt x="896863" y="177452"/>
                  </a:moveTo>
                  <a:lnTo>
                    <a:pt x="860352" y="177452"/>
                  </a:lnTo>
                  <a:lnTo>
                    <a:pt x="890043" y="254544"/>
                  </a:lnTo>
                  <a:lnTo>
                    <a:pt x="928416" y="254544"/>
                  </a:lnTo>
                  <a:lnTo>
                    <a:pt x="896863" y="177452"/>
                  </a:lnTo>
                  <a:close/>
                </a:path>
                <a:path w="929005" h="254634">
                  <a:moveTo>
                    <a:pt x="714996" y="0"/>
                  </a:moveTo>
                  <a:lnTo>
                    <a:pt x="680616" y="0"/>
                  </a:lnTo>
                  <a:lnTo>
                    <a:pt x="611858" y="184918"/>
                  </a:lnTo>
                  <a:lnTo>
                    <a:pt x="608070" y="195336"/>
                  </a:lnTo>
                  <a:lnTo>
                    <a:pt x="604522" y="205753"/>
                  </a:lnTo>
                  <a:lnTo>
                    <a:pt x="601212" y="216171"/>
                  </a:lnTo>
                  <a:lnTo>
                    <a:pt x="598141" y="226589"/>
                  </a:lnTo>
                  <a:lnTo>
                    <a:pt x="626276" y="226589"/>
                  </a:lnTo>
                  <a:lnTo>
                    <a:pt x="714996" y="0"/>
                  </a:lnTo>
                  <a:close/>
                </a:path>
                <a:path w="929005" h="254634">
                  <a:moveTo>
                    <a:pt x="414937" y="26738"/>
                  </a:moveTo>
                  <a:lnTo>
                    <a:pt x="385067" y="26738"/>
                  </a:lnTo>
                  <a:lnTo>
                    <a:pt x="388410" y="37786"/>
                  </a:lnTo>
                  <a:lnTo>
                    <a:pt x="392534" y="50266"/>
                  </a:lnTo>
                  <a:lnTo>
                    <a:pt x="397439" y="64178"/>
                  </a:lnTo>
                  <a:lnTo>
                    <a:pt x="403125" y="79523"/>
                  </a:lnTo>
                  <a:lnTo>
                    <a:pt x="429691" y="150017"/>
                  </a:lnTo>
                  <a:lnTo>
                    <a:pt x="465392" y="150017"/>
                  </a:lnTo>
                  <a:lnTo>
                    <a:pt x="414937" y="26738"/>
                  </a:lnTo>
                  <a:close/>
                </a:path>
                <a:path w="929005" h="254634">
                  <a:moveTo>
                    <a:pt x="835180" y="26738"/>
                  </a:moveTo>
                  <a:lnTo>
                    <a:pt x="805310" y="26738"/>
                  </a:lnTo>
                  <a:lnTo>
                    <a:pt x="808653" y="37786"/>
                  </a:lnTo>
                  <a:lnTo>
                    <a:pt x="812777" y="50266"/>
                  </a:lnTo>
                  <a:lnTo>
                    <a:pt x="817682" y="64178"/>
                  </a:lnTo>
                  <a:lnTo>
                    <a:pt x="823368" y="79523"/>
                  </a:lnTo>
                  <a:lnTo>
                    <a:pt x="849934" y="150017"/>
                  </a:lnTo>
                  <a:lnTo>
                    <a:pt x="885635" y="150017"/>
                  </a:lnTo>
                  <a:lnTo>
                    <a:pt x="835180" y="26738"/>
                  </a:lnTo>
                  <a:close/>
                </a:path>
                <a:path w="929005" h="254634">
                  <a:moveTo>
                    <a:pt x="50700" y="0"/>
                  </a:moveTo>
                  <a:lnTo>
                    <a:pt x="0" y="0"/>
                  </a:lnTo>
                  <a:lnTo>
                    <a:pt x="0" y="254544"/>
                  </a:lnTo>
                  <a:lnTo>
                    <a:pt x="32469" y="254544"/>
                  </a:lnTo>
                  <a:lnTo>
                    <a:pt x="32469" y="37851"/>
                  </a:lnTo>
                  <a:lnTo>
                    <a:pt x="63354" y="37851"/>
                  </a:lnTo>
                  <a:lnTo>
                    <a:pt x="50700" y="0"/>
                  </a:lnTo>
                  <a:close/>
                </a:path>
                <a:path w="929005" h="254634">
                  <a:moveTo>
                    <a:pt x="63354" y="37851"/>
                  </a:moveTo>
                  <a:lnTo>
                    <a:pt x="32469" y="37851"/>
                  </a:lnTo>
                  <a:lnTo>
                    <a:pt x="106089" y="254544"/>
                  </a:lnTo>
                  <a:lnTo>
                    <a:pt x="136475" y="254544"/>
                  </a:lnTo>
                  <a:lnTo>
                    <a:pt x="149194" y="217909"/>
                  </a:lnTo>
                  <a:lnTo>
                    <a:pt x="123105" y="217909"/>
                  </a:lnTo>
                  <a:lnTo>
                    <a:pt x="120913" y="210865"/>
                  </a:lnTo>
                  <a:lnTo>
                    <a:pt x="118157" y="202238"/>
                  </a:lnTo>
                  <a:lnTo>
                    <a:pt x="114836" y="192026"/>
                  </a:lnTo>
                  <a:lnTo>
                    <a:pt x="110951" y="180230"/>
                  </a:lnTo>
                  <a:lnTo>
                    <a:pt x="63354" y="37851"/>
                  </a:lnTo>
                  <a:close/>
                </a:path>
                <a:path w="929005" h="254634">
                  <a:moveTo>
                    <a:pt x="242912" y="41497"/>
                  </a:moveTo>
                  <a:lnTo>
                    <a:pt x="210442" y="41497"/>
                  </a:lnTo>
                  <a:lnTo>
                    <a:pt x="210442" y="254544"/>
                  </a:lnTo>
                  <a:lnTo>
                    <a:pt x="242912" y="254544"/>
                  </a:lnTo>
                  <a:lnTo>
                    <a:pt x="242912" y="41497"/>
                  </a:lnTo>
                  <a:close/>
                </a:path>
                <a:path w="929005" h="254634">
                  <a:moveTo>
                    <a:pt x="242912" y="0"/>
                  </a:moveTo>
                  <a:lnTo>
                    <a:pt x="197594" y="0"/>
                  </a:lnTo>
                  <a:lnTo>
                    <a:pt x="136649" y="177105"/>
                  </a:lnTo>
                  <a:lnTo>
                    <a:pt x="132351" y="189747"/>
                  </a:lnTo>
                  <a:lnTo>
                    <a:pt x="128661" y="200762"/>
                  </a:lnTo>
                  <a:lnTo>
                    <a:pt x="125579" y="210149"/>
                  </a:lnTo>
                  <a:lnTo>
                    <a:pt x="123105" y="217909"/>
                  </a:lnTo>
                  <a:lnTo>
                    <a:pt x="149194" y="217909"/>
                  </a:lnTo>
                  <a:lnTo>
                    <a:pt x="210442" y="41497"/>
                  </a:lnTo>
                  <a:lnTo>
                    <a:pt x="242912" y="41497"/>
                  </a:lnTo>
                  <a:lnTo>
                    <a:pt x="242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3555" y="431024"/>
              <a:ext cx="98995" cy="13597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312" y="431024"/>
              <a:ext cx="98995" cy="13597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96266" y="410634"/>
              <a:ext cx="929005" cy="254635"/>
            </a:xfrm>
            <a:custGeom>
              <a:avLst/>
              <a:gdLst/>
              <a:ahLst/>
              <a:cxnLst/>
              <a:rect l="l" t="t" r="r" b="b"/>
              <a:pathLst>
                <a:path w="929005" h="254634">
                  <a:moveTo>
                    <a:pt x="787947" y="0"/>
                  </a:moveTo>
                  <a:lnTo>
                    <a:pt x="824236" y="0"/>
                  </a:lnTo>
                  <a:lnTo>
                    <a:pt x="928416" y="254545"/>
                  </a:lnTo>
                  <a:lnTo>
                    <a:pt x="890043" y="254545"/>
                  </a:lnTo>
                  <a:lnTo>
                    <a:pt x="860352" y="177452"/>
                  </a:lnTo>
                  <a:lnTo>
                    <a:pt x="753915" y="177452"/>
                  </a:lnTo>
                  <a:lnTo>
                    <a:pt x="725960" y="254545"/>
                  </a:lnTo>
                  <a:lnTo>
                    <a:pt x="690192" y="254545"/>
                  </a:lnTo>
                  <a:lnTo>
                    <a:pt x="787947" y="0"/>
                  </a:lnTo>
                  <a:close/>
                </a:path>
                <a:path w="929005" h="254634">
                  <a:moveTo>
                    <a:pt x="482154" y="0"/>
                  </a:moveTo>
                  <a:lnTo>
                    <a:pt x="518617" y="0"/>
                  </a:lnTo>
                  <a:lnTo>
                    <a:pt x="584771" y="184918"/>
                  </a:lnTo>
                  <a:lnTo>
                    <a:pt x="588602" y="195857"/>
                  </a:lnTo>
                  <a:lnTo>
                    <a:pt x="592107" y="206449"/>
                  </a:lnTo>
                  <a:lnTo>
                    <a:pt x="595287" y="216693"/>
                  </a:lnTo>
                  <a:lnTo>
                    <a:pt x="598141" y="226590"/>
                  </a:lnTo>
                  <a:lnTo>
                    <a:pt x="601212" y="216172"/>
                  </a:lnTo>
                  <a:lnTo>
                    <a:pt x="604522" y="205754"/>
                  </a:lnTo>
                  <a:lnTo>
                    <a:pt x="608070" y="195336"/>
                  </a:lnTo>
                  <a:lnTo>
                    <a:pt x="611858" y="184918"/>
                  </a:lnTo>
                  <a:lnTo>
                    <a:pt x="680616" y="0"/>
                  </a:lnTo>
                  <a:lnTo>
                    <a:pt x="714996" y="0"/>
                  </a:lnTo>
                  <a:lnTo>
                    <a:pt x="615330" y="254545"/>
                  </a:lnTo>
                  <a:lnTo>
                    <a:pt x="580777" y="254545"/>
                  </a:lnTo>
                  <a:lnTo>
                    <a:pt x="482154" y="0"/>
                  </a:lnTo>
                  <a:close/>
                </a:path>
                <a:path w="929005" h="254634">
                  <a:moveTo>
                    <a:pt x="367704" y="0"/>
                  </a:moveTo>
                  <a:lnTo>
                    <a:pt x="403993" y="0"/>
                  </a:lnTo>
                  <a:lnTo>
                    <a:pt x="508173" y="254545"/>
                  </a:lnTo>
                  <a:lnTo>
                    <a:pt x="469800" y="254545"/>
                  </a:lnTo>
                  <a:lnTo>
                    <a:pt x="440109" y="177452"/>
                  </a:lnTo>
                  <a:lnTo>
                    <a:pt x="333672" y="177452"/>
                  </a:lnTo>
                  <a:lnTo>
                    <a:pt x="305717" y="254545"/>
                  </a:lnTo>
                  <a:lnTo>
                    <a:pt x="269949" y="254545"/>
                  </a:lnTo>
                  <a:lnTo>
                    <a:pt x="367704" y="0"/>
                  </a:lnTo>
                  <a:close/>
                </a:path>
                <a:path w="929005" h="254634">
                  <a:moveTo>
                    <a:pt x="0" y="0"/>
                  </a:moveTo>
                  <a:lnTo>
                    <a:pt x="50700" y="0"/>
                  </a:lnTo>
                  <a:lnTo>
                    <a:pt x="110951" y="180230"/>
                  </a:lnTo>
                  <a:lnTo>
                    <a:pt x="114836" y="192027"/>
                  </a:lnTo>
                  <a:lnTo>
                    <a:pt x="118157" y="202238"/>
                  </a:lnTo>
                  <a:lnTo>
                    <a:pt x="120913" y="210866"/>
                  </a:lnTo>
                  <a:lnTo>
                    <a:pt x="123105" y="217909"/>
                  </a:lnTo>
                  <a:lnTo>
                    <a:pt x="125579" y="210149"/>
                  </a:lnTo>
                  <a:lnTo>
                    <a:pt x="128661" y="200762"/>
                  </a:lnTo>
                  <a:lnTo>
                    <a:pt x="132351" y="189748"/>
                  </a:lnTo>
                  <a:lnTo>
                    <a:pt x="136649" y="177105"/>
                  </a:lnTo>
                  <a:lnTo>
                    <a:pt x="197594" y="0"/>
                  </a:lnTo>
                  <a:lnTo>
                    <a:pt x="242912" y="0"/>
                  </a:lnTo>
                  <a:lnTo>
                    <a:pt x="242912" y="254545"/>
                  </a:lnTo>
                  <a:lnTo>
                    <a:pt x="210442" y="254545"/>
                  </a:lnTo>
                  <a:lnTo>
                    <a:pt x="210442" y="41498"/>
                  </a:lnTo>
                  <a:lnTo>
                    <a:pt x="136475" y="254545"/>
                  </a:lnTo>
                  <a:lnTo>
                    <a:pt x="106089" y="254545"/>
                  </a:lnTo>
                  <a:lnTo>
                    <a:pt x="32469" y="37851"/>
                  </a:lnTo>
                  <a:lnTo>
                    <a:pt x="32469" y="254545"/>
                  </a:lnTo>
                  <a:lnTo>
                    <a:pt x="0" y="25454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334803" y="557354"/>
              <a:ext cx="96520" cy="31750"/>
            </a:xfrm>
            <a:custGeom>
              <a:avLst/>
              <a:gdLst/>
              <a:ahLst/>
              <a:cxnLst/>
              <a:rect l="l" t="t" r="r" b="b"/>
              <a:pathLst>
                <a:path w="96519" h="31750">
                  <a:moveTo>
                    <a:pt x="96018" y="0"/>
                  </a:moveTo>
                  <a:lnTo>
                    <a:pt x="0" y="0"/>
                  </a:lnTo>
                  <a:lnTo>
                    <a:pt x="0" y="31427"/>
                  </a:lnTo>
                  <a:lnTo>
                    <a:pt x="96018" y="31427"/>
                  </a:lnTo>
                  <a:lnTo>
                    <a:pt x="96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334802" y="557354"/>
              <a:ext cx="96520" cy="31750"/>
            </a:xfrm>
            <a:custGeom>
              <a:avLst/>
              <a:gdLst/>
              <a:ahLst/>
              <a:cxnLst/>
              <a:rect l="l" t="t" r="r" b="b"/>
              <a:pathLst>
                <a:path w="96519" h="31750">
                  <a:moveTo>
                    <a:pt x="0" y="0"/>
                  </a:moveTo>
                  <a:lnTo>
                    <a:pt x="96018" y="0"/>
                  </a:lnTo>
                  <a:lnTo>
                    <a:pt x="96018" y="31427"/>
                  </a:lnTo>
                  <a:lnTo>
                    <a:pt x="0" y="3142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2274" y="399770"/>
              <a:ext cx="4955977" cy="346595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6428074" y="557354"/>
              <a:ext cx="96520" cy="31750"/>
            </a:xfrm>
            <a:custGeom>
              <a:avLst/>
              <a:gdLst/>
              <a:ahLst/>
              <a:cxnLst/>
              <a:rect l="l" t="t" r="r" b="b"/>
              <a:pathLst>
                <a:path w="96520" h="31750">
                  <a:moveTo>
                    <a:pt x="96018" y="0"/>
                  </a:moveTo>
                  <a:lnTo>
                    <a:pt x="0" y="0"/>
                  </a:lnTo>
                  <a:lnTo>
                    <a:pt x="0" y="31427"/>
                  </a:lnTo>
                  <a:lnTo>
                    <a:pt x="96018" y="31427"/>
                  </a:lnTo>
                  <a:lnTo>
                    <a:pt x="96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428074" y="557354"/>
              <a:ext cx="96520" cy="31750"/>
            </a:xfrm>
            <a:custGeom>
              <a:avLst/>
              <a:gdLst/>
              <a:ahLst/>
              <a:cxnLst/>
              <a:rect l="l" t="t" r="r" b="b"/>
              <a:pathLst>
                <a:path w="96520" h="31750">
                  <a:moveTo>
                    <a:pt x="0" y="0"/>
                  </a:moveTo>
                  <a:lnTo>
                    <a:pt x="96018" y="0"/>
                  </a:lnTo>
                  <a:lnTo>
                    <a:pt x="96018" y="31427"/>
                  </a:lnTo>
                  <a:lnTo>
                    <a:pt x="0" y="3142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5545" y="399943"/>
              <a:ext cx="1778868" cy="2759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426787" y="849965"/>
          <a:ext cx="11363325" cy="3966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2930"/>
                <a:gridCol w="5687695"/>
              </a:tblGrid>
              <a:tr h="28575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EXPLORER-LTE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42545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age,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SD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60.0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11.9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42545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sex, n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(39.4)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42545">
                        <a:lnSpc>
                          <a:spcPts val="1895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Background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HCM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therapy,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marL="222885">
                        <a:lnSpc>
                          <a:spcPts val="181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Beta-blocker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175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(75.8)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1E1E1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222885">
                        <a:lnSpc>
                          <a:spcPts val="17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Calcium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channel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blocker*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75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(16.5)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42545">
                        <a:lnSpc>
                          <a:spcPts val="1895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NYHA</a:t>
                      </a:r>
                      <a:r>
                        <a:rPr dirty="0" sz="16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functional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class,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marL="222885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222885">
                        <a:lnSpc>
                          <a:spcPts val="1795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II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79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152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(65.8)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222885">
                        <a:lnSpc>
                          <a:spcPts val="178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III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78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(28.1)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45720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NT-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proBNP,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ng/L</a:t>
                      </a:r>
                      <a:r>
                        <a:rPr dirty="0" sz="16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(IQR)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783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(326, 1593) (n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230)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2545">
                        <a:lnSpc>
                          <a:spcPts val="1895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echocardiographic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parameters,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SD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222885">
                        <a:lnSpc>
                          <a:spcPts val="1795"/>
                        </a:lnSpc>
                      </a:pPr>
                      <a:r>
                        <a:rPr dirty="0" sz="1600" spc="-55">
                          <a:latin typeface="Arial"/>
                          <a:cs typeface="Arial"/>
                        </a:rPr>
                        <a:t>LVEF,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79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74.0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5.9 (n =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230)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222885">
                        <a:lnSpc>
                          <a:spcPts val="1795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LVOT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gradient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resting,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mmHg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79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48.3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31.9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(n =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231)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 marL="222885">
                        <a:lnSpc>
                          <a:spcPts val="1795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LVOT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gradient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Valsalva,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mmHg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79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69.5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33.3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(n =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228)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45720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study,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weeks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(range)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62.3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(0.3 –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123.9)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281782" y="4904740"/>
            <a:ext cx="11259185" cy="858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1170" indent="-229235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471805" algn="l"/>
              </a:tabLst>
            </a:pP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Weeks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48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84, 83%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85%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patients, </a:t>
            </a:r>
            <a:r>
              <a:rPr dirty="0" sz="1600" spc="-10">
                <a:latin typeface="Arial"/>
                <a:cs typeface="Arial"/>
              </a:rPr>
              <a:t>respectively,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were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receiving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10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mg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daily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mavacamten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dose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 </a:t>
            </a:r>
            <a:r>
              <a:rPr dirty="0" sz="1600" spc="-20">
                <a:latin typeface="Arial"/>
                <a:cs typeface="Arial"/>
              </a:rPr>
              <a:t>less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900">
                <a:latin typeface="Arial"/>
                <a:cs typeface="Arial"/>
              </a:rPr>
              <a:t>*Includes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verapamil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diltiazem.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1010"/>
              </a:lnSpc>
              <a:spcBef>
                <a:spcPts val="95"/>
              </a:spcBef>
            </a:pPr>
            <a:r>
              <a:rPr dirty="0" sz="900">
                <a:latin typeface="Arial"/>
                <a:cs typeface="Arial"/>
              </a:rPr>
              <a:t>HCM,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hypertrophic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cardiomyopathy;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IQR,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interquartile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range;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LTE,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long-</a:t>
            </a:r>
            <a:r>
              <a:rPr dirty="0" sz="900">
                <a:latin typeface="Arial"/>
                <a:cs typeface="Arial"/>
              </a:rPr>
              <a:t>term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extension;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LVEF,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ejection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fraction;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LVOT,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outflow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tract;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NYHA,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New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York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Heart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Association;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NT-</a:t>
            </a:r>
            <a:r>
              <a:rPr dirty="0" sz="900">
                <a:latin typeface="Arial"/>
                <a:cs typeface="Arial"/>
              </a:rPr>
              <a:t>proBNP,</a:t>
            </a:r>
            <a:r>
              <a:rPr dirty="0" sz="900" spc="-10">
                <a:latin typeface="Arial"/>
                <a:cs typeface="Arial"/>
              </a:rPr>
              <a:t> N-terminal </a:t>
            </a:r>
            <a:r>
              <a:rPr dirty="0" sz="900">
                <a:latin typeface="Arial"/>
                <a:cs typeface="Arial"/>
              </a:rPr>
              <a:t>pro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B-</a:t>
            </a:r>
            <a:r>
              <a:rPr dirty="0" sz="900">
                <a:latin typeface="Arial"/>
                <a:cs typeface="Arial"/>
              </a:rPr>
              <a:t>type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natriuretic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peptide;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QD,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once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daily;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SD,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standard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deviation.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569" y="399943"/>
            <a:ext cx="8270800" cy="346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7918" y="5319776"/>
            <a:ext cx="7880984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Note: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Data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10">
                <a:latin typeface="Arial"/>
                <a:cs typeface="Arial"/>
              </a:rPr>
              <a:t> EXPLORER-</a:t>
            </a:r>
            <a:r>
              <a:rPr dirty="0" sz="900">
                <a:latin typeface="Arial"/>
                <a:cs typeface="Arial"/>
              </a:rPr>
              <a:t>HCM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shown.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values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represent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those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beginning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0">
                <a:latin typeface="Arial"/>
                <a:cs typeface="Arial"/>
              </a:rPr>
              <a:t> MAVA-</a:t>
            </a:r>
            <a:r>
              <a:rPr dirty="0" sz="900">
                <a:latin typeface="Arial"/>
                <a:cs typeface="Arial"/>
              </a:rPr>
              <a:t>LTE,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beginning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parent</a:t>
            </a:r>
            <a:r>
              <a:rPr dirty="0" sz="900" spc="-10">
                <a:latin typeface="Arial"/>
                <a:cs typeface="Arial"/>
              </a:rPr>
              <a:t> study.</a:t>
            </a:r>
            <a:endParaRPr sz="900">
              <a:latin typeface="Arial"/>
              <a:cs typeface="Arial"/>
            </a:endParaRPr>
          </a:p>
          <a:p>
            <a:pPr marL="12700" marR="1642745">
              <a:lnSpc>
                <a:spcPts val="980"/>
              </a:lnSpc>
              <a:spcBef>
                <a:spcPts val="140"/>
              </a:spcBef>
            </a:pPr>
            <a:r>
              <a:rPr dirty="0" sz="900">
                <a:latin typeface="Arial"/>
                <a:cs typeface="Arial"/>
              </a:rPr>
              <a:t>*Change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only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summarized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patients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value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visit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specific</a:t>
            </a:r>
            <a:r>
              <a:rPr dirty="0" sz="900" spc="-10">
                <a:latin typeface="Arial"/>
                <a:cs typeface="Arial"/>
              </a:rPr>
              <a:t> post-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0">
                <a:latin typeface="Arial"/>
                <a:cs typeface="Arial"/>
              </a:rPr>
              <a:t> visits. </a:t>
            </a:r>
            <a:r>
              <a:rPr dirty="0" sz="900">
                <a:latin typeface="Arial"/>
                <a:cs typeface="Arial"/>
              </a:rPr>
              <a:t>BL,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LVOT,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outflow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tract;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SD,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standard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deviation.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60018" y="1300252"/>
            <a:ext cx="4617720" cy="3043555"/>
            <a:chOff x="1060018" y="1300252"/>
            <a:chExt cx="4617720" cy="3043555"/>
          </a:xfrm>
        </p:grpSpPr>
        <p:sp>
          <p:nvSpPr>
            <p:cNvPr id="4" name="object 4" descr=""/>
            <p:cNvSpPr/>
            <p:nvPr/>
          </p:nvSpPr>
          <p:spPr>
            <a:xfrm>
              <a:off x="1071130" y="1312317"/>
              <a:ext cx="4595495" cy="3019425"/>
            </a:xfrm>
            <a:custGeom>
              <a:avLst/>
              <a:gdLst/>
              <a:ahLst/>
              <a:cxnLst/>
              <a:rect l="l" t="t" r="r" b="b"/>
              <a:pathLst>
                <a:path w="4595495" h="3019425">
                  <a:moveTo>
                    <a:pt x="59264" y="2953602"/>
                  </a:moveTo>
                  <a:lnTo>
                    <a:pt x="4594938" y="2953602"/>
                  </a:lnTo>
                </a:path>
                <a:path w="4595495" h="3019425">
                  <a:moveTo>
                    <a:pt x="321342" y="2953602"/>
                  </a:moveTo>
                  <a:lnTo>
                    <a:pt x="321342" y="3018862"/>
                  </a:lnTo>
                </a:path>
                <a:path w="4595495" h="3019425">
                  <a:moveTo>
                    <a:pt x="521523" y="2953602"/>
                  </a:moveTo>
                  <a:lnTo>
                    <a:pt x="521523" y="3018862"/>
                  </a:lnTo>
                </a:path>
                <a:path w="4595495" h="3019425">
                  <a:moveTo>
                    <a:pt x="721704" y="2953602"/>
                  </a:moveTo>
                  <a:lnTo>
                    <a:pt x="721704" y="3018862"/>
                  </a:lnTo>
                </a:path>
                <a:path w="4595495" h="3019425">
                  <a:moveTo>
                    <a:pt x="923202" y="2953602"/>
                  </a:moveTo>
                  <a:lnTo>
                    <a:pt x="923202" y="3018862"/>
                  </a:lnTo>
                </a:path>
                <a:path w="4595495" h="3019425">
                  <a:moveTo>
                    <a:pt x="1123382" y="2953602"/>
                  </a:moveTo>
                  <a:lnTo>
                    <a:pt x="1123382" y="3018862"/>
                  </a:lnTo>
                </a:path>
                <a:path w="4595495" h="3019425">
                  <a:moveTo>
                    <a:pt x="1523744" y="2953602"/>
                  </a:moveTo>
                  <a:lnTo>
                    <a:pt x="1523744" y="3018862"/>
                  </a:lnTo>
                </a:path>
                <a:path w="4595495" h="3019425">
                  <a:moveTo>
                    <a:pt x="2125603" y="2953602"/>
                  </a:moveTo>
                  <a:lnTo>
                    <a:pt x="2125603" y="3018862"/>
                  </a:lnTo>
                </a:path>
                <a:path w="4595495" h="3019425">
                  <a:moveTo>
                    <a:pt x="2727462" y="2953602"/>
                  </a:moveTo>
                  <a:lnTo>
                    <a:pt x="2727462" y="3018862"/>
                  </a:lnTo>
                </a:path>
                <a:path w="4595495" h="3019425">
                  <a:moveTo>
                    <a:pt x="3329322" y="2953602"/>
                  </a:moveTo>
                  <a:lnTo>
                    <a:pt x="3329322" y="3018862"/>
                  </a:lnTo>
                </a:path>
                <a:path w="4595495" h="3019425">
                  <a:moveTo>
                    <a:pt x="3931181" y="2953602"/>
                  </a:moveTo>
                  <a:lnTo>
                    <a:pt x="3931181" y="3018862"/>
                  </a:lnTo>
                </a:path>
                <a:path w="4595495" h="3019425">
                  <a:moveTo>
                    <a:pt x="4531723" y="2953602"/>
                  </a:moveTo>
                  <a:lnTo>
                    <a:pt x="4531723" y="3018862"/>
                  </a:lnTo>
                </a:path>
                <a:path w="4595495" h="3019425">
                  <a:moveTo>
                    <a:pt x="71116" y="2964479"/>
                  </a:moveTo>
                  <a:lnTo>
                    <a:pt x="71116" y="0"/>
                  </a:lnTo>
                </a:path>
                <a:path w="4595495" h="3019425">
                  <a:moveTo>
                    <a:pt x="71116" y="2686521"/>
                  </a:moveTo>
                  <a:lnTo>
                    <a:pt x="0" y="2686521"/>
                  </a:lnTo>
                </a:path>
                <a:path w="4595495" h="3019425">
                  <a:moveTo>
                    <a:pt x="71116" y="2151150"/>
                  </a:moveTo>
                  <a:lnTo>
                    <a:pt x="0" y="2151150"/>
                  </a:lnTo>
                </a:path>
                <a:path w="4595495" h="3019425">
                  <a:moveTo>
                    <a:pt x="71116" y="1616988"/>
                  </a:moveTo>
                  <a:lnTo>
                    <a:pt x="0" y="1616988"/>
                  </a:lnTo>
                </a:path>
                <a:path w="4595495" h="3019425">
                  <a:moveTo>
                    <a:pt x="71116" y="1081617"/>
                  </a:moveTo>
                  <a:lnTo>
                    <a:pt x="0" y="1081617"/>
                  </a:lnTo>
                </a:path>
                <a:path w="4595495" h="3019425">
                  <a:moveTo>
                    <a:pt x="71116" y="546247"/>
                  </a:moveTo>
                  <a:lnTo>
                    <a:pt x="0" y="546247"/>
                  </a:lnTo>
                </a:path>
                <a:path w="4595495" h="3019425">
                  <a:moveTo>
                    <a:pt x="71116" y="10876"/>
                  </a:moveTo>
                  <a:lnTo>
                    <a:pt x="0" y="10876"/>
                  </a:lnTo>
                </a:path>
                <a:path w="4595495" h="3019425">
                  <a:moveTo>
                    <a:pt x="71116" y="2419440"/>
                  </a:moveTo>
                  <a:lnTo>
                    <a:pt x="30290" y="2419440"/>
                  </a:lnTo>
                </a:path>
                <a:path w="4595495" h="3019425">
                  <a:moveTo>
                    <a:pt x="71116" y="1884069"/>
                  </a:moveTo>
                  <a:lnTo>
                    <a:pt x="30290" y="1884069"/>
                  </a:lnTo>
                </a:path>
                <a:path w="4595495" h="3019425">
                  <a:moveTo>
                    <a:pt x="71116" y="1349907"/>
                  </a:moveTo>
                  <a:lnTo>
                    <a:pt x="30290" y="1349907"/>
                  </a:lnTo>
                </a:path>
                <a:path w="4595495" h="3019425">
                  <a:moveTo>
                    <a:pt x="71116" y="814536"/>
                  </a:moveTo>
                  <a:lnTo>
                    <a:pt x="30290" y="814536"/>
                  </a:lnTo>
                </a:path>
                <a:path w="4595495" h="3019425">
                  <a:moveTo>
                    <a:pt x="71116" y="279166"/>
                  </a:moveTo>
                  <a:lnTo>
                    <a:pt x="30290" y="279166"/>
                  </a:lnTo>
                </a:path>
              </a:pathLst>
            </a:custGeom>
            <a:ln w="22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92654" y="3383706"/>
              <a:ext cx="4010660" cy="374650"/>
            </a:xfrm>
            <a:custGeom>
              <a:avLst/>
              <a:gdLst/>
              <a:ahLst/>
              <a:cxnLst/>
              <a:rect l="l" t="t" r="r" b="b"/>
              <a:pathLst>
                <a:path w="4010660" h="374650">
                  <a:moveTo>
                    <a:pt x="0" y="53174"/>
                  </a:moveTo>
                  <a:lnTo>
                    <a:pt x="200180" y="0"/>
                  </a:lnTo>
                  <a:lnTo>
                    <a:pt x="200180" y="0"/>
                  </a:lnTo>
                  <a:lnTo>
                    <a:pt x="401678" y="187319"/>
                  </a:lnTo>
                  <a:lnTo>
                    <a:pt x="601859" y="213906"/>
                  </a:lnTo>
                  <a:lnTo>
                    <a:pt x="1002220" y="213906"/>
                  </a:lnTo>
                  <a:lnTo>
                    <a:pt x="1604080" y="267081"/>
                  </a:lnTo>
                  <a:lnTo>
                    <a:pt x="2205939" y="321464"/>
                  </a:lnTo>
                  <a:lnTo>
                    <a:pt x="2807798" y="321464"/>
                  </a:lnTo>
                  <a:lnTo>
                    <a:pt x="3409657" y="348051"/>
                  </a:lnTo>
                  <a:lnTo>
                    <a:pt x="4010200" y="374638"/>
                  </a:lnTo>
                </a:path>
              </a:pathLst>
            </a:custGeom>
            <a:ln w="21770">
              <a:solidFill>
                <a:srgbClr val="008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37340" y="2735944"/>
              <a:ext cx="4121150" cy="1324610"/>
            </a:xfrm>
            <a:custGeom>
              <a:avLst/>
              <a:gdLst/>
              <a:ahLst/>
              <a:cxnLst/>
              <a:rect l="l" t="t" r="r" b="b"/>
              <a:pathLst>
                <a:path w="4121150" h="1324610">
                  <a:moveTo>
                    <a:pt x="55313" y="125685"/>
                  </a:moveTo>
                  <a:lnTo>
                    <a:pt x="55313" y="700936"/>
                  </a:lnTo>
                </a:path>
                <a:path w="4121150" h="1324610">
                  <a:moveTo>
                    <a:pt x="55313" y="700936"/>
                  </a:moveTo>
                  <a:lnTo>
                    <a:pt x="55313" y="1276188"/>
                  </a:lnTo>
                </a:path>
                <a:path w="4121150" h="1324610">
                  <a:moveTo>
                    <a:pt x="0" y="125685"/>
                  </a:moveTo>
                  <a:lnTo>
                    <a:pt x="110626" y="125685"/>
                  </a:lnTo>
                </a:path>
                <a:path w="4121150" h="1324610">
                  <a:moveTo>
                    <a:pt x="0" y="1276188"/>
                  </a:moveTo>
                  <a:lnTo>
                    <a:pt x="110626" y="1276188"/>
                  </a:lnTo>
                </a:path>
                <a:path w="4121150" h="1324610">
                  <a:moveTo>
                    <a:pt x="255493" y="0"/>
                  </a:moveTo>
                  <a:lnTo>
                    <a:pt x="255493" y="647762"/>
                  </a:lnTo>
                </a:path>
                <a:path w="4121150" h="1324610">
                  <a:moveTo>
                    <a:pt x="255493" y="647762"/>
                  </a:moveTo>
                  <a:lnTo>
                    <a:pt x="255493" y="1295524"/>
                  </a:lnTo>
                </a:path>
                <a:path w="4121150" h="1324610">
                  <a:moveTo>
                    <a:pt x="200180" y="0"/>
                  </a:moveTo>
                  <a:lnTo>
                    <a:pt x="310806" y="0"/>
                  </a:lnTo>
                </a:path>
                <a:path w="4121150" h="1324610">
                  <a:moveTo>
                    <a:pt x="200180" y="1295524"/>
                  </a:moveTo>
                  <a:lnTo>
                    <a:pt x="310806" y="1295524"/>
                  </a:lnTo>
                </a:path>
                <a:path w="4121150" h="1324610">
                  <a:moveTo>
                    <a:pt x="456991" y="431438"/>
                  </a:moveTo>
                  <a:lnTo>
                    <a:pt x="456991" y="835081"/>
                  </a:lnTo>
                </a:path>
                <a:path w="4121150" h="1324610">
                  <a:moveTo>
                    <a:pt x="456991" y="835081"/>
                  </a:moveTo>
                  <a:lnTo>
                    <a:pt x="456991" y="1238724"/>
                  </a:lnTo>
                </a:path>
                <a:path w="4121150" h="1324610">
                  <a:moveTo>
                    <a:pt x="401678" y="431438"/>
                  </a:moveTo>
                  <a:lnTo>
                    <a:pt x="512304" y="431438"/>
                  </a:lnTo>
                </a:path>
                <a:path w="4121150" h="1324610">
                  <a:moveTo>
                    <a:pt x="401678" y="1238724"/>
                  </a:moveTo>
                  <a:lnTo>
                    <a:pt x="512304" y="1238724"/>
                  </a:lnTo>
                </a:path>
                <a:path w="4121150" h="1324610">
                  <a:moveTo>
                    <a:pt x="657172" y="398808"/>
                  </a:moveTo>
                  <a:lnTo>
                    <a:pt x="657172" y="861668"/>
                  </a:lnTo>
                </a:path>
                <a:path w="4121150" h="1324610">
                  <a:moveTo>
                    <a:pt x="657172" y="861668"/>
                  </a:moveTo>
                  <a:lnTo>
                    <a:pt x="657172" y="1324528"/>
                  </a:lnTo>
                </a:path>
                <a:path w="4121150" h="1324610">
                  <a:moveTo>
                    <a:pt x="601859" y="398808"/>
                  </a:moveTo>
                  <a:lnTo>
                    <a:pt x="712485" y="398808"/>
                  </a:lnTo>
                </a:path>
                <a:path w="4121150" h="1324610">
                  <a:moveTo>
                    <a:pt x="601859" y="1324528"/>
                  </a:moveTo>
                  <a:lnTo>
                    <a:pt x="712485" y="1324528"/>
                  </a:lnTo>
                </a:path>
                <a:path w="4121150" h="1324610">
                  <a:moveTo>
                    <a:pt x="1057533" y="407268"/>
                  </a:moveTo>
                  <a:lnTo>
                    <a:pt x="1057533" y="861668"/>
                  </a:lnTo>
                </a:path>
                <a:path w="4121150" h="1324610">
                  <a:moveTo>
                    <a:pt x="1057533" y="861668"/>
                  </a:moveTo>
                  <a:lnTo>
                    <a:pt x="1057533" y="1316069"/>
                  </a:lnTo>
                </a:path>
                <a:path w="4121150" h="1324610">
                  <a:moveTo>
                    <a:pt x="1002220" y="407268"/>
                  </a:moveTo>
                  <a:lnTo>
                    <a:pt x="1112846" y="407268"/>
                  </a:lnTo>
                </a:path>
                <a:path w="4121150" h="1324610">
                  <a:moveTo>
                    <a:pt x="1002220" y="1316069"/>
                  </a:moveTo>
                  <a:lnTo>
                    <a:pt x="1112846" y="1316069"/>
                  </a:lnTo>
                </a:path>
                <a:path w="4121150" h="1324610">
                  <a:moveTo>
                    <a:pt x="1659393" y="564374"/>
                  </a:moveTo>
                  <a:lnTo>
                    <a:pt x="1659393" y="914843"/>
                  </a:lnTo>
                </a:path>
                <a:path w="4121150" h="1324610">
                  <a:moveTo>
                    <a:pt x="1659393" y="914843"/>
                  </a:moveTo>
                  <a:lnTo>
                    <a:pt x="1659393" y="1265311"/>
                  </a:lnTo>
                </a:path>
                <a:path w="4121150" h="1324610">
                  <a:moveTo>
                    <a:pt x="1604080" y="564374"/>
                  </a:moveTo>
                  <a:lnTo>
                    <a:pt x="1714706" y="564374"/>
                  </a:lnTo>
                </a:path>
                <a:path w="4121150" h="1324610">
                  <a:moveTo>
                    <a:pt x="1604080" y="1265311"/>
                  </a:moveTo>
                  <a:lnTo>
                    <a:pt x="1714706" y="1265311"/>
                  </a:lnTo>
                </a:path>
                <a:path w="4121150" h="1324610">
                  <a:moveTo>
                    <a:pt x="2261252" y="686434"/>
                  </a:moveTo>
                  <a:lnTo>
                    <a:pt x="2261252" y="969226"/>
                  </a:lnTo>
                </a:path>
                <a:path w="4121150" h="1324610">
                  <a:moveTo>
                    <a:pt x="2261252" y="969226"/>
                  </a:moveTo>
                  <a:lnTo>
                    <a:pt x="2261252" y="1252018"/>
                  </a:lnTo>
                </a:path>
                <a:path w="4121150" h="1324610">
                  <a:moveTo>
                    <a:pt x="2205939" y="686434"/>
                  </a:moveTo>
                  <a:lnTo>
                    <a:pt x="2316565" y="686434"/>
                  </a:lnTo>
                </a:path>
                <a:path w="4121150" h="1324610">
                  <a:moveTo>
                    <a:pt x="2205939" y="1252018"/>
                  </a:moveTo>
                  <a:lnTo>
                    <a:pt x="2316565" y="1252018"/>
                  </a:lnTo>
                </a:path>
                <a:path w="4121150" h="1324610">
                  <a:moveTo>
                    <a:pt x="2863111" y="731149"/>
                  </a:moveTo>
                  <a:lnTo>
                    <a:pt x="2863111" y="969226"/>
                  </a:lnTo>
                </a:path>
                <a:path w="4121150" h="1324610">
                  <a:moveTo>
                    <a:pt x="2863111" y="969226"/>
                  </a:moveTo>
                  <a:lnTo>
                    <a:pt x="2863111" y="1207303"/>
                  </a:lnTo>
                </a:path>
                <a:path w="4121150" h="1324610">
                  <a:moveTo>
                    <a:pt x="2807798" y="731149"/>
                  </a:moveTo>
                  <a:lnTo>
                    <a:pt x="2918424" y="731149"/>
                  </a:lnTo>
                </a:path>
                <a:path w="4121150" h="1324610">
                  <a:moveTo>
                    <a:pt x="2807798" y="1207303"/>
                  </a:moveTo>
                  <a:lnTo>
                    <a:pt x="2918424" y="1207303"/>
                  </a:lnTo>
                </a:path>
                <a:path w="4121150" h="1324610">
                  <a:moveTo>
                    <a:pt x="3464970" y="771030"/>
                  </a:moveTo>
                  <a:lnTo>
                    <a:pt x="3464970" y="995813"/>
                  </a:lnTo>
                </a:path>
                <a:path w="4121150" h="1324610">
                  <a:moveTo>
                    <a:pt x="3464970" y="995813"/>
                  </a:moveTo>
                  <a:lnTo>
                    <a:pt x="3464970" y="1220596"/>
                  </a:lnTo>
                </a:path>
                <a:path w="4121150" h="1324610">
                  <a:moveTo>
                    <a:pt x="3409657" y="771030"/>
                  </a:moveTo>
                  <a:lnTo>
                    <a:pt x="3520283" y="771030"/>
                  </a:lnTo>
                </a:path>
                <a:path w="4121150" h="1324610">
                  <a:moveTo>
                    <a:pt x="3409657" y="1220596"/>
                  </a:moveTo>
                  <a:lnTo>
                    <a:pt x="3520283" y="1220596"/>
                  </a:lnTo>
                </a:path>
                <a:path w="4121150" h="1324610">
                  <a:moveTo>
                    <a:pt x="4065513" y="856834"/>
                  </a:moveTo>
                  <a:lnTo>
                    <a:pt x="4065513" y="1022400"/>
                  </a:lnTo>
                </a:path>
                <a:path w="4121150" h="1324610">
                  <a:moveTo>
                    <a:pt x="4065513" y="1022400"/>
                  </a:moveTo>
                  <a:lnTo>
                    <a:pt x="4065513" y="1187967"/>
                  </a:lnTo>
                </a:path>
                <a:path w="4121150" h="1324610">
                  <a:moveTo>
                    <a:pt x="4010200" y="856834"/>
                  </a:moveTo>
                  <a:lnTo>
                    <a:pt x="4120826" y="856834"/>
                  </a:lnTo>
                </a:path>
                <a:path w="4121150" h="1324610">
                  <a:moveTo>
                    <a:pt x="4010200" y="1187967"/>
                  </a:moveTo>
                  <a:lnTo>
                    <a:pt x="4120826" y="1187967"/>
                  </a:lnTo>
                </a:path>
              </a:pathLst>
            </a:custGeom>
            <a:ln w="2272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6604" y="3385387"/>
              <a:ext cx="112099" cy="10298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6785" y="3332212"/>
              <a:ext cx="112099" cy="10298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8282" y="3519532"/>
              <a:ext cx="112099" cy="1029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8463" y="3546119"/>
              <a:ext cx="112099" cy="1029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8825" y="3546119"/>
              <a:ext cx="112099" cy="10298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0684" y="3599293"/>
              <a:ext cx="112099" cy="10298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2543" y="3653676"/>
              <a:ext cx="112099" cy="10298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345140" y="3654413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55312" y="0"/>
                  </a:moveTo>
                  <a:lnTo>
                    <a:pt x="33798" y="3993"/>
                  </a:lnTo>
                  <a:lnTo>
                    <a:pt x="16215" y="14879"/>
                  </a:lnTo>
                  <a:lnTo>
                    <a:pt x="4352" y="31014"/>
                  </a:lnTo>
                  <a:lnTo>
                    <a:pt x="0" y="50756"/>
                  </a:lnTo>
                  <a:lnTo>
                    <a:pt x="4352" y="70499"/>
                  </a:lnTo>
                  <a:lnTo>
                    <a:pt x="16215" y="86634"/>
                  </a:lnTo>
                  <a:lnTo>
                    <a:pt x="33798" y="97521"/>
                  </a:lnTo>
                  <a:lnTo>
                    <a:pt x="55312" y="101514"/>
                  </a:lnTo>
                  <a:lnTo>
                    <a:pt x="76826" y="97521"/>
                  </a:lnTo>
                  <a:lnTo>
                    <a:pt x="94410" y="86634"/>
                  </a:lnTo>
                  <a:lnTo>
                    <a:pt x="106273" y="70499"/>
                  </a:lnTo>
                  <a:lnTo>
                    <a:pt x="110625" y="50756"/>
                  </a:lnTo>
                  <a:lnTo>
                    <a:pt x="106273" y="31014"/>
                  </a:lnTo>
                  <a:lnTo>
                    <a:pt x="94410" y="14879"/>
                  </a:lnTo>
                  <a:lnTo>
                    <a:pt x="76826" y="3993"/>
                  </a:lnTo>
                  <a:lnTo>
                    <a:pt x="553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345139" y="3654413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110626" y="50757"/>
                  </a:moveTo>
                  <a:lnTo>
                    <a:pt x="106274" y="70499"/>
                  </a:lnTo>
                  <a:lnTo>
                    <a:pt x="94410" y="86635"/>
                  </a:lnTo>
                  <a:lnTo>
                    <a:pt x="76827" y="97521"/>
                  </a:lnTo>
                  <a:lnTo>
                    <a:pt x="55313" y="101514"/>
                  </a:lnTo>
                  <a:lnTo>
                    <a:pt x="33799" y="97521"/>
                  </a:lnTo>
                  <a:lnTo>
                    <a:pt x="16215" y="86635"/>
                  </a:lnTo>
                  <a:lnTo>
                    <a:pt x="4352" y="70499"/>
                  </a:lnTo>
                  <a:lnTo>
                    <a:pt x="0" y="50757"/>
                  </a:lnTo>
                  <a:lnTo>
                    <a:pt x="4352" y="31015"/>
                  </a:lnTo>
                  <a:lnTo>
                    <a:pt x="16215" y="14879"/>
                  </a:lnTo>
                  <a:lnTo>
                    <a:pt x="33799" y="3993"/>
                  </a:lnTo>
                  <a:lnTo>
                    <a:pt x="55313" y="0"/>
                  </a:lnTo>
                  <a:lnTo>
                    <a:pt x="76827" y="3993"/>
                  </a:lnTo>
                  <a:lnTo>
                    <a:pt x="94410" y="14879"/>
                  </a:lnTo>
                  <a:lnTo>
                    <a:pt x="106274" y="31015"/>
                  </a:lnTo>
                  <a:lnTo>
                    <a:pt x="110626" y="50757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946999" y="3681001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55312" y="0"/>
                  </a:moveTo>
                  <a:lnTo>
                    <a:pt x="33798" y="3993"/>
                  </a:lnTo>
                  <a:lnTo>
                    <a:pt x="16215" y="14879"/>
                  </a:lnTo>
                  <a:lnTo>
                    <a:pt x="4352" y="31014"/>
                  </a:lnTo>
                  <a:lnTo>
                    <a:pt x="0" y="50756"/>
                  </a:lnTo>
                  <a:lnTo>
                    <a:pt x="4352" y="70499"/>
                  </a:lnTo>
                  <a:lnTo>
                    <a:pt x="16215" y="86634"/>
                  </a:lnTo>
                  <a:lnTo>
                    <a:pt x="33798" y="97521"/>
                  </a:lnTo>
                  <a:lnTo>
                    <a:pt x="55312" y="101514"/>
                  </a:lnTo>
                  <a:lnTo>
                    <a:pt x="76826" y="97521"/>
                  </a:lnTo>
                  <a:lnTo>
                    <a:pt x="94410" y="86634"/>
                  </a:lnTo>
                  <a:lnTo>
                    <a:pt x="106273" y="70499"/>
                  </a:lnTo>
                  <a:lnTo>
                    <a:pt x="110625" y="50756"/>
                  </a:lnTo>
                  <a:lnTo>
                    <a:pt x="106273" y="31014"/>
                  </a:lnTo>
                  <a:lnTo>
                    <a:pt x="94410" y="14879"/>
                  </a:lnTo>
                  <a:lnTo>
                    <a:pt x="76826" y="3993"/>
                  </a:lnTo>
                  <a:lnTo>
                    <a:pt x="553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946998" y="3681000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110626" y="50757"/>
                  </a:moveTo>
                  <a:lnTo>
                    <a:pt x="106274" y="70499"/>
                  </a:lnTo>
                  <a:lnTo>
                    <a:pt x="94410" y="86635"/>
                  </a:lnTo>
                  <a:lnTo>
                    <a:pt x="76827" y="97521"/>
                  </a:lnTo>
                  <a:lnTo>
                    <a:pt x="55313" y="101514"/>
                  </a:lnTo>
                  <a:lnTo>
                    <a:pt x="33799" y="97521"/>
                  </a:lnTo>
                  <a:lnTo>
                    <a:pt x="16215" y="86635"/>
                  </a:lnTo>
                  <a:lnTo>
                    <a:pt x="4352" y="70499"/>
                  </a:lnTo>
                  <a:lnTo>
                    <a:pt x="0" y="50757"/>
                  </a:lnTo>
                  <a:lnTo>
                    <a:pt x="4352" y="31015"/>
                  </a:lnTo>
                  <a:lnTo>
                    <a:pt x="16215" y="14879"/>
                  </a:lnTo>
                  <a:lnTo>
                    <a:pt x="33799" y="3993"/>
                  </a:lnTo>
                  <a:lnTo>
                    <a:pt x="55313" y="0"/>
                  </a:lnTo>
                  <a:lnTo>
                    <a:pt x="76827" y="3993"/>
                  </a:lnTo>
                  <a:lnTo>
                    <a:pt x="94410" y="14879"/>
                  </a:lnTo>
                  <a:lnTo>
                    <a:pt x="106274" y="31015"/>
                  </a:lnTo>
                  <a:lnTo>
                    <a:pt x="110626" y="50757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547541" y="3707587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55312" y="0"/>
                  </a:moveTo>
                  <a:lnTo>
                    <a:pt x="33798" y="3993"/>
                  </a:lnTo>
                  <a:lnTo>
                    <a:pt x="16215" y="14880"/>
                  </a:lnTo>
                  <a:lnTo>
                    <a:pt x="4352" y="31015"/>
                  </a:lnTo>
                  <a:lnTo>
                    <a:pt x="0" y="50758"/>
                  </a:lnTo>
                  <a:lnTo>
                    <a:pt x="4352" y="70500"/>
                  </a:lnTo>
                  <a:lnTo>
                    <a:pt x="16215" y="86636"/>
                  </a:lnTo>
                  <a:lnTo>
                    <a:pt x="33798" y="97522"/>
                  </a:lnTo>
                  <a:lnTo>
                    <a:pt x="55312" y="101516"/>
                  </a:lnTo>
                  <a:lnTo>
                    <a:pt x="76826" y="97522"/>
                  </a:lnTo>
                  <a:lnTo>
                    <a:pt x="94410" y="86636"/>
                  </a:lnTo>
                  <a:lnTo>
                    <a:pt x="106273" y="70500"/>
                  </a:lnTo>
                  <a:lnTo>
                    <a:pt x="110625" y="50758"/>
                  </a:lnTo>
                  <a:lnTo>
                    <a:pt x="106273" y="31015"/>
                  </a:lnTo>
                  <a:lnTo>
                    <a:pt x="94410" y="14880"/>
                  </a:lnTo>
                  <a:lnTo>
                    <a:pt x="76826" y="3993"/>
                  </a:lnTo>
                  <a:lnTo>
                    <a:pt x="553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547541" y="3707588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110626" y="50757"/>
                  </a:moveTo>
                  <a:lnTo>
                    <a:pt x="106274" y="70499"/>
                  </a:lnTo>
                  <a:lnTo>
                    <a:pt x="94410" y="86635"/>
                  </a:lnTo>
                  <a:lnTo>
                    <a:pt x="76827" y="97521"/>
                  </a:lnTo>
                  <a:lnTo>
                    <a:pt x="55313" y="101514"/>
                  </a:lnTo>
                  <a:lnTo>
                    <a:pt x="33799" y="97521"/>
                  </a:lnTo>
                  <a:lnTo>
                    <a:pt x="16215" y="86635"/>
                  </a:lnTo>
                  <a:lnTo>
                    <a:pt x="4352" y="70499"/>
                  </a:lnTo>
                  <a:lnTo>
                    <a:pt x="0" y="50757"/>
                  </a:lnTo>
                  <a:lnTo>
                    <a:pt x="4352" y="31015"/>
                  </a:lnTo>
                  <a:lnTo>
                    <a:pt x="16215" y="14879"/>
                  </a:lnTo>
                  <a:lnTo>
                    <a:pt x="33799" y="3993"/>
                  </a:lnTo>
                  <a:lnTo>
                    <a:pt x="55313" y="0"/>
                  </a:lnTo>
                  <a:lnTo>
                    <a:pt x="76827" y="3993"/>
                  </a:lnTo>
                  <a:lnTo>
                    <a:pt x="94410" y="14879"/>
                  </a:lnTo>
                  <a:lnTo>
                    <a:pt x="106274" y="31015"/>
                  </a:lnTo>
                  <a:lnTo>
                    <a:pt x="110626" y="50757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37160" y="1851314"/>
              <a:ext cx="4321175" cy="2159000"/>
            </a:xfrm>
            <a:custGeom>
              <a:avLst/>
              <a:gdLst/>
              <a:ahLst/>
              <a:cxnLst/>
              <a:rect l="l" t="t" r="r" b="b"/>
              <a:pathLst>
                <a:path w="4321175" h="2159000">
                  <a:moveTo>
                    <a:pt x="55313" y="853209"/>
                  </a:moveTo>
                  <a:lnTo>
                    <a:pt x="55313" y="853209"/>
                  </a:lnTo>
                  <a:lnTo>
                    <a:pt x="255493" y="1543269"/>
                  </a:lnTo>
                  <a:lnTo>
                    <a:pt x="455674" y="1510639"/>
                  </a:lnTo>
                  <a:lnTo>
                    <a:pt x="657172" y="1649618"/>
                  </a:lnTo>
                  <a:lnTo>
                    <a:pt x="857353" y="1677414"/>
                  </a:lnTo>
                  <a:lnTo>
                    <a:pt x="1257714" y="1695541"/>
                  </a:lnTo>
                  <a:lnTo>
                    <a:pt x="1859573" y="1778929"/>
                  </a:lnTo>
                  <a:lnTo>
                    <a:pt x="2461433" y="1810350"/>
                  </a:lnTo>
                  <a:lnTo>
                    <a:pt x="3063292" y="1847814"/>
                  </a:lnTo>
                  <a:lnTo>
                    <a:pt x="3665151" y="1829686"/>
                  </a:lnTo>
                  <a:lnTo>
                    <a:pt x="4265693" y="1878027"/>
                  </a:lnTo>
                </a:path>
                <a:path w="4321175" h="2159000">
                  <a:moveTo>
                    <a:pt x="55313" y="0"/>
                  </a:moveTo>
                  <a:lnTo>
                    <a:pt x="55313" y="853209"/>
                  </a:lnTo>
                </a:path>
                <a:path w="4321175" h="2159000">
                  <a:moveTo>
                    <a:pt x="55313" y="853209"/>
                  </a:moveTo>
                  <a:lnTo>
                    <a:pt x="55313" y="1706418"/>
                  </a:lnTo>
                </a:path>
                <a:path w="4321175" h="2159000">
                  <a:moveTo>
                    <a:pt x="0" y="0"/>
                  </a:moveTo>
                  <a:lnTo>
                    <a:pt x="110626" y="0"/>
                  </a:lnTo>
                </a:path>
                <a:path w="4321175" h="2159000">
                  <a:moveTo>
                    <a:pt x="0" y="1706418"/>
                  </a:moveTo>
                  <a:lnTo>
                    <a:pt x="110626" y="1706418"/>
                  </a:lnTo>
                </a:path>
                <a:path w="4321175" h="2159000">
                  <a:moveTo>
                    <a:pt x="255493" y="1003064"/>
                  </a:moveTo>
                  <a:lnTo>
                    <a:pt x="255493" y="1543269"/>
                  </a:lnTo>
                </a:path>
                <a:path w="4321175" h="2159000">
                  <a:moveTo>
                    <a:pt x="255493" y="1543269"/>
                  </a:moveTo>
                  <a:lnTo>
                    <a:pt x="255493" y="2083474"/>
                  </a:lnTo>
                </a:path>
                <a:path w="4321175" h="2159000">
                  <a:moveTo>
                    <a:pt x="200180" y="1003064"/>
                  </a:moveTo>
                  <a:lnTo>
                    <a:pt x="310806" y="1003064"/>
                  </a:lnTo>
                </a:path>
                <a:path w="4321175" h="2159000">
                  <a:moveTo>
                    <a:pt x="200180" y="2083474"/>
                  </a:moveTo>
                  <a:lnTo>
                    <a:pt x="310806" y="2083474"/>
                  </a:lnTo>
                </a:path>
                <a:path w="4321175" h="2159000">
                  <a:moveTo>
                    <a:pt x="455674" y="965600"/>
                  </a:moveTo>
                  <a:lnTo>
                    <a:pt x="455674" y="1510639"/>
                  </a:lnTo>
                </a:path>
                <a:path w="4321175" h="2159000">
                  <a:moveTo>
                    <a:pt x="455674" y="1510639"/>
                  </a:moveTo>
                  <a:lnTo>
                    <a:pt x="455674" y="2055678"/>
                  </a:lnTo>
                </a:path>
                <a:path w="4321175" h="2159000">
                  <a:moveTo>
                    <a:pt x="400361" y="965600"/>
                  </a:moveTo>
                  <a:lnTo>
                    <a:pt x="510987" y="965600"/>
                  </a:lnTo>
                </a:path>
                <a:path w="4321175" h="2159000">
                  <a:moveTo>
                    <a:pt x="400361" y="2055678"/>
                  </a:moveTo>
                  <a:lnTo>
                    <a:pt x="510987" y="2055678"/>
                  </a:lnTo>
                </a:path>
                <a:path w="4321175" h="2159000">
                  <a:moveTo>
                    <a:pt x="657172" y="1245975"/>
                  </a:moveTo>
                  <a:lnTo>
                    <a:pt x="657172" y="1649618"/>
                  </a:lnTo>
                </a:path>
                <a:path w="4321175" h="2159000">
                  <a:moveTo>
                    <a:pt x="657172" y="1649618"/>
                  </a:moveTo>
                  <a:lnTo>
                    <a:pt x="657172" y="2053261"/>
                  </a:lnTo>
                </a:path>
                <a:path w="4321175" h="2159000">
                  <a:moveTo>
                    <a:pt x="601859" y="1245975"/>
                  </a:moveTo>
                  <a:lnTo>
                    <a:pt x="712485" y="1245975"/>
                  </a:lnTo>
                </a:path>
                <a:path w="4321175" h="2159000">
                  <a:moveTo>
                    <a:pt x="601859" y="2053261"/>
                  </a:moveTo>
                  <a:lnTo>
                    <a:pt x="712485" y="2053261"/>
                  </a:lnTo>
                </a:path>
                <a:path w="4321175" h="2159000">
                  <a:moveTo>
                    <a:pt x="857353" y="1196426"/>
                  </a:moveTo>
                  <a:lnTo>
                    <a:pt x="857353" y="1677414"/>
                  </a:lnTo>
                </a:path>
                <a:path w="4321175" h="2159000">
                  <a:moveTo>
                    <a:pt x="857353" y="1677414"/>
                  </a:moveTo>
                  <a:lnTo>
                    <a:pt x="857353" y="2158401"/>
                  </a:lnTo>
                </a:path>
                <a:path w="4321175" h="2159000">
                  <a:moveTo>
                    <a:pt x="802040" y="1196426"/>
                  </a:moveTo>
                  <a:lnTo>
                    <a:pt x="912666" y="1196426"/>
                  </a:lnTo>
                </a:path>
                <a:path w="4321175" h="2159000">
                  <a:moveTo>
                    <a:pt x="802040" y="2158401"/>
                  </a:moveTo>
                  <a:lnTo>
                    <a:pt x="912666" y="2158401"/>
                  </a:lnTo>
                </a:path>
                <a:path w="4321175" h="2159000">
                  <a:moveTo>
                    <a:pt x="1257714" y="1278605"/>
                  </a:moveTo>
                  <a:lnTo>
                    <a:pt x="1257714" y="1695541"/>
                  </a:lnTo>
                </a:path>
                <a:path w="4321175" h="2159000">
                  <a:moveTo>
                    <a:pt x="1257714" y="1695541"/>
                  </a:moveTo>
                  <a:lnTo>
                    <a:pt x="1257714" y="2112478"/>
                  </a:lnTo>
                </a:path>
                <a:path w="4321175" h="2159000">
                  <a:moveTo>
                    <a:pt x="1202401" y="1278605"/>
                  </a:moveTo>
                  <a:lnTo>
                    <a:pt x="1313027" y="1278605"/>
                  </a:lnTo>
                </a:path>
                <a:path w="4321175" h="2159000">
                  <a:moveTo>
                    <a:pt x="1202401" y="2112478"/>
                  </a:moveTo>
                  <a:lnTo>
                    <a:pt x="1313027" y="2112478"/>
                  </a:lnTo>
                </a:path>
                <a:path w="4321175" h="2159000">
                  <a:moveTo>
                    <a:pt x="1859573" y="1450214"/>
                  </a:moveTo>
                  <a:lnTo>
                    <a:pt x="1859573" y="1778929"/>
                  </a:lnTo>
                </a:path>
                <a:path w="4321175" h="2159000">
                  <a:moveTo>
                    <a:pt x="1859573" y="1778929"/>
                  </a:moveTo>
                  <a:lnTo>
                    <a:pt x="1859573" y="2107644"/>
                  </a:lnTo>
                </a:path>
                <a:path w="4321175" h="2159000">
                  <a:moveTo>
                    <a:pt x="1804260" y="1450214"/>
                  </a:moveTo>
                  <a:lnTo>
                    <a:pt x="1914886" y="1450214"/>
                  </a:lnTo>
                </a:path>
                <a:path w="4321175" h="2159000">
                  <a:moveTo>
                    <a:pt x="1804260" y="2107644"/>
                  </a:moveTo>
                  <a:lnTo>
                    <a:pt x="1914886" y="2107644"/>
                  </a:lnTo>
                </a:path>
                <a:path w="4321175" h="2159000">
                  <a:moveTo>
                    <a:pt x="2461433" y="1550520"/>
                  </a:moveTo>
                  <a:lnTo>
                    <a:pt x="2461433" y="1810350"/>
                  </a:lnTo>
                </a:path>
                <a:path w="4321175" h="2159000">
                  <a:moveTo>
                    <a:pt x="2461433" y="1810350"/>
                  </a:moveTo>
                  <a:lnTo>
                    <a:pt x="2461433" y="2070180"/>
                  </a:lnTo>
                </a:path>
                <a:path w="4321175" h="2159000">
                  <a:moveTo>
                    <a:pt x="2406120" y="1550520"/>
                  </a:moveTo>
                  <a:lnTo>
                    <a:pt x="2516746" y="1550520"/>
                  </a:lnTo>
                </a:path>
                <a:path w="4321175" h="2159000">
                  <a:moveTo>
                    <a:pt x="2406120" y="2070180"/>
                  </a:moveTo>
                  <a:lnTo>
                    <a:pt x="2516746" y="2070180"/>
                  </a:lnTo>
                </a:path>
                <a:path w="4321175" h="2159000">
                  <a:moveTo>
                    <a:pt x="3063292" y="1658078"/>
                  </a:moveTo>
                  <a:lnTo>
                    <a:pt x="3063292" y="1847814"/>
                  </a:lnTo>
                </a:path>
                <a:path w="4321175" h="2159000">
                  <a:moveTo>
                    <a:pt x="3063292" y="1847814"/>
                  </a:moveTo>
                  <a:lnTo>
                    <a:pt x="3063292" y="2037550"/>
                  </a:lnTo>
                </a:path>
                <a:path w="4321175" h="2159000">
                  <a:moveTo>
                    <a:pt x="3007979" y="1658078"/>
                  </a:moveTo>
                  <a:lnTo>
                    <a:pt x="3118605" y="1658078"/>
                  </a:lnTo>
                </a:path>
                <a:path w="4321175" h="2159000">
                  <a:moveTo>
                    <a:pt x="3007979" y="2037550"/>
                  </a:moveTo>
                  <a:lnTo>
                    <a:pt x="3118605" y="2037550"/>
                  </a:lnTo>
                </a:path>
                <a:path w="4321175" h="2159000">
                  <a:moveTo>
                    <a:pt x="3665151" y="1591609"/>
                  </a:moveTo>
                  <a:lnTo>
                    <a:pt x="3665151" y="1829686"/>
                  </a:lnTo>
                </a:path>
                <a:path w="4321175" h="2159000">
                  <a:moveTo>
                    <a:pt x="3665151" y="1829686"/>
                  </a:moveTo>
                  <a:lnTo>
                    <a:pt x="3665151" y="2067763"/>
                  </a:lnTo>
                </a:path>
                <a:path w="4321175" h="2159000">
                  <a:moveTo>
                    <a:pt x="3609838" y="1591609"/>
                  </a:moveTo>
                  <a:lnTo>
                    <a:pt x="3720464" y="1591609"/>
                  </a:lnTo>
                </a:path>
                <a:path w="4321175" h="2159000">
                  <a:moveTo>
                    <a:pt x="3609838" y="2067763"/>
                  </a:moveTo>
                  <a:lnTo>
                    <a:pt x="3720464" y="2067763"/>
                  </a:lnTo>
                </a:path>
                <a:path w="4321175" h="2159000">
                  <a:moveTo>
                    <a:pt x="4265693" y="1718503"/>
                  </a:moveTo>
                  <a:lnTo>
                    <a:pt x="4265693" y="1878027"/>
                  </a:lnTo>
                </a:path>
                <a:path w="4321175" h="2159000">
                  <a:moveTo>
                    <a:pt x="4265693" y="1878027"/>
                  </a:moveTo>
                  <a:lnTo>
                    <a:pt x="4265693" y="2037550"/>
                  </a:lnTo>
                </a:path>
                <a:path w="4321175" h="2159000">
                  <a:moveTo>
                    <a:pt x="4210380" y="1718503"/>
                  </a:moveTo>
                  <a:lnTo>
                    <a:pt x="4321006" y="1718503"/>
                  </a:lnTo>
                </a:path>
                <a:path w="4321175" h="2159000">
                  <a:moveTo>
                    <a:pt x="4210380" y="2037550"/>
                  </a:moveTo>
                  <a:lnTo>
                    <a:pt x="4321006" y="2037550"/>
                  </a:lnTo>
                </a:path>
              </a:pathLst>
            </a:custGeom>
            <a:ln w="22729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6423" y="2653029"/>
              <a:ext cx="112099" cy="10298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6604" y="3343089"/>
              <a:ext cx="112099" cy="10298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6785" y="3310459"/>
              <a:ext cx="112099" cy="10298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8282" y="3449438"/>
              <a:ext cx="112099" cy="10298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38463" y="3477234"/>
              <a:ext cx="112099" cy="10298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38825" y="3495361"/>
              <a:ext cx="112099" cy="10298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40684" y="3578749"/>
              <a:ext cx="112099" cy="10298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2543" y="3610170"/>
              <a:ext cx="112099" cy="102988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345140" y="3648370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55312" y="0"/>
                  </a:moveTo>
                  <a:lnTo>
                    <a:pt x="33798" y="3993"/>
                  </a:lnTo>
                  <a:lnTo>
                    <a:pt x="16215" y="14879"/>
                  </a:lnTo>
                  <a:lnTo>
                    <a:pt x="4352" y="31014"/>
                  </a:lnTo>
                  <a:lnTo>
                    <a:pt x="0" y="50756"/>
                  </a:lnTo>
                  <a:lnTo>
                    <a:pt x="4352" y="70499"/>
                  </a:lnTo>
                  <a:lnTo>
                    <a:pt x="16215" y="86634"/>
                  </a:lnTo>
                  <a:lnTo>
                    <a:pt x="33798" y="97521"/>
                  </a:lnTo>
                  <a:lnTo>
                    <a:pt x="55312" y="101514"/>
                  </a:lnTo>
                  <a:lnTo>
                    <a:pt x="76826" y="97521"/>
                  </a:lnTo>
                  <a:lnTo>
                    <a:pt x="94410" y="86634"/>
                  </a:lnTo>
                  <a:lnTo>
                    <a:pt x="106273" y="70499"/>
                  </a:lnTo>
                  <a:lnTo>
                    <a:pt x="110625" y="50756"/>
                  </a:lnTo>
                  <a:lnTo>
                    <a:pt x="106273" y="31014"/>
                  </a:lnTo>
                  <a:lnTo>
                    <a:pt x="94410" y="14879"/>
                  </a:lnTo>
                  <a:lnTo>
                    <a:pt x="76826" y="3993"/>
                  </a:lnTo>
                  <a:lnTo>
                    <a:pt x="55312" y="0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345139" y="3648370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110626" y="50757"/>
                  </a:moveTo>
                  <a:lnTo>
                    <a:pt x="106274" y="70499"/>
                  </a:lnTo>
                  <a:lnTo>
                    <a:pt x="94410" y="86635"/>
                  </a:lnTo>
                  <a:lnTo>
                    <a:pt x="76827" y="97521"/>
                  </a:lnTo>
                  <a:lnTo>
                    <a:pt x="55313" y="101514"/>
                  </a:lnTo>
                  <a:lnTo>
                    <a:pt x="33799" y="97521"/>
                  </a:lnTo>
                  <a:lnTo>
                    <a:pt x="16215" y="86635"/>
                  </a:lnTo>
                  <a:lnTo>
                    <a:pt x="4352" y="70499"/>
                  </a:lnTo>
                  <a:lnTo>
                    <a:pt x="0" y="50757"/>
                  </a:lnTo>
                  <a:lnTo>
                    <a:pt x="4352" y="31015"/>
                  </a:lnTo>
                  <a:lnTo>
                    <a:pt x="16215" y="14879"/>
                  </a:lnTo>
                  <a:lnTo>
                    <a:pt x="33799" y="3993"/>
                  </a:lnTo>
                  <a:lnTo>
                    <a:pt x="55313" y="0"/>
                  </a:lnTo>
                  <a:lnTo>
                    <a:pt x="76827" y="3993"/>
                  </a:lnTo>
                  <a:lnTo>
                    <a:pt x="94410" y="14879"/>
                  </a:lnTo>
                  <a:lnTo>
                    <a:pt x="106274" y="31015"/>
                  </a:lnTo>
                  <a:lnTo>
                    <a:pt x="110626" y="50757"/>
                  </a:lnTo>
                  <a:close/>
                </a:path>
              </a:pathLst>
            </a:custGeom>
            <a:ln w="3175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946999" y="3630242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55312" y="0"/>
                  </a:moveTo>
                  <a:lnTo>
                    <a:pt x="33798" y="3993"/>
                  </a:lnTo>
                  <a:lnTo>
                    <a:pt x="16215" y="14880"/>
                  </a:lnTo>
                  <a:lnTo>
                    <a:pt x="4352" y="31015"/>
                  </a:lnTo>
                  <a:lnTo>
                    <a:pt x="0" y="50758"/>
                  </a:lnTo>
                  <a:lnTo>
                    <a:pt x="4352" y="70500"/>
                  </a:lnTo>
                  <a:lnTo>
                    <a:pt x="16215" y="86635"/>
                  </a:lnTo>
                  <a:lnTo>
                    <a:pt x="33798" y="97521"/>
                  </a:lnTo>
                  <a:lnTo>
                    <a:pt x="55312" y="101514"/>
                  </a:lnTo>
                  <a:lnTo>
                    <a:pt x="76826" y="97521"/>
                  </a:lnTo>
                  <a:lnTo>
                    <a:pt x="94410" y="86635"/>
                  </a:lnTo>
                  <a:lnTo>
                    <a:pt x="106273" y="70500"/>
                  </a:lnTo>
                  <a:lnTo>
                    <a:pt x="110625" y="50758"/>
                  </a:lnTo>
                  <a:lnTo>
                    <a:pt x="106273" y="31015"/>
                  </a:lnTo>
                  <a:lnTo>
                    <a:pt x="94410" y="14880"/>
                  </a:lnTo>
                  <a:lnTo>
                    <a:pt x="76826" y="3993"/>
                  </a:lnTo>
                  <a:lnTo>
                    <a:pt x="55312" y="0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946998" y="3630243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110626" y="50757"/>
                  </a:moveTo>
                  <a:lnTo>
                    <a:pt x="106274" y="70499"/>
                  </a:lnTo>
                  <a:lnTo>
                    <a:pt x="94410" y="86635"/>
                  </a:lnTo>
                  <a:lnTo>
                    <a:pt x="76827" y="97521"/>
                  </a:lnTo>
                  <a:lnTo>
                    <a:pt x="55313" y="101514"/>
                  </a:lnTo>
                  <a:lnTo>
                    <a:pt x="33799" y="97521"/>
                  </a:lnTo>
                  <a:lnTo>
                    <a:pt x="16215" y="86635"/>
                  </a:lnTo>
                  <a:lnTo>
                    <a:pt x="4352" y="70499"/>
                  </a:lnTo>
                  <a:lnTo>
                    <a:pt x="0" y="50757"/>
                  </a:lnTo>
                  <a:lnTo>
                    <a:pt x="4352" y="31015"/>
                  </a:lnTo>
                  <a:lnTo>
                    <a:pt x="16215" y="14879"/>
                  </a:lnTo>
                  <a:lnTo>
                    <a:pt x="33799" y="3993"/>
                  </a:lnTo>
                  <a:lnTo>
                    <a:pt x="55313" y="0"/>
                  </a:lnTo>
                  <a:lnTo>
                    <a:pt x="76827" y="3993"/>
                  </a:lnTo>
                  <a:lnTo>
                    <a:pt x="94410" y="14879"/>
                  </a:lnTo>
                  <a:lnTo>
                    <a:pt x="106274" y="31015"/>
                  </a:lnTo>
                  <a:lnTo>
                    <a:pt x="110626" y="50757"/>
                  </a:lnTo>
                  <a:close/>
                </a:path>
              </a:pathLst>
            </a:custGeom>
            <a:ln w="3175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547541" y="3678583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55312" y="0"/>
                  </a:moveTo>
                  <a:lnTo>
                    <a:pt x="33798" y="3993"/>
                  </a:lnTo>
                  <a:lnTo>
                    <a:pt x="16215" y="14880"/>
                  </a:lnTo>
                  <a:lnTo>
                    <a:pt x="4352" y="31015"/>
                  </a:lnTo>
                  <a:lnTo>
                    <a:pt x="0" y="50758"/>
                  </a:lnTo>
                  <a:lnTo>
                    <a:pt x="4352" y="70500"/>
                  </a:lnTo>
                  <a:lnTo>
                    <a:pt x="16215" y="86636"/>
                  </a:lnTo>
                  <a:lnTo>
                    <a:pt x="33798" y="97522"/>
                  </a:lnTo>
                  <a:lnTo>
                    <a:pt x="55312" y="101516"/>
                  </a:lnTo>
                  <a:lnTo>
                    <a:pt x="76826" y="97522"/>
                  </a:lnTo>
                  <a:lnTo>
                    <a:pt x="94410" y="86636"/>
                  </a:lnTo>
                  <a:lnTo>
                    <a:pt x="106273" y="70500"/>
                  </a:lnTo>
                  <a:lnTo>
                    <a:pt x="110625" y="50758"/>
                  </a:lnTo>
                  <a:lnTo>
                    <a:pt x="106273" y="31015"/>
                  </a:lnTo>
                  <a:lnTo>
                    <a:pt x="94410" y="14880"/>
                  </a:lnTo>
                  <a:lnTo>
                    <a:pt x="76826" y="3993"/>
                  </a:lnTo>
                  <a:lnTo>
                    <a:pt x="55312" y="0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547541" y="3678583"/>
              <a:ext cx="111125" cy="101600"/>
            </a:xfrm>
            <a:custGeom>
              <a:avLst/>
              <a:gdLst/>
              <a:ahLst/>
              <a:cxnLst/>
              <a:rect l="l" t="t" r="r" b="b"/>
              <a:pathLst>
                <a:path w="111125" h="101600">
                  <a:moveTo>
                    <a:pt x="110626" y="50757"/>
                  </a:moveTo>
                  <a:lnTo>
                    <a:pt x="106274" y="70499"/>
                  </a:lnTo>
                  <a:lnTo>
                    <a:pt x="94410" y="86635"/>
                  </a:lnTo>
                  <a:lnTo>
                    <a:pt x="76827" y="97521"/>
                  </a:lnTo>
                  <a:lnTo>
                    <a:pt x="55313" y="101514"/>
                  </a:lnTo>
                  <a:lnTo>
                    <a:pt x="33799" y="97521"/>
                  </a:lnTo>
                  <a:lnTo>
                    <a:pt x="16215" y="86635"/>
                  </a:lnTo>
                  <a:lnTo>
                    <a:pt x="4352" y="70499"/>
                  </a:lnTo>
                  <a:lnTo>
                    <a:pt x="0" y="50757"/>
                  </a:lnTo>
                  <a:lnTo>
                    <a:pt x="4352" y="31015"/>
                  </a:lnTo>
                  <a:lnTo>
                    <a:pt x="16215" y="14879"/>
                  </a:lnTo>
                  <a:lnTo>
                    <a:pt x="33799" y="3993"/>
                  </a:lnTo>
                  <a:lnTo>
                    <a:pt x="55313" y="0"/>
                  </a:lnTo>
                  <a:lnTo>
                    <a:pt x="76827" y="3993"/>
                  </a:lnTo>
                  <a:lnTo>
                    <a:pt x="94410" y="14879"/>
                  </a:lnTo>
                  <a:lnTo>
                    <a:pt x="106274" y="31015"/>
                  </a:lnTo>
                  <a:lnTo>
                    <a:pt x="110626" y="50757"/>
                  </a:lnTo>
                  <a:close/>
                </a:path>
              </a:pathLst>
            </a:custGeom>
            <a:ln w="3175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969380" y="3910174"/>
            <a:ext cx="9906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45" b="1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96134" y="3374833"/>
            <a:ext cx="1727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20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96134" y="2840671"/>
            <a:ext cx="1727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40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96134" y="2305300"/>
            <a:ext cx="1727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96134" y="1769930"/>
            <a:ext cx="1727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80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22899" y="1234559"/>
            <a:ext cx="24511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100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92204" y="1343572"/>
            <a:ext cx="196215" cy="28892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200" spc="-65" b="1">
                <a:latin typeface="Arial"/>
                <a:cs typeface="Arial"/>
              </a:rPr>
              <a:t>Resting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LVOT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gradient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(mm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Hg),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mean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(SD)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292852" y="4326939"/>
            <a:ext cx="985519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latin typeface="Arial"/>
                <a:cs typeface="Arial"/>
              </a:rPr>
              <a:t>BL</a:t>
            </a:r>
            <a:r>
              <a:rPr dirty="0" sz="950" spc="39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4</a:t>
            </a:r>
            <a:r>
              <a:rPr dirty="0" sz="950" spc="275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8</a:t>
            </a:r>
            <a:r>
              <a:rPr dirty="0" sz="950" spc="135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12</a:t>
            </a:r>
            <a:r>
              <a:rPr dirty="0" sz="950" spc="229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16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511057" y="4326939"/>
            <a:ext cx="1676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24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112917" y="4297768"/>
            <a:ext cx="499109" cy="40195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950" spc="-25" b="1">
                <a:latin typeface="Arial"/>
                <a:cs typeface="Arial"/>
              </a:rPr>
              <a:t>36</a:t>
            </a:r>
            <a:endParaRPr sz="9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dirty="0" sz="1100" spc="30" b="1">
                <a:latin typeface="Arial"/>
                <a:cs typeface="Arial"/>
              </a:rPr>
              <a:t>Week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714776" y="4326939"/>
            <a:ext cx="1676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48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316635" y="4326939"/>
            <a:ext cx="1676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918494" y="4326939"/>
            <a:ext cx="1676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72</a:t>
            </a:r>
            <a:endParaRPr sz="95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519037" y="4326939"/>
            <a:ext cx="1676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84</a:t>
            </a:r>
            <a:endParaRPr sz="95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260798" y="1640332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48.4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465345" y="2643123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21.2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468780" y="2237740"/>
            <a:ext cx="469265" cy="449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820">
              <a:lnSpc>
                <a:spcPts val="114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23.8</a:t>
            </a:r>
            <a:endParaRPr sz="1000">
              <a:latin typeface="Arial"/>
              <a:cs typeface="Arial"/>
            </a:endParaRPr>
          </a:p>
          <a:p>
            <a:pPr marL="207010">
              <a:lnSpc>
                <a:spcPts val="107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23.8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30"/>
              </a:lnSpc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22.6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852123" y="2758947"/>
            <a:ext cx="27432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4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18.6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16.4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062449" y="2524252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17.6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2059015" y="2661411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15.5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2452616" y="2801620"/>
            <a:ext cx="274320" cy="31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3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16.9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3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15.7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055353" y="3103371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13.0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658090" y="3072891"/>
            <a:ext cx="274320" cy="31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3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12.6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3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11.2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257393" y="3136900"/>
            <a:ext cx="274320" cy="31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3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11.2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3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11.0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860884" y="3115564"/>
            <a:ext cx="274320" cy="31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3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11.9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3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10.0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463635" y="3240532"/>
            <a:ext cx="271145" cy="31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3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10.1</a:t>
            </a:r>
            <a:endParaRPr sz="1000">
              <a:latin typeface="Arial"/>
              <a:cs typeface="Arial"/>
            </a:endParaRPr>
          </a:p>
          <a:p>
            <a:pPr marL="43815">
              <a:lnSpc>
                <a:spcPts val="1130"/>
              </a:lnSpc>
            </a:pPr>
            <a:r>
              <a:rPr dirty="0" sz="1000" spc="-25" b="1">
                <a:solidFill>
                  <a:srgbClr val="008000"/>
                </a:solidFill>
                <a:latin typeface="Arial"/>
                <a:cs typeface="Arial"/>
              </a:rPr>
              <a:t>9.2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3058787" y="2219452"/>
            <a:ext cx="1219835" cy="924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5585">
              <a:lnSpc>
                <a:spcPts val="1814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Week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48</a:t>
            </a:r>
            <a:endParaRPr sz="1600">
              <a:latin typeface="Arial"/>
              <a:cs typeface="Arial"/>
            </a:endParaRPr>
          </a:p>
          <a:p>
            <a:pPr algn="ctr" marL="234950">
              <a:lnSpc>
                <a:spcPts val="1445"/>
              </a:lnSpc>
            </a:pPr>
            <a:r>
              <a:rPr dirty="0" sz="1400">
                <a:latin typeface="Arial"/>
                <a:cs typeface="Arial"/>
              </a:rPr>
              <a:t>−35.6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(32.6)</a:t>
            </a:r>
            <a:endParaRPr sz="1400">
              <a:latin typeface="Arial"/>
              <a:cs typeface="Arial"/>
            </a:endParaRPr>
          </a:p>
          <a:p>
            <a:pPr algn="ctr" marL="226695">
              <a:lnSpc>
                <a:spcPts val="1550"/>
              </a:lnSpc>
            </a:pPr>
            <a:r>
              <a:rPr dirty="0" sz="1400">
                <a:latin typeface="Arial"/>
                <a:cs typeface="Arial"/>
              </a:rPr>
              <a:t>mm</a:t>
            </a:r>
            <a:r>
              <a:rPr dirty="0" sz="1400" spc="-25">
                <a:latin typeface="Arial"/>
                <a:cs typeface="Arial"/>
              </a:rPr>
              <a:t> Hg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13.8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5070801" y="2210308"/>
            <a:ext cx="984885" cy="645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1814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Week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84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480"/>
              </a:lnSpc>
            </a:pPr>
            <a:r>
              <a:rPr dirty="0" sz="1400">
                <a:latin typeface="Arial"/>
                <a:cs typeface="Arial"/>
              </a:rPr>
              <a:t>−32.8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(30.8)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85"/>
              </a:lnSpc>
            </a:pPr>
            <a:r>
              <a:rPr dirty="0" sz="1400">
                <a:latin typeface="Arial"/>
                <a:cs typeface="Arial"/>
              </a:rPr>
              <a:t>mm</a:t>
            </a:r>
            <a:r>
              <a:rPr dirty="0" sz="1400" spc="-25">
                <a:latin typeface="Arial"/>
                <a:cs typeface="Arial"/>
              </a:rPr>
              <a:t> Hg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 descr=""/>
          <p:cNvSpPr/>
          <p:nvPr/>
        </p:nvSpPr>
        <p:spPr>
          <a:xfrm>
            <a:off x="1250823" y="1439430"/>
            <a:ext cx="4428490" cy="762000"/>
          </a:xfrm>
          <a:custGeom>
            <a:avLst/>
            <a:gdLst/>
            <a:ahLst/>
            <a:cxnLst/>
            <a:rect l="l" t="t" r="r" b="b"/>
            <a:pathLst>
              <a:path w="4428490" h="762000">
                <a:moveTo>
                  <a:pt x="4427994" y="604469"/>
                </a:moveTo>
                <a:lnTo>
                  <a:pt x="4357903" y="604469"/>
                </a:lnTo>
                <a:lnTo>
                  <a:pt x="4357903" y="0"/>
                </a:lnTo>
                <a:lnTo>
                  <a:pt x="2566035" y="0"/>
                </a:lnTo>
                <a:lnTo>
                  <a:pt x="1791868" y="0"/>
                </a:lnTo>
                <a:lnTo>
                  <a:pt x="0" y="0"/>
                </a:lnTo>
                <a:lnTo>
                  <a:pt x="0" y="57099"/>
                </a:lnTo>
                <a:lnTo>
                  <a:pt x="1791868" y="57099"/>
                </a:lnTo>
                <a:lnTo>
                  <a:pt x="2508935" y="57099"/>
                </a:lnTo>
                <a:lnTo>
                  <a:pt x="2508935" y="604469"/>
                </a:lnTo>
                <a:lnTo>
                  <a:pt x="2438857" y="604469"/>
                </a:lnTo>
                <a:lnTo>
                  <a:pt x="2537485" y="761479"/>
                </a:lnTo>
                <a:lnTo>
                  <a:pt x="2636126" y="604469"/>
                </a:lnTo>
                <a:lnTo>
                  <a:pt x="2566035" y="604469"/>
                </a:lnTo>
                <a:lnTo>
                  <a:pt x="2566035" y="57099"/>
                </a:lnTo>
                <a:lnTo>
                  <a:pt x="4300804" y="57099"/>
                </a:lnTo>
                <a:lnTo>
                  <a:pt x="4300804" y="604469"/>
                </a:lnTo>
                <a:lnTo>
                  <a:pt x="4230725" y="604469"/>
                </a:lnTo>
                <a:lnTo>
                  <a:pt x="4329354" y="761479"/>
                </a:lnTo>
                <a:lnTo>
                  <a:pt x="4427994" y="604469"/>
                </a:lnTo>
                <a:close/>
              </a:path>
            </a:pathLst>
          </a:custGeom>
          <a:solidFill>
            <a:srgbClr val="A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 txBox="1"/>
          <p:nvPr/>
        </p:nvSpPr>
        <p:spPr>
          <a:xfrm>
            <a:off x="1237286" y="1186179"/>
            <a:ext cx="23183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Change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baseline*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6711679" y="1321357"/>
            <a:ext cx="4618355" cy="3045460"/>
            <a:chOff x="6711679" y="1321357"/>
            <a:chExt cx="4618355" cy="3045460"/>
          </a:xfrm>
        </p:grpSpPr>
        <p:sp>
          <p:nvSpPr>
            <p:cNvPr id="66" name="object 66" descr=""/>
            <p:cNvSpPr/>
            <p:nvPr/>
          </p:nvSpPr>
          <p:spPr>
            <a:xfrm>
              <a:off x="6722791" y="1333422"/>
              <a:ext cx="4596130" cy="3021330"/>
            </a:xfrm>
            <a:custGeom>
              <a:avLst/>
              <a:gdLst/>
              <a:ahLst/>
              <a:cxnLst/>
              <a:rect l="l" t="t" r="r" b="b"/>
              <a:pathLst>
                <a:path w="4596130" h="3021329">
                  <a:moveTo>
                    <a:pt x="59274" y="2955551"/>
                  </a:moveTo>
                  <a:lnTo>
                    <a:pt x="4595776" y="2955551"/>
                  </a:lnTo>
                </a:path>
                <a:path w="4596130" h="3021329">
                  <a:moveTo>
                    <a:pt x="321401" y="2955551"/>
                  </a:moveTo>
                  <a:lnTo>
                    <a:pt x="321401" y="3020854"/>
                  </a:lnTo>
                </a:path>
                <a:path w="4596130" h="3021329">
                  <a:moveTo>
                    <a:pt x="521618" y="2955551"/>
                  </a:moveTo>
                  <a:lnTo>
                    <a:pt x="521618" y="3020854"/>
                  </a:lnTo>
                </a:path>
                <a:path w="4596130" h="3021329">
                  <a:moveTo>
                    <a:pt x="721835" y="2955551"/>
                  </a:moveTo>
                  <a:lnTo>
                    <a:pt x="721835" y="3020854"/>
                  </a:lnTo>
                </a:path>
                <a:path w="4596130" h="3021329">
                  <a:moveTo>
                    <a:pt x="923370" y="2955551"/>
                  </a:moveTo>
                  <a:lnTo>
                    <a:pt x="923370" y="3020854"/>
                  </a:lnTo>
                </a:path>
                <a:path w="4596130" h="3021329">
                  <a:moveTo>
                    <a:pt x="1123587" y="2955551"/>
                  </a:moveTo>
                  <a:lnTo>
                    <a:pt x="1123587" y="3020854"/>
                  </a:lnTo>
                </a:path>
                <a:path w="4596130" h="3021329">
                  <a:moveTo>
                    <a:pt x="1524022" y="2955551"/>
                  </a:moveTo>
                  <a:lnTo>
                    <a:pt x="1524022" y="3020854"/>
                  </a:lnTo>
                </a:path>
                <a:path w="4596130" h="3021329">
                  <a:moveTo>
                    <a:pt x="2125991" y="2955551"/>
                  </a:moveTo>
                  <a:lnTo>
                    <a:pt x="2125991" y="3020854"/>
                  </a:lnTo>
                </a:path>
                <a:path w="4596130" h="3021329">
                  <a:moveTo>
                    <a:pt x="2727960" y="2955551"/>
                  </a:moveTo>
                  <a:lnTo>
                    <a:pt x="2727960" y="3020854"/>
                  </a:lnTo>
                </a:path>
                <a:path w="4596130" h="3021329">
                  <a:moveTo>
                    <a:pt x="3329929" y="2955551"/>
                  </a:moveTo>
                  <a:lnTo>
                    <a:pt x="3329929" y="3020854"/>
                  </a:lnTo>
                </a:path>
                <a:path w="4596130" h="3021329">
                  <a:moveTo>
                    <a:pt x="3931898" y="2955551"/>
                  </a:moveTo>
                  <a:lnTo>
                    <a:pt x="3931898" y="3020854"/>
                  </a:lnTo>
                </a:path>
                <a:path w="4596130" h="3021329">
                  <a:moveTo>
                    <a:pt x="4532550" y="2955551"/>
                  </a:moveTo>
                  <a:lnTo>
                    <a:pt x="4532550" y="3020854"/>
                  </a:lnTo>
                </a:path>
                <a:path w="4596130" h="3021329">
                  <a:moveTo>
                    <a:pt x="71129" y="2966435"/>
                  </a:moveTo>
                  <a:lnTo>
                    <a:pt x="71129" y="0"/>
                  </a:lnTo>
                </a:path>
                <a:path w="4596130" h="3021329">
                  <a:moveTo>
                    <a:pt x="71129" y="2729411"/>
                  </a:moveTo>
                  <a:lnTo>
                    <a:pt x="0" y="2729411"/>
                  </a:lnTo>
                </a:path>
                <a:path w="4596130" h="3021329">
                  <a:moveTo>
                    <a:pt x="71129" y="2277129"/>
                  </a:moveTo>
                  <a:lnTo>
                    <a:pt x="0" y="2277129"/>
                  </a:lnTo>
                </a:path>
                <a:path w="4596130" h="3021329">
                  <a:moveTo>
                    <a:pt x="71129" y="1823638"/>
                  </a:moveTo>
                  <a:lnTo>
                    <a:pt x="0" y="1823638"/>
                  </a:lnTo>
                </a:path>
                <a:path w="4596130" h="3021329">
                  <a:moveTo>
                    <a:pt x="71129" y="1370147"/>
                  </a:moveTo>
                  <a:lnTo>
                    <a:pt x="0" y="1370147"/>
                  </a:lnTo>
                </a:path>
                <a:path w="4596130" h="3021329">
                  <a:moveTo>
                    <a:pt x="71129" y="917865"/>
                  </a:moveTo>
                  <a:lnTo>
                    <a:pt x="0" y="917865"/>
                  </a:lnTo>
                </a:path>
                <a:path w="4596130" h="3021329">
                  <a:moveTo>
                    <a:pt x="71129" y="464374"/>
                  </a:moveTo>
                  <a:lnTo>
                    <a:pt x="0" y="464374"/>
                  </a:lnTo>
                </a:path>
                <a:path w="4596130" h="3021329">
                  <a:moveTo>
                    <a:pt x="71129" y="10883"/>
                  </a:moveTo>
                  <a:lnTo>
                    <a:pt x="0" y="10883"/>
                  </a:lnTo>
                </a:path>
                <a:path w="4596130" h="3021329">
                  <a:moveTo>
                    <a:pt x="71129" y="2503270"/>
                  </a:moveTo>
                  <a:lnTo>
                    <a:pt x="30296" y="2503270"/>
                  </a:lnTo>
                </a:path>
                <a:path w="4596130" h="3021329">
                  <a:moveTo>
                    <a:pt x="71129" y="2050988"/>
                  </a:moveTo>
                  <a:lnTo>
                    <a:pt x="30296" y="2050988"/>
                  </a:lnTo>
                </a:path>
                <a:path w="4596130" h="3021329">
                  <a:moveTo>
                    <a:pt x="71129" y="1597497"/>
                  </a:moveTo>
                  <a:lnTo>
                    <a:pt x="30296" y="1597497"/>
                  </a:lnTo>
                </a:path>
                <a:path w="4596130" h="3021329">
                  <a:moveTo>
                    <a:pt x="71129" y="1144006"/>
                  </a:moveTo>
                  <a:lnTo>
                    <a:pt x="30296" y="1144006"/>
                  </a:lnTo>
                </a:path>
                <a:path w="4596130" h="3021329">
                  <a:moveTo>
                    <a:pt x="71129" y="691724"/>
                  </a:moveTo>
                  <a:lnTo>
                    <a:pt x="30296" y="691724"/>
                  </a:lnTo>
                </a:path>
                <a:path w="4596130" h="3021329">
                  <a:moveTo>
                    <a:pt x="71129" y="238233"/>
                  </a:moveTo>
                  <a:lnTo>
                    <a:pt x="30296" y="238233"/>
                  </a:lnTo>
                </a:path>
              </a:pathLst>
            </a:custGeom>
            <a:ln w="227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244410" y="2973245"/>
              <a:ext cx="4011295" cy="675005"/>
            </a:xfrm>
            <a:custGeom>
              <a:avLst/>
              <a:gdLst/>
              <a:ahLst/>
              <a:cxnLst/>
              <a:rect l="l" t="t" r="r" b="b"/>
              <a:pathLst>
                <a:path w="4011295" h="675004">
                  <a:moveTo>
                    <a:pt x="0" y="111256"/>
                  </a:moveTo>
                  <a:lnTo>
                    <a:pt x="200217" y="0"/>
                  </a:lnTo>
                  <a:lnTo>
                    <a:pt x="200217" y="0"/>
                  </a:lnTo>
                  <a:lnTo>
                    <a:pt x="401751" y="292652"/>
                  </a:lnTo>
                  <a:lnTo>
                    <a:pt x="601969" y="371257"/>
                  </a:lnTo>
                  <a:lnTo>
                    <a:pt x="1002403" y="351908"/>
                  </a:lnTo>
                  <a:lnTo>
                    <a:pt x="1604372" y="528468"/>
                  </a:lnTo>
                  <a:lnTo>
                    <a:pt x="2206341" y="564747"/>
                  </a:lnTo>
                  <a:lnTo>
                    <a:pt x="2808310" y="593770"/>
                  </a:lnTo>
                  <a:lnTo>
                    <a:pt x="3410279" y="619166"/>
                  </a:lnTo>
                  <a:lnTo>
                    <a:pt x="4010931" y="674794"/>
                  </a:lnTo>
                </a:path>
              </a:pathLst>
            </a:custGeom>
            <a:ln w="21821">
              <a:solidFill>
                <a:srgbClr val="008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189087" y="2189613"/>
              <a:ext cx="311150" cy="1649730"/>
            </a:xfrm>
            <a:custGeom>
              <a:avLst/>
              <a:gdLst/>
              <a:ahLst/>
              <a:cxnLst/>
              <a:rect l="l" t="t" r="r" b="b"/>
              <a:pathLst>
                <a:path w="311150" h="1649729">
                  <a:moveTo>
                    <a:pt x="55323" y="140279"/>
                  </a:moveTo>
                  <a:lnTo>
                    <a:pt x="55323" y="894888"/>
                  </a:lnTo>
                </a:path>
                <a:path w="311150" h="1649729">
                  <a:moveTo>
                    <a:pt x="55323" y="894888"/>
                  </a:moveTo>
                  <a:lnTo>
                    <a:pt x="55323" y="1649497"/>
                  </a:lnTo>
                </a:path>
                <a:path w="311150" h="1649729">
                  <a:moveTo>
                    <a:pt x="0" y="140279"/>
                  </a:moveTo>
                  <a:lnTo>
                    <a:pt x="110646" y="140279"/>
                  </a:lnTo>
                </a:path>
                <a:path w="311150" h="1649729">
                  <a:moveTo>
                    <a:pt x="0" y="1649497"/>
                  </a:moveTo>
                  <a:lnTo>
                    <a:pt x="110646" y="1649497"/>
                  </a:lnTo>
                </a:path>
                <a:path w="311150" h="1649729">
                  <a:moveTo>
                    <a:pt x="255540" y="0"/>
                  </a:moveTo>
                  <a:lnTo>
                    <a:pt x="255540" y="783632"/>
                  </a:lnTo>
                </a:path>
                <a:path w="311150" h="1649729">
                  <a:moveTo>
                    <a:pt x="255540" y="783632"/>
                  </a:moveTo>
                  <a:lnTo>
                    <a:pt x="255540" y="1567264"/>
                  </a:lnTo>
                </a:path>
                <a:path w="311150" h="1649729">
                  <a:moveTo>
                    <a:pt x="200217" y="0"/>
                  </a:moveTo>
                  <a:lnTo>
                    <a:pt x="310863" y="0"/>
                  </a:lnTo>
                </a:path>
              </a:pathLst>
            </a:custGeom>
            <a:ln w="2273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389304" y="3745994"/>
              <a:ext cx="111125" cy="22225"/>
            </a:xfrm>
            <a:custGeom>
              <a:avLst/>
              <a:gdLst/>
              <a:ahLst/>
              <a:cxnLst/>
              <a:rect l="l" t="t" r="r" b="b"/>
              <a:pathLst>
                <a:path w="111125" h="22225">
                  <a:moveTo>
                    <a:pt x="0" y="21767"/>
                  </a:moveTo>
                  <a:lnTo>
                    <a:pt x="110646" y="21767"/>
                  </a:lnTo>
                  <a:lnTo>
                    <a:pt x="110646" y="0"/>
                  </a:lnTo>
                  <a:lnTo>
                    <a:pt x="0" y="0"/>
                  </a:lnTo>
                  <a:lnTo>
                    <a:pt x="0" y="21767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590839" y="2628592"/>
              <a:ext cx="3119755" cy="1393190"/>
            </a:xfrm>
            <a:custGeom>
              <a:avLst/>
              <a:gdLst/>
              <a:ahLst/>
              <a:cxnLst/>
              <a:rect l="l" t="t" r="r" b="b"/>
              <a:pathLst>
                <a:path w="3119754" h="1393189">
                  <a:moveTo>
                    <a:pt x="55323" y="3627"/>
                  </a:moveTo>
                  <a:lnTo>
                    <a:pt x="55323" y="637305"/>
                  </a:lnTo>
                </a:path>
                <a:path w="3119754" h="1393189">
                  <a:moveTo>
                    <a:pt x="55323" y="637305"/>
                  </a:moveTo>
                  <a:lnTo>
                    <a:pt x="55323" y="1270984"/>
                  </a:lnTo>
                </a:path>
                <a:path w="3119754" h="1393189">
                  <a:moveTo>
                    <a:pt x="0" y="3627"/>
                  </a:moveTo>
                  <a:lnTo>
                    <a:pt x="110646" y="3627"/>
                  </a:lnTo>
                </a:path>
                <a:path w="3119754" h="1393189">
                  <a:moveTo>
                    <a:pt x="0" y="1270984"/>
                  </a:moveTo>
                  <a:lnTo>
                    <a:pt x="110646" y="1270984"/>
                  </a:lnTo>
                </a:path>
                <a:path w="3119754" h="1393189">
                  <a:moveTo>
                    <a:pt x="255540" y="71349"/>
                  </a:moveTo>
                  <a:lnTo>
                    <a:pt x="255540" y="715911"/>
                  </a:lnTo>
                </a:path>
                <a:path w="3119754" h="1393189">
                  <a:moveTo>
                    <a:pt x="255540" y="715911"/>
                  </a:moveTo>
                  <a:lnTo>
                    <a:pt x="255540" y="1360472"/>
                  </a:lnTo>
                </a:path>
                <a:path w="3119754" h="1393189">
                  <a:moveTo>
                    <a:pt x="200217" y="71349"/>
                  </a:moveTo>
                  <a:lnTo>
                    <a:pt x="310863" y="71349"/>
                  </a:lnTo>
                </a:path>
                <a:path w="3119754" h="1393189">
                  <a:moveTo>
                    <a:pt x="200217" y="1360472"/>
                  </a:moveTo>
                  <a:lnTo>
                    <a:pt x="310863" y="1360472"/>
                  </a:lnTo>
                </a:path>
                <a:path w="3119754" h="1393189">
                  <a:moveTo>
                    <a:pt x="655974" y="0"/>
                  </a:moveTo>
                  <a:lnTo>
                    <a:pt x="655974" y="696562"/>
                  </a:lnTo>
                </a:path>
                <a:path w="3119754" h="1393189">
                  <a:moveTo>
                    <a:pt x="655974" y="696562"/>
                  </a:moveTo>
                  <a:lnTo>
                    <a:pt x="655974" y="1393124"/>
                  </a:lnTo>
                </a:path>
                <a:path w="3119754" h="1393189">
                  <a:moveTo>
                    <a:pt x="600651" y="0"/>
                  </a:moveTo>
                  <a:lnTo>
                    <a:pt x="711298" y="0"/>
                  </a:lnTo>
                </a:path>
                <a:path w="3119754" h="1393189">
                  <a:moveTo>
                    <a:pt x="600651" y="1393124"/>
                  </a:moveTo>
                  <a:lnTo>
                    <a:pt x="711298" y="1393124"/>
                  </a:lnTo>
                </a:path>
                <a:path w="3119754" h="1393189">
                  <a:moveTo>
                    <a:pt x="1257943" y="361583"/>
                  </a:moveTo>
                  <a:lnTo>
                    <a:pt x="1257943" y="873121"/>
                  </a:lnTo>
                </a:path>
                <a:path w="3119754" h="1393189">
                  <a:moveTo>
                    <a:pt x="1257943" y="873121"/>
                  </a:moveTo>
                  <a:lnTo>
                    <a:pt x="1257943" y="1384659"/>
                  </a:lnTo>
                </a:path>
                <a:path w="3119754" h="1393189">
                  <a:moveTo>
                    <a:pt x="1202620" y="361583"/>
                  </a:moveTo>
                  <a:lnTo>
                    <a:pt x="1313267" y="361583"/>
                  </a:lnTo>
                </a:path>
                <a:path w="3119754" h="1393189">
                  <a:moveTo>
                    <a:pt x="1202620" y="1384659"/>
                  </a:moveTo>
                  <a:lnTo>
                    <a:pt x="1313267" y="1384659"/>
                  </a:lnTo>
                </a:path>
                <a:path w="3119754" h="1393189">
                  <a:moveTo>
                    <a:pt x="1859912" y="434142"/>
                  </a:moveTo>
                  <a:lnTo>
                    <a:pt x="1859912" y="909400"/>
                  </a:lnTo>
                </a:path>
                <a:path w="3119754" h="1393189">
                  <a:moveTo>
                    <a:pt x="1859912" y="909400"/>
                  </a:moveTo>
                  <a:lnTo>
                    <a:pt x="1859912" y="1384659"/>
                  </a:lnTo>
                </a:path>
                <a:path w="3119754" h="1393189">
                  <a:moveTo>
                    <a:pt x="1804589" y="434142"/>
                  </a:moveTo>
                  <a:lnTo>
                    <a:pt x="1915236" y="434142"/>
                  </a:lnTo>
                </a:path>
                <a:path w="3119754" h="1393189">
                  <a:moveTo>
                    <a:pt x="1804589" y="1384659"/>
                  </a:moveTo>
                  <a:lnTo>
                    <a:pt x="1915236" y="1384659"/>
                  </a:lnTo>
                </a:path>
                <a:path w="3119754" h="1393189">
                  <a:moveTo>
                    <a:pt x="2461882" y="499444"/>
                  </a:moveTo>
                  <a:lnTo>
                    <a:pt x="2461882" y="938423"/>
                  </a:lnTo>
                </a:path>
                <a:path w="3119754" h="1393189">
                  <a:moveTo>
                    <a:pt x="2461882" y="938423"/>
                  </a:moveTo>
                  <a:lnTo>
                    <a:pt x="2461882" y="1377403"/>
                  </a:lnTo>
                </a:path>
                <a:path w="3119754" h="1393189">
                  <a:moveTo>
                    <a:pt x="2406558" y="499444"/>
                  </a:moveTo>
                  <a:lnTo>
                    <a:pt x="2517205" y="499444"/>
                  </a:lnTo>
                </a:path>
                <a:path w="3119754" h="1393189">
                  <a:moveTo>
                    <a:pt x="2406558" y="1377403"/>
                  </a:moveTo>
                  <a:lnTo>
                    <a:pt x="2517205" y="1377403"/>
                  </a:lnTo>
                </a:path>
                <a:path w="3119754" h="1393189">
                  <a:moveTo>
                    <a:pt x="3063851" y="558700"/>
                  </a:moveTo>
                  <a:lnTo>
                    <a:pt x="3063851" y="963819"/>
                  </a:lnTo>
                </a:path>
                <a:path w="3119754" h="1393189">
                  <a:moveTo>
                    <a:pt x="3063851" y="963819"/>
                  </a:moveTo>
                  <a:lnTo>
                    <a:pt x="3063851" y="1368938"/>
                  </a:lnTo>
                </a:path>
                <a:path w="3119754" h="1393189">
                  <a:moveTo>
                    <a:pt x="3008527" y="558700"/>
                  </a:moveTo>
                  <a:lnTo>
                    <a:pt x="3119174" y="558700"/>
                  </a:lnTo>
                </a:path>
              </a:pathLst>
            </a:custGeom>
            <a:ln w="2273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0599366" y="3986646"/>
              <a:ext cx="111125" cy="22225"/>
            </a:xfrm>
            <a:custGeom>
              <a:avLst/>
              <a:gdLst/>
              <a:ahLst/>
              <a:cxnLst/>
              <a:rect l="l" t="t" r="r" b="b"/>
              <a:pathLst>
                <a:path w="111125" h="22225">
                  <a:moveTo>
                    <a:pt x="0" y="21767"/>
                  </a:moveTo>
                  <a:lnTo>
                    <a:pt x="110646" y="21767"/>
                  </a:lnTo>
                  <a:lnTo>
                    <a:pt x="110646" y="0"/>
                  </a:lnTo>
                  <a:lnTo>
                    <a:pt x="0" y="0"/>
                  </a:lnTo>
                  <a:lnTo>
                    <a:pt x="0" y="21767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1200018" y="3222363"/>
              <a:ext cx="111125" cy="851535"/>
            </a:xfrm>
            <a:custGeom>
              <a:avLst/>
              <a:gdLst/>
              <a:ahLst/>
              <a:cxnLst/>
              <a:rect l="l" t="t" r="r" b="b"/>
              <a:pathLst>
                <a:path w="111125" h="851535">
                  <a:moveTo>
                    <a:pt x="55323" y="0"/>
                  </a:moveTo>
                  <a:lnTo>
                    <a:pt x="55323" y="425676"/>
                  </a:lnTo>
                </a:path>
                <a:path w="111125" h="851535">
                  <a:moveTo>
                    <a:pt x="55323" y="425676"/>
                  </a:moveTo>
                  <a:lnTo>
                    <a:pt x="55323" y="851353"/>
                  </a:lnTo>
                </a:path>
                <a:path w="111125" h="851535">
                  <a:moveTo>
                    <a:pt x="0" y="0"/>
                  </a:moveTo>
                  <a:lnTo>
                    <a:pt x="110646" y="0"/>
                  </a:lnTo>
                </a:path>
                <a:path w="111125" h="851535">
                  <a:moveTo>
                    <a:pt x="0" y="851353"/>
                  </a:moveTo>
                  <a:lnTo>
                    <a:pt x="110646" y="851353"/>
                  </a:lnTo>
                </a:path>
              </a:pathLst>
            </a:custGeom>
            <a:ln w="2273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8350" y="3032973"/>
              <a:ext cx="112120" cy="103055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8567" y="2921717"/>
              <a:ext cx="112120" cy="103055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0102" y="3214370"/>
              <a:ext cx="112120" cy="103055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0319" y="3292975"/>
              <a:ext cx="112120" cy="103055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0754" y="3273626"/>
              <a:ext cx="112120" cy="103055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2722" y="3450185"/>
              <a:ext cx="112120" cy="103055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4692" y="3486465"/>
              <a:ext cx="112120" cy="103055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6661" y="3515488"/>
              <a:ext cx="112120" cy="103055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8630" y="3540883"/>
              <a:ext cx="112120" cy="103055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99281" y="3596512"/>
              <a:ext cx="112120" cy="103055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6988870" y="1745796"/>
              <a:ext cx="4266565" cy="2081530"/>
            </a:xfrm>
            <a:custGeom>
              <a:avLst/>
              <a:gdLst/>
              <a:ahLst/>
              <a:cxnLst/>
              <a:rect l="l" t="t" r="r" b="b"/>
              <a:pathLst>
                <a:path w="4266565" h="2081529">
                  <a:moveTo>
                    <a:pt x="55323" y="749771"/>
                  </a:moveTo>
                  <a:lnTo>
                    <a:pt x="55323" y="749771"/>
                  </a:lnTo>
                  <a:lnTo>
                    <a:pt x="255540" y="1416101"/>
                  </a:lnTo>
                  <a:lnTo>
                    <a:pt x="455757" y="1322984"/>
                  </a:lnTo>
                  <a:lnTo>
                    <a:pt x="657292" y="1569683"/>
                  </a:lnTo>
                  <a:lnTo>
                    <a:pt x="857509" y="1626520"/>
                  </a:lnTo>
                  <a:lnTo>
                    <a:pt x="1257943" y="1634986"/>
                  </a:lnTo>
                  <a:lnTo>
                    <a:pt x="1859912" y="1776475"/>
                  </a:lnTo>
                  <a:lnTo>
                    <a:pt x="2461882" y="1780103"/>
                  </a:lnTo>
                  <a:lnTo>
                    <a:pt x="3063851" y="1852661"/>
                  </a:lnTo>
                  <a:lnTo>
                    <a:pt x="3665820" y="1829684"/>
                  </a:lnTo>
                  <a:lnTo>
                    <a:pt x="4266471" y="1902243"/>
                  </a:lnTo>
                </a:path>
                <a:path w="4266565" h="2081529">
                  <a:moveTo>
                    <a:pt x="55323" y="0"/>
                  </a:moveTo>
                  <a:lnTo>
                    <a:pt x="55323" y="749771"/>
                  </a:lnTo>
                </a:path>
                <a:path w="4266565" h="2081529">
                  <a:moveTo>
                    <a:pt x="55323" y="749771"/>
                  </a:moveTo>
                  <a:lnTo>
                    <a:pt x="55323" y="1499543"/>
                  </a:lnTo>
                </a:path>
                <a:path w="4266565" h="2081529">
                  <a:moveTo>
                    <a:pt x="0" y="0"/>
                  </a:moveTo>
                  <a:lnTo>
                    <a:pt x="110646" y="0"/>
                  </a:lnTo>
                </a:path>
                <a:path w="4266565" h="2081529">
                  <a:moveTo>
                    <a:pt x="0" y="1499543"/>
                  </a:moveTo>
                  <a:lnTo>
                    <a:pt x="110646" y="1499543"/>
                  </a:lnTo>
                </a:path>
                <a:path w="4266565" h="2081529">
                  <a:moveTo>
                    <a:pt x="255540" y="750981"/>
                  </a:moveTo>
                  <a:lnTo>
                    <a:pt x="255540" y="1416101"/>
                  </a:lnTo>
                </a:path>
                <a:path w="4266565" h="2081529">
                  <a:moveTo>
                    <a:pt x="255540" y="1416101"/>
                  </a:moveTo>
                  <a:lnTo>
                    <a:pt x="255540" y="2081221"/>
                  </a:lnTo>
                </a:path>
                <a:path w="4266565" h="2081529">
                  <a:moveTo>
                    <a:pt x="200217" y="750981"/>
                  </a:moveTo>
                  <a:lnTo>
                    <a:pt x="310863" y="750981"/>
                  </a:lnTo>
                </a:path>
                <a:path w="4266565" h="2081529">
                  <a:moveTo>
                    <a:pt x="200217" y="2081221"/>
                  </a:moveTo>
                  <a:lnTo>
                    <a:pt x="310863" y="2081221"/>
                  </a:lnTo>
                </a:path>
                <a:path w="4266565" h="2081529">
                  <a:moveTo>
                    <a:pt x="455757" y="650608"/>
                  </a:moveTo>
                  <a:lnTo>
                    <a:pt x="455757" y="1322984"/>
                  </a:lnTo>
                </a:path>
                <a:path w="4266565" h="2081529">
                  <a:moveTo>
                    <a:pt x="455757" y="1322984"/>
                  </a:moveTo>
                  <a:lnTo>
                    <a:pt x="455757" y="1995360"/>
                  </a:lnTo>
                </a:path>
                <a:path w="4266565" h="2081529">
                  <a:moveTo>
                    <a:pt x="400434" y="650608"/>
                  </a:moveTo>
                  <a:lnTo>
                    <a:pt x="511080" y="650608"/>
                  </a:lnTo>
                </a:path>
              </a:pathLst>
            </a:custGeom>
            <a:ln w="22738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389304" y="3730273"/>
              <a:ext cx="111125" cy="22225"/>
            </a:xfrm>
            <a:custGeom>
              <a:avLst/>
              <a:gdLst/>
              <a:ahLst/>
              <a:cxnLst/>
              <a:rect l="l" t="t" r="r" b="b"/>
              <a:pathLst>
                <a:path w="111125" h="22225">
                  <a:moveTo>
                    <a:pt x="0" y="21767"/>
                  </a:moveTo>
                  <a:lnTo>
                    <a:pt x="110646" y="21767"/>
                  </a:lnTo>
                  <a:lnTo>
                    <a:pt x="110646" y="0"/>
                  </a:lnTo>
                  <a:lnTo>
                    <a:pt x="0" y="0"/>
                  </a:lnTo>
                  <a:lnTo>
                    <a:pt x="0" y="21767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590839" y="2811198"/>
              <a:ext cx="3119755" cy="1172210"/>
            </a:xfrm>
            <a:custGeom>
              <a:avLst/>
              <a:gdLst/>
              <a:ahLst/>
              <a:cxnLst/>
              <a:rect l="l" t="t" r="r" b="b"/>
              <a:pathLst>
                <a:path w="3119754" h="1172210">
                  <a:moveTo>
                    <a:pt x="55323" y="8465"/>
                  </a:moveTo>
                  <a:lnTo>
                    <a:pt x="55323" y="504281"/>
                  </a:lnTo>
                </a:path>
                <a:path w="3119754" h="1172210">
                  <a:moveTo>
                    <a:pt x="55323" y="504281"/>
                  </a:moveTo>
                  <a:lnTo>
                    <a:pt x="55323" y="1000098"/>
                  </a:lnTo>
                </a:path>
                <a:path w="3119754" h="1172210">
                  <a:moveTo>
                    <a:pt x="0" y="8465"/>
                  </a:moveTo>
                  <a:lnTo>
                    <a:pt x="110646" y="8465"/>
                  </a:lnTo>
                </a:path>
                <a:path w="3119754" h="1172210">
                  <a:moveTo>
                    <a:pt x="0" y="1000098"/>
                  </a:moveTo>
                  <a:lnTo>
                    <a:pt x="110646" y="1000098"/>
                  </a:lnTo>
                </a:path>
                <a:path w="3119754" h="1172210">
                  <a:moveTo>
                    <a:pt x="255540" y="0"/>
                  </a:moveTo>
                  <a:lnTo>
                    <a:pt x="255540" y="561119"/>
                  </a:lnTo>
                </a:path>
                <a:path w="3119754" h="1172210">
                  <a:moveTo>
                    <a:pt x="255540" y="561119"/>
                  </a:moveTo>
                  <a:lnTo>
                    <a:pt x="255540" y="1122239"/>
                  </a:lnTo>
                </a:path>
                <a:path w="3119754" h="1172210">
                  <a:moveTo>
                    <a:pt x="200217" y="0"/>
                  </a:moveTo>
                  <a:lnTo>
                    <a:pt x="310863" y="0"/>
                  </a:lnTo>
                </a:path>
                <a:path w="3119754" h="1172210">
                  <a:moveTo>
                    <a:pt x="200217" y="1122239"/>
                  </a:moveTo>
                  <a:lnTo>
                    <a:pt x="310863" y="1122239"/>
                  </a:lnTo>
                </a:path>
                <a:path w="3119754" h="1172210">
                  <a:moveTo>
                    <a:pt x="655974" y="26604"/>
                  </a:moveTo>
                  <a:lnTo>
                    <a:pt x="655974" y="569584"/>
                  </a:lnTo>
                </a:path>
                <a:path w="3119754" h="1172210">
                  <a:moveTo>
                    <a:pt x="655974" y="569584"/>
                  </a:moveTo>
                  <a:lnTo>
                    <a:pt x="655974" y="1112564"/>
                  </a:lnTo>
                </a:path>
                <a:path w="3119754" h="1172210">
                  <a:moveTo>
                    <a:pt x="600651" y="26604"/>
                  </a:moveTo>
                  <a:lnTo>
                    <a:pt x="711298" y="26604"/>
                  </a:lnTo>
                </a:path>
                <a:path w="3119754" h="1172210">
                  <a:moveTo>
                    <a:pt x="600651" y="1112564"/>
                  </a:moveTo>
                  <a:lnTo>
                    <a:pt x="711298" y="1112564"/>
                  </a:lnTo>
                </a:path>
                <a:path w="3119754" h="1172210">
                  <a:moveTo>
                    <a:pt x="1257943" y="251536"/>
                  </a:moveTo>
                  <a:lnTo>
                    <a:pt x="1257943" y="711073"/>
                  </a:lnTo>
                </a:path>
                <a:path w="3119754" h="1172210">
                  <a:moveTo>
                    <a:pt x="1257943" y="711073"/>
                  </a:moveTo>
                  <a:lnTo>
                    <a:pt x="1257943" y="1170611"/>
                  </a:lnTo>
                </a:path>
                <a:path w="3119754" h="1172210">
                  <a:moveTo>
                    <a:pt x="1202620" y="251536"/>
                  </a:moveTo>
                  <a:lnTo>
                    <a:pt x="1313267" y="251536"/>
                  </a:lnTo>
                </a:path>
                <a:path w="3119754" h="1172210">
                  <a:moveTo>
                    <a:pt x="1202620" y="1170611"/>
                  </a:moveTo>
                  <a:lnTo>
                    <a:pt x="1313267" y="1170611"/>
                  </a:lnTo>
                </a:path>
                <a:path w="3119754" h="1172210">
                  <a:moveTo>
                    <a:pt x="1859912" y="284187"/>
                  </a:moveTo>
                  <a:lnTo>
                    <a:pt x="1859912" y="714701"/>
                  </a:lnTo>
                </a:path>
                <a:path w="3119754" h="1172210">
                  <a:moveTo>
                    <a:pt x="1859912" y="714701"/>
                  </a:moveTo>
                  <a:lnTo>
                    <a:pt x="1859912" y="1145215"/>
                  </a:lnTo>
                </a:path>
                <a:path w="3119754" h="1172210">
                  <a:moveTo>
                    <a:pt x="1804589" y="284187"/>
                  </a:moveTo>
                  <a:lnTo>
                    <a:pt x="1915236" y="284187"/>
                  </a:lnTo>
                </a:path>
                <a:path w="3119754" h="1172210">
                  <a:moveTo>
                    <a:pt x="1804589" y="1145215"/>
                  </a:moveTo>
                  <a:lnTo>
                    <a:pt x="1915236" y="1145215"/>
                  </a:lnTo>
                </a:path>
                <a:path w="3119754" h="1172210">
                  <a:moveTo>
                    <a:pt x="2461882" y="411165"/>
                  </a:moveTo>
                  <a:lnTo>
                    <a:pt x="2461882" y="787260"/>
                  </a:lnTo>
                </a:path>
                <a:path w="3119754" h="1172210">
                  <a:moveTo>
                    <a:pt x="2461882" y="787260"/>
                  </a:moveTo>
                  <a:lnTo>
                    <a:pt x="2461882" y="1163355"/>
                  </a:lnTo>
                </a:path>
                <a:path w="3119754" h="1172210">
                  <a:moveTo>
                    <a:pt x="2406558" y="411165"/>
                  </a:moveTo>
                  <a:lnTo>
                    <a:pt x="2517205" y="411165"/>
                  </a:lnTo>
                </a:path>
                <a:path w="3119754" h="1172210">
                  <a:moveTo>
                    <a:pt x="2406558" y="1163355"/>
                  </a:moveTo>
                  <a:lnTo>
                    <a:pt x="2517205" y="1163355"/>
                  </a:lnTo>
                </a:path>
                <a:path w="3119754" h="1172210">
                  <a:moveTo>
                    <a:pt x="3063851" y="356746"/>
                  </a:moveTo>
                  <a:lnTo>
                    <a:pt x="3063851" y="764283"/>
                  </a:lnTo>
                </a:path>
                <a:path w="3119754" h="1172210">
                  <a:moveTo>
                    <a:pt x="3063851" y="764283"/>
                  </a:moveTo>
                  <a:lnTo>
                    <a:pt x="3063851" y="1171820"/>
                  </a:lnTo>
                </a:path>
                <a:path w="3119754" h="1172210">
                  <a:moveTo>
                    <a:pt x="3008527" y="356746"/>
                  </a:moveTo>
                  <a:lnTo>
                    <a:pt x="3119174" y="356746"/>
                  </a:lnTo>
                </a:path>
              </a:pathLst>
            </a:custGeom>
            <a:ln w="22738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0599366" y="3972135"/>
              <a:ext cx="111125" cy="22225"/>
            </a:xfrm>
            <a:custGeom>
              <a:avLst/>
              <a:gdLst/>
              <a:ahLst/>
              <a:cxnLst/>
              <a:rect l="l" t="t" r="r" b="b"/>
              <a:pathLst>
                <a:path w="111125" h="22225">
                  <a:moveTo>
                    <a:pt x="0" y="21767"/>
                  </a:moveTo>
                  <a:lnTo>
                    <a:pt x="110646" y="21767"/>
                  </a:lnTo>
                  <a:lnTo>
                    <a:pt x="110646" y="0"/>
                  </a:lnTo>
                  <a:lnTo>
                    <a:pt x="0" y="0"/>
                  </a:lnTo>
                  <a:lnTo>
                    <a:pt x="0" y="21767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1200018" y="3265898"/>
              <a:ext cx="111125" cy="764540"/>
            </a:xfrm>
            <a:custGeom>
              <a:avLst/>
              <a:gdLst/>
              <a:ahLst/>
              <a:cxnLst/>
              <a:rect l="l" t="t" r="r" b="b"/>
              <a:pathLst>
                <a:path w="111125" h="764539">
                  <a:moveTo>
                    <a:pt x="55323" y="0"/>
                  </a:moveTo>
                  <a:lnTo>
                    <a:pt x="55323" y="382141"/>
                  </a:lnTo>
                </a:path>
                <a:path w="111125" h="764539">
                  <a:moveTo>
                    <a:pt x="55323" y="382141"/>
                  </a:moveTo>
                  <a:lnTo>
                    <a:pt x="55323" y="764283"/>
                  </a:lnTo>
                </a:path>
                <a:path w="111125" h="764539">
                  <a:moveTo>
                    <a:pt x="0" y="0"/>
                  </a:moveTo>
                  <a:lnTo>
                    <a:pt x="110646" y="0"/>
                  </a:lnTo>
                </a:path>
                <a:path w="111125" h="764539">
                  <a:moveTo>
                    <a:pt x="0" y="764283"/>
                  </a:moveTo>
                  <a:lnTo>
                    <a:pt x="110646" y="764283"/>
                  </a:lnTo>
                </a:path>
              </a:pathLst>
            </a:custGeom>
            <a:ln w="22738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88133" y="2444040"/>
              <a:ext cx="112120" cy="103055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88350" y="3110369"/>
              <a:ext cx="112120" cy="103055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88567" y="3017253"/>
              <a:ext cx="112120" cy="103055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90102" y="3263952"/>
              <a:ext cx="112120" cy="103055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90319" y="3320789"/>
              <a:ext cx="112120" cy="103055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90754" y="3329254"/>
              <a:ext cx="112120" cy="103055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92722" y="3470743"/>
              <a:ext cx="112120" cy="103055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94692" y="3474372"/>
              <a:ext cx="112120" cy="103055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96661" y="3546930"/>
              <a:ext cx="112120" cy="103055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98630" y="3523953"/>
              <a:ext cx="112120" cy="103055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99281" y="3596512"/>
              <a:ext cx="112120" cy="103055"/>
            </a:xfrm>
            <a:prstGeom prst="rect">
              <a:avLst/>
            </a:prstGeom>
          </p:spPr>
        </p:pic>
      </p:grpSp>
      <p:sp>
        <p:nvSpPr>
          <p:cNvPr id="99" name="object 99" descr=""/>
          <p:cNvSpPr txBox="1"/>
          <p:nvPr/>
        </p:nvSpPr>
        <p:spPr>
          <a:xfrm>
            <a:off x="6621026" y="3974117"/>
            <a:ext cx="9906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45" b="1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6547766" y="3521866"/>
            <a:ext cx="1727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20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6547766" y="3068375"/>
            <a:ext cx="1727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40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6547766" y="2614884"/>
            <a:ext cx="1727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6547766" y="2162602"/>
            <a:ext cx="1727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80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6474518" y="1709111"/>
            <a:ext cx="24511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100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6474518" y="1255621"/>
            <a:ext cx="24511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120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8764953" y="4336447"/>
            <a:ext cx="497840" cy="38417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950" spc="-25" b="1">
                <a:latin typeface="Arial"/>
                <a:cs typeface="Arial"/>
              </a:rPr>
              <a:t>36</a:t>
            </a:r>
            <a:endParaRPr sz="950">
              <a:latin typeface="Arial"/>
              <a:cs typeface="Arial"/>
            </a:endParaRPr>
          </a:p>
          <a:p>
            <a:pPr marL="85090">
              <a:lnSpc>
                <a:spcPct val="100000"/>
              </a:lnSpc>
              <a:spcBef>
                <a:spcPts val="195"/>
              </a:spcBef>
            </a:pPr>
            <a:r>
              <a:rPr dirty="0" sz="1100" spc="45" b="1">
                <a:latin typeface="Arial"/>
                <a:cs typeface="Arial"/>
              </a:rPr>
              <a:t>Week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7" name="object 107" descr=""/>
          <p:cNvGraphicFramePr>
            <a:graphicFrameLocks noGrp="1"/>
          </p:cNvGraphicFramePr>
          <p:nvPr/>
        </p:nvGraphicFramePr>
        <p:xfrm>
          <a:off x="311216" y="4601369"/>
          <a:ext cx="11017885" cy="547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905"/>
                <a:gridCol w="1184909"/>
                <a:gridCol w="501650"/>
                <a:gridCol w="599439"/>
                <a:gridCol w="600075"/>
                <a:gridCol w="604520"/>
                <a:gridCol w="620395"/>
                <a:gridCol w="511175"/>
                <a:gridCol w="1035050"/>
                <a:gridCol w="1182370"/>
                <a:gridCol w="498475"/>
                <a:gridCol w="607059"/>
                <a:gridCol w="598170"/>
                <a:gridCol w="602615"/>
                <a:gridCol w="613409"/>
                <a:gridCol w="371475"/>
              </a:tblGrid>
              <a:tr h="189865">
                <a:tc>
                  <a:txBody>
                    <a:bodyPr/>
                    <a:lstStyle/>
                    <a:p>
                      <a:pPr algn="r" marR="57150">
                        <a:lnSpc>
                          <a:spcPts val="1040"/>
                        </a:lnSpc>
                        <a:spcBef>
                          <a:spcPts val="355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patients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patients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815">
                <a:tc>
                  <a:txBody>
                    <a:bodyPr/>
                    <a:lstStyle/>
                    <a:p>
                      <a:pPr algn="r" marR="565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9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900" spc="-1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read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r" marR="1092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231</a:t>
                      </a:r>
                      <a:r>
                        <a:rPr dirty="0" sz="800" spc="9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219</a:t>
                      </a:r>
                      <a:r>
                        <a:rPr dirty="0" sz="800" spc="5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218</a:t>
                      </a:r>
                      <a:r>
                        <a:rPr dirty="0" sz="800" spc="7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196</a:t>
                      </a:r>
                      <a:r>
                        <a:rPr dirty="0" sz="800" spc="9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147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106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algn="ctr" marL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66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ts val="1045"/>
                        </a:lnSpc>
                      </a:pPr>
                      <a:r>
                        <a:rPr dirty="0" sz="9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900" spc="-1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read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71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229</a:t>
                      </a:r>
                      <a:r>
                        <a:rPr dirty="0" sz="800" spc="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217</a:t>
                      </a:r>
                      <a:r>
                        <a:rPr dirty="0" sz="800" spc="7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218</a:t>
                      </a:r>
                      <a:r>
                        <a:rPr dirty="0" sz="800" spc="8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196</a:t>
                      </a:r>
                      <a:r>
                        <a:rPr dirty="0" sz="800" spc="114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147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106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</a:tr>
              <a:tr h="186690">
                <a:tc>
                  <a:txBody>
                    <a:bodyPr/>
                    <a:lstStyle/>
                    <a:p>
                      <a:pPr algn="r" marR="571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90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900" spc="-1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read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  <a:tc>
                  <a:txBody>
                    <a:bodyPr/>
                    <a:lstStyle/>
                    <a:p>
                      <a:pPr algn="r" marR="1079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dirty="0" sz="800" spc="5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dirty="0" sz="800" spc="7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196</a:t>
                      </a:r>
                      <a:r>
                        <a:rPr dirty="0" sz="800" spc="9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ctr" marL="6476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900" spc="-1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read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r" marR="958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80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dirty="0" sz="800" spc="7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dirty="0" sz="800" spc="8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196</a:t>
                      </a:r>
                      <a:r>
                        <a:rPr dirty="0" sz="800" spc="114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800" spc="-25" b="1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67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</a:tr>
            </a:tbl>
          </a:graphicData>
        </a:graphic>
      </p:graphicFrame>
      <p:sp>
        <p:nvSpPr>
          <p:cNvPr id="108" name="object 108" descr=""/>
          <p:cNvSpPr txBox="1"/>
          <p:nvPr/>
        </p:nvSpPr>
        <p:spPr>
          <a:xfrm>
            <a:off x="6216119" y="1313915"/>
            <a:ext cx="196215" cy="29870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200" spc="-50" b="1">
                <a:latin typeface="Arial"/>
                <a:cs typeface="Arial"/>
              </a:rPr>
              <a:t>Valsalva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LVOT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gradient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(mm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Hg),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mean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(SD)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6944557" y="4357297"/>
            <a:ext cx="985519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50" b="1">
                <a:latin typeface="Arial"/>
                <a:cs typeface="Arial"/>
              </a:rPr>
              <a:t>BL</a:t>
            </a:r>
            <a:r>
              <a:rPr dirty="0" sz="950" spc="36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4</a:t>
            </a:r>
            <a:r>
              <a:rPr dirty="0" sz="950" spc="260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8</a:t>
            </a:r>
            <a:r>
              <a:rPr dirty="0" sz="950" spc="120" b="1">
                <a:latin typeface="Arial"/>
                <a:cs typeface="Arial"/>
              </a:rPr>
              <a:t>  </a:t>
            </a:r>
            <a:r>
              <a:rPr dirty="0" sz="950" b="1">
                <a:latin typeface="Arial"/>
                <a:cs typeface="Arial"/>
              </a:rPr>
              <a:t>12</a:t>
            </a:r>
            <a:r>
              <a:rPr dirty="0" sz="950" spc="2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16</a:t>
            </a:r>
            <a:endParaRPr sz="950">
              <a:latin typeface="Arial"/>
              <a:cs typeface="Arial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8162984" y="4357297"/>
            <a:ext cx="1676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24</a:t>
            </a:r>
            <a:endParaRPr sz="950">
              <a:latin typeface="Arial"/>
              <a:cs typeface="Arial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9366922" y="4357297"/>
            <a:ext cx="1676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48</a:t>
            </a:r>
            <a:endParaRPr sz="950">
              <a:latin typeface="Arial"/>
              <a:cs typeface="Arial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9968891" y="4357297"/>
            <a:ext cx="1676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10570860" y="4357297"/>
            <a:ext cx="1676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72</a:t>
            </a:r>
            <a:endParaRPr sz="950">
              <a:latin typeface="Arial"/>
              <a:cs typeface="Arial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11171512" y="4357297"/>
            <a:ext cx="1676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1">
                <a:latin typeface="Arial"/>
                <a:cs typeface="Arial"/>
              </a:rPr>
              <a:t>84</a:t>
            </a:r>
            <a:endParaRPr sz="950">
              <a:latin typeface="Arial"/>
              <a:cs typeface="Arial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7321639" y="1756155"/>
            <a:ext cx="27432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4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43.9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48.1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8713465" y="2661411"/>
            <a:ext cx="274320" cy="31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3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23.9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3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24.8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9316201" y="2716276"/>
            <a:ext cx="274320" cy="31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3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23.7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3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23.2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9915504" y="2798571"/>
            <a:ext cx="27432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4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20.5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21.9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10518997" y="2984500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20.8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11118310" y="2893059"/>
            <a:ext cx="27432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4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18.3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18.3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7103374" y="1999996"/>
            <a:ext cx="6718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4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39.8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80"/>
              </a:lnSpc>
              <a:tabLst>
                <a:tab pos="413384" algn="l"/>
              </a:tabLst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43.2</a:t>
            </a:r>
            <a:r>
              <a:rPr dirty="0" sz="1000" b="1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33.0</a:t>
            </a:r>
            <a:endParaRPr sz="1000">
              <a:latin typeface="Arial"/>
              <a:cs typeface="Arial"/>
            </a:endParaRPr>
          </a:p>
          <a:p>
            <a:pPr marL="409575">
              <a:lnSpc>
                <a:spcPts val="114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35.2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7711103" y="2396235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30.5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7707669" y="2533396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31.7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8101270" y="2289555"/>
            <a:ext cx="274320" cy="33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30.1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32.6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8945289" y="2152396"/>
            <a:ext cx="984885" cy="468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995">
              <a:lnSpc>
                <a:spcPts val="1864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Week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48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25"/>
              </a:lnSpc>
            </a:pPr>
            <a:r>
              <a:rPr dirty="0" sz="1400">
                <a:latin typeface="Arial"/>
                <a:cs typeface="Arial"/>
              </a:rPr>
              <a:t>−45.3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(35.9)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9134906" y="2558796"/>
            <a:ext cx="5975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mm</a:t>
            </a:r>
            <a:r>
              <a:rPr dirty="0" sz="1400" spc="-25">
                <a:latin typeface="Arial"/>
                <a:cs typeface="Arial"/>
              </a:rPr>
              <a:t> Hg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10522432" y="2152396"/>
            <a:ext cx="1207770" cy="873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2885">
              <a:lnSpc>
                <a:spcPts val="1864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Week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84</a:t>
            </a:r>
            <a:endParaRPr sz="1600">
              <a:latin typeface="Arial"/>
              <a:cs typeface="Arial"/>
            </a:endParaRPr>
          </a:p>
          <a:p>
            <a:pPr algn="ctr" marL="222250">
              <a:lnSpc>
                <a:spcPts val="1445"/>
              </a:lnSpc>
            </a:pPr>
            <a:r>
              <a:rPr dirty="0" sz="1400">
                <a:latin typeface="Arial"/>
                <a:cs typeface="Arial"/>
              </a:rPr>
              <a:t>−46.4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(35.8)</a:t>
            </a:r>
            <a:endParaRPr sz="1400">
              <a:latin typeface="Arial"/>
              <a:cs typeface="Arial"/>
            </a:endParaRPr>
          </a:p>
          <a:p>
            <a:pPr algn="ctr" marL="214629">
              <a:lnSpc>
                <a:spcPts val="1500"/>
              </a:lnSpc>
            </a:pPr>
            <a:r>
              <a:rPr dirty="0" sz="1400">
                <a:latin typeface="Arial"/>
                <a:cs typeface="Arial"/>
              </a:rPr>
              <a:t>mm</a:t>
            </a:r>
            <a:r>
              <a:rPr dirty="0" sz="1400" spc="-25">
                <a:latin typeface="Arial"/>
                <a:cs typeface="Arial"/>
              </a:rPr>
              <a:t> Hg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21.5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128" descr=""/>
          <p:cNvSpPr/>
          <p:nvPr/>
        </p:nvSpPr>
        <p:spPr>
          <a:xfrm>
            <a:off x="6909600" y="1434718"/>
            <a:ext cx="4426585" cy="762000"/>
          </a:xfrm>
          <a:custGeom>
            <a:avLst/>
            <a:gdLst/>
            <a:ahLst/>
            <a:cxnLst/>
            <a:rect l="l" t="t" r="r" b="b"/>
            <a:pathLst>
              <a:path w="4426584" h="762000">
                <a:moveTo>
                  <a:pt x="4426445" y="604469"/>
                </a:moveTo>
                <a:lnTo>
                  <a:pt x="4356366" y="604469"/>
                </a:lnTo>
                <a:lnTo>
                  <a:pt x="4356366" y="0"/>
                </a:lnTo>
                <a:lnTo>
                  <a:pt x="2565120" y="0"/>
                </a:lnTo>
                <a:lnTo>
                  <a:pt x="1791246" y="0"/>
                </a:lnTo>
                <a:lnTo>
                  <a:pt x="0" y="0"/>
                </a:lnTo>
                <a:lnTo>
                  <a:pt x="0" y="57099"/>
                </a:lnTo>
                <a:lnTo>
                  <a:pt x="1791246" y="57099"/>
                </a:lnTo>
                <a:lnTo>
                  <a:pt x="2508021" y="57099"/>
                </a:lnTo>
                <a:lnTo>
                  <a:pt x="2508021" y="604469"/>
                </a:lnTo>
                <a:lnTo>
                  <a:pt x="2437930" y="604469"/>
                </a:lnTo>
                <a:lnTo>
                  <a:pt x="2536571" y="761479"/>
                </a:lnTo>
                <a:lnTo>
                  <a:pt x="2635199" y="604469"/>
                </a:lnTo>
                <a:lnTo>
                  <a:pt x="2565120" y="604469"/>
                </a:lnTo>
                <a:lnTo>
                  <a:pt x="2565120" y="57099"/>
                </a:lnTo>
                <a:lnTo>
                  <a:pt x="4299267" y="57099"/>
                </a:lnTo>
                <a:lnTo>
                  <a:pt x="4299267" y="604469"/>
                </a:lnTo>
                <a:lnTo>
                  <a:pt x="4229176" y="604469"/>
                </a:lnTo>
                <a:lnTo>
                  <a:pt x="4327817" y="761479"/>
                </a:lnTo>
                <a:lnTo>
                  <a:pt x="4426445" y="604469"/>
                </a:lnTo>
                <a:close/>
              </a:path>
            </a:pathLst>
          </a:custGeom>
          <a:solidFill>
            <a:srgbClr val="A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 txBox="1"/>
          <p:nvPr/>
        </p:nvSpPr>
        <p:spPr>
          <a:xfrm>
            <a:off x="6911741" y="1189228"/>
            <a:ext cx="2318385" cy="51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Change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baseline*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74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69.2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0" name="object 13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2450" y="207746"/>
            <a:ext cx="10445972" cy="657100"/>
          </a:xfrm>
          <a:prstGeom prst="rect">
            <a:avLst/>
          </a:prstGeom>
        </p:spPr>
      </p:pic>
      <p:grpSp>
        <p:nvGrpSpPr>
          <p:cNvPr id="131" name="object 131" descr=""/>
          <p:cNvGrpSpPr/>
          <p:nvPr/>
        </p:nvGrpSpPr>
        <p:grpSpPr>
          <a:xfrm>
            <a:off x="4489978" y="1025876"/>
            <a:ext cx="314960" cy="133985"/>
            <a:chOff x="4489978" y="1025876"/>
            <a:chExt cx="314960" cy="133985"/>
          </a:xfrm>
        </p:grpSpPr>
        <p:pic>
          <p:nvPicPr>
            <p:cNvPr id="132" name="object 1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2582" y="1025876"/>
              <a:ext cx="129540" cy="133506"/>
            </a:xfrm>
            <a:prstGeom prst="rect">
              <a:avLst/>
            </a:prstGeom>
          </p:spPr>
        </p:pic>
        <p:sp>
          <p:nvSpPr>
            <p:cNvPr id="133" name="object 133" descr=""/>
            <p:cNvSpPr/>
            <p:nvPr/>
          </p:nvSpPr>
          <p:spPr>
            <a:xfrm>
              <a:off x="4489978" y="1092630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60" h="0">
                  <a:moveTo>
                    <a:pt x="0" y="0"/>
                  </a:moveTo>
                  <a:lnTo>
                    <a:pt x="314749" y="1"/>
                  </a:lnTo>
                </a:path>
              </a:pathLst>
            </a:custGeom>
            <a:ln w="28575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4" name="object 134" descr=""/>
          <p:cNvGrpSpPr/>
          <p:nvPr/>
        </p:nvGrpSpPr>
        <p:grpSpPr>
          <a:xfrm>
            <a:off x="4489978" y="1265472"/>
            <a:ext cx="314960" cy="133985"/>
            <a:chOff x="4489978" y="1265472"/>
            <a:chExt cx="314960" cy="133985"/>
          </a:xfrm>
        </p:grpSpPr>
        <p:pic>
          <p:nvPicPr>
            <p:cNvPr id="135" name="object 1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82581" y="1265472"/>
              <a:ext cx="129540" cy="133506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4489978" y="1332224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60" h="0">
                  <a:moveTo>
                    <a:pt x="314747" y="1"/>
                  </a:move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489978" y="1332224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60" h="0">
                  <a:moveTo>
                    <a:pt x="0" y="0"/>
                  </a:moveTo>
                  <a:lnTo>
                    <a:pt x="314749" y="1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8" name="object 138" descr=""/>
          <p:cNvSpPr txBox="1"/>
          <p:nvPr/>
        </p:nvSpPr>
        <p:spPr>
          <a:xfrm>
            <a:off x="4834349" y="923543"/>
            <a:ext cx="793115" cy="501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 marR="5080" indent="-12700">
              <a:lnSpc>
                <a:spcPct val="1418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Central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read </a:t>
            </a:r>
            <a:r>
              <a:rPr dirty="0" sz="1100">
                <a:latin typeface="Arial"/>
                <a:cs typeface="Arial"/>
              </a:rPr>
              <a:t>Site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read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9" name="object 139" descr=""/>
          <p:cNvGrpSpPr/>
          <p:nvPr/>
        </p:nvGrpSpPr>
        <p:grpSpPr>
          <a:xfrm>
            <a:off x="10108386" y="1021044"/>
            <a:ext cx="314960" cy="133985"/>
            <a:chOff x="10108386" y="1021044"/>
            <a:chExt cx="314960" cy="133985"/>
          </a:xfrm>
        </p:grpSpPr>
        <p:pic>
          <p:nvPicPr>
            <p:cNvPr id="140" name="object 1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00989" y="1021044"/>
              <a:ext cx="129540" cy="133506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10108386" y="1087798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59" h="0">
                  <a:moveTo>
                    <a:pt x="0" y="0"/>
                  </a:moveTo>
                  <a:lnTo>
                    <a:pt x="314749" y="1"/>
                  </a:lnTo>
                </a:path>
              </a:pathLst>
            </a:custGeom>
            <a:ln w="28575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2" name="object 142" descr=""/>
          <p:cNvGrpSpPr/>
          <p:nvPr/>
        </p:nvGrpSpPr>
        <p:grpSpPr>
          <a:xfrm>
            <a:off x="10108384" y="1260640"/>
            <a:ext cx="314960" cy="133985"/>
            <a:chOff x="10108384" y="1260640"/>
            <a:chExt cx="314960" cy="133985"/>
          </a:xfrm>
        </p:grpSpPr>
        <p:pic>
          <p:nvPicPr>
            <p:cNvPr id="143" name="object 14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00989" y="1260640"/>
              <a:ext cx="129540" cy="133506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10108384" y="1327392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59" h="0">
                  <a:moveTo>
                    <a:pt x="314749" y="1"/>
                  </a:move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0108384" y="1327392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59" h="0">
                  <a:moveTo>
                    <a:pt x="0" y="0"/>
                  </a:moveTo>
                  <a:lnTo>
                    <a:pt x="314749" y="1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6" name="object 146" descr=""/>
          <p:cNvSpPr txBox="1"/>
          <p:nvPr/>
        </p:nvSpPr>
        <p:spPr>
          <a:xfrm>
            <a:off x="10452754" y="914399"/>
            <a:ext cx="793115" cy="50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 marR="5080" indent="-12700">
              <a:lnSpc>
                <a:spcPct val="1436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Central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read </a:t>
            </a:r>
            <a:r>
              <a:rPr dirty="0" sz="1100">
                <a:latin typeface="Arial"/>
                <a:cs typeface="Arial"/>
              </a:rPr>
              <a:t>Site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read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2427" y="5328920"/>
            <a:ext cx="7576184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Data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EXPLORER-</a:t>
            </a:r>
            <a:r>
              <a:rPr dirty="0" sz="900">
                <a:latin typeface="Arial"/>
                <a:cs typeface="Arial"/>
              </a:rPr>
              <a:t>HCM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shown.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values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represent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those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beginning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MAVA-</a:t>
            </a:r>
            <a:r>
              <a:rPr dirty="0" sz="900">
                <a:latin typeface="Arial"/>
                <a:cs typeface="Arial"/>
              </a:rPr>
              <a:t>LTE,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beginning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parent</a:t>
            </a:r>
            <a:r>
              <a:rPr dirty="0" sz="900" spc="-10">
                <a:latin typeface="Arial"/>
                <a:cs typeface="Arial"/>
              </a:rPr>
              <a:t> study.</a:t>
            </a:r>
            <a:endParaRPr sz="900">
              <a:latin typeface="Arial"/>
              <a:cs typeface="Arial"/>
            </a:endParaRPr>
          </a:p>
          <a:p>
            <a:pPr marL="12700" marR="1337945">
              <a:lnSpc>
                <a:spcPts val="980"/>
              </a:lnSpc>
              <a:spcBef>
                <a:spcPts val="140"/>
              </a:spcBef>
            </a:pPr>
            <a:r>
              <a:rPr dirty="0" sz="900">
                <a:latin typeface="Arial"/>
                <a:cs typeface="Arial"/>
              </a:rPr>
              <a:t>*Change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only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summarized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patients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value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visit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specific</a:t>
            </a:r>
            <a:r>
              <a:rPr dirty="0" sz="900" spc="-10">
                <a:latin typeface="Arial"/>
                <a:cs typeface="Arial"/>
              </a:rPr>
              <a:t> post-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0">
                <a:latin typeface="Arial"/>
                <a:cs typeface="Arial"/>
              </a:rPr>
              <a:t> visits. </a:t>
            </a:r>
            <a:r>
              <a:rPr dirty="0" sz="900">
                <a:latin typeface="Arial"/>
                <a:cs typeface="Arial"/>
              </a:rPr>
              <a:t>BL,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LVEF,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ejection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fraction;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SD,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standard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deviation.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234" y="207919"/>
            <a:ext cx="8060502" cy="27592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1156" y="212260"/>
            <a:ext cx="2093441" cy="3175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958" y="588746"/>
            <a:ext cx="6892018" cy="34659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391271" y="1090840"/>
            <a:ext cx="5184775" cy="3447415"/>
            <a:chOff x="3391271" y="1090840"/>
            <a:chExt cx="5184775" cy="3447415"/>
          </a:xfrm>
        </p:grpSpPr>
        <p:sp>
          <p:nvSpPr>
            <p:cNvPr id="7" name="object 7" descr=""/>
            <p:cNvSpPr/>
            <p:nvPr/>
          </p:nvSpPr>
          <p:spPr>
            <a:xfrm>
              <a:off x="3403654" y="1104175"/>
              <a:ext cx="5160010" cy="3420745"/>
            </a:xfrm>
            <a:custGeom>
              <a:avLst/>
              <a:gdLst/>
              <a:ahLst/>
              <a:cxnLst/>
              <a:rect l="l" t="t" r="r" b="b"/>
              <a:pathLst>
                <a:path w="5160009" h="3420745">
                  <a:moveTo>
                    <a:pt x="66544" y="3346386"/>
                  </a:moveTo>
                  <a:lnTo>
                    <a:pt x="5159447" y="3346386"/>
                  </a:lnTo>
                </a:path>
                <a:path w="5160009" h="3420745">
                  <a:moveTo>
                    <a:pt x="360821" y="3346386"/>
                  </a:moveTo>
                  <a:lnTo>
                    <a:pt x="360821" y="3420324"/>
                  </a:lnTo>
                </a:path>
                <a:path w="5160009" h="3420745">
                  <a:moveTo>
                    <a:pt x="585595" y="3346386"/>
                  </a:moveTo>
                  <a:lnTo>
                    <a:pt x="585595" y="3420324"/>
                  </a:lnTo>
                </a:path>
                <a:path w="5160009" h="3420745">
                  <a:moveTo>
                    <a:pt x="810368" y="3346386"/>
                  </a:moveTo>
                  <a:lnTo>
                    <a:pt x="810368" y="3420324"/>
                  </a:lnTo>
                </a:path>
                <a:path w="5160009" h="3420745">
                  <a:moveTo>
                    <a:pt x="1036621" y="3346386"/>
                  </a:moveTo>
                  <a:lnTo>
                    <a:pt x="1036621" y="3420324"/>
                  </a:lnTo>
                </a:path>
                <a:path w="5160009" h="3420745">
                  <a:moveTo>
                    <a:pt x="1261395" y="3346386"/>
                  </a:moveTo>
                  <a:lnTo>
                    <a:pt x="1261395" y="3420324"/>
                  </a:lnTo>
                </a:path>
                <a:path w="5160009" h="3420745">
                  <a:moveTo>
                    <a:pt x="1710943" y="3346386"/>
                  </a:moveTo>
                  <a:lnTo>
                    <a:pt x="1710943" y="3420324"/>
                  </a:lnTo>
                </a:path>
                <a:path w="5160009" h="3420745">
                  <a:moveTo>
                    <a:pt x="2386743" y="3346386"/>
                  </a:moveTo>
                  <a:lnTo>
                    <a:pt x="2386743" y="3420324"/>
                  </a:lnTo>
                </a:path>
                <a:path w="5160009" h="3420745">
                  <a:moveTo>
                    <a:pt x="3062544" y="3346386"/>
                  </a:moveTo>
                  <a:lnTo>
                    <a:pt x="3062544" y="3420324"/>
                  </a:lnTo>
                </a:path>
                <a:path w="5160009" h="3420745">
                  <a:moveTo>
                    <a:pt x="3738344" y="3346386"/>
                  </a:moveTo>
                  <a:lnTo>
                    <a:pt x="3738344" y="3420324"/>
                  </a:lnTo>
                </a:path>
                <a:path w="5160009" h="3420745">
                  <a:moveTo>
                    <a:pt x="4414144" y="3346386"/>
                  </a:moveTo>
                  <a:lnTo>
                    <a:pt x="4414144" y="3420324"/>
                  </a:lnTo>
                </a:path>
                <a:path w="5160009" h="3420745">
                  <a:moveTo>
                    <a:pt x="5088466" y="3346386"/>
                  </a:moveTo>
                  <a:lnTo>
                    <a:pt x="5088466" y="3420324"/>
                  </a:lnTo>
                </a:path>
                <a:path w="5160009" h="3420745">
                  <a:moveTo>
                    <a:pt x="79853" y="3358709"/>
                  </a:moveTo>
                  <a:lnTo>
                    <a:pt x="79853" y="0"/>
                  </a:lnTo>
                </a:path>
                <a:path w="5160009" h="3420745">
                  <a:moveTo>
                    <a:pt x="79853" y="3346386"/>
                  </a:moveTo>
                  <a:lnTo>
                    <a:pt x="0" y="3346386"/>
                  </a:lnTo>
                </a:path>
                <a:path w="5160009" h="3420745">
                  <a:moveTo>
                    <a:pt x="79853" y="2791849"/>
                  </a:moveTo>
                  <a:lnTo>
                    <a:pt x="0" y="2791849"/>
                  </a:lnTo>
                </a:path>
                <a:path w="5160009" h="3420745">
                  <a:moveTo>
                    <a:pt x="79853" y="2235944"/>
                  </a:moveTo>
                  <a:lnTo>
                    <a:pt x="0" y="2235944"/>
                  </a:lnTo>
                </a:path>
                <a:path w="5160009" h="3420745">
                  <a:moveTo>
                    <a:pt x="79853" y="1680039"/>
                  </a:moveTo>
                  <a:lnTo>
                    <a:pt x="0" y="1680039"/>
                  </a:lnTo>
                </a:path>
                <a:path w="5160009" h="3420745">
                  <a:moveTo>
                    <a:pt x="79853" y="1124133"/>
                  </a:moveTo>
                  <a:lnTo>
                    <a:pt x="0" y="1124133"/>
                  </a:lnTo>
                </a:path>
                <a:path w="5160009" h="3420745">
                  <a:moveTo>
                    <a:pt x="79853" y="568228"/>
                  </a:moveTo>
                  <a:lnTo>
                    <a:pt x="0" y="568228"/>
                  </a:lnTo>
                </a:path>
                <a:path w="5160009" h="3420745">
                  <a:moveTo>
                    <a:pt x="79853" y="12323"/>
                  </a:moveTo>
                  <a:lnTo>
                    <a:pt x="0" y="12323"/>
                  </a:lnTo>
                </a:path>
                <a:path w="5160009" h="3420745">
                  <a:moveTo>
                    <a:pt x="79853" y="3068433"/>
                  </a:moveTo>
                  <a:lnTo>
                    <a:pt x="34011" y="3068433"/>
                  </a:lnTo>
                </a:path>
                <a:path w="5160009" h="3420745">
                  <a:moveTo>
                    <a:pt x="79853" y="2513897"/>
                  </a:moveTo>
                  <a:lnTo>
                    <a:pt x="34011" y="2513897"/>
                  </a:lnTo>
                </a:path>
                <a:path w="5160009" h="3420745">
                  <a:moveTo>
                    <a:pt x="79853" y="1957991"/>
                  </a:moveTo>
                  <a:lnTo>
                    <a:pt x="34011" y="1957991"/>
                  </a:lnTo>
                </a:path>
                <a:path w="5160009" h="3420745">
                  <a:moveTo>
                    <a:pt x="79853" y="1402086"/>
                  </a:moveTo>
                  <a:lnTo>
                    <a:pt x="34011" y="1402086"/>
                  </a:lnTo>
                </a:path>
                <a:path w="5160009" h="3420745">
                  <a:moveTo>
                    <a:pt x="79853" y="846181"/>
                  </a:moveTo>
                  <a:lnTo>
                    <a:pt x="34011" y="846181"/>
                  </a:lnTo>
                </a:path>
                <a:path w="5160009" h="3420745">
                  <a:moveTo>
                    <a:pt x="79853" y="290275"/>
                  </a:moveTo>
                  <a:lnTo>
                    <a:pt x="34011" y="290275"/>
                  </a:lnTo>
                </a:path>
              </a:pathLst>
            </a:custGeom>
            <a:ln w="25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89249" y="3262074"/>
              <a:ext cx="4503420" cy="200025"/>
            </a:xfrm>
            <a:custGeom>
              <a:avLst/>
              <a:gdLst/>
              <a:ahLst/>
              <a:cxnLst/>
              <a:rect l="l" t="t" r="r" b="b"/>
              <a:pathLst>
                <a:path w="4503420" h="200025">
                  <a:moveTo>
                    <a:pt x="0" y="56138"/>
                  </a:moveTo>
                  <a:lnTo>
                    <a:pt x="224773" y="0"/>
                  </a:lnTo>
                  <a:lnTo>
                    <a:pt x="224773" y="0"/>
                  </a:lnTo>
                  <a:lnTo>
                    <a:pt x="451026" y="88999"/>
                  </a:lnTo>
                  <a:lnTo>
                    <a:pt x="675800" y="132814"/>
                  </a:lnTo>
                  <a:lnTo>
                    <a:pt x="1125348" y="99953"/>
                  </a:lnTo>
                  <a:lnTo>
                    <a:pt x="1801148" y="145137"/>
                  </a:lnTo>
                  <a:lnTo>
                    <a:pt x="2476948" y="121861"/>
                  </a:lnTo>
                  <a:lnTo>
                    <a:pt x="3152749" y="78045"/>
                  </a:lnTo>
                  <a:lnTo>
                    <a:pt x="3828549" y="199906"/>
                  </a:lnTo>
                  <a:lnTo>
                    <a:pt x="4502871" y="188953"/>
                  </a:lnTo>
                </a:path>
              </a:pathLst>
            </a:custGeom>
            <a:ln w="24649">
              <a:solidFill>
                <a:srgbClr val="008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27140" y="2539123"/>
              <a:ext cx="4627245" cy="1600835"/>
            </a:xfrm>
            <a:custGeom>
              <a:avLst/>
              <a:gdLst/>
              <a:ahLst/>
              <a:cxnLst/>
              <a:rect l="l" t="t" r="r" b="b"/>
              <a:pathLst>
                <a:path w="4627245" h="1600835">
                  <a:moveTo>
                    <a:pt x="62108" y="112276"/>
                  </a:moveTo>
                  <a:lnTo>
                    <a:pt x="62108" y="779089"/>
                  </a:lnTo>
                </a:path>
                <a:path w="4627245" h="1600835">
                  <a:moveTo>
                    <a:pt x="62108" y="779089"/>
                  </a:moveTo>
                  <a:lnTo>
                    <a:pt x="62108" y="1445901"/>
                  </a:lnTo>
                </a:path>
                <a:path w="4627245" h="1600835">
                  <a:moveTo>
                    <a:pt x="0" y="112276"/>
                  </a:moveTo>
                  <a:lnTo>
                    <a:pt x="124217" y="112276"/>
                  </a:lnTo>
                </a:path>
                <a:path w="4627245" h="1600835">
                  <a:moveTo>
                    <a:pt x="0" y="1445901"/>
                  </a:moveTo>
                  <a:lnTo>
                    <a:pt x="124217" y="1445901"/>
                  </a:lnTo>
                </a:path>
                <a:path w="4627245" h="1600835">
                  <a:moveTo>
                    <a:pt x="286882" y="0"/>
                  </a:moveTo>
                  <a:lnTo>
                    <a:pt x="286882" y="722950"/>
                  </a:lnTo>
                </a:path>
                <a:path w="4627245" h="1600835">
                  <a:moveTo>
                    <a:pt x="286882" y="722950"/>
                  </a:moveTo>
                  <a:lnTo>
                    <a:pt x="286882" y="1445901"/>
                  </a:lnTo>
                </a:path>
                <a:path w="4627245" h="1600835">
                  <a:moveTo>
                    <a:pt x="224773" y="0"/>
                  </a:moveTo>
                  <a:lnTo>
                    <a:pt x="348991" y="0"/>
                  </a:lnTo>
                </a:path>
                <a:path w="4627245" h="1600835">
                  <a:moveTo>
                    <a:pt x="224773" y="1445901"/>
                  </a:moveTo>
                  <a:lnTo>
                    <a:pt x="348991" y="1445901"/>
                  </a:lnTo>
                </a:path>
                <a:path w="4627245" h="1600835">
                  <a:moveTo>
                    <a:pt x="513135" y="134184"/>
                  </a:moveTo>
                  <a:lnTo>
                    <a:pt x="513135" y="811950"/>
                  </a:lnTo>
                </a:path>
                <a:path w="4627245" h="1600835">
                  <a:moveTo>
                    <a:pt x="513135" y="811950"/>
                  </a:moveTo>
                  <a:lnTo>
                    <a:pt x="513135" y="1489716"/>
                  </a:lnTo>
                </a:path>
                <a:path w="4627245" h="1600835">
                  <a:moveTo>
                    <a:pt x="451026" y="134184"/>
                  </a:moveTo>
                  <a:lnTo>
                    <a:pt x="575243" y="134184"/>
                  </a:lnTo>
                </a:path>
                <a:path w="4627245" h="1600835">
                  <a:moveTo>
                    <a:pt x="451026" y="1489716"/>
                  </a:moveTo>
                  <a:lnTo>
                    <a:pt x="575243" y="1489716"/>
                  </a:lnTo>
                </a:path>
                <a:path w="4627245" h="1600835">
                  <a:moveTo>
                    <a:pt x="737908" y="134184"/>
                  </a:moveTo>
                  <a:lnTo>
                    <a:pt x="737908" y="855765"/>
                  </a:lnTo>
                </a:path>
                <a:path w="4627245" h="1600835">
                  <a:moveTo>
                    <a:pt x="737908" y="855765"/>
                  </a:moveTo>
                  <a:lnTo>
                    <a:pt x="737908" y="1577347"/>
                  </a:lnTo>
                </a:path>
                <a:path w="4627245" h="1600835">
                  <a:moveTo>
                    <a:pt x="675800" y="134184"/>
                  </a:moveTo>
                  <a:lnTo>
                    <a:pt x="800017" y="134184"/>
                  </a:lnTo>
                </a:path>
                <a:path w="4627245" h="1600835">
                  <a:moveTo>
                    <a:pt x="675800" y="1577347"/>
                  </a:moveTo>
                  <a:lnTo>
                    <a:pt x="800017" y="1577347"/>
                  </a:lnTo>
                </a:path>
                <a:path w="4627245" h="1600835">
                  <a:moveTo>
                    <a:pt x="1187456" y="123230"/>
                  </a:moveTo>
                  <a:lnTo>
                    <a:pt x="1187456" y="822904"/>
                  </a:lnTo>
                </a:path>
                <a:path w="4627245" h="1600835">
                  <a:moveTo>
                    <a:pt x="1187456" y="822904"/>
                  </a:moveTo>
                  <a:lnTo>
                    <a:pt x="1187456" y="1522578"/>
                  </a:lnTo>
                </a:path>
                <a:path w="4627245" h="1600835">
                  <a:moveTo>
                    <a:pt x="1125348" y="123230"/>
                  </a:moveTo>
                  <a:lnTo>
                    <a:pt x="1249565" y="123230"/>
                  </a:lnTo>
                </a:path>
                <a:path w="4627245" h="1600835">
                  <a:moveTo>
                    <a:pt x="1125348" y="1522578"/>
                  </a:moveTo>
                  <a:lnTo>
                    <a:pt x="1249565" y="1522578"/>
                  </a:lnTo>
                </a:path>
                <a:path w="4627245" h="1600835">
                  <a:moveTo>
                    <a:pt x="1863257" y="168414"/>
                  </a:moveTo>
                  <a:lnTo>
                    <a:pt x="1863257" y="868088"/>
                  </a:lnTo>
                </a:path>
                <a:path w="4627245" h="1600835">
                  <a:moveTo>
                    <a:pt x="1863257" y="868088"/>
                  </a:moveTo>
                  <a:lnTo>
                    <a:pt x="1863257" y="1567762"/>
                  </a:lnTo>
                </a:path>
                <a:path w="4627245" h="1600835">
                  <a:moveTo>
                    <a:pt x="1801148" y="168414"/>
                  </a:moveTo>
                  <a:lnTo>
                    <a:pt x="1925365" y="168414"/>
                  </a:lnTo>
                </a:path>
                <a:path w="4627245" h="1600835">
                  <a:moveTo>
                    <a:pt x="1801148" y="1567762"/>
                  </a:moveTo>
                  <a:lnTo>
                    <a:pt x="1925365" y="1567762"/>
                  </a:lnTo>
                </a:path>
                <a:path w="4627245" h="1600835">
                  <a:moveTo>
                    <a:pt x="2539057" y="167045"/>
                  </a:moveTo>
                  <a:lnTo>
                    <a:pt x="2539057" y="844811"/>
                  </a:lnTo>
                </a:path>
                <a:path w="4627245" h="1600835">
                  <a:moveTo>
                    <a:pt x="2539057" y="844811"/>
                  </a:moveTo>
                  <a:lnTo>
                    <a:pt x="2539057" y="1522578"/>
                  </a:lnTo>
                </a:path>
                <a:path w="4627245" h="1600835">
                  <a:moveTo>
                    <a:pt x="2476948" y="167045"/>
                  </a:moveTo>
                  <a:lnTo>
                    <a:pt x="2601166" y="167045"/>
                  </a:lnTo>
                </a:path>
                <a:path w="4627245" h="1600835">
                  <a:moveTo>
                    <a:pt x="2476948" y="1522578"/>
                  </a:moveTo>
                  <a:lnTo>
                    <a:pt x="2601166" y="1522578"/>
                  </a:lnTo>
                </a:path>
                <a:path w="4627245" h="1600835">
                  <a:moveTo>
                    <a:pt x="3214857" y="1369"/>
                  </a:moveTo>
                  <a:lnTo>
                    <a:pt x="3214857" y="800996"/>
                  </a:lnTo>
                </a:path>
                <a:path w="4627245" h="1600835">
                  <a:moveTo>
                    <a:pt x="3214857" y="800996"/>
                  </a:moveTo>
                  <a:lnTo>
                    <a:pt x="3214857" y="1600624"/>
                  </a:lnTo>
                </a:path>
                <a:path w="4627245" h="1600835">
                  <a:moveTo>
                    <a:pt x="3152749" y="1369"/>
                  </a:moveTo>
                  <a:lnTo>
                    <a:pt x="3276966" y="1369"/>
                  </a:lnTo>
                </a:path>
                <a:path w="4627245" h="1600835">
                  <a:moveTo>
                    <a:pt x="3152749" y="1600624"/>
                  </a:moveTo>
                  <a:lnTo>
                    <a:pt x="3276966" y="1600624"/>
                  </a:lnTo>
                </a:path>
                <a:path w="4627245" h="1600835">
                  <a:moveTo>
                    <a:pt x="3890658" y="323137"/>
                  </a:moveTo>
                  <a:lnTo>
                    <a:pt x="3890658" y="922857"/>
                  </a:lnTo>
                </a:path>
                <a:path w="4627245" h="1600835">
                  <a:moveTo>
                    <a:pt x="3890658" y="922857"/>
                  </a:moveTo>
                  <a:lnTo>
                    <a:pt x="3890658" y="1522578"/>
                  </a:lnTo>
                </a:path>
                <a:path w="4627245" h="1600835">
                  <a:moveTo>
                    <a:pt x="3828549" y="323137"/>
                  </a:moveTo>
                  <a:lnTo>
                    <a:pt x="3952766" y="323137"/>
                  </a:lnTo>
                </a:path>
                <a:path w="4627245" h="1600835">
                  <a:moveTo>
                    <a:pt x="3828549" y="1522578"/>
                  </a:moveTo>
                  <a:lnTo>
                    <a:pt x="3952766" y="1522578"/>
                  </a:lnTo>
                </a:path>
                <a:path w="4627245" h="1600835">
                  <a:moveTo>
                    <a:pt x="4564979" y="312183"/>
                  </a:moveTo>
                  <a:lnTo>
                    <a:pt x="4564979" y="911903"/>
                  </a:lnTo>
                </a:path>
                <a:path w="4627245" h="1600835">
                  <a:moveTo>
                    <a:pt x="4564979" y="911903"/>
                  </a:moveTo>
                  <a:lnTo>
                    <a:pt x="4564979" y="1511624"/>
                  </a:lnTo>
                </a:path>
                <a:path w="4627245" h="1600835">
                  <a:moveTo>
                    <a:pt x="4502871" y="312183"/>
                  </a:moveTo>
                  <a:lnTo>
                    <a:pt x="4627088" y="312183"/>
                  </a:lnTo>
                </a:path>
                <a:path w="4627245" h="1600835">
                  <a:moveTo>
                    <a:pt x="4502871" y="1511624"/>
                  </a:moveTo>
                  <a:lnTo>
                    <a:pt x="4627088" y="1511624"/>
                  </a:lnTo>
                </a:path>
              </a:pathLst>
            </a:custGeom>
            <a:ln w="2563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6310" y="3259874"/>
              <a:ext cx="125878" cy="11667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1083" y="3203736"/>
              <a:ext cx="125878" cy="1166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7336" y="3292735"/>
              <a:ext cx="125878" cy="11667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02110" y="3336550"/>
              <a:ext cx="125878" cy="11667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1658" y="3303689"/>
              <a:ext cx="125878" cy="11667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7458" y="3348873"/>
              <a:ext cx="125878" cy="11667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3258" y="3325597"/>
              <a:ext cx="125878" cy="11667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9059" y="3281781"/>
              <a:ext cx="125878" cy="11667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54859" y="3403642"/>
              <a:ext cx="125878" cy="11667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9181" y="3392689"/>
              <a:ext cx="125878" cy="11667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702366" y="1695680"/>
              <a:ext cx="4852035" cy="2389505"/>
            </a:xfrm>
            <a:custGeom>
              <a:avLst/>
              <a:gdLst/>
              <a:ahLst/>
              <a:cxnLst/>
              <a:rect l="l" t="t" r="r" b="b"/>
              <a:pathLst>
                <a:path w="4852034" h="2389504">
                  <a:moveTo>
                    <a:pt x="62108" y="654489"/>
                  </a:moveTo>
                  <a:lnTo>
                    <a:pt x="62108" y="654489"/>
                  </a:lnTo>
                  <a:lnTo>
                    <a:pt x="286882" y="1066626"/>
                  </a:lnTo>
                  <a:lnTo>
                    <a:pt x="511656" y="999534"/>
                  </a:lnTo>
                  <a:lnTo>
                    <a:pt x="737908" y="1132349"/>
                  </a:lnTo>
                  <a:lnTo>
                    <a:pt x="962682" y="1388394"/>
                  </a:lnTo>
                  <a:lnTo>
                    <a:pt x="1412230" y="1466440"/>
                  </a:lnTo>
                  <a:lnTo>
                    <a:pt x="2088030" y="1421255"/>
                  </a:lnTo>
                  <a:lnTo>
                    <a:pt x="2763831" y="1421255"/>
                  </a:lnTo>
                  <a:lnTo>
                    <a:pt x="3439631" y="1433578"/>
                  </a:lnTo>
                  <a:lnTo>
                    <a:pt x="4115432" y="1544485"/>
                  </a:lnTo>
                  <a:lnTo>
                    <a:pt x="4789753" y="1533532"/>
                  </a:lnTo>
                </a:path>
                <a:path w="4852034" h="2389504">
                  <a:moveTo>
                    <a:pt x="62108" y="0"/>
                  </a:moveTo>
                  <a:lnTo>
                    <a:pt x="62108" y="654489"/>
                  </a:lnTo>
                </a:path>
                <a:path w="4852034" h="2389504">
                  <a:moveTo>
                    <a:pt x="62108" y="654489"/>
                  </a:moveTo>
                  <a:lnTo>
                    <a:pt x="62108" y="1308979"/>
                  </a:lnTo>
                </a:path>
                <a:path w="4852034" h="2389504">
                  <a:moveTo>
                    <a:pt x="0" y="0"/>
                  </a:moveTo>
                  <a:lnTo>
                    <a:pt x="124217" y="0"/>
                  </a:lnTo>
                </a:path>
                <a:path w="4852034" h="2389504">
                  <a:moveTo>
                    <a:pt x="0" y="1308979"/>
                  </a:moveTo>
                  <a:lnTo>
                    <a:pt x="124217" y="1308979"/>
                  </a:lnTo>
                </a:path>
                <a:path w="4852034" h="2389504">
                  <a:moveTo>
                    <a:pt x="286882" y="345044"/>
                  </a:moveTo>
                  <a:lnTo>
                    <a:pt x="286882" y="1066626"/>
                  </a:lnTo>
                </a:path>
                <a:path w="4852034" h="2389504">
                  <a:moveTo>
                    <a:pt x="286882" y="1066626"/>
                  </a:moveTo>
                  <a:lnTo>
                    <a:pt x="286882" y="1788207"/>
                  </a:lnTo>
                </a:path>
                <a:path w="4852034" h="2389504">
                  <a:moveTo>
                    <a:pt x="224773" y="345044"/>
                  </a:moveTo>
                  <a:lnTo>
                    <a:pt x="348991" y="345044"/>
                  </a:lnTo>
                </a:path>
                <a:path w="4852034" h="2389504">
                  <a:moveTo>
                    <a:pt x="224773" y="1788207"/>
                  </a:moveTo>
                  <a:lnTo>
                    <a:pt x="348991" y="1788207"/>
                  </a:lnTo>
                </a:path>
                <a:path w="4852034" h="2389504">
                  <a:moveTo>
                    <a:pt x="511656" y="232768"/>
                  </a:moveTo>
                  <a:lnTo>
                    <a:pt x="511656" y="999534"/>
                  </a:lnTo>
                </a:path>
                <a:path w="4852034" h="2389504">
                  <a:moveTo>
                    <a:pt x="511656" y="999534"/>
                  </a:moveTo>
                  <a:lnTo>
                    <a:pt x="511656" y="1766300"/>
                  </a:lnTo>
                </a:path>
                <a:path w="4852034" h="2389504">
                  <a:moveTo>
                    <a:pt x="449547" y="232768"/>
                  </a:moveTo>
                  <a:lnTo>
                    <a:pt x="573764" y="232768"/>
                  </a:lnTo>
                </a:path>
                <a:path w="4852034" h="2389504">
                  <a:moveTo>
                    <a:pt x="449547" y="1766300"/>
                  </a:moveTo>
                  <a:lnTo>
                    <a:pt x="573764" y="1766300"/>
                  </a:lnTo>
                </a:path>
                <a:path w="4852034" h="2389504">
                  <a:moveTo>
                    <a:pt x="737908" y="288906"/>
                  </a:moveTo>
                  <a:lnTo>
                    <a:pt x="737908" y="1132349"/>
                  </a:lnTo>
                </a:path>
                <a:path w="4852034" h="2389504">
                  <a:moveTo>
                    <a:pt x="737908" y="1132349"/>
                  </a:moveTo>
                  <a:lnTo>
                    <a:pt x="737908" y="1975791"/>
                  </a:lnTo>
                </a:path>
                <a:path w="4852034" h="2389504">
                  <a:moveTo>
                    <a:pt x="675800" y="288906"/>
                  </a:moveTo>
                  <a:lnTo>
                    <a:pt x="800017" y="288906"/>
                  </a:lnTo>
                </a:path>
                <a:path w="4852034" h="2389504">
                  <a:moveTo>
                    <a:pt x="675800" y="1975791"/>
                  </a:moveTo>
                  <a:lnTo>
                    <a:pt x="800017" y="1975791"/>
                  </a:lnTo>
                </a:path>
                <a:path w="4852034" h="2389504">
                  <a:moveTo>
                    <a:pt x="962682" y="443628"/>
                  </a:moveTo>
                  <a:lnTo>
                    <a:pt x="962682" y="1388394"/>
                  </a:lnTo>
                </a:path>
                <a:path w="4852034" h="2389504">
                  <a:moveTo>
                    <a:pt x="962682" y="1388394"/>
                  </a:moveTo>
                  <a:lnTo>
                    <a:pt x="962682" y="2333159"/>
                  </a:lnTo>
                </a:path>
                <a:path w="4852034" h="2389504">
                  <a:moveTo>
                    <a:pt x="900574" y="443628"/>
                  </a:moveTo>
                  <a:lnTo>
                    <a:pt x="1024791" y="443628"/>
                  </a:lnTo>
                </a:path>
                <a:path w="4852034" h="2389504">
                  <a:moveTo>
                    <a:pt x="900574" y="2333159"/>
                  </a:moveTo>
                  <a:lnTo>
                    <a:pt x="1024791" y="2333159"/>
                  </a:lnTo>
                </a:path>
                <a:path w="4852034" h="2389504">
                  <a:moveTo>
                    <a:pt x="1412230" y="543582"/>
                  </a:moveTo>
                  <a:lnTo>
                    <a:pt x="1412230" y="1466440"/>
                  </a:lnTo>
                </a:path>
                <a:path w="4852034" h="2389504">
                  <a:moveTo>
                    <a:pt x="1412230" y="1466440"/>
                  </a:moveTo>
                  <a:lnTo>
                    <a:pt x="1412230" y="2389297"/>
                  </a:lnTo>
                </a:path>
                <a:path w="4852034" h="2389504">
                  <a:moveTo>
                    <a:pt x="1350122" y="543582"/>
                  </a:moveTo>
                  <a:lnTo>
                    <a:pt x="1474339" y="543582"/>
                  </a:lnTo>
                </a:path>
                <a:path w="4852034" h="2389504">
                  <a:moveTo>
                    <a:pt x="1350122" y="2389297"/>
                  </a:moveTo>
                  <a:lnTo>
                    <a:pt x="1474339" y="2389297"/>
                  </a:lnTo>
                </a:path>
                <a:path w="4852034" h="2389504">
                  <a:moveTo>
                    <a:pt x="2088030" y="566859"/>
                  </a:moveTo>
                  <a:lnTo>
                    <a:pt x="2088030" y="1421255"/>
                  </a:lnTo>
                </a:path>
                <a:path w="4852034" h="2389504">
                  <a:moveTo>
                    <a:pt x="2088030" y="1421255"/>
                  </a:moveTo>
                  <a:lnTo>
                    <a:pt x="2088030" y="2275652"/>
                  </a:lnTo>
                </a:path>
                <a:path w="4852034" h="2389504">
                  <a:moveTo>
                    <a:pt x="2025922" y="566859"/>
                  </a:moveTo>
                  <a:lnTo>
                    <a:pt x="2150139" y="566859"/>
                  </a:lnTo>
                </a:path>
                <a:path w="4852034" h="2389504">
                  <a:moveTo>
                    <a:pt x="2025922" y="2275652"/>
                  </a:moveTo>
                  <a:lnTo>
                    <a:pt x="2150139" y="2275652"/>
                  </a:lnTo>
                </a:path>
                <a:path w="4852034" h="2389504">
                  <a:moveTo>
                    <a:pt x="2763831" y="632582"/>
                  </a:moveTo>
                  <a:lnTo>
                    <a:pt x="2763831" y="1421255"/>
                  </a:lnTo>
                </a:path>
                <a:path w="4852034" h="2389504">
                  <a:moveTo>
                    <a:pt x="2763831" y="1421255"/>
                  </a:moveTo>
                  <a:lnTo>
                    <a:pt x="2763831" y="2209929"/>
                  </a:lnTo>
                </a:path>
                <a:path w="4852034" h="2389504">
                  <a:moveTo>
                    <a:pt x="2701722" y="632582"/>
                  </a:moveTo>
                  <a:lnTo>
                    <a:pt x="2825939" y="632582"/>
                  </a:lnTo>
                </a:path>
                <a:path w="4852034" h="2389504">
                  <a:moveTo>
                    <a:pt x="2701722" y="2209929"/>
                  </a:moveTo>
                  <a:lnTo>
                    <a:pt x="2825939" y="2209929"/>
                  </a:lnTo>
                </a:path>
                <a:path w="4852034" h="2389504">
                  <a:moveTo>
                    <a:pt x="3439631" y="544951"/>
                  </a:moveTo>
                  <a:lnTo>
                    <a:pt x="3439631" y="1433578"/>
                  </a:lnTo>
                </a:path>
                <a:path w="4852034" h="2389504">
                  <a:moveTo>
                    <a:pt x="3439631" y="1433578"/>
                  </a:moveTo>
                  <a:lnTo>
                    <a:pt x="3439631" y="2322205"/>
                  </a:lnTo>
                </a:path>
                <a:path w="4852034" h="2389504">
                  <a:moveTo>
                    <a:pt x="3377523" y="544951"/>
                  </a:moveTo>
                  <a:lnTo>
                    <a:pt x="3501740" y="544951"/>
                  </a:lnTo>
                </a:path>
                <a:path w="4852034" h="2389504">
                  <a:moveTo>
                    <a:pt x="3377523" y="2322205"/>
                  </a:moveTo>
                  <a:lnTo>
                    <a:pt x="3501740" y="2322205"/>
                  </a:lnTo>
                </a:path>
                <a:path w="4852034" h="2389504">
                  <a:moveTo>
                    <a:pt x="4115432" y="733904"/>
                  </a:moveTo>
                  <a:lnTo>
                    <a:pt x="4115432" y="1544485"/>
                  </a:lnTo>
                </a:path>
                <a:path w="4852034" h="2389504">
                  <a:moveTo>
                    <a:pt x="4115432" y="1544485"/>
                  </a:moveTo>
                  <a:lnTo>
                    <a:pt x="4115432" y="2355067"/>
                  </a:lnTo>
                </a:path>
                <a:path w="4852034" h="2389504">
                  <a:moveTo>
                    <a:pt x="4053323" y="733904"/>
                  </a:moveTo>
                  <a:lnTo>
                    <a:pt x="4177540" y="733904"/>
                  </a:lnTo>
                </a:path>
                <a:path w="4852034" h="2389504">
                  <a:moveTo>
                    <a:pt x="4053323" y="2355067"/>
                  </a:moveTo>
                  <a:lnTo>
                    <a:pt x="4177540" y="2355067"/>
                  </a:lnTo>
                </a:path>
                <a:path w="4852034" h="2389504">
                  <a:moveTo>
                    <a:pt x="4789753" y="744858"/>
                  </a:moveTo>
                  <a:lnTo>
                    <a:pt x="4789753" y="1533532"/>
                  </a:lnTo>
                </a:path>
                <a:path w="4852034" h="2389504">
                  <a:moveTo>
                    <a:pt x="4789753" y="1533532"/>
                  </a:moveTo>
                  <a:lnTo>
                    <a:pt x="4789753" y="2322205"/>
                  </a:lnTo>
                </a:path>
                <a:path w="4852034" h="2389504">
                  <a:moveTo>
                    <a:pt x="4727645" y="744858"/>
                  </a:moveTo>
                  <a:lnTo>
                    <a:pt x="4851862" y="744858"/>
                  </a:lnTo>
                </a:path>
                <a:path w="4852034" h="2389504">
                  <a:moveTo>
                    <a:pt x="4727645" y="2322205"/>
                  </a:moveTo>
                  <a:lnTo>
                    <a:pt x="4851862" y="2322205"/>
                  </a:lnTo>
                </a:path>
              </a:pathLst>
            </a:custGeom>
            <a:ln w="25632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1536" y="2291832"/>
              <a:ext cx="125878" cy="11667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6310" y="2703968"/>
              <a:ext cx="125878" cy="11667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51083" y="2636876"/>
              <a:ext cx="125878" cy="11667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77336" y="2769691"/>
              <a:ext cx="125878" cy="11667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02110" y="3025736"/>
              <a:ext cx="125878" cy="11667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51658" y="3103782"/>
              <a:ext cx="125878" cy="11667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27458" y="3058598"/>
              <a:ext cx="125878" cy="11667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03258" y="3058598"/>
              <a:ext cx="125878" cy="11667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79059" y="3070921"/>
              <a:ext cx="125878" cy="11667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54859" y="3181828"/>
              <a:ext cx="125878" cy="11667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29181" y="3170874"/>
              <a:ext cx="125878" cy="116676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3208719" y="2685481"/>
            <a:ext cx="190500" cy="18561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30" b="1">
                <a:latin typeface="Arial"/>
                <a:cs typeface="Arial"/>
              </a:rPr>
              <a:t>70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spc="30" b="1">
                <a:latin typeface="Arial"/>
                <a:cs typeface="Arial"/>
              </a:rPr>
              <a:t>65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spc="30" b="1">
                <a:latin typeface="Arial"/>
                <a:cs typeface="Arial"/>
              </a:rPr>
              <a:t>60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30" b="1">
                <a:latin typeface="Arial"/>
                <a:cs typeface="Arial"/>
              </a:rPr>
              <a:t>55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208719" y="2129576"/>
            <a:ext cx="1905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30" b="1">
                <a:latin typeface="Arial"/>
                <a:cs typeface="Arial"/>
              </a:rPr>
              <a:t>75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208719" y="1573670"/>
            <a:ext cx="1905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30" b="1">
                <a:latin typeface="Arial"/>
                <a:cs typeface="Arial"/>
              </a:rPr>
              <a:t>80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208719" y="1017765"/>
            <a:ext cx="1905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30" b="1">
                <a:latin typeface="Arial"/>
                <a:cs typeface="Arial"/>
              </a:rPr>
              <a:t>85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697720" y="4505992"/>
            <a:ext cx="556260" cy="77914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50" spc="-25" b="1">
                <a:latin typeface="Arial"/>
                <a:cs typeface="Arial"/>
              </a:rPr>
              <a:t>36</a:t>
            </a:r>
            <a:endParaRPr sz="1050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  <a:spcBef>
                <a:spcPts val="220"/>
              </a:spcBef>
            </a:pPr>
            <a:r>
              <a:rPr dirty="0" sz="1250" spc="45" b="1">
                <a:latin typeface="Arial"/>
                <a:cs typeface="Arial"/>
              </a:rPr>
              <a:t>Week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800" spc="-25" b="1">
                <a:solidFill>
                  <a:srgbClr val="A00000"/>
                </a:solidFill>
                <a:latin typeface="Arial"/>
                <a:cs typeface="Arial"/>
              </a:rPr>
              <a:t>209</a:t>
            </a:r>
            <a:endParaRPr sz="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85"/>
              </a:spcBef>
            </a:pPr>
            <a:r>
              <a:rPr dirty="0" sz="800" spc="-25" b="1">
                <a:solidFill>
                  <a:srgbClr val="008000"/>
                </a:solidFill>
                <a:latin typeface="Arial"/>
                <a:cs typeface="Arial"/>
              </a:rPr>
              <a:t>217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907376" y="1971025"/>
            <a:ext cx="217170" cy="16027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350" spc="-75" b="1">
                <a:latin typeface="Arial"/>
                <a:cs typeface="Arial"/>
              </a:rPr>
              <a:t>LVEF</a:t>
            </a:r>
            <a:r>
              <a:rPr dirty="0" sz="1350" spc="-20" b="1">
                <a:latin typeface="Arial"/>
                <a:cs typeface="Arial"/>
              </a:rPr>
              <a:t> </a:t>
            </a:r>
            <a:r>
              <a:rPr dirty="0" sz="1350" spc="-50" b="1">
                <a:latin typeface="Arial"/>
                <a:cs typeface="Arial"/>
              </a:rPr>
              <a:t>(%),</a:t>
            </a:r>
            <a:r>
              <a:rPr dirty="0" sz="1350" spc="-20" b="1">
                <a:latin typeface="Arial"/>
                <a:cs typeface="Arial"/>
              </a:rPr>
              <a:t> </a:t>
            </a:r>
            <a:r>
              <a:rPr dirty="0" sz="1350" spc="-70" b="1">
                <a:latin typeface="Arial"/>
                <a:cs typeface="Arial"/>
              </a:rPr>
              <a:t>mean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(SD)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654176" y="4529599"/>
            <a:ext cx="110299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19430" algn="l"/>
              </a:tabLst>
            </a:pPr>
            <a:r>
              <a:rPr dirty="0" sz="1050" spc="65" b="1">
                <a:latin typeface="Arial"/>
                <a:cs typeface="Arial"/>
              </a:rPr>
              <a:t>BL</a:t>
            </a:r>
            <a:r>
              <a:rPr dirty="0" sz="1050" spc="375" b="1">
                <a:latin typeface="Arial"/>
                <a:cs typeface="Arial"/>
              </a:rPr>
              <a:t> </a:t>
            </a:r>
            <a:r>
              <a:rPr dirty="0" sz="1050" spc="-5" b="1">
                <a:latin typeface="Arial"/>
                <a:cs typeface="Arial"/>
              </a:rPr>
              <a:t>4</a:t>
            </a:r>
            <a:r>
              <a:rPr dirty="0" sz="1050" b="1">
                <a:latin typeface="Arial"/>
                <a:cs typeface="Arial"/>
              </a:rPr>
              <a:t>	</a:t>
            </a:r>
            <a:r>
              <a:rPr dirty="0" sz="1050" spc="55" b="1">
                <a:latin typeface="Arial"/>
                <a:cs typeface="Arial"/>
              </a:rPr>
              <a:t>8</a:t>
            </a:r>
            <a:r>
              <a:rPr dirty="0" sz="1050" spc="135" b="1">
                <a:latin typeface="Arial"/>
                <a:cs typeface="Arial"/>
              </a:rPr>
              <a:t>  </a:t>
            </a:r>
            <a:r>
              <a:rPr dirty="0" sz="1050" b="1">
                <a:latin typeface="Arial"/>
                <a:cs typeface="Arial"/>
              </a:rPr>
              <a:t>12</a:t>
            </a:r>
            <a:r>
              <a:rPr dirty="0" sz="1050" spc="25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16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022043" y="4529599"/>
            <a:ext cx="18478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373643" y="4529599"/>
            <a:ext cx="18478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48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049444" y="4529599"/>
            <a:ext cx="18478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60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725244" y="4529599"/>
            <a:ext cx="18478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72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399566" y="4529599"/>
            <a:ext cx="18478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84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566658" y="4825492"/>
            <a:ext cx="907415" cy="480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165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No.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 </a:t>
            </a:r>
            <a:r>
              <a:rPr dirty="0" sz="1000" spc="-10" b="1">
                <a:latin typeface="Arial"/>
                <a:cs typeface="Arial"/>
              </a:rPr>
              <a:t>patients</a:t>
            </a:r>
            <a:endParaRPr sz="1000">
              <a:latin typeface="Arial"/>
              <a:cs typeface="Arial"/>
            </a:endParaRPr>
          </a:p>
          <a:p>
            <a:pPr algn="r" marR="5080">
              <a:lnSpc>
                <a:spcPts val="1045"/>
              </a:lnSpc>
            </a:pPr>
            <a:r>
              <a:rPr dirty="0" sz="900" b="1">
                <a:solidFill>
                  <a:srgbClr val="A00000"/>
                </a:solidFill>
                <a:latin typeface="Arial"/>
                <a:cs typeface="Arial"/>
              </a:rPr>
              <a:t>Central</a:t>
            </a:r>
            <a:r>
              <a:rPr dirty="0" sz="900" spc="-10" b="1">
                <a:solidFill>
                  <a:srgbClr val="A00000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A00000"/>
                </a:solidFill>
                <a:latin typeface="Arial"/>
                <a:cs typeface="Arial"/>
              </a:rPr>
              <a:t>read</a:t>
            </a:r>
            <a:endParaRPr sz="9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285"/>
              </a:spcBef>
            </a:pPr>
            <a:r>
              <a:rPr dirty="0" sz="900" b="1">
                <a:solidFill>
                  <a:srgbClr val="008000"/>
                </a:solidFill>
                <a:latin typeface="Arial"/>
                <a:cs typeface="Arial"/>
              </a:rPr>
              <a:t>Site</a:t>
            </a:r>
            <a:r>
              <a:rPr dirty="0" sz="900" spc="-1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008000"/>
                </a:solidFill>
                <a:latin typeface="Arial"/>
                <a:cs typeface="Arial"/>
              </a:rPr>
              <a:t>read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668189" y="4917948"/>
            <a:ext cx="1100455" cy="3670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480"/>
              </a:spcBef>
            </a:pPr>
            <a:r>
              <a:rPr dirty="0" sz="800" b="1">
                <a:solidFill>
                  <a:srgbClr val="A00000"/>
                </a:solidFill>
                <a:latin typeface="Arial"/>
                <a:cs typeface="Arial"/>
              </a:rPr>
              <a:t>230</a:t>
            </a:r>
            <a:r>
              <a:rPr dirty="0" sz="800" spc="165" b="1">
                <a:solidFill>
                  <a:srgbClr val="A00000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A00000"/>
                </a:solidFill>
                <a:latin typeface="Arial"/>
                <a:cs typeface="Arial"/>
              </a:rPr>
              <a:t>212</a:t>
            </a:r>
            <a:r>
              <a:rPr dirty="0" sz="800" spc="275" b="1">
                <a:solidFill>
                  <a:srgbClr val="A00000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A00000"/>
                </a:solidFill>
                <a:latin typeface="Arial"/>
                <a:cs typeface="Arial"/>
              </a:rPr>
              <a:t>212</a:t>
            </a:r>
            <a:r>
              <a:rPr dirty="0" sz="800" spc="145" b="1">
                <a:solidFill>
                  <a:srgbClr val="A00000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A00000"/>
                </a:solidFill>
                <a:latin typeface="Arial"/>
                <a:cs typeface="Arial"/>
              </a:rPr>
              <a:t>193</a:t>
            </a:r>
            <a:r>
              <a:rPr dirty="0" sz="800" spc="275" b="1">
                <a:solidFill>
                  <a:srgbClr val="A00000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A00000"/>
                </a:solidFill>
                <a:latin typeface="Arial"/>
                <a:cs typeface="Arial"/>
              </a:rPr>
              <a:t>208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5"/>
              </a:spcBef>
            </a:pPr>
            <a:r>
              <a:rPr dirty="0" sz="800" b="1">
                <a:solidFill>
                  <a:srgbClr val="008000"/>
                </a:solidFill>
                <a:latin typeface="Arial"/>
                <a:cs typeface="Arial"/>
              </a:rPr>
              <a:t>220</a:t>
            </a:r>
            <a:r>
              <a:rPr dirty="0" sz="800" spc="27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008000"/>
                </a:solidFill>
                <a:latin typeface="Arial"/>
                <a:cs typeface="Arial"/>
              </a:rPr>
              <a:t>220</a:t>
            </a:r>
            <a:r>
              <a:rPr dirty="0" sz="800" spc="14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008000"/>
                </a:solidFill>
                <a:latin typeface="Arial"/>
                <a:cs typeface="Arial"/>
              </a:rPr>
              <a:t>196</a:t>
            </a:r>
            <a:r>
              <a:rPr dirty="0" sz="800" spc="27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008000"/>
                </a:solidFill>
                <a:latin typeface="Arial"/>
                <a:cs typeface="Arial"/>
              </a:rPr>
              <a:t>213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024762" y="4917948"/>
            <a:ext cx="198120" cy="3670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800" spc="-25" b="1">
                <a:solidFill>
                  <a:srgbClr val="A00000"/>
                </a:solidFill>
                <a:latin typeface="Arial"/>
                <a:cs typeface="Arial"/>
              </a:rPr>
              <a:t>215</a:t>
            </a:r>
            <a:endParaRPr sz="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85"/>
              </a:spcBef>
            </a:pPr>
            <a:r>
              <a:rPr dirty="0" sz="800" spc="-25" b="1">
                <a:solidFill>
                  <a:srgbClr val="008000"/>
                </a:solidFill>
                <a:latin typeface="Arial"/>
                <a:cs typeface="Arial"/>
              </a:rPr>
              <a:t>219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361682" y="4917948"/>
            <a:ext cx="198120" cy="3670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800" spc="-25" b="1">
                <a:solidFill>
                  <a:srgbClr val="A00000"/>
                </a:solidFill>
                <a:latin typeface="Arial"/>
                <a:cs typeface="Arial"/>
              </a:rPr>
              <a:t>197</a:t>
            </a:r>
            <a:endParaRPr sz="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85"/>
              </a:spcBef>
            </a:pPr>
            <a:r>
              <a:rPr dirty="0" sz="800" spc="-25" b="1">
                <a:solidFill>
                  <a:srgbClr val="008000"/>
                </a:solidFill>
                <a:latin typeface="Arial"/>
                <a:cs typeface="Arial"/>
              </a:rPr>
              <a:t>205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047485" y="4917948"/>
            <a:ext cx="198120" cy="3670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800" spc="-25" b="1">
                <a:solidFill>
                  <a:srgbClr val="A00000"/>
                </a:solidFill>
                <a:latin typeface="Arial"/>
                <a:cs typeface="Arial"/>
              </a:rPr>
              <a:t>141</a:t>
            </a:r>
            <a:endParaRPr sz="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85"/>
              </a:spcBef>
            </a:pPr>
            <a:r>
              <a:rPr dirty="0" sz="800" spc="-25" b="1">
                <a:solidFill>
                  <a:srgbClr val="008000"/>
                </a:solidFill>
                <a:latin typeface="Arial"/>
                <a:cs typeface="Arial"/>
              </a:rPr>
              <a:t>145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730832" y="4917948"/>
            <a:ext cx="198120" cy="3670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800" spc="-25" b="1">
                <a:solidFill>
                  <a:srgbClr val="A00000"/>
                </a:solidFill>
                <a:latin typeface="Arial"/>
                <a:cs typeface="Arial"/>
              </a:rPr>
              <a:t>100</a:t>
            </a:r>
            <a:endParaRPr sz="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85"/>
              </a:spcBef>
            </a:pPr>
            <a:r>
              <a:rPr dirty="0" sz="800" spc="-25" b="1">
                <a:solidFill>
                  <a:srgbClr val="008000"/>
                </a:solidFill>
                <a:latin typeface="Arial"/>
                <a:cs typeface="Arial"/>
              </a:rPr>
              <a:t>105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426414" y="4917948"/>
            <a:ext cx="140970" cy="3670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800" spc="-25" b="1">
                <a:solidFill>
                  <a:srgbClr val="A00000"/>
                </a:solidFill>
                <a:latin typeface="Arial"/>
                <a:cs typeface="Arial"/>
              </a:rPr>
              <a:t>66</a:t>
            </a:r>
            <a:endParaRPr sz="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85"/>
              </a:spcBef>
            </a:pPr>
            <a:r>
              <a:rPr dirty="0" sz="800" spc="-25" b="1">
                <a:solidFill>
                  <a:srgbClr val="008000"/>
                </a:solidFill>
                <a:latin typeface="Arial"/>
                <a:cs typeface="Arial"/>
              </a:rPr>
              <a:t>67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637782" y="1463040"/>
            <a:ext cx="2889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A00000"/>
                </a:solidFill>
                <a:latin typeface="Arial"/>
                <a:cs typeface="Arial"/>
              </a:rPr>
              <a:t>73.9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860911" y="1719579"/>
            <a:ext cx="27432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4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70.2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65.2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092356" y="1420876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70.8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063455" y="1558035"/>
            <a:ext cx="5499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008000"/>
                </a:solidFill>
                <a:latin typeface="Arial"/>
                <a:cs typeface="Arial"/>
              </a:rPr>
              <a:t>65.7</a:t>
            </a:r>
            <a:r>
              <a:rPr dirty="0" baseline="-22222" sz="1500" spc="-15" b="1">
                <a:solidFill>
                  <a:srgbClr val="A00000"/>
                </a:solidFill>
                <a:latin typeface="Arial"/>
                <a:cs typeface="Arial"/>
              </a:rPr>
              <a:t>69.6</a:t>
            </a:r>
            <a:endParaRPr baseline="-22222" sz="15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313654" y="1747011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64.9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538939" y="1823211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67.3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535437" y="1963420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64.5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986727" y="1923796"/>
            <a:ext cx="27432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4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66.6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64.8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655463" y="2085340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64.4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341661" y="2015235"/>
            <a:ext cx="274320" cy="31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5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67.0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64.6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7006894" y="2070100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65.0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7683027" y="2109723"/>
            <a:ext cx="274320" cy="31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5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65.9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63.9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8354903" y="2128011"/>
            <a:ext cx="274320" cy="31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15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66.0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 spc="-20" b="1">
                <a:solidFill>
                  <a:srgbClr val="008000"/>
                </a:solidFill>
                <a:latin typeface="Arial"/>
                <a:cs typeface="Arial"/>
              </a:rPr>
              <a:t>64.0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5633565" y="1799844"/>
            <a:ext cx="167322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890">
              <a:lnSpc>
                <a:spcPts val="135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−7.0%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(8.3%)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869"/>
              </a:lnSpc>
              <a:tabLst>
                <a:tab pos="1351280" algn="l"/>
              </a:tabLst>
            </a:pPr>
            <a:r>
              <a:rPr dirty="0" baseline="-8333" sz="1500" spc="-30" b="1">
                <a:solidFill>
                  <a:srgbClr val="A00000"/>
                </a:solidFill>
                <a:latin typeface="Arial"/>
                <a:cs typeface="Arial"/>
              </a:rPr>
              <a:t>67.0</a:t>
            </a:r>
            <a:r>
              <a:rPr dirty="0" baseline="-8333" sz="1500" b="1">
                <a:solidFill>
                  <a:srgbClr val="A00000"/>
                </a:solidFill>
                <a:latin typeface="Arial"/>
                <a:cs typeface="Arial"/>
              </a:rPr>
              <a:t>	</a:t>
            </a:r>
            <a:r>
              <a:rPr dirty="0" sz="1000" spc="-20" b="1">
                <a:solidFill>
                  <a:srgbClr val="A00000"/>
                </a:solidFill>
                <a:latin typeface="Arial"/>
                <a:cs typeface="Arial"/>
              </a:rPr>
              <a:t>66.9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6044194" y="1603755"/>
            <a:ext cx="8356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Week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48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7911427" y="1609852"/>
            <a:ext cx="110553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72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Week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84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480"/>
              </a:lnSpc>
            </a:pPr>
            <a:r>
              <a:rPr dirty="0" sz="1400">
                <a:latin typeface="Arial"/>
                <a:cs typeface="Arial"/>
              </a:rPr>
              <a:t>−9.0%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(8.1%)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3616922" y="1159116"/>
            <a:ext cx="4910455" cy="457834"/>
          </a:xfrm>
          <a:custGeom>
            <a:avLst/>
            <a:gdLst/>
            <a:ahLst/>
            <a:cxnLst/>
            <a:rect l="l" t="t" r="r" b="b"/>
            <a:pathLst>
              <a:path w="4910455" h="457834">
                <a:moveTo>
                  <a:pt x="4910315" y="362038"/>
                </a:moveTo>
                <a:lnTo>
                  <a:pt x="4868342" y="362038"/>
                </a:lnTo>
                <a:lnTo>
                  <a:pt x="4868342" y="0"/>
                </a:lnTo>
                <a:lnTo>
                  <a:pt x="2876448" y="0"/>
                </a:lnTo>
                <a:lnTo>
                  <a:pt x="2074684" y="0"/>
                </a:lnTo>
                <a:lnTo>
                  <a:pt x="0" y="0"/>
                </a:lnTo>
                <a:lnTo>
                  <a:pt x="0" y="34302"/>
                </a:lnTo>
                <a:lnTo>
                  <a:pt x="2842145" y="34302"/>
                </a:lnTo>
                <a:lnTo>
                  <a:pt x="2842145" y="363143"/>
                </a:lnTo>
                <a:lnTo>
                  <a:pt x="2800045" y="363143"/>
                </a:lnTo>
                <a:lnTo>
                  <a:pt x="2859303" y="457466"/>
                </a:lnTo>
                <a:lnTo>
                  <a:pt x="2918549" y="363143"/>
                </a:lnTo>
                <a:lnTo>
                  <a:pt x="2876448" y="363143"/>
                </a:lnTo>
                <a:lnTo>
                  <a:pt x="2876448" y="34201"/>
                </a:lnTo>
                <a:lnTo>
                  <a:pt x="4834140" y="34201"/>
                </a:lnTo>
                <a:lnTo>
                  <a:pt x="4834140" y="362038"/>
                </a:lnTo>
                <a:lnTo>
                  <a:pt x="4792167" y="362038"/>
                </a:lnTo>
                <a:lnTo>
                  <a:pt x="4851247" y="456082"/>
                </a:lnTo>
                <a:lnTo>
                  <a:pt x="4910315" y="362038"/>
                </a:lnTo>
                <a:close/>
              </a:path>
            </a:pathLst>
          </a:custGeom>
          <a:solidFill>
            <a:srgbClr val="A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3604233" y="927100"/>
            <a:ext cx="231838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Change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dirty="0" sz="16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baseline*</a:t>
            </a:r>
            <a:r>
              <a:rPr dirty="0" sz="16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8809717" y="996990"/>
            <a:ext cx="314960" cy="133985"/>
            <a:chOff x="8809717" y="996990"/>
            <a:chExt cx="314960" cy="133985"/>
          </a:xfrm>
        </p:grpSpPr>
        <p:pic>
          <p:nvPicPr>
            <p:cNvPr id="70" name="object 7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02320" y="996990"/>
              <a:ext cx="129540" cy="133506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8809717" y="1063744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59" h="0">
                  <a:moveTo>
                    <a:pt x="0" y="0"/>
                  </a:moveTo>
                  <a:lnTo>
                    <a:pt x="314749" y="1"/>
                  </a:lnTo>
                </a:path>
              </a:pathLst>
            </a:custGeom>
            <a:ln w="28575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9154086" y="890016"/>
            <a:ext cx="793115" cy="50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 marR="5080" indent="-12700">
              <a:lnSpc>
                <a:spcPct val="1436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Central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read </a:t>
            </a:r>
            <a:r>
              <a:rPr dirty="0" sz="1100">
                <a:latin typeface="Arial"/>
                <a:cs typeface="Arial"/>
              </a:rPr>
              <a:t>Site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read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8809715" y="1236586"/>
            <a:ext cx="314960" cy="133985"/>
            <a:chOff x="8809715" y="1236586"/>
            <a:chExt cx="314960" cy="133985"/>
          </a:xfrm>
        </p:grpSpPr>
        <p:pic>
          <p:nvPicPr>
            <p:cNvPr id="74" name="object 7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02320" y="1236586"/>
              <a:ext cx="129540" cy="133506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8809715" y="1303338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59" h="0">
                  <a:moveTo>
                    <a:pt x="314749" y="1"/>
                  </a:move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809715" y="1303338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59" h="0">
                  <a:moveTo>
                    <a:pt x="0" y="0"/>
                  </a:moveTo>
                  <a:lnTo>
                    <a:pt x="314749" y="1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2427" y="5328920"/>
            <a:ext cx="7576184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Data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EXPLORER-</a:t>
            </a:r>
            <a:r>
              <a:rPr dirty="0" sz="900">
                <a:latin typeface="Arial"/>
                <a:cs typeface="Arial"/>
              </a:rPr>
              <a:t>HCM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shown.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values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represent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those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beginning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MAVA-</a:t>
            </a:r>
            <a:r>
              <a:rPr dirty="0" sz="900">
                <a:latin typeface="Arial"/>
                <a:cs typeface="Arial"/>
              </a:rPr>
              <a:t>LTE,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beginning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parent</a:t>
            </a:r>
            <a:r>
              <a:rPr dirty="0" sz="900" spc="-10">
                <a:latin typeface="Arial"/>
                <a:cs typeface="Arial"/>
              </a:rPr>
              <a:t> study.</a:t>
            </a:r>
            <a:endParaRPr sz="900">
              <a:latin typeface="Arial"/>
              <a:cs typeface="Arial"/>
            </a:endParaRPr>
          </a:p>
          <a:p>
            <a:pPr marL="12700" marR="1337945">
              <a:lnSpc>
                <a:spcPts val="980"/>
              </a:lnSpc>
              <a:spcBef>
                <a:spcPts val="140"/>
              </a:spcBef>
            </a:pPr>
            <a:r>
              <a:rPr dirty="0" sz="900">
                <a:latin typeface="Arial"/>
                <a:cs typeface="Arial"/>
              </a:rPr>
              <a:t>*Change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only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summarized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patients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value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visit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specific</a:t>
            </a:r>
            <a:r>
              <a:rPr dirty="0" sz="900" spc="-10">
                <a:latin typeface="Arial"/>
                <a:cs typeface="Arial"/>
              </a:rPr>
              <a:t> post-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0">
                <a:latin typeface="Arial"/>
                <a:cs typeface="Arial"/>
              </a:rPr>
              <a:t> visits. </a:t>
            </a:r>
            <a:r>
              <a:rPr dirty="0" sz="900">
                <a:latin typeface="Arial"/>
                <a:cs typeface="Arial"/>
              </a:rPr>
              <a:t>BL,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NT-</a:t>
            </a:r>
            <a:r>
              <a:rPr dirty="0" sz="900">
                <a:latin typeface="Arial"/>
                <a:cs typeface="Arial"/>
              </a:rPr>
              <a:t>proBNP,</a:t>
            </a:r>
            <a:r>
              <a:rPr dirty="0" sz="900" spc="-10">
                <a:latin typeface="Arial"/>
                <a:cs typeface="Arial"/>
              </a:rPr>
              <a:t> N-</a:t>
            </a:r>
            <a:r>
              <a:rPr dirty="0" sz="900">
                <a:latin typeface="Arial"/>
                <a:cs typeface="Arial"/>
              </a:rPr>
              <a:t>terminal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B-</a:t>
            </a:r>
            <a:r>
              <a:rPr dirty="0" sz="900">
                <a:latin typeface="Arial"/>
                <a:cs typeface="Arial"/>
              </a:rPr>
              <a:t>type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natriuretic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peptide;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IQR,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interquartile</a:t>
            </a:r>
            <a:r>
              <a:rPr dirty="0" sz="900" spc="-10">
                <a:latin typeface="Arial"/>
                <a:cs typeface="Arial"/>
              </a:rPr>
              <a:t> range.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613478" y="4594326"/>
            <a:ext cx="5032375" cy="105410"/>
            <a:chOff x="3613478" y="4594326"/>
            <a:chExt cx="5032375" cy="105410"/>
          </a:xfrm>
        </p:grpSpPr>
        <p:sp>
          <p:nvSpPr>
            <p:cNvPr id="4" name="object 4" descr=""/>
            <p:cNvSpPr/>
            <p:nvPr/>
          </p:nvSpPr>
          <p:spPr>
            <a:xfrm>
              <a:off x="3639893" y="4607661"/>
              <a:ext cx="4979670" cy="0"/>
            </a:xfrm>
            <a:custGeom>
              <a:avLst/>
              <a:gdLst/>
              <a:ahLst/>
              <a:cxnLst/>
              <a:rect l="l" t="t" r="r" b="b"/>
              <a:pathLst>
                <a:path w="4979670" h="0">
                  <a:moveTo>
                    <a:pt x="0" y="0"/>
                  </a:moveTo>
                  <a:lnTo>
                    <a:pt x="4979172" y="0"/>
                  </a:lnTo>
                </a:path>
              </a:pathLst>
            </a:custGeom>
            <a:ln w="17422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626813" y="4607661"/>
              <a:ext cx="5005705" cy="78740"/>
            </a:xfrm>
            <a:custGeom>
              <a:avLst/>
              <a:gdLst/>
              <a:ahLst/>
              <a:cxnLst/>
              <a:rect l="l" t="t" r="r" b="b"/>
              <a:pathLst>
                <a:path w="5005705" h="78739">
                  <a:moveTo>
                    <a:pt x="0" y="0"/>
                  </a:moveTo>
                  <a:lnTo>
                    <a:pt x="5005332" y="0"/>
                  </a:lnTo>
                </a:path>
                <a:path w="5005705" h="78739">
                  <a:moveTo>
                    <a:pt x="289216" y="0"/>
                  </a:moveTo>
                  <a:lnTo>
                    <a:pt x="289216" y="78399"/>
                  </a:lnTo>
                </a:path>
                <a:path w="5005705" h="78739">
                  <a:moveTo>
                    <a:pt x="510125" y="0"/>
                  </a:moveTo>
                  <a:lnTo>
                    <a:pt x="510125" y="78399"/>
                  </a:lnTo>
                </a:path>
                <a:path w="5005705" h="78739">
                  <a:moveTo>
                    <a:pt x="731034" y="0"/>
                  </a:moveTo>
                  <a:lnTo>
                    <a:pt x="731034" y="78399"/>
                  </a:lnTo>
                </a:path>
                <a:path w="5005705" h="78739">
                  <a:moveTo>
                    <a:pt x="953396" y="0"/>
                  </a:moveTo>
                  <a:lnTo>
                    <a:pt x="953396" y="78399"/>
                  </a:lnTo>
                </a:path>
                <a:path w="5005705" h="78739">
                  <a:moveTo>
                    <a:pt x="1616123" y="0"/>
                  </a:moveTo>
                  <a:lnTo>
                    <a:pt x="1616123" y="78399"/>
                  </a:lnTo>
                </a:path>
                <a:path w="5005705" h="78739">
                  <a:moveTo>
                    <a:pt x="2280303" y="0"/>
                  </a:moveTo>
                  <a:lnTo>
                    <a:pt x="2280303" y="78399"/>
                  </a:lnTo>
                </a:path>
                <a:path w="5005705" h="78739">
                  <a:moveTo>
                    <a:pt x="2944484" y="0"/>
                  </a:moveTo>
                  <a:lnTo>
                    <a:pt x="2944484" y="78399"/>
                  </a:lnTo>
                </a:path>
                <a:path w="5005705" h="78739">
                  <a:moveTo>
                    <a:pt x="3608664" y="0"/>
                  </a:moveTo>
                  <a:lnTo>
                    <a:pt x="3608664" y="78399"/>
                  </a:lnTo>
                </a:path>
                <a:path w="5005705" h="78739">
                  <a:moveTo>
                    <a:pt x="4272844" y="0"/>
                  </a:moveTo>
                  <a:lnTo>
                    <a:pt x="4272844" y="78399"/>
                  </a:lnTo>
                </a:path>
                <a:path w="5005705" h="78739">
                  <a:moveTo>
                    <a:pt x="4935571" y="0"/>
                  </a:moveTo>
                  <a:lnTo>
                    <a:pt x="4935571" y="78399"/>
                  </a:lnTo>
                </a:path>
              </a:pathLst>
            </a:custGeom>
            <a:ln w="26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236940" y="4503700"/>
            <a:ext cx="385445" cy="466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90"/>
              </a:spcBef>
            </a:pPr>
            <a:r>
              <a:rPr dirty="0" sz="1150" spc="-5" b="1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000" b="1">
                <a:latin typeface="Arial"/>
                <a:cs typeface="Arial"/>
              </a:rPr>
              <a:t>No.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2911504" y="4892397"/>
          <a:ext cx="5734685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/>
                <a:gridCol w="1188085"/>
                <a:gridCol w="667385"/>
                <a:gridCol w="655954"/>
                <a:gridCol w="662304"/>
                <a:gridCol w="685800"/>
                <a:gridCol w="647700"/>
                <a:gridCol w="415289"/>
              </a:tblGrid>
              <a:tr h="225425">
                <a:tc>
                  <a:txBody>
                    <a:bodyPr/>
                    <a:lstStyle/>
                    <a:p>
                      <a:pPr algn="r" marR="99695">
                        <a:lnSpc>
                          <a:spcPts val="1170"/>
                        </a:lnSpc>
                        <a:spcBef>
                          <a:spcPts val="509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patients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47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4010">
                        <a:lnSpc>
                          <a:spcPts val="1525"/>
                        </a:lnSpc>
                        <a:spcBef>
                          <a:spcPts val="150"/>
                        </a:spcBef>
                      </a:pPr>
                      <a:r>
                        <a:rPr dirty="0" sz="1300" spc="-20" b="1">
                          <a:latin typeface="Arial"/>
                          <a:cs typeface="Arial"/>
                        </a:rPr>
                        <a:t>Week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5100">
                <a:tc>
                  <a:txBody>
                    <a:bodyPr/>
                    <a:lstStyle/>
                    <a:p>
                      <a:pPr algn="r" marR="99695">
                        <a:lnSpc>
                          <a:spcPts val="1040"/>
                        </a:lnSpc>
                      </a:pPr>
                      <a:r>
                        <a:rPr dirty="0" sz="9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900" spc="-1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read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230</a:t>
                      </a:r>
                      <a:r>
                        <a:rPr dirty="0" sz="800" spc="13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216</a:t>
                      </a:r>
                      <a:r>
                        <a:rPr dirty="0" sz="800" spc="24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211</a:t>
                      </a:r>
                      <a:r>
                        <a:rPr dirty="0" sz="800" spc="120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194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211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198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141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25" b="1">
                          <a:solidFill>
                            <a:srgbClr val="A00000"/>
                          </a:solidFill>
                          <a:latin typeface="Arial"/>
                          <a:cs typeface="Arial"/>
                        </a:rPr>
                        <a:t>66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288793" y="3621012"/>
            <a:ext cx="26797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25" b="1">
                <a:latin typeface="Arial"/>
                <a:cs typeface="Arial"/>
              </a:rPr>
              <a:t>500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207962" y="2736836"/>
            <a:ext cx="34925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20" b="1">
                <a:latin typeface="Arial"/>
                <a:cs typeface="Arial"/>
              </a:rPr>
              <a:t>1000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207962" y="968484"/>
            <a:ext cx="34925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20" b="1">
                <a:latin typeface="Arial"/>
                <a:cs typeface="Arial"/>
              </a:rPr>
              <a:t>2000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548077" y="1046007"/>
            <a:ext cx="5088890" cy="3588385"/>
            <a:chOff x="3548077" y="1046007"/>
            <a:chExt cx="5088890" cy="3588385"/>
          </a:xfrm>
        </p:grpSpPr>
        <p:sp>
          <p:nvSpPr>
            <p:cNvPr id="12" name="object 12" descr=""/>
            <p:cNvSpPr/>
            <p:nvPr/>
          </p:nvSpPr>
          <p:spPr>
            <a:xfrm>
              <a:off x="3561412" y="1059342"/>
              <a:ext cx="78740" cy="3561715"/>
            </a:xfrm>
            <a:custGeom>
              <a:avLst/>
              <a:gdLst/>
              <a:ahLst/>
              <a:cxnLst/>
              <a:rect l="l" t="t" r="r" b="b"/>
              <a:pathLst>
                <a:path w="78739" h="3561715">
                  <a:moveTo>
                    <a:pt x="78480" y="3561385"/>
                  </a:moveTo>
                  <a:lnTo>
                    <a:pt x="78480" y="0"/>
                  </a:lnTo>
                </a:path>
                <a:path w="78739" h="3561715">
                  <a:moveTo>
                    <a:pt x="78480" y="2665594"/>
                  </a:moveTo>
                  <a:lnTo>
                    <a:pt x="0" y="2665594"/>
                  </a:lnTo>
                </a:path>
                <a:path w="78739" h="3561715">
                  <a:moveTo>
                    <a:pt x="78480" y="1781418"/>
                  </a:moveTo>
                  <a:lnTo>
                    <a:pt x="0" y="1781418"/>
                  </a:lnTo>
                </a:path>
                <a:path w="78739" h="3561715">
                  <a:moveTo>
                    <a:pt x="78480" y="897242"/>
                  </a:moveTo>
                  <a:lnTo>
                    <a:pt x="0" y="897242"/>
                  </a:lnTo>
                </a:path>
                <a:path w="78739" h="3561715">
                  <a:moveTo>
                    <a:pt x="78480" y="13066"/>
                  </a:moveTo>
                  <a:lnTo>
                    <a:pt x="0" y="13066"/>
                  </a:lnTo>
                </a:path>
                <a:path w="78739" h="3561715">
                  <a:moveTo>
                    <a:pt x="78480" y="3548318"/>
                  </a:moveTo>
                  <a:lnTo>
                    <a:pt x="0" y="3548318"/>
                  </a:lnTo>
                </a:path>
              </a:pathLst>
            </a:custGeom>
            <a:ln w="26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54989" y="1792526"/>
              <a:ext cx="4768850" cy="2703830"/>
            </a:xfrm>
            <a:custGeom>
              <a:avLst/>
              <a:gdLst/>
              <a:ahLst/>
              <a:cxnLst/>
              <a:rect l="l" t="t" r="r" b="b"/>
              <a:pathLst>
                <a:path w="4768850" h="2703829">
                  <a:moveTo>
                    <a:pt x="61040" y="1431523"/>
                  </a:moveTo>
                  <a:lnTo>
                    <a:pt x="61040" y="1431523"/>
                  </a:lnTo>
                  <a:lnTo>
                    <a:pt x="281949" y="2408617"/>
                  </a:lnTo>
                  <a:lnTo>
                    <a:pt x="502858" y="2389743"/>
                  </a:lnTo>
                  <a:lnTo>
                    <a:pt x="725220" y="2494276"/>
                  </a:lnTo>
                  <a:lnTo>
                    <a:pt x="1387947" y="2485565"/>
                  </a:lnTo>
                  <a:lnTo>
                    <a:pt x="2052128" y="2549446"/>
                  </a:lnTo>
                  <a:lnTo>
                    <a:pt x="2716308" y="2545091"/>
                  </a:lnTo>
                  <a:lnTo>
                    <a:pt x="3380488" y="2545091"/>
                  </a:lnTo>
                  <a:lnTo>
                    <a:pt x="4044669" y="2575580"/>
                  </a:lnTo>
                  <a:lnTo>
                    <a:pt x="4707396" y="2598809"/>
                  </a:lnTo>
                </a:path>
                <a:path w="4768850" h="2703829">
                  <a:moveTo>
                    <a:pt x="61040" y="0"/>
                  </a:moveTo>
                  <a:lnTo>
                    <a:pt x="61040" y="1431523"/>
                  </a:lnTo>
                </a:path>
                <a:path w="4768850" h="2703829">
                  <a:moveTo>
                    <a:pt x="61040" y="1431523"/>
                  </a:moveTo>
                  <a:lnTo>
                    <a:pt x="61040" y="2240202"/>
                  </a:lnTo>
                </a:path>
                <a:path w="4768850" h="2703829">
                  <a:moveTo>
                    <a:pt x="0" y="0"/>
                  </a:moveTo>
                  <a:lnTo>
                    <a:pt x="122081" y="0"/>
                  </a:lnTo>
                </a:path>
                <a:path w="4768850" h="2703829">
                  <a:moveTo>
                    <a:pt x="0" y="2240202"/>
                  </a:moveTo>
                  <a:lnTo>
                    <a:pt x="122081" y="2240202"/>
                  </a:lnTo>
                </a:path>
                <a:path w="4768850" h="2703829">
                  <a:moveTo>
                    <a:pt x="281949" y="1955640"/>
                  </a:moveTo>
                  <a:lnTo>
                    <a:pt x="281949" y="2408617"/>
                  </a:lnTo>
                </a:path>
                <a:path w="4768850" h="2703829">
                  <a:moveTo>
                    <a:pt x="281949" y="2408617"/>
                  </a:moveTo>
                  <a:lnTo>
                    <a:pt x="281949" y="2622039"/>
                  </a:lnTo>
                </a:path>
                <a:path w="4768850" h="2703829">
                  <a:moveTo>
                    <a:pt x="220908" y="1955640"/>
                  </a:moveTo>
                  <a:lnTo>
                    <a:pt x="342990" y="1955640"/>
                  </a:lnTo>
                </a:path>
                <a:path w="4768850" h="2703829">
                  <a:moveTo>
                    <a:pt x="220908" y="2622039"/>
                  </a:moveTo>
                  <a:lnTo>
                    <a:pt x="342990" y="2622039"/>
                  </a:lnTo>
                </a:path>
                <a:path w="4768850" h="2703829">
                  <a:moveTo>
                    <a:pt x="502858" y="1806100"/>
                  </a:moveTo>
                  <a:lnTo>
                    <a:pt x="502858" y="2389743"/>
                  </a:lnTo>
                </a:path>
                <a:path w="4768850" h="2703829">
                  <a:moveTo>
                    <a:pt x="502858" y="2389743"/>
                  </a:moveTo>
                  <a:lnTo>
                    <a:pt x="502858" y="2614779"/>
                  </a:lnTo>
                </a:path>
                <a:path w="4768850" h="2703829">
                  <a:moveTo>
                    <a:pt x="441817" y="1806100"/>
                  </a:moveTo>
                  <a:lnTo>
                    <a:pt x="563899" y="1806100"/>
                  </a:lnTo>
                </a:path>
                <a:path w="4768850" h="2703829">
                  <a:moveTo>
                    <a:pt x="441817" y="2614779"/>
                  </a:moveTo>
                  <a:lnTo>
                    <a:pt x="563899" y="2614779"/>
                  </a:lnTo>
                </a:path>
                <a:path w="4768850" h="2703829">
                  <a:moveTo>
                    <a:pt x="725220" y="1984677"/>
                  </a:moveTo>
                  <a:lnTo>
                    <a:pt x="725220" y="2494276"/>
                  </a:lnTo>
                </a:path>
                <a:path w="4768850" h="2703829">
                  <a:moveTo>
                    <a:pt x="725220" y="2494276"/>
                  </a:moveTo>
                  <a:lnTo>
                    <a:pt x="725220" y="2626394"/>
                  </a:lnTo>
                </a:path>
                <a:path w="4768850" h="2703829">
                  <a:moveTo>
                    <a:pt x="664180" y="1984677"/>
                  </a:moveTo>
                  <a:lnTo>
                    <a:pt x="786261" y="1984677"/>
                  </a:lnTo>
                </a:path>
                <a:path w="4768850" h="2703829">
                  <a:moveTo>
                    <a:pt x="664180" y="2626394"/>
                  </a:moveTo>
                  <a:lnTo>
                    <a:pt x="786261" y="2626394"/>
                  </a:lnTo>
                </a:path>
                <a:path w="4768850" h="2703829">
                  <a:moveTo>
                    <a:pt x="1387947" y="1955640"/>
                  </a:moveTo>
                  <a:lnTo>
                    <a:pt x="1387947" y="2485565"/>
                  </a:lnTo>
                </a:path>
                <a:path w="4768850" h="2703829">
                  <a:moveTo>
                    <a:pt x="1387947" y="2485565"/>
                  </a:moveTo>
                  <a:lnTo>
                    <a:pt x="1387947" y="2659787"/>
                  </a:lnTo>
                </a:path>
                <a:path w="4768850" h="2703829">
                  <a:moveTo>
                    <a:pt x="1326907" y="1955640"/>
                  </a:moveTo>
                  <a:lnTo>
                    <a:pt x="1448988" y="1955640"/>
                  </a:lnTo>
                </a:path>
                <a:path w="4768850" h="2703829">
                  <a:moveTo>
                    <a:pt x="1326907" y="2659787"/>
                  </a:moveTo>
                  <a:lnTo>
                    <a:pt x="1448988" y="2659787"/>
                  </a:lnTo>
                </a:path>
                <a:path w="4768850" h="2703829">
                  <a:moveTo>
                    <a:pt x="2052128" y="2151640"/>
                  </a:moveTo>
                  <a:lnTo>
                    <a:pt x="2052128" y="2549446"/>
                  </a:lnTo>
                </a:path>
                <a:path w="4768850" h="2703829">
                  <a:moveTo>
                    <a:pt x="2052128" y="2549446"/>
                  </a:moveTo>
                  <a:lnTo>
                    <a:pt x="2052128" y="2680113"/>
                  </a:lnTo>
                </a:path>
                <a:path w="4768850" h="2703829">
                  <a:moveTo>
                    <a:pt x="1991087" y="2151640"/>
                  </a:moveTo>
                  <a:lnTo>
                    <a:pt x="2113168" y="2151640"/>
                  </a:lnTo>
                </a:path>
                <a:path w="4768850" h="2703829">
                  <a:moveTo>
                    <a:pt x="1991087" y="2680113"/>
                  </a:moveTo>
                  <a:lnTo>
                    <a:pt x="2113168" y="2680113"/>
                  </a:lnTo>
                </a:path>
                <a:path w="4768850" h="2703829">
                  <a:moveTo>
                    <a:pt x="2716308" y="2257625"/>
                  </a:moveTo>
                  <a:lnTo>
                    <a:pt x="2716308" y="2545091"/>
                  </a:lnTo>
                </a:path>
                <a:path w="4768850" h="2703829">
                  <a:moveTo>
                    <a:pt x="2716308" y="2545091"/>
                  </a:moveTo>
                  <a:lnTo>
                    <a:pt x="2716308" y="2674305"/>
                  </a:lnTo>
                </a:path>
                <a:path w="4768850" h="2703829">
                  <a:moveTo>
                    <a:pt x="2655267" y="2257625"/>
                  </a:moveTo>
                  <a:lnTo>
                    <a:pt x="2777349" y="2257625"/>
                  </a:lnTo>
                </a:path>
                <a:path w="4768850" h="2703829">
                  <a:moveTo>
                    <a:pt x="2655267" y="2674305"/>
                  </a:moveTo>
                  <a:lnTo>
                    <a:pt x="2777349" y="2674305"/>
                  </a:lnTo>
                </a:path>
                <a:path w="4768850" h="2703829">
                  <a:moveTo>
                    <a:pt x="3380488" y="2283758"/>
                  </a:moveTo>
                  <a:lnTo>
                    <a:pt x="3380488" y="2545091"/>
                  </a:lnTo>
                </a:path>
                <a:path w="4768850" h="2703829">
                  <a:moveTo>
                    <a:pt x="3380488" y="2545091"/>
                  </a:moveTo>
                  <a:lnTo>
                    <a:pt x="3380488" y="2680113"/>
                  </a:lnTo>
                </a:path>
                <a:path w="4768850" h="2703829">
                  <a:moveTo>
                    <a:pt x="3319448" y="2283758"/>
                  </a:moveTo>
                  <a:lnTo>
                    <a:pt x="3441529" y="2283758"/>
                  </a:lnTo>
                </a:path>
                <a:path w="4768850" h="2703829">
                  <a:moveTo>
                    <a:pt x="3319448" y="2680113"/>
                  </a:moveTo>
                  <a:lnTo>
                    <a:pt x="3441529" y="2680113"/>
                  </a:lnTo>
                </a:path>
                <a:path w="4768850" h="2703829">
                  <a:moveTo>
                    <a:pt x="4044669" y="2404261"/>
                  </a:moveTo>
                  <a:lnTo>
                    <a:pt x="4044669" y="2575580"/>
                  </a:lnTo>
                </a:path>
                <a:path w="4768850" h="2703829">
                  <a:moveTo>
                    <a:pt x="4044669" y="2575580"/>
                  </a:moveTo>
                  <a:lnTo>
                    <a:pt x="4044669" y="2691727"/>
                  </a:lnTo>
                </a:path>
                <a:path w="4768850" h="2703829">
                  <a:moveTo>
                    <a:pt x="3983628" y="2404261"/>
                  </a:moveTo>
                  <a:lnTo>
                    <a:pt x="4105709" y="2404261"/>
                  </a:lnTo>
                </a:path>
                <a:path w="4768850" h="2703829">
                  <a:moveTo>
                    <a:pt x="3983628" y="2691727"/>
                  </a:moveTo>
                  <a:lnTo>
                    <a:pt x="4105709" y="2691727"/>
                  </a:lnTo>
                </a:path>
                <a:path w="4768850" h="2703829">
                  <a:moveTo>
                    <a:pt x="4707396" y="2381032"/>
                  </a:moveTo>
                  <a:lnTo>
                    <a:pt x="4707396" y="2598809"/>
                  </a:lnTo>
                </a:path>
                <a:path w="4768850" h="2703829">
                  <a:moveTo>
                    <a:pt x="4707396" y="2598809"/>
                  </a:moveTo>
                  <a:lnTo>
                    <a:pt x="4707396" y="2703342"/>
                  </a:lnTo>
                </a:path>
                <a:path w="4768850" h="2703829">
                  <a:moveTo>
                    <a:pt x="4646355" y="2381032"/>
                  </a:moveTo>
                  <a:lnTo>
                    <a:pt x="4768436" y="2381032"/>
                  </a:lnTo>
                </a:path>
                <a:path w="4768850" h="2703829">
                  <a:moveTo>
                    <a:pt x="4646355" y="2703342"/>
                  </a:moveTo>
                  <a:lnTo>
                    <a:pt x="4768436" y="2703342"/>
                  </a:lnTo>
                </a:path>
              </a:pathLst>
            </a:custGeom>
            <a:ln w="26146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4141" y="3162224"/>
              <a:ext cx="123775" cy="12365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5050" y="4139318"/>
              <a:ext cx="123775" cy="12365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959" y="4120444"/>
              <a:ext cx="123775" cy="12365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8321" y="4224977"/>
              <a:ext cx="123775" cy="12365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048" y="4216266"/>
              <a:ext cx="123775" cy="12365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5229" y="4280147"/>
              <a:ext cx="123775" cy="12365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9409" y="4275792"/>
              <a:ext cx="123775" cy="12365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7174436" y="4276639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4">
                  <a:moveTo>
                    <a:pt x="61041" y="0"/>
                  </a:moveTo>
                  <a:lnTo>
                    <a:pt x="37299" y="4791"/>
                  </a:lnTo>
                  <a:lnTo>
                    <a:pt x="17894" y="17857"/>
                  </a:lnTo>
                  <a:lnTo>
                    <a:pt x="4803" y="37240"/>
                  </a:lnTo>
                  <a:lnTo>
                    <a:pt x="0" y="60977"/>
                  </a:lnTo>
                  <a:lnTo>
                    <a:pt x="4803" y="84710"/>
                  </a:lnTo>
                  <a:lnTo>
                    <a:pt x="17894" y="104093"/>
                  </a:lnTo>
                  <a:lnTo>
                    <a:pt x="37299" y="117162"/>
                  </a:lnTo>
                  <a:lnTo>
                    <a:pt x="61041" y="121955"/>
                  </a:lnTo>
                  <a:lnTo>
                    <a:pt x="84782" y="117162"/>
                  </a:lnTo>
                  <a:lnTo>
                    <a:pt x="104187" y="104093"/>
                  </a:lnTo>
                  <a:lnTo>
                    <a:pt x="117278" y="84710"/>
                  </a:lnTo>
                  <a:lnTo>
                    <a:pt x="122081" y="60977"/>
                  </a:lnTo>
                  <a:lnTo>
                    <a:pt x="117278" y="37240"/>
                  </a:lnTo>
                  <a:lnTo>
                    <a:pt x="104187" y="17857"/>
                  </a:lnTo>
                  <a:lnTo>
                    <a:pt x="84782" y="4791"/>
                  </a:lnTo>
                  <a:lnTo>
                    <a:pt x="61041" y="0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174437" y="4276639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4">
                  <a:moveTo>
                    <a:pt x="122081" y="60977"/>
                  </a:moveTo>
                  <a:lnTo>
                    <a:pt x="117278" y="84710"/>
                  </a:lnTo>
                  <a:lnTo>
                    <a:pt x="104186" y="104093"/>
                  </a:lnTo>
                  <a:lnTo>
                    <a:pt x="84782" y="117162"/>
                  </a:lnTo>
                  <a:lnTo>
                    <a:pt x="61040" y="121955"/>
                  </a:lnTo>
                  <a:lnTo>
                    <a:pt x="37298" y="117162"/>
                  </a:lnTo>
                  <a:lnTo>
                    <a:pt x="17894" y="104093"/>
                  </a:lnTo>
                  <a:lnTo>
                    <a:pt x="4802" y="84710"/>
                  </a:lnTo>
                  <a:lnTo>
                    <a:pt x="0" y="60977"/>
                  </a:lnTo>
                  <a:lnTo>
                    <a:pt x="4802" y="37239"/>
                  </a:lnTo>
                  <a:lnTo>
                    <a:pt x="17894" y="17857"/>
                  </a:lnTo>
                  <a:lnTo>
                    <a:pt x="37298" y="4791"/>
                  </a:lnTo>
                  <a:lnTo>
                    <a:pt x="61040" y="0"/>
                  </a:lnTo>
                  <a:lnTo>
                    <a:pt x="84782" y="4791"/>
                  </a:lnTo>
                  <a:lnTo>
                    <a:pt x="104186" y="17857"/>
                  </a:lnTo>
                  <a:lnTo>
                    <a:pt x="117278" y="37239"/>
                  </a:lnTo>
                  <a:lnTo>
                    <a:pt x="122081" y="60977"/>
                  </a:lnTo>
                  <a:close/>
                </a:path>
              </a:pathLst>
            </a:custGeom>
            <a:ln w="3175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838617" y="430712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4">
                  <a:moveTo>
                    <a:pt x="61040" y="0"/>
                  </a:moveTo>
                  <a:lnTo>
                    <a:pt x="37298" y="4791"/>
                  </a:lnTo>
                  <a:lnTo>
                    <a:pt x="17894" y="17857"/>
                  </a:lnTo>
                  <a:lnTo>
                    <a:pt x="4802" y="37240"/>
                  </a:lnTo>
                  <a:lnTo>
                    <a:pt x="0" y="60977"/>
                  </a:lnTo>
                  <a:lnTo>
                    <a:pt x="4802" y="84710"/>
                  </a:lnTo>
                  <a:lnTo>
                    <a:pt x="17894" y="104093"/>
                  </a:lnTo>
                  <a:lnTo>
                    <a:pt x="37298" y="117162"/>
                  </a:lnTo>
                  <a:lnTo>
                    <a:pt x="61040" y="121955"/>
                  </a:lnTo>
                  <a:lnTo>
                    <a:pt x="84782" y="117162"/>
                  </a:lnTo>
                  <a:lnTo>
                    <a:pt x="104186" y="104093"/>
                  </a:lnTo>
                  <a:lnTo>
                    <a:pt x="117278" y="84710"/>
                  </a:lnTo>
                  <a:lnTo>
                    <a:pt x="122081" y="60977"/>
                  </a:lnTo>
                  <a:lnTo>
                    <a:pt x="117278" y="37240"/>
                  </a:lnTo>
                  <a:lnTo>
                    <a:pt x="104186" y="17857"/>
                  </a:lnTo>
                  <a:lnTo>
                    <a:pt x="84782" y="4791"/>
                  </a:lnTo>
                  <a:lnTo>
                    <a:pt x="61040" y="0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838617" y="430712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4">
                  <a:moveTo>
                    <a:pt x="122081" y="60977"/>
                  </a:moveTo>
                  <a:lnTo>
                    <a:pt x="117278" y="84710"/>
                  </a:lnTo>
                  <a:lnTo>
                    <a:pt x="104186" y="104093"/>
                  </a:lnTo>
                  <a:lnTo>
                    <a:pt x="84782" y="117162"/>
                  </a:lnTo>
                  <a:lnTo>
                    <a:pt x="61040" y="121955"/>
                  </a:lnTo>
                  <a:lnTo>
                    <a:pt x="37298" y="117162"/>
                  </a:lnTo>
                  <a:lnTo>
                    <a:pt x="17894" y="104093"/>
                  </a:lnTo>
                  <a:lnTo>
                    <a:pt x="4802" y="84710"/>
                  </a:lnTo>
                  <a:lnTo>
                    <a:pt x="0" y="60977"/>
                  </a:lnTo>
                  <a:lnTo>
                    <a:pt x="4802" y="37239"/>
                  </a:lnTo>
                  <a:lnTo>
                    <a:pt x="17894" y="17857"/>
                  </a:lnTo>
                  <a:lnTo>
                    <a:pt x="37298" y="4791"/>
                  </a:lnTo>
                  <a:lnTo>
                    <a:pt x="61040" y="0"/>
                  </a:lnTo>
                  <a:lnTo>
                    <a:pt x="84782" y="4791"/>
                  </a:lnTo>
                  <a:lnTo>
                    <a:pt x="104186" y="17857"/>
                  </a:lnTo>
                  <a:lnTo>
                    <a:pt x="117278" y="37239"/>
                  </a:lnTo>
                  <a:lnTo>
                    <a:pt x="122081" y="60977"/>
                  </a:lnTo>
                  <a:close/>
                </a:path>
              </a:pathLst>
            </a:custGeom>
            <a:ln w="3175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501344" y="433035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4">
                  <a:moveTo>
                    <a:pt x="61041" y="0"/>
                  </a:moveTo>
                  <a:lnTo>
                    <a:pt x="37298" y="4791"/>
                  </a:lnTo>
                  <a:lnTo>
                    <a:pt x="17894" y="17857"/>
                  </a:lnTo>
                  <a:lnTo>
                    <a:pt x="4802" y="37240"/>
                  </a:lnTo>
                  <a:lnTo>
                    <a:pt x="0" y="60977"/>
                  </a:lnTo>
                  <a:lnTo>
                    <a:pt x="4802" y="84710"/>
                  </a:lnTo>
                  <a:lnTo>
                    <a:pt x="17894" y="104093"/>
                  </a:lnTo>
                  <a:lnTo>
                    <a:pt x="37298" y="117162"/>
                  </a:lnTo>
                  <a:lnTo>
                    <a:pt x="61041" y="121955"/>
                  </a:lnTo>
                  <a:lnTo>
                    <a:pt x="84782" y="117162"/>
                  </a:lnTo>
                  <a:lnTo>
                    <a:pt x="104187" y="104093"/>
                  </a:lnTo>
                  <a:lnTo>
                    <a:pt x="117278" y="84710"/>
                  </a:lnTo>
                  <a:lnTo>
                    <a:pt x="122081" y="60977"/>
                  </a:lnTo>
                  <a:lnTo>
                    <a:pt x="117278" y="37240"/>
                  </a:lnTo>
                  <a:lnTo>
                    <a:pt x="104187" y="17857"/>
                  </a:lnTo>
                  <a:lnTo>
                    <a:pt x="84782" y="4791"/>
                  </a:lnTo>
                  <a:lnTo>
                    <a:pt x="61041" y="0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501344" y="433035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4">
                  <a:moveTo>
                    <a:pt x="122081" y="60977"/>
                  </a:moveTo>
                  <a:lnTo>
                    <a:pt x="117278" y="84710"/>
                  </a:lnTo>
                  <a:lnTo>
                    <a:pt x="104186" y="104093"/>
                  </a:lnTo>
                  <a:lnTo>
                    <a:pt x="84782" y="117162"/>
                  </a:lnTo>
                  <a:lnTo>
                    <a:pt x="61040" y="121955"/>
                  </a:lnTo>
                  <a:lnTo>
                    <a:pt x="37298" y="117162"/>
                  </a:lnTo>
                  <a:lnTo>
                    <a:pt x="17894" y="104093"/>
                  </a:lnTo>
                  <a:lnTo>
                    <a:pt x="4802" y="84710"/>
                  </a:lnTo>
                  <a:lnTo>
                    <a:pt x="0" y="60977"/>
                  </a:lnTo>
                  <a:lnTo>
                    <a:pt x="4802" y="37239"/>
                  </a:lnTo>
                  <a:lnTo>
                    <a:pt x="17894" y="17857"/>
                  </a:lnTo>
                  <a:lnTo>
                    <a:pt x="37298" y="4791"/>
                  </a:lnTo>
                  <a:lnTo>
                    <a:pt x="61040" y="0"/>
                  </a:lnTo>
                  <a:lnTo>
                    <a:pt x="84782" y="4791"/>
                  </a:lnTo>
                  <a:lnTo>
                    <a:pt x="104186" y="17857"/>
                  </a:lnTo>
                  <a:lnTo>
                    <a:pt x="117278" y="37239"/>
                  </a:lnTo>
                  <a:lnTo>
                    <a:pt x="122081" y="60977"/>
                  </a:lnTo>
                  <a:close/>
                </a:path>
              </a:pathLst>
            </a:custGeom>
            <a:ln w="3175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207962" y="1554479"/>
            <a:ext cx="826769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A00000"/>
                </a:solidFill>
                <a:latin typeface="Arial"/>
                <a:cs typeface="Arial"/>
              </a:rPr>
              <a:t>783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150" spc="-20" b="1">
                <a:latin typeface="Arial"/>
                <a:cs typeface="Arial"/>
              </a:rPr>
              <a:t>1500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942649" y="1559683"/>
            <a:ext cx="213995" cy="25380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latin typeface="Arial"/>
                <a:cs typeface="Arial"/>
              </a:rPr>
              <a:t>NT-proBNP(ng/L),</a:t>
            </a:r>
            <a:r>
              <a:rPr dirty="0" sz="1300" spc="13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median</a:t>
            </a:r>
            <a:r>
              <a:rPr dirty="0" sz="1300" spc="125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(IQR)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807408" y="4692235"/>
            <a:ext cx="86360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10540" algn="l"/>
              </a:tabLst>
            </a:pPr>
            <a:r>
              <a:rPr dirty="0" sz="1150" b="1">
                <a:latin typeface="Arial"/>
                <a:cs typeface="Arial"/>
              </a:rPr>
              <a:t>BL</a:t>
            </a:r>
            <a:r>
              <a:rPr dirty="0" sz="1150" spc="310" b="1">
                <a:latin typeface="Arial"/>
                <a:cs typeface="Arial"/>
              </a:rPr>
              <a:t> </a:t>
            </a:r>
            <a:r>
              <a:rPr dirty="0" sz="1150" spc="-50" b="1">
                <a:latin typeface="Arial"/>
                <a:cs typeface="Arial"/>
              </a:rPr>
              <a:t>4</a:t>
            </a:r>
            <a:r>
              <a:rPr dirty="0" sz="1150" b="1">
                <a:latin typeface="Arial"/>
                <a:cs typeface="Arial"/>
              </a:rPr>
              <a:t>	8</a:t>
            </a:r>
            <a:r>
              <a:rPr dirty="0" sz="1150" spc="470" b="1">
                <a:latin typeface="Arial"/>
                <a:cs typeface="Arial"/>
              </a:rPr>
              <a:t> </a:t>
            </a:r>
            <a:r>
              <a:rPr dirty="0" sz="1150" spc="-25" b="1">
                <a:latin typeface="Arial"/>
                <a:cs typeface="Arial"/>
              </a:rPr>
              <a:t>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151756" y="4692235"/>
            <a:ext cx="18224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25" b="1">
                <a:latin typeface="Arial"/>
                <a:cs typeface="Arial"/>
              </a:rPr>
              <a:t>24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815936" y="4692235"/>
            <a:ext cx="18224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25" b="1">
                <a:latin typeface="Arial"/>
                <a:cs typeface="Arial"/>
              </a:rPr>
              <a:t>36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480116" y="4692235"/>
            <a:ext cx="18224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25" b="1">
                <a:latin typeface="Arial"/>
                <a:cs typeface="Arial"/>
              </a:rPr>
              <a:t>48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144297" y="4692235"/>
            <a:ext cx="18224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25" b="1">
                <a:latin typeface="Arial"/>
                <a:cs typeface="Arial"/>
              </a:rPr>
              <a:t>60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808477" y="4692235"/>
            <a:ext cx="18224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25" b="1">
                <a:latin typeface="Arial"/>
                <a:cs typeface="Arial"/>
              </a:rPr>
              <a:t>72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471204" y="4692235"/>
            <a:ext cx="18224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25" b="1">
                <a:latin typeface="Arial"/>
                <a:cs typeface="Arial"/>
              </a:rPr>
              <a:t>84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013767" y="3517392"/>
            <a:ext cx="24955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A00000"/>
                </a:solidFill>
                <a:latin typeface="Arial"/>
                <a:cs typeface="Arial"/>
              </a:rPr>
              <a:t>230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219840" y="3380232"/>
            <a:ext cx="24955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A00000"/>
                </a:solidFill>
                <a:latin typeface="Arial"/>
                <a:cs typeface="Arial"/>
              </a:rPr>
              <a:t>241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444606" y="3550920"/>
            <a:ext cx="24955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A00000"/>
                </a:solidFill>
                <a:latin typeface="Arial"/>
                <a:cs typeface="Arial"/>
              </a:rPr>
              <a:t>182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105812" y="3529584"/>
            <a:ext cx="24955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A00000"/>
                </a:solidFill>
                <a:latin typeface="Arial"/>
                <a:cs typeface="Arial"/>
              </a:rPr>
              <a:t>187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777329" y="3727704"/>
            <a:ext cx="24955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A00000"/>
                </a:solidFill>
                <a:latin typeface="Arial"/>
                <a:cs typeface="Arial"/>
              </a:rPr>
              <a:t>151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436852" y="3834384"/>
            <a:ext cx="24955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A00000"/>
                </a:solidFill>
                <a:latin typeface="Arial"/>
                <a:cs typeface="Arial"/>
              </a:rPr>
              <a:t>153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107308" y="3864864"/>
            <a:ext cx="24955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A00000"/>
                </a:solidFill>
                <a:latin typeface="Arial"/>
                <a:cs typeface="Arial"/>
              </a:rPr>
              <a:t>153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760877" y="3977640"/>
            <a:ext cx="24955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A00000"/>
                </a:solidFill>
                <a:latin typeface="Arial"/>
                <a:cs typeface="Arial"/>
              </a:rPr>
              <a:t>136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431548" y="3956304"/>
            <a:ext cx="24955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A00000"/>
                </a:solidFill>
                <a:latin typeface="Arial"/>
                <a:cs typeface="Arial"/>
              </a:rPr>
              <a:t>123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819805" y="2087226"/>
            <a:ext cx="1571625" cy="74422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R="20320">
              <a:lnSpc>
                <a:spcPct val="100000"/>
              </a:lnSpc>
              <a:spcBef>
                <a:spcPts val="300"/>
              </a:spcBef>
            </a:pPr>
            <a:r>
              <a:rPr dirty="0" sz="1600" b="1">
                <a:latin typeface="Arial"/>
                <a:cs typeface="Arial"/>
              </a:rPr>
              <a:t>Week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48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1400">
                <a:latin typeface="Arial"/>
                <a:cs typeface="Arial"/>
              </a:rPr>
              <a:t>−480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(−1104,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−179)</a:t>
            </a:r>
            <a:endParaRPr sz="1400">
              <a:latin typeface="Arial"/>
              <a:cs typeface="Arial"/>
            </a:endParaRPr>
          </a:p>
          <a:p>
            <a:pPr algn="ctr" marR="39370">
              <a:lnSpc>
                <a:spcPct val="100000"/>
              </a:lnSpc>
            </a:pPr>
            <a:r>
              <a:rPr dirty="0" sz="1400" spc="-20">
                <a:latin typeface="Arial"/>
                <a:cs typeface="Arial"/>
              </a:rPr>
              <a:t>ng/L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3782720" y="1328826"/>
            <a:ext cx="4867275" cy="734695"/>
          </a:xfrm>
          <a:custGeom>
            <a:avLst/>
            <a:gdLst/>
            <a:ahLst/>
            <a:cxnLst/>
            <a:rect l="l" t="t" r="r" b="b"/>
            <a:pathLst>
              <a:path w="4867275" h="734694">
                <a:moveTo>
                  <a:pt x="4866652" y="581317"/>
                </a:moveTo>
                <a:lnTo>
                  <a:pt x="4799241" y="581317"/>
                </a:lnTo>
                <a:lnTo>
                  <a:pt x="4799241" y="0"/>
                </a:lnTo>
                <a:lnTo>
                  <a:pt x="2829661" y="0"/>
                </a:lnTo>
                <a:lnTo>
                  <a:pt x="1969389" y="0"/>
                </a:lnTo>
                <a:lnTo>
                  <a:pt x="0" y="0"/>
                </a:lnTo>
                <a:lnTo>
                  <a:pt x="0" y="55067"/>
                </a:lnTo>
                <a:lnTo>
                  <a:pt x="2774581" y="55067"/>
                </a:lnTo>
                <a:lnTo>
                  <a:pt x="2774581" y="583082"/>
                </a:lnTo>
                <a:lnTo>
                  <a:pt x="2706979" y="583082"/>
                </a:lnTo>
                <a:lnTo>
                  <a:pt x="2802115" y="734542"/>
                </a:lnTo>
                <a:lnTo>
                  <a:pt x="2897263" y="583082"/>
                </a:lnTo>
                <a:lnTo>
                  <a:pt x="2829661" y="583082"/>
                </a:lnTo>
                <a:lnTo>
                  <a:pt x="2829661" y="54902"/>
                </a:lnTo>
                <a:lnTo>
                  <a:pt x="4744339" y="54902"/>
                </a:lnTo>
                <a:lnTo>
                  <a:pt x="4744339" y="581317"/>
                </a:lnTo>
                <a:lnTo>
                  <a:pt x="4676927" y="581317"/>
                </a:lnTo>
                <a:lnTo>
                  <a:pt x="4771783" y="732307"/>
                </a:lnTo>
                <a:lnTo>
                  <a:pt x="4866652" y="581317"/>
                </a:lnTo>
                <a:close/>
              </a:path>
            </a:pathLst>
          </a:custGeom>
          <a:solidFill>
            <a:srgbClr val="A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777890" y="1021588"/>
            <a:ext cx="231838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Change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dirty="0" sz="16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b="0">
                <a:solidFill>
                  <a:srgbClr val="000000"/>
                </a:solidFill>
                <a:latin typeface="Arial"/>
                <a:cs typeface="Arial"/>
              </a:rPr>
              <a:t>baseline*</a:t>
            </a:r>
            <a:r>
              <a:rPr dirty="0" sz="16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25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791291" y="2084178"/>
            <a:ext cx="1584960" cy="74104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R="20320">
              <a:lnSpc>
                <a:spcPct val="100000"/>
              </a:lnSpc>
              <a:spcBef>
                <a:spcPts val="300"/>
              </a:spcBef>
            </a:pPr>
            <a:r>
              <a:rPr dirty="0" sz="1600" b="1">
                <a:latin typeface="Arial"/>
                <a:cs typeface="Arial"/>
              </a:rPr>
              <a:t>Week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84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70"/>
              </a:lnSpc>
              <a:spcBef>
                <a:spcPts val="175"/>
              </a:spcBef>
            </a:pPr>
            <a:r>
              <a:rPr dirty="0" sz="1400">
                <a:latin typeface="Arial"/>
                <a:cs typeface="Arial"/>
              </a:rPr>
              <a:t>−488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(−1098,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−166)</a:t>
            </a:r>
            <a:endParaRPr sz="1400">
              <a:latin typeface="Arial"/>
              <a:cs typeface="Arial"/>
            </a:endParaRPr>
          </a:p>
          <a:p>
            <a:pPr algn="ctr" marR="39370">
              <a:lnSpc>
                <a:spcPts val="1670"/>
              </a:lnSpc>
            </a:pPr>
            <a:r>
              <a:rPr dirty="0" sz="1400" spc="-20">
                <a:latin typeface="Arial"/>
                <a:cs typeface="Arial"/>
              </a:rPr>
              <a:t>ng/L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07058" y="207746"/>
            <a:ext cx="5964085" cy="276101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498" y="207919"/>
            <a:ext cx="5207395" cy="727422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8839069" y="1140642"/>
            <a:ext cx="314960" cy="133985"/>
            <a:chOff x="8839069" y="1140642"/>
            <a:chExt cx="314960" cy="133985"/>
          </a:xfrm>
        </p:grpSpPr>
        <p:pic>
          <p:nvPicPr>
            <p:cNvPr id="52" name="object 5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31673" y="1140642"/>
              <a:ext cx="129540" cy="133506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8839069" y="1207395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59" h="0">
                  <a:moveTo>
                    <a:pt x="0" y="0"/>
                  </a:moveTo>
                  <a:lnTo>
                    <a:pt x="314749" y="1"/>
                  </a:lnTo>
                </a:path>
              </a:pathLst>
            </a:custGeom>
            <a:ln w="28575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9183440" y="1106423"/>
            <a:ext cx="7931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Central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read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50584" y="4789266"/>
            <a:ext cx="591185" cy="120650"/>
            <a:chOff x="4850584" y="4789266"/>
            <a:chExt cx="591185" cy="120650"/>
          </a:xfrm>
        </p:grpSpPr>
        <p:sp>
          <p:nvSpPr>
            <p:cNvPr id="3" name="object 3" descr=""/>
            <p:cNvSpPr/>
            <p:nvPr/>
          </p:nvSpPr>
          <p:spPr>
            <a:xfrm>
              <a:off x="4863485" y="4802168"/>
              <a:ext cx="565150" cy="3175"/>
            </a:xfrm>
            <a:custGeom>
              <a:avLst/>
              <a:gdLst/>
              <a:ahLst/>
              <a:cxnLst/>
              <a:rect l="l" t="t" r="r" b="b"/>
              <a:pathLst>
                <a:path w="565150" h="3175">
                  <a:moveTo>
                    <a:pt x="12904" y="2867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564936" y="0"/>
                  </a:lnTo>
                  <a:lnTo>
                    <a:pt x="552031" y="0"/>
                  </a:lnTo>
                  <a:lnTo>
                    <a:pt x="552031" y="2867"/>
                  </a:lnTo>
                </a:path>
              </a:pathLst>
            </a:custGeom>
            <a:ln w="25803">
              <a:solidFill>
                <a:srgbClr val="8BAB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876389" y="4817937"/>
              <a:ext cx="539750" cy="79375"/>
            </a:xfrm>
            <a:custGeom>
              <a:avLst/>
              <a:gdLst/>
              <a:ahLst/>
              <a:cxnLst/>
              <a:rect l="l" t="t" r="r" b="b"/>
              <a:pathLst>
                <a:path w="539750" h="79375">
                  <a:moveTo>
                    <a:pt x="539126" y="0"/>
                  </a:moveTo>
                  <a:lnTo>
                    <a:pt x="0" y="0"/>
                  </a:lnTo>
                  <a:lnTo>
                    <a:pt x="0" y="78843"/>
                  </a:lnTo>
                  <a:lnTo>
                    <a:pt x="539126" y="78843"/>
                  </a:lnTo>
                  <a:lnTo>
                    <a:pt x="539126" y="0"/>
                  </a:lnTo>
                  <a:close/>
                </a:path>
              </a:pathLst>
            </a:custGeom>
            <a:solidFill>
              <a:srgbClr val="077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863485" y="4817937"/>
              <a:ext cx="565150" cy="79375"/>
            </a:xfrm>
            <a:custGeom>
              <a:avLst/>
              <a:gdLst/>
              <a:ahLst/>
              <a:cxnLst/>
              <a:rect l="l" t="t" r="r" b="b"/>
              <a:pathLst>
                <a:path w="565150" h="79375">
                  <a:moveTo>
                    <a:pt x="12904" y="78843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564936" y="0"/>
                  </a:lnTo>
                  <a:lnTo>
                    <a:pt x="552031" y="0"/>
                  </a:lnTo>
                  <a:lnTo>
                    <a:pt x="552031" y="78843"/>
                  </a:lnTo>
                </a:path>
              </a:pathLst>
            </a:custGeom>
            <a:ln w="25803">
              <a:solidFill>
                <a:srgbClr val="077E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7192057" y="4852341"/>
            <a:ext cx="591185" cy="57785"/>
            <a:chOff x="7192057" y="4852341"/>
            <a:chExt cx="591185" cy="57785"/>
          </a:xfrm>
        </p:grpSpPr>
        <p:sp>
          <p:nvSpPr>
            <p:cNvPr id="7" name="object 7" descr=""/>
            <p:cNvSpPr/>
            <p:nvPr/>
          </p:nvSpPr>
          <p:spPr>
            <a:xfrm>
              <a:off x="7217863" y="4865243"/>
              <a:ext cx="539750" cy="31750"/>
            </a:xfrm>
            <a:custGeom>
              <a:avLst/>
              <a:gdLst/>
              <a:ahLst/>
              <a:cxnLst/>
              <a:rect l="l" t="t" r="r" b="b"/>
              <a:pathLst>
                <a:path w="539750" h="31750">
                  <a:moveTo>
                    <a:pt x="539126" y="0"/>
                  </a:moveTo>
                  <a:lnTo>
                    <a:pt x="0" y="0"/>
                  </a:lnTo>
                  <a:lnTo>
                    <a:pt x="0" y="31537"/>
                  </a:lnTo>
                  <a:lnTo>
                    <a:pt x="539126" y="31537"/>
                  </a:lnTo>
                  <a:lnTo>
                    <a:pt x="539126" y="0"/>
                  </a:lnTo>
                  <a:close/>
                </a:path>
              </a:pathLst>
            </a:custGeom>
            <a:solidFill>
              <a:srgbClr val="077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204959" y="4865243"/>
              <a:ext cx="565150" cy="31750"/>
            </a:xfrm>
            <a:custGeom>
              <a:avLst/>
              <a:gdLst/>
              <a:ahLst/>
              <a:cxnLst/>
              <a:rect l="l" t="t" r="r" b="b"/>
              <a:pathLst>
                <a:path w="565150" h="31750">
                  <a:moveTo>
                    <a:pt x="12904" y="31537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564936" y="0"/>
                  </a:lnTo>
                  <a:lnTo>
                    <a:pt x="552031" y="0"/>
                  </a:lnTo>
                  <a:lnTo>
                    <a:pt x="552031" y="31537"/>
                  </a:lnTo>
                </a:path>
              </a:pathLst>
            </a:custGeom>
            <a:ln w="25803">
              <a:solidFill>
                <a:srgbClr val="077E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4258402" y="3777205"/>
            <a:ext cx="591185" cy="1132840"/>
            <a:chOff x="4258402" y="3777205"/>
            <a:chExt cx="591185" cy="1132840"/>
          </a:xfrm>
        </p:grpSpPr>
        <p:sp>
          <p:nvSpPr>
            <p:cNvPr id="10" name="object 10" descr=""/>
            <p:cNvSpPr/>
            <p:nvPr/>
          </p:nvSpPr>
          <p:spPr>
            <a:xfrm>
              <a:off x="4284210" y="3790109"/>
              <a:ext cx="539750" cy="1106805"/>
            </a:xfrm>
            <a:custGeom>
              <a:avLst/>
              <a:gdLst/>
              <a:ahLst/>
              <a:cxnLst/>
              <a:rect l="l" t="t" r="r" b="b"/>
              <a:pathLst>
                <a:path w="539750" h="1106804">
                  <a:moveTo>
                    <a:pt x="539126" y="0"/>
                  </a:moveTo>
                  <a:lnTo>
                    <a:pt x="0" y="0"/>
                  </a:lnTo>
                  <a:lnTo>
                    <a:pt x="0" y="1106671"/>
                  </a:lnTo>
                  <a:lnTo>
                    <a:pt x="539126" y="1106671"/>
                  </a:lnTo>
                  <a:lnTo>
                    <a:pt x="53912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271306" y="3790109"/>
              <a:ext cx="565150" cy="1106805"/>
            </a:xfrm>
            <a:custGeom>
              <a:avLst/>
              <a:gdLst/>
              <a:ahLst/>
              <a:cxnLst/>
              <a:rect l="l" t="t" r="r" b="b"/>
              <a:pathLst>
                <a:path w="565150" h="1106804">
                  <a:moveTo>
                    <a:pt x="12904" y="1106671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564936" y="0"/>
                  </a:lnTo>
                  <a:lnTo>
                    <a:pt x="552031" y="0"/>
                  </a:lnTo>
                  <a:lnTo>
                    <a:pt x="552031" y="1106671"/>
                  </a:lnTo>
                </a:path>
              </a:pathLst>
            </a:custGeom>
            <a:ln w="2580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6599876" y="3967862"/>
            <a:ext cx="591185" cy="942340"/>
            <a:chOff x="6599876" y="3967862"/>
            <a:chExt cx="591185" cy="942340"/>
          </a:xfrm>
        </p:grpSpPr>
        <p:sp>
          <p:nvSpPr>
            <p:cNvPr id="13" name="object 13" descr=""/>
            <p:cNvSpPr/>
            <p:nvPr/>
          </p:nvSpPr>
          <p:spPr>
            <a:xfrm>
              <a:off x="6625685" y="3980766"/>
              <a:ext cx="539750" cy="916305"/>
            </a:xfrm>
            <a:custGeom>
              <a:avLst/>
              <a:gdLst/>
              <a:ahLst/>
              <a:cxnLst/>
              <a:rect l="l" t="t" r="r" b="b"/>
              <a:pathLst>
                <a:path w="539750" h="916304">
                  <a:moveTo>
                    <a:pt x="539126" y="0"/>
                  </a:moveTo>
                  <a:lnTo>
                    <a:pt x="0" y="0"/>
                  </a:lnTo>
                  <a:lnTo>
                    <a:pt x="0" y="916014"/>
                  </a:lnTo>
                  <a:lnTo>
                    <a:pt x="539126" y="916014"/>
                  </a:lnTo>
                  <a:lnTo>
                    <a:pt x="53912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612780" y="3980766"/>
              <a:ext cx="565150" cy="916305"/>
            </a:xfrm>
            <a:custGeom>
              <a:avLst/>
              <a:gdLst/>
              <a:ahLst/>
              <a:cxnLst/>
              <a:rect l="l" t="t" r="r" b="b"/>
              <a:pathLst>
                <a:path w="565150" h="916304">
                  <a:moveTo>
                    <a:pt x="12904" y="916014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564936" y="0"/>
                  </a:lnTo>
                  <a:lnTo>
                    <a:pt x="552031" y="0"/>
                  </a:lnTo>
                  <a:lnTo>
                    <a:pt x="552031" y="916014"/>
                  </a:lnTo>
                </a:path>
              </a:pathLst>
            </a:custGeom>
            <a:ln w="2580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3666225" y="3140727"/>
            <a:ext cx="591185" cy="182245"/>
            <a:chOff x="3666225" y="3140727"/>
            <a:chExt cx="591185" cy="182245"/>
          </a:xfrm>
        </p:grpSpPr>
        <p:sp>
          <p:nvSpPr>
            <p:cNvPr id="16" name="object 16" descr=""/>
            <p:cNvSpPr/>
            <p:nvPr/>
          </p:nvSpPr>
          <p:spPr>
            <a:xfrm>
              <a:off x="3692032" y="3153630"/>
              <a:ext cx="539750" cy="156845"/>
            </a:xfrm>
            <a:custGeom>
              <a:avLst/>
              <a:gdLst/>
              <a:ahLst/>
              <a:cxnLst/>
              <a:rect l="l" t="t" r="r" b="b"/>
              <a:pathLst>
                <a:path w="539750" h="156845">
                  <a:moveTo>
                    <a:pt x="539126" y="0"/>
                  </a:moveTo>
                  <a:lnTo>
                    <a:pt x="0" y="0"/>
                  </a:lnTo>
                  <a:lnTo>
                    <a:pt x="0" y="156252"/>
                  </a:lnTo>
                  <a:lnTo>
                    <a:pt x="539126" y="156252"/>
                  </a:lnTo>
                  <a:lnTo>
                    <a:pt x="539126" y="0"/>
                  </a:lnTo>
                  <a:close/>
                </a:path>
              </a:pathLst>
            </a:custGeom>
            <a:solidFill>
              <a:srgbClr val="D7B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679127" y="3153629"/>
              <a:ext cx="565150" cy="156845"/>
            </a:xfrm>
            <a:custGeom>
              <a:avLst/>
              <a:gdLst/>
              <a:ahLst/>
              <a:cxnLst/>
              <a:rect l="l" t="t" r="r" b="b"/>
              <a:pathLst>
                <a:path w="565150" h="156845">
                  <a:moveTo>
                    <a:pt x="12904" y="156252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564936" y="0"/>
                  </a:lnTo>
                  <a:lnTo>
                    <a:pt x="552031" y="0"/>
                  </a:lnTo>
                  <a:lnTo>
                    <a:pt x="552031" y="156252"/>
                  </a:lnTo>
                </a:path>
              </a:pathLst>
            </a:custGeom>
            <a:ln w="25803">
              <a:solidFill>
                <a:srgbClr val="D7B0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6007699" y="2879828"/>
            <a:ext cx="591185" cy="231140"/>
            <a:chOff x="6007699" y="2879828"/>
            <a:chExt cx="591185" cy="231140"/>
          </a:xfrm>
        </p:grpSpPr>
        <p:sp>
          <p:nvSpPr>
            <p:cNvPr id="19" name="object 19" descr=""/>
            <p:cNvSpPr/>
            <p:nvPr/>
          </p:nvSpPr>
          <p:spPr>
            <a:xfrm>
              <a:off x="6033505" y="2892730"/>
              <a:ext cx="539750" cy="205104"/>
            </a:xfrm>
            <a:custGeom>
              <a:avLst/>
              <a:gdLst/>
              <a:ahLst/>
              <a:cxnLst/>
              <a:rect l="l" t="t" r="r" b="b"/>
              <a:pathLst>
                <a:path w="539750" h="205105">
                  <a:moveTo>
                    <a:pt x="539126" y="0"/>
                  </a:moveTo>
                  <a:lnTo>
                    <a:pt x="0" y="0"/>
                  </a:lnTo>
                  <a:lnTo>
                    <a:pt x="0" y="204992"/>
                  </a:lnTo>
                  <a:lnTo>
                    <a:pt x="539126" y="204992"/>
                  </a:lnTo>
                  <a:lnTo>
                    <a:pt x="539126" y="0"/>
                  </a:lnTo>
                  <a:close/>
                </a:path>
              </a:pathLst>
            </a:custGeom>
            <a:solidFill>
              <a:srgbClr val="D7B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20601" y="2892730"/>
              <a:ext cx="565150" cy="205104"/>
            </a:xfrm>
            <a:custGeom>
              <a:avLst/>
              <a:gdLst/>
              <a:ahLst/>
              <a:cxnLst/>
              <a:rect l="l" t="t" r="r" b="b"/>
              <a:pathLst>
                <a:path w="565150" h="205105">
                  <a:moveTo>
                    <a:pt x="12904" y="204992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564936" y="0"/>
                  </a:lnTo>
                  <a:lnTo>
                    <a:pt x="552031" y="0"/>
                  </a:lnTo>
                  <a:lnTo>
                    <a:pt x="552031" y="204992"/>
                  </a:lnTo>
                </a:path>
              </a:pathLst>
            </a:custGeom>
            <a:ln w="25803">
              <a:solidFill>
                <a:srgbClr val="D7B0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3666223" y="3309879"/>
            <a:ext cx="591185" cy="1600200"/>
            <a:chOff x="3666223" y="3309879"/>
            <a:chExt cx="591185" cy="1600200"/>
          </a:xfrm>
        </p:grpSpPr>
        <p:sp>
          <p:nvSpPr>
            <p:cNvPr id="22" name="object 22" descr=""/>
            <p:cNvSpPr/>
            <p:nvPr/>
          </p:nvSpPr>
          <p:spPr>
            <a:xfrm>
              <a:off x="3692032" y="3322784"/>
              <a:ext cx="539750" cy="1574165"/>
            </a:xfrm>
            <a:custGeom>
              <a:avLst/>
              <a:gdLst/>
              <a:ahLst/>
              <a:cxnLst/>
              <a:rect l="l" t="t" r="r" b="b"/>
              <a:pathLst>
                <a:path w="539750" h="1574164">
                  <a:moveTo>
                    <a:pt x="539126" y="0"/>
                  </a:moveTo>
                  <a:lnTo>
                    <a:pt x="0" y="0"/>
                  </a:lnTo>
                  <a:lnTo>
                    <a:pt x="0" y="1573996"/>
                  </a:lnTo>
                  <a:lnTo>
                    <a:pt x="539126" y="1573996"/>
                  </a:lnTo>
                  <a:lnTo>
                    <a:pt x="539126" y="0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679127" y="3322784"/>
              <a:ext cx="565150" cy="1574165"/>
            </a:xfrm>
            <a:custGeom>
              <a:avLst/>
              <a:gdLst/>
              <a:ahLst/>
              <a:cxnLst/>
              <a:rect l="l" t="t" r="r" b="b"/>
              <a:pathLst>
                <a:path w="565150" h="1574164">
                  <a:moveTo>
                    <a:pt x="12904" y="1573996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564936" y="0"/>
                  </a:lnTo>
                  <a:lnTo>
                    <a:pt x="552031" y="0"/>
                  </a:lnTo>
                  <a:lnTo>
                    <a:pt x="552031" y="1573996"/>
                  </a:lnTo>
                </a:path>
              </a:pathLst>
            </a:custGeom>
            <a:ln w="25808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6007583" y="3097606"/>
            <a:ext cx="591185" cy="1812289"/>
            <a:chOff x="6007583" y="3097606"/>
            <a:chExt cx="591185" cy="1812289"/>
          </a:xfrm>
        </p:grpSpPr>
        <p:sp>
          <p:nvSpPr>
            <p:cNvPr id="25" name="object 25" descr=""/>
            <p:cNvSpPr/>
            <p:nvPr/>
          </p:nvSpPr>
          <p:spPr>
            <a:xfrm>
              <a:off x="6033505" y="3110624"/>
              <a:ext cx="539750" cy="1786255"/>
            </a:xfrm>
            <a:custGeom>
              <a:avLst/>
              <a:gdLst/>
              <a:ahLst/>
              <a:cxnLst/>
              <a:rect l="l" t="t" r="r" b="b"/>
              <a:pathLst>
                <a:path w="539750" h="1786254">
                  <a:moveTo>
                    <a:pt x="539126" y="0"/>
                  </a:moveTo>
                  <a:lnTo>
                    <a:pt x="0" y="0"/>
                  </a:lnTo>
                  <a:lnTo>
                    <a:pt x="0" y="1786155"/>
                  </a:lnTo>
                  <a:lnTo>
                    <a:pt x="539126" y="1786155"/>
                  </a:lnTo>
                  <a:lnTo>
                    <a:pt x="539126" y="0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020601" y="3110624"/>
              <a:ext cx="565150" cy="1786255"/>
            </a:xfrm>
            <a:custGeom>
              <a:avLst/>
              <a:gdLst/>
              <a:ahLst/>
              <a:cxnLst/>
              <a:rect l="l" t="t" r="r" b="b"/>
              <a:pathLst>
                <a:path w="565150" h="1786254">
                  <a:moveTo>
                    <a:pt x="12904" y="1786156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564936" y="0"/>
                  </a:lnTo>
                  <a:lnTo>
                    <a:pt x="552031" y="0"/>
                  </a:lnTo>
                  <a:lnTo>
                    <a:pt x="552031" y="1786156"/>
                  </a:lnTo>
                </a:path>
              </a:pathLst>
            </a:custGeom>
            <a:ln w="25808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251437" y="4968657"/>
            <a:ext cx="626745" cy="362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dirty="0" sz="1100" b="1">
                <a:latin typeface="Arial"/>
                <a:cs typeface="Arial"/>
              </a:rPr>
              <a:t>Week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  <a:p>
            <a:pPr marL="26670">
              <a:lnSpc>
                <a:spcPts val="1310"/>
              </a:lnSpc>
            </a:pPr>
            <a:r>
              <a:rPr dirty="0" sz="1100" b="1">
                <a:latin typeface="Arial"/>
                <a:cs typeface="Arial"/>
              </a:rPr>
              <a:t>(n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=</a:t>
            </a:r>
            <a:r>
              <a:rPr dirty="0" sz="1100" spc="2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192)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592911" y="4968657"/>
            <a:ext cx="626745" cy="362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25"/>
              </a:spcBef>
            </a:pPr>
            <a:r>
              <a:rPr dirty="0" sz="1100" b="1">
                <a:latin typeface="Arial"/>
                <a:cs typeface="Arial"/>
              </a:rPr>
              <a:t>Week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48</a:t>
            </a:r>
            <a:endParaRPr sz="1100">
              <a:latin typeface="Arial"/>
              <a:cs typeface="Arial"/>
            </a:endParaRPr>
          </a:p>
          <a:p>
            <a:pPr marL="26670">
              <a:lnSpc>
                <a:spcPts val="1310"/>
              </a:lnSpc>
            </a:pPr>
            <a:r>
              <a:rPr dirty="0" sz="1100" b="1">
                <a:latin typeface="Arial"/>
                <a:cs typeface="Arial"/>
              </a:rPr>
              <a:t>(n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=</a:t>
            </a:r>
            <a:r>
              <a:rPr dirty="0" sz="1100" spc="2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206)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209579" y="4793972"/>
            <a:ext cx="1054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129833" y="4196197"/>
            <a:ext cx="18605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5" b="1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129833" y="3598459"/>
            <a:ext cx="18605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5" b="1"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129833" y="3000684"/>
            <a:ext cx="18605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5" b="1">
                <a:latin typeface="Arial"/>
                <a:cs typeface="Arial"/>
              </a:rPr>
              <a:t>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129833" y="2402910"/>
            <a:ext cx="18605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5" b="1"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82827" y="950467"/>
            <a:ext cx="9869170" cy="98488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Week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48,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67.5%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139/206)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patients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improved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≥1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NYHA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class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335"/>
              </a:spcBef>
            </a:pPr>
            <a:r>
              <a:rPr dirty="0" sz="1800">
                <a:latin typeface="Trebuchet MS"/>
                <a:cs typeface="Trebuchet MS"/>
              </a:rPr>
              <a:t>−</a:t>
            </a:r>
            <a:r>
              <a:rPr dirty="0" sz="1800" spc="280">
                <a:latin typeface="Trebuchet MS"/>
                <a:cs typeface="Trebuchet MS"/>
              </a:rPr>
              <a:t> </a:t>
            </a:r>
            <a:r>
              <a:rPr dirty="0" sz="1800">
                <a:latin typeface="Arial"/>
                <a:cs typeface="Arial"/>
              </a:rPr>
              <a:t>124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(60.2%)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patients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improved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NYHA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class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15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(7.3%)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improved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NYHA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classes</a:t>
            </a:r>
            <a:endParaRPr sz="1800">
              <a:latin typeface="Arial"/>
              <a:cs typeface="Arial"/>
            </a:endParaRPr>
          </a:p>
          <a:p>
            <a:pPr marL="3371215">
              <a:lnSpc>
                <a:spcPct val="100000"/>
              </a:lnSpc>
              <a:spcBef>
                <a:spcPts val="1000"/>
              </a:spcBef>
            </a:pPr>
            <a:r>
              <a:rPr dirty="0" sz="1300" b="1">
                <a:latin typeface="Arial"/>
                <a:cs typeface="Arial"/>
              </a:rPr>
              <a:t>Change</a:t>
            </a:r>
            <a:r>
              <a:rPr dirty="0" sz="1300" spc="-1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from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baseline</a:t>
            </a:r>
            <a:r>
              <a:rPr dirty="0" sz="1300" spc="-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in</a:t>
            </a:r>
            <a:r>
              <a:rPr dirty="0" sz="1300" spc="-2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NYHA</a:t>
            </a:r>
            <a:r>
              <a:rPr dirty="0" sz="1300" spc="-1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functional</a:t>
            </a:r>
            <a:r>
              <a:rPr dirty="0" sz="1300" spc="-2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886397" y="3205969"/>
            <a:ext cx="211454" cy="96964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45"/>
              </a:lnSpc>
            </a:pPr>
            <a:r>
              <a:rPr dirty="0" sz="1300" b="1">
                <a:latin typeface="Arial"/>
                <a:cs typeface="Arial"/>
              </a:rPr>
              <a:t>Patients</a:t>
            </a:r>
            <a:r>
              <a:rPr dirty="0" sz="1300" spc="-60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(%)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167276" y="2209147"/>
            <a:ext cx="1364615" cy="1186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850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Improve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class </a:t>
            </a:r>
            <a:r>
              <a:rPr dirty="0" sz="1100">
                <a:latin typeface="Arial"/>
                <a:cs typeface="Arial"/>
              </a:rPr>
              <a:t>Improve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classes </a:t>
            </a:r>
            <a:r>
              <a:rPr dirty="0" sz="1100">
                <a:latin typeface="Arial"/>
                <a:cs typeface="Arial"/>
              </a:rPr>
              <a:t>Remain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same </a:t>
            </a:r>
            <a:r>
              <a:rPr dirty="0" sz="1100">
                <a:latin typeface="Arial"/>
                <a:cs typeface="Arial"/>
              </a:rPr>
              <a:t>Worsen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class </a:t>
            </a:r>
            <a:r>
              <a:rPr dirty="0" sz="1100">
                <a:latin typeface="Arial"/>
                <a:cs typeface="Arial"/>
              </a:rPr>
              <a:t>Worsen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7880304" y="2333660"/>
            <a:ext cx="209550" cy="104775"/>
            <a:chOff x="7880304" y="2333660"/>
            <a:chExt cx="209550" cy="104775"/>
          </a:xfrm>
        </p:grpSpPr>
        <p:sp>
          <p:nvSpPr>
            <p:cNvPr id="38" name="object 38" descr=""/>
            <p:cNvSpPr/>
            <p:nvPr/>
          </p:nvSpPr>
          <p:spPr>
            <a:xfrm>
              <a:off x="7906110" y="2346563"/>
              <a:ext cx="158115" cy="66040"/>
            </a:xfrm>
            <a:custGeom>
              <a:avLst/>
              <a:gdLst/>
              <a:ahLst/>
              <a:cxnLst/>
              <a:rect l="l" t="t" r="r" b="b"/>
              <a:pathLst>
                <a:path w="158115" h="66039">
                  <a:moveTo>
                    <a:pt x="157723" y="0"/>
                  </a:moveTo>
                  <a:lnTo>
                    <a:pt x="0" y="0"/>
                  </a:lnTo>
                  <a:lnTo>
                    <a:pt x="0" y="65941"/>
                  </a:lnTo>
                  <a:lnTo>
                    <a:pt x="157723" y="65941"/>
                  </a:lnTo>
                  <a:lnTo>
                    <a:pt x="157723" y="0"/>
                  </a:lnTo>
                  <a:close/>
                </a:path>
              </a:pathLst>
            </a:custGeom>
            <a:solidFill>
              <a:srgbClr val="A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893206" y="2346562"/>
              <a:ext cx="184150" cy="79375"/>
            </a:xfrm>
            <a:custGeom>
              <a:avLst/>
              <a:gdLst/>
              <a:ahLst/>
              <a:cxnLst/>
              <a:rect l="l" t="t" r="r" b="b"/>
              <a:pathLst>
                <a:path w="184150" h="79375">
                  <a:moveTo>
                    <a:pt x="12904" y="78843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183532" y="0"/>
                  </a:lnTo>
                  <a:lnTo>
                    <a:pt x="170627" y="0"/>
                  </a:lnTo>
                  <a:lnTo>
                    <a:pt x="170627" y="78843"/>
                  </a:lnTo>
                  <a:lnTo>
                    <a:pt x="170627" y="65941"/>
                  </a:lnTo>
                  <a:lnTo>
                    <a:pt x="12904" y="65941"/>
                  </a:lnTo>
                </a:path>
              </a:pathLst>
            </a:custGeom>
            <a:ln w="25804">
              <a:solidFill>
                <a:srgbClr val="A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3306214" y="2479763"/>
            <a:ext cx="4784090" cy="2507615"/>
            <a:chOff x="3306214" y="2479763"/>
            <a:chExt cx="4784090" cy="2507615"/>
          </a:xfrm>
        </p:grpSpPr>
        <p:sp>
          <p:nvSpPr>
            <p:cNvPr id="41" name="object 41" descr=""/>
            <p:cNvSpPr/>
            <p:nvPr/>
          </p:nvSpPr>
          <p:spPr>
            <a:xfrm>
              <a:off x="3319231" y="2492780"/>
              <a:ext cx="4744720" cy="2481580"/>
            </a:xfrm>
            <a:custGeom>
              <a:avLst/>
              <a:gdLst/>
              <a:ahLst/>
              <a:cxnLst/>
              <a:rect l="l" t="t" r="r" b="b"/>
              <a:pathLst>
                <a:path w="4744720" h="2481579">
                  <a:moveTo>
                    <a:pt x="64523" y="2403999"/>
                  </a:moveTo>
                  <a:lnTo>
                    <a:pt x="4744602" y="2403999"/>
                  </a:lnTo>
                </a:path>
                <a:path w="4744720" h="2481579">
                  <a:moveTo>
                    <a:pt x="1231675" y="2481409"/>
                  </a:moveTo>
                  <a:lnTo>
                    <a:pt x="1231675" y="2403999"/>
                  </a:lnTo>
                </a:path>
                <a:path w="4744720" h="2481579">
                  <a:moveTo>
                    <a:pt x="3573148" y="2481409"/>
                  </a:moveTo>
                  <a:lnTo>
                    <a:pt x="3573148" y="2403999"/>
                  </a:lnTo>
                </a:path>
                <a:path w="4744720" h="2481579">
                  <a:moveTo>
                    <a:pt x="77427" y="2416901"/>
                  </a:moveTo>
                  <a:lnTo>
                    <a:pt x="77427" y="0"/>
                  </a:lnTo>
                </a:path>
                <a:path w="4744720" h="2481579">
                  <a:moveTo>
                    <a:pt x="77427" y="2403999"/>
                  </a:moveTo>
                  <a:lnTo>
                    <a:pt x="0" y="2403999"/>
                  </a:lnTo>
                </a:path>
                <a:path w="4744720" h="2481579">
                  <a:moveTo>
                    <a:pt x="77427" y="1806225"/>
                  </a:moveTo>
                  <a:lnTo>
                    <a:pt x="0" y="1806225"/>
                  </a:lnTo>
                </a:path>
                <a:path w="4744720" h="2481579">
                  <a:moveTo>
                    <a:pt x="77427" y="1208450"/>
                  </a:moveTo>
                  <a:lnTo>
                    <a:pt x="0" y="1208450"/>
                  </a:lnTo>
                </a:path>
                <a:path w="4744720" h="2481579">
                  <a:moveTo>
                    <a:pt x="77427" y="610676"/>
                  </a:moveTo>
                  <a:lnTo>
                    <a:pt x="0" y="610676"/>
                  </a:lnTo>
                </a:path>
                <a:path w="4744720" h="2481579">
                  <a:moveTo>
                    <a:pt x="77427" y="12901"/>
                  </a:moveTo>
                  <a:lnTo>
                    <a:pt x="0" y="12901"/>
                  </a:lnTo>
                </a:path>
              </a:pathLst>
            </a:custGeom>
            <a:ln w="258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906110" y="2578791"/>
              <a:ext cx="158115" cy="66040"/>
            </a:xfrm>
            <a:custGeom>
              <a:avLst/>
              <a:gdLst/>
              <a:ahLst/>
              <a:cxnLst/>
              <a:rect l="l" t="t" r="r" b="b"/>
              <a:pathLst>
                <a:path w="158115" h="66039">
                  <a:moveTo>
                    <a:pt x="157723" y="0"/>
                  </a:moveTo>
                  <a:lnTo>
                    <a:pt x="0" y="0"/>
                  </a:lnTo>
                  <a:lnTo>
                    <a:pt x="0" y="65941"/>
                  </a:lnTo>
                  <a:lnTo>
                    <a:pt x="157723" y="65941"/>
                  </a:lnTo>
                  <a:lnTo>
                    <a:pt x="157723" y="0"/>
                  </a:lnTo>
                  <a:close/>
                </a:path>
              </a:pathLst>
            </a:custGeom>
            <a:solidFill>
              <a:srgbClr val="D7B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893206" y="2578791"/>
              <a:ext cx="184150" cy="79375"/>
            </a:xfrm>
            <a:custGeom>
              <a:avLst/>
              <a:gdLst/>
              <a:ahLst/>
              <a:cxnLst/>
              <a:rect l="l" t="t" r="r" b="b"/>
              <a:pathLst>
                <a:path w="184150" h="79375">
                  <a:moveTo>
                    <a:pt x="12904" y="78843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183532" y="0"/>
                  </a:lnTo>
                  <a:lnTo>
                    <a:pt x="170627" y="0"/>
                  </a:lnTo>
                  <a:lnTo>
                    <a:pt x="170627" y="78843"/>
                  </a:lnTo>
                  <a:lnTo>
                    <a:pt x="170627" y="65941"/>
                  </a:lnTo>
                  <a:lnTo>
                    <a:pt x="12904" y="65941"/>
                  </a:lnTo>
                </a:path>
              </a:pathLst>
            </a:custGeom>
            <a:ln w="25804">
              <a:solidFill>
                <a:srgbClr val="D7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906110" y="2811021"/>
              <a:ext cx="158115" cy="66040"/>
            </a:xfrm>
            <a:custGeom>
              <a:avLst/>
              <a:gdLst/>
              <a:ahLst/>
              <a:cxnLst/>
              <a:rect l="l" t="t" r="r" b="b"/>
              <a:pathLst>
                <a:path w="158115" h="66039">
                  <a:moveTo>
                    <a:pt x="157723" y="0"/>
                  </a:moveTo>
                  <a:lnTo>
                    <a:pt x="0" y="0"/>
                  </a:lnTo>
                  <a:lnTo>
                    <a:pt x="0" y="65941"/>
                  </a:lnTo>
                  <a:lnTo>
                    <a:pt x="157723" y="65941"/>
                  </a:lnTo>
                  <a:lnTo>
                    <a:pt x="1577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893206" y="2811020"/>
              <a:ext cx="184150" cy="79375"/>
            </a:xfrm>
            <a:custGeom>
              <a:avLst/>
              <a:gdLst/>
              <a:ahLst/>
              <a:cxnLst/>
              <a:rect l="l" t="t" r="r" b="b"/>
              <a:pathLst>
                <a:path w="184150" h="79375">
                  <a:moveTo>
                    <a:pt x="12904" y="78843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183532" y="0"/>
                  </a:lnTo>
                  <a:lnTo>
                    <a:pt x="170627" y="0"/>
                  </a:lnTo>
                  <a:lnTo>
                    <a:pt x="170627" y="78843"/>
                  </a:lnTo>
                  <a:lnTo>
                    <a:pt x="170627" y="65941"/>
                  </a:lnTo>
                  <a:lnTo>
                    <a:pt x="12904" y="65941"/>
                  </a:lnTo>
                </a:path>
              </a:pathLst>
            </a:custGeom>
            <a:ln w="2580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906110" y="3043249"/>
              <a:ext cx="158115" cy="66040"/>
            </a:xfrm>
            <a:custGeom>
              <a:avLst/>
              <a:gdLst/>
              <a:ahLst/>
              <a:cxnLst/>
              <a:rect l="l" t="t" r="r" b="b"/>
              <a:pathLst>
                <a:path w="158115" h="66039">
                  <a:moveTo>
                    <a:pt x="157723" y="0"/>
                  </a:moveTo>
                  <a:lnTo>
                    <a:pt x="0" y="0"/>
                  </a:lnTo>
                  <a:lnTo>
                    <a:pt x="0" y="65941"/>
                  </a:lnTo>
                  <a:lnTo>
                    <a:pt x="157723" y="65941"/>
                  </a:lnTo>
                  <a:lnTo>
                    <a:pt x="157723" y="0"/>
                  </a:lnTo>
                  <a:close/>
                </a:path>
              </a:pathLst>
            </a:custGeom>
            <a:solidFill>
              <a:srgbClr val="077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893206" y="3043249"/>
              <a:ext cx="184150" cy="79375"/>
            </a:xfrm>
            <a:custGeom>
              <a:avLst/>
              <a:gdLst/>
              <a:ahLst/>
              <a:cxnLst/>
              <a:rect l="l" t="t" r="r" b="b"/>
              <a:pathLst>
                <a:path w="184150" h="79375">
                  <a:moveTo>
                    <a:pt x="12904" y="78843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183532" y="0"/>
                  </a:lnTo>
                  <a:lnTo>
                    <a:pt x="170627" y="0"/>
                  </a:lnTo>
                  <a:lnTo>
                    <a:pt x="170627" y="78843"/>
                  </a:lnTo>
                  <a:lnTo>
                    <a:pt x="170627" y="65941"/>
                  </a:lnTo>
                  <a:lnTo>
                    <a:pt x="12904" y="65941"/>
                  </a:lnTo>
                </a:path>
              </a:pathLst>
            </a:custGeom>
            <a:ln w="25804">
              <a:solidFill>
                <a:srgbClr val="077E9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906110" y="3275477"/>
              <a:ext cx="158115" cy="66040"/>
            </a:xfrm>
            <a:custGeom>
              <a:avLst/>
              <a:gdLst/>
              <a:ahLst/>
              <a:cxnLst/>
              <a:rect l="l" t="t" r="r" b="b"/>
              <a:pathLst>
                <a:path w="158115" h="66039">
                  <a:moveTo>
                    <a:pt x="157723" y="0"/>
                  </a:moveTo>
                  <a:lnTo>
                    <a:pt x="0" y="0"/>
                  </a:lnTo>
                  <a:lnTo>
                    <a:pt x="0" y="65941"/>
                  </a:lnTo>
                  <a:lnTo>
                    <a:pt x="157723" y="65941"/>
                  </a:lnTo>
                  <a:lnTo>
                    <a:pt x="157723" y="0"/>
                  </a:lnTo>
                  <a:close/>
                </a:path>
              </a:pathLst>
            </a:custGeom>
            <a:solidFill>
              <a:srgbClr val="8BAB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893206" y="3275478"/>
              <a:ext cx="184150" cy="79375"/>
            </a:xfrm>
            <a:custGeom>
              <a:avLst/>
              <a:gdLst/>
              <a:ahLst/>
              <a:cxnLst/>
              <a:rect l="l" t="t" r="r" b="b"/>
              <a:pathLst>
                <a:path w="184150" h="79375">
                  <a:moveTo>
                    <a:pt x="12904" y="78843"/>
                  </a:moveTo>
                  <a:lnTo>
                    <a:pt x="12904" y="0"/>
                  </a:lnTo>
                  <a:lnTo>
                    <a:pt x="0" y="0"/>
                  </a:lnTo>
                  <a:lnTo>
                    <a:pt x="183532" y="0"/>
                  </a:lnTo>
                  <a:lnTo>
                    <a:pt x="170627" y="0"/>
                  </a:lnTo>
                  <a:lnTo>
                    <a:pt x="170627" y="78843"/>
                  </a:lnTo>
                  <a:lnTo>
                    <a:pt x="170627" y="65941"/>
                  </a:lnTo>
                  <a:lnTo>
                    <a:pt x="12904" y="65941"/>
                  </a:lnTo>
                </a:path>
              </a:pathLst>
            </a:custGeom>
            <a:ln w="25804">
              <a:solidFill>
                <a:srgbClr val="8BABD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246606" y="5447791"/>
            <a:ext cx="8598535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>
                <a:latin typeface="Arial"/>
                <a:cs typeface="Arial"/>
              </a:rPr>
              <a:t>Note: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NYHA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class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assessed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Weeks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12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48;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next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assessment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Week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108.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Baseline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values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beginning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MAVA-</a:t>
            </a:r>
            <a:r>
              <a:rPr dirty="0" sz="900">
                <a:latin typeface="Arial"/>
                <a:cs typeface="Arial"/>
              </a:rPr>
              <a:t>LTE,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beginning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parent</a:t>
            </a:r>
            <a:r>
              <a:rPr dirty="0" sz="900" spc="-10">
                <a:latin typeface="Arial"/>
                <a:cs typeface="Arial"/>
              </a:rPr>
              <a:t> study. </a:t>
            </a:r>
            <a:r>
              <a:rPr dirty="0" sz="900">
                <a:latin typeface="Arial"/>
                <a:cs typeface="Arial"/>
              </a:rPr>
              <a:t>NYHA,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New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York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Heart</a:t>
            </a:r>
            <a:r>
              <a:rPr dirty="0" sz="900" spc="-10">
                <a:latin typeface="Arial"/>
                <a:cs typeface="Arial"/>
              </a:rPr>
              <a:t> Association.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437503" y="3609340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Arial"/>
                <a:cs typeface="Arial"/>
              </a:rPr>
              <a:t>37.5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766067" y="3801364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Arial"/>
                <a:cs typeface="Arial"/>
              </a:rPr>
              <a:t>31.1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387301" y="4670044"/>
            <a:ext cx="2012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1.5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863230" y="3127755"/>
            <a:ext cx="2012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5.7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627052" y="4545076"/>
            <a:ext cx="203200" cy="32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0.5</a:t>
            </a:r>
            <a:endParaRPr sz="1000">
              <a:latin typeface="Arial"/>
              <a:cs typeface="Arial"/>
            </a:endParaRPr>
          </a:p>
          <a:p>
            <a:pPr marL="14604">
              <a:lnSpc>
                <a:spcPts val="1175"/>
              </a:lnSpc>
            </a:pPr>
            <a:r>
              <a:rPr dirty="0" sz="1000" spc="-25">
                <a:latin typeface="Arial"/>
                <a:cs typeface="Arial"/>
              </a:rPr>
              <a:t>3.1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204267" y="2865628"/>
            <a:ext cx="2012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7.3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067260" y="4606035"/>
            <a:ext cx="2012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3.6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827264" y="3313684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53.1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168301" y="3100323"/>
            <a:ext cx="2711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60.2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3410711" y="2063495"/>
            <a:ext cx="3435350" cy="2793365"/>
            <a:chOff x="3410711" y="2063495"/>
            <a:chExt cx="3435350" cy="2793365"/>
          </a:xfrm>
        </p:grpSpPr>
        <p:sp>
          <p:nvSpPr>
            <p:cNvPr id="61" name="object 61" descr=""/>
            <p:cNvSpPr/>
            <p:nvPr/>
          </p:nvSpPr>
          <p:spPr>
            <a:xfrm>
              <a:off x="5437063" y="4658512"/>
              <a:ext cx="173990" cy="130175"/>
            </a:xfrm>
            <a:custGeom>
              <a:avLst/>
              <a:gdLst/>
              <a:ahLst/>
              <a:cxnLst/>
              <a:rect l="l" t="t" r="r" b="b"/>
              <a:pathLst>
                <a:path w="173989" h="130175">
                  <a:moveTo>
                    <a:pt x="0" y="129743"/>
                  </a:moveTo>
                  <a:lnTo>
                    <a:pt x="17387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437063" y="4785413"/>
              <a:ext cx="173990" cy="66675"/>
            </a:xfrm>
            <a:custGeom>
              <a:avLst/>
              <a:gdLst/>
              <a:ahLst/>
              <a:cxnLst/>
              <a:rect l="l" t="t" r="r" b="b"/>
              <a:pathLst>
                <a:path w="173989" h="66675">
                  <a:moveTo>
                    <a:pt x="0" y="66436"/>
                  </a:moveTo>
                  <a:lnTo>
                    <a:pt x="17387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0711" y="2081783"/>
              <a:ext cx="1103376" cy="734568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2432" y="2063495"/>
              <a:ext cx="1103375" cy="734567"/>
            </a:xfrm>
            <a:prstGeom prst="rect">
              <a:avLst/>
            </a:prstGeom>
          </p:spPr>
        </p:pic>
      </p:grpSp>
      <p:pic>
        <p:nvPicPr>
          <p:cNvPr id="65" name="object 6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864" y="207746"/>
            <a:ext cx="10422252" cy="657101"/>
          </a:xfrm>
          <a:prstGeom prst="rect">
            <a:avLst/>
          </a:prstGeom>
        </p:spPr>
      </p:pic>
      <p:sp>
        <p:nvSpPr>
          <p:cNvPr id="66" name="object 66" descr=""/>
          <p:cNvSpPr txBox="1"/>
          <p:nvPr/>
        </p:nvSpPr>
        <p:spPr>
          <a:xfrm>
            <a:off x="3635175" y="2255520"/>
            <a:ext cx="654050" cy="522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Improved</a:t>
            </a:r>
            <a:endParaRPr sz="1100">
              <a:latin typeface="Arial"/>
              <a:cs typeface="Arial"/>
            </a:endParaRPr>
          </a:p>
          <a:p>
            <a:pPr marL="128905" marR="48260" indent="-73025">
              <a:lnSpc>
                <a:spcPts val="1300"/>
              </a:lnSpc>
              <a:spcBef>
                <a:spcPts val="45"/>
              </a:spcBef>
            </a:pPr>
            <a:r>
              <a:rPr dirty="0" sz="1100" b="1">
                <a:latin typeface="Arial"/>
                <a:cs typeface="Arial"/>
              </a:rPr>
              <a:t>≥1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class </a:t>
            </a:r>
            <a:r>
              <a:rPr dirty="0" sz="1100" spc="-10" b="1">
                <a:latin typeface="Arial"/>
                <a:cs typeface="Arial"/>
              </a:rPr>
              <a:t>58.9%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965085" y="2243328"/>
            <a:ext cx="654050" cy="525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Improved</a:t>
            </a:r>
            <a:endParaRPr sz="1100">
              <a:latin typeface="Arial"/>
              <a:cs typeface="Arial"/>
            </a:endParaRPr>
          </a:p>
          <a:p>
            <a:pPr marL="128905" marR="48260" indent="-73025">
              <a:lnSpc>
                <a:spcPts val="1320"/>
              </a:lnSpc>
              <a:spcBef>
                <a:spcPts val="30"/>
              </a:spcBef>
            </a:pPr>
            <a:r>
              <a:rPr dirty="0" sz="1100" b="1">
                <a:latin typeface="Arial"/>
                <a:cs typeface="Arial"/>
              </a:rPr>
              <a:t>≥1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class </a:t>
            </a:r>
            <a:r>
              <a:rPr dirty="0" sz="1100" spc="-10" b="1">
                <a:latin typeface="Arial"/>
                <a:cs typeface="Arial"/>
              </a:rPr>
              <a:t>67.5%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1006" y="5182616"/>
            <a:ext cx="11392535" cy="5715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 marR="274320">
              <a:lnSpc>
                <a:spcPct val="97800"/>
              </a:lnSpc>
              <a:spcBef>
                <a:spcPts val="120"/>
              </a:spcBef>
            </a:pPr>
            <a:r>
              <a:rPr dirty="0" sz="900">
                <a:latin typeface="Arial"/>
                <a:cs typeface="Arial"/>
              </a:rPr>
              <a:t>*The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most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TEAEs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grade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occurring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≥5%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patients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fatigue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(10.4%),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dizziness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(10.0%),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hypertension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(10.0%),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headache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(8.2%),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nasopharyngitis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(8.2%),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atrial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fibrillation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(9.1%),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back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pain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(6.5%), COVID-</a:t>
            </a:r>
            <a:r>
              <a:rPr dirty="0" sz="900">
                <a:latin typeface="Arial"/>
                <a:cs typeface="Arial"/>
              </a:rPr>
              <a:t>19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infection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(6.1%),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dyspnea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(6.1%),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pain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extremity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(5.6%);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baseline="27777" sz="900">
                <a:latin typeface="Arial"/>
                <a:cs typeface="Arial"/>
              </a:rPr>
              <a:t>†</a:t>
            </a:r>
            <a:r>
              <a:rPr dirty="0" sz="900">
                <a:latin typeface="Arial"/>
                <a:cs typeface="Arial"/>
              </a:rPr>
              <a:t>Includes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cardiac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failure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(3)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decreased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LVEF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(2);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baseline="27777" sz="900">
                <a:latin typeface="Arial"/>
                <a:cs typeface="Arial"/>
              </a:rPr>
              <a:t>‡</a:t>
            </a:r>
            <a:r>
              <a:rPr dirty="0" sz="900">
                <a:latin typeface="Arial"/>
                <a:cs typeface="Arial"/>
              </a:rPr>
              <a:t>Due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bacterial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endocarditis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(1),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cardiac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arrest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(1),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acute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myocardial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infarction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(1),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all </a:t>
            </a:r>
            <a:r>
              <a:rPr dirty="0" sz="900">
                <a:latin typeface="Arial"/>
                <a:cs typeface="Arial"/>
              </a:rPr>
              <a:t>unrelated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treatment.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z="900">
                <a:latin typeface="Arial"/>
                <a:cs typeface="Arial"/>
              </a:rPr>
              <a:t>AE,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adverse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event;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CV,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cardiovascular;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ECI,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clinical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interest;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LTE,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long-</a:t>
            </a:r>
            <a:r>
              <a:rPr dirty="0" sz="900">
                <a:latin typeface="Arial"/>
                <a:cs typeface="Arial"/>
              </a:rPr>
              <a:t>term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extension;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LVEF,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left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ventricular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ejection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fraction;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PY,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patient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SAE,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serious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adverse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event;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TEAE,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treatment-</a:t>
            </a:r>
            <a:r>
              <a:rPr dirty="0" sz="900">
                <a:latin typeface="Arial"/>
                <a:cs typeface="Arial"/>
              </a:rPr>
              <a:t>emergent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adverse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event.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59409" y="976321"/>
          <a:ext cx="5988685" cy="3899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685"/>
                <a:gridCol w="1537335"/>
                <a:gridCol w="1497329"/>
              </a:tblGrid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1090" marR="390525" indent="-704215">
                        <a:lnSpc>
                          <a:spcPts val="1800"/>
                        </a:lnSpc>
                        <a:spcBef>
                          <a:spcPts val="14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EXPLORER-LTE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 =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91135" marR="184150" indent="288925">
                        <a:lnSpc>
                          <a:spcPts val="19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426720" marR="200660" indent="-219710">
                        <a:lnSpc>
                          <a:spcPts val="190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events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68910">
                        <a:lnSpc>
                          <a:spcPts val="1889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TEAE*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201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(87.0)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895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411480">
                        <a:lnSpc>
                          <a:spcPts val="1795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Mild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87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(37.7)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marL="411480">
                        <a:lnSpc>
                          <a:spcPts val="181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Moderate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(38.5)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411480">
                        <a:lnSpc>
                          <a:spcPts val="1785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Severe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(9.1)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411480" marR="692150" indent="-228600">
                        <a:lnSpc>
                          <a:spcPts val="19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Drug-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TEAEs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CV ECI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drug-related TEAEs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910"/>
                        </a:lnSpc>
                        <a:spcBef>
                          <a:spcPts val="9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(17.3)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17195">
                        <a:lnSpc>
                          <a:spcPts val="19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(8.2)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5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84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9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82880">
                        <a:lnSpc>
                          <a:spcPts val="1889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SAEs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(drug-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0F0F0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182880">
                        <a:lnSpc>
                          <a:spcPts val="1795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unrelated)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(14.7)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56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0F0F0"/>
                    </a:solidFill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marL="354330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CV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ECI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SAEs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54330">
                        <a:lnSpc>
                          <a:spcPts val="187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Drug-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SAEs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(6.5)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73709">
                        <a:lnSpc>
                          <a:spcPts val="187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ts val="1670"/>
                        </a:lnSpc>
                      </a:pPr>
                      <a:r>
                        <a:rPr dirty="0" baseline="-17361" sz="2400" spc="-37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†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82880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Deaths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320"/>
                        </a:lnSpc>
                      </a:pPr>
                      <a:r>
                        <a:rPr dirty="0" baseline="-17361" sz="2400" spc="-37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25">
                          <a:solidFill>
                            <a:srgbClr val="595454"/>
                          </a:solidFill>
                          <a:latin typeface="Arial"/>
                          <a:cs typeface="Arial"/>
                        </a:rPr>
                        <a:t>‡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719865" y="976321"/>
          <a:ext cx="5052060" cy="131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335"/>
                <a:gridCol w="2993390"/>
              </a:tblGrid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77470" indent="-326390">
                        <a:lnSpc>
                          <a:spcPts val="19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Exposure-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incidence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(incidence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PY)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137160">
                        <a:lnSpc>
                          <a:spcPts val="1895"/>
                        </a:lnSpc>
                        <a:spcBef>
                          <a:spcPts val="3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TEAE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298575">
                        <a:lnSpc>
                          <a:spcPts val="1895"/>
                        </a:lnSpc>
                        <a:spcBef>
                          <a:spcPts val="35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70.8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377190">
                        <a:lnSpc>
                          <a:spcPts val="179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failure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298575">
                        <a:lnSpc>
                          <a:spcPts val="1795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2.52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1E1E1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377190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Decreased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LVEF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298575">
                        <a:lnSpc>
                          <a:spcPts val="1825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2.53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6804955" y="2639059"/>
            <a:ext cx="472059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1300" marR="5080" indent="-228600">
              <a:lnSpc>
                <a:spcPct val="99400"/>
              </a:lnSpc>
              <a:spcBef>
                <a:spcPts val="110"/>
              </a:spcBef>
              <a:buFont typeface="Trebuchet MS"/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numbers,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severity,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SOC,</a:t>
            </a:r>
            <a:r>
              <a:rPr dirty="0" sz="1800" spc="-25">
                <a:latin typeface="Arial"/>
                <a:cs typeface="Arial"/>
              </a:rPr>
              <a:t> the </a:t>
            </a:r>
            <a:r>
              <a:rPr dirty="0" sz="1800" spc="-10">
                <a:latin typeface="Arial"/>
                <a:cs typeface="Arial"/>
              </a:rPr>
              <a:t>exposure-</a:t>
            </a:r>
            <a:r>
              <a:rPr dirty="0" sz="1800">
                <a:latin typeface="Arial"/>
                <a:cs typeface="Arial"/>
              </a:rPr>
              <a:t>adjusted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TEAE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rate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20">
                <a:latin typeface="Arial"/>
                <a:cs typeface="Arial"/>
              </a:rPr>
              <a:t>same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compared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98" y="399943"/>
            <a:ext cx="8721103" cy="346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2022-04-03T17:57:47Z</dcterms:created>
  <dcterms:modified xsi:type="dcterms:W3CDTF">2022-04-03T17:57:47Z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2022-04-02T00:00:00Z</vt:filetime>
  </property>
  <property fmtid="{D5CDD505-2E9C-101B-9397-08002B2CF9AE}" pid="3" name="LastSaved">
    <vt:filetime>2022-04-03T00:00:00Z</vt:filetime>
  </property>
</Properties>
</file>