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4" r:id="rId6"/>
    <p:sldId id="265" r:id="rId7"/>
    <p:sldId id="263" r:id="rId8"/>
    <p:sldId id="261" r:id="rId9"/>
    <p:sldId id="280" r:id="rId10"/>
    <p:sldId id="279" r:id="rId11"/>
    <p:sldId id="266" r:id="rId12"/>
    <p:sldId id="281" r:id="rId13"/>
    <p:sldId id="269" r:id="rId14"/>
    <p:sldId id="271" r:id="rId15"/>
    <p:sldId id="282" r:id="rId16"/>
    <p:sldId id="272" r:id="rId17"/>
    <p:sldId id="274" r:id="rId18"/>
    <p:sldId id="275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846"/>
    <a:srgbClr val="4BACC6"/>
    <a:srgbClr val="D99694"/>
    <a:srgbClr val="000000"/>
    <a:srgbClr val="376092"/>
    <a:srgbClr val="00274C"/>
    <a:srgbClr val="FCDDCF"/>
    <a:srgbClr val="FC7ACF"/>
    <a:srgbClr val="EBF7CE"/>
    <a:srgbClr val="D0E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706" autoAdjust="0"/>
  </p:normalViewPr>
  <p:slideViewPr>
    <p:cSldViewPr snapToGrid="0">
      <p:cViewPr varScale="1">
        <p:scale>
          <a:sx n="86" d="100"/>
          <a:sy n="86" d="100"/>
        </p:scale>
        <p:origin x="738" y="90"/>
      </p:cViewPr>
      <p:guideLst/>
    </p:cSldViewPr>
  </p:slideViewPr>
  <p:outlineViewPr>
    <p:cViewPr>
      <p:scale>
        <a:sx n="33" d="100"/>
        <a:sy n="33" d="100"/>
      </p:scale>
      <p:origin x="0" y="-4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aberis\Desktop\RESET%20ACC\Grap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aberis\Desktop\RESET%20ACC\Grap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aberis\Desktop\RESET%20ACC\Grap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aberis\Desktop\RESET%20ACC\Grap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Sarcomere </a:t>
            </a:r>
            <a:r>
              <a:rPr lang="en-US" dirty="0" smtClean="0">
                <a:solidFill>
                  <a:schemeClr val="tx1"/>
                </a:solidFill>
              </a:rPr>
              <a:t>Mutation Status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Sarcomere Mutation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B-494B-ABCC-D53B0BBC10C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EB-494B-ABCC-D53B0BBC10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EB-494B-ABCC-D53B0BBC10C0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EB-494B-ABCC-D53B0BBC10C0}"/>
              </c:ext>
            </c:extLst>
          </c:dPt>
          <c:dLbls>
            <c:dLbl>
              <c:idx val="0"/>
              <c:layout>
                <c:manualLayout>
                  <c:x val="-1.9399090830803281E-2"/>
                  <c:y val="-1.21013389352732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EB-494B-ABCC-D53B0BBC10C0}"/>
                </c:ext>
              </c:extLst>
            </c:dLbl>
            <c:dLbl>
              <c:idx val="1"/>
              <c:layout>
                <c:manualLayout>
                  <c:x val="-0.14895578464772982"/>
                  <c:y val="-0.1073277167052889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9EB-494B-ABCC-D53B0BBC10C0}"/>
                </c:ext>
              </c:extLst>
            </c:dLbl>
            <c:dLbl>
              <c:idx val="2"/>
              <c:layout>
                <c:manualLayout>
                  <c:x val="2.5571570464776983E-2"/>
                  <c:y val="-0.1732793207565292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EB-494B-ABCC-D53B0BBC10C0}"/>
                </c:ext>
              </c:extLst>
            </c:dLbl>
            <c:dLbl>
              <c:idx val="3"/>
              <c:layout>
                <c:manualLayout>
                  <c:x val="0.15102999032398248"/>
                  <c:y val="1.30531769232882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9EB-494B-ABCC-D53B0BBC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No Testing</c:v>
                </c:pt>
                <c:pt idx="1">
                  <c:v>Pathogenic</c:v>
                </c:pt>
                <c:pt idx="2">
                  <c:v>VUS</c:v>
                </c:pt>
                <c:pt idx="3">
                  <c:v>Negative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4.3999999999999997E-2</c:v>
                </c:pt>
                <c:pt idx="1">
                  <c:v>0.42599999999999999</c:v>
                </c:pt>
                <c:pt idx="2">
                  <c:v>0.104</c:v>
                </c:pt>
                <c:pt idx="3">
                  <c:v>0.42599999999999999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7C-4A94-90A7-0FE6D3BE664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chemeClr val="tx1"/>
                </a:solidFill>
              </a:rPr>
              <a:t>Clinical Characteristics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Usual Activity</c:v>
                </c:pt>
              </c:strCache>
            </c:strRef>
          </c:tx>
          <c:spPr>
            <a:solidFill>
              <a:srgbClr val="4BACC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Obstruction at Rest</c:v>
                </c:pt>
                <c:pt idx="1">
                  <c:v>Septal reduction procedure</c:v>
                </c:pt>
                <c:pt idx="2">
                  <c:v>NYHA Class II-III</c:v>
                </c:pt>
                <c:pt idx="3">
                  <c:v>VT, VF, or aborted SCD</c:v>
                </c:pt>
                <c:pt idx="4">
                  <c:v>ICD</c:v>
                </c:pt>
                <c:pt idx="5">
                  <c:v>Atrial fibrillation</c:v>
                </c:pt>
              </c:strCache>
            </c:strRef>
          </c:cat>
          <c:val>
            <c:numRef>
              <c:f>Sheet1!$B$21:$B$26</c:f>
              <c:numCache>
                <c:formatCode>General</c:formatCode>
                <c:ptCount val="6"/>
                <c:pt idx="0">
                  <c:v>17.399999999999999</c:v>
                </c:pt>
                <c:pt idx="1">
                  <c:v>21.7</c:v>
                </c:pt>
                <c:pt idx="2">
                  <c:v>33.299999999999997</c:v>
                </c:pt>
                <c:pt idx="3">
                  <c:v>2.9</c:v>
                </c:pt>
                <c:pt idx="4">
                  <c:v>30.4</c:v>
                </c:pt>
                <c:pt idx="5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2-4EC1-8B95-E6D48E0C2918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Exercise Training</c:v>
                </c:pt>
              </c:strCache>
            </c:strRef>
          </c:tx>
          <c:spPr>
            <a:solidFill>
              <a:srgbClr val="F79846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Sheet1!$A$21:$A$26</c:f>
              <c:strCache>
                <c:ptCount val="6"/>
                <c:pt idx="0">
                  <c:v>Obstruction at Rest</c:v>
                </c:pt>
                <c:pt idx="1">
                  <c:v>Septal reduction procedure</c:v>
                </c:pt>
                <c:pt idx="2">
                  <c:v>NYHA Class II-III</c:v>
                </c:pt>
                <c:pt idx="3">
                  <c:v>VT, VF, or aborted SCD</c:v>
                </c:pt>
                <c:pt idx="4">
                  <c:v>ICD</c:v>
                </c:pt>
                <c:pt idx="5">
                  <c:v>Atrial fibrillation</c:v>
                </c:pt>
              </c:strCache>
            </c:strRef>
          </c:cat>
          <c:val>
            <c:numRef>
              <c:f>Sheet1!$C$21:$C$26</c:f>
              <c:numCache>
                <c:formatCode>General</c:formatCode>
                <c:ptCount val="6"/>
                <c:pt idx="0">
                  <c:v>16.399999999999999</c:v>
                </c:pt>
                <c:pt idx="1">
                  <c:v>29.9</c:v>
                </c:pt>
                <c:pt idx="2">
                  <c:v>34.299999999999997</c:v>
                </c:pt>
                <c:pt idx="3">
                  <c:v>4.5</c:v>
                </c:pt>
                <c:pt idx="4">
                  <c:v>37.299999999999997</c:v>
                </c:pt>
                <c:pt idx="5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2-4EC1-8B95-E6D48E0C2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513536"/>
        <c:axId val="393509272"/>
      </c:barChart>
      <c:catAx>
        <c:axId val="39351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509272"/>
        <c:crosses val="autoZero"/>
        <c:auto val="1"/>
        <c:lblAlgn val="ctr"/>
        <c:lblOffset val="100"/>
        <c:noMultiLvlLbl val="0"/>
      </c:catAx>
      <c:valAx>
        <c:axId val="393509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% of Total Population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51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>
      <a:solidFill>
        <a:srgbClr val="0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>
                <a:solidFill>
                  <a:schemeClr val="tx1"/>
                </a:solidFill>
              </a:rPr>
              <a:t>Minutes of Intentional Exercise</a:t>
            </a:r>
            <a:r>
              <a:rPr lang="en-US" sz="1600" baseline="0" dirty="0" smtClean="0">
                <a:solidFill>
                  <a:schemeClr val="tx1"/>
                </a:solidFill>
              </a:rPr>
              <a:t> Per Week</a:t>
            </a:r>
            <a:endParaRPr lang="en-US" sz="16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76123979787543"/>
          <c:y val="0.1847232567332209"/>
          <c:w val="0.80141261039136691"/>
          <c:h val="0.713281543109573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Sheet1!$P$71</c:f>
              <c:strCache>
                <c:ptCount val="1"/>
                <c:pt idx="0">
                  <c:v>Q1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Sheet1!$O$72:$O$73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Sheet1!$P$72:$P$73</c:f>
              <c:numCache>
                <c:formatCode>General</c:formatCode>
                <c:ptCount val="2"/>
                <c:pt idx="0">
                  <c:v>16</c:v>
                </c:pt>
                <c:pt idx="1">
                  <c:v>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D-4FCD-888B-4DCA5518DEDB}"/>
            </c:ext>
          </c:extLst>
        </c:ser>
        <c:ser>
          <c:idx val="1"/>
          <c:order val="1"/>
          <c:tx>
            <c:strRef>
              <c:f>Sheet1!$Q$71</c:f>
              <c:strCache>
                <c:ptCount val="1"/>
                <c:pt idx="0">
                  <c:v>Median-Q1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BACC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BD-4FCD-888B-4DCA5518DEDB}"/>
              </c:ext>
            </c:extLst>
          </c:dPt>
          <c:dPt>
            <c:idx val="1"/>
            <c:invertIfNegative val="0"/>
            <c:bubble3D val="0"/>
            <c:spPr>
              <a:solidFill>
                <a:srgbClr val="F7984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ABD-4FCD-888B-4DCA5518DEDB}"/>
              </c:ext>
            </c:extLst>
          </c:dPt>
          <c:cat>
            <c:strRef>
              <c:f>Sheet1!$O$72:$O$73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Sheet1!$Q$72:$Q$73</c:f>
              <c:numCache>
                <c:formatCode>General</c:formatCode>
                <c:ptCount val="2"/>
                <c:pt idx="0">
                  <c:v>42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BD-4FCD-888B-4DCA5518DEDB}"/>
            </c:ext>
          </c:extLst>
        </c:ser>
        <c:ser>
          <c:idx val="2"/>
          <c:order val="2"/>
          <c:tx>
            <c:strRef>
              <c:f>Sheet1!$R$71</c:f>
              <c:strCache>
                <c:ptCount val="1"/>
                <c:pt idx="0">
                  <c:v>Q3-Median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BACC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ABD-4FCD-888B-4DCA5518DEDB}"/>
              </c:ext>
            </c:extLst>
          </c:dPt>
          <c:dPt>
            <c:idx val="1"/>
            <c:invertIfNegative val="0"/>
            <c:bubble3D val="0"/>
            <c:spPr>
              <a:solidFill>
                <a:srgbClr val="F7984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BD-4FCD-888B-4DCA5518DEDB}"/>
              </c:ext>
            </c:extLst>
          </c:dPt>
          <c:cat>
            <c:strRef>
              <c:f>Sheet1!$O$72:$O$73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Sheet1!$R$72:$R$73</c:f>
              <c:numCache>
                <c:formatCode>General</c:formatCode>
                <c:ptCount val="2"/>
                <c:pt idx="0">
                  <c:v>92</c:v>
                </c:pt>
                <c:pt idx="1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BD-4FCD-888B-4DCA5518DE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1826088"/>
        <c:axId val="621829040"/>
      </c:barChart>
      <c:catAx>
        <c:axId val="621826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829040"/>
        <c:crosses val="autoZero"/>
        <c:auto val="1"/>
        <c:lblAlgn val="ctr"/>
        <c:lblOffset val="100"/>
        <c:noMultiLvlLbl val="0"/>
      </c:catAx>
      <c:valAx>
        <c:axId val="62182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Minutes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1826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>
                <a:solidFill>
                  <a:schemeClr val="tx1"/>
                </a:solidFill>
              </a:rPr>
              <a:t>Weekly</a:t>
            </a:r>
            <a:r>
              <a:rPr lang="en-US" sz="1600" baseline="0" dirty="0" smtClean="0">
                <a:solidFill>
                  <a:schemeClr val="tx1"/>
                </a:solidFill>
              </a:rPr>
              <a:t> MET-hours</a:t>
            </a:r>
            <a:endParaRPr lang="en-US" sz="16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Sheet1!$P$53</c:f>
              <c:strCache>
                <c:ptCount val="1"/>
                <c:pt idx="0">
                  <c:v>Q1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Sheet1!$O$54:$O$55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Sheet1!$P$54:$P$55</c:f>
              <c:numCache>
                <c:formatCode>General</c:formatCode>
                <c:ptCount val="2"/>
                <c:pt idx="0">
                  <c:v>1.9</c:v>
                </c:pt>
                <c:pt idx="1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D9-410A-B901-4A5732C4D4B8}"/>
            </c:ext>
          </c:extLst>
        </c:ser>
        <c:ser>
          <c:idx val="1"/>
          <c:order val="1"/>
          <c:tx>
            <c:strRef>
              <c:f>Sheet1!$Q$53</c:f>
              <c:strCache>
                <c:ptCount val="1"/>
                <c:pt idx="0">
                  <c:v>Median-Q1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BACC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7D9-410A-B901-4A5732C4D4B8}"/>
              </c:ext>
            </c:extLst>
          </c:dPt>
          <c:dPt>
            <c:idx val="1"/>
            <c:invertIfNegative val="0"/>
            <c:bubble3D val="0"/>
            <c:spPr>
              <a:solidFill>
                <a:srgbClr val="F7984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7D9-410A-B901-4A5732C4D4B8}"/>
              </c:ext>
            </c:extLst>
          </c:dPt>
          <c:cat>
            <c:strRef>
              <c:f>Sheet1!$O$54:$O$55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Sheet1!$Q$54:$Q$55</c:f>
              <c:numCache>
                <c:formatCode>General</c:formatCode>
                <c:ptCount val="2"/>
                <c:pt idx="0">
                  <c:v>5</c:v>
                </c:pt>
                <c:pt idx="1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D9-410A-B901-4A5732C4D4B8}"/>
            </c:ext>
          </c:extLst>
        </c:ser>
        <c:ser>
          <c:idx val="2"/>
          <c:order val="2"/>
          <c:tx>
            <c:strRef>
              <c:f>Sheet1!$R$53</c:f>
              <c:strCache>
                <c:ptCount val="1"/>
                <c:pt idx="0">
                  <c:v>Q3-Median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BACC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7D9-410A-B901-4A5732C4D4B8}"/>
              </c:ext>
            </c:extLst>
          </c:dPt>
          <c:dPt>
            <c:idx val="1"/>
            <c:invertIfNegative val="0"/>
            <c:bubble3D val="0"/>
            <c:spPr>
              <a:solidFill>
                <a:srgbClr val="F79846"/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7D9-410A-B901-4A5732C4D4B8}"/>
              </c:ext>
            </c:extLst>
          </c:dPt>
          <c:cat>
            <c:strRef>
              <c:f>Sheet1!$O$54:$O$55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Sheet1!$R$54:$R$55</c:f>
              <c:numCache>
                <c:formatCode>General</c:formatCode>
                <c:ptCount val="2"/>
                <c:pt idx="0">
                  <c:v>9.3000000000000007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D9-410A-B901-4A5732C4D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1769744"/>
        <c:axId val="466775080"/>
      </c:barChart>
      <c:catAx>
        <c:axId val="54176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775080"/>
        <c:crosses val="autoZero"/>
        <c:auto val="1"/>
        <c:lblAlgn val="ctr"/>
        <c:lblOffset val="100"/>
        <c:noMultiLvlLbl val="0"/>
      </c:catAx>
      <c:valAx>
        <c:axId val="466775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MET-hours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176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smtClean="0">
                <a:solidFill>
                  <a:schemeClr val="tx1"/>
                </a:solidFill>
              </a:rPr>
              <a:t>No.</a:t>
            </a:r>
            <a:r>
              <a:rPr lang="en-US" sz="1600" baseline="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Days </a:t>
            </a:r>
            <a:r>
              <a:rPr lang="en-US" sz="1600" dirty="0">
                <a:solidFill>
                  <a:schemeClr val="tx1"/>
                </a:solidFill>
              </a:rPr>
              <a:t>of Exercise per Week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Sheet1!$N$22</c:f>
              <c:strCache>
                <c:ptCount val="1"/>
                <c:pt idx="0">
                  <c:v>Days of Exercise per Week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BACC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80-4D70-AE82-FC2088D7A872}"/>
              </c:ext>
            </c:extLst>
          </c:dPt>
          <c:dPt>
            <c:idx val="1"/>
            <c:invertIfNegative val="0"/>
            <c:bubble3D val="0"/>
            <c:spPr>
              <a:solidFill>
                <a:srgbClr val="F79846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80-4D70-AE82-FC2088D7A872}"/>
              </c:ext>
            </c:extLst>
          </c:dPt>
          <c:errBars>
            <c:errBarType val="plus"/>
            <c:errValType val="cust"/>
            <c:noEndCap val="0"/>
            <c:plus>
              <c:numRef>
                <c:f>Sheet1!$Q$22:$R$22</c:f>
                <c:numCache>
                  <c:formatCode>General</c:formatCode>
                  <c:ptCount val="2"/>
                  <c:pt idx="0">
                    <c:v>1.8</c:v>
                  </c:pt>
                  <c:pt idx="1">
                    <c:v>1.4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Sheet1!$O$21:$P$21</c:f>
              <c:strCache>
                <c:ptCount val="2"/>
                <c:pt idx="0">
                  <c:v>Usual Activity</c:v>
                </c:pt>
                <c:pt idx="1">
                  <c:v>Exercise</c:v>
                </c:pt>
              </c:strCache>
            </c:strRef>
          </c:cat>
          <c:val>
            <c:numRef>
              <c:f>Sheet1!$O$22:$P$22</c:f>
              <c:numCache>
                <c:formatCode>General</c:formatCode>
                <c:ptCount val="2"/>
                <c:pt idx="0">
                  <c:v>2.1</c:v>
                </c:pt>
                <c:pt idx="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80-4D70-AE82-FC2088D7A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905384"/>
        <c:axId val="474677280"/>
      </c:barChart>
      <c:catAx>
        <c:axId val="531905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677280"/>
        <c:crosses val="autoZero"/>
        <c:auto val="1"/>
        <c:lblAlgn val="ctr"/>
        <c:lblOffset val="100"/>
        <c:noMultiLvlLbl val="0"/>
      </c:catAx>
      <c:valAx>
        <c:axId val="47467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>
                    <a:solidFill>
                      <a:schemeClr val="tx1"/>
                    </a:solidFill>
                  </a:rPr>
                  <a:t>Mean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No.</a:t>
                </a:r>
                <a:r>
                  <a:rPr lang="en-US" sz="1200" baseline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200" baseline="0" dirty="0">
                    <a:solidFill>
                      <a:schemeClr val="tx1"/>
                    </a:solidFill>
                  </a:rPr>
                  <a:t>Days of Exercise per Week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1905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0.28894</cdr:x>
      <cdr:y>0.47152</cdr:y>
    </cdr:from>
    <cdr:to>
      <cdr:x>0.43011</cdr:x>
      <cdr:y>0.52847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34629" y="1904750"/>
          <a:ext cx="847514" cy="230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/>
            <a:t>Negative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BAD83-8E8D-4E95-8852-86A009F0CDCE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321CC-44EC-427B-BEF3-7AE5079EF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6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54% of those that did</a:t>
            </a:r>
            <a:r>
              <a:rPr lang="en-US" baseline="0" dirty="0" smtClean="0"/>
              <a:t> not meet inclusion/exclusion criteria had recent septal reduction procedure/ICD or low EF.</a:t>
            </a:r>
            <a:endParaRPr lang="en-US" dirty="0" smtClean="0"/>
          </a:p>
          <a:p>
            <a:r>
              <a:rPr lang="en-US" dirty="0" smtClean="0"/>
              <a:t>There</a:t>
            </a:r>
            <a:r>
              <a:rPr lang="en-US" baseline="0" dirty="0" smtClean="0"/>
              <a:t> was no difference in the attrition rate between groups.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97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109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5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89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89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Clinical characteristics at baseline were similar between the two study groups.  Of particular note, these groups would NOT be considered low risk based on the presence of LVOTO in ~17%, prior septal reduction in 26%, prior ICD implantation in 34%, and prior history of VT/VF/aborted sudden death in ~4%, and atrial fibrillation in 16%. 1/3 of patients reported NYHA Class II-III symptoms.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85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Physical activity data was tabulated into metabolic</a:t>
            </a:r>
            <a:r>
              <a:rPr lang="en-US" baseline="0" dirty="0" smtClean="0"/>
              <a:t> equivalents </a:t>
            </a:r>
            <a:r>
              <a:rPr lang="en-US" dirty="0" smtClean="0"/>
              <a:t>using the 2011 Compendium of Physical Activities. MET-hours</a:t>
            </a:r>
            <a:r>
              <a:rPr lang="en-US" baseline="0" dirty="0" smtClean="0"/>
              <a:t> of activity were calculated by multiplying METs of each activity by time spent in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79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09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1. Clinical characteristics of study participants similar to those of patients cared for at our institutions and published series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8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27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21CC-44EC-427B-BEF3-7AE5079EFA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4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9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91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rticleFirstPag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 userDrawn="1"/>
        </p:nvSpPr>
        <p:spPr bwMode="auto">
          <a:xfrm>
            <a:off x="10538884" y="6627814"/>
            <a:ext cx="1047749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/>
          <a:lstStyle/>
          <a:p>
            <a:pPr algn="r">
              <a:defRPr/>
            </a:pPr>
            <a:r>
              <a:rPr lang="en-US" sz="700" dirty="0">
                <a:latin typeface="Helvetica" pitchFamily="34" charset="0"/>
                <a:cs typeface="+mn-cs"/>
              </a:rPr>
              <a:t>jamanetwork.com</a:t>
            </a:r>
            <a:endParaRPr lang="en-US" sz="1800" dirty="0">
              <a:latin typeface="Helvetica" pitchFamily="34" charset="0"/>
              <a:cs typeface="+mn-cs"/>
            </a:endParaRPr>
          </a:p>
        </p:txBody>
      </p:sp>
      <p:sp>
        <p:nvSpPr>
          <p:cNvPr id="11" name="Line 13"/>
          <p:cNvSpPr>
            <a:spLocks noChangeShapeType="1"/>
          </p:cNvSpPr>
          <p:nvPr userDrawn="1"/>
        </p:nvSpPr>
        <p:spPr bwMode="auto">
          <a:xfrm>
            <a:off x="190502" y="6137087"/>
            <a:ext cx="1164695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pitchFamily="34" charset="0"/>
              <a:cs typeface="+mn-cs"/>
            </a:endParaRPr>
          </a:p>
        </p:txBody>
      </p:sp>
      <p:sp>
        <p:nvSpPr>
          <p:cNvPr id="12" name="Line 13"/>
          <p:cNvSpPr>
            <a:spLocks noChangeShapeType="1"/>
          </p:cNvSpPr>
          <p:nvPr userDrawn="1"/>
        </p:nvSpPr>
        <p:spPr bwMode="auto">
          <a:xfrm>
            <a:off x="190501" y="568343"/>
            <a:ext cx="11579224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pitchFamily="34" charset="0"/>
              <a:cs typeface="+mn-cs"/>
            </a:endParaRPr>
          </a:p>
        </p:txBody>
      </p:sp>
      <p:sp>
        <p:nvSpPr>
          <p:cNvPr id="13" name="Rectangle 4"/>
          <p:cNvSpPr/>
          <p:nvPr userDrawn="1"/>
        </p:nvSpPr>
        <p:spPr>
          <a:xfrm>
            <a:off x="354541" y="406408"/>
            <a:ext cx="5520267" cy="59277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127000">
              <a:schemeClr val="accent5">
                <a:satMod val="175000"/>
                <a:alpha val="9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409" y="207993"/>
            <a:ext cx="1883664" cy="239705"/>
          </a:xfrm>
          <a:prstGeom prst="rect">
            <a:avLst/>
          </a:prstGeom>
        </p:spPr>
      </p:pic>
      <p:sp>
        <p:nvSpPr>
          <p:cNvPr id="19" name="TextBox 3"/>
          <p:cNvSpPr txBox="1"/>
          <p:nvPr userDrawn="1"/>
        </p:nvSpPr>
        <p:spPr>
          <a:xfrm>
            <a:off x="6376411" y="5604354"/>
            <a:ext cx="5245100" cy="16158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charset="0"/>
                <a:cs typeface="Arial" pitchFamily="34" charset="0"/>
              </a:defRPr>
            </a:lvl9pPr>
          </a:lstStyle>
          <a:p>
            <a:pPr algn="l"/>
            <a:r>
              <a:rPr lang="en-US" sz="1050" dirty="0">
                <a:latin typeface="Helvetica Light"/>
                <a:ea typeface="Helvetica Light"/>
                <a:cs typeface="Helvetica Light"/>
              </a:rPr>
              <a:t>Available at </a:t>
            </a:r>
            <a:r>
              <a:rPr lang="en-US" sz="1050" dirty="0" smtClean="0">
                <a:latin typeface="Helvetica Light"/>
                <a:ea typeface="Helvetica Light"/>
                <a:cs typeface="Helvetica Light"/>
              </a:rPr>
              <a:t>jama.com</a:t>
            </a:r>
            <a:r>
              <a:rPr lang="en-US" sz="1050" baseline="0" dirty="0" smtClean="0">
                <a:latin typeface="Helvetica Light"/>
                <a:ea typeface="Helvetica Light"/>
                <a:cs typeface="Helvetica Light"/>
              </a:rPr>
              <a:t> </a:t>
            </a:r>
            <a:r>
              <a:rPr lang="en-US" sz="1050" dirty="0" smtClean="0">
                <a:latin typeface="Helvetica Light"/>
                <a:ea typeface="Helvetica Light"/>
                <a:cs typeface="Helvetica Light"/>
              </a:rPr>
              <a:t>and on</a:t>
            </a:r>
            <a:r>
              <a:rPr lang="en-US" sz="1050" baseline="0" dirty="0" smtClean="0">
                <a:latin typeface="Helvetica Light"/>
                <a:ea typeface="Helvetica Light"/>
                <a:cs typeface="Helvetica Light"/>
              </a:rPr>
              <a:t> The JAMA Network Reader at </a:t>
            </a:r>
            <a:r>
              <a:rPr lang="en-US" sz="1050" dirty="0" smtClean="0">
                <a:latin typeface="Helvetica Light"/>
                <a:ea typeface="Helvetica Light"/>
                <a:cs typeface="Helvetica Light"/>
              </a:rPr>
              <a:t>mobile.jamanetwork.com</a:t>
            </a:r>
            <a:endParaRPr lang="en-US" sz="1050" dirty="0">
              <a:latin typeface="Helvetica Light"/>
              <a:ea typeface="Helvetica Light"/>
              <a:cs typeface="Helvetica Light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496" y="841249"/>
            <a:ext cx="429985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71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8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0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6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5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99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240F-52C7-4767-BF38-89694384CE2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94695-9054-4BFD-AB4E-1D7DC632E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6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7431" y="2463095"/>
            <a:ext cx="9144000" cy="2829874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cs typeface="Arial"/>
              </a:rPr>
              <a:t>The Randomized Exploratory Study of Exercise Training in Hypertrophic Cardiomyopathy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RESET-HCM</a:t>
            </a:r>
          </a:p>
          <a:p>
            <a:r>
              <a:rPr lang="en-US" sz="4000" dirty="0" smtClean="0"/>
              <a:t>Sara Saberi, MD, MS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367" y="-698865"/>
            <a:ext cx="3006128" cy="287202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0" y="184588"/>
            <a:ext cx="1752604" cy="129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38196"/>
              </p:ext>
            </p:extLst>
          </p:nvPr>
        </p:nvGraphicFramePr>
        <p:xfrm>
          <a:off x="2360542" y="1226938"/>
          <a:ext cx="7470916" cy="4958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</a:t>
            </a:r>
            <a:r>
              <a:rPr lang="en-US" sz="3200" b="1" dirty="0" smtClean="0">
                <a:solidFill>
                  <a:srgbClr val="00274C"/>
                </a:solidFill>
              </a:rPr>
              <a:t>Demographic and Clinical Characteristics at Baseline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0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1753582"/>
            <a:ext cx="1986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Prior to enrollment</a:t>
            </a:r>
          </a:p>
          <a:p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626330" y="2194559"/>
            <a:ext cx="7728434" cy="1317321"/>
            <a:chOff x="626330" y="2194559"/>
            <a:chExt cx="7728434" cy="1317321"/>
          </a:xfrm>
        </p:grpSpPr>
        <p:grpSp>
          <p:nvGrpSpPr>
            <p:cNvPr id="4" name="Group 3"/>
            <p:cNvGrpSpPr/>
            <p:nvPr/>
          </p:nvGrpSpPr>
          <p:grpSpPr>
            <a:xfrm>
              <a:off x="626330" y="2194559"/>
              <a:ext cx="7656782" cy="1317321"/>
              <a:chOff x="626330" y="2194559"/>
              <a:chExt cx="7656782" cy="1317321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779022" y="2208323"/>
                <a:ext cx="2504090" cy="1303557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626330" y="2194559"/>
                <a:ext cx="5152695" cy="1303557"/>
                <a:chOff x="626330" y="2194559"/>
                <a:chExt cx="5152695" cy="1303557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626331" y="2194559"/>
                  <a:ext cx="2504090" cy="1303557"/>
                </a:xfrm>
                <a:prstGeom prst="rect">
                  <a:avLst/>
                </a:prstGeom>
                <a:solidFill>
                  <a:srgbClr val="4BAC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26330" y="2384672"/>
                  <a:ext cx="2504090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41% of Usual-Activity Group reported no habitual exercise</a:t>
                  </a:r>
                  <a:endParaRPr lang="en-US" dirty="0"/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3130418" y="2384672"/>
                  <a:ext cx="2648607" cy="952794"/>
                </a:xfrm>
                <a:prstGeom prst="rightArrow">
                  <a:avLst/>
                </a:prstGeom>
                <a:solidFill>
                  <a:srgbClr val="4BAC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3671699" y="2675435"/>
                  <a:ext cx="156604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Study Protocol</a:t>
                  </a:r>
                  <a:endParaRPr lang="en-US" dirty="0"/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5850674" y="2377214"/>
              <a:ext cx="250409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28%</a:t>
              </a:r>
              <a:r>
                <a:rPr lang="en-US" dirty="0" smtClean="0"/>
                <a:t> of non-exercisers in Usual-Activity Group exercised regularly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8472303" y="2539483"/>
            <a:ext cx="338017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Most Common Modes of 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Walking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Cycling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Jogging/Running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Elliptical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Aerobics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Stair Climbing</a:t>
            </a:r>
          </a:p>
          <a:p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26331" y="3841312"/>
            <a:ext cx="7702149" cy="1312255"/>
            <a:chOff x="626331" y="3841312"/>
            <a:chExt cx="7702149" cy="1312255"/>
          </a:xfrm>
        </p:grpSpPr>
        <p:grpSp>
          <p:nvGrpSpPr>
            <p:cNvPr id="21" name="Group 20"/>
            <p:cNvGrpSpPr/>
            <p:nvPr/>
          </p:nvGrpSpPr>
          <p:grpSpPr>
            <a:xfrm>
              <a:off x="626331" y="3841312"/>
              <a:ext cx="5152691" cy="1303557"/>
              <a:chOff x="626331" y="3841312"/>
              <a:chExt cx="5152691" cy="1303557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626331" y="3841312"/>
                <a:ext cx="2504090" cy="1303557"/>
                <a:chOff x="626331" y="3841312"/>
                <a:chExt cx="2504090" cy="1303557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626331" y="3841312"/>
                  <a:ext cx="2504090" cy="1303557"/>
                </a:xfrm>
                <a:prstGeom prst="rect">
                  <a:avLst/>
                </a:prstGeom>
                <a:solidFill>
                  <a:srgbClr val="F7984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626331" y="4034195"/>
                  <a:ext cx="2504090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45% of Exercise Training Group reported no habitual exercise</a:t>
                  </a:r>
                  <a:endParaRPr lang="en-US" dirty="0"/>
                </a:p>
              </p:txBody>
            </p:sp>
          </p:grpSp>
          <p:sp>
            <p:nvSpPr>
              <p:cNvPr id="16" name="Right Arrow 15"/>
              <p:cNvSpPr/>
              <p:nvPr/>
            </p:nvSpPr>
            <p:spPr>
              <a:xfrm>
                <a:off x="3130415" y="4016694"/>
                <a:ext cx="2648607" cy="952794"/>
              </a:xfrm>
              <a:prstGeom prst="rightArrow">
                <a:avLst/>
              </a:prstGeom>
              <a:solidFill>
                <a:srgbClr val="F7984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31478" y="4300390"/>
                <a:ext cx="1550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Study Protocol</a:t>
                </a:r>
                <a:endParaRPr lang="en-US" dirty="0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5801706" y="3850010"/>
              <a:ext cx="2504090" cy="1303557"/>
            </a:xfrm>
            <a:prstGeom prst="rect">
              <a:avLst/>
            </a:prstGeom>
            <a:solidFill>
              <a:srgbClr val="F79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24390" y="4023391"/>
              <a:ext cx="250409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93%</a:t>
              </a:r>
              <a:r>
                <a:rPr lang="en-US" dirty="0" smtClean="0"/>
                <a:t> of non-exercisers in Exercise Training Group exercised regularly</a:t>
              </a:r>
              <a:endParaRPr lang="en-US" dirty="0"/>
            </a:p>
          </p:txBody>
        </p:sp>
      </p:grp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Intervention Participation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33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Intervention Participation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686770" y="2280971"/>
            <a:ext cx="4510090" cy="3608030"/>
            <a:chOff x="3686770" y="2280971"/>
            <a:chExt cx="4510090" cy="3608030"/>
          </a:xfrm>
        </p:grpSpPr>
        <p:graphicFrame>
          <p:nvGraphicFramePr>
            <p:cNvPr id="13" name="Chart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86961198"/>
                </p:ext>
              </p:extLst>
            </p:nvPr>
          </p:nvGraphicFramePr>
          <p:xfrm>
            <a:off x="3686770" y="2280971"/>
            <a:ext cx="4510090" cy="3111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TextBox 9"/>
            <p:cNvSpPr txBox="1"/>
            <p:nvPr/>
          </p:nvSpPr>
          <p:spPr>
            <a:xfrm>
              <a:off x="6024451" y="5581224"/>
              <a:ext cx="9005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i="1" dirty="0">
                  <a:latin typeface="+mn-lt"/>
                </a:rPr>
                <a:t>P</a:t>
              </a:r>
              <a:r>
                <a:rPr lang="en-US" sz="1400" b="1" dirty="0">
                  <a:latin typeface="+mn-lt"/>
                </a:rPr>
                <a:t> &lt; 0.001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75180" y="3345983"/>
              <a:ext cx="5990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+ 106</a:t>
              </a:r>
              <a:endParaRPr lang="en-US" sz="14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252987" y="2280971"/>
            <a:ext cx="3939013" cy="3634484"/>
            <a:chOff x="8624079" y="-328696"/>
            <a:chExt cx="3939013" cy="3634484"/>
          </a:xfrm>
        </p:grpSpPr>
        <p:sp>
          <p:nvSpPr>
            <p:cNvPr id="15" name="TextBox 9"/>
            <p:cNvSpPr txBox="1"/>
            <p:nvPr/>
          </p:nvSpPr>
          <p:spPr>
            <a:xfrm>
              <a:off x="10605171" y="2998011"/>
              <a:ext cx="9005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i="1" dirty="0">
                  <a:latin typeface="+mn-lt"/>
                </a:rPr>
                <a:t>P</a:t>
              </a:r>
              <a:r>
                <a:rPr lang="en-US" sz="1400" b="1" dirty="0">
                  <a:latin typeface="+mn-lt"/>
                </a:rPr>
                <a:t> &lt; 0.001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8624079" y="-328696"/>
              <a:ext cx="3939013" cy="3111630"/>
              <a:chOff x="8624079" y="-328696"/>
              <a:chExt cx="3939013" cy="3111630"/>
            </a:xfrm>
          </p:grpSpPr>
          <p:graphicFrame>
            <p:nvGraphicFramePr>
              <p:cNvPr id="12" name="Chart 11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42061066"/>
                  </p:ext>
                </p:extLst>
              </p:nvPr>
            </p:nvGraphicFramePr>
            <p:xfrm>
              <a:off x="8624079" y="-328696"/>
              <a:ext cx="3939013" cy="311163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sp>
            <p:nvSpPr>
              <p:cNvPr id="18" name="TextBox 17"/>
              <p:cNvSpPr txBox="1"/>
              <p:nvPr/>
            </p:nvSpPr>
            <p:spPr>
              <a:xfrm>
                <a:off x="10755900" y="736316"/>
                <a:ext cx="5990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+ 9.4</a:t>
                </a:r>
                <a:endParaRPr lang="en-US" sz="1400" dirty="0"/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1662" y="2284605"/>
            <a:ext cx="3587393" cy="3630850"/>
            <a:chOff x="31662" y="2284605"/>
            <a:chExt cx="3587393" cy="3630850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1817894"/>
                </p:ext>
              </p:extLst>
            </p:nvPr>
          </p:nvGraphicFramePr>
          <p:xfrm>
            <a:off x="31662" y="2284605"/>
            <a:ext cx="3587393" cy="31116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1976087" y="3345984"/>
              <a:ext cx="5990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+ 1.5</a:t>
              </a:r>
              <a:endParaRPr lang="en-US" sz="1400" dirty="0"/>
            </a:p>
          </p:txBody>
        </p:sp>
        <p:sp>
          <p:nvSpPr>
            <p:cNvPr id="19" name="TextBox 9"/>
            <p:cNvSpPr txBox="1"/>
            <p:nvPr/>
          </p:nvSpPr>
          <p:spPr>
            <a:xfrm>
              <a:off x="1375087" y="5607678"/>
              <a:ext cx="9005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i="1" dirty="0">
                  <a:latin typeface="+mn-lt"/>
                </a:rPr>
                <a:t>P</a:t>
              </a:r>
              <a:r>
                <a:rPr lang="en-US" sz="1400" b="1" dirty="0">
                  <a:latin typeface="+mn-lt"/>
                </a:rPr>
                <a:t> &lt; 0.001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299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25214" y="2307072"/>
            <a:ext cx="3005959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Between Group Difference in Mean Change </a:t>
            </a:r>
            <a:r>
              <a:rPr lang="en-US" sz="2000" b="1" dirty="0" smtClean="0">
                <a:latin typeface="+mn-lt"/>
              </a:rPr>
              <a:t>1.27</a:t>
            </a:r>
            <a:r>
              <a:rPr lang="en-US" sz="2000" dirty="0" smtClean="0">
                <a:latin typeface="+mn-lt"/>
              </a:rPr>
              <a:t> mL/kg/min, </a:t>
            </a:r>
            <a:r>
              <a:rPr lang="en-US" sz="2000" b="1" i="1" dirty="0" smtClean="0">
                <a:latin typeface="+mn-lt"/>
              </a:rPr>
              <a:t>P</a:t>
            </a:r>
            <a:r>
              <a:rPr lang="en-US" sz="2000" b="1" dirty="0" smtClean="0">
                <a:latin typeface="+mn-lt"/>
              </a:rPr>
              <a:t> = 0.02 </a:t>
            </a:r>
            <a:endParaRPr lang="en-US" sz="2000" b="1" dirty="0">
              <a:latin typeface="+mn-lt"/>
            </a:endParaRPr>
          </a:p>
          <a:p>
            <a:r>
              <a:rPr lang="en-US" sz="2000" dirty="0">
                <a:latin typeface="+mn-lt"/>
              </a:rPr>
              <a:t>(95% CI, 0.17 – 2.37</a:t>
            </a:r>
            <a:r>
              <a:rPr lang="en-US" sz="2000" dirty="0" smtClean="0">
                <a:latin typeface="+mn-lt"/>
              </a:rPr>
              <a:t>) 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u="sng" dirty="0" smtClean="0">
                <a:latin typeface="+mn-lt"/>
              </a:rPr>
              <a:t>Absolute increase in peak VO2 of 6%</a:t>
            </a:r>
            <a:endParaRPr lang="en-US" sz="2000" u="sng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87527" y="1721172"/>
            <a:ext cx="24534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Adjusting for baseline peak VO2, genetic status and study site did not attenuate the difference in peak VO2.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Sensitivity analysis using multiple imputation including all 136 participants did not attenuate the effect.</a:t>
            </a:r>
            <a:endParaRPr lang="en-US" dirty="0">
              <a:latin typeface="+mn-lt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200" b="1" u="sng" dirty="0" smtClean="0">
                <a:solidFill>
                  <a:srgbClr val="00274C"/>
                </a:solidFill>
              </a:rPr>
              <a:t>Primary Endpoint</a:t>
            </a:r>
            <a:r>
              <a:rPr lang="en-US" altLang="en-US" sz="3200" b="1" dirty="0" smtClean="0">
                <a:solidFill>
                  <a:srgbClr val="00274C"/>
                </a:solidFill>
              </a:rPr>
              <a:t/>
            </a:r>
            <a:br>
              <a:rPr lang="en-US" altLang="en-US" sz="3200" b="1" dirty="0" smtClean="0">
                <a:solidFill>
                  <a:srgbClr val="00274C"/>
                </a:solidFill>
              </a:rPr>
            </a:br>
            <a:r>
              <a:rPr lang="en-US" altLang="en-US" sz="3200" b="1" dirty="0" smtClean="0">
                <a:solidFill>
                  <a:srgbClr val="00274C"/>
                </a:solidFill>
              </a:rPr>
              <a:t>P</a:t>
            </a:r>
            <a:r>
              <a:rPr lang="en-US" sz="3200" b="1" dirty="0" smtClean="0">
                <a:solidFill>
                  <a:srgbClr val="00274C"/>
                </a:solidFill>
              </a:rPr>
              <a:t>eak VO2 is Improved by Exercise Training in HCM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462" y="1207894"/>
            <a:ext cx="3881076" cy="50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9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33614" y="1301997"/>
            <a:ext cx="652477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No major </a:t>
            </a:r>
            <a:r>
              <a:rPr lang="en-US" sz="2400" dirty="0">
                <a:latin typeface="+mn-lt"/>
              </a:rPr>
              <a:t>adverse </a:t>
            </a:r>
            <a:r>
              <a:rPr lang="en-US" sz="2400" dirty="0" smtClean="0">
                <a:latin typeface="+mn-lt"/>
              </a:rPr>
              <a:t>events in either group.</a:t>
            </a:r>
          </a:p>
          <a:p>
            <a:r>
              <a:rPr lang="en-US" sz="2400" dirty="0" smtClean="0">
                <a:latin typeface="+mn-lt"/>
              </a:rPr>
              <a:t>(death</a:t>
            </a:r>
            <a:r>
              <a:rPr lang="en-US" sz="2400" dirty="0">
                <a:latin typeface="+mn-lt"/>
              </a:rPr>
              <a:t>, aborted sudden cardiac death, appropriate ICD therapies, or sustained ventricular </a:t>
            </a:r>
            <a:r>
              <a:rPr lang="en-US" sz="2400" dirty="0" smtClean="0">
                <a:latin typeface="+mn-lt"/>
              </a:rPr>
              <a:t>tachycardia)</a:t>
            </a:r>
            <a:endParaRPr lang="en-US" sz="2400" dirty="0">
              <a:latin typeface="+mn-lt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Adverse Events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01861" y="2921616"/>
            <a:ext cx="8177467" cy="3283567"/>
            <a:chOff x="2201861" y="2765502"/>
            <a:chExt cx="8177467" cy="3283567"/>
          </a:xfrm>
        </p:grpSpPr>
        <p:pic>
          <p:nvPicPr>
            <p:cNvPr id="12" name="Content Placeholder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01861" y="3121611"/>
              <a:ext cx="8177467" cy="2927458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2286000" y="2765502"/>
              <a:ext cx="24532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 smtClean="0"/>
                <a:t>Minor Adverse Events:</a:t>
              </a:r>
              <a:endParaRPr lang="en-US" b="1" u="sng" dirty="0"/>
            </a:p>
          </p:txBody>
        </p:sp>
      </p:grpSp>
    </p:spTree>
    <p:extLst>
      <p:ext uri="{BB962C8B-B14F-4D97-AF65-F5344CB8AC3E}">
        <p14:creationId xmlns:p14="http://schemas.microsoft.com/office/powerpoint/2010/main" val="221257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No significant changes in left ventricular hypertrophy or function, scar volume or BNP.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Significant improvement in the Physical Functioning scale of SF-36v2 (between group difference 8.2, [95% CI 2.6 to 13.7]; </a:t>
            </a:r>
            <a:r>
              <a:rPr lang="en-US" i="1" dirty="0" smtClean="0"/>
              <a:t>P</a:t>
            </a:r>
            <a:r>
              <a:rPr lang="en-US" dirty="0" smtClean="0"/>
              <a:t> = 0.004).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Secondary Outcomes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Study was subject to potential sampling bias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Effect size of exercise training was relatively modest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 major adverse events and no signal for harm, but study not powered to assess safety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Not possible to blind patients to treatment assignment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Exercise prescription only incorporated moderate-intensity aerobic exercise in adult patients. This study does not address higher intensity recreational exercise or competitive sports participation.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Limitations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3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Moderate-intensity exercise compared with usual activity resulted in a significant increase in exercise capacity at 16 weeks – </a:t>
            </a:r>
            <a:r>
              <a:rPr lang="en-US" b="1" u="sng" dirty="0" smtClean="0"/>
              <a:t>absolute increase in peak VO2 of 6%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major adverse events.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 difference between groups in nonfatal arrhythmias or cardiac remodeling.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Improvements in QOL in the exercise group.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Conclusions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3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 clinical trial has previously implemented an exercise intervention in patients with HCM.</a:t>
            </a:r>
          </a:p>
          <a:p>
            <a:endParaRPr lang="en-US" dirty="0" smtClean="0"/>
          </a:p>
          <a:p>
            <a:r>
              <a:rPr lang="en-US" dirty="0" smtClean="0"/>
              <a:t>Trial supports moderate-intensity exercise as an intervention for improving exercise capacity in patients with HCM.</a:t>
            </a:r>
          </a:p>
          <a:p>
            <a:pPr lvl="1"/>
            <a:r>
              <a:rPr lang="en-US" dirty="0" smtClean="0"/>
              <a:t>HF-ACTION</a:t>
            </a:r>
            <a:r>
              <a:rPr lang="en-US" baseline="30000" dirty="0" smtClean="0"/>
              <a:t>4</a:t>
            </a:r>
            <a:r>
              <a:rPr lang="en-US" dirty="0" smtClean="0"/>
              <a:t>: exercise intervention            absolute increase in peak VO2 of 0.6 mL/kg/min, or </a:t>
            </a:r>
            <a:r>
              <a:rPr lang="en-US" u="sng" dirty="0" smtClean="0"/>
              <a:t>4%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HF-ACTION</a:t>
            </a:r>
            <a:r>
              <a:rPr lang="en-US" baseline="30000" dirty="0" smtClean="0"/>
              <a:t>5</a:t>
            </a:r>
            <a:r>
              <a:rPr lang="en-US" dirty="0" smtClean="0"/>
              <a:t>: every 6% increase in peak VO2            8% lower risk for CV mortality or HF hospitalizations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Future studies to address more vigorous aerobic exercise, isometric activities, and </a:t>
            </a:r>
            <a:r>
              <a:rPr lang="en-US" b="1" dirty="0" smtClean="0"/>
              <a:t>participation in competitive sports</a:t>
            </a:r>
            <a:r>
              <a:rPr lang="en-US" dirty="0" smtClean="0"/>
              <a:t> in both adult and pediatric patients with HCM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studies with longer follow-up to assess the clinical importance of these findings and any potential influence of exercise on disease progression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74C"/>
                </a:solidFill>
              </a:rPr>
              <a:t>Implications and Future Directions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985" y="6286715"/>
            <a:ext cx="4363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4.  O’Connor CM et al. JAMA. 2009;301:1439-50.</a:t>
            </a:r>
          </a:p>
          <a:p>
            <a:r>
              <a:rPr lang="en-US" sz="1100" dirty="0" smtClean="0">
                <a:solidFill>
                  <a:schemeClr val="bg1"/>
                </a:solidFill>
              </a:rPr>
              <a:t>5.  Swank AM et al. </a:t>
            </a:r>
            <a:r>
              <a:rPr lang="en-US" sz="1100" dirty="0" err="1" smtClean="0">
                <a:solidFill>
                  <a:schemeClr val="bg1"/>
                </a:solidFill>
              </a:rPr>
              <a:t>Circ</a:t>
            </a:r>
            <a:r>
              <a:rPr lang="en-US" sz="1100" dirty="0" smtClean="0">
                <a:solidFill>
                  <a:schemeClr val="bg1"/>
                </a:solidFill>
              </a:rPr>
              <a:t> Heart Fail. 2012;5:579-85.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5062653" y="3176488"/>
            <a:ext cx="468352" cy="12427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984487" y="3437736"/>
            <a:ext cx="468352" cy="12427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214872" y="2286001"/>
            <a:ext cx="3714750" cy="253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500" dirty="0"/>
              <a:t>S Saberi </a:t>
            </a:r>
            <a:r>
              <a:rPr lang="en-US" sz="1500" dirty="0" smtClean="0"/>
              <a:t>et al.</a:t>
            </a:r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Effect of Moderate-Intensity Exercise Training on Peak Oxygen Consumption in Patients With Hypertrophic Cardiomyopathy: A Randomized Clinical Trial</a:t>
            </a:r>
          </a:p>
          <a:p>
            <a:endParaRPr lang="en-US" sz="1500" dirty="0"/>
          </a:p>
          <a:p>
            <a:r>
              <a:rPr lang="en-US" sz="1500" dirty="0"/>
              <a:t>Published online March 17, 2017</a:t>
            </a:r>
          </a:p>
          <a:p>
            <a:endParaRPr lang="en-US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500062"/>
            <a:ext cx="3924300" cy="572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3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 data to inform recreational exercise recommendations</a:t>
            </a:r>
          </a:p>
          <a:p>
            <a:endParaRPr lang="en-US" dirty="0" smtClean="0"/>
          </a:p>
          <a:p>
            <a:r>
              <a:rPr lang="en-US" dirty="0" smtClean="0"/>
              <a:t>US and European guidelines do not agree on safety of moderate intensity exercise</a:t>
            </a:r>
            <a:r>
              <a:rPr lang="en-US" baseline="30000" dirty="0" smtClean="0"/>
              <a:t>1,2</a:t>
            </a:r>
          </a:p>
          <a:p>
            <a:endParaRPr lang="en-US" baseline="30000" dirty="0" smtClean="0"/>
          </a:p>
          <a:p>
            <a:r>
              <a:rPr lang="en-US" dirty="0" smtClean="0"/>
              <a:t>Concern: Does exercise trigger ventricular arrhythmias?</a:t>
            </a:r>
          </a:p>
          <a:p>
            <a:endParaRPr lang="en-US" dirty="0" smtClean="0"/>
          </a:p>
          <a:p>
            <a:r>
              <a:rPr lang="en-US" dirty="0" smtClean="0"/>
              <a:t>In clinical practice, patients with HCM are often discouraged from participating in physical activity</a:t>
            </a:r>
          </a:p>
          <a:p>
            <a:pPr lvl="1"/>
            <a:r>
              <a:rPr lang="en-US" dirty="0" smtClean="0"/>
              <a:t>Patients with HCM are less active than the general U.S. population</a:t>
            </a:r>
            <a:r>
              <a:rPr lang="en-US" baseline="30000" dirty="0" smtClean="0"/>
              <a:t>3</a:t>
            </a:r>
          </a:p>
          <a:p>
            <a:pPr lvl="1"/>
            <a:r>
              <a:rPr lang="en-US" dirty="0" smtClean="0"/>
              <a:t>60% believe exercise restrictions negatively impact emotional well-being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5985" y="6286715"/>
            <a:ext cx="43633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100" dirty="0" err="1">
                <a:solidFill>
                  <a:schemeClr val="bg1"/>
                </a:solidFill>
              </a:rPr>
              <a:t>Maron</a:t>
            </a:r>
            <a:r>
              <a:rPr lang="en-US" sz="1100" dirty="0">
                <a:solidFill>
                  <a:schemeClr val="bg1"/>
                </a:solidFill>
              </a:rPr>
              <a:t> BJ et al. Circulation. 2004;109:2807-16.</a:t>
            </a:r>
          </a:p>
          <a:p>
            <a:pPr marL="228600" indent="-228600">
              <a:buAutoNum type="arabicPeriod"/>
            </a:pPr>
            <a:r>
              <a:rPr lang="en-US" sz="1100" dirty="0" err="1">
                <a:solidFill>
                  <a:schemeClr val="bg1"/>
                </a:solidFill>
              </a:rPr>
              <a:t>Pelliccia</a:t>
            </a:r>
            <a:r>
              <a:rPr lang="en-US" sz="1100" dirty="0">
                <a:solidFill>
                  <a:schemeClr val="bg1"/>
                </a:solidFill>
              </a:rPr>
              <a:t> A. et al. </a:t>
            </a:r>
            <a:r>
              <a:rPr lang="en-US" sz="1100" dirty="0" err="1">
                <a:solidFill>
                  <a:schemeClr val="bg1"/>
                </a:solidFill>
              </a:rPr>
              <a:t>Eur</a:t>
            </a:r>
            <a:r>
              <a:rPr lang="en-US" sz="1100" dirty="0">
                <a:solidFill>
                  <a:schemeClr val="bg1"/>
                </a:solidFill>
              </a:rPr>
              <a:t> J </a:t>
            </a:r>
            <a:r>
              <a:rPr lang="en-US" sz="1100" dirty="0" err="1">
                <a:solidFill>
                  <a:schemeClr val="bg1"/>
                </a:solidFill>
              </a:rPr>
              <a:t>Cardiovasc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Prev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Rehabil</a:t>
            </a:r>
            <a:r>
              <a:rPr lang="en-US" sz="1100" dirty="0">
                <a:solidFill>
                  <a:schemeClr val="bg1"/>
                </a:solidFill>
              </a:rPr>
              <a:t>. 2006;13:876-885</a:t>
            </a:r>
            <a:r>
              <a:rPr lang="en-US" sz="1100" dirty="0" smtClean="0">
                <a:solidFill>
                  <a:schemeClr val="bg1"/>
                </a:solidFill>
              </a:rPr>
              <a:t>.</a:t>
            </a:r>
          </a:p>
          <a:p>
            <a:pPr marL="228600" indent="-228600">
              <a:buAutoNum type="arabicPeriod"/>
            </a:pPr>
            <a:r>
              <a:rPr lang="en-US" sz="1100" dirty="0" err="1" smtClean="0">
                <a:solidFill>
                  <a:schemeClr val="bg1"/>
                </a:solidFill>
              </a:rPr>
              <a:t>Reineck</a:t>
            </a:r>
            <a:r>
              <a:rPr lang="en-US" sz="1100" dirty="0" smtClean="0">
                <a:solidFill>
                  <a:schemeClr val="bg1"/>
                </a:solidFill>
              </a:rPr>
              <a:t> E. et all. Am J </a:t>
            </a:r>
            <a:r>
              <a:rPr lang="en-US" sz="1100" dirty="0" err="1" smtClean="0">
                <a:solidFill>
                  <a:schemeClr val="bg1"/>
                </a:solidFill>
              </a:rPr>
              <a:t>Cardiol</a:t>
            </a:r>
            <a:r>
              <a:rPr lang="en-US" sz="1100" dirty="0" smtClean="0">
                <a:solidFill>
                  <a:schemeClr val="bg1"/>
                </a:solidFill>
              </a:rPr>
              <a:t>. 213;111:1034-39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38200" y="315982"/>
            <a:ext cx="10515600" cy="654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Background: Current exercise guidelines are controversial 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8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899306" y="1882775"/>
            <a:ext cx="32022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Scott Baty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Wendi Schumacher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Matthew </a:t>
            </a:r>
            <a:r>
              <a:rPr lang="en-US" sz="1800" dirty="0" err="1" smtClean="0"/>
              <a:t>Kolevar</a:t>
            </a:r>
            <a:r>
              <a:rPr lang="en-US" sz="1800" dirty="0" smtClean="0"/>
              <a:t>, BSE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Sonya Clark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Jacob </a:t>
            </a:r>
            <a:r>
              <a:rPr lang="en-US" sz="1800" dirty="0" err="1" smtClean="0"/>
              <a:t>Sitzman</a:t>
            </a:r>
            <a:r>
              <a:rPr lang="en-US" sz="1800" dirty="0" smtClean="0"/>
              <a:t>, BS, RCEP, CCES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Kara </a:t>
            </a:r>
            <a:r>
              <a:rPr lang="en-US" sz="1800" dirty="0" err="1" smtClean="0"/>
              <a:t>Eggerbrecht</a:t>
            </a:r>
            <a:r>
              <a:rPr lang="en-US" sz="1800" dirty="0" smtClean="0"/>
              <a:t>, BS, CEP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Jennifer Richichi, BS, CEP</a:t>
            </a:r>
          </a:p>
        </p:txBody>
      </p:sp>
      <p:sp>
        <p:nvSpPr>
          <p:cNvPr id="3" name="Rectangle 2"/>
          <p:cNvSpPr/>
          <p:nvPr/>
        </p:nvSpPr>
        <p:spPr>
          <a:xfrm>
            <a:off x="572429" y="1581044"/>
            <a:ext cx="42783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Inherited Cardiomyopathy Program at University of Michigan</a:t>
            </a:r>
          </a:p>
          <a:p>
            <a:pPr>
              <a:buFontTx/>
              <a:buChar char="-"/>
            </a:pPr>
            <a:r>
              <a:rPr lang="en-US" dirty="0" smtClean="0"/>
              <a:t>Sharlene M. Day, MD</a:t>
            </a:r>
          </a:p>
          <a:p>
            <a:pPr>
              <a:buFontTx/>
              <a:buChar char="-"/>
            </a:pPr>
            <a:r>
              <a:rPr lang="en-US" dirty="0" smtClean="0"/>
              <a:t>Adam S. Helms, MD, MS</a:t>
            </a:r>
          </a:p>
          <a:p>
            <a:pPr>
              <a:buFontTx/>
              <a:buChar char="-"/>
            </a:pPr>
            <a:r>
              <a:rPr lang="en-US" dirty="0" smtClean="0"/>
              <a:t>Maryann Concannon, MSW</a:t>
            </a:r>
          </a:p>
          <a:p>
            <a:pPr>
              <a:buFontTx/>
              <a:buChar char="-"/>
            </a:pPr>
            <a:r>
              <a:rPr lang="en-US" dirty="0" smtClean="0"/>
              <a:t>Linda C. Baty, MSN, RN, NP-C</a:t>
            </a:r>
          </a:p>
          <a:p>
            <a:endParaRPr lang="en-US" dirty="0" smtClean="0"/>
          </a:p>
          <a:p>
            <a:r>
              <a:rPr lang="en-US" b="1" dirty="0" smtClean="0"/>
              <a:t>Stanford Center for Inherited Cardiovascular Disease</a:t>
            </a:r>
          </a:p>
          <a:p>
            <a:pPr>
              <a:buFontTx/>
              <a:buChar char="-"/>
            </a:pPr>
            <a:r>
              <a:rPr lang="en-US" dirty="0" smtClean="0"/>
              <a:t>Euan A. Ashley, FRCP, </a:t>
            </a:r>
            <a:r>
              <a:rPr lang="en-US" dirty="0" err="1" smtClean="0"/>
              <a:t>Dphil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Matthew Wheeler, MD, PhD</a:t>
            </a:r>
          </a:p>
          <a:p>
            <a:pPr>
              <a:buFontTx/>
              <a:buChar char="-"/>
            </a:pPr>
            <a:r>
              <a:rPr lang="en-US" dirty="0" smtClean="0"/>
              <a:t>Heidi Salisbury, RN, MSN</a:t>
            </a:r>
          </a:p>
          <a:p>
            <a:pPr>
              <a:buFontTx/>
              <a:buChar char="-"/>
            </a:pPr>
            <a:r>
              <a:rPr lang="en-US" dirty="0" smtClean="0"/>
              <a:t>Annika M. Dries, BA</a:t>
            </a:r>
          </a:p>
          <a:p>
            <a:pPr>
              <a:buFontTx/>
              <a:buChar char="-"/>
            </a:pPr>
            <a:r>
              <a:rPr lang="en-US" dirty="0" smtClean="0"/>
              <a:t>Yael </a:t>
            </a:r>
            <a:r>
              <a:rPr lang="en-US" dirty="0" err="1" smtClean="0"/>
              <a:t>Shmargad</a:t>
            </a:r>
            <a:r>
              <a:rPr lang="en-US" dirty="0" smtClean="0"/>
              <a:t>, BS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215053" y="1540069"/>
            <a:ext cx="50791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 smtClean="0"/>
              <a:t>University of Michigan School of Medicine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Jennifer Bragg-Gresham, MS, PhD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Whitney Hornsby, PhD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Prachi P. Agarwal, MD, MS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Anil Attili, MD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err="1"/>
              <a:t>Suwen</a:t>
            </a:r>
            <a:r>
              <a:rPr lang="en-US" sz="1800" dirty="0"/>
              <a:t> Kumar, MBBS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Jonathan Herrera, MS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 smtClean="0"/>
              <a:t>Brice Rolston, MD, MBA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en-US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1" dirty="0" smtClean="0"/>
              <a:t>VA Palo Alto Health Care System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US" sz="1800" dirty="0"/>
              <a:t>Jonathan Myers PhD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274C"/>
                </a:solidFill>
              </a:rPr>
              <a:t>Acknowledgements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1524000" y="1613001"/>
            <a:ext cx="9144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patients with HCM, can moderate-intensity aerobic training </a:t>
            </a:r>
            <a:r>
              <a:rPr lang="en-US" u="sng" dirty="0" smtClean="0"/>
              <a:t>improve exercise capacity without causing harm?</a:t>
            </a:r>
          </a:p>
          <a:p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315982"/>
            <a:ext cx="10515600" cy="654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Objective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111160" y="1457320"/>
            <a:ext cx="3896950" cy="106447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Randomized clinical trial</a:t>
            </a:r>
          </a:p>
          <a:p>
            <a:pPr marL="0" indent="0" algn="ctr">
              <a:buNone/>
            </a:pPr>
            <a:r>
              <a:rPr lang="en-US" sz="2400" dirty="0"/>
              <a:t>April 2010 – October 2015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968236" y="2392529"/>
            <a:ext cx="5916862" cy="3242739"/>
            <a:chOff x="1602284" y="2360333"/>
            <a:chExt cx="5916862" cy="3242739"/>
          </a:xfrm>
        </p:grpSpPr>
        <p:sp>
          <p:nvSpPr>
            <p:cNvPr id="13" name="Oval 12"/>
            <p:cNvSpPr/>
            <p:nvPr/>
          </p:nvSpPr>
          <p:spPr>
            <a:xfrm>
              <a:off x="3614715" y="2360333"/>
              <a:ext cx="1927443" cy="779377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136</a:t>
              </a:r>
              <a:r>
                <a:rPr lang="en-US" sz="1600" dirty="0">
                  <a:solidFill>
                    <a:schemeClr val="tx1"/>
                  </a:solidFill>
                </a:rPr>
                <a:t> Randomized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3635298" y="3129488"/>
              <a:ext cx="936702" cy="485591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4573449" y="3138478"/>
              <a:ext cx="945042" cy="508723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1602284" y="3626680"/>
              <a:ext cx="2888104" cy="1976392"/>
              <a:chOff x="888606" y="3626680"/>
              <a:chExt cx="2888104" cy="1976392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888607" y="3626680"/>
                <a:ext cx="2884822" cy="58477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+mn-lt"/>
                  </a:rPr>
                  <a:t>69</a:t>
                </a:r>
                <a:r>
                  <a:rPr lang="en-US" sz="1600" dirty="0" smtClean="0">
                    <a:latin typeface="+mn-lt"/>
                  </a:rPr>
                  <a:t>   Assigned </a:t>
                </a:r>
                <a:r>
                  <a:rPr lang="en-US" sz="1600" dirty="0">
                    <a:latin typeface="+mn-lt"/>
                  </a:rPr>
                  <a:t>to usual </a:t>
                </a:r>
                <a:r>
                  <a:rPr lang="en-US" sz="1600" dirty="0" smtClean="0">
                    <a:latin typeface="+mn-lt"/>
                  </a:rPr>
                  <a:t>activity</a:t>
                </a:r>
              </a:p>
              <a:p>
                <a:r>
                  <a:rPr lang="en-US" sz="1600" dirty="0" smtClean="0">
                    <a:latin typeface="+mn-lt"/>
                  </a:rPr>
                  <a:t>       group</a:t>
                </a:r>
                <a:endParaRPr lang="en-US" sz="1600" dirty="0">
                  <a:latin typeface="+mn-lt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891887" y="4445292"/>
                <a:ext cx="2884823" cy="58477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+mn-lt"/>
                  </a:rPr>
                  <a:t>10</a:t>
                </a:r>
                <a:r>
                  <a:rPr lang="en-US" sz="1600" dirty="0">
                    <a:latin typeface="+mn-lt"/>
                  </a:rPr>
                  <a:t>   Lost to follow up</a:t>
                </a:r>
              </a:p>
              <a:p>
                <a:r>
                  <a:rPr lang="en-US" sz="1600" b="1" dirty="0">
                    <a:latin typeface="+mn-lt"/>
                  </a:rPr>
                  <a:t>3</a:t>
                </a:r>
                <a:r>
                  <a:rPr lang="en-US" sz="1600" dirty="0">
                    <a:latin typeface="+mn-lt"/>
                  </a:rPr>
                  <a:t>    </a:t>
                </a:r>
                <a:r>
                  <a:rPr lang="en-US" sz="1600" dirty="0" smtClean="0">
                    <a:latin typeface="+mn-lt"/>
                  </a:rPr>
                  <a:t> Discontinued </a:t>
                </a:r>
                <a:r>
                  <a:rPr lang="en-US" sz="1600" dirty="0">
                    <a:latin typeface="+mn-lt"/>
                  </a:rPr>
                  <a:t>intervention</a:t>
                </a: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2331016" y="4223056"/>
                <a:ext cx="0" cy="218985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888606" y="5264518"/>
                <a:ext cx="2884823" cy="33855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+mn-lt"/>
                  </a:rPr>
                  <a:t>56   </a:t>
                </a:r>
                <a:r>
                  <a:rPr lang="en-US" sz="1600" dirty="0" smtClean="0">
                    <a:latin typeface="+mn-lt"/>
                  </a:rPr>
                  <a:t>Completed the study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>
              <a:xfrm>
                <a:off x="2334299" y="5033054"/>
                <a:ext cx="0" cy="218985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>
              <a:off x="4621859" y="3647201"/>
              <a:ext cx="2897287" cy="1943392"/>
              <a:chOff x="4587962" y="3637248"/>
              <a:chExt cx="3448189" cy="1943392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587962" y="3637248"/>
                <a:ext cx="3433355" cy="58477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/>
                  <a:t>67</a:t>
                </a:r>
                <a:r>
                  <a:rPr lang="en-US" sz="1600" dirty="0" smtClean="0"/>
                  <a:t> </a:t>
                </a:r>
                <a:r>
                  <a:rPr lang="en-US" sz="1600" dirty="0" smtClean="0">
                    <a:latin typeface="+mn-lt"/>
                  </a:rPr>
                  <a:t>Assigned </a:t>
                </a:r>
                <a:r>
                  <a:rPr lang="en-US" sz="1600" dirty="0">
                    <a:latin typeface="+mn-lt"/>
                  </a:rPr>
                  <a:t>to exercise </a:t>
                </a:r>
                <a:r>
                  <a:rPr lang="en-US" sz="1600" dirty="0" smtClean="0">
                    <a:latin typeface="+mn-lt"/>
                  </a:rPr>
                  <a:t>training</a:t>
                </a:r>
              </a:p>
              <a:p>
                <a:r>
                  <a:rPr lang="en-US" sz="1600" dirty="0"/>
                  <a:t> </a:t>
                </a:r>
                <a:r>
                  <a:rPr lang="en-US" sz="1600" dirty="0" smtClean="0"/>
                  <a:t>   </a:t>
                </a:r>
                <a:r>
                  <a:rPr lang="en-US" sz="1600" dirty="0" smtClean="0">
                    <a:latin typeface="+mn-lt"/>
                  </a:rPr>
                  <a:t> </a:t>
                </a:r>
                <a:r>
                  <a:rPr lang="en-US" sz="1600" dirty="0">
                    <a:latin typeface="+mn-lt"/>
                  </a:rPr>
                  <a:t>group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608563" y="4429436"/>
                <a:ext cx="3427588" cy="584775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+mn-lt"/>
                  </a:rPr>
                  <a:t>7</a:t>
                </a:r>
                <a:r>
                  <a:rPr lang="en-US" sz="1600" dirty="0">
                    <a:latin typeface="+mn-lt"/>
                  </a:rPr>
                  <a:t>     Lost to follow up</a:t>
                </a:r>
              </a:p>
              <a:p>
                <a:r>
                  <a:rPr lang="en-US" sz="1600" b="1" dirty="0">
                    <a:latin typeface="+mn-lt"/>
                  </a:rPr>
                  <a:t>3</a:t>
                </a:r>
                <a:r>
                  <a:rPr lang="en-US" sz="1600" dirty="0">
                    <a:latin typeface="+mn-lt"/>
                  </a:rPr>
                  <a:t>     Discontinued intervention</a:t>
                </a: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6323995" y="4204217"/>
                <a:ext cx="0" cy="218985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4608563" y="5242086"/>
                <a:ext cx="3427588" cy="33855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+mn-lt"/>
                  </a:rPr>
                  <a:t>57    </a:t>
                </a:r>
                <a:r>
                  <a:rPr lang="en-US" sz="1600" dirty="0" smtClean="0">
                    <a:latin typeface="+mn-lt"/>
                  </a:rPr>
                  <a:t>Completed the study</a:t>
                </a:r>
                <a:endParaRPr lang="en-US" sz="1600" dirty="0">
                  <a:latin typeface="+mn-lt"/>
                </a:endParaRPr>
              </a:p>
            </p:txBody>
          </p:sp>
          <p:cxnSp>
            <p:nvCxnSpPr>
              <p:cNvPr id="22" name="Straight Arrow Connector 21"/>
              <p:cNvCxnSpPr/>
              <p:nvPr/>
            </p:nvCxnSpPr>
            <p:spPr>
              <a:xfrm>
                <a:off x="6323995" y="5023100"/>
                <a:ext cx="0" cy="218985"/>
              </a:xfrm>
              <a:prstGeom prst="straightConnector1">
                <a:avLst/>
              </a:prstGeom>
              <a:ln w="19050">
                <a:solidFill>
                  <a:schemeClr val="tx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Box 27"/>
          <p:cNvSpPr txBox="1"/>
          <p:nvPr/>
        </p:nvSpPr>
        <p:spPr>
          <a:xfrm>
            <a:off x="4501977" y="1358773"/>
            <a:ext cx="288482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728</a:t>
            </a:r>
            <a:r>
              <a:rPr lang="en-US" sz="1600" dirty="0" smtClean="0">
                <a:latin typeface="+mn-lt"/>
              </a:rPr>
              <a:t>   Individuals screened for</a:t>
            </a:r>
          </a:p>
          <a:p>
            <a:r>
              <a:rPr lang="en-US" sz="1600" dirty="0" smtClean="0">
                <a:latin typeface="+mn-lt"/>
              </a:rPr>
              <a:t>          eligibility</a:t>
            </a:r>
            <a:endParaRPr lang="en-US" sz="1600" dirty="0">
              <a:latin typeface="+mn-lt"/>
            </a:endParaRPr>
          </a:p>
        </p:txBody>
      </p:sp>
      <p:cxnSp>
        <p:nvCxnSpPr>
          <p:cNvPr id="29" name="Straight Arrow Connector 28"/>
          <p:cNvCxnSpPr>
            <a:stCxn id="28" idx="2"/>
            <a:endCxn id="13" idx="0"/>
          </p:cNvCxnSpPr>
          <p:nvPr/>
        </p:nvCxnSpPr>
        <p:spPr>
          <a:xfrm>
            <a:off x="5944388" y="1943548"/>
            <a:ext cx="1" cy="448981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954071" y="2127254"/>
            <a:ext cx="1750012" cy="21040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704082" y="1855906"/>
            <a:ext cx="303748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+mn-lt"/>
              </a:rPr>
              <a:t>592</a:t>
            </a:r>
            <a:r>
              <a:rPr lang="en-US" sz="1600" dirty="0" smtClean="0">
                <a:latin typeface="+mn-lt"/>
              </a:rPr>
              <a:t>   Excluded</a:t>
            </a:r>
          </a:p>
          <a:p>
            <a:r>
              <a:rPr lang="en-US" sz="1600" dirty="0" smtClean="0">
                <a:latin typeface="+mn-lt"/>
              </a:rPr>
              <a:t>          </a:t>
            </a:r>
            <a:r>
              <a:rPr lang="en-US" sz="1600" b="1" dirty="0" smtClean="0">
                <a:latin typeface="+mn-lt"/>
              </a:rPr>
              <a:t>386</a:t>
            </a:r>
            <a:r>
              <a:rPr lang="en-US" sz="1600" dirty="0" smtClean="0">
                <a:latin typeface="+mn-lt"/>
              </a:rPr>
              <a:t>  Declined to participate</a:t>
            </a:r>
          </a:p>
          <a:p>
            <a:r>
              <a:rPr lang="en-US" sz="1600" dirty="0" smtClean="0"/>
              <a:t>          </a:t>
            </a:r>
            <a:r>
              <a:rPr lang="en-US" sz="1600" b="1" dirty="0" smtClean="0"/>
              <a:t>206</a:t>
            </a:r>
            <a:r>
              <a:rPr lang="en-US" sz="1600" dirty="0" smtClean="0"/>
              <a:t>  Did not meet inclusion/</a:t>
            </a:r>
          </a:p>
          <a:p>
            <a:r>
              <a:rPr lang="en-US" sz="1600" dirty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                  exclusion criteria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Methods: </a:t>
            </a:r>
            <a:r>
              <a:rPr lang="en-US" sz="3200" b="1" dirty="0" smtClean="0">
                <a:solidFill>
                  <a:srgbClr val="00274C"/>
                </a:solidFill>
              </a:rPr>
              <a:t>Design, Setting and Participants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Inclusions</a:t>
            </a:r>
          </a:p>
          <a:p>
            <a:pPr marL="582930" lvl="1" indent="-182880"/>
            <a:r>
              <a:rPr lang="en-US" dirty="0" smtClean="0"/>
              <a:t>HCM: presence of unexplained LVH ≥ 15 mm in any wall segment</a:t>
            </a:r>
          </a:p>
          <a:p>
            <a:pPr marL="582930" lvl="1" indent="-182880"/>
            <a:r>
              <a:rPr lang="en-US" dirty="0" smtClean="0"/>
              <a:t>18-80 years old</a:t>
            </a:r>
          </a:p>
          <a:p>
            <a:endParaRPr lang="en-US" b="1" dirty="0" smtClean="0"/>
          </a:p>
          <a:p>
            <a:r>
              <a:rPr lang="en-US" b="1" dirty="0" smtClean="0"/>
              <a:t>Exclusions</a:t>
            </a:r>
          </a:p>
          <a:p>
            <a:pPr marL="582930" lvl="1" indent="-182880"/>
            <a:r>
              <a:rPr lang="en-US" dirty="0" smtClean="0"/>
              <a:t>H/o exercise-associated ventricular arrhythmias/syncope</a:t>
            </a:r>
          </a:p>
          <a:p>
            <a:pPr marL="582930" lvl="1" indent="-182880"/>
            <a:r>
              <a:rPr lang="en-US" dirty="0" smtClean="0"/>
              <a:t>Recent (&lt; 3 </a:t>
            </a:r>
            <a:r>
              <a:rPr lang="en-US" dirty="0" err="1" smtClean="0"/>
              <a:t>mo</a:t>
            </a:r>
            <a:r>
              <a:rPr lang="en-US" dirty="0" smtClean="0"/>
              <a:t>) or planned septal reduction procedure or ICD implantation</a:t>
            </a:r>
          </a:p>
          <a:p>
            <a:pPr marL="582930" lvl="1" indent="-182880"/>
            <a:r>
              <a:rPr lang="en-US" dirty="0" smtClean="0"/>
              <a:t>Hypotensive BP response (&gt; 20 mm Hg drop in SBP) on prior exercise testing</a:t>
            </a:r>
          </a:p>
          <a:p>
            <a:pPr marL="582930" lvl="1" indent="-182880"/>
            <a:r>
              <a:rPr lang="en-US" dirty="0" smtClean="0"/>
              <a:t>EF &lt; 55%</a:t>
            </a:r>
          </a:p>
          <a:p>
            <a:pPr marL="582930" lvl="1" indent="-182880"/>
            <a:r>
              <a:rPr lang="en-US" dirty="0" smtClean="0"/>
              <a:t>NYHA class IV</a:t>
            </a:r>
          </a:p>
          <a:p>
            <a:pPr marL="582930" lvl="1" indent="-182880"/>
            <a:r>
              <a:rPr lang="en-US" dirty="0" smtClean="0"/>
              <a:t>Unwilling to refrain from competitive sports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Methods: Inclusion/Exclusion Criteria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1893908" y="1335129"/>
            <a:ext cx="8404183" cy="1147224"/>
            <a:chOff x="1893908" y="1335129"/>
            <a:chExt cx="8404183" cy="1147224"/>
          </a:xfrm>
        </p:grpSpPr>
        <p:grpSp>
          <p:nvGrpSpPr>
            <p:cNvPr id="11" name="Group 10"/>
            <p:cNvGrpSpPr/>
            <p:nvPr/>
          </p:nvGrpSpPr>
          <p:grpSpPr>
            <a:xfrm>
              <a:off x="1893908" y="1335129"/>
              <a:ext cx="3339388" cy="1141267"/>
              <a:chOff x="0" y="1438"/>
              <a:chExt cx="3339388" cy="1141267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0" y="1438"/>
                <a:ext cx="3339388" cy="1141267"/>
              </a:xfrm>
              <a:prstGeom prst="roundRect">
                <a:avLst/>
              </a:prstGeom>
              <a:solidFill>
                <a:srgbClr val="4BACC6"/>
              </a:solidFill>
              <a:ln>
                <a:solidFill>
                  <a:srgbClr val="4BACC6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" name="Rounded Rectangle 4"/>
              <p:cNvSpPr txBox="1"/>
              <p:nvPr/>
            </p:nvSpPr>
            <p:spPr>
              <a:xfrm>
                <a:off x="55712" y="52478"/>
                <a:ext cx="3227964" cy="1029843"/>
              </a:xfrm>
              <a:prstGeom prst="rect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41910" rIns="83820" bIns="4191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tx1"/>
                    </a:solidFill>
                  </a:rPr>
                  <a:t>Study Enrollment &amp; Randomization</a:t>
                </a:r>
                <a:endParaRPr lang="en-US" sz="2200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289008" y="1341086"/>
              <a:ext cx="5009083" cy="1141267"/>
              <a:chOff x="3339388" y="1438"/>
              <a:chExt cx="5009083" cy="1141267"/>
            </a:xfrm>
            <a:solidFill>
              <a:srgbClr val="D0E3EA"/>
            </a:solidFill>
          </p:grpSpPr>
          <p:sp>
            <p:nvSpPr>
              <p:cNvPr id="24" name="Right Arrow 23"/>
              <p:cNvSpPr/>
              <p:nvPr/>
            </p:nvSpPr>
            <p:spPr>
              <a:xfrm>
                <a:off x="3339388" y="1438"/>
                <a:ext cx="5009083" cy="1141267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grpFill/>
            </p:spPr>
            <p:style>
              <a:lnRef idx="2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ight Arrow 4"/>
              <p:cNvSpPr txBox="1"/>
              <p:nvPr/>
            </p:nvSpPr>
            <p:spPr>
              <a:xfrm>
                <a:off x="3339388" y="144096"/>
                <a:ext cx="4581108" cy="89912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Randomized 1:1 to 16 weeks of moderate intensity exercise training or usual activity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  <a:p>
                <a:pPr marL="342900" lvl="2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Stratified by age, sex, and presence of LVOT obstruction at rest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  <a:p>
                <a:pPr marL="114300" lvl="1" indent="-114300" algn="l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1200" kern="1200" dirty="0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1893908" y="2550764"/>
            <a:ext cx="8404183" cy="1141267"/>
            <a:chOff x="1893908" y="2550764"/>
            <a:chExt cx="8404183" cy="1141267"/>
          </a:xfrm>
        </p:grpSpPr>
        <p:grpSp>
          <p:nvGrpSpPr>
            <p:cNvPr id="14" name="Group 13"/>
            <p:cNvGrpSpPr/>
            <p:nvPr/>
          </p:nvGrpSpPr>
          <p:grpSpPr>
            <a:xfrm>
              <a:off x="1893908" y="2550764"/>
              <a:ext cx="3339388" cy="1141267"/>
              <a:chOff x="0" y="1256832"/>
              <a:chExt cx="3339388" cy="1141267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0" y="1256832"/>
                <a:ext cx="3339388" cy="1141267"/>
              </a:xfrm>
              <a:prstGeom prst="roundRect">
                <a:avLst/>
              </a:prstGeom>
              <a:solidFill>
                <a:srgbClr val="47D872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3311292"/>
                  <a:satOff val="13270"/>
                  <a:lumOff val="2876"/>
                  <a:alphaOff val="0"/>
                </a:schemeClr>
              </a:fillRef>
              <a:effectRef idx="0">
                <a:schemeClr val="accent5">
                  <a:hueOff val="-3311292"/>
                  <a:satOff val="13270"/>
                  <a:lumOff val="2876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ounded Rectangle 4"/>
              <p:cNvSpPr txBox="1"/>
              <p:nvPr/>
            </p:nvSpPr>
            <p:spPr>
              <a:xfrm>
                <a:off x="55712" y="1312544"/>
                <a:ext cx="3227964" cy="1029843"/>
              </a:xfrm>
              <a:prstGeom prst="rect">
                <a:avLst/>
              </a:prstGeom>
              <a:solidFill>
                <a:srgbClr val="47D872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41910" rIns="83820" bIns="4191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tx1"/>
                    </a:solidFill>
                  </a:rPr>
                  <a:t>Initial Testing Day</a:t>
                </a:r>
                <a:endParaRPr lang="en-US" sz="2200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289008" y="2550764"/>
              <a:ext cx="5009083" cy="1141267"/>
              <a:chOff x="3339388" y="1256832"/>
              <a:chExt cx="5009083" cy="1141267"/>
            </a:xfrm>
            <a:solidFill>
              <a:srgbClr val="CFF1D9"/>
            </a:solidFill>
          </p:grpSpPr>
          <p:sp>
            <p:nvSpPr>
              <p:cNvPr id="27" name="Right Arrow 26"/>
              <p:cNvSpPr/>
              <p:nvPr/>
            </p:nvSpPr>
            <p:spPr>
              <a:xfrm>
                <a:off x="3339388" y="1256832"/>
                <a:ext cx="5009083" cy="1141267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grpFill/>
            </p:spPr>
            <p:style>
              <a:lnRef idx="2">
                <a:schemeClr val="accent5">
                  <a:tint val="40000"/>
                  <a:alpha val="90000"/>
                  <a:hueOff val="-3580161"/>
                  <a:satOff val="16084"/>
                  <a:lumOff val="1106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-3580161"/>
                  <a:satOff val="16084"/>
                  <a:lumOff val="1106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-3580161"/>
                  <a:satOff val="16084"/>
                  <a:lumOff val="1106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Right Arrow 4"/>
              <p:cNvSpPr txBox="1"/>
              <p:nvPr/>
            </p:nvSpPr>
            <p:spPr>
              <a:xfrm>
                <a:off x="3339388" y="1399490"/>
                <a:ext cx="4581108" cy="85595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CPET, Echo, CMR, 24-hour </a:t>
                </a:r>
                <a:r>
                  <a:rPr lang="en-US" sz="1600" kern="1200" dirty="0" err="1" smtClean="0">
                    <a:solidFill>
                      <a:schemeClr val="tx1"/>
                    </a:solidFill>
                  </a:rPr>
                  <a:t>Holter</a:t>
                </a:r>
                <a:r>
                  <a:rPr lang="en-US" sz="1600" kern="1200" dirty="0" smtClean="0">
                    <a:solidFill>
                      <a:schemeClr val="tx1"/>
                    </a:solidFill>
                  </a:rPr>
                  <a:t>, QOL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Exercise physiology consultation for Exercise </a:t>
                </a:r>
                <a:r>
                  <a:rPr lang="en-US" sz="1600" dirty="0">
                    <a:solidFill>
                      <a:schemeClr val="tx1"/>
                    </a:solidFill>
                  </a:rPr>
                  <a:t>T</a:t>
                </a:r>
                <a:r>
                  <a:rPr lang="en-US" sz="1600" kern="1200" dirty="0" smtClean="0">
                    <a:solidFill>
                      <a:schemeClr val="tx1"/>
                    </a:solidFill>
                  </a:rPr>
                  <a:t>raining group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1893908" y="3753433"/>
            <a:ext cx="8404183" cy="1144342"/>
            <a:chOff x="1893908" y="3753433"/>
            <a:chExt cx="8404183" cy="1144342"/>
          </a:xfrm>
        </p:grpSpPr>
        <p:grpSp>
          <p:nvGrpSpPr>
            <p:cNvPr id="17" name="Group 16"/>
            <p:cNvGrpSpPr/>
            <p:nvPr/>
          </p:nvGrpSpPr>
          <p:grpSpPr>
            <a:xfrm>
              <a:off x="1893908" y="3756508"/>
              <a:ext cx="3339388" cy="1141267"/>
              <a:chOff x="0" y="2512227"/>
              <a:chExt cx="3339388" cy="1141267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0" y="2512227"/>
                <a:ext cx="3339388" cy="1141267"/>
              </a:xfrm>
              <a:prstGeom prst="roundRect">
                <a:avLst/>
              </a:prstGeom>
              <a:solidFill>
                <a:srgbClr val="ACE94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6622584"/>
                  <a:satOff val="26541"/>
                  <a:lumOff val="5752"/>
                  <a:alphaOff val="0"/>
                </a:schemeClr>
              </a:fillRef>
              <a:effectRef idx="0">
                <a:schemeClr val="accent5">
                  <a:hueOff val="-6622584"/>
                  <a:satOff val="26541"/>
                  <a:lumOff val="5752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Rounded Rectangle 4"/>
              <p:cNvSpPr txBox="1"/>
              <p:nvPr/>
            </p:nvSpPr>
            <p:spPr>
              <a:xfrm>
                <a:off x="55712" y="2567939"/>
                <a:ext cx="3227964" cy="1029843"/>
              </a:xfrm>
              <a:prstGeom prst="rect">
                <a:avLst/>
              </a:prstGeom>
              <a:solidFill>
                <a:srgbClr val="ACE946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41910" rIns="83820" bIns="4191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tx1"/>
                    </a:solidFill>
                  </a:rPr>
                  <a:t>16 Weeks Home-Based Exercise Training vs Usual Activity</a:t>
                </a:r>
                <a:endParaRPr lang="en-US" sz="2200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5289008" y="3753433"/>
              <a:ext cx="5009083" cy="1141267"/>
              <a:chOff x="3339388" y="2512227"/>
              <a:chExt cx="5009083" cy="1141267"/>
            </a:xfrm>
            <a:solidFill>
              <a:srgbClr val="EBF7CE"/>
            </a:solidFill>
          </p:grpSpPr>
          <p:sp>
            <p:nvSpPr>
              <p:cNvPr id="30" name="Right Arrow 29"/>
              <p:cNvSpPr/>
              <p:nvPr/>
            </p:nvSpPr>
            <p:spPr>
              <a:xfrm>
                <a:off x="3339388" y="2512227"/>
                <a:ext cx="5009083" cy="1141267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grpFill/>
            </p:spPr>
            <p:style>
              <a:lnRef idx="2">
                <a:schemeClr val="accent5">
                  <a:tint val="40000"/>
                  <a:alpha val="90000"/>
                  <a:hueOff val="-7160321"/>
                  <a:satOff val="32169"/>
                  <a:lumOff val="2211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-7160321"/>
                  <a:satOff val="32169"/>
                  <a:lumOff val="2211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-7160321"/>
                  <a:satOff val="32169"/>
                  <a:lumOff val="2211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Right Arrow 4"/>
              <p:cNvSpPr txBox="1"/>
              <p:nvPr/>
            </p:nvSpPr>
            <p:spPr>
              <a:xfrm>
                <a:off x="3339388" y="2654885"/>
                <a:ext cx="4581108" cy="85595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Arrhythmia detection monitor for 1</a:t>
                </a:r>
                <a:r>
                  <a:rPr lang="en-US" sz="1600" kern="1200" baseline="30000" dirty="0" smtClean="0"/>
                  <a:t>st</a:t>
                </a:r>
                <a:r>
                  <a:rPr lang="en-US" sz="1600" kern="1200" dirty="0" smtClean="0"/>
                  <a:t> month</a:t>
                </a:r>
                <a:endParaRPr lang="en-US" sz="1600" kern="1200" dirty="0"/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Daily activity log</a:t>
                </a:r>
                <a:endParaRPr lang="en-US" sz="1600" kern="1200" dirty="0"/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Weekly phone follow-up</a:t>
                </a:r>
                <a:endParaRPr lang="en-US" sz="1600" kern="1200" dirty="0"/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1893908" y="4961888"/>
            <a:ext cx="8404182" cy="1145295"/>
            <a:chOff x="1893908" y="4961888"/>
            <a:chExt cx="8404182" cy="1145295"/>
          </a:xfrm>
        </p:grpSpPr>
        <p:grpSp>
          <p:nvGrpSpPr>
            <p:cNvPr id="20" name="Group 19"/>
            <p:cNvGrpSpPr/>
            <p:nvPr/>
          </p:nvGrpSpPr>
          <p:grpSpPr>
            <a:xfrm>
              <a:off x="1893908" y="4965916"/>
              <a:ext cx="3339388" cy="1141267"/>
              <a:chOff x="0" y="3767621"/>
              <a:chExt cx="3339388" cy="1141267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0" y="3767621"/>
                <a:ext cx="3339388" cy="1141267"/>
              </a:xfrm>
              <a:prstGeom prst="roundRect">
                <a:avLst/>
              </a:prstGeom>
              <a:solidFill>
                <a:srgbClr val="F79846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-9933876"/>
                  <a:satOff val="39811"/>
                  <a:lumOff val="8628"/>
                  <a:alphaOff val="0"/>
                </a:schemeClr>
              </a:fillRef>
              <a:effectRef idx="0">
                <a:schemeClr val="accent5">
                  <a:hueOff val="-9933876"/>
                  <a:satOff val="39811"/>
                  <a:lumOff val="8628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ounded Rectangle 4"/>
              <p:cNvSpPr txBox="1"/>
              <p:nvPr/>
            </p:nvSpPr>
            <p:spPr>
              <a:xfrm>
                <a:off x="55712" y="3823333"/>
                <a:ext cx="3227964" cy="1029843"/>
              </a:xfrm>
              <a:prstGeom prst="rect">
                <a:avLst/>
              </a:prstGeom>
              <a:solidFill>
                <a:srgbClr val="F79846"/>
              </a:solidFill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41910" rIns="83820" bIns="4191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200" kern="1200" dirty="0" smtClean="0">
                    <a:solidFill>
                      <a:schemeClr val="tx1"/>
                    </a:solidFill>
                  </a:rPr>
                  <a:t>End of Study Visit &amp; Testing Day</a:t>
                </a:r>
                <a:endParaRPr lang="en-US" sz="2200" kern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5289007" y="4961888"/>
              <a:ext cx="5009083" cy="1141267"/>
              <a:chOff x="3339388" y="3767621"/>
              <a:chExt cx="5009083" cy="1141267"/>
            </a:xfrm>
            <a:solidFill>
              <a:srgbClr val="FCDDCF"/>
            </a:solidFill>
          </p:grpSpPr>
          <p:sp>
            <p:nvSpPr>
              <p:cNvPr id="33" name="Right Arrow 32"/>
              <p:cNvSpPr/>
              <p:nvPr/>
            </p:nvSpPr>
            <p:spPr>
              <a:xfrm>
                <a:off x="3339388" y="3767621"/>
                <a:ext cx="5009083" cy="1141267"/>
              </a:xfrm>
              <a:prstGeom prst="rightArrow">
                <a:avLst>
                  <a:gd name="adj1" fmla="val 75000"/>
                  <a:gd name="adj2" fmla="val 50000"/>
                </a:avLst>
              </a:prstGeom>
              <a:grpFill/>
            </p:spPr>
            <p:style>
              <a:lnRef idx="2">
                <a:schemeClr val="accent5">
                  <a:tint val="40000"/>
                  <a:alpha val="90000"/>
                  <a:hueOff val="-10740482"/>
                  <a:satOff val="48253"/>
                  <a:lumOff val="3317"/>
                  <a:alphaOff val="0"/>
                </a:schemeClr>
              </a:lnRef>
              <a:fillRef idx="1">
                <a:schemeClr val="accent5">
                  <a:tint val="40000"/>
                  <a:alpha val="90000"/>
                  <a:hueOff val="-10740482"/>
                  <a:satOff val="48253"/>
                  <a:lumOff val="3317"/>
                  <a:alphaOff val="0"/>
                </a:schemeClr>
              </a:fillRef>
              <a:effectRef idx="0">
                <a:schemeClr val="accent5">
                  <a:tint val="40000"/>
                  <a:alpha val="90000"/>
                  <a:hueOff val="-10740482"/>
                  <a:satOff val="48253"/>
                  <a:lumOff val="3317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4" name="Right Arrow 4"/>
              <p:cNvSpPr txBox="1"/>
              <p:nvPr/>
            </p:nvSpPr>
            <p:spPr>
              <a:xfrm>
                <a:off x="3339388" y="3910279"/>
                <a:ext cx="4581108" cy="855951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0160" tIns="10160" rIns="10160" bIns="10160" numCol="1" spcCol="1270" anchor="t" anchorCtr="0">
                <a:noAutofit/>
              </a:bodyPr>
              <a:lstStyle/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CPET, Echo, CMR, 24-hour </a:t>
                </a:r>
                <a:r>
                  <a:rPr lang="en-US" sz="1600" kern="1200" dirty="0" err="1" smtClean="0">
                    <a:solidFill>
                      <a:schemeClr val="tx1"/>
                    </a:solidFill>
                  </a:rPr>
                  <a:t>Holter</a:t>
                </a:r>
                <a:r>
                  <a:rPr lang="en-US" sz="1600" kern="1200" dirty="0" smtClean="0">
                    <a:solidFill>
                      <a:schemeClr val="tx1"/>
                    </a:solidFill>
                  </a:rPr>
                  <a:t>, QOL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  <a:p>
                <a:pPr marL="171450" lvl="1" indent="-171450" algn="l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>
                    <a:solidFill>
                      <a:schemeClr val="tx1"/>
                    </a:solidFill>
                  </a:rPr>
                  <a:t>Exercise physiology consultation for Usual </a:t>
                </a:r>
                <a:r>
                  <a:rPr lang="en-US" sz="1600" dirty="0">
                    <a:solidFill>
                      <a:schemeClr val="tx1"/>
                    </a:solidFill>
                  </a:rPr>
                  <a:t>A</a:t>
                </a:r>
                <a:r>
                  <a:rPr lang="en-US" sz="1600" kern="1200" dirty="0" smtClean="0">
                    <a:solidFill>
                      <a:schemeClr val="tx1"/>
                    </a:solidFill>
                  </a:rPr>
                  <a:t>ctivity group</a:t>
                </a:r>
                <a:endParaRPr lang="en-US" sz="1600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Methods: Intervention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5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13001"/>
            <a:ext cx="10515600" cy="18238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Usual Activity: No exercise guidance</a:t>
            </a:r>
          </a:p>
          <a:p>
            <a:r>
              <a:rPr lang="en-US" dirty="0" smtClean="0"/>
              <a:t>Exercise Training:</a:t>
            </a:r>
          </a:p>
          <a:p>
            <a:pPr lvl="1"/>
            <a:r>
              <a:rPr lang="en-US" dirty="0" smtClean="0"/>
              <a:t>Structured, home-based exercise program individually prescribed based on heart rate reserve derived from baseline CPET</a:t>
            </a:r>
          </a:p>
          <a:p>
            <a:pPr lvl="1"/>
            <a:r>
              <a:rPr lang="en-US" dirty="0" smtClean="0"/>
              <a:t>Recommended modes: walking, jogging, cycling, elliptical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43756" y="3767580"/>
            <a:ext cx="2732692" cy="2388744"/>
            <a:chOff x="643756" y="3767580"/>
            <a:chExt cx="2732692" cy="2388744"/>
          </a:xfrm>
        </p:grpSpPr>
        <p:sp>
          <p:nvSpPr>
            <p:cNvPr id="3" name="Rectangle 2"/>
            <p:cNvSpPr/>
            <p:nvPr/>
          </p:nvSpPr>
          <p:spPr>
            <a:xfrm>
              <a:off x="643759" y="3767580"/>
              <a:ext cx="2732689" cy="2388744"/>
            </a:xfrm>
            <a:prstGeom prst="rect">
              <a:avLst/>
            </a:prstGeom>
            <a:solidFill>
              <a:srgbClr val="37609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3756" y="4084789"/>
              <a:ext cx="273268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Week 1</a:t>
              </a:r>
            </a:p>
            <a:p>
              <a:pPr marL="182880" indent="-182880">
                <a:buFont typeface="Arial" panose="020B0604020202020204" pitchFamily="34" charset="0"/>
                <a:buChar char="•"/>
              </a:pPr>
              <a:r>
                <a:rPr lang="en-US" dirty="0" smtClean="0"/>
                <a:t>3 sessions</a:t>
              </a:r>
            </a:p>
            <a:p>
              <a:pPr marL="182880" indent="-182880">
                <a:buFont typeface="Arial" panose="020B0604020202020204" pitchFamily="34" charset="0"/>
                <a:buChar char="•"/>
              </a:pPr>
              <a:r>
                <a:rPr lang="en-US" dirty="0" smtClean="0"/>
                <a:t>20 min/session</a:t>
              </a:r>
            </a:p>
            <a:p>
              <a:pPr marL="182880" indent="-182880">
                <a:buFont typeface="Arial" panose="020B0604020202020204" pitchFamily="34" charset="0"/>
                <a:buChar char="•"/>
              </a:pPr>
              <a:r>
                <a:rPr lang="en-US" dirty="0" smtClean="0"/>
                <a:t>60% heart rate reserve</a:t>
              </a:r>
            </a:p>
            <a:p>
              <a:pPr marL="182880" indent="-182880">
                <a:buFont typeface="Arial" panose="020B0604020202020204" pitchFamily="34" charset="0"/>
                <a:buChar char="•"/>
              </a:pPr>
              <a:r>
                <a:rPr lang="en-US" dirty="0" smtClean="0"/>
                <a:t>Borg 11-14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76446" y="3767580"/>
            <a:ext cx="4085898" cy="2388744"/>
            <a:chOff x="3376446" y="3767580"/>
            <a:chExt cx="4085898" cy="2388744"/>
          </a:xfrm>
        </p:grpSpPr>
        <p:grpSp>
          <p:nvGrpSpPr>
            <p:cNvPr id="4" name="Group 3"/>
            <p:cNvGrpSpPr/>
            <p:nvPr/>
          </p:nvGrpSpPr>
          <p:grpSpPr>
            <a:xfrm>
              <a:off x="4729650" y="3767580"/>
              <a:ext cx="2732694" cy="2388744"/>
              <a:chOff x="4729650" y="3767580"/>
              <a:chExt cx="2732694" cy="238874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4729655" y="3767580"/>
                <a:ext cx="2732689" cy="2388744"/>
              </a:xfrm>
              <a:prstGeom prst="rect">
                <a:avLst/>
              </a:prstGeom>
              <a:solidFill>
                <a:srgbClr val="D9969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729650" y="4084789"/>
                <a:ext cx="273269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u="sng" dirty="0" smtClean="0"/>
                  <a:t>Weeks 2-4</a:t>
                </a:r>
              </a:p>
              <a:p>
                <a:pPr marL="182880" indent="-18288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4-7 sessions/week</a:t>
                </a:r>
              </a:p>
              <a:p>
                <a:pPr marL="182880" indent="-18288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25-60 min/session</a:t>
                </a:r>
              </a:p>
              <a:p>
                <a:pPr marL="182880" indent="-182880">
                  <a:buFont typeface="Arial" panose="020B0604020202020204" pitchFamily="34" charset="0"/>
                  <a:buChar char="•"/>
                </a:pPr>
                <a:r>
                  <a:rPr lang="en-US" dirty="0"/>
                  <a:t>7</a:t>
                </a:r>
                <a:r>
                  <a:rPr lang="en-US" dirty="0" smtClean="0"/>
                  <a:t>0% heart rate reserve</a:t>
                </a:r>
              </a:p>
              <a:p>
                <a:pPr marL="182880" indent="-18288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Borg 11-14</a:t>
                </a:r>
                <a:endParaRPr lang="en-US" dirty="0"/>
              </a:p>
            </p:txBody>
          </p:sp>
        </p:grpSp>
        <p:sp>
          <p:nvSpPr>
            <p:cNvPr id="20" name="Right Arrow 19"/>
            <p:cNvSpPr/>
            <p:nvPr/>
          </p:nvSpPr>
          <p:spPr>
            <a:xfrm>
              <a:off x="3376446" y="4817404"/>
              <a:ext cx="1353207" cy="289095"/>
            </a:xfrm>
            <a:prstGeom prst="rightArrow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462343" y="3767580"/>
            <a:ext cx="4085898" cy="2388744"/>
            <a:chOff x="7462343" y="3767580"/>
            <a:chExt cx="4085898" cy="2388744"/>
          </a:xfrm>
        </p:grpSpPr>
        <p:sp>
          <p:nvSpPr>
            <p:cNvPr id="13" name="Rectangle 12"/>
            <p:cNvSpPr/>
            <p:nvPr/>
          </p:nvSpPr>
          <p:spPr>
            <a:xfrm>
              <a:off x="8815552" y="3767580"/>
              <a:ext cx="2732689" cy="2388744"/>
            </a:xfrm>
            <a:prstGeom prst="rect">
              <a:avLst/>
            </a:prstGeom>
            <a:solidFill>
              <a:srgbClr val="9BBB5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815543" y="4084789"/>
              <a:ext cx="273269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Weeks 5-16</a:t>
              </a:r>
            </a:p>
            <a:p>
              <a:pPr marL="182880" indent="-182880">
                <a:buFont typeface="Arial" panose="020B0604020202020204" pitchFamily="34" charset="0"/>
                <a:buChar char="•"/>
              </a:pPr>
              <a:r>
                <a:rPr lang="en-US" dirty="0" smtClean="0"/>
                <a:t>Maintain exercise regimen</a:t>
              </a:r>
              <a:endParaRPr lang="en-US" dirty="0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7462343" y="4817403"/>
              <a:ext cx="1353207" cy="289095"/>
            </a:xfrm>
            <a:prstGeom prst="rightArrow">
              <a:avLst/>
            </a:prstGeom>
            <a:solidFill>
              <a:srgbClr val="4454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Methods: </a:t>
            </a:r>
            <a:r>
              <a:rPr lang="en-US" sz="3200" b="1" dirty="0" smtClean="0">
                <a:solidFill>
                  <a:srgbClr val="00274C"/>
                </a:solidFill>
              </a:rPr>
              <a:t>Design, Setting and Participants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724457" y="1379784"/>
            <a:ext cx="6827289" cy="4805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000000"/>
                </a:solidFill>
              </a:rPr>
              <a:t>Primary outcome measure: </a:t>
            </a:r>
          </a:p>
          <a:p>
            <a:pPr lvl="1"/>
            <a:r>
              <a:rPr lang="en-US" dirty="0" smtClean="0"/>
              <a:t>Change in peak VO2 from baseline to 16 weeks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u="sng" dirty="0" smtClean="0"/>
              <a:t>Secondary outcomes:</a:t>
            </a:r>
          </a:p>
          <a:p>
            <a:pPr lvl="1"/>
            <a:r>
              <a:rPr lang="en-US" dirty="0" smtClean="0"/>
              <a:t>Left ventricular hypertrophy and function</a:t>
            </a:r>
          </a:p>
          <a:p>
            <a:pPr lvl="1"/>
            <a:r>
              <a:rPr lang="en-US" dirty="0" smtClean="0"/>
              <a:t>Scar volume on CMR</a:t>
            </a:r>
          </a:p>
          <a:p>
            <a:pPr lvl="1"/>
            <a:r>
              <a:rPr lang="en-US" dirty="0" smtClean="0"/>
              <a:t>BNP</a:t>
            </a:r>
          </a:p>
          <a:p>
            <a:pPr lvl="1"/>
            <a:r>
              <a:rPr lang="en-US" dirty="0" smtClean="0"/>
              <a:t>Degree of LVOT obstruction</a:t>
            </a:r>
          </a:p>
          <a:p>
            <a:pPr lvl="1"/>
            <a:r>
              <a:rPr lang="en-US" dirty="0" smtClean="0"/>
              <a:t>Quality of life measures (SF-36v2, QIDS-SR</a:t>
            </a:r>
            <a:r>
              <a:rPr lang="en-US" baseline="-25000" dirty="0" smtClean="0"/>
              <a:t>16</a:t>
            </a:r>
            <a:r>
              <a:rPr lang="en-US" dirty="0" smtClean="0"/>
              <a:t>, MLHF)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Methods: Outcomes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5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097280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234113"/>
            <a:ext cx="12192000" cy="77787"/>
          </a:xfrm>
          <a:prstGeom prst="rect">
            <a:avLst/>
          </a:prstGeom>
          <a:solidFill>
            <a:srgbClr val="FFC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311900"/>
            <a:ext cx="12192000" cy="548640"/>
          </a:xfrm>
          <a:prstGeom prst="rect">
            <a:avLst/>
          </a:prstGeom>
          <a:solidFill>
            <a:srgbClr val="0027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746" y="6380041"/>
            <a:ext cx="2526797" cy="353569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457" y="6389687"/>
            <a:ext cx="1479832" cy="34392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315982"/>
            <a:ext cx="10515600" cy="654368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 smtClean="0">
                <a:solidFill>
                  <a:srgbClr val="00274C"/>
                </a:solidFill>
              </a:rPr>
              <a:t>Results: </a:t>
            </a:r>
            <a:r>
              <a:rPr lang="en-US" sz="3200" b="1" dirty="0" smtClean="0">
                <a:solidFill>
                  <a:srgbClr val="00274C"/>
                </a:solidFill>
              </a:rPr>
              <a:t>Demographic and Clinical Characteristics at Baseline</a:t>
            </a:r>
            <a:endParaRPr lang="en-US" altLang="en-US" sz="3200" b="1" dirty="0">
              <a:solidFill>
                <a:srgbClr val="00274C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953099" y="1587122"/>
            <a:ext cx="6003503" cy="4754025"/>
            <a:chOff x="5953099" y="1587122"/>
            <a:chExt cx="6003503" cy="4754025"/>
          </a:xfrm>
        </p:grpSpPr>
        <p:grpSp>
          <p:nvGrpSpPr>
            <p:cNvPr id="3" name="Group 2"/>
            <p:cNvGrpSpPr/>
            <p:nvPr/>
          </p:nvGrpSpPr>
          <p:grpSpPr>
            <a:xfrm>
              <a:off x="5953099" y="1587122"/>
              <a:ext cx="6003503" cy="4754025"/>
              <a:chOff x="5953099" y="1587122"/>
              <a:chExt cx="6003503" cy="4754025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5953099" y="1587122"/>
                <a:ext cx="6003503" cy="4754025"/>
                <a:chOff x="5953099" y="1587122"/>
                <a:chExt cx="6003503" cy="4754025"/>
              </a:xfrm>
            </p:grpSpPr>
            <p:grpSp>
              <p:nvGrpSpPr>
                <p:cNvPr id="10" name="Group 9"/>
                <p:cNvGrpSpPr/>
                <p:nvPr/>
              </p:nvGrpSpPr>
              <p:grpSpPr>
                <a:xfrm>
                  <a:off x="5953099" y="1587122"/>
                  <a:ext cx="6003503" cy="4754025"/>
                  <a:chOff x="5350297" y="1480088"/>
                  <a:chExt cx="6003503" cy="4754025"/>
                </a:xfrm>
              </p:grpSpPr>
              <p:graphicFrame>
                <p:nvGraphicFramePr>
                  <p:cNvPr id="15" name="Chart 14"/>
                  <p:cNvGraphicFramePr/>
                  <p:nvPr>
                    <p:extLst>
                      <p:ext uri="{D42A27DB-BD31-4B8C-83A1-F6EECF244321}">
                        <p14:modId xmlns:p14="http://schemas.microsoft.com/office/powerpoint/2010/main" val="1157609696"/>
                      </p:ext>
                    </p:extLst>
                  </p:nvPr>
                </p:nvGraphicFramePr>
                <p:xfrm>
                  <a:off x="5350297" y="2194560"/>
                  <a:ext cx="6003503" cy="4039553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6226851" y="1480088"/>
                    <a:ext cx="4250394" cy="64633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All but 1 of the patients who completed the study protocol underwent genetic testing.</a:t>
                    </a:r>
                    <a:endParaRPr lang="en-US" dirty="0"/>
                  </a:p>
                </p:txBody>
              </p:sp>
            </p:grpSp>
            <p:sp>
              <p:nvSpPr>
                <p:cNvPr id="17" name="TextBox 1"/>
                <p:cNvSpPr txBox="1"/>
                <p:nvPr/>
              </p:nvSpPr>
              <p:spPr>
                <a:xfrm>
                  <a:off x="8698373" y="2895077"/>
                  <a:ext cx="985024" cy="243276"/>
                </a:xfrm>
                <a:prstGeom prst="rect">
                  <a:avLst/>
                </a:prstGeom>
              </p:spPr>
              <p:txBody>
                <a:bodyPr wrap="square" rtlCol="0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400" b="1" dirty="0" smtClean="0"/>
                    <a:t>No Testing</a:t>
                  </a:r>
                  <a:endParaRPr lang="en-US" sz="1400" b="1" dirty="0"/>
                </a:p>
              </p:txBody>
            </p:sp>
          </p:grpSp>
          <p:sp>
            <p:nvSpPr>
              <p:cNvPr id="18" name="TextBox 1"/>
              <p:cNvSpPr txBox="1"/>
              <p:nvPr/>
            </p:nvSpPr>
            <p:spPr>
              <a:xfrm>
                <a:off x="9351025" y="4194103"/>
                <a:ext cx="1044497" cy="25453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b="1" dirty="0" smtClean="0"/>
                  <a:t>Pathogenic</a:t>
                </a:r>
                <a:endParaRPr lang="en-US" sz="1400" b="1" dirty="0"/>
              </a:p>
            </p:txBody>
          </p:sp>
        </p:grpSp>
        <p:sp>
          <p:nvSpPr>
            <p:cNvPr id="19" name="TextBox 1"/>
            <p:cNvSpPr txBox="1"/>
            <p:nvPr/>
          </p:nvSpPr>
          <p:spPr>
            <a:xfrm>
              <a:off x="8535242" y="5482002"/>
              <a:ext cx="553843" cy="230074"/>
            </a:xfrm>
            <a:prstGeom prst="rect">
              <a:avLst/>
            </a:prstGeom>
          </p:spPr>
          <p:txBody>
            <a:bodyPr wrap="squar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b="1" dirty="0" smtClean="0"/>
                <a:t>VUS</a:t>
              </a:r>
              <a:endParaRPr lang="en-US" sz="1400" b="1" dirty="0"/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134853"/>
              </p:ext>
            </p:extLst>
          </p:nvPr>
        </p:nvGraphicFramePr>
        <p:xfrm>
          <a:off x="328209" y="2433097"/>
          <a:ext cx="5767791" cy="288019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267959">
                  <a:extLst>
                    <a:ext uri="{9D8B030D-6E8A-4147-A177-3AD203B41FA5}">
                      <a16:colId xmlns:a16="http://schemas.microsoft.com/office/drawing/2014/main" val="35624515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96849222"/>
                    </a:ext>
                  </a:extLst>
                </a:gridCol>
                <a:gridCol w="1671032">
                  <a:extLst>
                    <a:ext uri="{9D8B030D-6E8A-4147-A177-3AD203B41FA5}">
                      <a16:colId xmlns:a16="http://schemas.microsoft.com/office/drawing/2014/main" val="3536423094"/>
                    </a:ext>
                  </a:extLst>
                </a:gridCol>
              </a:tblGrid>
              <a:tr h="923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Variable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Usual Activity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(n=69)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Exercise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(n=67)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 anchor="b"/>
                </a:tc>
                <a:extLst>
                  <a:ext uri="{0D108BD9-81ED-4DB2-BD59-A6C34878D82A}">
                    <a16:rowId xmlns:a16="http://schemas.microsoft.com/office/drawing/2014/main" val="3213538096"/>
                  </a:ext>
                </a:extLst>
              </a:tr>
              <a:tr h="3956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Age</a:t>
                      </a:r>
                      <a:r>
                        <a:rPr lang="en-US" sz="1600" dirty="0">
                          <a:effectLst/>
                        </a:rPr>
                        <a:t>, mean (SD), 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50.0 (13.5)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50.5 (13.2)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492000497"/>
                  </a:ext>
                </a:extLst>
              </a:tr>
              <a:tr h="3956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Female</a:t>
                      </a:r>
                      <a:r>
                        <a:rPr lang="en-US" sz="1600" dirty="0">
                          <a:effectLst/>
                        </a:rPr>
                        <a:t>, No. (%)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 (40.6)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 (43.3)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238091989"/>
                  </a:ext>
                </a:extLst>
              </a:tr>
              <a:tr h="5827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Peak </a:t>
                      </a:r>
                      <a:r>
                        <a:rPr lang="en-US" sz="1600" dirty="0">
                          <a:effectLst/>
                        </a:rPr>
                        <a:t>VO2, mean (SD), mL/kg/min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22.5 (7.2)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21.3 (6.3)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3667119209"/>
                  </a:ext>
                </a:extLst>
              </a:tr>
              <a:tr h="5827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Maximal wall thickness, mean (SD), mm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 (6)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 (5)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149317508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46404" y="1726558"/>
            <a:ext cx="453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Groups were similar in baseline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147457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1480</Words>
  <Application>Microsoft Office PowerPoint</Application>
  <PresentationFormat>Widescreen</PresentationFormat>
  <Paragraphs>255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Arial</vt:lpstr>
      <vt:lpstr>Calibri</vt:lpstr>
      <vt:lpstr>Calibri Light</vt:lpstr>
      <vt:lpstr>Helvetica</vt:lpstr>
      <vt:lpstr>Helvetica Light</vt:lpstr>
      <vt:lpstr>Times New Roman</vt:lpstr>
      <vt:lpstr>Office Theme</vt:lpstr>
      <vt:lpstr>PowerPoint Presentation</vt:lpstr>
      <vt:lpstr>PowerPoint Presentation</vt:lpstr>
      <vt:lpstr>PowerPoint Presentation</vt:lpstr>
      <vt:lpstr>Methods: Design, Setting and Participants</vt:lpstr>
      <vt:lpstr>Methods: Inclusion/Exclusion Criteria</vt:lpstr>
      <vt:lpstr>Methods: Intervention</vt:lpstr>
      <vt:lpstr>Methods: Design, Setting and Participants</vt:lpstr>
      <vt:lpstr>Methods: Outcomes</vt:lpstr>
      <vt:lpstr>Results: Demographic and Clinical Characteristics at Baseline</vt:lpstr>
      <vt:lpstr>Results: Demographic and Clinical Characteristics at Baseline</vt:lpstr>
      <vt:lpstr>Results: Intervention Participation</vt:lpstr>
      <vt:lpstr>Results: Intervention Participation</vt:lpstr>
      <vt:lpstr>Primary Endpoint Peak VO2 is Improved by Exercise Training in HCM</vt:lpstr>
      <vt:lpstr>Results: Adverse Events</vt:lpstr>
      <vt:lpstr>Results: Secondary Outcomes</vt:lpstr>
      <vt:lpstr>Limitations</vt:lpstr>
      <vt:lpstr>Conclusions</vt:lpstr>
      <vt:lpstr>Implications and Future Directions</vt:lpstr>
      <vt:lpstr>PowerPoint Presentation</vt:lpstr>
      <vt:lpstr>Acknowledgements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Saberi, Sara</dc:creator>
  <cp:lastModifiedBy>Saberi, Sara</cp:lastModifiedBy>
  <cp:revision>76</cp:revision>
  <dcterms:created xsi:type="dcterms:W3CDTF">2017-03-15T02:36:48Z</dcterms:created>
  <dcterms:modified xsi:type="dcterms:W3CDTF">2017-03-17T22:43:12Z</dcterms:modified>
</cp:coreProperties>
</file>