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0" r:id="rId2"/>
    <p:sldId id="295" r:id="rId3"/>
    <p:sldId id="286" r:id="rId4"/>
    <p:sldId id="272" r:id="rId5"/>
    <p:sldId id="282" r:id="rId6"/>
    <p:sldId id="276" r:id="rId7"/>
    <p:sldId id="275" r:id="rId8"/>
    <p:sldId id="298" r:id="rId9"/>
    <p:sldId id="299" r:id="rId10"/>
    <p:sldId id="300" r:id="rId11"/>
    <p:sldId id="284" r:id="rId12"/>
    <p:sldId id="297" r:id="rId13"/>
    <p:sldId id="270" r:id="rId14"/>
  </p:sldIdLst>
  <p:sldSz cx="9144000" cy="5143500" type="screen16x9"/>
  <p:notesSz cx="6858000" cy="92964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zelett, Matthew" initials="H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1" autoAdjust="0"/>
    <p:restoredTop sz="59133" autoAdjust="0"/>
  </p:normalViewPr>
  <p:slideViewPr>
    <p:cSldViewPr snapToGrid="0" snapToObjects="1">
      <p:cViewPr varScale="1">
        <p:scale>
          <a:sx n="95" d="100"/>
          <a:sy n="95" d="100"/>
        </p:scale>
        <p:origin x="1686" y="78"/>
      </p:cViewPr>
      <p:guideLst>
        <p:guide orient="horz" pos="2160"/>
        <p:guide pos="3840"/>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F205C-F56C-4B04-8C87-D4371C80E0F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561F92AF-AF06-4866-B537-9965EA3F41B3}">
      <dgm:prSet phldrT="[Text]" custT="1"/>
      <dgm:spPr/>
      <dgm:t>
        <a:bodyPr/>
        <a:lstStyle/>
        <a:p>
          <a:r>
            <a:rPr lang="en-US" sz="1400" b="1" dirty="0">
              <a:solidFill>
                <a:schemeClr val="bg1"/>
              </a:solidFill>
            </a:rPr>
            <a:t>Manufacturer</a:t>
          </a:r>
        </a:p>
      </dgm:t>
    </dgm:pt>
    <dgm:pt modelId="{EDAFC7DE-1CF3-4CB1-8782-9E34DF7A86DF}" type="parTrans" cxnId="{822E66FD-7896-4DF7-9763-15250AECC32D}">
      <dgm:prSet/>
      <dgm:spPr/>
      <dgm:t>
        <a:bodyPr/>
        <a:lstStyle/>
        <a:p>
          <a:endParaRPr lang="en-US">
            <a:solidFill>
              <a:schemeClr val="tx1"/>
            </a:solidFill>
          </a:endParaRPr>
        </a:p>
      </dgm:t>
    </dgm:pt>
    <dgm:pt modelId="{962DF4B0-A789-4510-BD69-C23FED4AC230}" type="sibTrans" cxnId="{822E66FD-7896-4DF7-9763-15250AECC32D}">
      <dgm:prSet/>
      <dgm:spPr/>
      <dgm:t>
        <a:bodyPr/>
        <a:lstStyle/>
        <a:p>
          <a:endParaRPr lang="en-US">
            <a:solidFill>
              <a:schemeClr val="tx1"/>
            </a:solidFill>
          </a:endParaRPr>
        </a:p>
      </dgm:t>
    </dgm:pt>
    <dgm:pt modelId="{07BEBEDC-9F1D-4772-9A22-1861ABF9EEE7}">
      <dgm:prSet phldrT="[Text]" custT="1"/>
      <dgm:spPr/>
      <dgm:t>
        <a:bodyPr/>
        <a:lstStyle/>
        <a:p>
          <a:r>
            <a:rPr lang="en-US" sz="1400" b="1" dirty="0">
              <a:solidFill>
                <a:schemeClr val="bg1"/>
              </a:solidFill>
            </a:rPr>
            <a:t>NCCIC</a:t>
          </a:r>
        </a:p>
      </dgm:t>
    </dgm:pt>
    <dgm:pt modelId="{928276CE-32C9-4A61-B22D-7FCD1C5F90D5}" type="parTrans" cxnId="{7FE53E33-7899-40F1-88B4-43DFF28BB67F}">
      <dgm:prSet/>
      <dgm:spPr/>
      <dgm:t>
        <a:bodyPr/>
        <a:lstStyle/>
        <a:p>
          <a:endParaRPr lang="en-US">
            <a:solidFill>
              <a:schemeClr val="tx1"/>
            </a:solidFill>
          </a:endParaRPr>
        </a:p>
      </dgm:t>
    </dgm:pt>
    <dgm:pt modelId="{FF9A1F3C-AB17-491A-85A7-06946E22570D}" type="sibTrans" cxnId="{7FE53E33-7899-40F1-88B4-43DFF28BB67F}">
      <dgm:prSet/>
      <dgm:spPr/>
      <dgm:t>
        <a:bodyPr/>
        <a:lstStyle/>
        <a:p>
          <a:endParaRPr lang="en-US">
            <a:solidFill>
              <a:schemeClr val="tx1"/>
            </a:solidFill>
          </a:endParaRPr>
        </a:p>
      </dgm:t>
    </dgm:pt>
    <dgm:pt modelId="{85B81564-4436-463C-8047-0C3155825EF6}">
      <dgm:prSet phldrT="[Text]" custT="1"/>
      <dgm:spPr/>
      <dgm:t>
        <a:bodyPr/>
        <a:lstStyle/>
        <a:p>
          <a:r>
            <a:rPr lang="en-US" sz="1400" b="1" dirty="0">
              <a:solidFill>
                <a:schemeClr val="bg1"/>
              </a:solidFill>
            </a:rPr>
            <a:t>Researchers</a:t>
          </a:r>
        </a:p>
      </dgm:t>
    </dgm:pt>
    <dgm:pt modelId="{D5F30D05-7B04-443C-B874-3E57F5F478A9}" type="parTrans" cxnId="{F068F4C4-05BF-426C-9535-263435091CE0}">
      <dgm:prSet/>
      <dgm:spPr/>
      <dgm:t>
        <a:bodyPr/>
        <a:lstStyle/>
        <a:p>
          <a:endParaRPr lang="en-US">
            <a:solidFill>
              <a:schemeClr val="tx1"/>
            </a:solidFill>
          </a:endParaRPr>
        </a:p>
      </dgm:t>
    </dgm:pt>
    <dgm:pt modelId="{62E2239B-5D9C-4F70-BEA0-9DF0BFE9E5ED}" type="sibTrans" cxnId="{F068F4C4-05BF-426C-9535-263435091CE0}">
      <dgm:prSet/>
      <dgm:spPr/>
      <dgm:t>
        <a:bodyPr/>
        <a:lstStyle/>
        <a:p>
          <a:endParaRPr lang="en-US">
            <a:solidFill>
              <a:schemeClr val="tx1"/>
            </a:solidFill>
          </a:endParaRPr>
        </a:p>
      </dgm:t>
    </dgm:pt>
    <dgm:pt modelId="{68E5DBCD-A48B-4BDE-AC50-E72BD60F81D2}">
      <dgm:prSet phldrT="[Text]" custT="1"/>
      <dgm:spPr/>
      <dgm:t>
        <a:bodyPr/>
        <a:lstStyle/>
        <a:p>
          <a:r>
            <a:rPr lang="en-US" sz="1400" b="1" dirty="0">
              <a:solidFill>
                <a:schemeClr val="bg1"/>
              </a:solidFill>
            </a:rPr>
            <a:t>FDA</a:t>
          </a:r>
        </a:p>
      </dgm:t>
    </dgm:pt>
    <dgm:pt modelId="{3458B984-0D3E-4E01-8F3F-6EDC9B725B3D}" type="parTrans" cxnId="{65BEE9F9-2FDC-48EC-88CF-652D4E8818B3}">
      <dgm:prSet/>
      <dgm:spPr/>
      <dgm:t>
        <a:bodyPr/>
        <a:lstStyle/>
        <a:p>
          <a:endParaRPr lang="en-US">
            <a:solidFill>
              <a:schemeClr val="tx1"/>
            </a:solidFill>
          </a:endParaRPr>
        </a:p>
      </dgm:t>
    </dgm:pt>
    <dgm:pt modelId="{19FE413A-E636-4685-B149-A0A644F3441B}" type="sibTrans" cxnId="{65BEE9F9-2FDC-48EC-88CF-652D4E8818B3}">
      <dgm:prSet/>
      <dgm:spPr/>
      <dgm:t>
        <a:bodyPr/>
        <a:lstStyle/>
        <a:p>
          <a:endParaRPr lang="en-US">
            <a:solidFill>
              <a:schemeClr val="tx1"/>
            </a:solidFill>
          </a:endParaRPr>
        </a:p>
      </dgm:t>
    </dgm:pt>
    <dgm:pt modelId="{292939EB-A25C-4E0A-8A61-F5DCE82598B9}">
      <dgm:prSet phldrT="[Text]" custT="1"/>
      <dgm:spPr/>
      <dgm:t>
        <a:bodyPr/>
        <a:lstStyle/>
        <a:p>
          <a:r>
            <a:rPr lang="en-US" sz="1400" b="1" dirty="0">
              <a:solidFill>
                <a:schemeClr val="bg1"/>
              </a:solidFill>
            </a:rPr>
            <a:t>Health Care </a:t>
          </a:r>
        </a:p>
        <a:p>
          <a:r>
            <a:rPr lang="en-US" sz="1400" b="1" dirty="0">
              <a:solidFill>
                <a:schemeClr val="bg1"/>
              </a:solidFill>
            </a:rPr>
            <a:t>Facilities</a:t>
          </a:r>
        </a:p>
      </dgm:t>
    </dgm:pt>
    <dgm:pt modelId="{8B73DF91-67DB-46E3-98CE-2C5EE2E6D25C}" type="parTrans" cxnId="{3BA099CF-F131-4CCB-8A2D-B7AB4BB374A3}">
      <dgm:prSet/>
      <dgm:spPr/>
      <dgm:t>
        <a:bodyPr/>
        <a:lstStyle/>
        <a:p>
          <a:endParaRPr lang="en-US">
            <a:solidFill>
              <a:schemeClr val="tx1"/>
            </a:solidFill>
          </a:endParaRPr>
        </a:p>
      </dgm:t>
    </dgm:pt>
    <dgm:pt modelId="{3FC1B7A1-E18F-4644-9483-71912B1EE8AC}" type="sibTrans" cxnId="{3BA099CF-F131-4CCB-8A2D-B7AB4BB374A3}">
      <dgm:prSet/>
      <dgm:spPr/>
      <dgm:t>
        <a:bodyPr/>
        <a:lstStyle/>
        <a:p>
          <a:endParaRPr lang="en-US">
            <a:solidFill>
              <a:schemeClr val="tx1"/>
            </a:solidFill>
          </a:endParaRPr>
        </a:p>
      </dgm:t>
    </dgm:pt>
    <dgm:pt modelId="{D0F07E1E-584A-40C0-9E78-78C49F93DC8F}">
      <dgm:prSet phldrT="[Text]" custT="1"/>
      <dgm:spPr/>
      <dgm:t>
        <a:bodyPr/>
        <a:lstStyle/>
        <a:p>
          <a:r>
            <a:rPr lang="en-US" sz="1400" b="1" dirty="0">
              <a:solidFill>
                <a:schemeClr val="bg1"/>
              </a:solidFill>
            </a:rPr>
            <a:t>Clinicians</a:t>
          </a:r>
        </a:p>
      </dgm:t>
    </dgm:pt>
    <dgm:pt modelId="{7536E962-C0BF-4661-8D3B-F6D8F828E28E}" type="parTrans" cxnId="{8CF276AE-27FA-43E0-8919-BD071B496011}">
      <dgm:prSet/>
      <dgm:spPr/>
      <dgm:t>
        <a:bodyPr/>
        <a:lstStyle/>
        <a:p>
          <a:endParaRPr lang="en-US">
            <a:solidFill>
              <a:schemeClr val="tx1"/>
            </a:solidFill>
          </a:endParaRPr>
        </a:p>
      </dgm:t>
    </dgm:pt>
    <dgm:pt modelId="{5FB300B4-5B70-4F10-9643-94ACC3D6B51B}" type="sibTrans" cxnId="{8CF276AE-27FA-43E0-8919-BD071B496011}">
      <dgm:prSet/>
      <dgm:spPr/>
      <dgm:t>
        <a:bodyPr/>
        <a:lstStyle/>
        <a:p>
          <a:endParaRPr lang="en-US">
            <a:solidFill>
              <a:schemeClr val="tx1"/>
            </a:solidFill>
          </a:endParaRPr>
        </a:p>
      </dgm:t>
    </dgm:pt>
    <dgm:pt modelId="{1F85A061-720D-421E-917C-EF7890B620AE}">
      <dgm:prSet phldrT="[Text]" custT="1"/>
      <dgm:spPr/>
      <dgm:t>
        <a:bodyPr/>
        <a:lstStyle/>
        <a:p>
          <a:r>
            <a:rPr lang="en-US" sz="1400" b="1" dirty="0">
              <a:solidFill>
                <a:schemeClr val="bg1"/>
              </a:solidFill>
            </a:rPr>
            <a:t>Patients</a:t>
          </a:r>
        </a:p>
      </dgm:t>
    </dgm:pt>
    <dgm:pt modelId="{F5ABAEC0-87E5-4F2B-BEEB-24A135CB7A02}" type="parTrans" cxnId="{55645719-EEC3-45F6-80DC-FAB8E25213D4}">
      <dgm:prSet/>
      <dgm:spPr/>
      <dgm:t>
        <a:bodyPr/>
        <a:lstStyle/>
        <a:p>
          <a:endParaRPr lang="en-US">
            <a:solidFill>
              <a:schemeClr val="tx1"/>
            </a:solidFill>
          </a:endParaRPr>
        </a:p>
      </dgm:t>
    </dgm:pt>
    <dgm:pt modelId="{BA498FB1-3DC2-4A34-B10E-558542870DEC}" type="sibTrans" cxnId="{55645719-EEC3-45F6-80DC-FAB8E25213D4}">
      <dgm:prSet/>
      <dgm:spPr/>
      <dgm:t>
        <a:bodyPr/>
        <a:lstStyle/>
        <a:p>
          <a:endParaRPr lang="en-US">
            <a:solidFill>
              <a:schemeClr val="tx1"/>
            </a:solidFill>
          </a:endParaRPr>
        </a:p>
      </dgm:t>
    </dgm:pt>
    <dgm:pt modelId="{27479306-65ED-42E7-9F19-205A58BC11AB}">
      <dgm:prSet phldrT="[Text]" custT="1"/>
      <dgm:spPr/>
      <dgm:t>
        <a:bodyPr/>
        <a:lstStyle/>
        <a:p>
          <a:r>
            <a:rPr lang="en-US" sz="1400" b="1" dirty="0" smtClean="0">
              <a:solidFill>
                <a:schemeClr val="bg1"/>
              </a:solidFill>
            </a:rPr>
            <a:t>Professional Societies</a:t>
          </a:r>
          <a:endParaRPr lang="en-US" sz="1400" b="1" dirty="0">
            <a:solidFill>
              <a:schemeClr val="bg1"/>
            </a:solidFill>
          </a:endParaRPr>
        </a:p>
      </dgm:t>
    </dgm:pt>
    <dgm:pt modelId="{DB6E6E27-D3E0-439F-868E-33DE3868C2C6}" type="parTrans" cxnId="{C82DB436-CEA2-4FE3-8609-D2AA377519C9}">
      <dgm:prSet/>
      <dgm:spPr/>
      <dgm:t>
        <a:bodyPr/>
        <a:lstStyle/>
        <a:p>
          <a:endParaRPr lang="en-US"/>
        </a:p>
      </dgm:t>
    </dgm:pt>
    <dgm:pt modelId="{C66DB8F5-909D-4C7C-A087-FADA285B09BD}" type="sibTrans" cxnId="{C82DB436-CEA2-4FE3-8609-D2AA377519C9}">
      <dgm:prSet/>
      <dgm:spPr/>
      <dgm:t>
        <a:bodyPr/>
        <a:lstStyle/>
        <a:p>
          <a:endParaRPr lang="en-US"/>
        </a:p>
      </dgm:t>
    </dgm:pt>
    <dgm:pt modelId="{F9E74126-DB5C-4822-9131-25BEACF8FDA2}">
      <dgm:prSet phldrT="[Text]" custT="1"/>
      <dgm:spPr/>
      <dgm:t>
        <a:bodyPr/>
        <a:lstStyle/>
        <a:p>
          <a:r>
            <a:rPr lang="en-US" sz="1400" b="1" dirty="0" smtClean="0">
              <a:solidFill>
                <a:schemeClr val="bg1"/>
              </a:solidFill>
            </a:rPr>
            <a:t>ISAOs</a:t>
          </a:r>
          <a:endParaRPr lang="en-US" sz="1400" b="1" dirty="0">
            <a:solidFill>
              <a:schemeClr val="bg1"/>
            </a:solidFill>
          </a:endParaRPr>
        </a:p>
      </dgm:t>
    </dgm:pt>
    <dgm:pt modelId="{433E9AF6-8B68-4619-BA55-3D3D90AC5FC6}" type="parTrans" cxnId="{DA01B4AC-7FFB-46E9-9A7C-3C47F442A46D}">
      <dgm:prSet/>
      <dgm:spPr/>
      <dgm:t>
        <a:bodyPr/>
        <a:lstStyle/>
        <a:p>
          <a:endParaRPr lang="en-US"/>
        </a:p>
      </dgm:t>
    </dgm:pt>
    <dgm:pt modelId="{CE7F9467-B6B7-4B53-9E92-5BC19EACC844}" type="sibTrans" cxnId="{DA01B4AC-7FFB-46E9-9A7C-3C47F442A46D}">
      <dgm:prSet/>
      <dgm:spPr/>
      <dgm:t>
        <a:bodyPr/>
        <a:lstStyle/>
        <a:p>
          <a:endParaRPr lang="en-US"/>
        </a:p>
      </dgm:t>
    </dgm:pt>
    <dgm:pt modelId="{6550712F-AF5D-4BC9-B67F-465F08F592E1}" type="pres">
      <dgm:prSet presAssocID="{11DF205C-F56C-4B04-8C87-D4371C80E0F7}" presName="Name0" presStyleCnt="0">
        <dgm:presLayoutVars>
          <dgm:dir/>
          <dgm:resizeHandles val="exact"/>
        </dgm:presLayoutVars>
      </dgm:prSet>
      <dgm:spPr/>
      <dgm:t>
        <a:bodyPr/>
        <a:lstStyle/>
        <a:p>
          <a:endParaRPr lang="en-US"/>
        </a:p>
      </dgm:t>
    </dgm:pt>
    <dgm:pt modelId="{502CB0FD-7ECF-4010-BA6A-5E4E1B7022C8}" type="pres">
      <dgm:prSet presAssocID="{11DF205C-F56C-4B04-8C87-D4371C80E0F7}" presName="cycle" presStyleCnt="0"/>
      <dgm:spPr/>
    </dgm:pt>
    <dgm:pt modelId="{FEE06807-632A-4609-9CE4-802A3E99BC90}" type="pres">
      <dgm:prSet presAssocID="{561F92AF-AF06-4866-B537-9965EA3F41B3}" presName="nodeFirstNode" presStyleLbl="node1" presStyleIdx="0" presStyleCnt="9" custScaleX="122785" custScaleY="112401">
        <dgm:presLayoutVars>
          <dgm:bulletEnabled val="1"/>
        </dgm:presLayoutVars>
      </dgm:prSet>
      <dgm:spPr/>
      <dgm:t>
        <a:bodyPr/>
        <a:lstStyle/>
        <a:p>
          <a:endParaRPr lang="en-US"/>
        </a:p>
      </dgm:t>
    </dgm:pt>
    <dgm:pt modelId="{241D71F6-1A2F-4A5C-86AB-E40B093A5AA6}" type="pres">
      <dgm:prSet presAssocID="{962DF4B0-A789-4510-BD69-C23FED4AC230}" presName="sibTransFirstNode" presStyleLbl="bgShp" presStyleIdx="0" presStyleCnt="1"/>
      <dgm:spPr/>
      <dgm:t>
        <a:bodyPr/>
        <a:lstStyle/>
        <a:p>
          <a:endParaRPr lang="en-US"/>
        </a:p>
      </dgm:t>
    </dgm:pt>
    <dgm:pt modelId="{8F6CBACD-73C3-4EE4-8362-B8BAD976ED9D}" type="pres">
      <dgm:prSet presAssocID="{07BEBEDC-9F1D-4772-9A22-1861ABF9EEE7}" presName="nodeFollowingNodes" presStyleLbl="node1" presStyleIdx="1" presStyleCnt="9" custScaleX="122711" custScaleY="112401" custRadScaleRad="102139" custRadScaleInc="21909">
        <dgm:presLayoutVars>
          <dgm:bulletEnabled val="1"/>
        </dgm:presLayoutVars>
      </dgm:prSet>
      <dgm:spPr/>
      <dgm:t>
        <a:bodyPr/>
        <a:lstStyle/>
        <a:p>
          <a:endParaRPr lang="en-US"/>
        </a:p>
      </dgm:t>
    </dgm:pt>
    <dgm:pt modelId="{7737AA70-A5BC-4688-B868-41C35C815216}" type="pres">
      <dgm:prSet presAssocID="{85B81564-4436-463C-8047-0C3155825EF6}" presName="nodeFollowingNodes" presStyleLbl="node1" presStyleIdx="2" presStyleCnt="9" custScaleX="122711" custScaleY="112401">
        <dgm:presLayoutVars>
          <dgm:bulletEnabled val="1"/>
        </dgm:presLayoutVars>
      </dgm:prSet>
      <dgm:spPr/>
      <dgm:t>
        <a:bodyPr/>
        <a:lstStyle/>
        <a:p>
          <a:endParaRPr lang="en-US"/>
        </a:p>
      </dgm:t>
    </dgm:pt>
    <dgm:pt modelId="{E05FD601-4CF0-4B96-BC2D-9B7106553239}" type="pres">
      <dgm:prSet presAssocID="{68E5DBCD-A48B-4BDE-AC50-E72BD60F81D2}" presName="nodeFollowingNodes" presStyleLbl="node1" presStyleIdx="3" presStyleCnt="9" custScaleX="122711" custScaleY="112401">
        <dgm:presLayoutVars>
          <dgm:bulletEnabled val="1"/>
        </dgm:presLayoutVars>
      </dgm:prSet>
      <dgm:spPr/>
      <dgm:t>
        <a:bodyPr/>
        <a:lstStyle/>
        <a:p>
          <a:endParaRPr lang="en-US"/>
        </a:p>
      </dgm:t>
    </dgm:pt>
    <dgm:pt modelId="{48A4B464-C37A-4DE4-9096-46605A9BB40C}" type="pres">
      <dgm:prSet presAssocID="{292939EB-A25C-4E0A-8A61-F5DCE82598B9}" presName="nodeFollowingNodes" presStyleLbl="node1" presStyleIdx="4" presStyleCnt="9" custScaleX="122785" custScaleY="112401" custRadScaleRad="100570" custRadScaleInc="-10038">
        <dgm:presLayoutVars>
          <dgm:bulletEnabled val="1"/>
        </dgm:presLayoutVars>
      </dgm:prSet>
      <dgm:spPr/>
      <dgm:t>
        <a:bodyPr/>
        <a:lstStyle/>
        <a:p>
          <a:endParaRPr lang="en-US"/>
        </a:p>
      </dgm:t>
    </dgm:pt>
    <dgm:pt modelId="{E1BEEB30-BD5D-4E54-856B-7AD75434789C}" type="pres">
      <dgm:prSet presAssocID="{D0F07E1E-584A-40C0-9E78-78C49F93DC8F}" presName="nodeFollowingNodes" presStyleLbl="node1" presStyleIdx="5" presStyleCnt="9" custScaleX="122785" custScaleY="112401" custRadScaleRad="100037" custRadScaleInc="8067">
        <dgm:presLayoutVars>
          <dgm:bulletEnabled val="1"/>
        </dgm:presLayoutVars>
      </dgm:prSet>
      <dgm:spPr/>
      <dgm:t>
        <a:bodyPr/>
        <a:lstStyle/>
        <a:p>
          <a:endParaRPr lang="en-US"/>
        </a:p>
      </dgm:t>
    </dgm:pt>
    <dgm:pt modelId="{4F3B71F9-B43E-45BD-8575-DE034A630331}" type="pres">
      <dgm:prSet presAssocID="{1F85A061-720D-421E-917C-EF7890B620AE}" presName="nodeFollowingNodes" presStyleLbl="node1" presStyleIdx="6" presStyleCnt="9" custScaleX="122711" custScaleY="112401">
        <dgm:presLayoutVars>
          <dgm:bulletEnabled val="1"/>
        </dgm:presLayoutVars>
      </dgm:prSet>
      <dgm:spPr/>
      <dgm:t>
        <a:bodyPr/>
        <a:lstStyle/>
        <a:p>
          <a:endParaRPr lang="en-US"/>
        </a:p>
      </dgm:t>
    </dgm:pt>
    <dgm:pt modelId="{FF2AC6CA-7492-463E-997E-DF0BF94DA53B}" type="pres">
      <dgm:prSet presAssocID="{27479306-65ED-42E7-9F19-205A58BC11AB}" presName="nodeFollowingNodes" presStyleLbl="node1" presStyleIdx="7" presStyleCnt="9" custScaleX="122785" custScaleY="112720">
        <dgm:presLayoutVars>
          <dgm:bulletEnabled val="1"/>
        </dgm:presLayoutVars>
      </dgm:prSet>
      <dgm:spPr/>
      <dgm:t>
        <a:bodyPr/>
        <a:lstStyle/>
        <a:p>
          <a:endParaRPr lang="en-US"/>
        </a:p>
      </dgm:t>
    </dgm:pt>
    <dgm:pt modelId="{0A6A19AF-AD2D-4069-8DC1-B63D36D3B6D7}" type="pres">
      <dgm:prSet presAssocID="{F9E74126-DB5C-4822-9131-25BEACF8FDA2}" presName="nodeFollowingNodes" presStyleLbl="node1" presStyleIdx="8" presStyleCnt="9" custScaleX="122785" custScaleY="112720" custRadScaleRad="101744" custRadScaleInc="-24187">
        <dgm:presLayoutVars>
          <dgm:bulletEnabled val="1"/>
        </dgm:presLayoutVars>
      </dgm:prSet>
      <dgm:spPr/>
      <dgm:t>
        <a:bodyPr/>
        <a:lstStyle/>
        <a:p>
          <a:endParaRPr lang="en-US"/>
        </a:p>
      </dgm:t>
    </dgm:pt>
  </dgm:ptLst>
  <dgm:cxnLst>
    <dgm:cxn modelId="{55645719-EEC3-45F6-80DC-FAB8E25213D4}" srcId="{11DF205C-F56C-4B04-8C87-D4371C80E0F7}" destId="{1F85A061-720D-421E-917C-EF7890B620AE}" srcOrd="6" destOrd="0" parTransId="{F5ABAEC0-87E5-4F2B-BEEB-24A135CB7A02}" sibTransId="{BA498FB1-3DC2-4A34-B10E-558542870DEC}"/>
    <dgm:cxn modelId="{8CF276AE-27FA-43E0-8919-BD071B496011}" srcId="{11DF205C-F56C-4B04-8C87-D4371C80E0F7}" destId="{D0F07E1E-584A-40C0-9E78-78C49F93DC8F}" srcOrd="5" destOrd="0" parTransId="{7536E962-C0BF-4661-8D3B-F6D8F828E28E}" sibTransId="{5FB300B4-5B70-4F10-9643-94ACC3D6B51B}"/>
    <dgm:cxn modelId="{DA01B4AC-7FFB-46E9-9A7C-3C47F442A46D}" srcId="{11DF205C-F56C-4B04-8C87-D4371C80E0F7}" destId="{F9E74126-DB5C-4822-9131-25BEACF8FDA2}" srcOrd="8" destOrd="0" parTransId="{433E9AF6-8B68-4619-BA55-3D3D90AC5FC6}" sibTransId="{CE7F9467-B6B7-4B53-9E92-5BC19EACC844}"/>
    <dgm:cxn modelId="{822E66FD-7896-4DF7-9763-15250AECC32D}" srcId="{11DF205C-F56C-4B04-8C87-D4371C80E0F7}" destId="{561F92AF-AF06-4866-B537-9965EA3F41B3}" srcOrd="0" destOrd="0" parTransId="{EDAFC7DE-1CF3-4CB1-8782-9E34DF7A86DF}" sibTransId="{962DF4B0-A789-4510-BD69-C23FED4AC230}"/>
    <dgm:cxn modelId="{F068F4C4-05BF-426C-9535-263435091CE0}" srcId="{11DF205C-F56C-4B04-8C87-D4371C80E0F7}" destId="{85B81564-4436-463C-8047-0C3155825EF6}" srcOrd="2" destOrd="0" parTransId="{D5F30D05-7B04-443C-B874-3E57F5F478A9}" sibTransId="{62E2239B-5D9C-4F70-BEA0-9DF0BFE9E5ED}"/>
    <dgm:cxn modelId="{15EB9DF2-6A78-4012-B170-5A2F484B4030}" type="presOf" srcId="{07BEBEDC-9F1D-4772-9A22-1861ABF9EEE7}" destId="{8F6CBACD-73C3-4EE4-8362-B8BAD976ED9D}" srcOrd="0" destOrd="0" presId="urn:microsoft.com/office/officeart/2005/8/layout/cycle3"/>
    <dgm:cxn modelId="{0D50D865-2771-4B10-BFFF-2CA73FD694BE}" type="presOf" srcId="{27479306-65ED-42E7-9F19-205A58BC11AB}" destId="{FF2AC6CA-7492-463E-997E-DF0BF94DA53B}" srcOrd="0" destOrd="0" presId="urn:microsoft.com/office/officeart/2005/8/layout/cycle3"/>
    <dgm:cxn modelId="{0E7999F9-7BCB-4C66-AF88-8F3ECB25DAAD}" type="presOf" srcId="{F9E74126-DB5C-4822-9131-25BEACF8FDA2}" destId="{0A6A19AF-AD2D-4069-8DC1-B63D36D3B6D7}" srcOrd="0" destOrd="0" presId="urn:microsoft.com/office/officeart/2005/8/layout/cycle3"/>
    <dgm:cxn modelId="{E0BE7374-C5AE-4BE0-BB0A-6FDBCB07CB6C}" type="presOf" srcId="{85B81564-4436-463C-8047-0C3155825EF6}" destId="{7737AA70-A5BC-4688-B868-41C35C815216}" srcOrd="0" destOrd="0" presId="urn:microsoft.com/office/officeart/2005/8/layout/cycle3"/>
    <dgm:cxn modelId="{7FB851F8-7313-40A8-A56A-AB14E939F83B}" type="presOf" srcId="{962DF4B0-A789-4510-BD69-C23FED4AC230}" destId="{241D71F6-1A2F-4A5C-86AB-E40B093A5AA6}" srcOrd="0" destOrd="0" presId="urn:microsoft.com/office/officeart/2005/8/layout/cycle3"/>
    <dgm:cxn modelId="{4782C275-136C-4BCE-98CD-31A2746A627B}" type="presOf" srcId="{561F92AF-AF06-4866-B537-9965EA3F41B3}" destId="{FEE06807-632A-4609-9CE4-802A3E99BC90}" srcOrd="0" destOrd="0" presId="urn:microsoft.com/office/officeart/2005/8/layout/cycle3"/>
    <dgm:cxn modelId="{3BA099CF-F131-4CCB-8A2D-B7AB4BB374A3}" srcId="{11DF205C-F56C-4B04-8C87-D4371C80E0F7}" destId="{292939EB-A25C-4E0A-8A61-F5DCE82598B9}" srcOrd="4" destOrd="0" parTransId="{8B73DF91-67DB-46E3-98CE-2C5EE2E6D25C}" sibTransId="{3FC1B7A1-E18F-4644-9483-71912B1EE8AC}"/>
    <dgm:cxn modelId="{587A131A-8489-48F4-8235-CD24CB3CF653}" type="presOf" srcId="{68E5DBCD-A48B-4BDE-AC50-E72BD60F81D2}" destId="{E05FD601-4CF0-4B96-BC2D-9B7106553239}" srcOrd="0" destOrd="0" presId="urn:microsoft.com/office/officeart/2005/8/layout/cycle3"/>
    <dgm:cxn modelId="{B4446DAB-D283-4C75-B84A-27CFB74824EF}" type="presOf" srcId="{1F85A061-720D-421E-917C-EF7890B620AE}" destId="{4F3B71F9-B43E-45BD-8575-DE034A630331}" srcOrd="0" destOrd="0" presId="urn:microsoft.com/office/officeart/2005/8/layout/cycle3"/>
    <dgm:cxn modelId="{4FE476A2-76D9-4DB1-8276-7B67B1D87C11}" type="presOf" srcId="{292939EB-A25C-4E0A-8A61-F5DCE82598B9}" destId="{48A4B464-C37A-4DE4-9096-46605A9BB40C}" srcOrd="0" destOrd="0" presId="urn:microsoft.com/office/officeart/2005/8/layout/cycle3"/>
    <dgm:cxn modelId="{2B6018D8-046C-4557-AF50-24CFA72BD46E}" type="presOf" srcId="{D0F07E1E-584A-40C0-9E78-78C49F93DC8F}" destId="{E1BEEB30-BD5D-4E54-856B-7AD75434789C}" srcOrd="0" destOrd="0" presId="urn:microsoft.com/office/officeart/2005/8/layout/cycle3"/>
    <dgm:cxn modelId="{65BEE9F9-2FDC-48EC-88CF-652D4E8818B3}" srcId="{11DF205C-F56C-4B04-8C87-D4371C80E0F7}" destId="{68E5DBCD-A48B-4BDE-AC50-E72BD60F81D2}" srcOrd="3" destOrd="0" parTransId="{3458B984-0D3E-4E01-8F3F-6EDC9B725B3D}" sibTransId="{19FE413A-E636-4685-B149-A0A644F3441B}"/>
    <dgm:cxn modelId="{0DA10DD3-4ABD-45AE-92ED-859FFC2ADD63}" type="presOf" srcId="{11DF205C-F56C-4B04-8C87-D4371C80E0F7}" destId="{6550712F-AF5D-4BC9-B67F-465F08F592E1}" srcOrd="0" destOrd="0" presId="urn:microsoft.com/office/officeart/2005/8/layout/cycle3"/>
    <dgm:cxn modelId="{C82DB436-CEA2-4FE3-8609-D2AA377519C9}" srcId="{11DF205C-F56C-4B04-8C87-D4371C80E0F7}" destId="{27479306-65ED-42E7-9F19-205A58BC11AB}" srcOrd="7" destOrd="0" parTransId="{DB6E6E27-D3E0-439F-868E-33DE3868C2C6}" sibTransId="{C66DB8F5-909D-4C7C-A087-FADA285B09BD}"/>
    <dgm:cxn modelId="{7FE53E33-7899-40F1-88B4-43DFF28BB67F}" srcId="{11DF205C-F56C-4B04-8C87-D4371C80E0F7}" destId="{07BEBEDC-9F1D-4772-9A22-1861ABF9EEE7}" srcOrd="1" destOrd="0" parTransId="{928276CE-32C9-4A61-B22D-7FCD1C5F90D5}" sibTransId="{FF9A1F3C-AB17-491A-85A7-06946E22570D}"/>
    <dgm:cxn modelId="{52DBB068-452C-45EA-9301-47304A571D30}" type="presParOf" srcId="{6550712F-AF5D-4BC9-B67F-465F08F592E1}" destId="{502CB0FD-7ECF-4010-BA6A-5E4E1B7022C8}" srcOrd="0" destOrd="0" presId="urn:microsoft.com/office/officeart/2005/8/layout/cycle3"/>
    <dgm:cxn modelId="{7E143DC2-8A70-4B75-B277-9A59EA2C07B5}" type="presParOf" srcId="{502CB0FD-7ECF-4010-BA6A-5E4E1B7022C8}" destId="{FEE06807-632A-4609-9CE4-802A3E99BC90}" srcOrd="0" destOrd="0" presId="urn:microsoft.com/office/officeart/2005/8/layout/cycle3"/>
    <dgm:cxn modelId="{D8B7A661-E8AB-44D4-8AB0-A927FC8B5111}" type="presParOf" srcId="{502CB0FD-7ECF-4010-BA6A-5E4E1B7022C8}" destId="{241D71F6-1A2F-4A5C-86AB-E40B093A5AA6}" srcOrd="1" destOrd="0" presId="urn:microsoft.com/office/officeart/2005/8/layout/cycle3"/>
    <dgm:cxn modelId="{9AE89C8A-6EEC-433A-A1D2-2DFA7518878D}" type="presParOf" srcId="{502CB0FD-7ECF-4010-BA6A-5E4E1B7022C8}" destId="{8F6CBACD-73C3-4EE4-8362-B8BAD976ED9D}" srcOrd="2" destOrd="0" presId="urn:microsoft.com/office/officeart/2005/8/layout/cycle3"/>
    <dgm:cxn modelId="{EA10A8B2-98B4-448C-A3AB-2BBA5440309D}" type="presParOf" srcId="{502CB0FD-7ECF-4010-BA6A-5E4E1B7022C8}" destId="{7737AA70-A5BC-4688-B868-41C35C815216}" srcOrd="3" destOrd="0" presId="urn:microsoft.com/office/officeart/2005/8/layout/cycle3"/>
    <dgm:cxn modelId="{32C352B3-6B2B-4187-AC9C-C0CCAC7ED951}" type="presParOf" srcId="{502CB0FD-7ECF-4010-BA6A-5E4E1B7022C8}" destId="{E05FD601-4CF0-4B96-BC2D-9B7106553239}" srcOrd="4" destOrd="0" presId="urn:microsoft.com/office/officeart/2005/8/layout/cycle3"/>
    <dgm:cxn modelId="{6FFF86C7-6DA1-42B8-8AD0-1F4AE65547C7}" type="presParOf" srcId="{502CB0FD-7ECF-4010-BA6A-5E4E1B7022C8}" destId="{48A4B464-C37A-4DE4-9096-46605A9BB40C}" srcOrd="5" destOrd="0" presId="urn:microsoft.com/office/officeart/2005/8/layout/cycle3"/>
    <dgm:cxn modelId="{81226197-46DD-4027-9855-CAFBAEDB5437}" type="presParOf" srcId="{502CB0FD-7ECF-4010-BA6A-5E4E1B7022C8}" destId="{E1BEEB30-BD5D-4E54-856B-7AD75434789C}" srcOrd="6" destOrd="0" presId="urn:microsoft.com/office/officeart/2005/8/layout/cycle3"/>
    <dgm:cxn modelId="{1090A006-EF7D-4E93-8E68-D199EDD6DBAF}" type="presParOf" srcId="{502CB0FD-7ECF-4010-BA6A-5E4E1B7022C8}" destId="{4F3B71F9-B43E-45BD-8575-DE034A630331}" srcOrd="7" destOrd="0" presId="urn:microsoft.com/office/officeart/2005/8/layout/cycle3"/>
    <dgm:cxn modelId="{D8412F55-CAA9-451B-B913-CA11515C2B61}" type="presParOf" srcId="{502CB0FD-7ECF-4010-BA6A-5E4E1B7022C8}" destId="{FF2AC6CA-7492-463E-997E-DF0BF94DA53B}" srcOrd="8" destOrd="0" presId="urn:microsoft.com/office/officeart/2005/8/layout/cycle3"/>
    <dgm:cxn modelId="{5F9921C9-F80B-4DC9-9245-AEEDD9FA96A5}" type="presParOf" srcId="{502CB0FD-7ECF-4010-BA6A-5E4E1B7022C8}" destId="{0A6A19AF-AD2D-4069-8DC1-B63D36D3B6D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D71F6-1A2F-4A5C-86AB-E40B093A5AA6}">
      <dsp:nvSpPr>
        <dsp:cNvPr id="0" name=""/>
        <dsp:cNvSpPr/>
      </dsp:nvSpPr>
      <dsp:spPr>
        <a:xfrm>
          <a:off x="2300822" y="-81659"/>
          <a:ext cx="3908125" cy="3908125"/>
        </a:xfrm>
        <a:prstGeom prst="circularArrow">
          <a:avLst>
            <a:gd name="adj1" fmla="val 5544"/>
            <a:gd name="adj2" fmla="val 330680"/>
            <a:gd name="adj3" fmla="val 14489101"/>
            <a:gd name="adj4" fmla="val 16965502"/>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06807-632A-4609-9CE4-802A3E99BC90}">
      <dsp:nvSpPr>
        <dsp:cNvPr id="0" name=""/>
        <dsp:cNvSpPr/>
      </dsp:nvSpPr>
      <dsp:spPr>
        <a:xfrm>
          <a:off x="3635029" y="-29925"/>
          <a:ext cx="1239710" cy="5674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Manufacturer</a:t>
          </a:r>
        </a:p>
      </dsp:txBody>
      <dsp:txXfrm>
        <a:off x="3662729" y="-2225"/>
        <a:ext cx="1184310" cy="512033"/>
      </dsp:txXfrm>
    </dsp:sp>
    <dsp:sp modelId="{8F6CBACD-73C3-4EE4-8362-B8BAD976ED9D}">
      <dsp:nvSpPr>
        <dsp:cNvPr id="0" name=""/>
        <dsp:cNvSpPr/>
      </dsp:nvSpPr>
      <dsp:spPr>
        <a:xfrm>
          <a:off x="4898159" y="495154"/>
          <a:ext cx="1238963" cy="567433"/>
        </a:xfrm>
        <a:prstGeom prst="roundRect">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NCCIC</a:t>
          </a:r>
        </a:p>
      </dsp:txBody>
      <dsp:txXfrm>
        <a:off x="4925859" y="522854"/>
        <a:ext cx="1183563" cy="512033"/>
      </dsp:txXfrm>
    </dsp:sp>
    <dsp:sp modelId="{7737AA70-A5BC-4688-B868-41C35C815216}">
      <dsp:nvSpPr>
        <dsp:cNvPr id="0" name=""/>
        <dsp:cNvSpPr/>
      </dsp:nvSpPr>
      <dsp:spPr>
        <a:xfrm>
          <a:off x="5276662" y="1347254"/>
          <a:ext cx="1238963" cy="567433"/>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Researchers</a:t>
          </a:r>
        </a:p>
      </dsp:txBody>
      <dsp:txXfrm>
        <a:off x="5304362" y="1374954"/>
        <a:ext cx="1183563" cy="512033"/>
      </dsp:txXfrm>
    </dsp:sp>
    <dsp:sp modelId="{E05FD601-4CF0-4B96-BC2D-9B7106553239}">
      <dsp:nvSpPr>
        <dsp:cNvPr id="0" name=""/>
        <dsp:cNvSpPr/>
      </dsp:nvSpPr>
      <dsp:spPr>
        <a:xfrm>
          <a:off x="5078702" y="2469942"/>
          <a:ext cx="1238963" cy="567433"/>
        </a:xfrm>
        <a:prstGeom prst="roundRect">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FDA</a:t>
          </a:r>
        </a:p>
      </dsp:txBody>
      <dsp:txXfrm>
        <a:off x="5106402" y="2497642"/>
        <a:ext cx="1183563" cy="512033"/>
      </dsp:txXfrm>
    </dsp:sp>
    <dsp:sp modelId="{48A4B464-C37A-4DE4-9096-46605A9BB40C}">
      <dsp:nvSpPr>
        <dsp:cNvPr id="0" name=""/>
        <dsp:cNvSpPr/>
      </dsp:nvSpPr>
      <dsp:spPr>
        <a:xfrm>
          <a:off x="4306412" y="3172387"/>
          <a:ext cx="1239710" cy="567433"/>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Health Care </a:t>
          </a:r>
        </a:p>
        <a:p>
          <a:pPr lvl="0" algn="ctr" defTabSz="622300">
            <a:lnSpc>
              <a:spcPct val="90000"/>
            </a:lnSpc>
            <a:spcBef>
              <a:spcPct val="0"/>
            </a:spcBef>
            <a:spcAft>
              <a:spcPct val="35000"/>
            </a:spcAft>
          </a:pPr>
          <a:r>
            <a:rPr lang="en-US" sz="1400" b="1" kern="1200" dirty="0">
              <a:solidFill>
                <a:schemeClr val="bg1"/>
              </a:solidFill>
            </a:rPr>
            <a:t>Facilities</a:t>
          </a:r>
        </a:p>
      </dsp:txBody>
      <dsp:txXfrm>
        <a:off x="4334112" y="3200087"/>
        <a:ext cx="1184310" cy="512033"/>
      </dsp:txXfrm>
    </dsp:sp>
    <dsp:sp modelId="{E1BEEB30-BD5D-4E54-856B-7AD75434789C}">
      <dsp:nvSpPr>
        <dsp:cNvPr id="0" name=""/>
        <dsp:cNvSpPr/>
      </dsp:nvSpPr>
      <dsp:spPr>
        <a:xfrm>
          <a:off x="2986174" y="3172401"/>
          <a:ext cx="1239710" cy="567433"/>
        </a:xfrm>
        <a:prstGeom prst="roundRect">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Clinicians</a:t>
          </a:r>
        </a:p>
      </dsp:txBody>
      <dsp:txXfrm>
        <a:off x="3013874" y="3200101"/>
        <a:ext cx="1184310" cy="512033"/>
      </dsp:txXfrm>
    </dsp:sp>
    <dsp:sp modelId="{4F3B71F9-B43E-45BD-8575-DE034A630331}">
      <dsp:nvSpPr>
        <dsp:cNvPr id="0" name=""/>
        <dsp:cNvSpPr/>
      </dsp:nvSpPr>
      <dsp:spPr>
        <a:xfrm>
          <a:off x="2192104" y="2469942"/>
          <a:ext cx="1238963" cy="567433"/>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Patients</a:t>
          </a:r>
        </a:p>
      </dsp:txBody>
      <dsp:txXfrm>
        <a:off x="2219804" y="2497642"/>
        <a:ext cx="1183563" cy="512033"/>
      </dsp:txXfrm>
    </dsp:sp>
    <dsp:sp modelId="{FF2AC6CA-7492-463E-997E-DF0BF94DA53B}">
      <dsp:nvSpPr>
        <dsp:cNvPr id="0" name=""/>
        <dsp:cNvSpPr/>
      </dsp:nvSpPr>
      <dsp:spPr>
        <a:xfrm>
          <a:off x="1993770" y="1346449"/>
          <a:ext cx="1239710" cy="569044"/>
        </a:xfrm>
        <a:prstGeom prst="roundRect">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Professional Societies</a:t>
          </a:r>
          <a:endParaRPr lang="en-US" sz="1400" b="1" kern="1200" dirty="0">
            <a:solidFill>
              <a:schemeClr val="bg1"/>
            </a:solidFill>
          </a:endParaRPr>
        </a:p>
      </dsp:txBody>
      <dsp:txXfrm>
        <a:off x="2021548" y="1374227"/>
        <a:ext cx="1184154" cy="513488"/>
      </dsp:txXfrm>
    </dsp:sp>
    <dsp:sp modelId="{0A6A19AF-AD2D-4069-8DC1-B63D36D3B6D7}">
      <dsp:nvSpPr>
        <dsp:cNvPr id="0" name=""/>
        <dsp:cNvSpPr/>
      </dsp:nvSpPr>
      <dsp:spPr>
        <a:xfrm>
          <a:off x="2361010" y="516883"/>
          <a:ext cx="1239710" cy="56904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ISAOs</a:t>
          </a:r>
          <a:endParaRPr lang="en-US" sz="1400" b="1" kern="1200" dirty="0">
            <a:solidFill>
              <a:schemeClr val="bg1"/>
            </a:solidFill>
          </a:endParaRPr>
        </a:p>
      </dsp:txBody>
      <dsp:txXfrm>
        <a:off x="2388788" y="544661"/>
        <a:ext cx="1184154" cy="5134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F05F24C1-5F94-42BC-ABEB-1DB5A880631F}" type="datetimeFigureOut">
              <a:rPr lang="en-US" smtClean="0"/>
              <a:t>3/5/2019</a:t>
            </a:fld>
            <a:endParaRPr lang="en-US"/>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CA89458B-C357-4341-9D13-406A4A6559CE}" type="slidenum">
              <a:rPr lang="en-US" smtClean="0"/>
              <a:t>‹#›</a:t>
            </a:fld>
            <a:endParaRPr lang="en-US"/>
          </a:p>
        </p:txBody>
      </p:sp>
    </p:spTree>
    <p:extLst>
      <p:ext uri="{BB962C8B-B14F-4D97-AF65-F5344CB8AC3E}">
        <p14:creationId xmlns:p14="http://schemas.microsoft.com/office/powerpoint/2010/main" val="3962880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F94F1F9-670B-4BD8-A79A-22FF1A005646}" type="datetimeFigureOut">
              <a:rPr lang="en-US" smtClean="0"/>
              <a:t>3/5/2019</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t>
            </a:r>
            <a:r>
              <a:rPr lang="en-US" dirty="0" smtClean="0"/>
              <a:t>Afternoon,</a:t>
            </a:r>
            <a:endParaRPr lang="en-US" dirty="0"/>
          </a:p>
          <a:p>
            <a:endParaRPr lang="en-US" dirty="0"/>
          </a:p>
          <a:p>
            <a:r>
              <a:rPr lang="en-US" dirty="0"/>
              <a:t>I’m Matthew</a:t>
            </a:r>
            <a:r>
              <a:rPr lang="en-US" baseline="0" dirty="0"/>
              <a:t> Hazelett, </a:t>
            </a:r>
            <a:r>
              <a:rPr lang="en-US" baseline="0" dirty="0" smtClean="0"/>
              <a:t>I’m a reviewer in </a:t>
            </a:r>
            <a:r>
              <a:rPr lang="en-US" baseline="0" dirty="0"/>
              <a:t>the </a:t>
            </a:r>
            <a:r>
              <a:rPr lang="en-US" baseline="0" dirty="0" smtClean="0"/>
              <a:t>Division of Cardiovascular Devices at </a:t>
            </a:r>
            <a:r>
              <a:rPr lang="en-US" baseline="0" dirty="0"/>
              <a:t>the FDA and am going to talk with you today about </a:t>
            </a:r>
            <a:r>
              <a:rPr lang="en-US" baseline="0" dirty="0" smtClean="0"/>
              <a:t>FDA’s approach to Cybersecurity for Medical Devices. </a:t>
            </a:r>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330755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implementation</a:t>
            </a:r>
            <a:r>
              <a:rPr lang="en-US" baseline="0" dirty="0" smtClean="0"/>
              <a:t> of the cybersecurity guidance documents, FDA has seen several improvements in how cybersecurity is being addressed for medical devices. </a:t>
            </a:r>
          </a:p>
          <a:p>
            <a:endParaRPr lang="en-US" baseline="0" dirty="0" smtClean="0"/>
          </a:p>
          <a:p>
            <a:r>
              <a:rPr lang="en-US" baseline="0" dirty="0" smtClean="0"/>
              <a:t>For example, during premarket reviews:</a:t>
            </a:r>
          </a:p>
          <a:p>
            <a:pPr marL="171450" indent="-171450">
              <a:buFont typeface="Arial" panose="020B0604020202020204" pitchFamily="34" charset="0"/>
              <a:buChar char="•"/>
            </a:pPr>
            <a:r>
              <a:rPr lang="en-US" baseline="0" dirty="0" smtClean="0"/>
              <a:t>We have seen an increase in early engagement with FDA on cybersecurity designs and approaches through the </a:t>
            </a:r>
            <a:r>
              <a:rPr lang="en-US" baseline="0" dirty="0" err="1" smtClean="0"/>
              <a:t>presubmission</a:t>
            </a:r>
            <a:r>
              <a:rPr lang="en-US" baseline="0" dirty="0" smtClean="0"/>
              <a:t> process,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have seen more submissions to enhance the security of fielded devices or to patch vulnerabilities identified after market release, and</a:t>
            </a:r>
          </a:p>
          <a:p>
            <a:pPr marL="171450" indent="-171450">
              <a:buFont typeface="Arial" panose="020B0604020202020204" pitchFamily="34" charset="0"/>
              <a:buChar char="•"/>
            </a:pPr>
            <a:r>
              <a:rPr lang="en-US" baseline="0" dirty="0" smtClean="0"/>
              <a:t>FDA has been increasingly identifying a lack of/or insufficient cybersecurity documentation or mitigations and has been issuing deficiencies to manufacturers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 the </a:t>
            </a:r>
            <a:r>
              <a:rPr lang="en-US" baseline="0" dirty="0" err="1" smtClean="0"/>
              <a:t>postmarket</a:t>
            </a:r>
            <a:r>
              <a:rPr lang="en-US" baseline="0" dirty="0" smtClean="0"/>
              <a:t> space:</a:t>
            </a:r>
          </a:p>
          <a:p>
            <a:pPr marL="171450" indent="-171450">
              <a:buFont typeface="Arial" panose="020B0604020202020204" pitchFamily="34" charset="0"/>
              <a:buChar char="•"/>
            </a:pPr>
            <a:r>
              <a:rPr lang="en-US" baseline="0" dirty="0" smtClean="0"/>
              <a:t>FDA has issued several Safety Communications for identified vulnerabilities and corrections,</a:t>
            </a:r>
          </a:p>
          <a:p>
            <a:pPr marL="171450" indent="-171450">
              <a:buFont typeface="Arial" panose="020B0604020202020204" pitchFamily="34" charset="0"/>
              <a:buChar char="•"/>
            </a:pPr>
            <a:r>
              <a:rPr lang="en-US" baseline="0" dirty="0" smtClean="0"/>
              <a:t>Manufacturers have submitted voluntary recalls to address vulnerabilities identified in their products,</a:t>
            </a:r>
          </a:p>
          <a:p>
            <a:pPr marL="171450" indent="-171450">
              <a:buFont typeface="Arial" panose="020B0604020202020204" pitchFamily="34" charset="0"/>
              <a:buChar char="•"/>
            </a:pPr>
            <a:r>
              <a:rPr lang="en-US" baseline="0" dirty="0" smtClean="0"/>
              <a:t>Manufacturers are adopting listening systems for researchers, adopting coordinated disclosure policies, and participating in ISAOs, and </a:t>
            </a:r>
          </a:p>
          <a:p>
            <a:pPr marL="171450" indent="-171450">
              <a:buFont typeface="Arial" panose="020B0604020202020204" pitchFamily="34" charset="0"/>
              <a:buChar char="•"/>
            </a:pPr>
            <a:r>
              <a:rPr lang="en-US" baseline="0" dirty="0" smtClean="0"/>
              <a:t>FDA has included cybersecurity in manufacturer inspections and it has been cited in a warning letter.</a:t>
            </a:r>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51428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progress</a:t>
            </a:r>
            <a:r>
              <a:rPr lang="en-US" baseline="0" dirty="0" smtClean="0"/>
              <a:t> being made over the past several years and the continued evolution of cybersecurity as a review focus at FDA, we recognized that revising the premarket guidance could further improve medical device cybersecurity. The changes were informed by our </a:t>
            </a:r>
            <a:r>
              <a:rPr lang="en-US" dirty="0" smtClean="0"/>
              <a:t>initial experience</a:t>
            </a:r>
            <a:r>
              <a:rPr lang="en-US" baseline="0" dirty="0" smtClean="0"/>
              <a:t> with the 2014 Premarket Guidance as well as our learnings from the cybersecurity exploits and vulnerabilities identified since its release.</a:t>
            </a:r>
          </a:p>
          <a:p>
            <a:endParaRPr lang="en-US" baseline="0" dirty="0" smtClean="0"/>
          </a:p>
          <a:p>
            <a:r>
              <a:rPr lang="en-US" baseline="0" dirty="0" smtClean="0"/>
              <a:t>In the draft revision, FDA proposes a risk-based structure for cybersecurity design controls and reviews. </a:t>
            </a:r>
          </a:p>
          <a:p>
            <a:endParaRPr lang="en-US" baseline="0" dirty="0" smtClean="0"/>
          </a:p>
          <a:p>
            <a:r>
              <a:rPr lang="en-US" baseline="0" dirty="0" smtClean="0"/>
              <a:t>The draft also provides more detailed expectations for design controls, documentation, and labeling. These recommendations remain aligned with the NIST Cybersecurity Framework and the quality system regulations.</a:t>
            </a:r>
          </a:p>
          <a:p>
            <a:endParaRPr lang="en-US" baseline="0" dirty="0" smtClean="0"/>
          </a:p>
          <a:p>
            <a:r>
              <a:rPr lang="en-US" baseline="0" dirty="0" smtClean="0"/>
              <a:t>It also defines a cybersecurity bill of materials, or CBOM, to detail all commercial, open source, and off the shelf hardware and software contained in the device.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51428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a:t>
            </a:r>
            <a:r>
              <a:rPr lang="en-US" baseline="0" dirty="0" smtClean="0"/>
              <a:t> won’t address all of the items up here, w</a:t>
            </a:r>
            <a:r>
              <a:rPr lang="en-US" dirty="0" smtClean="0"/>
              <a:t>ith the adoption of the practices and principles detailed in the guidance documents,</a:t>
            </a:r>
            <a:r>
              <a:rPr lang="en-US" baseline="0" dirty="0" smtClean="0"/>
              <a:t> FDA believes that in the near future:</a:t>
            </a:r>
          </a:p>
          <a:p>
            <a:pPr marL="171450" indent="-171450">
              <a:buFont typeface="Arial" panose="020B0604020202020204" pitchFamily="34" charset="0"/>
              <a:buChar char="•"/>
            </a:pPr>
            <a:r>
              <a:rPr lang="en-US" dirty="0" smtClean="0"/>
              <a:t>Medical device updates are going to become, more and more, a part of the clinical and</a:t>
            </a:r>
            <a:r>
              <a:rPr lang="en-US" baseline="0" dirty="0" smtClean="0"/>
              <a:t> user routine and will be performed closer to the frequency we have become accustomed to with smartphone or computer program updates,</a:t>
            </a:r>
          </a:p>
          <a:p>
            <a:pPr marL="171450" indent="-171450">
              <a:buFont typeface="Arial" panose="020B0604020202020204" pitchFamily="34" charset="0"/>
              <a:buChar char="•"/>
            </a:pPr>
            <a:r>
              <a:rPr lang="en-US" baseline="0" dirty="0" smtClean="0"/>
              <a:t>collaboration between all stakeholders will continue to increase, </a:t>
            </a:r>
          </a:p>
          <a:p>
            <a:pPr marL="171450" indent="-171450">
              <a:buFont typeface="Arial" panose="020B0604020202020204" pitchFamily="34" charset="0"/>
              <a:buChar char="•"/>
            </a:pPr>
            <a:r>
              <a:rPr lang="en-US" baseline="0" dirty="0" smtClean="0"/>
              <a:t>and finally that awareness, education, and communication surrounding cybersecurity will continue to grow in the clinical and patient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371950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with that, thank you for your time.</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277420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have no disclosures to report</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187490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a:t>health care and public health critical infrastructure sector represents a significantly large attack surface for national security today.</a:t>
            </a:r>
          </a:p>
          <a:p>
            <a:endParaRPr lang="en-US" baseline="0" dirty="0"/>
          </a:p>
          <a:p>
            <a:r>
              <a:rPr lang="en-US" baseline="0" dirty="0"/>
              <a:t>Devices have capitalized on technological advances to become increasingly interconnected. With these connections, the </a:t>
            </a:r>
            <a:r>
              <a:rPr lang="en-US" baseline="0" dirty="0" smtClean="0"/>
              <a:t>hardware and software that </a:t>
            </a:r>
            <a:r>
              <a:rPr lang="en-US" baseline="0" dirty="0"/>
              <a:t>enables them </a:t>
            </a:r>
            <a:r>
              <a:rPr lang="en-US" baseline="0" dirty="0" smtClean="0"/>
              <a:t>are vulnerable </a:t>
            </a:r>
            <a:r>
              <a:rPr lang="en-US" baseline="0" dirty="0"/>
              <a:t>to cybersecurity threats. This technology is just like that used in any other computer system, like your smart phone.</a:t>
            </a:r>
          </a:p>
          <a:p>
            <a:endParaRPr lang="en-US" baseline="0" dirty="0"/>
          </a:p>
          <a:p>
            <a:r>
              <a:rPr lang="en-US" dirty="0"/>
              <a:t>Over</a:t>
            </a:r>
            <a:r>
              <a:rPr lang="en-US" baseline="0" dirty="0"/>
              <a:t> the past several years, we have all become aware of cybersecurity vulnerabilities and incidents that could directly impact medical devices or hospital network operations. </a:t>
            </a:r>
          </a:p>
          <a:p>
            <a:endParaRPr lang="en-US" baseline="0" dirty="0"/>
          </a:p>
          <a:p>
            <a:r>
              <a:rPr lang="en-US" baseline="0" dirty="0"/>
              <a:t>When vulnerabilities are not addressed and remediated, they can be </a:t>
            </a:r>
            <a:r>
              <a:rPr lang="en-US" baseline="0" dirty="0" smtClean="0"/>
              <a:t>exploited, </a:t>
            </a:r>
            <a:r>
              <a:rPr lang="en-US" baseline="0" dirty="0"/>
              <a:t>which can result in patient harm and serve as access points for entry into hospital and health care facility networks. One of the most notable exploits was the </a:t>
            </a:r>
            <a:r>
              <a:rPr lang="en-US" baseline="0" dirty="0" err="1"/>
              <a:t>WannaCry</a:t>
            </a:r>
            <a:r>
              <a:rPr lang="en-US" baseline="0" dirty="0"/>
              <a:t> ransomware attack </a:t>
            </a:r>
            <a:r>
              <a:rPr lang="en-US" baseline="0" dirty="0" smtClean="0"/>
              <a:t>which </a:t>
            </a:r>
            <a:r>
              <a:rPr lang="en-US" baseline="0" dirty="0"/>
              <a:t>was enabled by unpatched Windows operating systems.</a:t>
            </a:r>
          </a:p>
          <a:p>
            <a:endParaRPr lang="en-US" baseline="0" dirty="0"/>
          </a:p>
          <a:p>
            <a:r>
              <a:rPr lang="en-US" baseline="0" dirty="0"/>
              <a:t>Breaches into devices can compromise </a:t>
            </a:r>
            <a:r>
              <a:rPr lang="en-US" baseline="0" dirty="0" smtClean="0"/>
              <a:t>device and data </a:t>
            </a:r>
            <a:r>
              <a:rPr lang="en-US" baseline="0" dirty="0"/>
              <a:t>confidentiality, integrity, and availability. These breaches can result in release of patient health information, changing device settings or information, and denial of service attacks.</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110113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responsibility of cybersecurity does not rest on any single entity. While the core design and maintenance is primarily the responsibility of the device manufacturer and their suppliers, cybersecurity is a shared responsibility between all the stakeholders who review and interact with devices.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includes </a:t>
            </a:r>
            <a:r>
              <a:rPr lang="en-US" dirty="0" smtClean="0"/>
              <a:t>Patients and Clinicians who are responsible</a:t>
            </a:r>
            <a:r>
              <a:rPr lang="en-US" baseline="0" dirty="0" smtClean="0"/>
              <a:t> for updating their devices to ensure they have the most recent security patches.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care facilities work to secure their</a:t>
            </a:r>
            <a:r>
              <a:rPr lang="en-US" baseline="0" dirty="0" smtClean="0"/>
              <a:t> networks and assess the impact of the devices they purchase on their overall network security.</a:t>
            </a:r>
          </a:p>
          <a:p>
            <a:endParaRPr lang="en-US" baseline="0" dirty="0" smtClean="0"/>
          </a:p>
          <a:p>
            <a:r>
              <a:rPr lang="en-US" baseline="0" dirty="0" smtClean="0"/>
              <a:t>Information Sharing and Analysis Organizations, or ISAOs, work to share information between manufacturers and stakeholders.</a:t>
            </a:r>
          </a:p>
          <a:p>
            <a:endParaRPr lang="en-US" baseline="0" dirty="0" smtClean="0"/>
          </a:p>
          <a:p>
            <a:r>
              <a:rPr lang="en-US" baseline="0" dirty="0" smtClean="0"/>
              <a:t>And the </a:t>
            </a:r>
            <a:r>
              <a:rPr lang="en-US" dirty="0"/>
              <a:t>National Cybersecurity and Communications Integration Center </a:t>
            </a:r>
            <a:r>
              <a:rPr lang="en-US" dirty="0" smtClean="0"/>
              <a:t>(or NCCIC),</a:t>
            </a:r>
            <a:r>
              <a:rPr lang="en-US" baseline="0" dirty="0" smtClean="0"/>
              <a:t> </a:t>
            </a:r>
            <a:r>
              <a:rPr lang="en-US" baseline="0" dirty="0"/>
              <a:t>which is</a:t>
            </a:r>
            <a:r>
              <a:rPr lang="en-US" dirty="0"/>
              <a:t> the</a:t>
            </a:r>
            <a:r>
              <a:rPr lang="en-US" baseline="0" dirty="0"/>
              <a:t> segment of the Department of Homeland </a:t>
            </a:r>
            <a:r>
              <a:rPr lang="en-US" baseline="0" dirty="0" smtClean="0"/>
              <a:t>Security serves </a:t>
            </a:r>
            <a:r>
              <a:rPr lang="en-US" baseline="0" dirty="0"/>
              <a:t>to evaluate cybersecurity vulnerabilities and facilitates information sharing between security researchers and manufacturers. </a:t>
            </a:r>
            <a:endParaRPr lang="en-US" baseline="0" dirty="0" smtClean="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377144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has FDA approached the growing cybersecurity risks?</a:t>
            </a:r>
          </a:p>
          <a:p>
            <a:endParaRPr lang="en-US" baseline="0" dirty="0" smtClean="0"/>
          </a:p>
          <a:p>
            <a:r>
              <a:rPr lang="en-US" baseline="0" dirty="0" smtClean="0"/>
              <a:t>FDA </a:t>
            </a:r>
            <a:r>
              <a:rPr lang="en-US" baseline="0" dirty="0"/>
              <a:t>has developed and released two </a:t>
            </a:r>
            <a:r>
              <a:rPr lang="en-US" baseline="0" dirty="0" smtClean="0"/>
              <a:t>final Guidance </a:t>
            </a:r>
            <a:r>
              <a:rPr lang="en-US" baseline="0" dirty="0"/>
              <a:t>Documents regarding medical device cybersecurity. The premarket guidance was finalized in 2014 and the </a:t>
            </a:r>
            <a:r>
              <a:rPr lang="en-US" baseline="0" dirty="0" err="1"/>
              <a:t>postmarket</a:t>
            </a:r>
            <a:r>
              <a:rPr lang="en-US" baseline="0" dirty="0"/>
              <a:t> guidance was finalized in 2016. They serve to describe FDA’s current expectations for security in medical devices and fit into the Center’s Total Product Lifecycle Evaluation of devices where the </a:t>
            </a:r>
            <a:r>
              <a:rPr lang="en-US" baseline="0" dirty="0" err="1"/>
              <a:t>postmarket</a:t>
            </a:r>
            <a:r>
              <a:rPr lang="en-US" baseline="0" dirty="0"/>
              <a:t> experience and learnings are increasingly being used to inform premarket reviews.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346932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premarket</a:t>
            </a:r>
            <a:r>
              <a:rPr lang="en-US" baseline="0" dirty="0"/>
              <a:t> guidance, the FDA emphasized the s</a:t>
            </a:r>
            <a:r>
              <a:rPr lang="en-US" dirty="0"/>
              <a:t>hared responsibility between stakeholders, as I</a:t>
            </a:r>
            <a:r>
              <a:rPr lang="en-US" baseline="0" dirty="0"/>
              <a:t> mentioned </a:t>
            </a:r>
            <a:r>
              <a:rPr lang="en-US" dirty="0"/>
              <a:t>earlier. </a:t>
            </a:r>
          </a:p>
          <a:p>
            <a:endParaRPr lang="en-US" dirty="0"/>
          </a:p>
          <a:p>
            <a:r>
              <a:rPr lang="en-US" baseline="0" dirty="0"/>
              <a:t>It describes how a</a:t>
            </a:r>
            <a:r>
              <a:rPr lang="en-US" dirty="0"/>
              <a:t>ddressing cybersecurity during the design and development of the medical device could result in more robust and efficient mitigation of patient risks. </a:t>
            </a:r>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also recommends</a:t>
            </a:r>
            <a:r>
              <a:rPr lang="en-US" baseline="0" dirty="0"/>
              <a:t> that manufacturers e</a:t>
            </a:r>
            <a:r>
              <a:rPr lang="en-US" dirty="0"/>
              <a:t>stablish design inputs for devices related to cybersecurity</a:t>
            </a:r>
            <a:r>
              <a:rPr lang="en-US" baseline="0" dirty="0"/>
              <a:t> around </a:t>
            </a:r>
            <a:r>
              <a:rPr lang="en-US" baseline="0" dirty="0" smtClean="0"/>
              <a:t>the five core principles from the </a:t>
            </a:r>
            <a:r>
              <a:rPr lang="en-US" dirty="0" smtClean="0"/>
              <a:t>National Institute</a:t>
            </a:r>
            <a:r>
              <a:rPr lang="en-US" baseline="0" dirty="0" smtClean="0"/>
              <a:t> of </a:t>
            </a:r>
            <a:r>
              <a:rPr lang="en-US" dirty="0" smtClean="0"/>
              <a:t>Standards and Technology,</a:t>
            </a:r>
            <a:r>
              <a:rPr lang="en-US" baseline="0" dirty="0" smtClean="0"/>
              <a:t> or NIST,</a:t>
            </a:r>
            <a:r>
              <a:rPr lang="en-US" dirty="0" smtClean="0"/>
              <a:t> voluntary</a:t>
            </a:r>
            <a:r>
              <a:rPr lang="en-US" baseline="0" dirty="0" smtClean="0"/>
              <a:t> Cybersecurity </a:t>
            </a:r>
            <a:r>
              <a:rPr lang="en-US" dirty="0" smtClean="0"/>
              <a:t>Framework </a:t>
            </a:r>
            <a:r>
              <a:rPr lang="en-US" baseline="0" dirty="0" smtClean="0"/>
              <a:t>. These principles are to:</a:t>
            </a:r>
            <a:endParaRPr lang="en-US" baseline="0" dirty="0"/>
          </a:p>
          <a:p>
            <a:pPr marL="171450" indent="-171450">
              <a:buFont typeface="Arial" panose="020B0604020202020204" pitchFamily="34" charset="0"/>
              <a:buChar char="•"/>
            </a:pPr>
            <a:r>
              <a:rPr lang="en-US" baseline="0" dirty="0"/>
              <a:t>Identify, </a:t>
            </a:r>
          </a:p>
          <a:p>
            <a:pPr marL="171450" indent="-171450">
              <a:buFont typeface="Arial" panose="020B0604020202020204" pitchFamily="34" charset="0"/>
              <a:buChar char="•"/>
            </a:pPr>
            <a:r>
              <a:rPr lang="en-US" baseline="0" dirty="0"/>
              <a:t>Protect, </a:t>
            </a:r>
          </a:p>
          <a:p>
            <a:pPr marL="171450" indent="-171450">
              <a:buFont typeface="Arial" panose="020B0604020202020204" pitchFamily="34" charset="0"/>
              <a:buChar char="•"/>
            </a:pPr>
            <a:r>
              <a:rPr lang="en-US" baseline="0" dirty="0"/>
              <a:t>Detect, </a:t>
            </a:r>
          </a:p>
          <a:p>
            <a:pPr marL="171450" indent="-171450">
              <a:buFont typeface="Arial" panose="020B0604020202020204" pitchFamily="34" charset="0"/>
              <a:buChar char="•"/>
            </a:pPr>
            <a:r>
              <a:rPr lang="en-US" baseline="0" dirty="0"/>
              <a:t>Respond to, </a:t>
            </a:r>
          </a:p>
          <a:p>
            <a:pPr marL="171450" indent="-171450">
              <a:buFont typeface="Arial" panose="020B0604020202020204" pitchFamily="34" charset="0"/>
              <a:buChar char="•"/>
            </a:pPr>
            <a:r>
              <a:rPr lang="en-US" baseline="0" dirty="0"/>
              <a:t>and Recover from </a:t>
            </a:r>
          </a:p>
          <a:p>
            <a:pPr marL="0" indent="0">
              <a:buFont typeface="Arial" panose="020B0604020202020204" pitchFamily="34" charset="0"/>
              <a:buNone/>
            </a:pPr>
            <a:r>
              <a:rPr lang="en-US" baseline="0" dirty="0"/>
              <a:t>cybersecurity </a:t>
            </a:r>
            <a:r>
              <a:rPr lang="en-US" baseline="0" dirty="0" smtClean="0"/>
              <a:t>vulnerabilities.</a:t>
            </a:r>
            <a:endParaRPr lang="en-US" baseline="0" dirty="0"/>
          </a:p>
          <a:p>
            <a:endParaRPr lang="en-US" baseline="0" dirty="0"/>
          </a:p>
          <a:p>
            <a:r>
              <a:rPr lang="en-US" dirty="0"/>
              <a:t>And it stresses</a:t>
            </a:r>
            <a:r>
              <a:rPr lang="en-US" baseline="0" dirty="0"/>
              <a:t> the importance</a:t>
            </a:r>
            <a:r>
              <a:rPr lang="en-US" dirty="0"/>
              <a:t> of a cybersecurity vulnerability and management approach to </a:t>
            </a:r>
            <a:r>
              <a:rPr lang="en-US" dirty="0" smtClean="0"/>
              <a:t>ensure</a:t>
            </a:r>
            <a:r>
              <a:rPr lang="en-US" baseline="0" dirty="0" smtClean="0"/>
              <a:t> that potential cybersecurity risks are being monitored and addressed.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298449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err="1"/>
              <a:t>Postmarket</a:t>
            </a:r>
            <a:r>
              <a:rPr lang="en-US" baseline="0" dirty="0"/>
              <a:t> Guidance expanded upon the premarket guidance to detail expectations primarily pertaining to considerations after initial device </a:t>
            </a:r>
            <a:r>
              <a:rPr lang="en-US" baseline="0" dirty="0" smtClean="0"/>
              <a:t>release. </a:t>
            </a:r>
            <a:endParaRPr lang="en-US" baseline="0" dirty="0"/>
          </a:p>
          <a:p>
            <a:endParaRPr lang="en-US" dirty="0"/>
          </a:p>
          <a:p>
            <a:r>
              <a:rPr lang="en-US" dirty="0"/>
              <a:t>In the guidance,</a:t>
            </a:r>
            <a:r>
              <a:rPr lang="en-US" baseline="0" dirty="0"/>
              <a:t> we recommend </a:t>
            </a:r>
            <a:r>
              <a:rPr lang="en-US" dirty="0" smtClean="0"/>
              <a:t>a </a:t>
            </a:r>
            <a:r>
              <a:rPr lang="en-US" dirty="0"/>
              <a:t>risk-based framework </a:t>
            </a:r>
            <a:r>
              <a:rPr lang="en-US" dirty="0" smtClean="0"/>
              <a:t>is used</a:t>
            </a:r>
            <a:r>
              <a:rPr lang="en-US" baseline="0" dirty="0" smtClean="0"/>
              <a:t> </a:t>
            </a:r>
            <a:r>
              <a:rPr lang="en-US" dirty="0" smtClean="0"/>
              <a:t>to </a:t>
            </a:r>
            <a:r>
              <a:rPr lang="en-US" dirty="0"/>
              <a:t>assure risks to public health are addressed in a continual and timely </a:t>
            </a:r>
            <a:r>
              <a:rPr lang="en-US" dirty="0" smtClean="0"/>
              <a:t>fashion</a:t>
            </a:r>
          </a:p>
          <a:p>
            <a:endParaRPr lang="en-US" dirty="0"/>
          </a:p>
          <a:p>
            <a:r>
              <a:rPr lang="en-US" dirty="0"/>
              <a:t>It articulates manufacturer responsibilities for cybersecurity within the context</a:t>
            </a:r>
            <a:r>
              <a:rPr lang="en-US" baseline="0" dirty="0"/>
              <a:t> of the Quality System Regulations</a:t>
            </a:r>
          </a:p>
          <a:p>
            <a:endParaRPr lang="en-US" dirty="0"/>
          </a:p>
          <a:p>
            <a:r>
              <a:rPr lang="en-US" dirty="0"/>
              <a:t>It stresses the need to foster a collaborative and coordinated approach to information sharing and risk assessment</a:t>
            </a:r>
          </a:p>
          <a:p>
            <a:endParaRPr lang="en-US" dirty="0"/>
          </a:p>
          <a:p>
            <a:r>
              <a:rPr lang="en-US" dirty="0"/>
              <a:t>And it aims to incentivize the “right” behavior by describing how </a:t>
            </a:r>
            <a:r>
              <a:rPr lang="en-US" baseline="0" dirty="0"/>
              <a:t>some cybersecurity changes can be implemented and deployed without requiring </a:t>
            </a:r>
            <a:r>
              <a:rPr lang="en-US" baseline="0" dirty="0" smtClean="0"/>
              <a:t>FDA premarket </a:t>
            </a:r>
            <a:r>
              <a:rPr lang="en-US" baseline="0" dirty="0"/>
              <a:t>review and approval.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425564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there was one key takeaway that I hope you get from this session, it would be that o</a:t>
            </a:r>
            <a:r>
              <a:rPr lang="en-US" dirty="0" smtClean="0"/>
              <a:t>ne </a:t>
            </a:r>
            <a:r>
              <a:rPr lang="en-US" dirty="0"/>
              <a:t>of</a:t>
            </a:r>
            <a:r>
              <a:rPr lang="en-US" baseline="0" dirty="0"/>
              <a:t> the core differences between </a:t>
            </a:r>
            <a:r>
              <a:rPr lang="en-US" baseline="0" dirty="0" smtClean="0"/>
              <a:t>the assessment of cybersecurity risks and standard device risks, like </a:t>
            </a:r>
            <a:r>
              <a:rPr lang="en-US" baseline="0" dirty="0"/>
              <a:t>component </a:t>
            </a:r>
            <a:r>
              <a:rPr lang="en-US" baseline="0" dirty="0" smtClean="0"/>
              <a:t>failures, is that </a:t>
            </a:r>
            <a:r>
              <a:rPr lang="en-US" baseline="0" dirty="0"/>
              <a:t>assessing cybersecurity risks requires taking into account an active adversary or attacker with either malicious intent or a lack of understanding of the potential consequences of an exploit. </a:t>
            </a:r>
            <a:r>
              <a:rPr lang="en-US" baseline="0" dirty="0" smtClean="0"/>
              <a:t>It requires an assessment of what can the device do, or more specifically, what can the device be made to do, instead of assessing what the device was designed to do. </a:t>
            </a:r>
            <a:endParaRPr lang="en-US" baseline="0" dirty="0"/>
          </a:p>
          <a:p>
            <a:endParaRPr lang="en-US" baseline="0" dirty="0"/>
          </a:p>
          <a:p>
            <a:r>
              <a:rPr lang="en-US" baseline="0" dirty="0"/>
              <a:t>Standard device </a:t>
            </a:r>
            <a:r>
              <a:rPr lang="en-US" baseline="0" dirty="0" smtClean="0"/>
              <a:t>risks are </a:t>
            </a:r>
            <a:r>
              <a:rPr lang="en-US" baseline="0" dirty="0"/>
              <a:t>the ones that you are used to discussing everyday with patients and </a:t>
            </a:r>
            <a:r>
              <a:rPr lang="en-US" baseline="0" dirty="0" smtClean="0"/>
              <a:t>can </a:t>
            </a:r>
            <a:r>
              <a:rPr lang="en-US" baseline="0" dirty="0"/>
              <a:t>be assessed based on the likelihood of the failure to occur and the resultant severity of the harm if it were to occur. They are often predictable either in their time to failure and/or their rate of occurrence. </a:t>
            </a:r>
          </a:p>
          <a:p>
            <a:endParaRPr lang="en-US" baseline="0" dirty="0"/>
          </a:p>
          <a:p>
            <a:r>
              <a:rPr lang="en-US" dirty="0" smtClean="0"/>
              <a:t>While FDA</a:t>
            </a:r>
            <a:r>
              <a:rPr lang="en-US" baseline="0" dirty="0" smtClean="0"/>
              <a:t> </a:t>
            </a:r>
            <a:r>
              <a:rPr lang="en-US" baseline="0" dirty="0"/>
              <a:t>recommends that cybersecurity risks and vulnerabilities also be assessed based on the Severity of patient harm, </a:t>
            </a:r>
            <a:r>
              <a:rPr lang="en-US" baseline="0" dirty="0" smtClean="0"/>
              <a:t>FDA recommends that instead of assessing the likelihood of a cybersecurity risk being exploited, that manufacturers assess the exploitability of the cybersecurity risk.</a:t>
            </a:r>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374602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Assessing </a:t>
            </a:r>
            <a:r>
              <a:rPr lang="en-US" baseline="0" dirty="0"/>
              <a:t>the exploitability of a </a:t>
            </a:r>
            <a:r>
              <a:rPr lang="en-US" baseline="0" dirty="0" smtClean="0"/>
              <a:t>cybersecurity risk or vulnerability </a:t>
            </a:r>
            <a:r>
              <a:rPr lang="en-US" baseline="0" dirty="0"/>
              <a:t>can </a:t>
            </a:r>
            <a:r>
              <a:rPr lang="en-US" baseline="0" dirty="0" smtClean="0"/>
              <a:t>take </a:t>
            </a:r>
            <a:r>
              <a:rPr lang="en-US" baseline="0" dirty="0"/>
              <a:t>into account </a:t>
            </a:r>
            <a:r>
              <a:rPr lang="en-US" baseline="0" dirty="0" smtClean="0"/>
              <a:t>factors like:</a:t>
            </a:r>
          </a:p>
          <a:p>
            <a:pPr marL="171450" indent="-171450">
              <a:buFont typeface="Arial" panose="020B0604020202020204" pitchFamily="34" charset="0"/>
              <a:buChar char="•"/>
            </a:pPr>
            <a:r>
              <a:rPr lang="en-US" baseline="0" dirty="0" smtClean="0"/>
              <a:t>Whether it can be exploited remotely or requires physical access,</a:t>
            </a:r>
          </a:p>
          <a:p>
            <a:pPr marL="171450" indent="-171450">
              <a:buFont typeface="Arial" panose="020B0604020202020204" pitchFamily="34" charset="0"/>
              <a:buChar char="•"/>
            </a:pPr>
            <a:r>
              <a:rPr lang="en-US" dirty="0" smtClean="0"/>
              <a:t>The</a:t>
            </a:r>
            <a:r>
              <a:rPr lang="en-US" baseline="0" dirty="0" smtClean="0"/>
              <a:t> </a:t>
            </a:r>
            <a:r>
              <a:rPr lang="en-US" dirty="0" smtClean="0"/>
              <a:t>complexity </a:t>
            </a:r>
            <a:r>
              <a:rPr lang="en-US" dirty="0"/>
              <a:t>of exploitation, </a:t>
            </a:r>
            <a:endParaRPr lang="en-US" dirty="0" smtClean="0"/>
          </a:p>
          <a:p>
            <a:pPr marL="171450" indent="-171450">
              <a:buFont typeface="Arial" panose="020B0604020202020204" pitchFamily="34" charset="0"/>
              <a:buChar char="•"/>
            </a:pPr>
            <a:r>
              <a:rPr lang="en-US" dirty="0" smtClean="0"/>
              <a:t>The Level</a:t>
            </a:r>
            <a:r>
              <a:rPr lang="en-US" baseline="0" dirty="0" smtClean="0"/>
              <a:t> of User Interaction</a:t>
            </a:r>
          </a:p>
          <a:p>
            <a:pPr marL="171450" indent="-171450">
              <a:buFont typeface="Arial" panose="020B0604020202020204" pitchFamily="34" charset="0"/>
              <a:buChar char="•"/>
            </a:pPr>
            <a:r>
              <a:rPr lang="en-US" baseline="0" dirty="0" smtClean="0"/>
              <a:t>The Exploit code maturity, and</a:t>
            </a:r>
          </a:p>
          <a:p>
            <a:pPr marL="171450" indent="-171450">
              <a:buFont typeface="Arial" panose="020B0604020202020204" pitchFamily="34" charset="0"/>
              <a:buChar char="•"/>
            </a:pPr>
            <a:r>
              <a:rPr lang="en-US" baseline="0" dirty="0" smtClean="0"/>
              <a:t>Whether compensating controls are available.</a:t>
            </a: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r>
              <a:rPr lang="en-US" baseline="0" dirty="0" smtClean="0"/>
              <a:t>A likelihood assessment can lead to a false sense of security where these factors are masked by an underlying assumption that “no one is going to do this”. FDA recognizes that no device will be 100% secure, but we are looking to ensure devices are secure today and securable for the future.</a:t>
            </a:r>
            <a:endParaRPr lang="en-US" dirty="0" smtClean="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3746020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49"/>
            <a:ext cx="2133600" cy="273844"/>
          </a:xfrm>
        </p:spPr>
        <p:txBody>
          <a:bodyPr/>
          <a:lstStyle/>
          <a:p>
            <a:fld id="{A349544A-F1CD-3844-BFB3-6D230A0137DD}" type="datetimeFigureOut">
              <a:rPr lang="en-US" smtClean="0"/>
              <a:t>3/5/2019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9" y="196069"/>
            <a:ext cx="2703422" cy="422484"/>
          </a:xfrm>
          <a:prstGeom prst="rect">
            <a:avLst/>
          </a:prstGeom>
        </p:spPr>
      </p:pic>
      <p:sp>
        <p:nvSpPr>
          <p:cNvPr id="9"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4767267"/>
            <a:ext cx="2133600" cy="273844"/>
          </a:xfrm>
        </p:spPr>
        <p:txBody>
          <a:bodyPr/>
          <a:lstStyle/>
          <a:p>
            <a:fld id="{A349544A-F1CD-3844-BFB3-6D230A0137DD}" type="datetimeFigureOut">
              <a:rPr lang="en-US" smtClean="0"/>
              <a:t>3/5/2019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309041" y="3875493"/>
            <a:ext cx="465407" cy="743080"/>
          </a:xfrm>
          <a:prstGeom prst="rect">
            <a:avLst/>
          </a:prstGeom>
        </p:spPr>
      </p:pic>
      <p:sp>
        <p:nvSpPr>
          <p:cNvPr id="9" name="Footer Placeholder 4"/>
          <p:cNvSpPr>
            <a:spLocks noGrp="1"/>
          </p:cNvSpPr>
          <p:nvPr>
            <p:ph type="ftr" sz="quarter" idx="11"/>
          </p:nvPr>
        </p:nvSpPr>
        <p:spPr>
          <a:xfrm rot="5400000">
            <a:off x="-800022" y="1042758"/>
            <a:ext cx="21717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63571" y="478216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4765596"/>
            <a:ext cx="2133600" cy="273844"/>
          </a:xfrm>
        </p:spPr>
        <p:txBody>
          <a:bodyPr/>
          <a:lstStyle/>
          <a:p>
            <a:fld id="{A349544A-F1CD-3844-BFB3-6D230A0137DD}" type="datetimeFigureOut">
              <a:rPr lang="en-US" smtClean="0"/>
              <a:t>3/5/2019</a:t>
            </a:fld>
            <a:endParaRPr lang="en-US"/>
          </a:p>
        </p:txBody>
      </p:sp>
      <p:sp>
        <p:nvSpPr>
          <p:cNvPr id="7"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96459" y="3888024"/>
            <a:ext cx="465407" cy="743080"/>
          </a:xfrm>
          <a:prstGeom prst="rect">
            <a:avLst/>
          </a:prstGeom>
        </p:spPr>
      </p:pic>
      <p:sp>
        <p:nvSpPr>
          <p:cNvPr id="10" name="TextBox 9"/>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1986455"/>
            <a:ext cx="4198518" cy="656134"/>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2"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3" y="1507335"/>
            <a:ext cx="8509103" cy="321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4781554"/>
            <a:ext cx="2133600" cy="273844"/>
          </a:xfrm>
        </p:spPr>
        <p:txBody>
          <a:bodyPr/>
          <a:lstStyle>
            <a:lvl1pPr algn="ctr">
              <a:defRPr/>
            </a:lvl1pPr>
          </a:lstStyle>
          <a:p>
            <a:fld id="{A349544A-F1CD-3844-BFB3-6D230A0137DD}" type="datetimeFigureOut">
              <a:rPr lang="en-US" smtClean="0"/>
              <a:pPr/>
              <a:t>3/5/2019</a:t>
            </a:fld>
            <a:endParaRPr lang="en-US" dirty="0"/>
          </a:p>
        </p:txBody>
      </p:sp>
      <p:sp>
        <p:nvSpPr>
          <p:cNvPr id="5" name="Footer Placeholder 4"/>
          <p:cNvSpPr>
            <a:spLocks noGrp="1"/>
          </p:cNvSpPr>
          <p:nvPr>
            <p:ph type="ftr" sz="quarter" idx="11"/>
          </p:nvPr>
        </p:nvSpPr>
        <p:spPr>
          <a:xfrm>
            <a:off x="24765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9" name="TextBox 8"/>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4750598"/>
            <a:ext cx="2133600" cy="273844"/>
          </a:xfrm>
        </p:spPr>
        <p:txBody>
          <a:bodyPr/>
          <a:lstStyle/>
          <a:p>
            <a:fld id="{A349544A-F1CD-3844-BFB3-6D230A0137DD}" type="datetimeFigureOut">
              <a:rPr lang="en-US" smtClean="0"/>
              <a:t>3/5/2019</a:t>
            </a:fld>
            <a:endParaRPr lang="en-US"/>
          </a:p>
        </p:txBody>
      </p:sp>
      <p:sp>
        <p:nvSpPr>
          <p:cNvPr id="6"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4762006"/>
            <a:ext cx="2133600" cy="273844"/>
          </a:xfrm>
        </p:spPr>
        <p:txBody>
          <a:bodyPr/>
          <a:lstStyle/>
          <a:p>
            <a:fld id="{A349544A-F1CD-3844-BFB3-6D230A0137DD}" type="datetimeFigureOut">
              <a:rPr lang="en-US" smtClean="0"/>
              <a:t>3/5/2019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202347"/>
            <a:ext cx="620543" cy="557310"/>
          </a:xfrm>
          <a:prstGeom prst="rect">
            <a:avLst/>
          </a:prstGeom>
        </p:spPr>
      </p:pic>
      <p:sp>
        <p:nvSpPr>
          <p:cNvPr id="8"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4785256"/>
            <a:ext cx="2133600" cy="273844"/>
          </a:xfrm>
        </p:spPr>
        <p:txBody>
          <a:bodyPr/>
          <a:lstStyle/>
          <a:p>
            <a:fld id="{A349544A-F1CD-3844-BFB3-6D230A0137DD}" type="datetimeFigureOut">
              <a:rPr lang="en-US" smtClean="0"/>
              <a:t>3/5/2019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9"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4788698"/>
            <a:ext cx="2133600" cy="273844"/>
          </a:xfrm>
        </p:spPr>
        <p:txBody>
          <a:bodyPr/>
          <a:lstStyle/>
          <a:p>
            <a:fld id="{A349544A-F1CD-3844-BFB3-6D230A0137DD}" type="datetimeFigureOut">
              <a:rPr lang="en-US" smtClean="0"/>
              <a:t>3/5/2019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11"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4793816"/>
            <a:ext cx="2133600" cy="273844"/>
          </a:xfrm>
        </p:spPr>
        <p:txBody>
          <a:bodyPr/>
          <a:lstStyle/>
          <a:p>
            <a:fld id="{A349544A-F1CD-3844-BFB3-6D230A0137DD}" type="datetimeFigureOut">
              <a:rPr lang="en-US" smtClean="0"/>
              <a:t>3/5/2019</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7"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a:xfrm>
            <a:off x="3465513" y="4762007"/>
            <a:ext cx="2133600" cy="273844"/>
          </a:xfrm>
        </p:spPr>
        <p:txBody>
          <a:bodyPr/>
          <a:lstStyle/>
          <a:p>
            <a:fld id="{A349544A-F1CD-3844-BFB3-6D230A0137DD}" type="datetimeFigureOut">
              <a:rPr lang="en-US" smtClean="0"/>
              <a:t>3/5/2019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9"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a:xfrm>
            <a:off x="3719014" y="4788698"/>
            <a:ext cx="2133600" cy="273844"/>
          </a:xfrm>
        </p:spPr>
        <p:txBody>
          <a:bodyPr/>
          <a:lstStyle/>
          <a:p>
            <a:fld id="{A349544A-F1CD-3844-BFB3-6D230A0137DD}" type="datetimeFigureOut">
              <a:rPr lang="en-US" smtClean="0"/>
              <a:t>3/5/2019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3" y="181875"/>
            <a:ext cx="620543" cy="557310"/>
          </a:xfrm>
          <a:prstGeom prst="rect">
            <a:avLst/>
          </a:prstGeom>
        </p:spPr>
      </p:pic>
      <p:sp>
        <p:nvSpPr>
          <p:cNvPr id="9" name="Footer Placeholder 4"/>
          <p:cNvSpPr>
            <a:spLocks noGrp="1"/>
          </p:cNvSpPr>
          <p:nvPr>
            <p:ph type="ftr" sz="quarter" idx="11"/>
          </p:nvPr>
        </p:nvSpPr>
        <p:spPr>
          <a:xfrm>
            <a:off x="304800" y="4788698"/>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641033" y="4807333"/>
            <a:ext cx="279164" cy="207749"/>
          </a:xfrm>
          <a:prstGeom prst="rect">
            <a:avLst/>
          </a:prstGeom>
          <a:noFill/>
        </p:spPr>
        <p:txBody>
          <a:bodyPr wrap="none" lIns="68580" tIns="34290" rIns="68580" bIns="34290" rtlCol="0">
            <a:spAutoFit/>
          </a:bodyPr>
          <a:lstStyle/>
          <a:p>
            <a:pPr algn="r"/>
            <a:fld id="{42D067E6-6582-4AD4-8521-F7089C370E58}" type="slidenum">
              <a:rPr lang="en-US" sz="900" smtClean="0">
                <a:solidFill>
                  <a:schemeClr val="tx2">
                    <a:lumMod val="60000"/>
                    <a:lumOff val="40000"/>
                  </a:schemeClr>
                </a:solidFill>
                <a:latin typeface="Helvetica"/>
                <a:cs typeface="Helvetica"/>
              </a:rPr>
              <a:t>‹#›</a:t>
            </a:fld>
            <a:endParaRPr lang="en-US" sz="9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349544A-F1CD-3844-BFB3-6D230A0137DD}" type="datetimeFigureOut">
              <a:rPr lang="en-US" smtClean="0"/>
              <a:t>3/5/2019</a:t>
            </a:fld>
            <a:endParaRPr lang="en-US"/>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da.gov/downloads/MedicalDevices/DeviceRegulationandGuidance/GuidanceDocuments/UCM623529.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atthew.Hazelett@fda.hhs.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da.gov/downloads/medicaldevices/deviceregulationandguidance/guidancedocuments/ucm35619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da.gov/downloads/medicaldevices/deviceregulationandguidance/guidancedocuments/ucm482022.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3563756"/>
            <a:ext cx="7772400" cy="1021556"/>
          </a:xfrm>
        </p:spPr>
        <p:txBody>
          <a:bodyPr/>
          <a:lstStyle/>
          <a:p>
            <a:r>
              <a:rPr lang="en-US" dirty="0" smtClean="0"/>
              <a:t>Cybersecurity: FDA Approach</a:t>
            </a:r>
            <a:endParaRPr lang="en-US" dirty="0"/>
          </a:p>
        </p:txBody>
      </p:sp>
      <p:sp>
        <p:nvSpPr>
          <p:cNvPr id="10" name="Text Placeholder 9"/>
          <p:cNvSpPr>
            <a:spLocks noGrp="1"/>
          </p:cNvSpPr>
          <p:nvPr>
            <p:ph type="body" idx="1"/>
          </p:nvPr>
        </p:nvSpPr>
        <p:spPr>
          <a:xfrm>
            <a:off x="722313" y="2438460"/>
            <a:ext cx="7772400" cy="1125140"/>
          </a:xfrm>
        </p:spPr>
        <p:txBody>
          <a:bodyPr/>
          <a:lstStyle/>
          <a:p>
            <a:r>
              <a:rPr lang="en-US" dirty="0"/>
              <a:t>Matthew Hazelett</a:t>
            </a:r>
          </a:p>
          <a:p>
            <a:r>
              <a:rPr lang="en-US" dirty="0" smtClean="0"/>
              <a:t>CRT 2019 </a:t>
            </a:r>
            <a:r>
              <a:rPr lang="en-US" dirty="0"/>
              <a:t>- FDA Luncheon Symposium: </a:t>
            </a:r>
            <a:endParaRPr lang="en-US" dirty="0" smtClean="0"/>
          </a:p>
          <a:p>
            <a:r>
              <a:rPr lang="en-US" dirty="0" smtClean="0"/>
              <a:t>Healthcare </a:t>
            </a:r>
            <a:r>
              <a:rPr lang="en-US" dirty="0"/>
              <a:t>Reform and its Impact on Innovation</a:t>
            </a:r>
          </a:p>
        </p:txBody>
      </p:sp>
      <p:sp>
        <p:nvSpPr>
          <p:cNvPr id="2" name="Footer Placeholder 1"/>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78946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497939"/>
            <a:ext cx="8509103" cy="694515"/>
          </a:xfrm>
        </p:spPr>
        <p:txBody>
          <a:bodyPr/>
          <a:lstStyle/>
          <a:p>
            <a:r>
              <a:rPr lang="en-US" dirty="0" smtClean="0"/>
              <a:t>Impact of FDA’s Approach</a:t>
            </a:r>
            <a:endParaRPr lang="en-US" dirty="0"/>
          </a:p>
        </p:txBody>
      </p:sp>
      <p:sp>
        <p:nvSpPr>
          <p:cNvPr id="3" name="Content Placeholder 2"/>
          <p:cNvSpPr>
            <a:spLocks noGrp="1"/>
          </p:cNvSpPr>
          <p:nvPr>
            <p:ph idx="1"/>
          </p:nvPr>
        </p:nvSpPr>
        <p:spPr>
          <a:xfrm>
            <a:off x="323853" y="1304145"/>
            <a:ext cx="8509103" cy="3417722"/>
          </a:xfrm>
        </p:spPr>
        <p:txBody>
          <a:bodyPr>
            <a:normAutofit fontScale="92500"/>
          </a:bodyPr>
          <a:lstStyle/>
          <a:p>
            <a:r>
              <a:rPr lang="en-US" dirty="0" smtClean="0"/>
              <a:t>Premarket</a:t>
            </a:r>
          </a:p>
          <a:p>
            <a:pPr lvl="1"/>
            <a:r>
              <a:rPr lang="en-US" dirty="0" err="1" smtClean="0"/>
              <a:t>Presubmissions</a:t>
            </a:r>
            <a:r>
              <a:rPr lang="en-US" dirty="0" smtClean="0"/>
              <a:t> prior to submission</a:t>
            </a:r>
          </a:p>
          <a:p>
            <a:pPr lvl="1"/>
            <a:r>
              <a:rPr lang="en-US" dirty="0"/>
              <a:t>Submissions to enhance security or address vulnerabilities in fielded devices</a:t>
            </a:r>
          </a:p>
          <a:p>
            <a:pPr lvl="1"/>
            <a:r>
              <a:rPr lang="en-US" dirty="0" smtClean="0"/>
              <a:t>Deficiencies in submissions</a:t>
            </a:r>
          </a:p>
          <a:p>
            <a:r>
              <a:rPr lang="en-US" dirty="0" err="1" smtClean="0"/>
              <a:t>Postmarket</a:t>
            </a:r>
            <a:endParaRPr lang="en-US" dirty="0" smtClean="0"/>
          </a:p>
          <a:p>
            <a:pPr lvl="1"/>
            <a:r>
              <a:rPr lang="en-US" dirty="0" smtClean="0"/>
              <a:t>FDA Safety Communications for vulnerabilities and corrections</a:t>
            </a:r>
          </a:p>
          <a:p>
            <a:pPr lvl="1"/>
            <a:r>
              <a:rPr lang="en-US" dirty="0" smtClean="0"/>
              <a:t>Recalls to address vulnerabilities</a:t>
            </a:r>
          </a:p>
          <a:p>
            <a:pPr lvl="1"/>
            <a:r>
              <a:rPr lang="en-US" dirty="0" smtClean="0"/>
              <a:t>Coordinated Disclosure Policies and ISAO participation</a:t>
            </a:r>
          </a:p>
          <a:p>
            <a:pPr lvl="1"/>
            <a:r>
              <a:rPr lang="en-US" dirty="0" smtClean="0"/>
              <a:t>Warning Letter citing cybersecurity concerns</a:t>
            </a:r>
          </a:p>
          <a:p>
            <a:pPr lvl="1"/>
            <a:endParaRPr lang="en-US" dirty="0" smtClean="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85876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497939"/>
            <a:ext cx="8509103" cy="694515"/>
          </a:xfrm>
        </p:spPr>
        <p:txBody>
          <a:bodyPr/>
          <a:lstStyle/>
          <a:p>
            <a:r>
              <a:rPr lang="en-US" dirty="0" smtClean="0"/>
              <a:t>Premarket Guidance: Draft 2018</a:t>
            </a:r>
            <a:endParaRPr lang="en-US" dirty="0"/>
          </a:p>
        </p:txBody>
      </p:sp>
      <p:sp>
        <p:nvSpPr>
          <p:cNvPr id="3" name="Content Placeholder 2"/>
          <p:cNvSpPr>
            <a:spLocks noGrp="1"/>
          </p:cNvSpPr>
          <p:nvPr>
            <p:ph idx="1"/>
          </p:nvPr>
        </p:nvSpPr>
        <p:spPr>
          <a:xfrm>
            <a:off x="323853" y="1304145"/>
            <a:ext cx="8509103" cy="3417722"/>
          </a:xfrm>
        </p:spPr>
        <p:txBody>
          <a:bodyPr/>
          <a:lstStyle/>
          <a:p>
            <a:r>
              <a:rPr lang="en-US" dirty="0" smtClean="0"/>
              <a:t>Draft Premarket Guidance Revision (2018)</a:t>
            </a:r>
          </a:p>
          <a:p>
            <a:pPr lvl="1"/>
            <a:r>
              <a:rPr lang="en-US" dirty="0" smtClean="0"/>
              <a:t>Risk-Based Structure</a:t>
            </a:r>
          </a:p>
          <a:p>
            <a:pPr lvl="1"/>
            <a:r>
              <a:rPr lang="en-US" dirty="0" smtClean="0"/>
              <a:t>More </a:t>
            </a:r>
            <a:r>
              <a:rPr lang="en-US" dirty="0"/>
              <a:t>detailed expectations</a:t>
            </a:r>
          </a:p>
          <a:p>
            <a:pPr lvl="2"/>
            <a:r>
              <a:rPr lang="en-US" dirty="0"/>
              <a:t>Designs</a:t>
            </a:r>
          </a:p>
          <a:p>
            <a:pPr lvl="2"/>
            <a:r>
              <a:rPr lang="en-US" dirty="0"/>
              <a:t>Documentation</a:t>
            </a:r>
          </a:p>
          <a:p>
            <a:pPr lvl="2"/>
            <a:r>
              <a:rPr lang="en-US" dirty="0"/>
              <a:t>Labeling</a:t>
            </a:r>
          </a:p>
          <a:p>
            <a:pPr lvl="1"/>
            <a:r>
              <a:rPr lang="en-US" dirty="0" smtClean="0"/>
              <a:t>Cybersecurity Bill of Materials</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70" y="1340761"/>
            <a:ext cx="2464298" cy="3178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056807" y="4631960"/>
            <a:ext cx="7577528" cy="438581"/>
          </a:xfrm>
          <a:prstGeom prst="rect">
            <a:avLst/>
          </a:prstGeom>
          <a:noFill/>
        </p:spPr>
        <p:txBody>
          <a:bodyPr wrap="square" lIns="68580" tIns="34290" rIns="68580" bIns="34290" rtlCol="0">
            <a:spAutoFit/>
          </a:bodyPr>
          <a:lstStyle/>
          <a:p>
            <a:r>
              <a:rPr lang="en-US" sz="1200" dirty="0"/>
              <a:t>Content of Premarket Submissions for Management of Cybersecurity in Medical Devices (Oct. 18, 2018), available at </a:t>
            </a:r>
            <a:r>
              <a:rPr lang="en-US" sz="1200" dirty="0">
                <a:hlinkClick r:id="rId4"/>
              </a:rPr>
              <a:t>https://www.fda.gov/downloads/MedicalDevices/DeviceRegulationandGuidance/GuidanceDocuments/UCM623529.pdf</a:t>
            </a:r>
            <a:r>
              <a:rPr lang="en-US" sz="1200" dirty="0"/>
              <a:t>  </a:t>
            </a:r>
          </a:p>
        </p:txBody>
      </p:sp>
    </p:spTree>
    <p:extLst>
      <p:ext uri="{BB962C8B-B14F-4D97-AF65-F5344CB8AC3E}">
        <p14:creationId xmlns:p14="http://schemas.microsoft.com/office/powerpoint/2010/main" val="1464579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497939"/>
            <a:ext cx="8509103" cy="694515"/>
          </a:xfrm>
        </p:spPr>
        <p:txBody>
          <a:bodyPr/>
          <a:lstStyle/>
          <a:p>
            <a:r>
              <a:rPr lang="en-US" dirty="0" smtClean="0"/>
              <a:t>Future Advances</a:t>
            </a:r>
            <a:endParaRPr lang="en-US" dirty="0"/>
          </a:p>
        </p:txBody>
      </p:sp>
      <p:sp>
        <p:nvSpPr>
          <p:cNvPr id="3" name="Content Placeholder 2"/>
          <p:cNvSpPr>
            <a:spLocks noGrp="1"/>
          </p:cNvSpPr>
          <p:nvPr>
            <p:ph idx="1"/>
          </p:nvPr>
        </p:nvSpPr>
        <p:spPr>
          <a:xfrm>
            <a:off x="323853" y="1192455"/>
            <a:ext cx="8509103" cy="3529412"/>
          </a:xfrm>
        </p:spPr>
        <p:txBody>
          <a:bodyPr numCol="2">
            <a:normAutofit lnSpcReduction="10000"/>
          </a:bodyPr>
          <a:lstStyle/>
          <a:p>
            <a:r>
              <a:rPr lang="en-US" dirty="0" smtClean="0"/>
              <a:t>Routine Update Schedules</a:t>
            </a:r>
          </a:p>
          <a:p>
            <a:r>
              <a:rPr lang="en-US" dirty="0" smtClean="0"/>
              <a:t>Increased </a:t>
            </a:r>
            <a:r>
              <a:rPr lang="en-US" dirty="0"/>
              <a:t>collaboration between stakeholders</a:t>
            </a:r>
          </a:p>
          <a:p>
            <a:r>
              <a:rPr lang="en-US" dirty="0" smtClean="0"/>
              <a:t>Increased adoption of Security-by-design into development</a:t>
            </a:r>
            <a:endParaRPr lang="en-US" dirty="0"/>
          </a:p>
          <a:p>
            <a:r>
              <a:rPr lang="en-US" dirty="0"/>
              <a:t>Increased reliability during update </a:t>
            </a:r>
            <a:r>
              <a:rPr lang="en-US" dirty="0" smtClean="0"/>
              <a:t>processes</a:t>
            </a:r>
          </a:p>
          <a:p>
            <a:r>
              <a:rPr lang="en-US" dirty="0" smtClean="0"/>
              <a:t>Improved </a:t>
            </a:r>
            <a:r>
              <a:rPr lang="en-US" dirty="0"/>
              <a:t>authentication schemes</a:t>
            </a:r>
          </a:p>
          <a:p>
            <a:r>
              <a:rPr lang="en-US" dirty="0"/>
              <a:t>Detection mechanisms for breaches</a:t>
            </a:r>
          </a:p>
          <a:p>
            <a:r>
              <a:rPr lang="en-US" dirty="0"/>
              <a:t>Increased response and rapid mitigation </a:t>
            </a:r>
            <a:r>
              <a:rPr lang="en-US" dirty="0" smtClean="0"/>
              <a:t>capabilities</a:t>
            </a:r>
          </a:p>
          <a:p>
            <a:r>
              <a:rPr lang="en-US" dirty="0" smtClean="0"/>
              <a:t>Increased innovation</a:t>
            </a:r>
            <a:endParaRPr lang="en-US" dirty="0"/>
          </a:p>
          <a:p>
            <a:r>
              <a:rPr lang="en-US" dirty="0"/>
              <a:t>Increased awareness, education, and communication</a:t>
            </a:r>
          </a:p>
          <a:p>
            <a:pPr marL="0" indent="0">
              <a:buNone/>
            </a:pPr>
            <a:endParaRPr lang="en-US" dirty="0"/>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30393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713" y="3519058"/>
            <a:ext cx="3316574" cy="530915"/>
          </a:xfrm>
          <a:prstGeom prst="rect">
            <a:avLst/>
          </a:prstGeom>
          <a:noFill/>
        </p:spPr>
        <p:txBody>
          <a:bodyPr wrap="square" lIns="68580" tIns="34290" rIns="68580" bIns="34290" rtlCol="0" anchor="b">
            <a:spAutoFit/>
          </a:bodyPr>
          <a:lstStyle/>
          <a:p>
            <a:pPr algn="ctr"/>
            <a:r>
              <a:rPr lang="en-US" sz="1500" dirty="0"/>
              <a:t>Matthew Hazelett</a:t>
            </a:r>
          </a:p>
          <a:p>
            <a:pPr algn="ctr"/>
            <a:r>
              <a:rPr lang="en-US" sz="1500" dirty="0">
                <a:hlinkClick r:id="rId3"/>
              </a:rPr>
              <a:t>Matthew.Hazelett@fda.hhs.gov</a:t>
            </a:r>
            <a:endParaRPr lang="en-US" sz="1500" dirty="0"/>
          </a:p>
        </p:txBody>
      </p:sp>
    </p:spTree>
    <p:extLst>
      <p:ext uri="{BB962C8B-B14F-4D97-AF65-F5344CB8AC3E}">
        <p14:creationId xmlns:p14="http://schemas.microsoft.com/office/powerpoint/2010/main" val="163978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520424"/>
            <a:ext cx="8509103" cy="694515"/>
          </a:xfrm>
        </p:spPr>
        <p:txBody>
          <a:bodyPr/>
          <a:lstStyle/>
          <a:p>
            <a:r>
              <a:rPr lang="en-US" dirty="0"/>
              <a:t>Disclosures</a:t>
            </a:r>
          </a:p>
        </p:txBody>
      </p:sp>
      <p:sp>
        <p:nvSpPr>
          <p:cNvPr id="3" name="Content Placeholder 2"/>
          <p:cNvSpPr>
            <a:spLocks noGrp="1"/>
          </p:cNvSpPr>
          <p:nvPr>
            <p:ph idx="1"/>
          </p:nvPr>
        </p:nvSpPr>
        <p:spPr/>
        <p:txBody>
          <a:bodyPr anchor="t">
            <a:normAutofit/>
          </a:bodyPr>
          <a:lstStyle/>
          <a:p>
            <a:pPr marL="0" indent="0">
              <a:buNone/>
            </a:pPr>
            <a:r>
              <a:rPr lang="en-US" dirty="0"/>
              <a:t>I have no disclosures to report</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6537819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497939"/>
            <a:ext cx="8509103" cy="694515"/>
          </a:xfrm>
        </p:spPr>
        <p:txBody>
          <a:bodyPr/>
          <a:lstStyle/>
          <a:p>
            <a:r>
              <a:rPr lang="en-US" dirty="0" smtClean="0"/>
              <a:t>Medical Device Cybersecurity</a:t>
            </a:r>
            <a:endParaRPr lang="en-US" dirty="0"/>
          </a:p>
        </p:txBody>
      </p:sp>
      <p:sp>
        <p:nvSpPr>
          <p:cNvPr id="3" name="Content Placeholder 2"/>
          <p:cNvSpPr>
            <a:spLocks noGrp="1"/>
          </p:cNvSpPr>
          <p:nvPr>
            <p:ph idx="1"/>
          </p:nvPr>
        </p:nvSpPr>
        <p:spPr>
          <a:xfrm>
            <a:off x="323853" y="1192455"/>
            <a:ext cx="8509103" cy="3529412"/>
          </a:xfrm>
        </p:spPr>
        <p:txBody>
          <a:bodyPr>
            <a:normAutofit fontScale="92500" lnSpcReduction="10000"/>
          </a:bodyPr>
          <a:lstStyle/>
          <a:p>
            <a:pPr>
              <a:lnSpc>
                <a:spcPct val="100000"/>
              </a:lnSpc>
              <a:defRPr/>
            </a:pPr>
            <a:r>
              <a:rPr lang="en-US" dirty="0"/>
              <a:t>Connected medical devices, like all other computer systems, incorporate software that are vulnerable to threats</a:t>
            </a:r>
          </a:p>
          <a:p>
            <a:pPr>
              <a:lnSpc>
                <a:spcPct val="100000"/>
              </a:lnSpc>
              <a:defRPr/>
            </a:pPr>
            <a:r>
              <a:rPr lang="en-US" dirty="0"/>
              <a:t>We are aware of cybersecurity vulnerabilities and incidents that could directly impact medical devices or hospital network operations</a:t>
            </a:r>
          </a:p>
          <a:p>
            <a:pPr>
              <a:lnSpc>
                <a:spcPct val="100000"/>
              </a:lnSpc>
              <a:defRPr/>
            </a:pPr>
            <a:r>
              <a:rPr lang="en-US" altLang="en-US" dirty="0"/>
              <a:t>When medical device vulnerabilities are not addressed and remediated, they can be exploited which can result in patient harm as well as serve as access points for entry into hospital/health care facility networks</a:t>
            </a:r>
          </a:p>
          <a:p>
            <a:pPr>
              <a:lnSpc>
                <a:spcPct val="100000"/>
              </a:lnSpc>
              <a:defRPr/>
            </a:pPr>
            <a:r>
              <a:rPr lang="en-US" altLang="en-US" dirty="0"/>
              <a:t>May lead to compromise of data confidentiality, integrity, and availability</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00036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45" y="432220"/>
            <a:ext cx="8509103" cy="694515"/>
          </a:xfrm>
        </p:spPr>
        <p:txBody>
          <a:bodyPr/>
          <a:lstStyle/>
          <a:p>
            <a:r>
              <a:rPr lang="en-US" dirty="0"/>
              <a:t>Shared Responsibility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2280795"/>
              </p:ext>
            </p:extLst>
          </p:nvPr>
        </p:nvGraphicFramePr>
        <p:xfrm>
          <a:off x="323851" y="1126734"/>
          <a:ext cx="8509397" cy="374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34167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509182"/>
            <a:ext cx="8509103" cy="694515"/>
          </a:xfrm>
        </p:spPr>
        <p:txBody>
          <a:bodyPr/>
          <a:lstStyle/>
          <a:p>
            <a:r>
              <a:rPr lang="en-US" dirty="0"/>
              <a:t>FDA Approach to Cybersecurity</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5" name="Rectangle: Rounded Corners 4"/>
          <p:cNvSpPr/>
          <p:nvPr/>
        </p:nvSpPr>
        <p:spPr>
          <a:xfrm>
            <a:off x="806503" y="1710187"/>
            <a:ext cx="3771900" cy="1538417"/>
          </a:xfrm>
          <a:prstGeom prst="roundRect">
            <a:avLst/>
          </a:prstGeom>
        </p:spPr>
        <p:style>
          <a:lnRef idx="1">
            <a:schemeClr val="accent3"/>
          </a:lnRef>
          <a:fillRef idx="3">
            <a:schemeClr val="accent3"/>
          </a:fillRef>
          <a:effectRef idx="2">
            <a:schemeClr val="accent3"/>
          </a:effectRef>
          <a:fontRef idx="minor">
            <a:schemeClr val="lt1"/>
          </a:fontRef>
        </p:style>
        <p:txBody>
          <a:bodyPr lIns="68580" tIns="34290" rIns="68580" bIns="34290" rtlCol="0" anchor="ctr"/>
          <a:lstStyle/>
          <a:p>
            <a:pPr algn="ctr"/>
            <a:r>
              <a:rPr lang="en-US" sz="2100" b="1" dirty="0">
                <a:solidFill>
                  <a:schemeClr val="tx1"/>
                </a:solidFill>
              </a:rPr>
              <a:t>Premarket Guidance</a:t>
            </a:r>
          </a:p>
          <a:p>
            <a:pPr algn="ctr"/>
            <a:r>
              <a:rPr lang="en-US" dirty="0">
                <a:solidFill>
                  <a:schemeClr val="tx1"/>
                </a:solidFill>
              </a:rPr>
              <a:t>Content of Premarket Submissions for Management of Cybersecurity in Medical Devices</a:t>
            </a:r>
          </a:p>
        </p:txBody>
      </p:sp>
      <p:sp>
        <p:nvSpPr>
          <p:cNvPr id="10" name="Rectangle: Rounded Corners 9"/>
          <p:cNvSpPr/>
          <p:nvPr/>
        </p:nvSpPr>
        <p:spPr>
          <a:xfrm>
            <a:off x="4578403" y="1710187"/>
            <a:ext cx="3771900" cy="1538417"/>
          </a:xfrm>
          <a:prstGeom prst="roundRect">
            <a:avLst/>
          </a:prstGeom>
        </p:spPr>
        <p:style>
          <a:lnRef idx="1">
            <a:schemeClr val="accent4"/>
          </a:lnRef>
          <a:fillRef idx="3">
            <a:schemeClr val="accent4"/>
          </a:fillRef>
          <a:effectRef idx="2">
            <a:schemeClr val="accent4"/>
          </a:effectRef>
          <a:fontRef idx="minor">
            <a:schemeClr val="lt1"/>
          </a:fontRef>
        </p:style>
        <p:txBody>
          <a:bodyPr lIns="68580" tIns="34290" rIns="68580" bIns="34290" rtlCol="0" anchor="ctr"/>
          <a:lstStyle/>
          <a:p>
            <a:pPr algn="ctr"/>
            <a:r>
              <a:rPr lang="en-US" sz="2100" b="1" dirty="0" err="1">
                <a:solidFill>
                  <a:schemeClr val="tx1"/>
                </a:solidFill>
              </a:rPr>
              <a:t>Postmarket</a:t>
            </a:r>
            <a:r>
              <a:rPr lang="en-US" sz="2100" b="1" dirty="0">
                <a:solidFill>
                  <a:schemeClr val="tx1"/>
                </a:solidFill>
              </a:rPr>
              <a:t> Guidance</a:t>
            </a:r>
          </a:p>
          <a:p>
            <a:pPr algn="ctr"/>
            <a:r>
              <a:rPr lang="en-US" dirty="0" err="1">
                <a:solidFill>
                  <a:schemeClr val="tx1"/>
                </a:solidFill>
              </a:rPr>
              <a:t>Postmarket</a:t>
            </a:r>
            <a:r>
              <a:rPr lang="en-US" dirty="0">
                <a:solidFill>
                  <a:schemeClr val="tx1"/>
                </a:solidFill>
              </a:rPr>
              <a:t> Management of </a:t>
            </a:r>
          </a:p>
          <a:p>
            <a:pPr algn="ctr"/>
            <a:r>
              <a:rPr lang="en-US" dirty="0">
                <a:solidFill>
                  <a:schemeClr val="tx1"/>
                </a:solidFill>
              </a:rPr>
              <a:t>Cybersecurity in Medical Devices</a:t>
            </a:r>
          </a:p>
        </p:txBody>
      </p:sp>
      <p:sp>
        <p:nvSpPr>
          <p:cNvPr id="11" name="Rectangle: Rounded Corners 10"/>
          <p:cNvSpPr/>
          <p:nvPr/>
        </p:nvSpPr>
        <p:spPr>
          <a:xfrm>
            <a:off x="806503" y="3248604"/>
            <a:ext cx="7543800" cy="1192200"/>
          </a:xfrm>
          <a:prstGeom prst="roundRect">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100" b="1" dirty="0">
                <a:solidFill>
                  <a:schemeClr val="tx1"/>
                </a:solidFill>
              </a:rPr>
              <a:t>Total Product Lifecycle Evaluation</a:t>
            </a:r>
          </a:p>
          <a:p>
            <a:pPr algn="ctr"/>
            <a:r>
              <a:rPr lang="en-US" dirty="0">
                <a:solidFill>
                  <a:schemeClr val="tx1"/>
                </a:solidFill>
              </a:rPr>
              <a:t>Apply </a:t>
            </a:r>
            <a:r>
              <a:rPr lang="en-US" dirty="0" err="1">
                <a:solidFill>
                  <a:schemeClr val="tx1"/>
                </a:solidFill>
              </a:rPr>
              <a:t>postmarket</a:t>
            </a:r>
            <a:r>
              <a:rPr lang="en-US" dirty="0">
                <a:solidFill>
                  <a:schemeClr val="tx1"/>
                </a:solidFill>
              </a:rPr>
              <a:t> experience and learnings to premarket review of devices</a:t>
            </a:r>
          </a:p>
        </p:txBody>
      </p:sp>
    </p:spTree>
    <p:extLst>
      <p:ext uri="{BB962C8B-B14F-4D97-AF65-F5344CB8AC3E}">
        <p14:creationId xmlns:p14="http://schemas.microsoft.com/office/powerpoint/2010/main" val="690906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153" y="1271462"/>
            <a:ext cx="2460530" cy="31799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3852" y="475454"/>
            <a:ext cx="8509103" cy="694515"/>
          </a:xfrm>
        </p:spPr>
        <p:txBody>
          <a:bodyPr/>
          <a:lstStyle/>
          <a:p>
            <a:r>
              <a:rPr lang="en-US" dirty="0"/>
              <a:t>FDA Premarket </a:t>
            </a:r>
            <a:r>
              <a:rPr lang="en-US" dirty="0" smtClean="0"/>
              <a:t>Guidance: 2014</a:t>
            </a:r>
            <a:endParaRPr lang="en-US" dirty="0"/>
          </a:p>
        </p:txBody>
      </p:sp>
      <p:sp>
        <p:nvSpPr>
          <p:cNvPr id="3" name="Content Placeholder 2"/>
          <p:cNvSpPr>
            <a:spLocks noGrp="1"/>
          </p:cNvSpPr>
          <p:nvPr>
            <p:ph idx="1"/>
          </p:nvPr>
        </p:nvSpPr>
        <p:spPr>
          <a:xfrm>
            <a:off x="323853" y="1271461"/>
            <a:ext cx="6048572" cy="3394227"/>
          </a:xfrm>
        </p:spPr>
        <p:txBody>
          <a:bodyPr>
            <a:normAutofit/>
          </a:bodyPr>
          <a:lstStyle/>
          <a:p>
            <a:pPr>
              <a:buFont typeface="Arial" panose="020B0604020202020204" pitchFamily="34" charset="0"/>
              <a:buChar char="•"/>
              <a:defRPr/>
            </a:pPr>
            <a:r>
              <a:rPr lang="en-US" altLang="en-US" dirty="0">
                <a:solidFill>
                  <a:prstClr val="black"/>
                </a:solidFill>
              </a:rPr>
              <a:t>S</a:t>
            </a:r>
            <a:r>
              <a:rPr lang="en-US" dirty="0">
                <a:solidFill>
                  <a:prstClr val="black"/>
                </a:solidFill>
              </a:rPr>
              <a:t>hared responsibility between </a:t>
            </a:r>
            <a:r>
              <a:rPr lang="en-US" dirty="0" smtClean="0">
                <a:solidFill>
                  <a:prstClr val="black"/>
                </a:solidFill>
              </a:rPr>
              <a:t>stakeholders</a:t>
            </a:r>
            <a:endParaRPr lang="en-US" altLang="en-US" dirty="0" smtClean="0">
              <a:solidFill>
                <a:prstClr val="black"/>
              </a:solidFill>
              <a:ea typeface="ＭＳ Ｐゴシック" pitchFamily="34" charset="-128"/>
            </a:endParaRPr>
          </a:p>
          <a:p>
            <a:pPr>
              <a:buFont typeface="Arial" panose="020B0604020202020204" pitchFamily="34" charset="0"/>
              <a:buChar char="•"/>
              <a:defRPr/>
            </a:pPr>
            <a:r>
              <a:rPr lang="en-US" altLang="en-US" dirty="0" smtClean="0">
                <a:solidFill>
                  <a:prstClr val="black"/>
                </a:solidFill>
              </a:rPr>
              <a:t>A</a:t>
            </a:r>
            <a:r>
              <a:rPr lang="en-US" dirty="0" smtClean="0">
                <a:solidFill>
                  <a:prstClr val="black"/>
                </a:solidFill>
              </a:rPr>
              <a:t>ddress cybersecurity during the design and development of the medical device </a:t>
            </a:r>
            <a:endParaRPr lang="en-US" altLang="en-US" dirty="0" smtClean="0">
              <a:solidFill>
                <a:prstClr val="black"/>
              </a:solidFill>
              <a:ea typeface="ＭＳ Ｐゴシック" pitchFamily="34" charset="-128"/>
            </a:endParaRPr>
          </a:p>
          <a:p>
            <a:pPr>
              <a:buFont typeface="Arial" panose="020B0604020202020204" pitchFamily="34" charset="0"/>
              <a:buChar char="•"/>
              <a:defRPr/>
            </a:pPr>
            <a:r>
              <a:rPr lang="en-US" altLang="en-US" dirty="0" smtClean="0">
                <a:solidFill>
                  <a:prstClr val="black"/>
                </a:solidFill>
              </a:rPr>
              <a:t>E</a:t>
            </a:r>
            <a:r>
              <a:rPr lang="en-US" dirty="0" smtClean="0">
                <a:solidFill>
                  <a:prstClr val="black"/>
                </a:solidFill>
              </a:rPr>
              <a:t>stablish </a:t>
            </a:r>
            <a:r>
              <a:rPr lang="en-US" dirty="0">
                <a:solidFill>
                  <a:prstClr val="black"/>
                </a:solidFill>
              </a:rPr>
              <a:t>design inputs for device related to cybersecurity</a:t>
            </a:r>
          </a:p>
          <a:p>
            <a:pPr>
              <a:buFont typeface="Arial" panose="020B0604020202020204" pitchFamily="34" charset="0"/>
              <a:buChar char="•"/>
              <a:defRPr/>
            </a:pPr>
            <a:r>
              <a:rPr lang="en-US" dirty="0" smtClean="0">
                <a:solidFill>
                  <a:prstClr val="black"/>
                </a:solidFill>
              </a:rPr>
              <a:t>Establish </a:t>
            </a:r>
            <a:r>
              <a:rPr lang="en-US" dirty="0">
                <a:solidFill>
                  <a:prstClr val="black"/>
                </a:solidFill>
              </a:rPr>
              <a:t>a cybersecurity vulnerability and </a:t>
            </a:r>
            <a:r>
              <a:rPr lang="en-US" dirty="0" smtClean="0">
                <a:solidFill>
                  <a:prstClr val="black"/>
                </a:solidFill>
              </a:rPr>
              <a:t>management </a:t>
            </a:r>
            <a:r>
              <a:rPr lang="en-US" dirty="0">
                <a:solidFill>
                  <a:prstClr val="black"/>
                </a:solidFill>
              </a:rPr>
              <a:t>approach</a:t>
            </a:r>
            <a:endParaRPr lang="en-US" altLang="en-US" dirty="0">
              <a:solidFill>
                <a:prstClr val="black"/>
              </a:solidFill>
              <a:ea typeface="ＭＳ Ｐゴシック" pitchFamily="34" charset="-128"/>
            </a:endParaRP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5" name="TextBox 4"/>
          <p:cNvSpPr txBox="1"/>
          <p:nvPr/>
        </p:nvSpPr>
        <p:spPr>
          <a:xfrm>
            <a:off x="1088571" y="4506686"/>
            <a:ext cx="7434943" cy="623248"/>
          </a:xfrm>
          <a:prstGeom prst="rect">
            <a:avLst/>
          </a:prstGeom>
          <a:noFill/>
        </p:spPr>
        <p:txBody>
          <a:bodyPr wrap="square" lIns="68580" tIns="34290" rIns="68580" bIns="34290" rtlCol="0">
            <a:spAutoFit/>
          </a:bodyPr>
          <a:lstStyle/>
          <a:p>
            <a:r>
              <a:rPr lang="en-US" sz="1200" dirty="0"/>
              <a:t>Content of Premarket Submissions for Management of Cybersecurity in Medical Devices, Guidance for Industry and Food and Drug Administration Staff (Oct. 2, 2014), available at </a:t>
            </a:r>
            <a:r>
              <a:rPr lang="en-US" sz="1200" dirty="0">
                <a:hlinkClick r:id="rId4"/>
              </a:rPr>
              <a:t>https://www.fda.gov/downloads/medicaldevices/deviceregulationandguidance/guidancedocuments/ucm356190.pdf</a:t>
            </a:r>
            <a:r>
              <a:rPr lang="en-US" sz="1200" dirty="0"/>
              <a:t>. </a:t>
            </a:r>
          </a:p>
        </p:txBody>
      </p:sp>
    </p:spTree>
    <p:extLst>
      <p:ext uri="{BB962C8B-B14F-4D97-AF65-F5344CB8AC3E}">
        <p14:creationId xmlns:p14="http://schemas.microsoft.com/office/powerpoint/2010/main" val="755880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266" y="1294888"/>
            <a:ext cx="2531619" cy="3267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3852" y="497939"/>
            <a:ext cx="8509103" cy="694515"/>
          </a:xfrm>
        </p:spPr>
        <p:txBody>
          <a:bodyPr/>
          <a:lstStyle/>
          <a:p>
            <a:r>
              <a:rPr lang="en-US" dirty="0"/>
              <a:t>FDA </a:t>
            </a:r>
            <a:r>
              <a:rPr lang="en-US" dirty="0" err="1"/>
              <a:t>Postmarket</a:t>
            </a:r>
            <a:r>
              <a:rPr lang="en-US" dirty="0"/>
              <a:t> </a:t>
            </a:r>
            <a:r>
              <a:rPr lang="en-US" dirty="0" smtClean="0"/>
              <a:t>Guidance: 2016</a:t>
            </a:r>
            <a:endParaRPr lang="en-US" dirty="0"/>
          </a:p>
        </p:txBody>
      </p:sp>
      <p:sp>
        <p:nvSpPr>
          <p:cNvPr id="3" name="Content Placeholder 2"/>
          <p:cNvSpPr>
            <a:spLocks noGrp="1"/>
          </p:cNvSpPr>
          <p:nvPr>
            <p:ph idx="1"/>
          </p:nvPr>
        </p:nvSpPr>
        <p:spPr>
          <a:xfrm>
            <a:off x="323854" y="1294888"/>
            <a:ext cx="6129413" cy="3426979"/>
          </a:xfrm>
        </p:spPr>
        <p:txBody>
          <a:bodyPr>
            <a:normAutofit/>
          </a:bodyPr>
          <a:lstStyle/>
          <a:p>
            <a:r>
              <a:rPr lang="en-US" dirty="0"/>
              <a:t>Use a risk-based framework to assure risks to public health are addressed in a continual and timely fashion</a:t>
            </a:r>
          </a:p>
          <a:p>
            <a:r>
              <a:rPr lang="en-US" dirty="0"/>
              <a:t>Articulate manufacturer responsibilities </a:t>
            </a:r>
          </a:p>
          <a:p>
            <a:r>
              <a:rPr lang="en-US" dirty="0"/>
              <a:t>Foster a collaborative and coordinated approach to information sharing and risk assessment</a:t>
            </a:r>
          </a:p>
          <a:p>
            <a:r>
              <a:rPr lang="en-US" dirty="0" smtClean="0"/>
              <a:t>Incentivize </a:t>
            </a:r>
            <a:r>
              <a:rPr lang="en-US" dirty="0"/>
              <a:t>the “right” behavior</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5" name="TextBox 4"/>
          <p:cNvSpPr txBox="1"/>
          <p:nvPr/>
        </p:nvSpPr>
        <p:spPr>
          <a:xfrm>
            <a:off x="1132114" y="4562341"/>
            <a:ext cx="7434943" cy="623248"/>
          </a:xfrm>
          <a:prstGeom prst="rect">
            <a:avLst/>
          </a:prstGeom>
          <a:noFill/>
        </p:spPr>
        <p:txBody>
          <a:bodyPr wrap="square" lIns="68580" tIns="34290" rIns="68580" bIns="34290" rtlCol="0">
            <a:spAutoFit/>
          </a:bodyPr>
          <a:lstStyle/>
          <a:p>
            <a:r>
              <a:rPr lang="en-US" sz="1200" dirty="0" err="1"/>
              <a:t>Postmarket</a:t>
            </a:r>
            <a:r>
              <a:rPr lang="en-US" sz="1200" dirty="0"/>
              <a:t> Management of Cybersecurity in Medical Devices, Guidance for Industry and Food and Drug Administration Staff (Dec. 28, 2016), available at</a:t>
            </a:r>
          </a:p>
          <a:p>
            <a:r>
              <a:rPr lang="en-US" sz="1200" dirty="0">
                <a:hlinkClick r:id="rId4"/>
              </a:rPr>
              <a:t>https://www.fda.gov/downloads/medicaldevices/deviceregulationandguidance/guidancedocuments/ucm482022.pdf</a:t>
            </a:r>
            <a:r>
              <a:rPr lang="en-US" sz="1200" dirty="0"/>
              <a:t>. </a:t>
            </a:r>
          </a:p>
        </p:txBody>
      </p:sp>
    </p:spTree>
    <p:extLst>
      <p:ext uri="{BB962C8B-B14F-4D97-AF65-F5344CB8AC3E}">
        <p14:creationId xmlns:p14="http://schemas.microsoft.com/office/powerpoint/2010/main" val="2817942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509182"/>
            <a:ext cx="8509103" cy="694515"/>
          </a:xfrm>
        </p:spPr>
        <p:txBody>
          <a:bodyPr/>
          <a:lstStyle/>
          <a:p>
            <a:r>
              <a:rPr lang="en-US" dirty="0" smtClean="0"/>
              <a:t>Cybersecurity Risk Assessment</a:t>
            </a:r>
            <a:endParaRPr lang="en-US" dirty="0"/>
          </a:p>
        </p:txBody>
      </p:sp>
      <p:sp>
        <p:nvSpPr>
          <p:cNvPr id="3" name="Content Placeholder 2"/>
          <p:cNvSpPr>
            <a:spLocks noGrp="1"/>
          </p:cNvSpPr>
          <p:nvPr>
            <p:ph idx="1"/>
          </p:nvPr>
        </p:nvSpPr>
        <p:spPr>
          <a:xfrm>
            <a:off x="323853" y="1203697"/>
            <a:ext cx="8509103" cy="3518170"/>
          </a:xfrm>
        </p:spPr>
        <p:txBody>
          <a:bodyPr/>
          <a:lstStyle/>
          <a:p>
            <a:r>
              <a:rPr lang="en-US" dirty="0"/>
              <a:t>What </a:t>
            </a:r>
            <a:r>
              <a:rPr lang="en-US" b="1" u="sng" dirty="0"/>
              <a:t>can</a:t>
            </a:r>
            <a:r>
              <a:rPr lang="en-US" dirty="0"/>
              <a:t> the device do versus what it was </a:t>
            </a:r>
            <a:r>
              <a:rPr lang="en-US" b="1" u="sng" dirty="0"/>
              <a:t>designed</a:t>
            </a:r>
            <a:r>
              <a:rPr lang="en-US" dirty="0"/>
              <a:t> to do?</a:t>
            </a:r>
          </a:p>
          <a:p>
            <a:endParaRPr lang="en-US" dirty="0" smtClean="0"/>
          </a:p>
          <a:p>
            <a:r>
              <a:rPr lang="en-US" dirty="0" smtClean="0"/>
              <a:t>Assessment </a:t>
            </a:r>
            <a:r>
              <a:rPr lang="en-US" dirty="0"/>
              <a:t>of impact of </a:t>
            </a:r>
            <a:r>
              <a:rPr lang="en-US" dirty="0" smtClean="0"/>
              <a:t>cybersecurity risk on </a:t>
            </a:r>
            <a:r>
              <a:rPr lang="en-US" dirty="0"/>
              <a:t>safety and essential performance of the medical device based on:</a:t>
            </a:r>
          </a:p>
          <a:p>
            <a:pPr lvl="1"/>
            <a:r>
              <a:rPr lang="en-US" dirty="0"/>
              <a:t>Severity of Patient Harm (if the vulnerability were to be exploited)</a:t>
            </a:r>
          </a:p>
          <a:p>
            <a:pPr lvl="1"/>
            <a:r>
              <a:rPr lang="en-US" dirty="0"/>
              <a:t>Exploitability</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261521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509182"/>
            <a:ext cx="8509103" cy="694515"/>
          </a:xfrm>
        </p:spPr>
        <p:txBody>
          <a:bodyPr/>
          <a:lstStyle/>
          <a:p>
            <a:r>
              <a:rPr lang="en-US" dirty="0" smtClean="0"/>
              <a:t>Cybersecurity Risk Assessment</a:t>
            </a:r>
            <a:endParaRPr lang="en-US" dirty="0"/>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quot;No&quot; Symbol 5"/>
          <p:cNvSpPr/>
          <p:nvPr/>
        </p:nvSpPr>
        <p:spPr>
          <a:xfrm>
            <a:off x="3530183" y="3282844"/>
            <a:ext cx="2046156" cy="1835250"/>
          </a:xfrm>
          <a:prstGeom prst="noSmoking">
            <a:avLst/>
          </a:prstGeom>
          <a:gradFill>
            <a:gsLst>
              <a:gs pos="0">
                <a:schemeClr val="accent2">
                  <a:tint val="100000"/>
                  <a:shade val="100000"/>
                  <a:satMod val="130000"/>
                </a:schemeClr>
              </a:gs>
              <a:gs pos="42000">
                <a:schemeClr val="accent2">
                  <a:tint val="50000"/>
                  <a:shade val="100000"/>
                  <a:satMod val="350000"/>
                </a:schemeClr>
              </a:gs>
            </a:gsLst>
          </a:gradFill>
        </p:spPr>
        <p:style>
          <a:lnRef idx="1">
            <a:schemeClr val="accent2"/>
          </a:lnRef>
          <a:fillRef idx="3">
            <a:schemeClr val="accent2"/>
          </a:fillRef>
          <a:effectRef idx="2">
            <a:schemeClr val="accent2"/>
          </a:effectRef>
          <a:fontRef idx="minor">
            <a:schemeClr val="lt1"/>
          </a:fontRef>
        </p:style>
        <p:txBody>
          <a:bodyPr lIns="68580" tIns="34290" rIns="68580" bIns="34290" rtlCol="0" anchor="ctr"/>
          <a:lstStyle/>
          <a:p>
            <a:pPr algn="ctr"/>
            <a:endParaRPr lang="en-US">
              <a:solidFill>
                <a:schemeClr val="tx1"/>
              </a:solidFill>
            </a:endParaRPr>
          </a:p>
        </p:txBody>
      </p:sp>
      <p:sp>
        <p:nvSpPr>
          <p:cNvPr id="3" name="Content Placeholder 2"/>
          <p:cNvSpPr>
            <a:spLocks noGrp="1"/>
          </p:cNvSpPr>
          <p:nvPr>
            <p:ph idx="1"/>
          </p:nvPr>
        </p:nvSpPr>
        <p:spPr>
          <a:xfrm>
            <a:off x="323853" y="1203697"/>
            <a:ext cx="8509103" cy="3518170"/>
          </a:xfrm>
        </p:spPr>
        <p:txBody>
          <a:bodyPr>
            <a:normAutofit/>
          </a:bodyPr>
          <a:lstStyle/>
          <a:p>
            <a:r>
              <a:rPr lang="en-US" dirty="0"/>
              <a:t>What </a:t>
            </a:r>
            <a:r>
              <a:rPr lang="en-US" b="1" u="sng" dirty="0"/>
              <a:t>can</a:t>
            </a:r>
            <a:r>
              <a:rPr lang="en-US" dirty="0"/>
              <a:t> the device do versus what it was </a:t>
            </a:r>
            <a:r>
              <a:rPr lang="en-US" b="1" u="sng" dirty="0"/>
              <a:t>designed</a:t>
            </a:r>
            <a:r>
              <a:rPr lang="en-US" dirty="0"/>
              <a:t> to do?</a:t>
            </a:r>
          </a:p>
          <a:p>
            <a:pPr marL="0" indent="0">
              <a:buNone/>
            </a:pPr>
            <a:endParaRPr lang="en-US" dirty="0" smtClean="0"/>
          </a:p>
          <a:p>
            <a:r>
              <a:rPr lang="en-US" dirty="0" smtClean="0"/>
              <a:t>Assessment </a:t>
            </a:r>
            <a:r>
              <a:rPr lang="en-US" dirty="0"/>
              <a:t>of impact of </a:t>
            </a:r>
            <a:r>
              <a:rPr lang="en-US" dirty="0" smtClean="0"/>
              <a:t>cybersecurity risk on </a:t>
            </a:r>
            <a:r>
              <a:rPr lang="en-US" dirty="0"/>
              <a:t>safety and essential performance of the medical device based on:</a:t>
            </a:r>
          </a:p>
          <a:p>
            <a:pPr lvl="1"/>
            <a:r>
              <a:rPr lang="en-US" dirty="0"/>
              <a:t>Severity of Patient Harm (if the vulnerability were to be exploited)</a:t>
            </a:r>
          </a:p>
          <a:p>
            <a:pPr lvl="1"/>
            <a:r>
              <a:rPr lang="en-US" dirty="0" smtClean="0"/>
              <a:t>Exploitability</a:t>
            </a:r>
          </a:p>
          <a:p>
            <a:pPr marL="342891" lvl="1" indent="0">
              <a:buNone/>
            </a:pPr>
            <a:endParaRPr lang="en-US" sz="1400" dirty="0"/>
          </a:p>
          <a:p>
            <a:pPr marL="4763" lvl="1" indent="0" algn="ctr">
              <a:buNone/>
            </a:pPr>
            <a:r>
              <a:rPr lang="en-US" sz="3300" b="1" dirty="0"/>
              <a:t>Likelihood</a:t>
            </a:r>
          </a:p>
        </p:txBody>
      </p:sp>
    </p:spTree>
    <p:extLst>
      <p:ext uri="{BB962C8B-B14F-4D97-AF65-F5344CB8AC3E}">
        <p14:creationId xmlns:p14="http://schemas.microsoft.com/office/powerpoint/2010/main" val="2801602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8962</TotalTime>
  <Words>1977</Words>
  <Application>Microsoft Office PowerPoint</Application>
  <PresentationFormat>On-screen Show (16:9)</PresentationFormat>
  <Paragraphs>197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Helvetica</vt:lpstr>
      <vt:lpstr>Office Theme</vt:lpstr>
      <vt:lpstr>Cybersecurity: FDA Approach</vt:lpstr>
      <vt:lpstr>Disclosures</vt:lpstr>
      <vt:lpstr>Medical Device Cybersecurity</vt:lpstr>
      <vt:lpstr>Shared Responsibility</vt:lpstr>
      <vt:lpstr>FDA Approach to Cybersecurity</vt:lpstr>
      <vt:lpstr>FDA Premarket Guidance: 2014</vt:lpstr>
      <vt:lpstr>FDA Postmarket Guidance: 2016</vt:lpstr>
      <vt:lpstr>Cybersecurity Risk Assessment</vt:lpstr>
      <vt:lpstr>Cybersecurity Risk Assessment</vt:lpstr>
      <vt:lpstr>Impact of FDA’s Approach</vt:lpstr>
      <vt:lpstr>Premarket Guidance: Draft 2018</vt:lpstr>
      <vt:lpstr>Future Advances</vt:lpstr>
      <vt:lpstr>PowerPoint Presentation</vt:lpstr>
    </vt:vector>
  </TitlesOfParts>
  <Company>Sensis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Checkin 006</cp:lastModifiedBy>
  <cp:revision>516</cp:revision>
  <cp:lastPrinted>2019-03-04T20:31:35Z</cp:lastPrinted>
  <dcterms:created xsi:type="dcterms:W3CDTF">2015-10-02T20:33:31Z</dcterms:created>
  <dcterms:modified xsi:type="dcterms:W3CDTF">2019-03-05T13:13:58Z</dcterms:modified>
</cp:coreProperties>
</file>