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5124" y="815339"/>
            <a:ext cx="1046175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54FD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15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54FD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15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54FD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15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54FD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54FD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5124" y="227076"/>
            <a:ext cx="340995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E15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7250" y="1452371"/>
            <a:ext cx="10477500" cy="4168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250505" y="6201368"/>
            <a:ext cx="86169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54FD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77668" y="6700813"/>
            <a:ext cx="1262379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20" Type="http://schemas.openxmlformats.org/officeDocument/2006/relationships/image" Target="../media/image67.png"/><Relationship Id="rId21" Type="http://schemas.openxmlformats.org/officeDocument/2006/relationships/image" Target="../media/image68.png"/><Relationship Id="rId22" Type="http://schemas.openxmlformats.org/officeDocument/2006/relationships/image" Target="../media/image69.png"/><Relationship Id="rId23" Type="http://schemas.openxmlformats.org/officeDocument/2006/relationships/image" Target="../media/image7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Relationship Id="rId27" Type="http://schemas.openxmlformats.org/officeDocument/2006/relationships/image" Target="../media/image74.png"/><Relationship Id="rId28" Type="http://schemas.openxmlformats.org/officeDocument/2006/relationships/image" Target="../media/image75.png"/><Relationship Id="rId29" Type="http://schemas.openxmlformats.org/officeDocument/2006/relationships/image" Target="../media/image76.png"/><Relationship Id="rId30" Type="http://schemas.openxmlformats.org/officeDocument/2006/relationships/image" Target="../media/image77.png"/><Relationship Id="rId31" Type="http://schemas.openxmlformats.org/officeDocument/2006/relationships/image" Target="../media/image78.png"/><Relationship Id="rId32" Type="http://schemas.openxmlformats.org/officeDocument/2006/relationships/image" Target="../media/image79.png"/><Relationship Id="rId33" Type="http://schemas.openxmlformats.org/officeDocument/2006/relationships/image" Target="../media/image80.png"/><Relationship Id="rId34" Type="http://schemas.openxmlformats.org/officeDocument/2006/relationships/image" Target="../media/image81.png"/><Relationship Id="rId35" Type="http://schemas.openxmlformats.org/officeDocument/2006/relationships/image" Target="../media/image82.png"/><Relationship Id="rId36" Type="http://schemas.openxmlformats.org/officeDocument/2006/relationships/image" Target="../media/image83.png"/><Relationship Id="rId37" Type="http://schemas.openxmlformats.org/officeDocument/2006/relationships/image" Target="../media/image84.png"/><Relationship Id="rId38" Type="http://schemas.openxmlformats.org/officeDocument/2006/relationships/image" Target="../media/image85.png"/><Relationship Id="rId39" Type="http://schemas.openxmlformats.org/officeDocument/2006/relationships/image" Target="../media/image86.png"/><Relationship Id="rId40" Type="http://schemas.openxmlformats.org/officeDocument/2006/relationships/image" Target="../media/image87.png"/><Relationship Id="rId41" Type="http://schemas.openxmlformats.org/officeDocument/2006/relationships/image" Target="../media/image88.png"/><Relationship Id="rId42" Type="http://schemas.openxmlformats.org/officeDocument/2006/relationships/image" Target="../media/image8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199"/>
            <a:ext cx="12192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12427" y="0"/>
            <a:ext cx="6929831" cy="6850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24540" y="6692392"/>
            <a:ext cx="11880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BFBFBF"/>
                </a:solidFill>
                <a:latin typeface="Arial"/>
                <a:cs typeface="Arial"/>
              </a:rPr>
              <a:t>©2020 MFMER </a:t>
            </a:r>
            <a:r>
              <a:rPr dirty="0" sz="700">
                <a:solidFill>
                  <a:srgbClr val="BFBFBF"/>
                </a:solidFill>
                <a:latin typeface="Arial"/>
                <a:cs typeface="Arial"/>
              </a:rPr>
              <a:t>|</a:t>
            </a:r>
            <a:r>
              <a:rPr dirty="0" sz="700" spc="165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BFBFBF"/>
                </a:solidFill>
                <a:latin typeface="Arial"/>
                <a:cs typeface="Arial"/>
              </a:rPr>
              <a:t>3946196-1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454" y="2893059"/>
            <a:ext cx="28092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5" b="0">
                <a:solidFill>
                  <a:srgbClr val="FFFFFF"/>
                </a:solidFill>
                <a:latin typeface="Arial"/>
                <a:cs typeface="Arial"/>
              </a:rPr>
              <a:t>TAILOR</a:t>
            </a:r>
            <a:r>
              <a:rPr dirty="0" sz="4000" spc="-7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738" y="3638804"/>
            <a:ext cx="3048635" cy="1391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Tailored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Antiplatelet Initiation  to Lessen Outcomes Due to  Decreased Clopidogrel  Response after Percutaneous  Coronary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145" y="5653532"/>
            <a:ext cx="8408670" cy="84581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5" b="1">
                <a:latin typeface="Arial"/>
                <a:cs typeface="Arial"/>
              </a:rPr>
              <a:t>Naveen Pereira </a:t>
            </a:r>
            <a:r>
              <a:rPr dirty="0" sz="1800" b="1">
                <a:latin typeface="Arial"/>
                <a:cs typeface="Arial"/>
              </a:rPr>
              <a:t>MD, </a:t>
            </a:r>
            <a:r>
              <a:rPr dirty="0" sz="1800" spc="-25" b="1">
                <a:latin typeface="Arial"/>
                <a:cs typeface="Arial"/>
              </a:rPr>
              <a:t>FACC, FAHA, </a:t>
            </a:r>
            <a:r>
              <a:rPr dirty="0" sz="1800" spc="-5" b="1">
                <a:latin typeface="Arial"/>
                <a:cs typeface="Arial"/>
              </a:rPr>
              <a:t>FRCPE, Professor </a:t>
            </a:r>
            <a:r>
              <a:rPr dirty="0" sz="1800" b="1">
                <a:latin typeface="Arial"/>
                <a:cs typeface="Arial"/>
              </a:rPr>
              <a:t>of </a:t>
            </a:r>
            <a:r>
              <a:rPr dirty="0" sz="1800" spc="-5" b="1">
                <a:latin typeface="Arial"/>
                <a:cs typeface="Arial"/>
              </a:rPr>
              <a:t>Medicine, Mayo </a:t>
            </a:r>
            <a:r>
              <a:rPr dirty="0" sz="1800" b="1">
                <a:latin typeface="Arial"/>
                <a:cs typeface="Arial"/>
              </a:rPr>
              <a:t>Clinic  On </a:t>
            </a:r>
            <a:r>
              <a:rPr dirty="0" sz="1800" spc="-5" b="1">
                <a:latin typeface="Arial"/>
                <a:cs typeface="Arial"/>
              </a:rPr>
              <a:t>Behalf of </a:t>
            </a:r>
            <a:r>
              <a:rPr dirty="0" sz="1800" b="1">
                <a:latin typeface="Arial"/>
                <a:cs typeface="Arial"/>
              </a:rPr>
              <a:t>the </a:t>
            </a:r>
            <a:r>
              <a:rPr dirty="0" sz="1800" spc="-30" b="1">
                <a:latin typeface="Arial"/>
                <a:cs typeface="Arial"/>
              </a:rPr>
              <a:t>TAILOR </a:t>
            </a:r>
            <a:r>
              <a:rPr dirty="0" sz="1800" spc="-5" b="1">
                <a:latin typeface="Arial"/>
                <a:cs typeface="Arial"/>
              </a:rPr>
              <a:t>PCI RESEARCH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GROUP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dirty="0" sz="1800" spc="-5" b="1">
                <a:latin typeface="Arial"/>
                <a:cs typeface="Arial"/>
              </a:rPr>
              <a:t>Funded </a:t>
            </a:r>
            <a:r>
              <a:rPr dirty="0" sz="1800" b="1">
                <a:latin typeface="Arial"/>
                <a:cs typeface="Arial"/>
              </a:rPr>
              <a:t>by </a:t>
            </a:r>
            <a:r>
              <a:rPr dirty="0" sz="1800" spc="-5" b="1">
                <a:latin typeface="Arial"/>
                <a:cs typeface="Arial"/>
              </a:rPr>
              <a:t>National Heart, </a:t>
            </a:r>
            <a:r>
              <a:rPr dirty="0" sz="1800" b="1">
                <a:latin typeface="Arial"/>
                <a:cs typeface="Arial"/>
              </a:rPr>
              <a:t>Lung, </a:t>
            </a:r>
            <a:r>
              <a:rPr dirty="0" sz="1800" spc="-5" b="1">
                <a:latin typeface="Arial"/>
                <a:cs typeface="Arial"/>
              </a:rPr>
              <a:t>and Blood Institute and Mayo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Clinic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8143" y="672083"/>
            <a:ext cx="37953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CONSORT</a:t>
            </a:r>
            <a:r>
              <a:rPr dirty="0" spc="-65"/>
              <a:t> </a:t>
            </a:r>
            <a:r>
              <a:rPr dirty="0" spc="-5"/>
              <a:t>Diagram</a:t>
            </a:r>
          </a:p>
        </p:txBody>
      </p:sp>
      <p:sp>
        <p:nvSpPr>
          <p:cNvPr id="5" name="object 5"/>
          <p:cNvSpPr/>
          <p:nvPr/>
        </p:nvSpPr>
        <p:spPr>
          <a:xfrm>
            <a:off x="4800600" y="1456944"/>
            <a:ext cx="2170176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17591" y="1554480"/>
            <a:ext cx="1536191" cy="40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47208" y="1482570"/>
            <a:ext cx="2077374" cy="461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47209" y="1482571"/>
            <a:ext cx="2077720" cy="46164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139065" rIns="0" bIns="0" rtlCol="0" vert="horz">
            <a:spAutoFit/>
          </a:bodyPr>
          <a:lstStyle/>
          <a:p>
            <a:pPr marL="401955">
              <a:lnSpc>
                <a:spcPct val="100000"/>
              </a:lnSpc>
              <a:spcBef>
                <a:spcPts val="1095"/>
              </a:spcBef>
            </a:pPr>
            <a:r>
              <a:rPr dirty="0" sz="1200" spc="-5">
                <a:latin typeface="Arial"/>
                <a:cs typeface="Arial"/>
              </a:rPr>
              <a:t>5,302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Randomized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5872" y="2148839"/>
            <a:ext cx="2170176" cy="554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16351" y="2157983"/>
            <a:ext cx="2109216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31978" y="2175029"/>
            <a:ext cx="2077374" cy="461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31978" y="2175030"/>
            <a:ext cx="2077720" cy="46164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algn="ctr" marL="1270">
              <a:lnSpc>
                <a:spcPts val="1430"/>
              </a:lnSpc>
              <a:spcBef>
                <a:spcPts val="370"/>
              </a:spcBef>
            </a:pPr>
            <a:r>
              <a:rPr dirty="0" sz="1200" spc="-5" b="1">
                <a:latin typeface="Arial"/>
                <a:cs typeface="Arial"/>
              </a:rPr>
              <a:t>Genotype-guided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therapy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200" spc="-5">
                <a:latin typeface="Arial"/>
                <a:cs typeface="Arial"/>
              </a:rPr>
              <a:t>n=2,652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44511" y="2148839"/>
            <a:ext cx="2170176" cy="554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18247" y="2157983"/>
            <a:ext cx="1822703" cy="585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90911" y="2175029"/>
            <a:ext cx="2077374" cy="461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190911" y="2175030"/>
            <a:ext cx="2077720" cy="46164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algn="ctr" marL="635">
              <a:lnSpc>
                <a:spcPts val="1430"/>
              </a:lnSpc>
              <a:spcBef>
                <a:spcPts val="370"/>
              </a:spcBef>
            </a:pPr>
            <a:r>
              <a:rPr dirty="0" sz="1200" spc="-5" b="1">
                <a:latin typeface="Arial"/>
                <a:cs typeface="Arial"/>
              </a:rPr>
              <a:t>Conventional therapy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200" spc="-5">
                <a:latin typeface="Arial"/>
                <a:cs typeface="Arial"/>
              </a:rPr>
              <a:t>n=2,650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92223" y="2813304"/>
            <a:ext cx="2063496" cy="7680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45207" y="2831592"/>
            <a:ext cx="1673351" cy="762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37679" y="2840855"/>
            <a:ext cx="1970840" cy="674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37679" y="2840855"/>
            <a:ext cx="1971039" cy="67500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581660">
              <a:lnSpc>
                <a:spcPts val="1325"/>
              </a:lnSpc>
              <a:spcBef>
                <a:spcPts val="430"/>
              </a:spcBef>
            </a:pPr>
            <a:r>
              <a:rPr dirty="0" sz="1200" spc="-50">
                <a:latin typeface="Arial"/>
                <a:cs typeface="Arial"/>
              </a:rPr>
              <a:t>11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excluded</a:t>
            </a:r>
            <a:endParaRPr sz="1200">
              <a:latin typeface="Arial"/>
              <a:cs typeface="Arial"/>
            </a:endParaRPr>
          </a:p>
          <a:p>
            <a:pPr marL="325120" marR="233679">
              <a:lnSpc>
                <a:spcPts val="1010"/>
              </a:lnSpc>
              <a:spcBef>
                <a:spcPts val="75"/>
              </a:spcBef>
            </a:pPr>
            <a:r>
              <a:rPr dirty="0" sz="1000">
                <a:latin typeface="Arial"/>
                <a:cs typeface="Arial"/>
              </a:rPr>
              <a:t>8 </a:t>
            </a:r>
            <a:r>
              <a:rPr dirty="0" sz="1000" spc="-5">
                <a:latin typeface="Arial"/>
                <a:cs typeface="Arial"/>
              </a:rPr>
              <a:t>informed </a:t>
            </a:r>
            <a:r>
              <a:rPr dirty="0" sz="1000" spc="-10">
                <a:latin typeface="Arial"/>
                <a:cs typeface="Arial"/>
              </a:rPr>
              <a:t>consent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issue  </a:t>
            </a:r>
            <a:r>
              <a:rPr dirty="0" sz="1000">
                <a:latin typeface="Arial"/>
                <a:cs typeface="Arial"/>
              </a:rPr>
              <a:t>2 </a:t>
            </a:r>
            <a:r>
              <a:rPr dirty="0" sz="1000" spc="-5">
                <a:latin typeface="Arial"/>
                <a:cs typeface="Arial"/>
              </a:rPr>
              <a:t>no PCI/failed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PCI</a:t>
            </a:r>
            <a:endParaRPr sz="1000">
              <a:latin typeface="Arial"/>
              <a:cs typeface="Arial"/>
            </a:endParaRPr>
          </a:p>
          <a:p>
            <a:pPr marL="325120">
              <a:lnSpc>
                <a:spcPts val="980"/>
              </a:lnSpc>
            </a:pPr>
            <a:r>
              <a:rPr dirty="0" sz="1000">
                <a:latin typeface="Arial"/>
                <a:cs typeface="Arial"/>
              </a:rPr>
              <a:t>1 </a:t>
            </a:r>
            <a:r>
              <a:rPr dirty="0" sz="1000" spc="-5">
                <a:latin typeface="Arial"/>
                <a:cs typeface="Arial"/>
              </a:rPr>
              <a:t>duplicate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randomization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65592" y="2813304"/>
            <a:ext cx="2063496" cy="7680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18576" y="2831592"/>
            <a:ext cx="1709927" cy="762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11846" y="2840855"/>
            <a:ext cx="1970840" cy="674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211846" y="2840855"/>
            <a:ext cx="1971039" cy="67500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575945">
              <a:lnSpc>
                <a:spcPts val="1325"/>
              </a:lnSpc>
              <a:spcBef>
                <a:spcPts val="430"/>
              </a:spcBef>
            </a:pPr>
            <a:r>
              <a:rPr dirty="0" sz="1200" spc="-5">
                <a:latin typeface="Arial"/>
                <a:cs typeface="Arial"/>
              </a:rPr>
              <a:t>15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excluded</a:t>
            </a:r>
            <a:endParaRPr sz="1200">
              <a:latin typeface="Arial"/>
              <a:cs typeface="Arial"/>
            </a:endParaRPr>
          </a:p>
          <a:p>
            <a:pPr marL="325120" marR="163830">
              <a:lnSpc>
                <a:spcPts val="1010"/>
              </a:lnSpc>
              <a:spcBef>
                <a:spcPts val="75"/>
              </a:spcBef>
            </a:pPr>
            <a:r>
              <a:rPr dirty="0" sz="1000" spc="-5">
                <a:latin typeface="Arial"/>
                <a:cs typeface="Arial"/>
              </a:rPr>
              <a:t>11 informed </a:t>
            </a:r>
            <a:r>
              <a:rPr dirty="0" sz="1000" spc="-10">
                <a:latin typeface="Arial"/>
                <a:cs typeface="Arial"/>
              </a:rPr>
              <a:t>consent </a:t>
            </a:r>
            <a:r>
              <a:rPr dirty="0" sz="1000" spc="-5">
                <a:latin typeface="Arial"/>
                <a:cs typeface="Arial"/>
              </a:rPr>
              <a:t>issue  </a:t>
            </a:r>
            <a:r>
              <a:rPr dirty="0" sz="1000" spc="-10">
                <a:latin typeface="Arial"/>
                <a:cs typeface="Arial"/>
              </a:rPr>
              <a:t>3no </a:t>
            </a:r>
            <a:r>
              <a:rPr dirty="0" sz="1000" spc="-5">
                <a:latin typeface="Arial"/>
                <a:cs typeface="Arial"/>
              </a:rPr>
              <a:t>PCI/failed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PCI</a:t>
            </a:r>
            <a:endParaRPr sz="1000">
              <a:latin typeface="Arial"/>
              <a:cs typeface="Arial"/>
            </a:endParaRPr>
          </a:p>
          <a:p>
            <a:pPr marL="325120">
              <a:lnSpc>
                <a:spcPts val="980"/>
              </a:lnSpc>
            </a:pPr>
            <a:r>
              <a:rPr dirty="0" sz="1000">
                <a:latin typeface="Arial"/>
                <a:cs typeface="Arial"/>
              </a:rPr>
              <a:t>1 </a:t>
            </a:r>
            <a:r>
              <a:rPr dirty="0" sz="1000" spc="-5">
                <a:latin typeface="Arial"/>
                <a:cs typeface="Arial"/>
              </a:rPr>
              <a:t>duplicate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randomization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38400" y="3694176"/>
            <a:ext cx="2170176" cy="5547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42032" y="3791711"/>
            <a:ext cx="1965960" cy="408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85749" y="3719743"/>
            <a:ext cx="2077374" cy="461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485749" y="3719743"/>
            <a:ext cx="2077720" cy="46164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139065" rIns="0" bIns="0" rtlCol="0" vert="horz">
            <a:spAutoFit/>
          </a:bodyPr>
          <a:lstStyle/>
          <a:p>
            <a:pPr marL="186690">
              <a:lnSpc>
                <a:spcPct val="100000"/>
              </a:lnSpc>
              <a:spcBef>
                <a:spcPts val="1095"/>
              </a:spcBef>
            </a:pPr>
            <a:r>
              <a:rPr dirty="0" sz="1200" spc="-5">
                <a:latin typeface="Arial"/>
                <a:cs typeface="Arial"/>
              </a:rPr>
              <a:t>2,641 eligible 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analysis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39583" y="3694176"/>
            <a:ext cx="2170176" cy="5547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443216" y="3791711"/>
            <a:ext cx="1962912" cy="408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86223" y="3719743"/>
            <a:ext cx="2077374" cy="4616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386223" y="3719743"/>
            <a:ext cx="2077720" cy="46164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139065" rIns="0" bIns="0" rtlCol="0" vert="horz">
            <a:spAutoFit/>
          </a:bodyPr>
          <a:lstStyle/>
          <a:p>
            <a:pPr marL="186690">
              <a:lnSpc>
                <a:spcPct val="100000"/>
              </a:lnSpc>
              <a:spcBef>
                <a:spcPts val="1095"/>
              </a:spcBef>
            </a:pPr>
            <a:r>
              <a:rPr dirty="0" sz="1200" spc="-5">
                <a:latin typeface="Arial"/>
                <a:cs typeface="Arial"/>
              </a:rPr>
              <a:t>2,635 eligible 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analysis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3463" y="4447032"/>
            <a:ext cx="1752600" cy="10180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5759" y="4437888"/>
            <a:ext cx="1639824" cy="10180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8476" y="4474345"/>
            <a:ext cx="1660122" cy="92327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28476" y="4474344"/>
            <a:ext cx="1660525" cy="923290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88265" rIns="0" bIns="0" rtlCol="0" vert="horz">
            <a:spAutoFit/>
          </a:bodyPr>
          <a:lstStyle/>
          <a:p>
            <a:pPr marL="530860" marR="159385" indent="-365125">
              <a:lnSpc>
                <a:spcPct val="68300"/>
              </a:lnSpc>
              <a:spcBef>
                <a:spcPts val="695"/>
              </a:spcBef>
            </a:pPr>
            <a:r>
              <a:rPr dirty="0" sz="1200" spc="-5">
                <a:latin typeface="Arial"/>
                <a:cs typeface="Arial"/>
              </a:rPr>
              <a:t>106 genetic test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not  available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869"/>
              </a:lnSpc>
            </a:pPr>
            <a:r>
              <a:rPr dirty="0" sz="1000" spc="-5">
                <a:latin typeface="Arial"/>
                <a:cs typeface="Arial"/>
              </a:rPr>
              <a:t>68 completed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</a:t>
            </a:r>
            <a:endParaRPr sz="1000">
              <a:latin typeface="Arial"/>
              <a:cs typeface="Arial"/>
            </a:endParaRPr>
          </a:p>
          <a:p>
            <a:pPr marL="330835">
              <a:lnSpc>
                <a:spcPts val="994"/>
              </a:lnSpc>
            </a:pPr>
            <a:r>
              <a:rPr dirty="0" sz="1000">
                <a:latin typeface="Arial"/>
                <a:cs typeface="Arial"/>
              </a:rPr>
              <a:t>3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deceased</a:t>
            </a:r>
            <a:endParaRPr sz="1000">
              <a:latin typeface="Arial"/>
              <a:cs typeface="Arial"/>
            </a:endParaRPr>
          </a:p>
          <a:p>
            <a:pPr marL="260985" marR="338455" indent="69850">
              <a:lnSpc>
                <a:spcPts val="1010"/>
              </a:lnSpc>
              <a:spcBef>
                <a:spcPts val="85"/>
              </a:spcBef>
            </a:pPr>
            <a:r>
              <a:rPr dirty="0" sz="1000">
                <a:latin typeface="Arial"/>
                <a:cs typeface="Arial"/>
              </a:rPr>
              <a:t>6 </a:t>
            </a:r>
            <a:r>
              <a:rPr dirty="0" sz="1000" spc="-5">
                <a:latin typeface="Arial"/>
                <a:cs typeface="Arial"/>
              </a:rPr>
              <a:t>lost to</a:t>
            </a:r>
            <a:r>
              <a:rPr dirty="0" sz="1000" spc="-10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  29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Withdrew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17776" y="4447032"/>
            <a:ext cx="1886712" cy="10180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06751" y="4437888"/>
            <a:ext cx="1709927" cy="10180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64062" y="4474345"/>
            <a:ext cx="1793284" cy="92327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064062" y="4474344"/>
            <a:ext cx="1793875" cy="923290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280035">
              <a:lnSpc>
                <a:spcPct val="100000"/>
              </a:lnSpc>
              <a:spcBef>
                <a:spcPts val="240"/>
              </a:spcBef>
            </a:pPr>
            <a:r>
              <a:rPr dirty="0" sz="1200" spc="-5">
                <a:latin typeface="Arial"/>
                <a:cs typeface="Arial"/>
              </a:rPr>
              <a:t>1,632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non-carriers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105"/>
              </a:lnSpc>
              <a:spcBef>
                <a:spcPts val="750"/>
              </a:spcBef>
            </a:pPr>
            <a:r>
              <a:rPr dirty="0" sz="1000" spc="-10">
                <a:latin typeface="Arial"/>
                <a:cs typeface="Arial"/>
              </a:rPr>
              <a:t>1,561 </a:t>
            </a:r>
            <a:r>
              <a:rPr dirty="0" sz="1000" spc="-5">
                <a:latin typeface="Arial"/>
                <a:cs typeface="Arial"/>
              </a:rPr>
              <a:t>completed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</a:t>
            </a:r>
            <a:endParaRPr sz="1000">
              <a:latin typeface="Arial"/>
              <a:cs typeface="Arial"/>
            </a:endParaRPr>
          </a:p>
          <a:p>
            <a:pPr marL="435609">
              <a:lnSpc>
                <a:spcPts val="994"/>
              </a:lnSpc>
            </a:pPr>
            <a:r>
              <a:rPr dirty="0" sz="1000" spc="-5">
                <a:latin typeface="Arial"/>
                <a:cs typeface="Arial"/>
              </a:rPr>
              <a:t>17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deceased</a:t>
            </a:r>
            <a:endParaRPr sz="1000">
              <a:latin typeface="Arial"/>
              <a:cs typeface="Arial"/>
            </a:endParaRPr>
          </a:p>
          <a:p>
            <a:pPr marL="435609" marR="297180">
              <a:lnSpc>
                <a:spcPts val="1010"/>
              </a:lnSpc>
              <a:spcBef>
                <a:spcPts val="85"/>
              </a:spcBef>
            </a:pPr>
            <a:r>
              <a:rPr dirty="0" sz="1000" spc="-5">
                <a:latin typeface="Arial"/>
                <a:cs typeface="Arial"/>
              </a:rPr>
              <a:t>39 lost to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  15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Withdrew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69352" y="4447032"/>
            <a:ext cx="1886711" cy="10180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961376" y="4437888"/>
            <a:ext cx="1706879" cy="10180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816794" y="4474345"/>
            <a:ext cx="1793284" cy="92327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816794" y="4474344"/>
            <a:ext cx="1793875" cy="923290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280035">
              <a:lnSpc>
                <a:spcPct val="100000"/>
              </a:lnSpc>
              <a:spcBef>
                <a:spcPts val="240"/>
              </a:spcBef>
            </a:pPr>
            <a:r>
              <a:rPr dirty="0" sz="1200" spc="-5">
                <a:latin typeface="Arial"/>
                <a:cs typeface="Arial"/>
              </a:rPr>
              <a:t>1,600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non-carriers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105"/>
              </a:lnSpc>
              <a:spcBef>
                <a:spcPts val="750"/>
              </a:spcBef>
            </a:pPr>
            <a:r>
              <a:rPr dirty="0" sz="1000" spc="-10">
                <a:latin typeface="Arial"/>
                <a:cs typeface="Arial"/>
              </a:rPr>
              <a:t>1,519 </a:t>
            </a:r>
            <a:r>
              <a:rPr dirty="0" sz="1000" spc="-5">
                <a:latin typeface="Arial"/>
                <a:cs typeface="Arial"/>
              </a:rPr>
              <a:t>completed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</a:t>
            </a:r>
            <a:endParaRPr sz="1000">
              <a:latin typeface="Arial"/>
              <a:cs typeface="Arial"/>
            </a:endParaRPr>
          </a:p>
          <a:p>
            <a:pPr marL="435609">
              <a:lnSpc>
                <a:spcPts val="994"/>
              </a:lnSpc>
            </a:pPr>
            <a:r>
              <a:rPr dirty="0" sz="1000" spc="-5">
                <a:latin typeface="Arial"/>
                <a:cs typeface="Arial"/>
              </a:rPr>
              <a:t>17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deceased</a:t>
            </a:r>
            <a:endParaRPr sz="1000">
              <a:latin typeface="Arial"/>
              <a:cs typeface="Arial"/>
            </a:endParaRPr>
          </a:p>
          <a:p>
            <a:pPr marL="435609" marR="297180">
              <a:lnSpc>
                <a:spcPts val="1010"/>
              </a:lnSpc>
              <a:spcBef>
                <a:spcPts val="85"/>
              </a:spcBef>
            </a:pPr>
            <a:r>
              <a:rPr dirty="0" sz="1000" spc="-5">
                <a:latin typeface="Arial"/>
                <a:cs typeface="Arial"/>
              </a:rPr>
              <a:t>50 lost to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  14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Withdrew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622535" y="4447032"/>
            <a:ext cx="1883664" cy="10180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811511" y="4437888"/>
            <a:ext cx="1548383" cy="10180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667788" y="4474345"/>
            <a:ext cx="1793284" cy="92327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667788" y="4474344"/>
            <a:ext cx="1793875" cy="923290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88265" rIns="0" bIns="0" rtlCol="0" vert="horz">
            <a:spAutoFit/>
          </a:bodyPr>
          <a:lstStyle/>
          <a:p>
            <a:pPr marL="597535" marR="267970" indent="-323215">
              <a:lnSpc>
                <a:spcPct val="68300"/>
              </a:lnSpc>
              <a:spcBef>
                <a:spcPts val="695"/>
              </a:spcBef>
            </a:pPr>
            <a:r>
              <a:rPr dirty="0" sz="1200" spc="-5">
                <a:latin typeface="Arial"/>
                <a:cs typeface="Arial"/>
              </a:rPr>
              <a:t>89 genetic test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not  available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869"/>
              </a:lnSpc>
            </a:pPr>
            <a:r>
              <a:rPr dirty="0" sz="1000" spc="-5">
                <a:latin typeface="Arial"/>
                <a:cs typeface="Arial"/>
              </a:rPr>
              <a:t>62 completed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</a:t>
            </a:r>
            <a:endParaRPr sz="1000">
              <a:latin typeface="Arial"/>
              <a:cs typeface="Arial"/>
            </a:endParaRPr>
          </a:p>
          <a:p>
            <a:pPr marL="330835">
              <a:lnSpc>
                <a:spcPts val="994"/>
              </a:lnSpc>
            </a:pPr>
            <a:r>
              <a:rPr dirty="0" sz="1000">
                <a:latin typeface="Arial"/>
                <a:cs typeface="Arial"/>
              </a:rPr>
              <a:t>0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deceased</a:t>
            </a:r>
            <a:endParaRPr sz="1000">
              <a:latin typeface="Arial"/>
              <a:cs typeface="Arial"/>
            </a:endParaRPr>
          </a:p>
          <a:p>
            <a:pPr marL="260985" marR="471805" indent="69850">
              <a:lnSpc>
                <a:spcPts val="1010"/>
              </a:lnSpc>
              <a:spcBef>
                <a:spcPts val="85"/>
              </a:spcBef>
            </a:pPr>
            <a:r>
              <a:rPr dirty="0" sz="1000">
                <a:latin typeface="Arial"/>
                <a:cs typeface="Arial"/>
              </a:rPr>
              <a:t>5 </a:t>
            </a:r>
            <a:r>
              <a:rPr dirty="0" sz="1000" spc="-5">
                <a:latin typeface="Arial"/>
                <a:cs typeface="Arial"/>
              </a:rPr>
              <a:t>lost to</a:t>
            </a:r>
            <a:r>
              <a:rPr dirty="0" sz="1000" spc="-10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  22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Withdrew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37888" y="5538215"/>
            <a:ext cx="2895600" cy="5577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568952" y="5547359"/>
            <a:ext cx="2633472" cy="5852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84358" y="5566299"/>
            <a:ext cx="2801819" cy="4616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84358" y="5566299"/>
            <a:ext cx="2802255" cy="461645"/>
          </a:xfrm>
          <a:custGeom>
            <a:avLst/>
            <a:gdLst/>
            <a:ahLst/>
            <a:cxnLst/>
            <a:rect l="l" t="t" r="r" b="b"/>
            <a:pathLst>
              <a:path w="2802254" h="461645">
                <a:moveTo>
                  <a:pt x="0" y="0"/>
                </a:moveTo>
                <a:lnTo>
                  <a:pt x="2801820" y="0"/>
                </a:lnTo>
                <a:lnTo>
                  <a:pt x="2801820" y="461639"/>
                </a:lnTo>
                <a:lnTo>
                  <a:pt x="0" y="46163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871608" y="1944210"/>
            <a:ext cx="2400935" cy="231140"/>
          </a:xfrm>
          <a:custGeom>
            <a:avLst/>
            <a:gdLst/>
            <a:ahLst/>
            <a:cxnLst/>
            <a:rect l="l" t="t" r="r" b="b"/>
            <a:pathLst>
              <a:path w="2400934" h="231139">
                <a:moveTo>
                  <a:pt x="2343702" y="145094"/>
                </a:moveTo>
                <a:lnTo>
                  <a:pt x="2315127" y="145094"/>
                </a:lnTo>
                <a:lnTo>
                  <a:pt x="2357989" y="230819"/>
                </a:lnTo>
                <a:lnTo>
                  <a:pt x="2393708" y="159382"/>
                </a:lnTo>
                <a:lnTo>
                  <a:pt x="2343702" y="159382"/>
                </a:lnTo>
                <a:lnTo>
                  <a:pt x="2343702" y="145094"/>
                </a:lnTo>
                <a:close/>
              </a:path>
              <a:path w="2400934" h="231139">
                <a:moveTo>
                  <a:pt x="2343702" y="115409"/>
                </a:moveTo>
                <a:lnTo>
                  <a:pt x="2343702" y="159382"/>
                </a:lnTo>
                <a:lnTo>
                  <a:pt x="2372277" y="159382"/>
                </a:lnTo>
                <a:lnTo>
                  <a:pt x="2372277" y="129697"/>
                </a:lnTo>
                <a:lnTo>
                  <a:pt x="2357989" y="129697"/>
                </a:lnTo>
                <a:lnTo>
                  <a:pt x="2343702" y="115409"/>
                </a:lnTo>
                <a:close/>
              </a:path>
              <a:path w="2400934" h="231139">
                <a:moveTo>
                  <a:pt x="2400852" y="145094"/>
                </a:moveTo>
                <a:lnTo>
                  <a:pt x="2372277" y="145094"/>
                </a:lnTo>
                <a:lnTo>
                  <a:pt x="2372277" y="159382"/>
                </a:lnTo>
                <a:lnTo>
                  <a:pt x="2393708" y="159382"/>
                </a:lnTo>
                <a:lnTo>
                  <a:pt x="2400852" y="145094"/>
                </a:lnTo>
                <a:close/>
              </a:path>
              <a:path w="2400934" h="231139">
                <a:moveTo>
                  <a:pt x="28575" y="0"/>
                </a:moveTo>
                <a:lnTo>
                  <a:pt x="0" y="0"/>
                </a:lnTo>
                <a:lnTo>
                  <a:pt x="0" y="123300"/>
                </a:lnTo>
                <a:lnTo>
                  <a:pt x="6396" y="129697"/>
                </a:lnTo>
                <a:lnTo>
                  <a:pt x="2343702" y="129697"/>
                </a:lnTo>
                <a:lnTo>
                  <a:pt x="2343702" y="115409"/>
                </a:lnTo>
                <a:lnTo>
                  <a:pt x="28575" y="115409"/>
                </a:lnTo>
                <a:lnTo>
                  <a:pt x="14287" y="101122"/>
                </a:lnTo>
                <a:lnTo>
                  <a:pt x="28575" y="101122"/>
                </a:lnTo>
                <a:lnTo>
                  <a:pt x="28575" y="0"/>
                </a:lnTo>
                <a:close/>
              </a:path>
              <a:path w="2400934" h="231139">
                <a:moveTo>
                  <a:pt x="2365881" y="101122"/>
                </a:moveTo>
                <a:lnTo>
                  <a:pt x="28575" y="101122"/>
                </a:lnTo>
                <a:lnTo>
                  <a:pt x="28575" y="115409"/>
                </a:lnTo>
                <a:lnTo>
                  <a:pt x="2343702" y="115409"/>
                </a:lnTo>
                <a:lnTo>
                  <a:pt x="2357989" y="129697"/>
                </a:lnTo>
                <a:lnTo>
                  <a:pt x="2372277" y="129697"/>
                </a:lnTo>
                <a:lnTo>
                  <a:pt x="2372277" y="107518"/>
                </a:lnTo>
                <a:lnTo>
                  <a:pt x="2365881" y="101122"/>
                </a:lnTo>
                <a:close/>
              </a:path>
              <a:path w="2400934" h="231139">
                <a:moveTo>
                  <a:pt x="28575" y="101122"/>
                </a:moveTo>
                <a:lnTo>
                  <a:pt x="14287" y="101122"/>
                </a:lnTo>
                <a:lnTo>
                  <a:pt x="28575" y="115409"/>
                </a:lnTo>
                <a:lnTo>
                  <a:pt x="28575" y="101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827803" y="1944210"/>
            <a:ext cx="2072639" cy="231140"/>
          </a:xfrm>
          <a:custGeom>
            <a:avLst/>
            <a:gdLst/>
            <a:ahLst/>
            <a:cxnLst/>
            <a:rect l="l" t="t" r="r" b="b"/>
            <a:pathLst>
              <a:path w="2072639" h="231139">
                <a:moveTo>
                  <a:pt x="28575" y="145094"/>
                </a:moveTo>
                <a:lnTo>
                  <a:pt x="0" y="145094"/>
                </a:lnTo>
                <a:lnTo>
                  <a:pt x="42862" y="230819"/>
                </a:lnTo>
                <a:lnTo>
                  <a:pt x="78581" y="159382"/>
                </a:lnTo>
                <a:lnTo>
                  <a:pt x="28575" y="159382"/>
                </a:lnTo>
                <a:lnTo>
                  <a:pt x="28575" y="145094"/>
                </a:lnTo>
                <a:close/>
              </a:path>
              <a:path w="2072639" h="231139">
                <a:moveTo>
                  <a:pt x="2043805" y="101123"/>
                </a:moveTo>
                <a:lnTo>
                  <a:pt x="34971" y="101123"/>
                </a:lnTo>
                <a:lnTo>
                  <a:pt x="28575" y="107520"/>
                </a:lnTo>
                <a:lnTo>
                  <a:pt x="28575" y="159382"/>
                </a:lnTo>
                <a:lnTo>
                  <a:pt x="57150" y="159382"/>
                </a:lnTo>
                <a:lnTo>
                  <a:pt x="57150" y="129698"/>
                </a:lnTo>
                <a:lnTo>
                  <a:pt x="42862" y="129698"/>
                </a:lnTo>
                <a:lnTo>
                  <a:pt x="57150" y="115411"/>
                </a:lnTo>
                <a:lnTo>
                  <a:pt x="2043805" y="115411"/>
                </a:lnTo>
                <a:lnTo>
                  <a:pt x="2043805" y="101123"/>
                </a:lnTo>
                <a:close/>
              </a:path>
              <a:path w="2072639" h="231139">
                <a:moveTo>
                  <a:pt x="85725" y="145094"/>
                </a:moveTo>
                <a:lnTo>
                  <a:pt x="57150" y="145094"/>
                </a:lnTo>
                <a:lnTo>
                  <a:pt x="57150" y="159382"/>
                </a:lnTo>
                <a:lnTo>
                  <a:pt x="78581" y="159382"/>
                </a:lnTo>
                <a:lnTo>
                  <a:pt x="85725" y="145094"/>
                </a:lnTo>
                <a:close/>
              </a:path>
              <a:path w="2072639" h="231139">
                <a:moveTo>
                  <a:pt x="57150" y="115411"/>
                </a:moveTo>
                <a:lnTo>
                  <a:pt x="42862" y="129698"/>
                </a:lnTo>
                <a:lnTo>
                  <a:pt x="57150" y="129698"/>
                </a:lnTo>
                <a:lnTo>
                  <a:pt x="57150" y="115411"/>
                </a:lnTo>
                <a:close/>
              </a:path>
              <a:path w="2072639" h="231139">
                <a:moveTo>
                  <a:pt x="2072380" y="101123"/>
                </a:moveTo>
                <a:lnTo>
                  <a:pt x="2058093" y="101123"/>
                </a:lnTo>
                <a:lnTo>
                  <a:pt x="2043805" y="115411"/>
                </a:lnTo>
                <a:lnTo>
                  <a:pt x="57150" y="115411"/>
                </a:lnTo>
                <a:lnTo>
                  <a:pt x="57150" y="129698"/>
                </a:lnTo>
                <a:lnTo>
                  <a:pt x="2065983" y="129698"/>
                </a:lnTo>
                <a:lnTo>
                  <a:pt x="2072380" y="123301"/>
                </a:lnTo>
                <a:lnTo>
                  <a:pt x="2072380" y="101123"/>
                </a:lnTo>
                <a:close/>
              </a:path>
              <a:path w="2072639" h="231139">
                <a:moveTo>
                  <a:pt x="2072380" y="0"/>
                </a:moveTo>
                <a:lnTo>
                  <a:pt x="2043805" y="0"/>
                </a:lnTo>
                <a:lnTo>
                  <a:pt x="2043805" y="115411"/>
                </a:lnTo>
                <a:lnTo>
                  <a:pt x="2058093" y="101123"/>
                </a:lnTo>
                <a:lnTo>
                  <a:pt x="2072380" y="101123"/>
                </a:lnTo>
                <a:lnTo>
                  <a:pt x="2072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40360" y="2636668"/>
            <a:ext cx="85725" cy="1065530"/>
          </a:xfrm>
          <a:custGeom>
            <a:avLst/>
            <a:gdLst/>
            <a:ahLst/>
            <a:cxnLst/>
            <a:rect l="l" t="t" r="r" b="b"/>
            <a:pathLst>
              <a:path w="85725" h="1065529">
                <a:moveTo>
                  <a:pt x="28575" y="979594"/>
                </a:moveTo>
                <a:lnTo>
                  <a:pt x="0" y="979594"/>
                </a:lnTo>
                <a:lnTo>
                  <a:pt x="42862" y="1065319"/>
                </a:lnTo>
                <a:lnTo>
                  <a:pt x="78581" y="993881"/>
                </a:lnTo>
                <a:lnTo>
                  <a:pt x="28575" y="993881"/>
                </a:lnTo>
                <a:lnTo>
                  <a:pt x="28575" y="979594"/>
                </a:lnTo>
                <a:close/>
              </a:path>
              <a:path w="85725" h="1065529">
                <a:moveTo>
                  <a:pt x="57150" y="0"/>
                </a:moveTo>
                <a:lnTo>
                  <a:pt x="28575" y="0"/>
                </a:lnTo>
                <a:lnTo>
                  <a:pt x="28575" y="993881"/>
                </a:lnTo>
                <a:lnTo>
                  <a:pt x="57150" y="993881"/>
                </a:lnTo>
                <a:lnTo>
                  <a:pt x="57150" y="0"/>
                </a:lnTo>
                <a:close/>
              </a:path>
              <a:path w="85725" h="1065529">
                <a:moveTo>
                  <a:pt x="85725" y="979594"/>
                </a:moveTo>
                <a:lnTo>
                  <a:pt x="57150" y="979594"/>
                </a:lnTo>
                <a:lnTo>
                  <a:pt x="57150" y="993881"/>
                </a:lnTo>
                <a:lnTo>
                  <a:pt x="78581" y="993881"/>
                </a:lnTo>
                <a:lnTo>
                  <a:pt x="85725" y="979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817397" y="3135344"/>
            <a:ext cx="675005" cy="85725"/>
          </a:xfrm>
          <a:custGeom>
            <a:avLst/>
            <a:gdLst/>
            <a:ahLst/>
            <a:cxnLst/>
            <a:rect l="l" t="t" r="r" b="b"/>
            <a:pathLst>
              <a:path w="675004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57150"/>
                </a:lnTo>
                <a:lnTo>
                  <a:pt x="71437" y="57150"/>
                </a:lnTo>
                <a:lnTo>
                  <a:pt x="71437" y="28575"/>
                </a:lnTo>
                <a:lnTo>
                  <a:pt x="85725" y="28574"/>
                </a:lnTo>
                <a:lnTo>
                  <a:pt x="85725" y="0"/>
                </a:lnTo>
                <a:close/>
              </a:path>
              <a:path w="675004" h="85725">
                <a:moveTo>
                  <a:pt x="85725" y="28574"/>
                </a:moveTo>
                <a:lnTo>
                  <a:pt x="71437" y="28575"/>
                </a:lnTo>
                <a:lnTo>
                  <a:pt x="71437" y="57150"/>
                </a:lnTo>
                <a:lnTo>
                  <a:pt x="85725" y="57149"/>
                </a:lnTo>
                <a:lnTo>
                  <a:pt x="85725" y="28574"/>
                </a:lnTo>
                <a:close/>
              </a:path>
              <a:path w="675004" h="85725">
                <a:moveTo>
                  <a:pt x="85725" y="57149"/>
                </a:moveTo>
                <a:lnTo>
                  <a:pt x="71437" y="57150"/>
                </a:lnTo>
                <a:lnTo>
                  <a:pt x="85725" y="57150"/>
                </a:lnTo>
                <a:close/>
              </a:path>
              <a:path w="675004" h="85725">
                <a:moveTo>
                  <a:pt x="674702" y="28573"/>
                </a:moveTo>
                <a:lnTo>
                  <a:pt x="85725" y="28574"/>
                </a:lnTo>
                <a:lnTo>
                  <a:pt x="85725" y="57149"/>
                </a:lnTo>
                <a:lnTo>
                  <a:pt x="674702" y="57148"/>
                </a:lnTo>
                <a:lnTo>
                  <a:pt x="674702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476522" y="2636668"/>
            <a:ext cx="85725" cy="1065530"/>
          </a:xfrm>
          <a:custGeom>
            <a:avLst/>
            <a:gdLst/>
            <a:ahLst/>
            <a:cxnLst/>
            <a:rect l="l" t="t" r="r" b="b"/>
            <a:pathLst>
              <a:path w="85725" h="1065529">
                <a:moveTo>
                  <a:pt x="28575" y="979594"/>
                </a:moveTo>
                <a:lnTo>
                  <a:pt x="0" y="979594"/>
                </a:lnTo>
                <a:lnTo>
                  <a:pt x="42862" y="1065319"/>
                </a:lnTo>
                <a:lnTo>
                  <a:pt x="78581" y="993881"/>
                </a:lnTo>
                <a:lnTo>
                  <a:pt x="28575" y="993881"/>
                </a:lnTo>
                <a:lnTo>
                  <a:pt x="28575" y="979594"/>
                </a:lnTo>
                <a:close/>
              </a:path>
              <a:path w="85725" h="1065529">
                <a:moveTo>
                  <a:pt x="57151" y="0"/>
                </a:moveTo>
                <a:lnTo>
                  <a:pt x="28576" y="0"/>
                </a:lnTo>
                <a:lnTo>
                  <a:pt x="28575" y="993881"/>
                </a:lnTo>
                <a:lnTo>
                  <a:pt x="57150" y="993881"/>
                </a:lnTo>
                <a:lnTo>
                  <a:pt x="57151" y="0"/>
                </a:lnTo>
                <a:close/>
              </a:path>
              <a:path w="85725" h="1065529">
                <a:moveTo>
                  <a:pt x="85725" y="979594"/>
                </a:moveTo>
                <a:lnTo>
                  <a:pt x="57150" y="979594"/>
                </a:lnTo>
                <a:lnTo>
                  <a:pt x="57150" y="993881"/>
                </a:lnTo>
                <a:lnTo>
                  <a:pt x="78581" y="993881"/>
                </a:lnTo>
                <a:lnTo>
                  <a:pt x="85725" y="979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519386" y="3135344"/>
            <a:ext cx="675005" cy="85725"/>
          </a:xfrm>
          <a:custGeom>
            <a:avLst/>
            <a:gdLst/>
            <a:ahLst/>
            <a:cxnLst/>
            <a:rect l="l" t="t" r="r" b="b"/>
            <a:pathLst>
              <a:path w="675004" h="85725">
                <a:moveTo>
                  <a:pt x="588977" y="57149"/>
                </a:moveTo>
                <a:lnTo>
                  <a:pt x="588977" y="85725"/>
                </a:lnTo>
                <a:lnTo>
                  <a:pt x="646127" y="57150"/>
                </a:lnTo>
                <a:lnTo>
                  <a:pt x="588977" y="57149"/>
                </a:lnTo>
                <a:close/>
              </a:path>
              <a:path w="675004" h="85725">
                <a:moveTo>
                  <a:pt x="588977" y="28574"/>
                </a:moveTo>
                <a:lnTo>
                  <a:pt x="588977" y="57149"/>
                </a:lnTo>
                <a:lnTo>
                  <a:pt x="603265" y="57150"/>
                </a:lnTo>
                <a:lnTo>
                  <a:pt x="603265" y="28575"/>
                </a:lnTo>
                <a:lnTo>
                  <a:pt x="588977" y="28574"/>
                </a:lnTo>
                <a:close/>
              </a:path>
              <a:path w="675004" h="85725">
                <a:moveTo>
                  <a:pt x="588977" y="0"/>
                </a:moveTo>
                <a:lnTo>
                  <a:pt x="588977" y="28574"/>
                </a:lnTo>
                <a:lnTo>
                  <a:pt x="603265" y="28575"/>
                </a:lnTo>
                <a:lnTo>
                  <a:pt x="603265" y="57150"/>
                </a:lnTo>
                <a:lnTo>
                  <a:pt x="646130" y="57148"/>
                </a:lnTo>
                <a:lnTo>
                  <a:pt x="674702" y="42862"/>
                </a:lnTo>
                <a:lnTo>
                  <a:pt x="588977" y="0"/>
                </a:lnTo>
                <a:close/>
              </a:path>
              <a:path w="675004" h="85725">
                <a:moveTo>
                  <a:pt x="0" y="28573"/>
                </a:moveTo>
                <a:lnTo>
                  <a:pt x="0" y="57148"/>
                </a:lnTo>
                <a:lnTo>
                  <a:pt x="588977" y="57149"/>
                </a:lnTo>
                <a:lnTo>
                  <a:pt x="588977" y="28574"/>
                </a:lnTo>
                <a:lnTo>
                  <a:pt x="0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15675" y="4181383"/>
            <a:ext cx="2423160" cy="293370"/>
          </a:xfrm>
          <a:custGeom>
            <a:avLst/>
            <a:gdLst/>
            <a:ahLst/>
            <a:cxnLst/>
            <a:rect l="l" t="t" r="r" b="b"/>
            <a:pathLst>
              <a:path w="2423160" h="293370">
                <a:moveTo>
                  <a:pt x="28575" y="207237"/>
                </a:moveTo>
                <a:lnTo>
                  <a:pt x="0" y="207237"/>
                </a:lnTo>
                <a:lnTo>
                  <a:pt x="42862" y="292962"/>
                </a:lnTo>
                <a:lnTo>
                  <a:pt x="78581" y="221524"/>
                </a:lnTo>
                <a:lnTo>
                  <a:pt x="28575" y="221524"/>
                </a:lnTo>
                <a:lnTo>
                  <a:pt x="28575" y="207237"/>
                </a:lnTo>
                <a:close/>
              </a:path>
              <a:path w="2423160" h="293370">
                <a:moveTo>
                  <a:pt x="2394474" y="132194"/>
                </a:moveTo>
                <a:lnTo>
                  <a:pt x="34971" y="132194"/>
                </a:lnTo>
                <a:lnTo>
                  <a:pt x="28575" y="138591"/>
                </a:lnTo>
                <a:lnTo>
                  <a:pt x="28575" y="221524"/>
                </a:lnTo>
                <a:lnTo>
                  <a:pt x="57150" y="221524"/>
                </a:lnTo>
                <a:lnTo>
                  <a:pt x="57150" y="160769"/>
                </a:lnTo>
                <a:lnTo>
                  <a:pt x="42862" y="160769"/>
                </a:lnTo>
                <a:lnTo>
                  <a:pt x="57150" y="146481"/>
                </a:lnTo>
                <a:lnTo>
                  <a:pt x="2394474" y="146481"/>
                </a:lnTo>
                <a:lnTo>
                  <a:pt x="2394474" y="132194"/>
                </a:lnTo>
                <a:close/>
              </a:path>
              <a:path w="2423160" h="293370">
                <a:moveTo>
                  <a:pt x="85725" y="207237"/>
                </a:moveTo>
                <a:lnTo>
                  <a:pt x="57150" y="207237"/>
                </a:lnTo>
                <a:lnTo>
                  <a:pt x="57150" y="221524"/>
                </a:lnTo>
                <a:lnTo>
                  <a:pt x="78581" y="221524"/>
                </a:lnTo>
                <a:lnTo>
                  <a:pt x="85725" y="207237"/>
                </a:lnTo>
                <a:close/>
              </a:path>
              <a:path w="2423160" h="293370">
                <a:moveTo>
                  <a:pt x="57150" y="146481"/>
                </a:moveTo>
                <a:lnTo>
                  <a:pt x="42862" y="160769"/>
                </a:lnTo>
                <a:lnTo>
                  <a:pt x="57150" y="160769"/>
                </a:lnTo>
                <a:lnTo>
                  <a:pt x="57150" y="146481"/>
                </a:lnTo>
                <a:close/>
              </a:path>
              <a:path w="2423160" h="293370">
                <a:moveTo>
                  <a:pt x="2423049" y="132194"/>
                </a:moveTo>
                <a:lnTo>
                  <a:pt x="2408762" y="132194"/>
                </a:lnTo>
                <a:lnTo>
                  <a:pt x="2394474" y="146481"/>
                </a:lnTo>
                <a:lnTo>
                  <a:pt x="57150" y="146481"/>
                </a:lnTo>
                <a:lnTo>
                  <a:pt x="57150" y="160769"/>
                </a:lnTo>
                <a:lnTo>
                  <a:pt x="2416652" y="160769"/>
                </a:lnTo>
                <a:lnTo>
                  <a:pt x="2423049" y="154372"/>
                </a:lnTo>
                <a:lnTo>
                  <a:pt x="2423049" y="132194"/>
                </a:lnTo>
                <a:close/>
              </a:path>
              <a:path w="2423160" h="293370">
                <a:moveTo>
                  <a:pt x="2423049" y="0"/>
                </a:moveTo>
                <a:lnTo>
                  <a:pt x="2394474" y="0"/>
                </a:lnTo>
                <a:lnTo>
                  <a:pt x="2394474" y="146481"/>
                </a:lnTo>
                <a:lnTo>
                  <a:pt x="2408762" y="132194"/>
                </a:lnTo>
                <a:lnTo>
                  <a:pt x="2423049" y="132194"/>
                </a:lnTo>
                <a:lnTo>
                  <a:pt x="2423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10149" y="4181383"/>
            <a:ext cx="1362710" cy="293370"/>
          </a:xfrm>
          <a:custGeom>
            <a:avLst/>
            <a:gdLst/>
            <a:ahLst/>
            <a:cxnLst/>
            <a:rect l="l" t="t" r="r" b="b"/>
            <a:pathLst>
              <a:path w="1362710" h="293370">
                <a:moveTo>
                  <a:pt x="1305018" y="207236"/>
                </a:moveTo>
                <a:lnTo>
                  <a:pt x="1276443" y="207236"/>
                </a:lnTo>
                <a:lnTo>
                  <a:pt x="1319306" y="292961"/>
                </a:lnTo>
                <a:lnTo>
                  <a:pt x="1355025" y="221523"/>
                </a:lnTo>
                <a:lnTo>
                  <a:pt x="1305018" y="221523"/>
                </a:lnTo>
                <a:lnTo>
                  <a:pt x="1305018" y="207236"/>
                </a:lnTo>
                <a:close/>
              </a:path>
              <a:path w="1362710" h="293370">
                <a:moveTo>
                  <a:pt x="1305018" y="146480"/>
                </a:moveTo>
                <a:lnTo>
                  <a:pt x="1305018" y="221523"/>
                </a:lnTo>
                <a:lnTo>
                  <a:pt x="1333593" y="221523"/>
                </a:lnTo>
                <a:lnTo>
                  <a:pt x="1333593" y="160768"/>
                </a:lnTo>
                <a:lnTo>
                  <a:pt x="1319306" y="160768"/>
                </a:lnTo>
                <a:lnTo>
                  <a:pt x="1305018" y="146480"/>
                </a:lnTo>
                <a:close/>
              </a:path>
              <a:path w="1362710" h="293370">
                <a:moveTo>
                  <a:pt x="1362168" y="207236"/>
                </a:moveTo>
                <a:lnTo>
                  <a:pt x="1333593" y="207236"/>
                </a:lnTo>
                <a:lnTo>
                  <a:pt x="1333593" y="221523"/>
                </a:lnTo>
                <a:lnTo>
                  <a:pt x="1355025" y="221523"/>
                </a:lnTo>
                <a:lnTo>
                  <a:pt x="1362168" y="207236"/>
                </a:lnTo>
                <a:close/>
              </a:path>
              <a:path w="1362710" h="293370">
                <a:moveTo>
                  <a:pt x="28575" y="0"/>
                </a:moveTo>
                <a:lnTo>
                  <a:pt x="0" y="0"/>
                </a:lnTo>
                <a:lnTo>
                  <a:pt x="0" y="154371"/>
                </a:lnTo>
                <a:lnTo>
                  <a:pt x="6396" y="160768"/>
                </a:lnTo>
                <a:lnTo>
                  <a:pt x="1305018" y="160768"/>
                </a:lnTo>
                <a:lnTo>
                  <a:pt x="1305018" y="146480"/>
                </a:lnTo>
                <a:lnTo>
                  <a:pt x="28575" y="146480"/>
                </a:lnTo>
                <a:lnTo>
                  <a:pt x="14287" y="132193"/>
                </a:lnTo>
                <a:lnTo>
                  <a:pt x="28575" y="132193"/>
                </a:lnTo>
                <a:lnTo>
                  <a:pt x="28575" y="0"/>
                </a:lnTo>
                <a:close/>
              </a:path>
              <a:path w="1362710" h="293370">
                <a:moveTo>
                  <a:pt x="1327196" y="132193"/>
                </a:moveTo>
                <a:lnTo>
                  <a:pt x="28575" y="132193"/>
                </a:lnTo>
                <a:lnTo>
                  <a:pt x="28575" y="146480"/>
                </a:lnTo>
                <a:lnTo>
                  <a:pt x="1305018" y="146480"/>
                </a:lnTo>
                <a:lnTo>
                  <a:pt x="1319306" y="160768"/>
                </a:lnTo>
                <a:lnTo>
                  <a:pt x="1333593" y="160768"/>
                </a:lnTo>
                <a:lnTo>
                  <a:pt x="1333593" y="138590"/>
                </a:lnTo>
                <a:lnTo>
                  <a:pt x="1327196" y="132193"/>
                </a:lnTo>
                <a:close/>
              </a:path>
              <a:path w="1362710" h="293370">
                <a:moveTo>
                  <a:pt x="28575" y="132193"/>
                </a:moveTo>
                <a:lnTo>
                  <a:pt x="14287" y="132193"/>
                </a:lnTo>
                <a:lnTo>
                  <a:pt x="28575" y="146480"/>
                </a:lnTo>
                <a:lnTo>
                  <a:pt x="28575" y="132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917842" y="4341183"/>
            <a:ext cx="85725" cy="1331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01246" y="5255581"/>
            <a:ext cx="85725" cy="293370"/>
          </a:xfrm>
          <a:custGeom>
            <a:avLst/>
            <a:gdLst/>
            <a:ahLst/>
            <a:cxnLst/>
            <a:rect l="l" t="t" r="r" b="b"/>
            <a:pathLst>
              <a:path w="85725" h="293370">
                <a:moveTo>
                  <a:pt x="28574" y="207236"/>
                </a:moveTo>
                <a:lnTo>
                  <a:pt x="0" y="207237"/>
                </a:lnTo>
                <a:lnTo>
                  <a:pt x="42862" y="292961"/>
                </a:lnTo>
                <a:lnTo>
                  <a:pt x="78581" y="221523"/>
                </a:lnTo>
                <a:lnTo>
                  <a:pt x="28575" y="221523"/>
                </a:lnTo>
                <a:lnTo>
                  <a:pt x="28574" y="207236"/>
                </a:lnTo>
                <a:close/>
              </a:path>
              <a:path w="85725" h="293370">
                <a:moveTo>
                  <a:pt x="57149" y="207236"/>
                </a:moveTo>
                <a:lnTo>
                  <a:pt x="28574" y="207236"/>
                </a:lnTo>
                <a:lnTo>
                  <a:pt x="28575" y="221523"/>
                </a:lnTo>
                <a:lnTo>
                  <a:pt x="57150" y="221523"/>
                </a:lnTo>
                <a:lnTo>
                  <a:pt x="57149" y="207236"/>
                </a:lnTo>
                <a:close/>
              </a:path>
              <a:path w="85725" h="293370">
                <a:moveTo>
                  <a:pt x="85725" y="207236"/>
                </a:moveTo>
                <a:lnTo>
                  <a:pt x="57149" y="207236"/>
                </a:lnTo>
                <a:lnTo>
                  <a:pt x="57150" y="221523"/>
                </a:lnTo>
                <a:lnTo>
                  <a:pt x="78581" y="221523"/>
                </a:lnTo>
                <a:lnTo>
                  <a:pt x="85725" y="207236"/>
                </a:lnTo>
                <a:close/>
              </a:path>
              <a:path w="85725" h="293370">
                <a:moveTo>
                  <a:pt x="57148" y="0"/>
                </a:moveTo>
                <a:lnTo>
                  <a:pt x="28573" y="0"/>
                </a:lnTo>
                <a:lnTo>
                  <a:pt x="28574" y="207236"/>
                </a:lnTo>
                <a:lnTo>
                  <a:pt x="57149" y="207236"/>
                </a:lnTo>
                <a:lnTo>
                  <a:pt x="57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131561" y="5255581"/>
            <a:ext cx="85725" cy="293370"/>
          </a:xfrm>
          <a:custGeom>
            <a:avLst/>
            <a:gdLst/>
            <a:ahLst/>
            <a:cxnLst/>
            <a:rect l="l" t="t" r="r" b="b"/>
            <a:pathLst>
              <a:path w="85725" h="293370">
                <a:moveTo>
                  <a:pt x="28574" y="207236"/>
                </a:moveTo>
                <a:lnTo>
                  <a:pt x="0" y="207237"/>
                </a:lnTo>
                <a:lnTo>
                  <a:pt x="42862" y="292961"/>
                </a:lnTo>
                <a:lnTo>
                  <a:pt x="78581" y="221523"/>
                </a:lnTo>
                <a:lnTo>
                  <a:pt x="28575" y="221523"/>
                </a:lnTo>
                <a:lnTo>
                  <a:pt x="28574" y="207236"/>
                </a:lnTo>
                <a:close/>
              </a:path>
              <a:path w="85725" h="293370">
                <a:moveTo>
                  <a:pt x="57149" y="207236"/>
                </a:moveTo>
                <a:lnTo>
                  <a:pt x="28574" y="207236"/>
                </a:lnTo>
                <a:lnTo>
                  <a:pt x="28575" y="221523"/>
                </a:lnTo>
                <a:lnTo>
                  <a:pt x="57150" y="221523"/>
                </a:lnTo>
                <a:lnTo>
                  <a:pt x="57149" y="207236"/>
                </a:lnTo>
                <a:close/>
              </a:path>
              <a:path w="85725" h="293370">
                <a:moveTo>
                  <a:pt x="85725" y="207236"/>
                </a:moveTo>
                <a:lnTo>
                  <a:pt x="57149" y="207236"/>
                </a:lnTo>
                <a:lnTo>
                  <a:pt x="57150" y="221523"/>
                </a:lnTo>
                <a:lnTo>
                  <a:pt x="78581" y="221523"/>
                </a:lnTo>
                <a:lnTo>
                  <a:pt x="85725" y="207236"/>
                </a:lnTo>
                <a:close/>
              </a:path>
              <a:path w="85725" h="293370">
                <a:moveTo>
                  <a:pt x="57148" y="0"/>
                </a:moveTo>
                <a:lnTo>
                  <a:pt x="28573" y="0"/>
                </a:lnTo>
                <a:lnTo>
                  <a:pt x="28574" y="207236"/>
                </a:lnTo>
                <a:lnTo>
                  <a:pt x="57149" y="207236"/>
                </a:lnTo>
                <a:lnTo>
                  <a:pt x="57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819582" y="4181383"/>
            <a:ext cx="1619885" cy="293370"/>
          </a:xfrm>
          <a:custGeom>
            <a:avLst/>
            <a:gdLst/>
            <a:ahLst/>
            <a:cxnLst/>
            <a:rect l="l" t="t" r="r" b="b"/>
            <a:pathLst>
              <a:path w="1619884" h="293370">
                <a:moveTo>
                  <a:pt x="28575" y="207237"/>
                </a:moveTo>
                <a:lnTo>
                  <a:pt x="0" y="207237"/>
                </a:lnTo>
                <a:lnTo>
                  <a:pt x="42862" y="292962"/>
                </a:lnTo>
                <a:lnTo>
                  <a:pt x="78581" y="221524"/>
                </a:lnTo>
                <a:lnTo>
                  <a:pt x="28575" y="221524"/>
                </a:lnTo>
                <a:lnTo>
                  <a:pt x="28575" y="207237"/>
                </a:lnTo>
                <a:close/>
              </a:path>
              <a:path w="1619884" h="293370">
                <a:moveTo>
                  <a:pt x="1591042" y="132194"/>
                </a:moveTo>
                <a:lnTo>
                  <a:pt x="34970" y="132194"/>
                </a:lnTo>
                <a:lnTo>
                  <a:pt x="28575" y="138591"/>
                </a:lnTo>
                <a:lnTo>
                  <a:pt x="28575" y="221524"/>
                </a:lnTo>
                <a:lnTo>
                  <a:pt x="57150" y="221524"/>
                </a:lnTo>
                <a:lnTo>
                  <a:pt x="57150" y="160769"/>
                </a:lnTo>
                <a:lnTo>
                  <a:pt x="42862" y="160769"/>
                </a:lnTo>
                <a:lnTo>
                  <a:pt x="57150" y="146481"/>
                </a:lnTo>
                <a:lnTo>
                  <a:pt x="1591042" y="146481"/>
                </a:lnTo>
                <a:lnTo>
                  <a:pt x="1591042" y="132194"/>
                </a:lnTo>
                <a:close/>
              </a:path>
              <a:path w="1619884" h="293370">
                <a:moveTo>
                  <a:pt x="85725" y="207237"/>
                </a:moveTo>
                <a:lnTo>
                  <a:pt x="57150" y="207237"/>
                </a:lnTo>
                <a:lnTo>
                  <a:pt x="57150" y="221524"/>
                </a:lnTo>
                <a:lnTo>
                  <a:pt x="78581" y="221524"/>
                </a:lnTo>
                <a:lnTo>
                  <a:pt x="85725" y="207237"/>
                </a:lnTo>
                <a:close/>
              </a:path>
              <a:path w="1619884" h="293370">
                <a:moveTo>
                  <a:pt x="57150" y="146481"/>
                </a:moveTo>
                <a:lnTo>
                  <a:pt x="42862" y="160769"/>
                </a:lnTo>
                <a:lnTo>
                  <a:pt x="57150" y="160769"/>
                </a:lnTo>
                <a:lnTo>
                  <a:pt x="57150" y="146481"/>
                </a:lnTo>
                <a:close/>
              </a:path>
              <a:path w="1619884" h="293370">
                <a:moveTo>
                  <a:pt x="1619617" y="132194"/>
                </a:moveTo>
                <a:lnTo>
                  <a:pt x="1605329" y="132194"/>
                </a:lnTo>
                <a:lnTo>
                  <a:pt x="1591042" y="146481"/>
                </a:lnTo>
                <a:lnTo>
                  <a:pt x="57150" y="146481"/>
                </a:lnTo>
                <a:lnTo>
                  <a:pt x="57150" y="160769"/>
                </a:lnTo>
                <a:lnTo>
                  <a:pt x="1613220" y="160769"/>
                </a:lnTo>
                <a:lnTo>
                  <a:pt x="1619617" y="154372"/>
                </a:lnTo>
                <a:lnTo>
                  <a:pt x="1619617" y="132194"/>
                </a:lnTo>
                <a:close/>
              </a:path>
              <a:path w="1619884" h="293370">
                <a:moveTo>
                  <a:pt x="1619617" y="0"/>
                </a:moveTo>
                <a:lnTo>
                  <a:pt x="1591042" y="0"/>
                </a:lnTo>
                <a:lnTo>
                  <a:pt x="1591042" y="146481"/>
                </a:lnTo>
                <a:lnTo>
                  <a:pt x="1605329" y="132194"/>
                </a:lnTo>
                <a:lnTo>
                  <a:pt x="1619617" y="132194"/>
                </a:lnTo>
                <a:lnTo>
                  <a:pt x="1619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410623" y="4181382"/>
            <a:ext cx="2197100" cy="293370"/>
          </a:xfrm>
          <a:custGeom>
            <a:avLst/>
            <a:gdLst/>
            <a:ahLst/>
            <a:cxnLst/>
            <a:rect l="l" t="t" r="r" b="b"/>
            <a:pathLst>
              <a:path w="2197100" h="293370">
                <a:moveTo>
                  <a:pt x="2139520" y="207237"/>
                </a:moveTo>
                <a:lnTo>
                  <a:pt x="2110945" y="207237"/>
                </a:lnTo>
                <a:lnTo>
                  <a:pt x="2153808" y="292962"/>
                </a:lnTo>
                <a:lnTo>
                  <a:pt x="2189526" y="221524"/>
                </a:lnTo>
                <a:lnTo>
                  <a:pt x="2139520" y="221524"/>
                </a:lnTo>
                <a:lnTo>
                  <a:pt x="2139520" y="207237"/>
                </a:lnTo>
                <a:close/>
              </a:path>
              <a:path w="2197100" h="293370">
                <a:moveTo>
                  <a:pt x="2139520" y="146481"/>
                </a:moveTo>
                <a:lnTo>
                  <a:pt x="2139520" y="221524"/>
                </a:lnTo>
                <a:lnTo>
                  <a:pt x="2168095" y="221524"/>
                </a:lnTo>
                <a:lnTo>
                  <a:pt x="2168095" y="160769"/>
                </a:lnTo>
                <a:lnTo>
                  <a:pt x="2153808" y="160769"/>
                </a:lnTo>
                <a:lnTo>
                  <a:pt x="2139520" y="146481"/>
                </a:lnTo>
                <a:close/>
              </a:path>
              <a:path w="2197100" h="293370">
                <a:moveTo>
                  <a:pt x="2196670" y="207237"/>
                </a:moveTo>
                <a:lnTo>
                  <a:pt x="2168095" y="207237"/>
                </a:lnTo>
                <a:lnTo>
                  <a:pt x="2168095" y="221524"/>
                </a:lnTo>
                <a:lnTo>
                  <a:pt x="2189526" y="221524"/>
                </a:lnTo>
                <a:lnTo>
                  <a:pt x="2196670" y="207237"/>
                </a:lnTo>
                <a:close/>
              </a:path>
              <a:path w="2197100" h="293370">
                <a:moveTo>
                  <a:pt x="28575" y="0"/>
                </a:moveTo>
                <a:lnTo>
                  <a:pt x="0" y="0"/>
                </a:lnTo>
                <a:lnTo>
                  <a:pt x="0" y="154372"/>
                </a:lnTo>
                <a:lnTo>
                  <a:pt x="6396" y="160769"/>
                </a:lnTo>
                <a:lnTo>
                  <a:pt x="2139520" y="160769"/>
                </a:lnTo>
                <a:lnTo>
                  <a:pt x="2139520" y="146481"/>
                </a:lnTo>
                <a:lnTo>
                  <a:pt x="28575" y="146481"/>
                </a:lnTo>
                <a:lnTo>
                  <a:pt x="14287" y="132194"/>
                </a:lnTo>
                <a:lnTo>
                  <a:pt x="28575" y="132194"/>
                </a:lnTo>
                <a:lnTo>
                  <a:pt x="28575" y="0"/>
                </a:lnTo>
                <a:close/>
              </a:path>
              <a:path w="2197100" h="293370">
                <a:moveTo>
                  <a:pt x="2161698" y="132194"/>
                </a:moveTo>
                <a:lnTo>
                  <a:pt x="28575" y="132194"/>
                </a:lnTo>
                <a:lnTo>
                  <a:pt x="28575" y="146481"/>
                </a:lnTo>
                <a:lnTo>
                  <a:pt x="2139520" y="146481"/>
                </a:lnTo>
                <a:lnTo>
                  <a:pt x="2153808" y="160769"/>
                </a:lnTo>
                <a:lnTo>
                  <a:pt x="2168095" y="160769"/>
                </a:lnTo>
                <a:lnTo>
                  <a:pt x="2168095" y="138591"/>
                </a:lnTo>
                <a:lnTo>
                  <a:pt x="2161698" y="132194"/>
                </a:lnTo>
                <a:close/>
              </a:path>
              <a:path w="2197100" h="293370">
                <a:moveTo>
                  <a:pt x="28575" y="132194"/>
                </a:moveTo>
                <a:lnTo>
                  <a:pt x="14287" y="132194"/>
                </a:lnTo>
                <a:lnTo>
                  <a:pt x="28575" y="146481"/>
                </a:lnTo>
                <a:lnTo>
                  <a:pt x="28575" y="132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670574" y="4341183"/>
            <a:ext cx="85725" cy="1331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886200" y="4447032"/>
            <a:ext cx="1886712" cy="10180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29455" y="4373879"/>
            <a:ext cx="1652016" cy="11430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932811" y="4474345"/>
            <a:ext cx="1793284" cy="92327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3932811" y="4474344"/>
            <a:ext cx="1793875" cy="9232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60"/>
              </a:lnSpc>
            </a:pPr>
            <a:r>
              <a:rPr dirty="0" sz="1200" spc="-5" b="1">
                <a:latin typeface="Arial"/>
                <a:cs typeface="Arial"/>
              </a:rPr>
              <a:t>903 </a:t>
            </a:r>
            <a:r>
              <a:rPr dirty="0" sz="1200" spc="-10" b="1" i="1">
                <a:latin typeface="Arial"/>
                <a:cs typeface="Arial"/>
              </a:rPr>
              <a:t>CYP2C19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*2/*3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25"/>
              </a:lnSpc>
            </a:pPr>
            <a:r>
              <a:rPr dirty="0" sz="1200" spc="-5" b="1">
                <a:latin typeface="Arial"/>
                <a:cs typeface="Arial"/>
              </a:rPr>
              <a:t>carriers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105"/>
              </a:lnSpc>
              <a:spcBef>
                <a:spcPts val="750"/>
              </a:spcBef>
            </a:pPr>
            <a:r>
              <a:rPr dirty="0" sz="1000" spc="-10">
                <a:latin typeface="Arial"/>
                <a:cs typeface="Arial"/>
              </a:rPr>
              <a:t>847 </a:t>
            </a:r>
            <a:r>
              <a:rPr dirty="0" sz="1000" spc="-5">
                <a:latin typeface="Arial"/>
                <a:cs typeface="Arial"/>
              </a:rPr>
              <a:t>completed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</a:t>
            </a:r>
            <a:endParaRPr sz="1000">
              <a:latin typeface="Arial"/>
              <a:cs typeface="Arial"/>
            </a:endParaRPr>
          </a:p>
          <a:p>
            <a:pPr marL="400685">
              <a:lnSpc>
                <a:spcPts val="994"/>
              </a:lnSpc>
            </a:pP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deceased</a:t>
            </a:r>
            <a:endParaRPr sz="1000">
              <a:latin typeface="Arial"/>
              <a:cs typeface="Arial"/>
            </a:endParaRPr>
          </a:p>
          <a:p>
            <a:pPr marL="330835" marR="401955">
              <a:lnSpc>
                <a:spcPts val="1010"/>
              </a:lnSpc>
              <a:spcBef>
                <a:spcPts val="85"/>
              </a:spcBef>
            </a:pPr>
            <a:r>
              <a:rPr dirty="0" sz="1000" spc="-5">
                <a:latin typeface="Arial"/>
                <a:cs typeface="Arial"/>
              </a:rPr>
              <a:t>29 lost to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  21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Withdrew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919215" y="4447032"/>
            <a:ext cx="1886712" cy="10180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062471" y="4373879"/>
            <a:ext cx="1652016" cy="11430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965800" y="4474345"/>
            <a:ext cx="1793284" cy="92327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5965800" y="4474344"/>
            <a:ext cx="1793875" cy="9232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60"/>
              </a:lnSpc>
            </a:pPr>
            <a:r>
              <a:rPr dirty="0" sz="1200" spc="-5" b="1">
                <a:latin typeface="Arial"/>
                <a:cs typeface="Arial"/>
              </a:rPr>
              <a:t>946 </a:t>
            </a:r>
            <a:r>
              <a:rPr dirty="0" sz="1200" spc="-10" b="1" i="1">
                <a:latin typeface="Arial"/>
                <a:cs typeface="Arial"/>
              </a:rPr>
              <a:t>CYP2C19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*2/*3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25"/>
              </a:lnSpc>
            </a:pPr>
            <a:r>
              <a:rPr dirty="0" sz="1200" spc="-5" b="1">
                <a:latin typeface="Arial"/>
                <a:cs typeface="Arial"/>
              </a:rPr>
              <a:t>carriers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105"/>
              </a:lnSpc>
              <a:spcBef>
                <a:spcPts val="750"/>
              </a:spcBef>
            </a:pPr>
            <a:r>
              <a:rPr dirty="0" sz="1000" spc="-10">
                <a:latin typeface="Arial"/>
                <a:cs typeface="Arial"/>
              </a:rPr>
              <a:t>897 </a:t>
            </a:r>
            <a:r>
              <a:rPr dirty="0" sz="1000" spc="-5">
                <a:latin typeface="Arial"/>
                <a:cs typeface="Arial"/>
              </a:rPr>
              <a:t>completed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</a:t>
            </a:r>
            <a:endParaRPr sz="1000">
              <a:latin typeface="Arial"/>
              <a:cs typeface="Arial"/>
            </a:endParaRPr>
          </a:p>
          <a:p>
            <a:pPr marL="330835">
              <a:lnSpc>
                <a:spcPts val="994"/>
              </a:lnSpc>
            </a:pPr>
            <a:r>
              <a:rPr dirty="0" sz="1000" spc="-5">
                <a:latin typeface="Arial"/>
                <a:cs typeface="Arial"/>
              </a:rPr>
              <a:t>10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deceased</a:t>
            </a:r>
            <a:endParaRPr sz="1000">
              <a:latin typeface="Arial"/>
              <a:cs typeface="Arial"/>
            </a:endParaRPr>
          </a:p>
          <a:p>
            <a:pPr marL="330835" marR="401955">
              <a:lnSpc>
                <a:spcPts val="1010"/>
              </a:lnSpc>
              <a:spcBef>
                <a:spcPts val="85"/>
              </a:spcBef>
            </a:pPr>
            <a:r>
              <a:rPr dirty="0" sz="1000" spc="-5">
                <a:latin typeface="Arial"/>
                <a:cs typeface="Arial"/>
              </a:rPr>
              <a:t>25 lost to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follow-up  14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Withdrew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309371"/>
            <a:ext cx="78085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 and Procedural</a:t>
            </a:r>
            <a:r>
              <a:rPr dirty="0" spc="-50"/>
              <a:t> </a:t>
            </a:r>
            <a:r>
              <a:rPr dirty="0" spc="-5"/>
              <a:t>Characteristics</a:t>
            </a:r>
          </a:p>
        </p:txBody>
      </p:sp>
      <p:sp>
        <p:nvSpPr>
          <p:cNvPr id="5" name="object 5"/>
          <p:cNvSpPr/>
          <p:nvPr/>
        </p:nvSpPr>
        <p:spPr>
          <a:xfrm>
            <a:off x="842894" y="1264438"/>
            <a:ext cx="2377440" cy="573405"/>
          </a:xfrm>
          <a:custGeom>
            <a:avLst/>
            <a:gdLst/>
            <a:ahLst/>
            <a:cxnLst/>
            <a:rect l="l" t="t" r="r" b="b"/>
            <a:pathLst>
              <a:path w="2377440" h="573405">
                <a:moveTo>
                  <a:pt x="0" y="573409"/>
                </a:moveTo>
                <a:lnTo>
                  <a:pt x="2377384" y="573409"/>
                </a:lnTo>
                <a:lnTo>
                  <a:pt x="2377384" y="0"/>
                </a:lnTo>
                <a:lnTo>
                  <a:pt x="0" y="0"/>
                </a:lnTo>
                <a:lnTo>
                  <a:pt x="0" y="573409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0278" y="1264438"/>
            <a:ext cx="1852930" cy="573405"/>
          </a:xfrm>
          <a:custGeom>
            <a:avLst/>
            <a:gdLst/>
            <a:ahLst/>
            <a:cxnLst/>
            <a:rect l="l" t="t" r="r" b="b"/>
            <a:pathLst>
              <a:path w="1852929" h="573405">
                <a:moveTo>
                  <a:pt x="0" y="573409"/>
                </a:moveTo>
                <a:lnTo>
                  <a:pt x="1852654" y="573409"/>
                </a:lnTo>
                <a:lnTo>
                  <a:pt x="1852654" y="0"/>
                </a:lnTo>
                <a:lnTo>
                  <a:pt x="0" y="0"/>
                </a:lnTo>
                <a:lnTo>
                  <a:pt x="0" y="573409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72932" y="1264438"/>
            <a:ext cx="2162810" cy="573405"/>
          </a:xfrm>
          <a:custGeom>
            <a:avLst/>
            <a:gdLst/>
            <a:ahLst/>
            <a:cxnLst/>
            <a:rect l="l" t="t" r="r" b="b"/>
            <a:pathLst>
              <a:path w="2162809" h="573405">
                <a:moveTo>
                  <a:pt x="0" y="573409"/>
                </a:moveTo>
                <a:lnTo>
                  <a:pt x="2162755" y="573409"/>
                </a:lnTo>
                <a:lnTo>
                  <a:pt x="2162755" y="0"/>
                </a:lnTo>
                <a:lnTo>
                  <a:pt x="0" y="0"/>
                </a:lnTo>
                <a:lnTo>
                  <a:pt x="0" y="573409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35686" y="1264438"/>
            <a:ext cx="1908810" cy="573405"/>
          </a:xfrm>
          <a:custGeom>
            <a:avLst/>
            <a:gdLst/>
            <a:ahLst/>
            <a:cxnLst/>
            <a:rect l="l" t="t" r="r" b="b"/>
            <a:pathLst>
              <a:path w="1908809" h="573405">
                <a:moveTo>
                  <a:pt x="0" y="573409"/>
                </a:moveTo>
                <a:lnTo>
                  <a:pt x="1908313" y="573409"/>
                </a:lnTo>
                <a:lnTo>
                  <a:pt x="1908313" y="0"/>
                </a:lnTo>
                <a:lnTo>
                  <a:pt x="0" y="0"/>
                </a:lnTo>
                <a:lnTo>
                  <a:pt x="0" y="573409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44000" y="1264438"/>
            <a:ext cx="2130425" cy="573405"/>
          </a:xfrm>
          <a:custGeom>
            <a:avLst/>
            <a:gdLst/>
            <a:ahLst/>
            <a:cxnLst/>
            <a:rect l="l" t="t" r="r" b="b"/>
            <a:pathLst>
              <a:path w="2130425" h="573405">
                <a:moveTo>
                  <a:pt x="0" y="573409"/>
                </a:moveTo>
                <a:lnTo>
                  <a:pt x="2130361" y="573409"/>
                </a:lnTo>
                <a:lnTo>
                  <a:pt x="2130361" y="0"/>
                </a:lnTo>
                <a:lnTo>
                  <a:pt x="0" y="0"/>
                </a:lnTo>
                <a:lnTo>
                  <a:pt x="0" y="573409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2894" y="2190717"/>
            <a:ext cx="2377440" cy="794385"/>
          </a:xfrm>
          <a:custGeom>
            <a:avLst/>
            <a:gdLst/>
            <a:ahLst/>
            <a:cxnLst/>
            <a:rect l="l" t="t" r="r" b="b"/>
            <a:pathLst>
              <a:path w="2377440" h="794385">
                <a:moveTo>
                  <a:pt x="0" y="793952"/>
                </a:moveTo>
                <a:lnTo>
                  <a:pt x="2377384" y="793952"/>
                </a:lnTo>
                <a:lnTo>
                  <a:pt x="2377384" y="0"/>
                </a:lnTo>
                <a:lnTo>
                  <a:pt x="0" y="0"/>
                </a:lnTo>
                <a:lnTo>
                  <a:pt x="0" y="793952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20278" y="2190717"/>
            <a:ext cx="1852930" cy="794385"/>
          </a:xfrm>
          <a:custGeom>
            <a:avLst/>
            <a:gdLst/>
            <a:ahLst/>
            <a:cxnLst/>
            <a:rect l="l" t="t" r="r" b="b"/>
            <a:pathLst>
              <a:path w="1852929" h="794385">
                <a:moveTo>
                  <a:pt x="0" y="793952"/>
                </a:moveTo>
                <a:lnTo>
                  <a:pt x="1852654" y="793952"/>
                </a:lnTo>
                <a:lnTo>
                  <a:pt x="1852654" y="0"/>
                </a:lnTo>
                <a:lnTo>
                  <a:pt x="0" y="0"/>
                </a:lnTo>
                <a:lnTo>
                  <a:pt x="0" y="793952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72932" y="2190717"/>
            <a:ext cx="2162810" cy="794385"/>
          </a:xfrm>
          <a:custGeom>
            <a:avLst/>
            <a:gdLst/>
            <a:ahLst/>
            <a:cxnLst/>
            <a:rect l="l" t="t" r="r" b="b"/>
            <a:pathLst>
              <a:path w="2162809" h="794385">
                <a:moveTo>
                  <a:pt x="0" y="793952"/>
                </a:moveTo>
                <a:lnTo>
                  <a:pt x="2162755" y="793952"/>
                </a:lnTo>
                <a:lnTo>
                  <a:pt x="2162755" y="0"/>
                </a:lnTo>
                <a:lnTo>
                  <a:pt x="0" y="0"/>
                </a:lnTo>
                <a:lnTo>
                  <a:pt x="0" y="793952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35686" y="2190717"/>
            <a:ext cx="1908810" cy="794385"/>
          </a:xfrm>
          <a:custGeom>
            <a:avLst/>
            <a:gdLst/>
            <a:ahLst/>
            <a:cxnLst/>
            <a:rect l="l" t="t" r="r" b="b"/>
            <a:pathLst>
              <a:path w="1908809" h="794385">
                <a:moveTo>
                  <a:pt x="0" y="793952"/>
                </a:moveTo>
                <a:lnTo>
                  <a:pt x="1908313" y="793952"/>
                </a:lnTo>
                <a:lnTo>
                  <a:pt x="1908313" y="0"/>
                </a:lnTo>
                <a:lnTo>
                  <a:pt x="0" y="0"/>
                </a:lnTo>
                <a:lnTo>
                  <a:pt x="0" y="793952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44000" y="2190717"/>
            <a:ext cx="2130425" cy="794385"/>
          </a:xfrm>
          <a:custGeom>
            <a:avLst/>
            <a:gdLst/>
            <a:ahLst/>
            <a:cxnLst/>
            <a:rect l="l" t="t" r="r" b="b"/>
            <a:pathLst>
              <a:path w="2130425" h="794385">
                <a:moveTo>
                  <a:pt x="0" y="793952"/>
                </a:moveTo>
                <a:lnTo>
                  <a:pt x="2130361" y="793952"/>
                </a:lnTo>
                <a:lnTo>
                  <a:pt x="2130361" y="0"/>
                </a:lnTo>
                <a:lnTo>
                  <a:pt x="0" y="0"/>
                </a:lnTo>
                <a:lnTo>
                  <a:pt x="0" y="793952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2894" y="4660793"/>
            <a:ext cx="2377440" cy="1235075"/>
          </a:xfrm>
          <a:custGeom>
            <a:avLst/>
            <a:gdLst/>
            <a:ahLst/>
            <a:cxnLst/>
            <a:rect l="l" t="t" r="r" b="b"/>
            <a:pathLst>
              <a:path w="2377440" h="1235075">
                <a:moveTo>
                  <a:pt x="0" y="1235038"/>
                </a:moveTo>
                <a:lnTo>
                  <a:pt x="2377384" y="1235038"/>
                </a:lnTo>
                <a:lnTo>
                  <a:pt x="2377384" y="0"/>
                </a:lnTo>
                <a:lnTo>
                  <a:pt x="0" y="0"/>
                </a:lnTo>
                <a:lnTo>
                  <a:pt x="0" y="123503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20278" y="4660793"/>
            <a:ext cx="1852930" cy="1235075"/>
          </a:xfrm>
          <a:custGeom>
            <a:avLst/>
            <a:gdLst/>
            <a:ahLst/>
            <a:cxnLst/>
            <a:rect l="l" t="t" r="r" b="b"/>
            <a:pathLst>
              <a:path w="1852929" h="1235075">
                <a:moveTo>
                  <a:pt x="0" y="1235038"/>
                </a:moveTo>
                <a:lnTo>
                  <a:pt x="1852654" y="1235038"/>
                </a:lnTo>
                <a:lnTo>
                  <a:pt x="1852654" y="0"/>
                </a:lnTo>
                <a:lnTo>
                  <a:pt x="0" y="0"/>
                </a:lnTo>
                <a:lnTo>
                  <a:pt x="0" y="123503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72932" y="4660793"/>
            <a:ext cx="2162810" cy="1235075"/>
          </a:xfrm>
          <a:custGeom>
            <a:avLst/>
            <a:gdLst/>
            <a:ahLst/>
            <a:cxnLst/>
            <a:rect l="l" t="t" r="r" b="b"/>
            <a:pathLst>
              <a:path w="2162809" h="1235075">
                <a:moveTo>
                  <a:pt x="0" y="1235038"/>
                </a:moveTo>
                <a:lnTo>
                  <a:pt x="2162755" y="1235038"/>
                </a:lnTo>
                <a:lnTo>
                  <a:pt x="2162755" y="0"/>
                </a:lnTo>
                <a:lnTo>
                  <a:pt x="0" y="0"/>
                </a:lnTo>
                <a:lnTo>
                  <a:pt x="0" y="123503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35686" y="4660793"/>
            <a:ext cx="1908810" cy="1235075"/>
          </a:xfrm>
          <a:custGeom>
            <a:avLst/>
            <a:gdLst/>
            <a:ahLst/>
            <a:cxnLst/>
            <a:rect l="l" t="t" r="r" b="b"/>
            <a:pathLst>
              <a:path w="1908809" h="1235075">
                <a:moveTo>
                  <a:pt x="0" y="1235038"/>
                </a:moveTo>
                <a:lnTo>
                  <a:pt x="1908313" y="1235038"/>
                </a:lnTo>
                <a:lnTo>
                  <a:pt x="1908313" y="0"/>
                </a:lnTo>
                <a:lnTo>
                  <a:pt x="0" y="0"/>
                </a:lnTo>
                <a:lnTo>
                  <a:pt x="0" y="123503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44000" y="4660793"/>
            <a:ext cx="2130425" cy="1235075"/>
          </a:xfrm>
          <a:custGeom>
            <a:avLst/>
            <a:gdLst/>
            <a:ahLst/>
            <a:cxnLst/>
            <a:rect l="l" t="t" r="r" b="b"/>
            <a:pathLst>
              <a:path w="2130425" h="1235075">
                <a:moveTo>
                  <a:pt x="0" y="1235038"/>
                </a:moveTo>
                <a:lnTo>
                  <a:pt x="2130361" y="1235038"/>
                </a:lnTo>
                <a:lnTo>
                  <a:pt x="2130361" y="0"/>
                </a:lnTo>
                <a:lnTo>
                  <a:pt x="0" y="0"/>
                </a:lnTo>
                <a:lnTo>
                  <a:pt x="0" y="123503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2894" y="1264438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7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2894" y="911570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7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2894" y="5895832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7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56331" y="882395"/>
            <a:ext cx="687133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9640" algn="l"/>
              </a:tabLst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Loss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Function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dirty="0" sz="1400" spc="-5" b="1" i="1">
                <a:solidFill>
                  <a:srgbClr val="C00000"/>
                </a:solidFill>
                <a:latin typeface="Arial"/>
                <a:cs typeface="Arial"/>
              </a:rPr>
              <a:t>CYP2C19</a:t>
            </a:r>
            <a:r>
              <a:rPr dirty="0" sz="1400" spc="7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*2/*3)</a:t>
            </a:r>
            <a:r>
              <a:rPr dirty="0" sz="14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carriers	All Randomized</a:t>
            </a:r>
            <a:r>
              <a:rPr dirty="0" sz="140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Subjects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24" name="object 24"/>
          <p:cNvSpPr txBox="1"/>
          <p:nvPr/>
        </p:nvSpPr>
        <p:spPr>
          <a:xfrm>
            <a:off x="3470329" y="1232915"/>
            <a:ext cx="1365250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11557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Conventional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(n=946)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2153" y="1232915"/>
            <a:ext cx="149796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65405" marR="5080" indent="-66040">
              <a:lnSpc>
                <a:spcPct val="71400"/>
              </a:lnSpc>
              <a:spcBef>
                <a:spcPts val="580"/>
              </a:spcBef>
            </a:pPr>
            <a:r>
              <a:rPr dirty="0" sz="1400" spc="-5" b="1">
                <a:latin typeface="Arial"/>
                <a:cs typeface="Arial"/>
              </a:rPr>
              <a:t>Ge</a:t>
            </a:r>
            <a:r>
              <a:rPr dirty="0" sz="1400" spc="-10" b="1">
                <a:latin typeface="Arial"/>
                <a:cs typeface="Arial"/>
              </a:rPr>
              <a:t>no</a:t>
            </a:r>
            <a:r>
              <a:rPr dirty="0" sz="1400" spc="-5" b="1">
                <a:latin typeface="Arial"/>
                <a:cs typeface="Arial"/>
              </a:rPr>
              <a:t>ty</a:t>
            </a:r>
            <a:r>
              <a:rPr dirty="0" sz="1400" spc="-10" b="1">
                <a:latin typeface="Arial"/>
                <a:cs typeface="Arial"/>
              </a:rPr>
              <a:t>p</a:t>
            </a:r>
            <a:r>
              <a:rPr dirty="0" sz="1400" spc="-5" b="1">
                <a:latin typeface="Arial"/>
                <a:cs typeface="Arial"/>
              </a:rPr>
              <a:t>e-G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spc="-5" b="1">
                <a:latin typeface="Arial"/>
                <a:cs typeface="Arial"/>
              </a:rPr>
              <a:t>i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spc="-5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d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(n=903)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9750" y="1232915"/>
            <a:ext cx="151320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18923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Conventional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(n=2,635)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59085" y="1232915"/>
            <a:ext cx="151320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762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Genotype-Guided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(n=2,641)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1634" y="1805940"/>
            <a:ext cx="1738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Age </a:t>
            </a:r>
            <a:r>
              <a:rPr dirty="0" sz="1400">
                <a:latin typeface="Arial"/>
                <a:cs typeface="Arial"/>
              </a:rPr>
              <a:t>– </a:t>
            </a:r>
            <a:r>
              <a:rPr dirty="0" sz="1400" spc="-5">
                <a:latin typeface="Arial"/>
                <a:cs typeface="Arial"/>
              </a:rPr>
              <a:t>median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(range)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30679" y="1805940"/>
            <a:ext cx="831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62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(21,93)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3778" y="1805940"/>
            <a:ext cx="881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62 (26,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95)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49311" y="1805940"/>
            <a:ext cx="881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62 (21,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93)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8647" y="1805940"/>
            <a:ext cx="881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62 (26,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95)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4334" y="2159508"/>
            <a:ext cx="70231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Sex</a:t>
            </a:r>
            <a:endParaRPr sz="1400">
              <a:latin typeface="Arial"/>
              <a:cs typeface="Arial"/>
            </a:endParaRPr>
          </a:p>
          <a:p>
            <a:pPr marL="98425" marR="5715">
              <a:lnSpc>
                <a:spcPct val="71400"/>
              </a:lnSpc>
              <a:spcBef>
                <a:spcPts val="240"/>
              </a:spcBef>
            </a:pPr>
            <a:r>
              <a:rPr dirty="0" sz="1400" spc="-5">
                <a:latin typeface="Arial"/>
                <a:cs typeface="Arial"/>
              </a:rPr>
              <a:t>Male  </a:t>
            </a: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 spc="-5">
                <a:latin typeface="Arial"/>
                <a:cs typeface="Arial"/>
              </a:rPr>
              <a:t>ema</a:t>
            </a:r>
            <a:r>
              <a:rPr dirty="0" sz="140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37823" y="2311908"/>
            <a:ext cx="831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728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(77%)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218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(23%)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45528" y="2311908"/>
            <a:ext cx="831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676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(75%)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227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(25%)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07242" y="2311908"/>
            <a:ext cx="978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1,990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(76%)</a:t>
            </a:r>
            <a:endParaRPr sz="1400">
              <a:latin typeface="Arial"/>
              <a:cs typeface="Arial"/>
            </a:endParaRPr>
          </a:p>
          <a:p>
            <a:pPr algn="r" marR="29209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645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(24%)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26579" y="2311908"/>
            <a:ext cx="978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1,993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(75%)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648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(25%)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1634" y="2955035"/>
            <a:ext cx="1543685" cy="115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Ethnicity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Caucasian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East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Asian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South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Asian</a:t>
            </a:r>
            <a:endParaRPr sz="1400">
              <a:latin typeface="Arial"/>
              <a:cs typeface="Arial"/>
            </a:endParaRPr>
          </a:p>
          <a:p>
            <a:pPr marL="10096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African-American</a:t>
            </a:r>
            <a:endParaRPr sz="1400">
              <a:latin typeface="Arial"/>
              <a:cs typeface="Arial"/>
            </a:endParaRPr>
          </a:p>
          <a:p>
            <a:pPr marL="111125" marR="5080">
              <a:lnSpc>
                <a:spcPct val="71400"/>
              </a:lnSpc>
              <a:spcBef>
                <a:spcPts val="240"/>
              </a:spcBef>
            </a:pPr>
            <a:r>
              <a:rPr dirty="0" sz="1400" spc="-5">
                <a:latin typeface="Arial"/>
                <a:cs typeface="Arial"/>
              </a:rPr>
              <a:t>Hispanic or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Latino  Other/Unknown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25123" y="3107435"/>
            <a:ext cx="84391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447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(47%)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363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(38%)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20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35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32828" y="3107435"/>
            <a:ext cx="84391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428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(47%)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345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(38%)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62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14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36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94542" y="3107435"/>
            <a:ext cx="99123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1,684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(64%)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592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(22%)</a:t>
            </a:r>
            <a:endParaRPr sz="1400">
              <a:latin typeface="Arial"/>
              <a:cs typeface="Arial"/>
            </a:endParaRPr>
          </a:p>
          <a:p>
            <a:pPr marL="16002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120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(5%)</a:t>
            </a:r>
            <a:endParaRPr sz="1400">
              <a:latin typeface="Arial"/>
              <a:cs typeface="Arial"/>
            </a:endParaRPr>
          </a:p>
          <a:p>
            <a:pPr marL="25844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(3%)</a:t>
            </a:r>
            <a:endParaRPr sz="1400">
              <a:latin typeface="Arial"/>
              <a:cs typeface="Arial"/>
            </a:endParaRPr>
          </a:p>
          <a:p>
            <a:pPr marL="25844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70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(3%)</a:t>
            </a:r>
            <a:endParaRPr sz="1400">
              <a:latin typeface="Arial"/>
              <a:cs typeface="Arial"/>
            </a:endParaRPr>
          </a:p>
          <a:p>
            <a:pPr marL="25844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99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13879" y="3107435"/>
            <a:ext cx="99123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1,672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(64%)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595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(23%)</a:t>
            </a:r>
            <a:endParaRPr sz="1400">
              <a:latin typeface="Arial"/>
              <a:cs typeface="Arial"/>
            </a:endParaRPr>
          </a:p>
          <a:p>
            <a:pPr marL="191135">
              <a:lnSpc>
                <a:spcPts val="1200"/>
              </a:lnSpc>
            </a:pPr>
            <a:r>
              <a:rPr dirty="0" sz="1400" spc="-40">
                <a:latin typeface="Arial"/>
                <a:cs typeface="Arial"/>
              </a:rPr>
              <a:t>116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(4%)</a:t>
            </a:r>
            <a:endParaRPr sz="1400">
              <a:latin typeface="Arial"/>
              <a:cs typeface="Arial"/>
            </a:endParaRPr>
          </a:p>
          <a:p>
            <a:pPr marL="25844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25844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78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(3%)</a:t>
            </a:r>
            <a:endParaRPr sz="1400">
              <a:latin typeface="Arial"/>
              <a:cs typeface="Arial"/>
            </a:endParaRPr>
          </a:p>
          <a:p>
            <a:pPr marL="16002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107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34334" y="4631435"/>
            <a:ext cx="16478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Region of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enrollment</a:t>
            </a:r>
            <a:endParaRPr sz="1400">
              <a:latin typeface="Arial"/>
              <a:cs typeface="Arial"/>
            </a:endParaRPr>
          </a:p>
          <a:p>
            <a:pPr marL="984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United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States</a:t>
            </a:r>
            <a:endParaRPr sz="1400">
              <a:latin typeface="Arial"/>
              <a:cs typeface="Arial"/>
            </a:endParaRPr>
          </a:p>
          <a:p>
            <a:pPr marL="984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South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Korea</a:t>
            </a:r>
            <a:endParaRPr sz="1400">
              <a:latin typeface="Arial"/>
              <a:cs typeface="Arial"/>
            </a:endParaRPr>
          </a:p>
          <a:p>
            <a:pPr marL="98425" marR="920115">
              <a:lnSpc>
                <a:spcPct val="71400"/>
              </a:lnSpc>
              <a:spcBef>
                <a:spcPts val="240"/>
              </a:spcBef>
            </a:pPr>
            <a:r>
              <a:rPr dirty="0" sz="1400">
                <a:latin typeface="Arial"/>
                <a:cs typeface="Arial"/>
              </a:rPr>
              <a:t>C</a:t>
            </a:r>
            <a:r>
              <a:rPr dirty="0" sz="1400" spc="-5">
                <a:latin typeface="Arial"/>
                <a:cs typeface="Arial"/>
              </a:rPr>
              <a:t>anad</a:t>
            </a:r>
            <a:r>
              <a:rPr dirty="0" sz="1400">
                <a:latin typeface="Arial"/>
                <a:cs typeface="Arial"/>
              </a:rPr>
              <a:t>a  </a:t>
            </a:r>
            <a:r>
              <a:rPr dirty="0" sz="1400" spc="-5">
                <a:latin typeface="Arial"/>
                <a:cs typeface="Arial"/>
              </a:rPr>
              <a:t>Mexico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37823" y="4783835"/>
            <a:ext cx="83121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380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(40%)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397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(42%)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161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(17%)</a:t>
            </a:r>
            <a:endParaRPr sz="1400">
              <a:latin typeface="Arial"/>
              <a:cs typeface="Arial"/>
            </a:endParaRPr>
          </a:p>
          <a:p>
            <a:pPr marL="196850">
              <a:lnSpc>
                <a:spcPts val="1440"/>
              </a:lnSpc>
            </a:pPr>
            <a:r>
              <a:rPr dirty="0" sz="1400">
                <a:latin typeface="Arial"/>
                <a:cs typeface="Arial"/>
              </a:rPr>
              <a:t>8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45528" y="4783835"/>
            <a:ext cx="83121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345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(38%)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381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(42%)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168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(19%)</a:t>
            </a:r>
            <a:endParaRPr sz="1400">
              <a:latin typeface="Arial"/>
              <a:cs typeface="Arial"/>
            </a:endParaRPr>
          </a:p>
          <a:p>
            <a:pPr marL="196850">
              <a:lnSpc>
                <a:spcPts val="1440"/>
              </a:lnSpc>
            </a:pPr>
            <a:r>
              <a:rPr dirty="0" sz="1400">
                <a:latin typeface="Arial"/>
                <a:cs typeface="Arial"/>
              </a:rPr>
              <a:t>9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07242" y="4783835"/>
            <a:ext cx="97853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1,358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(52%)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580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(22%)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650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(25%)</a:t>
            </a:r>
            <a:endParaRPr sz="1400">
              <a:latin typeface="Arial"/>
              <a:cs typeface="Arial"/>
            </a:endParaRPr>
          </a:p>
          <a:p>
            <a:pPr marL="27051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47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26579" y="4783835"/>
            <a:ext cx="97853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1,359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(51%)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577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(22%)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654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(25%)</a:t>
            </a:r>
            <a:endParaRPr sz="1400">
              <a:latin typeface="Arial"/>
              <a:cs typeface="Arial"/>
            </a:endParaRPr>
          </a:p>
          <a:p>
            <a:pPr marL="24574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51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309371"/>
            <a:ext cx="78085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 and Procedural</a:t>
            </a:r>
            <a:r>
              <a:rPr dirty="0" spc="-50"/>
              <a:t> </a:t>
            </a:r>
            <a:r>
              <a:rPr dirty="0" spc="-5"/>
              <a:t>Characteristics</a:t>
            </a:r>
          </a:p>
        </p:txBody>
      </p:sp>
      <p:sp>
        <p:nvSpPr>
          <p:cNvPr id="5" name="object 5"/>
          <p:cNvSpPr/>
          <p:nvPr/>
        </p:nvSpPr>
        <p:spPr>
          <a:xfrm>
            <a:off x="882650" y="1260219"/>
            <a:ext cx="2433320" cy="518159"/>
          </a:xfrm>
          <a:custGeom>
            <a:avLst/>
            <a:gdLst/>
            <a:ahLst/>
            <a:cxnLst/>
            <a:rect l="l" t="t" r="r" b="b"/>
            <a:pathLst>
              <a:path w="2433320" h="518160">
                <a:moveTo>
                  <a:pt x="0" y="518100"/>
                </a:moveTo>
                <a:lnTo>
                  <a:pt x="2433044" y="518100"/>
                </a:lnTo>
                <a:lnTo>
                  <a:pt x="2433044" y="0"/>
                </a:lnTo>
                <a:lnTo>
                  <a:pt x="0" y="0"/>
                </a:lnTo>
                <a:lnTo>
                  <a:pt x="0" y="5181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5694" y="1260219"/>
            <a:ext cx="1789430" cy="518159"/>
          </a:xfrm>
          <a:custGeom>
            <a:avLst/>
            <a:gdLst/>
            <a:ahLst/>
            <a:cxnLst/>
            <a:rect l="l" t="t" r="r" b="b"/>
            <a:pathLst>
              <a:path w="1789429" h="518160">
                <a:moveTo>
                  <a:pt x="0" y="518100"/>
                </a:moveTo>
                <a:lnTo>
                  <a:pt x="1789042" y="518100"/>
                </a:lnTo>
                <a:lnTo>
                  <a:pt x="1789042" y="0"/>
                </a:lnTo>
                <a:lnTo>
                  <a:pt x="0" y="0"/>
                </a:lnTo>
                <a:lnTo>
                  <a:pt x="0" y="5181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4737" y="1260219"/>
            <a:ext cx="2211070" cy="518159"/>
          </a:xfrm>
          <a:custGeom>
            <a:avLst/>
            <a:gdLst/>
            <a:ahLst/>
            <a:cxnLst/>
            <a:rect l="l" t="t" r="r" b="b"/>
            <a:pathLst>
              <a:path w="2211070" h="518160">
                <a:moveTo>
                  <a:pt x="0" y="518100"/>
                </a:moveTo>
                <a:lnTo>
                  <a:pt x="2210462" y="518100"/>
                </a:lnTo>
                <a:lnTo>
                  <a:pt x="2210462" y="0"/>
                </a:lnTo>
                <a:lnTo>
                  <a:pt x="0" y="0"/>
                </a:lnTo>
                <a:lnTo>
                  <a:pt x="0" y="5181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5200" y="1260219"/>
            <a:ext cx="1868805" cy="518159"/>
          </a:xfrm>
          <a:custGeom>
            <a:avLst/>
            <a:gdLst/>
            <a:ahLst/>
            <a:cxnLst/>
            <a:rect l="l" t="t" r="r" b="b"/>
            <a:pathLst>
              <a:path w="1868804" h="518160">
                <a:moveTo>
                  <a:pt x="0" y="518100"/>
                </a:moveTo>
                <a:lnTo>
                  <a:pt x="1868557" y="518100"/>
                </a:lnTo>
                <a:lnTo>
                  <a:pt x="1868557" y="0"/>
                </a:lnTo>
                <a:lnTo>
                  <a:pt x="0" y="0"/>
                </a:lnTo>
                <a:lnTo>
                  <a:pt x="0" y="5181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83757" y="1260219"/>
            <a:ext cx="2130425" cy="518159"/>
          </a:xfrm>
          <a:custGeom>
            <a:avLst/>
            <a:gdLst/>
            <a:ahLst/>
            <a:cxnLst/>
            <a:rect l="l" t="t" r="r" b="b"/>
            <a:pathLst>
              <a:path w="2130425" h="518160">
                <a:moveTo>
                  <a:pt x="0" y="518100"/>
                </a:moveTo>
                <a:lnTo>
                  <a:pt x="2130360" y="518100"/>
                </a:lnTo>
                <a:lnTo>
                  <a:pt x="2130360" y="0"/>
                </a:lnTo>
                <a:lnTo>
                  <a:pt x="0" y="0"/>
                </a:lnTo>
                <a:lnTo>
                  <a:pt x="0" y="5181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2650" y="4089847"/>
            <a:ext cx="2433320" cy="1514475"/>
          </a:xfrm>
          <a:custGeom>
            <a:avLst/>
            <a:gdLst/>
            <a:ahLst/>
            <a:cxnLst/>
            <a:rect l="l" t="t" r="r" b="b"/>
            <a:pathLst>
              <a:path w="2433320" h="1514475">
                <a:moveTo>
                  <a:pt x="0" y="1514448"/>
                </a:moveTo>
                <a:lnTo>
                  <a:pt x="2433044" y="1514448"/>
                </a:lnTo>
                <a:lnTo>
                  <a:pt x="2433044" y="0"/>
                </a:lnTo>
                <a:lnTo>
                  <a:pt x="0" y="0"/>
                </a:lnTo>
                <a:lnTo>
                  <a:pt x="0" y="151444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5694" y="4089847"/>
            <a:ext cx="1789430" cy="1514475"/>
          </a:xfrm>
          <a:custGeom>
            <a:avLst/>
            <a:gdLst/>
            <a:ahLst/>
            <a:cxnLst/>
            <a:rect l="l" t="t" r="r" b="b"/>
            <a:pathLst>
              <a:path w="1789429" h="1514475">
                <a:moveTo>
                  <a:pt x="0" y="1514448"/>
                </a:moveTo>
                <a:lnTo>
                  <a:pt x="1789042" y="1514448"/>
                </a:lnTo>
                <a:lnTo>
                  <a:pt x="1789042" y="0"/>
                </a:lnTo>
                <a:lnTo>
                  <a:pt x="0" y="0"/>
                </a:lnTo>
                <a:lnTo>
                  <a:pt x="0" y="151444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04737" y="4089847"/>
            <a:ext cx="2211070" cy="1514475"/>
          </a:xfrm>
          <a:custGeom>
            <a:avLst/>
            <a:gdLst/>
            <a:ahLst/>
            <a:cxnLst/>
            <a:rect l="l" t="t" r="r" b="b"/>
            <a:pathLst>
              <a:path w="2211070" h="1514475">
                <a:moveTo>
                  <a:pt x="0" y="1514448"/>
                </a:moveTo>
                <a:lnTo>
                  <a:pt x="2210462" y="1514448"/>
                </a:lnTo>
                <a:lnTo>
                  <a:pt x="2210462" y="0"/>
                </a:lnTo>
                <a:lnTo>
                  <a:pt x="0" y="0"/>
                </a:lnTo>
                <a:lnTo>
                  <a:pt x="0" y="151444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15200" y="4089847"/>
            <a:ext cx="1868805" cy="1514475"/>
          </a:xfrm>
          <a:custGeom>
            <a:avLst/>
            <a:gdLst/>
            <a:ahLst/>
            <a:cxnLst/>
            <a:rect l="l" t="t" r="r" b="b"/>
            <a:pathLst>
              <a:path w="1868804" h="1514475">
                <a:moveTo>
                  <a:pt x="0" y="1514448"/>
                </a:moveTo>
                <a:lnTo>
                  <a:pt x="1868557" y="1514448"/>
                </a:lnTo>
                <a:lnTo>
                  <a:pt x="1868557" y="0"/>
                </a:lnTo>
                <a:lnTo>
                  <a:pt x="0" y="0"/>
                </a:lnTo>
                <a:lnTo>
                  <a:pt x="0" y="151444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83757" y="4089847"/>
            <a:ext cx="2130425" cy="1514475"/>
          </a:xfrm>
          <a:custGeom>
            <a:avLst/>
            <a:gdLst/>
            <a:ahLst/>
            <a:cxnLst/>
            <a:rect l="l" t="t" r="r" b="b"/>
            <a:pathLst>
              <a:path w="2130425" h="1514475">
                <a:moveTo>
                  <a:pt x="0" y="1514448"/>
                </a:moveTo>
                <a:lnTo>
                  <a:pt x="2130360" y="1514448"/>
                </a:lnTo>
                <a:lnTo>
                  <a:pt x="2130360" y="0"/>
                </a:lnTo>
                <a:lnTo>
                  <a:pt x="0" y="0"/>
                </a:lnTo>
                <a:lnTo>
                  <a:pt x="0" y="1514448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2650" y="1260218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7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2650" y="941387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7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2650" y="5923126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7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543796" y="909827"/>
            <a:ext cx="68433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1700" algn="l"/>
              </a:tabLst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Loss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Function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(CYP2C19</a:t>
            </a:r>
            <a:r>
              <a:rPr dirty="0" sz="1400" spc="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*2/*3)</a:t>
            </a:r>
            <a:r>
              <a:rPr dirty="0" sz="1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carriers	All Randomized</a:t>
            </a:r>
            <a:r>
              <a:rPr dirty="0" sz="140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Subjects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19" name="object 19"/>
          <p:cNvSpPr txBox="1"/>
          <p:nvPr/>
        </p:nvSpPr>
        <p:spPr>
          <a:xfrm>
            <a:off x="3533940" y="1229867"/>
            <a:ext cx="1365250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11557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Conventional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(n=946)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7812" y="1229867"/>
            <a:ext cx="149796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65405" marR="5080" indent="-66040">
              <a:lnSpc>
                <a:spcPct val="71400"/>
              </a:lnSpc>
              <a:spcBef>
                <a:spcPts val="580"/>
              </a:spcBef>
            </a:pPr>
            <a:r>
              <a:rPr dirty="0" sz="1400" spc="-5" b="1">
                <a:latin typeface="Arial"/>
                <a:cs typeface="Arial"/>
              </a:rPr>
              <a:t>Ge</a:t>
            </a:r>
            <a:r>
              <a:rPr dirty="0" sz="1400" spc="-10" b="1">
                <a:latin typeface="Arial"/>
                <a:cs typeface="Arial"/>
              </a:rPr>
              <a:t>no</a:t>
            </a:r>
            <a:r>
              <a:rPr dirty="0" sz="1400" spc="-5" b="1">
                <a:latin typeface="Arial"/>
                <a:cs typeface="Arial"/>
              </a:rPr>
              <a:t>ty</a:t>
            </a:r>
            <a:r>
              <a:rPr dirty="0" sz="1400" spc="-10" b="1">
                <a:latin typeface="Arial"/>
                <a:cs typeface="Arial"/>
              </a:rPr>
              <a:t>p</a:t>
            </a:r>
            <a:r>
              <a:rPr dirty="0" sz="1400" spc="-5" b="1">
                <a:latin typeface="Arial"/>
                <a:cs typeface="Arial"/>
              </a:rPr>
              <a:t>e-G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spc="-5" b="1">
                <a:latin typeface="Arial"/>
                <a:cs typeface="Arial"/>
              </a:rPr>
              <a:t>i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spc="-5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d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(n=903)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99384" y="1229867"/>
            <a:ext cx="151320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18923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Conventional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(n=2,635)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8843" y="1229867"/>
            <a:ext cx="151320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762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Genotype-Guided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(n=2,641)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1389" y="1748028"/>
            <a:ext cx="2224405" cy="1762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Comorbidities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Diabetes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mellitus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Hypertension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Dyslipidemia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History of heart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failure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Current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smoker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Prior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MI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Peripheral Arterial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Prior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PCI</a:t>
            </a:r>
            <a:endParaRPr sz="1400">
              <a:latin typeface="Arial"/>
              <a:cs typeface="Arial"/>
            </a:endParaRPr>
          </a:p>
          <a:p>
            <a:pPr marL="111125" marR="1176020">
              <a:lnSpc>
                <a:spcPct val="71400"/>
              </a:lnSpc>
              <a:spcBef>
                <a:spcPts val="240"/>
              </a:spcBef>
            </a:pPr>
            <a:r>
              <a:rPr dirty="0" sz="1400" spc="-5">
                <a:latin typeface="Arial"/>
                <a:cs typeface="Arial"/>
              </a:rPr>
              <a:t>Prior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CABG  </a:t>
            </a:r>
            <a:r>
              <a:rPr dirty="0" sz="1400" spc="-20">
                <a:latin typeface="Arial"/>
                <a:cs typeface="Arial"/>
              </a:rPr>
              <a:t>CVA/TIA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88733" y="1900428"/>
            <a:ext cx="843915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257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(27%)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575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(61%)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416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(44%)</a:t>
            </a:r>
            <a:endParaRPr sz="1400">
              <a:latin typeface="Arial"/>
              <a:cs typeface="Arial"/>
            </a:endParaRPr>
          </a:p>
          <a:p>
            <a:pPr marL="1905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105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(11%)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239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(25%)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ts val="1200"/>
              </a:lnSpc>
            </a:pPr>
            <a:r>
              <a:rPr dirty="0" sz="1400" spc="-75">
                <a:latin typeface="Arial"/>
                <a:cs typeface="Arial"/>
              </a:rPr>
              <a:t>111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(12%)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18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188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(20%)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53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27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8487" y="1900428"/>
            <a:ext cx="843915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253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(28%)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531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(59%)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414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(46%)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107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(12%)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228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(25%)</a:t>
            </a:r>
            <a:endParaRPr sz="1400">
              <a:latin typeface="Arial"/>
              <a:cs typeface="Arial"/>
            </a:endParaRPr>
          </a:p>
          <a:p>
            <a:pPr marL="19050">
              <a:lnSpc>
                <a:spcPts val="1200"/>
              </a:lnSpc>
            </a:pPr>
            <a:r>
              <a:rPr dirty="0" sz="1400" spc="-40">
                <a:latin typeface="Arial"/>
                <a:cs typeface="Arial"/>
              </a:rPr>
              <a:t>112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(12%)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29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174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(19%)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53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28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54177" y="1900428"/>
            <a:ext cx="991235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36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695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(26%)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1,667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(63%)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1,384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(53%)</a:t>
            </a:r>
            <a:endParaRPr sz="1400">
              <a:latin typeface="Arial"/>
              <a:cs typeface="Arial"/>
            </a:endParaRPr>
          </a:p>
          <a:p>
            <a:pPr marL="13525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219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(8%)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637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(24%)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371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(14%)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61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(2%)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612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(23%)</a:t>
            </a:r>
            <a:endParaRPr sz="1400">
              <a:latin typeface="Arial"/>
              <a:cs typeface="Arial"/>
            </a:endParaRPr>
          </a:p>
          <a:p>
            <a:pPr marL="13525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188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(7%)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76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53637" y="1900428"/>
            <a:ext cx="991235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733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(28%)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1,636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(62%)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1,363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(52%)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225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(9%)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648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(25%)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387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(15%)</a:t>
            </a:r>
            <a:endParaRPr sz="1400">
              <a:latin typeface="Arial"/>
              <a:cs typeface="Arial"/>
            </a:endParaRPr>
          </a:p>
          <a:p>
            <a:pPr marL="238760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75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(3%0</a:t>
            </a:r>
            <a:endParaRPr sz="1400">
              <a:latin typeface="Arial"/>
              <a:cs typeface="Arial"/>
            </a:endParaRPr>
          </a:p>
          <a:p>
            <a:pPr marL="13525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612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(23%)</a:t>
            </a:r>
            <a:endParaRPr sz="1400">
              <a:latin typeface="Arial"/>
              <a:cs typeface="Arial"/>
            </a:endParaRPr>
          </a:p>
          <a:p>
            <a:pPr marL="13525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196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(7%)</a:t>
            </a:r>
            <a:endParaRPr sz="1400">
              <a:latin typeface="Arial"/>
              <a:cs typeface="Arial"/>
            </a:endParaRPr>
          </a:p>
          <a:p>
            <a:pPr marL="233679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72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5989" y="4058411"/>
            <a:ext cx="212153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44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Presentation</a:t>
            </a:r>
            <a:endParaRPr sz="1400">
              <a:latin typeface="Arial"/>
              <a:cs typeface="Arial"/>
            </a:endParaRPr>
          </a:p>
          <a:p>
            <a:pPr marL="224790" marR="949325" indent="9525">
              <a:lnSpc>
                <a:spcPct val="71400"/>
              </a:lnSpc>
              <a:spcBef>
                <a:spcPts val="240"/>
              </a:spcBef>
            </a:pPr>
            <a:r>
              <a:rPr dirty="0" sz="1400" spc="-5">
                <a:latin typeface="Arial"/>
                <a:cs typeface="Arial"/>
              </a:rPr>
              <a:t>Stable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CAD  ACS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440"/>
              </a:lnSpc>
              <a:spcBef>
                <a:spcPts val="720"/>
              </a:spcBef>
            </a:pPr>
            <a:r>
              <a:rPr dirty="0" sz="1400" spc="-5" b="1">
                <a:latin typeface="Arial"/>
                <a:cs typeface="Arial"/>
              </a:rPr>
              <a:t>Renal </a:t>
            </a:r>
            <a:r>
              <a:rPr dirty="0" sz="1400" spc="-10" b="1">
                <a:latin typeface="Arial"/>
                <a:cs typeface="Arial"/>
              </a:rPr>
              <a:t>Function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[MDRD</a:t>
            </a:r>
            <a:r>
              <a:rPr dirty="0" baseline="24691" sz="1350" b="1">
                <a:latin typeface="Arial"/>
                <a:cs typeface="Arial"/>
              </a:rPr>
              <a:t>‡</a:t>
            </a:r>
            <a:r>
              <a:rPr dirty="0" sz="1400" b="1">
                <a:latin typeface="Arial"/>
                <a:cs typeface="Arial"/>
              </a:rPr>
              <a:t>]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440"/>
              </a:lnSpc>
            </a:pPr>
            <a:r>
              <a:rPr dirty="0" sz="1400" spc="-5" b="1">
                <a:latin typeface="Arial"/>
                <a:cs typeface="Arial"/>
              </a:rPr>
              <a:t>&lt;60</a:t>
            </a:r>
            <a:endParaRPr sz="14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720"/>
              </a:spcBef>
            </a:pPr>
            <a:r>
              <a:rPr dirty="0" sz="1400" spc="-5" b="1">
                <a:latin typeface="Arial"/>
                <a:cs typeface="Arial"/>
              </a:rPr>
              <a:t>Multi-vessel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8733" y="4210811"/>
            <a:ext cx="84391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148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(16%)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798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(84%)</a:t>
            </a:r>
            <a:endParaRPr sz="140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720"/>
              </a:spcBef>
            </a:pPr>
            <a:r>
              <a:rPr dirty="0" sz="1400" spc="-5">
                <a:latin typeface="Arial"/>
                <a:cs typeface="Arial"/>
              </a:rPr>
              <a:t>94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(11%)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88487" y="4210811"/>
            <a:ext cx="84391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127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(14%)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776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(86%)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5">
                <a:latin typeface="Arial"/>
                <a:cs typeface="Arial"/>
              </a:rPr>
              <a:t>100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(12%)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78815" y="4210811"/>
            <a:ext cx="966469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484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(18%)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2151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(82%)</a:t>
            </a:r>
            <a:endParaRPr sz="14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720"/>
              </a:spcBef>
            </a:pPr>
            <a:r>
              <a:rPr dirty="0" sz="1400" spc="-5">
                <a:latin typeface="Arial"/>
                <a:cs typeface="Arial"/>
              </a:rPr>
              <a:t>296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(12%)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8733" y="5125211"/>
            <a:ext cx="4956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2314" algn="l"/>
                <a:tab pos="3977640" algn="l"/>
              </a:tabLst>
            </a:pPr>
            <a:r>
              <a:rPr dirty="0" sz="1400" spc="-5">
                <a:latin typeface="Arial"/>
                <a:cs typeface="Arial"/>
              </a:rPr>
              <a:t>343 (36%)	379 (42%)	1,099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(42%)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78211" y="4210811"/>
            <a:ext cx="94234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488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(18%)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2153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(82%)</a:t>
            </a:r>
            <a:endParaRPr sz="14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720"/>
              </a:spcBef>
            </a:pPr>
            <a:r>
              <a:rPr dirty="0" sz="1400" spc="-5">
                <a:latin typeface="Arial"/>
                <a:cs typeface="Arial"/>
              </a:rPr>
              <a:t>243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(10%)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53637" y="5125211"/>
            <a:ext cx="991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1,120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(43%)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5989" y="5573267"/>
            <a:ext cx="79667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4691" sz="1350">
                <a:latin typeface="Arial"/>
                <a:cs typeface="Arial"/>
              </a:rPr>
              <a:t>‡</a:t>
            </a:r>
            <a:r>
              <a:rPr dirty="0" sz="1400">
                <a:latin typeface="Arial"/>
                <a:cs typeface="Arial"/>
              </a:rPr>
              <a:t>MDRD </a:t>
            </a:r>
            <a:r>
              <a:rPr dirty="0" sz="1400" spc="-5">
                <a:latin typeface="Arial"/>
                <a:cs typeface="Arial"/>
              </a:rPr>
              <a:t>eGFR=186* ([serum creatinine]˄(-1.154))*([age,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y]˄(-0.203))*(0.742˄[female])*(1.21˄[black])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656844"/>
            <a:ext cx="78085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 and Procedural</a:t>
            </a:r>
            <a:r>
              <a:rPr dirty="0" spc="-50"/>
              <a:t> </a:t>
            </a:r>
            <a:r>
              <a:rPr dirty="0" spc="-5"/>
              <a:t>Characteristics</a:t>
            </a:r>
          </a:p>
        </p:txBody>
      </p:sp>
      <p:sp>
        <p:nvSpPr>
          <p:cNvPr id="5" name="object 5"/>
          <p:cNvSpPr/>
          <p:nvPr/>
        </p:nvSpPr>
        <p:spPr>
          <a:xfrm>
            <a:off x="616226" y="2007232"/>
            <a:ext cx="2624455" cy="466090"/>
          </a:xfrm>
          <a:custGeom>
            <a:avLst/>
            <a:gdLst/>
            <a:ahLst/>
            <a:cxnLst/>
            <a:rect l="l" t="t" r="r" b="b"/>
            <a:pathLst>
              <a:path w="2624455" h="466089">
                <a:moveTo>
                  <a:pt x="0" y="465750"/>
                </a:moveTo>
                <a:lnTo>
                  <a:pt x="2623930" y="465750"/>
                </a:lnTo>
                <a:lnTo>
                  <a:pt x="2623930" y="0"/>
                </a:lnTo>
                <a:lnTo>
                  <a:pt x="0" y="0"/>
                </a:lnTo>
                <a:lnTo>
                  <a:pt x="0" y="46575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40157" y="2007232"/>
            <a:ext cx="1798955" cy="466090"/>
          </a:xfrm>
          <a:custGeom>
            <a:avLst/>
            <a:gdLst/>
            <a:ahLst/>
            <a:cxnLst/>
            <a:rect l="l" t="t" r="r" b="b"/>
            <a:pathLst>
              <a:path w="1798954" h="466089">
                <a:moveTo>
                  <a:pt x="0" y="465750"/>
                </a:moveTo>
                <a:lnTo>
                  <a:pt x="1798810" y="465750"/>
                </a:lnTo>
                <a:lnTo>
                  <a:pt x="1798810" y="0"/>
                </a:lnTo>
                <a:lnTo>
                  <a:pt x="0" y="0"/>
                </a:lnTo>
                <a:lnTo>
                  <a:pt x="0" y="46575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8966" y="2007232"/>
            <a:ext cx="2219960" cy="466090"/>
          </a:xfrm>
          <a:custGeom>
            <a:avLst/>
            <a:gdLst/>
            <a:ahLst/>
            <a:cxnLst/>
            <a:rect l="l" t="t" r="r" b="b"/>
            <a:pathLst>
              <a:path w="2219959" h="466089">
                <a:moveTo>
                  <a:pt x="0" y="465750"/>
                </a:moveTo>
                <a:lnTo>
                  <a:pt x="2219528" y="465750"/>
                </a:lnTo>
                <a:lnTo>
                  <a:pt x="2219528" y="0"/>
                </a:lnTo>
                <a:lnTo>
                  <a:pt x="0" y="0"/>
                </a:lnTo>
                <a:lnTo>
                  <a:pt x="0" y="46575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58494" y="2007232"/>
            <a:ext cx="1837689" cy="466090"/>
          </a:xfrm>
          <a:custGeom>
            <a:avLst/>
            <a:gdLst/>
            <a:ahLst/>
            <a:cxnLst/>
            <a:rect l="l" t="t" r="r" b="b"/>
            <a:pathLst>
              <a:path w="1837690" h="466089">
                <a:moveTo>
                  <a:pt x="0" y="465750"/>
                </a:moveTo>
                <a:lnTo>
                  <a:pt x="1837411" y="465750"/>
                </a:lnTo>
                <a:lnTo>
                  <a:pt x="1837411" y="0"/>
                </a:lnTo>
                <a:lnTo>
                  <a:pt x="0" y="0"/>
                </a:lnTo>
                <a:lnTo>
                  <a:pt x="0" y="46575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95906" y="2007232"/>
            <a:ext cx="2186940" cy="466090"/>
          </a:xfrm>
          <a:custGeom>
            <a:avLst/>
            <a:gdLst/>
            <a:ahLst/>
            <a:cxnLst/>
            <a:rect l="l" t="t" r="r" b="b"/>
            <a:pathLst>
              <a:path w="2186940" h="466089">
                <a:moveTo>
                  <a:pt x="0" y="465750"/>
                </a:moveTo>
                <a:lnTo>
                  <a:pt x="2186405" y="465750"/>
                </a:lnTo>
                <a:lnTo>
                  <a:pt x="2186405" y="0"/>
                </a:lnTo>
                <a:lnTo>
                  <a:pt x="0" y="0"/>
                </a:lnTo>
                <a:lnTo>
                  <a:pt x="0" y="46575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6226" y="2007232"/>
            <a:ext cx="10666095" cy="0"/>
          </a:xfrm>
          <a:custGeom>
            <a:avLst/>
            <a:gdLst/>
            <a:ahLst/>
            <a:cxnLst/>
            <a:rect l="l" t="t" r="r" b="b"/>
            <a:pathLst>
              <a:path w="10666095" h="0">
                <a:moveTo>
                  <a:pt x="0" y="0"/>
                </a:moveTo>
                <a:lnTo>
                  <a:pt x="10666086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6226" y="1720616"/>
            <a:ext cx="10666095" cy="0"/>
          </a:xfrm>
          <a:custGeom>
            <a:avLst/>
            <a:gdLst/>
            <a:ahLst/>
            <a:cxnLst/>
            <a:rect l="l" t="t" r="r" b="b"/>
            <a:pathLst>
              <a:path w="10666095" h="0">
                <a:moveTo>
                  <a:pt x="0" y="0"/>
                </a:moveTo>
                <a:lnTo>
                  <a:pt x="10666086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6226" y="5452755"/>
            <a:ext cx="10666095" cy="12700"/>
          </a:xfrm>
          <a:custGeom>
            <a:avLst/>
            <a:gdLst/>
            <a:ahLst/>
            <a:cxnLst/>
            <a:rect l="l" t="t" r="r" b="b"/>
            <a:pathLst>
              <a:path w="10666095" h="12700">
                <a:moveTo>
                  <a:pt x="0" y="0"/>
                </a:moveTo>
                <a:lnTo>
                  <a:pt x="10666086" y="0"/>
                </a:lnTo>
                <a:lnTo>
                  <a:pt x="10666086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77675" y="1690115"/>
            <a:ext cx="35458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Loss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Function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(CYP2C19 *2/*3)</a:t>
            </a:r>
            <a:r>
              <a:rPr dirty="0" sz="1400" spc="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carriers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8198840" y="1690115"/>
            <a:ext cx="2143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All Randomized</a:t>
            </a:r>
            <a:r>
              <a:rPr dirty="0" sz="14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Subjects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3287" y="1976628"/>
            <a:ext cx="1365250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11557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Conventional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(n=946)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6574" y="1976628"/>
            <a:ext cx="149796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65405" marR="5080" indent="-66040">
              <a:lnSpc>
                <a:spcPct val="71400"/>
              </a:lnSpc>
              <a:spcBef>
                <a:spcPts val="580"/>
              </a:spcBef>
            </a:pPr>
            <a:r>
              <a:rPr dirty="0" sz="1400" spc="-5" b="1">
                <a:latin typeface="Arial"/>
                <a:cs typeface="Arial"/>
              </a:rPr>
              <a:t>Ge</a:t>
            </a:r>
            <a:r>
              <a:rPr dirty="0" sz="1400" spc="-10" b="1">
                <a:latin typeface="Arial"/>
                <a:cs typeface="Arial"/>
              </a:rPr>
              <a:t>no</a:t>
            </a:r>
            <a:r>
              <a:rPr dirty="0" sz="1400" spc="-5" b="1">
                <a:latin typeface="Arial"/>
                <a:cs typeface="Arial"/>
              </a:rPr>
              <a:t>ty</a:t>
            </a:r>
            <a:r>
              <a:rPr dirty="0" sz="1400" spc="-10" b="1">
                <a:latin typeface="Arial"/>
                <a:cs typeface="Arial"/>
              </a:rPr>
              <a:t>p</a:t>
            </a:r>
            <a:r>
              <a:rPr dirty="0" sz="1400" spc="-5" b="1">
                <a:latin typeface="Arial"/>
                <a:cs typeface="Arial"/>
              </a:rPr>
              <a:t>e-G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spc="-5" b="1">
                <a:latin typeface="Arial"/>
                <a:cs typeface="Arial"/>
              </a:rPr>
              <a:t>i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spc="-5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d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(n=903)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27106" y="1976628"/>
            <a:ext cx="151320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18923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Conventional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(n=2,635)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39016" y="1976628"/>
            <a:ext cx="1513205" cy="391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R="5080" indent="7620">
              <a:lnSpc>
                <a:spcPct val="71400"/>
              </a:lnSpc>
              <a:spcBef>
                <a:spcPts val="580"/>
              </a:spcBef>
            </a:pPr>
            <a:r>
              <a:rPr dirty="0" sz="1400" spc="-10" b="1">
                <a:latin typeface="Arial"/>
                <a:cs typeface="Arial"/>
              </a:rPr>
              <a:t>Genotype-Guided  </a:t>
            </a:r>
            <a:r>
              <a:rPr dirty="0" sz="1400" spc="-5" b="1">
                <a:latin typeface="Arial"/>
                <a:cs typeface="Arial"/>
              </a:rPr>
              <a:t>Therapy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(n=2,641)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566" y="2442971"/>
            <a:ext cx="2016760" cy="10007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8100" marR="196850">
              <a:lnSpc>
                <a:spcPct val="71400"/>
              </a:lnSpc>
              <a:spcBef>
                <a:spcPts val="580"/>
              </a:spcBef>
            </a:pPr>
            <a:r>
              <a:rPr dirty="0" sz="1400" b="1">
                <a:latin typeface="Arial"/>
                <a:cs typeface="Arial"/>
              </a:rPr>
              <a:t>PCI </a:t>
            </a:r>
            <a:r>
              <a:rPr dirty="0" sz="1400" spc="-5" b="1">
                <a:latin typeface="Arial"/>
                <a:cs typeface="Arial"/>
              </a:rPr>
              <a:t>to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randomization  (hours)</a:t>
            </a:r>
            <a:r>
              <a:rPr dirty="0" baseline="24691" sz="1350" spc="-7" b="1">
                <a:latin typeface="Arial"/>
                <a:cs typeface="Arial"/>
              </a:rPr>
              <a:t>†</a:t>
            </a:r>
            <a:endParaRPr baseline="24691" sz="1350">
              <a:latin typeface="Arial"/>
              <a:cs typeface="Arial"/>
            </a:endParaRPr>
          </a:p>
          <a:p>
            <a:pPr marL="71120">
              <a:lnSpc>
                <a:spcPts val="1440"/>
              </a:lnSpc>
              <a:spcBef>
                <a:spcPts val="720"/>
              </a:spcBef>
            </a:pPr>
            <a:r>
              <a:rPr dirty="0" sz="1400" spc="-5" b="1">
                <a:latin typeface="Arial"/>
                <a:cs typeface="Arial"/>
              </a:rPr>
              <a:t>Antithrombin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185420" marR="30480">
              <a:lnSpc>
                <a:spcPct val="71400"/>
              </a:lnSpc>
              <a:spcBef>
                <a:spcPts val="240"/>
              </a:spcBef>
            </a:pPr>
            <a:r>
              <a:rPr dirty="0" sz="1400" spc="-5">
                <a:latin typeface="Arial"/>
                <a:cs typeface="Arial"/>
              </a:rPr>
              <a:t>Unfractionated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heparin  LMWH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966" y="3966972"/>
            <a:ext cx="210312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First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post-randomization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400" spc="-5" b="1">
                <a:latin typeface="Arial"/>
                <a:cs typeface="Arial"/>
              </a:rPr>
              <a:t>therapy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Clopidogrel</a:t>
            </a:r>
            <a:endParaRPr sz="1400">
              <a:latin typeface="Arial"/>
              <a:cs typeface="Arial"/>
            </a:endParaRPr>
          </a:p>
          <a:p>
            <a:pPr marL="107314">
              <a:lnSpc>
                <a:spcPts val="1200"/>
              </a:lnSpc>
            </a:pPr>
            <a:r>
              <a:rPr dirty="0" sz="1400" spc="-10">
                <a:latin typeface="Arial"/>
                <a:cs typeface="Arial"/>
              </a:rPr>
              <a:t>Ticagrelor</a:t>
            </a:r>
            <a:endParaRPr sz="1400">
              <a:latin typeface="Arial"/>
              <a:cs typeface="Arial"/>
            </a:endParaRPr>
          </a:p>
          <a:p>
            <a:pPr marL="111125" marR="1213485">
              <a:lnSpc>
                <a:spcPct val="71400"/>
              </a:lnSpc>
              <a:spcBef>
                <a:spcPts val="240"/>
              </a:spcBef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5">
                <a:latin typeface="Arial"/>
                <a:cs typeface="Arial"/>
              </a:rPr>
              <a:t>ra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5">
                <a:latin typeface="Arial"/>
                <a:cs typeface="Arial"/>
              </a:rPr>
              <a:t>ugre</a:t>
            </a:r>
            <a:r>
              <a:rPr dirty="0" sz="1400">
                <a:latin typeface="Arial"/>
                <a:cs typeface="Arial"/>
              </a:rPr>
              <a:t>l  Cil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5">
                <a:latin typeface="Arial"/>
                <a:cs typeface="Arial"/>
              </a:rPr>
              <a:t>ta</a:t>
            </a:r>
            <a:r>
              <a:rPr dirty="0" sz="1400">
                <a:latin typeface="Arial"/>
                <a:cs typeface="Arial"/>
              </a:rPr>
              <a:t>z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8111" y="3052571"/>
            <a:ext cx="8439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828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(88%)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47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8111" y="4271772"/>
            <a:ext cx="93726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932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(99%)</a:t>
            </a:r>
            <a:endParaRPr sz="1400">
              <a:latin typeface="Arial"/>
              <a:cs typeface="Arial"/>
            </a:endParaRPr>
          </a:p>
          <a:p>
            <a:pPr marL="209550">
              <a:lnSpc>
                <a:spcPts val="1200"/>
              </a:lnSpc>
            </a:pPr>
            <a:r>
              <a:rPr dirty="0" sz="1400">
                <a:latin typeface="Arial"/>
                <a:cs typeface="Arial"/>
              </a:rPr>
              <a:t>9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(1%)</a:t>
            </a:r>
            <a:endParaRPr sz="1400">
              <a:latin typeface="Arial"/>
              <a:cs typeface="Arial"/>
            </a:endParaRPr>
          </a:p>
          <a:p>
            <a:pPr marL="213995">
              <a:lnSpc>
                <a:spcPts val="1200"/>
              </a:lnSpc>
            </a:pP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(0.2%0</a:t>
            </a:r>
            <a:endParaRPr sz="1400">
              <a:latin typeface="Arial"/>
              <a:cs typeface="Arial"/>
            </a:endParaRPr>
          </a:p>
          <a:p>
            <a:pPr marL="209550">
              <a:lnSpc>
                <a:spcPts val="144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27217" y="3052571"/>
            <a:ext cx="8439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775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(86%)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38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(4%)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75916" y="3386914"/>
          <a:ext cx="5914390" cy="503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335"/>
                <a:gridCol w="2345690"/>
                <a:gridCol w="1396364"/>
              </a:tblGrid>
              <a:tr h="251717">
                <a:tc>
                  <a:txBody>
                    <a:bodyPr/>
                    <a:lstStyle/>
                    <a:p>
                      <a:pPr algn="ctr" marR="986155">
                        <a:lnSpc>
                          <a:spcPts val="154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Bivalirudin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81075">
                        <a:lnSpc>
                          <a:spcPts val="154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96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(10%)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ts val="1545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(10%)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51717">
                <a:tc>
                  <a:txBody>
                    <a:bodyPr/>
                    <a:lstStyle/>
                    <a:p>
                      <a:pPr algn="ctr" marR="941705">
                        <a:lnSpc>
                          <a:spcPts val="1595"/>
                        </a:lnSpc>
                        <a:spcBef>
                          <a:spcPts val="28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GP IIb/IIIa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use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marL="981075">
                        <a:lnSpc>
                          <a:spcPts val="1595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(9%)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/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ts val="1595"/>
                        </a:lnSpc>
                        <a:spcBef>
                          <a:spcPts val="28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(6%)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/>
                </a:tc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575998" y="2442971"/>
            <a:ext cx="1127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4.8 (1.1,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20.1)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5168" y="2442971"/>
            <a:ext cx="1127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4.5 (1.1,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19.7)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27217" y="4271772"/>
            <a:ext cx="868044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9209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132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(15%)</a:t>
            </a:r>
            <a:endParaRPr sz="1400">
              <a:latin typeface="Arial"/>
              <a:cs typeface="Arial"/>
            </a:endParaRPr>
          </a:p>
          <a:p>
            <a:pPr algn="r" marR="29209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764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(85%)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>
                <a:latin typeface="Arial"/>
                <a:cs typeface="Arial"/>
              </a:rPr>
              <a:t>4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(0.4%)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440"/>
              </a:lnSpc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(0.1%)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3638" y="2442971"/>
            <a:ext cx="1127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8.3 (1.9,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20.6)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81900" y="3052571"/>
            <a:ext cx="9912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2,262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(86%)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148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(6%)</a:t>
            </a:r>
            <a:endParaRPr sz="1400">
              <a:latin typeface="Arial"/>
              <a:cs typeface="Arial"/>
            </a:endParaRPr>
          </a:p>
          <a:p>
            <a:pPr marL="16002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329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(12%)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720"/>
              </a:spcBef>
            </a:pPr>
            <a:r>
              <a:rPr dirty="0" sz="1400" spc="-5">
                <a:latin typeface="Arial"/>
                <a:cs typeface="Arial"/>
              </a:rPr>
              <a:t>270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(10%)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81900" y="4271772"/>
            <a:ext cx="104076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2,586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(99%)</a:t>
            </a:r>
            <a:endParaRPr sz="1400">
              <a:latin typeface="Arial"/>
              <a:cs typeface="Arial"/>
            </a:endParaRPr>
          </a:p>
          <a:p>
            <a:pPr marL="25844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35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(1%)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ts val="1200"/>
              </a:lnSpc>
            </a:pP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(0.1%)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ts val="144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25547" y="2442971"/>
            <a:ext cx="1127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7.0 (1.9,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20.7)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93809" y="3052571"/>
            <a:ext cx="9912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2,255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(86%)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130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(5%)</a:t>
            </a:r>
            <a:endParaRPr sz="1400">
              <a:latin typeface="Arial"/>
              <a:cs typeface="Arial"/>
            </a:endParaRPr>
          </a:p>
          <a:p>
            <a:pPr marL="160020">
              <a:lnSpc>
                <a:spcPts val="1440"/>
              </a:lnSpc>
            </a:pPr>
            <a:r>
              <a:rPr dirty="0" sz="1400" spc="-5">
                <a:latin typeface="Arial"/>
                <a:cs typeface="Arial"/>
              </a:rPr>
              <a:t>340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(13%)</a:t>
            </a:r>
            <a:endParaRPr sz="14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720"/>
              </a:spcBef>
            </a:pPr>
            <a:r>
              <a:rPr dirty="0" sz="1400" spc="-5">
                <a:latin typeface="Arial"/>
                <a:cs typeface="Arial"/>
              </a:rPr>
              <a:t>264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(10%)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93809" y="4271772"/>
            <a:ext cx="104076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3975">
              <a:lnSpc>
                <a:spcPts val="144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1,790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(68%)</a:t>
            </a:r>
            <a:endParaRPr sz="1400">
              <a:latin typeface="Arial"/>
              <a:cs typeface="Arial"/>
            </a:endParaRPr>
          </a:p>
          <a:p>
            <a:pPr algn="r" marR="53975">
              <a:lnSpc>
                <a:spcPts val="1200"/>
              </a:lnSpc>
            </a:pPr>
            <a:r>
              <a:rPr dirty="0" sz="1400" spc="-5">
                <a:latin typeface="Arial"/>
                <a:cs typeface="Arial"/>
              </a:rPr>
              <a:t>822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(31%)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200"/>
              </a:lnSpc>
            </a:pPr>
            <a:r>
              <a:rPr dirty="0" sz="1400">
                <a:latin typeface="Arial"/>
                <a:cs typeface="Arial"/>
              </a:rPr>
              <a:t>9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(0.3%)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440"/>
              </a:lnSpc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(0.0%)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6226" y="5172489"/>
            <a:ext cx="10666095" cy="280670"/>
          </a:xfrm>
          <a:prstGeom prst="rect">
            <a:avLst/>
          </a:prstGeom>
          <a:solidFill>
            <a:srgbClr val="154FD4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550"/>
              </a:lnSpc>
            </a:pPr>
            <a:r>
              <a:rPr dirty="0" baseline="24691" sz="1350">
                <a:latin typeface="Arial"/>
                <a:cs typeface="Arial"/>
              </a:rPr>
              <a:t>†</a:t>
            </a:r>
            <a:r>
              <a:rPr dirty="0" sz="1400">
                <a:latin typeface="Arial"/>
                <a:cs typeface="Arial"/>
              </a:rPr>
              <a:t>Median (25</a:t>
            </a:r>
            <a:r>
              <a:rPr dirty="0" baseline="24691" sz="1350">
                <a:latin typeface="Arial"/>
                <a:cs typeface="Arial"/>
              </a:rPr>
              <a:t>th</a:t>
            </a:r>
            <a:r>
              <a:rPr dirty="0" sz="1400">
                <a:latin typeface="Arial"/>
                <a:cs typeface="Arial"/>
              </a:rPr>
              <a:t>, 75</a:t>
            </a:r>
            <a:r>
              <a:rPr dirty="0" baseline="24691" sz="1350">
                <a:latin typeface="Arial"/>
                <a:cs typeface="Arial"/>
              </a:rPr>
              <a:t>th</a:t>
            </a:r>
            <a:r>
              <a:rPr dirty="0" baseline="24691" sz="1350" spc="209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percentiles)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0951" y="1704022"/>
            <a:ext cx="0" cy="2809875"/>
          </a:xfrm>
          <a:custGeom>
            <a:avLst/>
            <a:gdLst/>
            <a:ahLst/>
            <a:cxnLst/>
            <a:rect l="l" t="t" r="r" b="b"/>
            <a:pathLst>
              <a:path w="0" h="2809875">
                <a:moveTo>
                  <a:pt x="0" y="2809748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21991" y="4513770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1991" y="39496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21991" y="33908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21991" y="28320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21991" y="22605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21991" y="1704022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90951" y="4513770"/>
            <a:ext cx="7338695" cy="0"/>
          </a:xfrm>
          <a:custGeom>
            <a:avLst/>
            <a:gdLst/>
            <a:ahLst/>
            <a:cxnLst/>
            <a:rect l="l" t="t" r="r" b="b"/>
            <a:pathLst>
              <a:path w="7338695" h="0">
                <a:moveTo>
                  <a:pt x="0" y="0"/>
                </a:moveTo>
                <a:lnTo>
                  <a:pt x="7338696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90951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084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228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372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643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787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931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075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29648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54529" y="433679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7401" y="377596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7401" y="321208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7401" y="2651252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7401" y="2090420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0275" y="1526540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14688" y="461416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8461" y="461416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85798" y="461416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91584" y="4614164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08919" y="4614164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315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26257" y="4614164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360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20606" y="1531662"/>
            <a:ext cx="0" cy="1908175"/>
          </a:xfrm>
          <a:custGeom>
            <a:avLst/>
            <a:gdLst/>
            <a:ahLst/>
            <a:cxnLst/>
            <a:rect l="l" t="t" r="r" b="b"/>
            <a:pathLst>
              <a:path w="0" h="1908175">
                <a:moveTo>
                  <a:pt x="0" y="1907910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51645" y="3439572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51645" y="28955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51645" y="23494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51645" y="18042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0606" y="3439572"/>
            <a:ext cx="5371465" cy="0"/>
          </a:xfrm>
          <a:custGeom>
            <a:avLst/>
            <a:gdLst/>
            <a:ahLst/>
            <a:cxnLst/>
            <a:rect l="l" t="t" r="r" b="b"/>
            <a:pathLst>
              <a:path w="5371465" h="0">
                <a:moveTo>
                  <a:pt x="0" y="0"/>
                </a:moveTo>
                <a:lnTo>
                  <a:pt x="537138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20606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975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579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310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041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0772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7503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4234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91995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384182" y="326390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84182" y="2718308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84182" y="217271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84182" y="1627123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44342" y="353822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75"/>
              <a:t> </a:t>
            </a:r>
            <a:r>
              <a:rPr dirty="0" spc="-10"/>
              <a:t>Endpoint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65124" y="694435"/>
            <a:ext cx="8675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Composite </a:t>
            </a:r>
            <a:r>
              <a:rPr dirty="0" sz="1800" b="1">
                <a:solidFill>
                  <a:srgbClr val="E15000"/>
                </a:solidFill>
                <a:latin typeface="Arial"/>
                <a:cs typeface="Arial"/>
              </a:rPr>
              <a:t>of CV </a:t>
            </a: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death, </a:t>
            </a:r>
            <a:r>
              <a:rPr dirty="0" sz="1800" b="1">
                <a:solidFill>
                  <a:srgbClr val="E15000"/>
                </a:solidFill>
                <a:latin typeface="Arial"/>
                <a:cs typeface="Arial"/>
              </a:rPr>
              <a:t>MI, </a:t>
            </a: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stroke, severe recurrent ischemia, stent</a:t>
            </a:r>
            <a:r>
              <a:rPr dirty="0" sz="1800" spc="114" b="1">
                <a:solidFill>
                  <a:srgbClr val="E15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thrombosis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33532" y="1559052"/>
            <a:ext cx="9804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latin typeface="Arial"/>
                <a:cs typeface="Arial"/>
              </a:rPr>
              <a:t>NNT</a:t>
            </a:r>
            <a:r>
              <a:rPr dirty="0" baseline="-18518" sz="1350" spc="7" b="1">
                <a:latin typeface="Arial"/>
                <a:cs typeface="Arial"/>
              </a:rPr>
              <a:t>LOF</a:t>
            </a:r>
            <a:r>
              <a:rPr dirty="0" sz="1400" spc="5" b="1">
                <a:latin typeface="Arial"/>
                <a:cs typeface="Arial"/>
              </a:rPr>
              <a:t>=55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52730" y="4516628"/>
            <a:ext cx="2654935" cy="7696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 marR="31750">
              <a:lnSpc>
                <a:spcPct val="100000"/>
              </a:lnSpc>
              <a:spcBef>
                <a:spcPts val="865"/>
              </a:spcBef>
              <a:tabLst>
                <a:tab pos="916940" algn="l"/>
                <a:tab pos="1834514" algn="l"/>
              </a:tabLst>
            </a:pPr>
            <a:r>
              <a:rPr dirty="0" sz="1800" spc="-5">
                <a:latin typeface="Arial"/>
                <a:cs typeface="Arial"/>
              </a:rPr>
              <a:t>135	180	225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z="1800" spc="-5">
                <a:latin typeface="Arial"/>
                <a:cs typeface="Arial"/>
              </a:rPr>
              <a:t>Days from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317133" y="5427804"/>
          <a:ext cx="9976485" cy="46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860"/>
                <a:gridCol w="752475"/>
                <a:gridCol w="914400"/>
                <a:gridCol w="914400"/>
                <a:gridCol w="914400"/>
                <a:gridCol w="918844"/>
                <a:gridCol w="924559"/>
                <a:gridCol w="915034"/>
                <a:gridCol w="905509"/>
                <a:gridCol w="637540"/>
              </a:tblGrid>
              <a:tr h="233175">
                <a:tc>
                  <a:txBody>
                    <a:bodyPr/>
                    <a:lstStyle/>
                    <a:p>
                      <a:pPr marL="3175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Conventional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therapy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946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894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876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r" marR="29210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864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859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604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</a:tr>
              <a:tr h="233175">
                <a:tc>
                  <a:txBody>
                    <a:bodyPr/>
                    <a:lstStyle/>
                    <a:p>
                      <a:pPr marL="3175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Genotype-guided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therapy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870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863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838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10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833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556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1875547" y="2201100"/>
            <a:ext cx="281305" cy="17532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Primary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endpoint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87575" y="1169923"/>
            <a:ext cx="260413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5">
                <a:latin typeface="Arial"/>
                <a:cs typeface="Arial"/>
              </a:rPr>
              <a:t>Conventional therapy  Genotype-guided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therapy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882718" y="1322773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1740" y="1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82718" y="1589102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1740" y="1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733925" y="1898651"/>
            <a:ext cx="5368925" cy="1549400"/>
          </a:xfrm>
          <a:custGeom>
            <a:avLst/>
            <a:gdLst/>
            <a:ahLst/>
            <a:cxnLst/>
            <a:rect l="l" t="t" r="r" b="b"/>
            <a:pathLst>
              <a:path w="5368925" h="1549400">
                <a:moveTo>
                  <a:pt x="0" y="1549400"/>
                </a:moveTo>
                <a:lnTo>
                  <a:pt x="0" y="1462087"/>
                </a:lnTo>
                <a:lnTo>
                  <a:pt x="9525" y="1462087"/>
                </a:lnTo>
                <a:lnTo>
                  <a:pt x="9525" y="1379537"/>
                </a:lnTo>
                <a:lnTo>
                  <a:pt x="23812" y="1379537"/>
                </a:lnTo>
                <a:lnTo>
                  <a:pt x="23812" y="1322387"/>
                </a:lnTo>
                <a:lnTo>
                  <a:pt x="42862" y="1322387"/>
                </a:lnTo>
                <a:lnTo>
                  <a:pt x="42862" y="1295400"/>
                </a:lnTo>
                <a:lnTo>
                  <a:pt x="69850" y="1295400"/>
                </a:lnTo>
                <a:lnTo>
                  <a:pt x="69850" y="1265237"/>
                </a:lnTo>
                <a:lnTo>
                  <a:pt x="103187" y="1265237"/>
                </a:lnTo>
                <a:lnTo>
                  <a:pt x="103187" y="1211262"/>
                </a:lnTo>
                <a:lnTo>
                  <a:pt x="165100" y="1211262"/>
                </a:lnTo>
                <a:lnTo>
                  <a:pt x="165100" y="1177925"/>
                </a:lnTo>
                <a:lnTo>
                  <a:pt x="179387" y="1177925"/>
                </a:lnTo>
                <a:lnTo>
                  <a:pt x="179387" y="1154112"/>
                </a:lnTo>
                <a:lnTo>
                  <a:pt x="263525" y="1154112"/>
                </a:lnTo>
                <a:lnTo>
                  <a:pt x="263525" y="1123950"/>
                </a:lnTo>
                <a:lnTo>
                  <a:pt x="382587" y="1123950"/>
                </a:lnTo>
                <a:lnTo>
                  <a:pt x="382587" y="1096962"/>
                </a:lnTo>
                <a:lnTo>
                  <a:pt x="396875" y="1096962"/>
                </a:lnTo>
                <a:lnTo>
                  <a:pt x="396875" y="1066800"/>
                </a:lnTo>
                <a:lnTo>
                  <a:pt x="442912" y="1066800"/>
                </a:lnTo>
                <a:lnTo>
                  <a:pt x="442912" y="1041400"/>
                </a:lnTo>
                <a:lnTo>
                  <a:pt x="504825" y="1041400"/>
                </a:lnTo>
                <a:lnTo>
                  <a:pt x="504825" y="1009650"/>
                </a:lnTo>
                <a:lnTo>
                  <a:pt x="1042988" y="1009650"/>
                </a:lnTo>
                <a:lnTo>
                  <a:pt x="1042988" y="982662"/>
                </a:lnTo>
                <a:lnTo>
                  <a:pt x="1147762" y="982662"/>
                </a:lnTo>
                <a:lnTo>
                  <a:pt x="1147762" y="925512"/>
                </a:lnTo>
                <a:lnTo>
                  <a:pt x="1179512" y="925512"/>
                </a:lnTo>
                <a:lnTo>
                  <a:pt x="1179512" y="895350"/>
                </a:lnTo>
                <a:lnTo>
                  <a:pt x="1217612" y="895350"/>
                </a:lnTo>
                <a:lnTo>
                  <a:pt x="1217612" y="865187"/>
                </a:lnTo>
                <a:lnTo>
                  <a:pt x="1279525" y="865187"/>
                </a:lnTo>
                <a:lnTo>
                  <a:pt x="1279525" y="838200"/>
                </a:lnTo>
                <a:lnTo>
                  <a:pt x="1444625" y="838200"/>
                </a:lnTo>
                <a:lnTo>
                  <a:pt x="1444625" y="811212"/>
                </a:lnTo>
                <a:lnTo>
                  <a:pt x="1681162" y="811212"/>
                </a:lnTo>
                <a:lnTo>
                  <a:pt x="1681162" y="781050"/>
                </a:lnTo>
                <a:lnTo>
                  <a:pt x="1831975" y="781050"/>
                </a:lnTo>
                <a:lnTo>
                  <a:pt x="1831975" y="754062"/>
                </a:lnTo>
                <a:lnTo>
                  <a:pt x="1982788" y="754062"/>
                </a:lnTo>
                <a:lnTo>
                  <a:pt x="1982788" y="723900"/>
                </a:lnTo>
                <a:lnTo>
                  <a:pt x="2058988" y="723900"/>
                </a:lnTo>
                <a:lnTo>
                  <a:pt x="2058988" y="693737"/>
                </a:lnTo>
                <a:lnTo>
                  <a:pt x="2185988" y="693737"/>
                </a:lnTo>
                <a:lnTo>
                  <a:pt x="2185988" y="636587"/>
                </a:lnTo>
                <a:lnTo>
                  <a:pt x="2205038" y="636587"/>
                </a:lnTo>
                <a:lnTo>
                  <a:pt x="2205038" y="612775"/>
                </a:lnTo>
                <a:lnTo>
                  <a:pt x="2346325" y="612775"/>
                </a:lnTo>
                <a:lnTo>
                  <a:pt x="2346325" y="584200"/>
                </a:lnTo>
                <a:lnTo>
                  <a:pt x="2403475" y="584200"/>
                </a:lnTo>
                <a:lnTo>
                  <a:pt x="2403475" y="552450"/>
                </a:lnTo>
                <a:lnTo>
                  <a:pt x="2436812" y="552450"/>
                </a:lnTo>
                <a:lnTo>
                  <a:pt x="2436812" y="522287"/>
                </a:lnTo>
                <a:lnTo>
                  <a:pt x="2473325" y="522287"/>
                </a:lnTo>
                <a:lnTo>
                  <a:pt x="2473325" y="493712"/>
                </a:lnTo>
                <a:lnTo>
                  <a:pt x="2492375" y="493712"/>
                </a:lnTo>
                <a:lnTo>
                  <a:pt x="2492375" y="436562"/>
                </a:lnTo>
                <a:lnTo>
                  <a:pt x="2520950" y="436562"/>
                </a:lnTo>
                <a:lnTo>
                  <a:pt x="2520950" y="409575"/>
                </a:lnTo>
                <a:lnTo>
                  <a:pt x="2620962" y="409575"/>
                </a:lnTo>
                <a:lnTo>
                  <a:pt x="2620962" y="381000"/>
                </a:lnTo>
                <a:lnTo>
                  <a:pt x="2644775" y="381000"/>
                </a:lnTo>
                <a:lnTo>
                  <a:pt x="2644775" y="349250"/>
                </a:lnTo>
                <a:lnTo>
                  <a:pt x="2908300" y="349250"/>
                </a:lnTo>
                <a:lnTo>
                  <a:pt x="2908300" y="322262"/>
                </a:lnTo>
                <a:lnTo>
                  <a:pt x="3027362" y="322262"/>
                </a:lnTo>
                <a:lnTo>
                  <a:pt x="3027362" y="292100"/>
                </a:lnTo>
                <a:lnTo>
                  <a:pt x="3824288" y="292100"/>
                </a:lnTo>
                <a:lnTo>
                  <a:pt x="3824288" y="261937"/>
                </a:lnTo>
                <a:lnTo>
                  <a:pt x="4060825" y="261937"/>
                </a:lnTo>
                <a:lnTo>
                  <a:pt x="4060825" y="234950"/>
                </a:lnTo>
                <a:lnTo>
                  <a:pt x="4178300" y="234950"/>
                </a:lnTo>
                <a:lnTo>
                  <a:pt x="4178300" y="204787"/>
                </a:lnTo>
                <a:lnTo>
                  <a:pt x="4419600" y="204787"/>
                </a:lnTo>
                <a:lnTo>
                  <a:pt x="4419600" y="176212"/>
                </a:lnTo>
                <a:lnTo>
                  <a:pt x="4537075" y="176212"/>
                </a:lnTo>
                <a:lnTo>
                  <a:pt x="4537075" y="147637"/>
                </a:lnTo>
                <a:lnTo>
                  <a:pt x="4598988" y="147637"/>
                </a:lnTo>
                <a:lnTo>
                  <a:pt x="4598988" y="115887"/>
                </a:lnTo>
                <a:lnTo>
                  <a:pt x="4730750" y="115887"/>
                </a:lnTo>
                <a:lnTo>
                  <a:pt x="4730750" y="88900"/>
                </a:lnTo>
                <a:lnTo>
                  <a:pt x="4943475" y="88900"/>
                </a:lnTo>
                <a:lnTo>
                  <a:pt x="4943475" y="58737"/>
                </a:lnTo>
                <a:lnTo>
                  <a:pt x="4972050" y="58737"/>
                </a:lnTo>
                <a:lnTo>
                  <a:pt x="4972050" y="31750"/>
                </a:lnTo>
                <a:lnTo>
                  <a:pt x="5103812" y="31750"/>
                </a:lnTo>
                <a:lnTo>
                  <a:pt x="5103812" y="0"/>
                </a:lnTo>
                <a:lnTo>
                  <a:pt x="5368925" y="0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33925" y="2381251"/>
            <a:ext cx="5368925" cy="1062355"/>
          </a:xfrm>
          <a:custGeom>
            <a:avLst/>
            <a:gdLst/>
            <a:ahLst/>
            <a:cxnLst/>
            <a:rect l="l" t="t" r="r" b="b"/>
            <a:pathLst>
              <a:path w="5368925" h="1062354">
                <a:moveTo>
                  <a:pt x="0" y="1062038"/>
                </a:moveTo>
                <a:lnTo>
                  <a:pt x="0" y="1036638"/>
                </a:lnTo>
                <a:lnTo>
                  <a:pt x="23812" y="1036638"/>
                </a:lnTo>
                <a:lnTo>
                  <a:pt x="23812" y="976312"/>
                </a:lnTo>
                <a:lnTo>
                  <a:pt x="581025" y="976312"/>
                </a:lnTo>
                <a:lnTo>
                  <a:pt x="581025" y="944562"/>
                </a:lnTo>
                <a:lnTo>
                  <a:pt x="815975" y="944562"/>
                </a:lnTo>
                <a:lnTo>
                  <a:pt x="815975" y="917575"/>
                </a:lnTo>
                <a:lnTo>
                  <a:pt x="1425575" y="917575"/>
                </a:lnTo>
                <a:lnTo>
                  <a:pt x="1425575" y="885825"/>
                </a:lnTo>
                <a:lnTo>
                  <a:pt x="1444625" y="885825"/>
                </a:lnTo>
                <a:lnTo>
                  <a:pt x="1444625" y="854075"/>
                </a:lnTo>
                <a:lnTo>
                  <a:pt x="1535112" y="854075"/>
                </a:lnTo>
                <a:lnTo>
                  <a:pt x="1535112" y="823912"/>
                </a:lnTo>
                <a:lnTo>
                  <a:pt x="1595438" y="823912"/>
                </a:lnTo>
                <a:lnTo>
                  <a:pt x="1595438" y="793750"/>
                </a:lnTo>
                <a:lnTo>
                  <a:pt x="1666875" y="793750"/>
                </a:lnTo>
                <a:lnTo>
                  <a:pt x="1666875" y="766762"/>
                </a:lnTo>
                <a:lnTo>
                  <a:pt x="1968500" y="766762"/>
                </a:lnTo>
                <a:lnTo>
                  <a:pt x="1968500" y="735012"/>
                </a:lnTo>
                <a:lnTo>
                  <a:pt x="2128838" y="735012"/>
                </a:lnTo>
                <a:lnTo>
                  <a:pt x="2128838" y="703262"/>
                </a:lnTo>
                <a:lnTo>
                  <a:pt x="2147888" y="703262"/>
                </a:lnTo>
                <a:lnTo>
                  <a:pt x="2147888" y="676275"/>
                </a:lnTo>
                <a:lnTo>
                  <a:pt x="2219325" y="676275"/>
                </a:lnTo>
                <a:lnTo>
                  <a:pt x="2219325" y="646112"/>
                </a:lnTo>
                <a:lnTo>
                  <a:pt x="2432050" y="646112"/>
                </a:lnTo>
                <a:lnTo>
                  <a:pt x="2432050" y="611187"/>
                </a:lnTo>
                <a:lnTo>
                  <a:pt x="2465388" y="611187"/>
                </a:lnTo>
                <a:lnTo>
                  <a:pt x="2465388" y="552450"/>
                </a:lnTo>
                <a:lnTo>
                  <a:pt x="2506662" y="552450"/>
                </a:lnTo>
                <a:lnTo>
                  <a:pt x="2506662" y="522287"/>
                </a:lnTo>
                <a:lnTo>
                  <a:pt x="2743200" y="522287"/>
                </a:lnTo>
                <a:lnTo>
                  <a:pt x="2743200" y="492125"/>
                </a:lnTo>
                <a:lnTo>
                  <a:pt x="2805112" y="492125"/>
                </a:lnTo>
                <a:lnTo>
                  <a:pt x="2805112" y="460375"/>
                </a:lnTo>
                <a:lnTo>
                  <a:pt x="2846388" y="460375"/>
                </a:lnTo>
                <a:lnTo>
                  <a:pt x="2846388" y="431800"/>
                </a:lnTo>
                <a:lnTo>
                  <a:pt x="3101975" y="431800"/>
                </a:lnTo>
                <a:lnTo>
                  <a:pt x="3101975" y="401637"/>
                </a:lnTo>
                <a:lnTo>
                  <a:pt x="3149600" y="401637"/>
                </a:lnTo>
                <a:lnTo>
                  <a:pt x="3149600" y="369887"/>
                </a:lnTo>
                <a:lnTo>
                  <a:pt x="3390900" y="369887"/>
                </a:lnTo>
                <a:lnTo>
                  <a:pt x="3390900" y="339725"/>
                </a:lnTo>
                <a:lnTo>
                  <a:pt x="3400425" y="339725"/>
                </a:lnTo>
                <a:lnTo>
                  <a:pt x="3400425" y="307975"/>
                </a:lnTo>
                <a:lnTo>
                  <a:pt x="3432175" y="307975"/>
                </a:lnTo>
                <a:lnTo>
                  <a:pt x="3432175" y="280987"/>
                </a:lnTo>
                <a:lnTo>
                  <a:pt x="3965575" y="280987"/>
                </a:lnTo>
                <a:lnTo>
                  <a:pt x="3965575" y="250825"/>
                </a:lnTo>
                <a:lnTo>
                  <a:pt x="4235450" y="250825"/>
                </a:lnTo>
                <a:lnTo>
                  <a:pt x="4235450" y="215900"/>
                </a:lnTo>
                <a:lnTo>
                  <a:pt x="4268788" y="215900"/>
                </a:lnTo>
                <a:lnTo>
                  <a:pt x="4268788" y="157162"/>
                </a:lnTo>
                <a:lnTo>
                  <a:pt x="4471988" y="157162"/>
                </a:lnTo>
                <a:lnTo>
                  <a:pt x="4471988" y="122237"/>
                </a:lnTo>
                <a:lnTo>
                  <a:pt x="4745038" y="122237"/>
                </a:lnTo>
                <a:lnTo>
                  <a:pt x="4745038" y="93662"/>
                </a:lnTo>
                <a:lnTo>
                  <a:pt x="4764088" y="93662"/>
                </a:lnTo>
                <a:lnTo>
                  <a:pt x="4764088" y="60325"/>
                </a:lnTo>
                <a:lnTo>
                  <a:pt x="4821238" y="60325"/>
                </a:lnTo>
                <a:lnTo>
                  <a:pt x="4821238" y="31750"/>
                </a:lnTo>
                <a:lnTo>
                  <a:pt x="4895850" y="31750"/>
                </a:lnTo>
                <a:lnTo>
                  <a:pt x="4895850" y="0"/>
                </a:lnTo>
                <a:lnTo>
                  <a:pt x="5368925" y="0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98762" y="4335462"/>
            <a:ext cx="7346950" cy="163830"/>
          </a:xfrm>
          <a:custGeom>
            <a:avLst/>
            <a:gdLst/>
            <a:ahLst/>
            <a:cxnLst/>
            <a:rect l="l" t="t" r="r" b="b"/>
            <a:pathLst>
              <a:path w="7346950" h="163829">
                <a:moveTo>
                  <a:pt x="0" y="163513"/>
                </a:moveTo>
                <a:lnTo>
                  <a:pt x="0" y="155575"/>
                </a:lnTo>
                <a:lnTo>
                  <a:pt x="19050" y="155575"/>
                </a:lnTo>
                <a:lnTo>
                  <a:pt x="19050" y="146050"/>
                </a:lnTo>
                <a:lnTo>
                  <a:pt x="36512" y="146050"/>
                </a:lnTo>
                <a:lnTo>
                  <a:pt x="36512" y="139700"/>
                </a:lnTo>
                <a:lnTo>
                  <a:pt x="65087" y="139700"/>
                </a:lnTo>
                <a:lnTo>
                  <a:pt x="65087" y="138112"/>
                </a:lnTo>
                <a:lnTo>
                  <a:pt x="95250" y="138112"/>
                </a:lnTo>
                <a:lnTo>
                  <a:pt x="95250" y="131762"/>
                </a:lnTo>
                <a:lnTo>
                  <a:pt x="136525" y="131762"/>
                </a:lnTo>
                <a:lnTo>
                  <a:pt x="136525" y="130175"/>
                </a:lnTo>
                <a:lnTo>
                  <a:pt x="219075" y="130175"/>
                </a:lnTo>
                <a:lnTo>
                  <a:pt x="219075" y="127000"/>
                </a:lnTo>
                <a:lnTo>
                  <a:pt x="242887" y="127000"/>
                </a:lnTo>
                <a:lnTo>
                  <a:pt x="242887" y="122237"/>
                </a:lnTo>
                <a:lnTo>
                  <a:pt x="360362" y="122237"/>
                </a:lnTo>
                <a:lnTo>
                  <a:pt x="360362" y="119062"/>
                </a:lnTo>
                <a:lnTo>
                  <a:pt x="525462" y="119062"/>
                </a:lnTo>
                <a:lnTo>
                  <a:pt x="549275" y="119062"/>
                </a:lnTo>
                <a:lnTo>
                  <a:pt x="549275" y="114300"/>
                </a:lnTo>
                <a:lnTo>
                  <a:pt x="609600" y="114300"/>
                </a:lnTo>
                <a:lnTo>
                  <a:pt x="609600" y="111125"/>
                </a:lnTo>
                <a:lnTo>
                  <a:pt x="692150" y="111125"/>
                </a:lnTo>
                <a:lnTo>
                  <a:pt x="692150" y="107950"/>
                </a:lnTo>
                <a:lnTo>
                  <a:pt x="1430338" y="107950"/>
                </a:lnTo>
                <a:lnTo>
                  <a:pt x="1430338" y="106362"/>
                </a:lnTo>
                <a:lnTo>
                  <a:pt x="1571625" y="106362"/>
                </a:lnTo>
                <a:lnTo>
                  <a:pt x="1571625" y="100012"/>
                </a:lnTo>
                <a:lnTo>
                  <a:pt x="1606550" y="100012"/>
                </a:lnTo>
                <a:lnTo>
                  <a:pt x="1606550" y="95250"/>
                </a:lnTo>
                <a:lnTo>
                  <a:pt x="1671638" y="95250"/>
                </a:lnTo>
                <a:lnTo>
                  <a:pt x="1671638" y="92075"/>
                </a:lnTo>
                <a:lnTo>
                  <a:pt x="1754188" y="92075"/>
                </a:lnTo>
                <a:lnTo>
                  <a:pt x="1754188" y="90487"/>
                </a:lnTo>
                <a:lnTo>
                  <a:pt x="1973262" y="90487"/>
                </a:lnTo>
                <a:lnTo>
                  <a:pt x="1973262" y="87312"/>
                </a:lnTo>
                <a:lnTo>
                  <a:pt x="2303462" y="87312"/>
                </a:lnTo>
                <a:lnTo>
                  <a:pt x="2303462" y="84137"/>
                </a:lnTo>
                <a:lnTo>
                  <a:pt x="2509837" y="84137"/>
                </a:lnTo>
                <a:lnTo>
                  <a:pt x="2509837" y="82550"/>
                </a:lnTo>
                <a:lnTo>
                  <a:pt x="2711450" y="82550"/>
                </a:lnTo>
                <a:lnTo>
                  <a:pt x="2711450" y="79375"/>
                </a:lnTo>
                <a:lnTo>
                  <a:pt x="2822575" y="79375"/>
                </a:lnTo>
                <a:lnTo>
                  <a:pt x="2822575" y="74612"/>
                </a:lnTo>
                <a:lnTo>
                  <a:pt x="3000375" y="74612"/>
                </a:lnTo>
                <a:lnTo>
                  <a:pt x="3000375" y="68262"/>
                </a:lnTo>
                <a:lnTo>
                  <a:pt x="3024187" y="68262"/>
                </a:lnTo>
                <a:lnTo>
                  <a:pt x="3024187" y="63500"/>
                </a:lnTo>
                <a:lnTo>
                  <a:pt x="3206750" y="63500"/>
                </a:lnTo>
                <a:lnTo>
                  <a:pt x="3284537" y="63500"/>
                </a:lnTo>
                <a:lnTo>
                  <a:pt x="3284537" y="58737"/>
                </a:lnTo>
                <a:lnTo>
                  <a:pt x="3330575" y="58737"/>
                </a:lnTo>
                <a:lnTo>
                  <a:pt x="3330575" y="55562"/>
                </a:lnTo>
                <a:lnTo>
                  <a:pt x="3389312" y="55562"/>
                </a:lnTo>
                <a:lnTo>
                  <a:pt x="3389312" y="52387"/>
                </a:lnTo>
                <a:lnTo>
                  <a:pt x="3408362" y="52387"/>
                </a:lnTo>
                <a:lnTo>
                  <a:pt x="3408362" y="47625"/>
                </a:lnTo>
                <a:lnTo>
                  <a:pt x="3449637" y="47625"/>
                </a:lnTo>
                <a:lnTo>
                  <a:pt x="3449637" y="44450"/>
                </a:lnTo>
                <a:lnTo>
                  <a:pt x="3614737" y="44450"/>
                </a:lnTo>
                <a:lnTo>
                  <a:pt x="3614737" y="38100"/>
                </a:lnTo>
                <a:lnTo>
                  <a:pt x="3986212" y="38100"/>
                </a:lnTo>
                <a:lnTo>
                  <a:pt x="3986212" y="34925"/>
                </a:lnTo>
                <a:lnTo>
                  <a:pt x="4146550" y="34925"/>
                </a:lnTo>
                <a:lnTo>
                  <a:pt x="5226050" y="34925"/>
                </a:lnTo>
                <a:lnTo>
                  <a:pt x="5226050" y="30162"/>
                </a:lnTo>
                <a:lnTo>
                  <a:pt x="5557838" y="30162"/>
                </a:lnTo>
                <a:lnTo>
                  <a:pt x="5557838" y="26987"/>
                </a:lnTo>
                <a:lnTo>
                  <a:pt x="5716588" y="26987"/>
                </a:lnTo>
                <a:lnTo>
                  <a:pt x="5716588" y="23812"/>
                </a:lnTo>
                <a:lnTo>
                  <a:pt x="6046788" y="23812"/>
                </a:lnTo>
                <a:lnTo>
                  <a:pt x="6046788" y="19050"/>
                </a:lnTo>
                <a:lnTo>
                  <a:pt x="6211887" y="19050"/>
                </a:lnTo>
                <a:lnTo>
                  <a:pt x="6211887" y="15875"/>
                </a:lnTo>
                <a:lnTo>
                  <a:pt x="6289675" y="15875"/>
                </a:lnTo>
                <a:lnTo>
                  <a:pt x="6289675" y="14287"/>
                </a:lnTo>
                <a:lnTo>
                  <a:pt x="6472237" y="14287"/>
                </a:lnTo>
                <a:lnTo>
                  <a:pt x="6472237" y="11112"/>
                </a:lnTo>
                <a:lnTo>
                  <a:pt x="6761162" y="11112"/>
                </a:lnTo>
                <a:lnTo>
                  <a:pt x="6761162" y="7937"/>
                </a:lnTo>
                <a:lnTo>
                  <a:pt x="6802437" y="7937"/>
                </a:lnTo>
                <a:lnTo>
                  <a:pt x="6802437" y="6350"/>
                </a:lnTo>
                <a:lnTo>
                  <a:pt x="6986587" y="6350"/>
                </a:lnTo>
                <a:lnTo>
                  <a:pt x="6986587" y="0"/>
                </a:lnTo>
                <a:lnTo>
                  <a:pt x="7346950" y="0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794000" y="4386262"/>
            <a:ext cx="7356475" cy="113030"/>
          </a:xfrm>
          <a:custGeom>
            <a:avLst/>
            <a:gdLst/>
            <a:ahLst/>
            <a:cxnLst/>
            <a:rect l="l" t="t" r="r" b="b"/>
            <a:pathLst>
              <a:path w="7356475" h="113029">
                <a:moveTo>
                  <a:pt x="0" y="112713"/>
                </a:moveTo>
                <a:lnTo>
                  <a:pt x="46037" y="112713"/>
                </a:lnTo>
                <a:lnTo>
                  <a:pt x="46037" y="104775"/>
                </a:lnTo>
                <a:lnTo>
                  <a:pt x="796925" y="104775"/>
                </a:lnTo>
                <a:lnTo>
                  <a:pt x="796925" y="100012"/>
                </a:lnTo>
                <a:lnTo>
                  <a:pt x="1120775" y="100012"/>
                </a:lnTo>
                <a:lnTo>
                  <a:pt x="1120775" y="96837"/>
                </a:lnTo>
                <a:lnTo>
                  <a:pt x="1965325" y="96837"/>
                </a:lnTo>
                <a:lnTo>
                  <a:pt x="1965325" y="95250"/>
                </a:lnTo>
                <a:lnTo>
                  <a:pt x="1978025" y="95250"/>
                </a:lnTo>
                <a:lnTo>
                  <a:pt x="1978025" y="88900"/>
                </a:lnTo>
                <a:lnTo>
                  <a:pt x="2108200" y="88900"/>
                </a:lnTo>
                <a:lnTo>
                  <a:pt x="2108200" y="87312"/>
                </a:lnTo>
                <a:lnTo>
                  <a:pt x="2190750" y="87312"/>
                </a:lnTo>
                <a:lnTo>
                  <a:pt x="2190750" y="84137"/>
                </a:lnTo>
                <a:lnTo>
                  <a:pt x="2290762" y="84137"/>
                </a:lnTo>
                <a:lnTo>
                  <a:pt x="2290762" y="80962"/>
                </a:lnTo>
                <a:lnTo>
                  <a:pt x="2698750" y="80962"/>
                </a:lnTo>
                <a:lnTo>
                  <a:pt x="2698750" y="79375"/>
                </a:lnTo>
                <a:lnTo>
                  <a:pt x="2922588" y="79375"/>
                </a:lnTo>
                <a:lnTo>
                  <a:pt x="2922588" y="76200"/>
                </a:lnTo>
                <a:lnTo>
                  <a:pt x="2946400" y="76200"/>
                </a:lnTo>
                <a:lnTo>
                  <a:pt x="2946400" y="71437"/>
                </a:lnTo>
                <a:lnTo>
                  <a:pt x="3046412" y="71437"/>
                </a:lnTo>
                <a:lnTo>
                  <a:pt x="3046412" y="68262"/>
                </a:lnTo>
                <a:lnTo>
                  <a:pt x="3335338" y="68262"/>
                </a:lnTo>
                <a:lnTo>
                  <a:pt x="3335338" y="65087"/>
                </a:lnTo>
                <a:lnTo>
                  <a:pt x="3371850" y="65087"/>
                </a:lnTo>
                <a:lnTo>
                  <a:pt x="3371850" y="60325"/>
                </a:lnTo>
                <a:lnTo>
                  <a:pt x="3435350" y="60325"/>
                </a:lnTo>
                <a:lnTo>
                  <a:pt x="3435350" y="57150"/>
                </a:lnTo>
                <a:lnTo>
                  <a:pt x="3760788" y="57150"/>
                </a:lnTo>
                <a:lnTo>
                  <a:pt x="3760788" y="55562"/>
                </a:lnTo>
                <a:lnTo>
                  <a:pt x="3843338" y="55562"/>
                </a:lnTo>
                <a:lnTo>
                  <a:pt x="3843338" y="49212"/>
                </a:lnTo>
                <a:lnTo>
                  <a:pt x="3902075" y="49212"/>
                </a:lnTo>
                <a:lnTo>
                  <a:pt x="3902075" y="47625"/>
                </a:lnTo>
                <a:lnTo>
                  <a:pt x="4257675" y="47625"/>
                </a:lnTo>
                <a:lnTo>
                  <a:pt x="4257675" y="44450"/>
                </a:lnTo>
                <a:lnTo>
                  <a:pt x="4316412" y="44450"/>
                </a:lnTo>
                <a:lnTo>
                  <a:pt x="4316412" y="39687"/>
                </a:lnTo>
                <a:lnTo>
                  <a:pt x="4635500" y="39687"/>
                </a:lnTo>
                <a:lnTo>
                  <a:pt x="4635500" y="36512"/>
                </a:lnTo>
                <a:lnTo>
                  <a:pt x="4657725" y="36512"/>
                </a:lnTo>
                <a:lnTo>
                  <a:pt x="4657725" y="33337"/>
                </a:lnTo>
                <a:lnTo>
                  <a:pt x="4705350" y="33337"/>
                </a:lnTo>
                <a:lnTo>
                  <a:pt x="4705350" y="28575"/>
                </a:lnTo>
                <a:lnTo>
                  <a:pt x="5437188" y="28575"/>
                </a:lnTo>
                <a:lnTo>
                  <a:pt x="5437188" y="25400"/>
                </a:lnTo>
                <a:lnTo>
                  <a:pt x="5810250" y="25400"/>
                </a:lnTo>
                <a:lnTo>
                  <a:pt x="5810250" y="23812"/>
                </a:lnTo>
                <a:lnTo>
                  <a:pt x="5845175" y="23812"/>
                </a:lnTo>
                <a:lnTo>
                  <a:pt x="5845175" y="17462"/>
                </a:lnTo>
                <a:lnTo>
                  <a:pt x="6129338" y="17462"/>
                </a:lnTo>
                <a:lnTo>
                  <a:pt x="6129338" y="12700"/>
                </a:lnTo>
                <a:lnTo>
                  <a:pt x="6500812" y="12700"/>
                </a:lnTo>
                <a:lnTo>
                  <a:pt x="6518275" y="12700"/>
                </a:lnTo>
                <a:lnTo>
                  <a:pt x="6518275" y="7937"/>
                </a:lnTo>
                <a:lnTo>
                  <a:pt x="6600825" y="7937"/>
                </a:lnTo>
                <a:lnTo>
                  <a:pt x="6600825" y="4762"/>
                </a:lnTo>
                <a:lnTo>
                  <a:pt x="6707188" y="4762"/>
                </a:lnTo>
                <a:lnTo>
                  <a:pt x="6707188" y="0"/>
                </a:lnTo>
                <a:lnTo>
                  <a:pt x="7356475" y="0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5252203" y="2817875"/>
            <a:ext cx="5850255" cy="10204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2550" marR="5080" indent="-1353820">
              <a:lnSpc>
                <a:spcPct val="12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Adjusted Hazard Ratio: 0.66 (0.43, 1.02)  P=0.056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83895" algn="l"/>
                <a:tab pos="1291590" algn="l"/>
                <a:tab pos="1962785" algn="l"/>
                <a:tab pos="2634615" algn="l"/>
                <a:tab pos="3305810" algn="l"/>
                <a:tab pos="3977004" algn="l"/>
                <a:tab pos="4648835" algn="l"/>
              </a:tabLst>
            </a:pPr>
            <a:r>
              <a:rPr dirty="0" sz="1800" spc="-5">
                <a:latin typeface="Arial"/>
                <a:cs typeface="Arial"/>
              </a:rPr>
              <a:t>45	90	135	180	225	270	315	360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68" name="object 6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0951" y="1704022"/>
            <a:ext cx="0" cy="2809875"/>
          </a:xfrm>
          <a:custGeom>
            <a:avLst/>
            <a:gdLst/>
            <a:ahLst/>
            <a:cxnLst/>
            <a:rect l="l" t="t" r="r" b="b"/>
            <a:pathLst>
              <a:path w="0" h="2809875">
                <a:moveTo>
                  <a:pt x="0" y="2809748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21991" y="4513770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1991" y="39496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21991" y="33908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21991" y="28320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21991" y="22605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21991" y="1704022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90951" y="4513770"/>
            <a:ext cx="7338695" cy="0"/>
          </a:xfrm>
          <a:custGeom>
            <a:avLst/>
            <a:gdLst/>
            <a:ahLst/>
            <a:cxnLst/>
            <a:rect l="l" t="t" r="r" b="b"/>
            <a:pathLst>
              <a:path w="7338695" h="0">
                <a:moveTo>
                  <a:pt x="0" y="0"/>
                </a:moveTo>
                <a:lnTo>
                  <a:pt x="7338696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90951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084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228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372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643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787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931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07500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29648" y="4513770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454529" y="433679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7401" y="377596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7401" y="321208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7401" y="2651252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7401" y="2090420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0275" y="1526540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14688" y="461416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8461" y="461416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85798" y="461416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91584" y="4614164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08919" y="4614164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315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26257" y="4614164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360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20606" y="1531662"/>
            <a:ext cx="0" cy="1908175"/>
          </a:xfrm>
          <a:custGeom>
            <a:avLst/>
            <a:gdLst/>
            <a:ahLst/>
            <a:cxnLst/>
            <a:rect l="l" t="t" r="r" b="b"/>
            <a:pathLst>
              <a:path w="0" h="1908175">
                <a:moveTo>
                  <a:pt x="0" y="1907910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51645" y="3439572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51645" y="28955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51645" y="23494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51645" y="18042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0606" y="3439572"/>
            <a:ext cx="5371465" cy="0"/>
          </a:xfrm>
          <a:custGeom>
            <a:avLst/>
            <a:gdLst/>
            <a:ahLst/>
            <a:cxnLst/>
            <a:rect l="l" t="t" r="r" b="b"/>
            <a:pathLst>
              <a:path w="5371465" h="0">
                <a:moveTo>
                  <a:pt x="0" y="0"/>
                </a:moveTo>
                <a:lnTo>
                  <a:pt x="537138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20606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975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579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310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041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0772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7503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423400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91995" y="3439572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384182" y="326390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84182" y="2718308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84182" y="217271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84182" y="1627123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44342" y="353822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743450" y="2733675"/>
            <a:ext cx="1338580" cy="624205"/>
          </a:xfrm>
          <a:custGeom>
            <a:avLst/>
            <a:gdLst/>
            <a:ahLst/>
            <a:cxnLst/>
            <a:rect l="l" t="t" r="r" b="b"/>
            <a:pathLst>
              <a:path w="1338579" h="624204">
                <a:moveTo>
                  <a:pt x="800100" y="559593"/>
                </a:moveTo>
                <a:lnTo>
                  <a:pt x="0" y="559593"/>
                </a:lnTo>
                <a:lnTo>
                  <a:pt x="0" y="623887"/>
                </a:lnTo>
                <a:lnTo>
                  <a:pt x="564356" y="623887"/>
                </a:lnTo>
                <a:lnTo>
                  <a:pt x="564356" y="585787"/>
                </a:lnTo>
                <a:lnTo>
                  <a:pt x="800100" y="585787"/>
                </a:lnTo>
                <a:lnTo>
                  <a:pt x="800100" y="559593"/>
                </a:lnTo>
                <a:close/>
              </a:path>
              <a:path w="1338579" h="624204">
                <a:moveTo>
                  <a:pt x="1338262" y="0"/>
                </a:moveTo>
                <a:lnTo>
                  <a:pt x="1290637" y="4762"/>
                </a:lnTo>
                <a:lnTo>
                  <a:pt x="1228725" y="33337"/>
                </a:lnTo>
                <a:lnTo>
                  <a:pt x="1228725" y="57150"/>
                </a:lnTo>
                <a:lnTo>
                  <a:pt x="1176337" y="57150"/>
                </a:lnTo>
                <a:lnTo>
                  <a:pt x="1176337" y="88106"/>
                </a:lnTo>
                <a:lnTo>
                  <a:pt x="1147762" y="88106"/>
                </a:lnTo>
                <a:lnTo>
                  <a:pt x="1147762" y="152400"/>
                </a:lnTo>
                <a:lnTo>
                  <a:pt x="1035843" y="152400"/>
                </a:lnTo>
                <a:lnTo>
                  <a:pt x="1035843" y="178593"/>
                </a:lnTo>
                <a:lnTo>
                  <a:pt x="502443" y="178593"/>
                </a:lnTo>
                <a:lnTo>
                  <a:pt x="502443" y="207168"/>
                </a:lnTo>
                <a:lnTo>
                  <a:pt x="438150" y="207168"/>
                </a:lnTo>
                <a:lnTo>
                  <a:pt x="438150" y="235743"/>
                </a:lnTo>
                <a:lnTo>
                  <a:pt x="397668" y="235743"/>
                </a:lnTo>
                <a:lnTo>
                  <a:pt x="397668" y="264318"/>
                </a:lnTo>
                <a:lnTo>
                  <a:pt x="376237" y="264318"/>
                </a:lnTo>
                <a:lnTo>
                  <a:pt x="376237" y="292893"/>
                </a:lnTo>
                <a:lnTo>
                  <a:pt x="257175" y="292893"/>
                </a:lnTo>
                <a:lnTo>
                  <a:pt x="257175" y="323850"/>
                </a:lnTo>
                <a:lnTo>
                  <a:pt x="173831" y="323850"/>
                </a:lnTo>
                <a:lnTo>
                  <a:pt x="173831" y="347662"/>
                </a:lnTo>
                <a:lnTo>
                  <a:pt x="154781" y="347662"/>
                </a:lnTo>
                <a:lnTo>
                  <a:pt x="154781" y="378618"/>
                </a:lnTo>
                <a:lnTo>
                  <a:pt x="90487" y="378618"/>
                </a:lnTo>
                <a:lnTo>
                  <a:pt x="90487" y="435768"/>
                </a:lnTo>
                <a:lnTo>
                  <a:pt x="61912" y="435768"/>
                </a:lnTo>
                <a:lnTo>
                  <a:pt x="61912" y="464343"/>
                </a:lnTo>
                <a:lnTo>
                  <a:pt x="35718" y="464343"/>
                </a:lnTo>
                <a:lnTo>
                  <a:pt x="35718" y="497681"/>
                </a:lnTo>
                <a:lnTo>
                  <a:pt x="14287" y="497681"/>
                </a:lnTo>
                <a:lnTo>
                  <a:pt x="14287" y="559593"/>
                </a:lnTo>
                <a:lnTo>
                  <a:pt x="1338262" y="559593"/>
                </a:lnTo>
                <a:lnTo>
                  <a:pt x="133826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75"/>
              <a:t> </a:t>
            </a:r>
            <a:r>
              <a:rPr dirty="0" spc="-10"/>
              <a:t>Endpoint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65124" y="697483"/>
            <a:ext cx="6986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Post-hoc analysis </a:t>
            </a:r>
            <a:r>
              <a:rPr dirty="0" sz="1800" b="1">
                <a:solidFill>
                  <a:srgbClr val="E15000"/>
                </a:solidFill>
                <a:latin typeface="Arial"/>
                <a:cs typeface="Arial"/>
              </a:rPr>
              <a:t>- </a:t>
            </a:r>
            <a:r>
              <a:rPr dirty="0" sz="1800" spc="-15" b="1">
                <a:solidFill>
                  <a:srgbClr val="E15000"/>
                </a:solidFill>
                <a:latin typeface="Arial"/>
                <a:cs typeface="Arial"/>
              </a:rPr>
              <a:t>Treatment </a:t>
            </a: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Effect at </a:t>
            </a:r>
            <a:r>
              <a:rPr dirty="0" sz="1800" b="1">
                <a:solidFill>
                  <a:srgbClr val="E15000"/>
                </a:solidFill>
                <a:latin typeface="Arial"/>
                <a:cs typeface="Arial"/>
              </a:rPr>
              <a:t>3 </a:t>
            </a: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months and 12</a:t>
            </a:r>
            <a:r>
              <a:rPr dirty="0" sz="1800" spc="15" b="1">
                <a:solidFill>
                  <a:srgbClr val="E15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E15000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52730" y="4516628"/>
            <a:ext cx="2654935" cy="7696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 marR="31750">
              <a:lnSpc>
                <a:spcPct val="100000"/>
              </a:lnSpc>
              <a:spcBef>
                <a:spcPts val="865"/>
              </a:spcBef>
              <a:tabLst>
                <a:tab pos="916940" algn="l"/>
                <a:tab pos="1834514" algn="l"/>
              </a:tabLst>
            </a:pPr>
            <a:r>
              <a:rPr dirty="0" sz="1800" spc="-5">
                <a:latin typeface="Arial"/>
                <a:cs typeface="Arial"/>
              </a:rPr>
              <a:t>135	180	225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z="1800" spc="-5">
                <a:latin typeface="Arial"/>
                <a:cs typeface="Arial"/>
              </a:rPr>
              <a:t>Days from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317133" y="5427804"/>
          <a:ext cx="9976485" cy="46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860"/>
                <a:gridCol w="752475"/>
                <a:gridCol w="914400"/>
                <a:gridCol w="914400"/>
                <a:gridCol w="914400"/>
                <a:gridCol w="918844"/>
                <a:gridCol w="924559"/>
                <a:gridCol w="915034"/>
                <a:gridCol w="905509"/>
                <a:gridCol w="637540"/>
              </a:tblGrid>
              <a:tr h="233175">
                <a:tc>
                  <a:txBody>
                    <a:bodyPr/>
                    <a:lstStyle/>
                    <a:p>
                      <a:pPr marL="3175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Conventional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therapy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946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894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876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r" marR="29210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864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859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20"/>
                        </a:lnSpc>
                        <a:spcBef>
                          <a:spcPts val="11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604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</a:tr>
              <a:tr h="233175">
                <a:tc>
                  <a:txBody>
                    <a:bodyPr/>
                    <a:lstStyle/>
                    <a:p>
                      <a:pPr marL="3175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Genotype-guided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therapy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870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863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838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10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833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556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1875547" y="2201100"/>
            <a:ext cx="281305" cy="17532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Primary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endpoint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87575" y="1169923"/>
            <a:ext cx="260413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5">
                <a:latin typeface="Arial"/>
                <a:cs typeface="Arial"/>
              </a:rPr>
              <a:t>Conventional therapy  Genotype-guided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therapy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882718" y="1322773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1740" y="1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82718" y="1589102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1740" y="1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733925" y="1898651"/>
            <a:ext cx="5368925" cy="1549400"/>
          </a:xfrm>
          <a:custGeom>
            <a:avLst/>
            <a:gdLst/>
            <a:ahLst/>
            <a:cxnLst/>
            <a:rect l="l" t="t" r="r" b="b"/>
            <a:pathLst>
              <a:path w="5368925" h="1549400">
                <a:moveTo>
                  <a:pt x="0" y="1549400"/>
                </a:moveTo>
                <a:lnTo>
                  <a:pt x="0" y="1462087"/>
                </a:lnTo>
                <a:lnTo>
                  <a:pt x="9525" y="1462087"/>
                </a:lnTo>
                <a:lnTo>
                  <a:pt x="9525" y="1379537"/>
                </a:lnTo>
                <a:lnTo>
                  <a:pt x="23812" y="1379537"/>
                </a:lnTo>
                <a:lnTo>
                  <a:pt x="23812" y="1322387"/>
                </a:lnTo>
                <a:lnTo>
                  <a:pt x="42862" y="1322387"/>
                </a:lnTo>
                <a:lnTo>
                  <a:pt x="42862" y="1295400"/>
                </a:lnTo>
                <a:lnTo>
                  <a:pt x="69850" y="1295400"/>
                </a:lnTo>
                <a:lnTo>
                  <a:pt x="69850" y="1265237"/>
                </a:lnTo>
                <a:lnTo>
                  <a:pt x="103187" y="1265237"/>
                </a:lnTo>
                <a:lnTo>
                  <a:pt x="103187" y="1211262"/>
                </a:lnTo>
                <a:lnTo>
                  <a:pt x="165100" y="1211262"/>
                </a:lnTo>
                <a:lnTo>
                  <a:pt x="165100" y="1177925"/>
                </a:lnTo>
                <a:lnTo>
                  <a:pt x="179387" y="1177925"/>
                </a:lnTo>
                <a:lnTo>
                  <a:pt x="179387" y="1154112"/>
                </a:lnTo>
                <a:lnTo>
                  <a:pt x="263525" y="1154112"/>
                </a:lnTo>
                <a:lnTo>
                  <a:pt x="263525" y="1123950"/>
                </a:lnTo>
                <a:lnTo>
                  <a:pt x="382587" y="1123950"/>
                </a:lnTo>
                <a:lnTo>
                  <a:pt x="382587" y="1096962"/>
                </a:lnTo>
                <a:lnTo>
                  <a:pt x="396875" y="1096962"/>
                </a:lnTo>
                <a:lnTo>
                  <a:pt x="396875" y="1066800"/>
                </a:lnTo>
                <a:lnTo>
                  <a:pt x="442912" y="1066800"/>
                </a:lnTo>
                <a:lnTo>
                  <a:pt x="442912" y="1041400"/>
                </a:lnTo>
                <a:lnTo>
                  <a:pt x="504825" y="1041400"/>
                </a:lnTo>
                <a:lnTo>
                  <a:pt x="504825" y="1009650"/>
                </a:lnTo>
                <a:lnTo>
                  <a:pt x="1042988" y="1009650"/>
                </a:lnTo>
                <a:lnTo>
                  <a:pt x="1042988" y="982662"/>
                </a:lnTo>
                <a:lnTo>
                  <a:pt x="1147762" y="982662"/>
                </a:lnTo>
                <a:lnTo>
                  <a:pt x="1147762" y="925512"/>
                </a:lnTo>
                <a:lnTo>
                  <a:pt x="1179512" y="925512"/>
                </a:lnTo>
                <a:lnTo>
                  <a:pt x="1179512" y="895350"/>
                </a:lnTo>
                <a:lnTo>
                  <a:pt x="1217612" y="895350"/>
                </a:lnTo>
                <a:lnTo>
                  <a:pt x="1217612" y="865187"/>
                </a:lnTo>
                <a:lnTo>
                  <a:pt x="1279525" y="865187"/>
                </a:lnTo>
                <a:lnTo>
                  <a:pt x="1279525" y="838200"/>
                </a:lnTo>
                <a:lnTo>
                  <a:pt x="1444625" y="838200"/>
                </a:lnTo>
                <a:lnTo>
                  <a:pt x="1444625" y="811212"/>
                </a:lnTo>
                <a:lnTo>
                  <a:pt x="1681162" y="811212"/>
                </a:lnTo>
                <a:lnTo>
                  <a:pt x="1681162" y="781050"/>
                </a:lnTo>
                <a:lnTo>
                  <a:pt x="1831975" y="781050"/>
                </a:lnTo>
                <a:lnTo>
                  <a:pt x="1831975" y="754062"/>
                </a:lnTo>
                <a:lnTo>
                  <a:pt x="1982788" y="754062"/>
                </a:lnTo>
                <a:lnTo>
                  <a:pt x="1982788" y="723900"/>
                </a:lnTo>
                <a:lnTo>
                  <a:pt x="2058988" y="723900"/>
                </a:lnTo>
                <a:lnTo>
                  <a:pt x="2058988" y="693737"/>
                </a:lnTo>
                <a:lnTo>
                  <a:pt x="2185988" y="693737"/>
                </a:lnTo>
                <a:lnTo>
                  <a:pt x="2185988" y="636587"/>
                </a:lnTo>
                <a:lnTo>
                  <a:pt x="2205038" y="636587"/>
                </a:lnTo>
                <a:lnTo>
                  <a:pt x="2205038" y="612775"/>
                </a:lnTo>
                <a:lnTo>
                  <a:pt x="2346325" y="612775"/>
                </a:lnTo>
                <a:lnTo>
                  <a:pt x="2346325" y="584200"/>
                </a:lnTo>
                <a:lnTo>
                  <a:pt x="2403475" y="584200"/>
                </a:lnTo>
                <a:lnTo>
                  <a:pt x="2403475" y="552450"/>
                </a:lnTo>
                <a:lnTo>
                  <a:pt x="2436812" y="552450"/>
                </a:lnTo>
                <a:lnTo>
                  <a:pt x="2436812" y="522287"/>
                </a:lnTo>
                <a:lnTo>
                  <a:pt x="2473325" y="522287"/>
                </a:lnTo>
                <a:lnTo>
                  <a:pt x="2473325" y="493712"/>
                </a:lnTo>
                <a:lnTo>
                  <a:pt x="2492375" y="493712"/>
                </a:lnTo>
                <a:lnTo>
                  <a:pt x="2492375" y="436562"/>
                </a:lnTo>
                <a:lnTo>
                  <a:pt x="2520950" y="436562"/>
                </a:lnTo>
                <a:lnTo>
                  <a:pt x="2520950" y="409575"/>
                </a:lnTo>
                <a:lnTo>
                  <a:pt x="2620962" y="409575"/>
                </a:lnTo>
                <a:lnTo>
                  <a:pt x="2620962" y="381000"/>
                </a:lnTo>
                <a:lnTo>
                  <a:pt x="2644775" y="381000"/>
                </a:lnTo>
                <a:lnTo>
                  <a:pt x="2644775" y="349250"/>
                </a:lnTo>
                <a:lnTo>
                  <a:pt x="2908300" y="349250"/>
                </a:lnTo>
                <a:lnTo>
                  <a:pt x="2908300" y="322262"/>
                </a:lnTo>
                <a:lnTo>
                  <a:pt x="3027362" y="322262"/>
                </a:lnTo>
                <a:lnTo>
                  <a:pt x="3027362" y="292100"/>
                </a:lnTo>
                <a:lnTo>
                  <a:pt x="3824288" y="292100"/>
                </a:lnTo>
                <a:lnTo>
                  <a:pt x="3824288" y="261937"/>
                </a:lnTo>
                <a:lnTo>
                  <a:pt x="4060825" y="261937"/>
                </a:lnTo>
                <a:lnTo>
                  <a:pt x="4060825" y="234950"/>
                </a:lnTo>
                <a:lnTo>
                  <a:pt x="4178300" y="234950"/>
                </a:lnTo>
                <a:lnTo>
                  <a:pt x="4178300" y="204787"/>
                </a:lnTo>
                <a:lnTo>
                  <a:pt x="4419600" y="204787"/>
                </a:lnTo>
                <a:lnTo>
                  <a:pt x="4419600" y="176212"/>
                </a:lnTo>
                <a:lnTo>
                  <a:pt x="4537075" y="176212"/>
                </a:lnTo>
                <a:lnTo>
                  <a:pt x="4537075" y="147637"/>
                </a:lnTo>
                <a:lnTo>
                  <a:pt x="4598988" y="147637"/>
                </a:lnTo>
                <a:lnTo>
                  <a:pt x="4598988" y="115887"/>
                </a:lnTo>
                <a:lnTo>
                  <a:pt x="4730750" y="115887"/>
                </a:lnTo>
                <a:lnTo>
                  <a:pt x="4730750" y="88900"/>
                </a:lnTo>
                <a:lnTo>
                  <a:pt x="4943475" y="88900"/>
                </a:lnTo>
                <a:lnTo>
                  <a:pt x="4943475" y="58737"/>
                </a:lnTo>
                <a:lnTo>
                  <a:pt x="4972050" y="58737"/>
                </a:lnTo>
                <a:lnTo>
                  <a:pt x="4972050" y="31750"/>
                </a:lnTo>
                <a:lnTo>
                  <a:pt x="5103812" y="31750"/>
                </a:lnTo>
                <a:lnTo>
                  <a:pt x="5103812" y="0"/>
                </a:lnTo>
                <a:lnTo>
                  <a:pt x="5368925" y="0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33925" y="2381251"/>
            <a:ext cx="5368925" cy="1062355"/>
          </a:xfrm>
          <a:custGeom>
            <a:avLst/>
            <a:gdLst/>
            <a:ahLst/>
            <a:cxnLst/>
            <a:rect l="l" t="t" r="r" b="b"/>
            <a:pathLst>
              <a:path w="5368925" h="1062354">
                <a:moveTo>
                  <a:pt x="0" y="1062038"/>
                </a:moveTo>
                <a:lnTo>
                  <a:pt x="0" y="1036638"/>
                </a:lnTo>
                <a:lnTo>
                  <a:pt x="23812" y="1036638"/>
                </a:lnTo>
                <a:lnTo>
                  <a:pt x="23812" y="976312"/>
                </a:lnTo>
                <a:lnTo>
                  <a:pt x="581025" y="976312"/>
                </a:lnTo>
                <a:lnTo>
                  <a:pt x="581025" y="944562"/>
                </a:lnTo>
                <a:lnTo>
                  <a:pt x="815975" y="944562"/>
                </a:lnTo>
                <a:lnTo>
                  <a:pt x="815975" y="917575"/>
                </a:lnTo>
                <a:lnTo>
                  <a:pt x="1425575" y="917575"/>
                </a:lnTo>
                <a:lnTo>
                  <a:pt x="1425575" y="885825"/>
                </a:lnTo>
                <a:lnTo>
                  <a:pt x="1444625" y="885825"/>
                </a:lnTo>
                <a:lnTo>
                  <a:pt x="1444625" y="854075"/>
                </a:lnTo>
                <a:lnTo>
                  <a:pt x="1535112" y="854075"/>
                </a:lnTo>
                <a:lnTo>
                  <a:pt x="1535112" y="823912"/>
                </a:lnTo>
                <a:lnTo>
                  <a:pt x="1595438" y="823912"/>
                </a:lnTo>
                <a:lnTo>
                  <a:pt x="1595438" y="793750"/>
                </a:lnTo>
                <a:lnTo>
                  <a:pt x="1666875" y="793750"/>
                </a:lnTo>
                <a:lnTo>
                  <a:pt x="1666875" y="766762"/>
                </a:lnTo>
                <a:lnTo>
                  <a:pt x="1968500" y="766762"/>
                </a:lnTo>
                <a:lnTo>
                  <a:pt x="1968500" y="735012"/>
                </a:lnTo>
                <a:lnTo>
                  <a:pt x="2128838" y="735012"/>
                </a:lnTo>
                <a:lnTo>
                  <a:pt x="2128838" y="703262"/>
                </a:lnTo>
                <a:lnTo>
                  <a:pt x="2147888" y="703262"/>
                </a:lnTo>
                <a:lnTo>
                  <a:pt x="2147888" y="676275"/>
                </a:lnTo>
                <a:lnTo>
                  <a:pt x="2219325" y="676275"/>
                </a:lnTo>
                <a:lnTo>
                  <a:pt x="2219325" y="646112"/>
                </a:lnTo>
                <a:lnTo>
                  <a:pt x="2432050" y="646112"/>
                </a:lnTo>
                <a:lnTo>
                  <a:pt x="2432050" y="611187"/>
                </a:lnTo>
                <a:lnTo>
                  <a:pt x="2465388" y="611187"/>
                </a:lnTo>
                <a:lnTo>
                  <a:pt x="2465388" y="552450"/>
                </a:lnTo>
                <a:lnTo>
                  <a:pt x="2506662" y="552450"/>
                </a:lnTo>
                <a:lnTo>
                  <a:pt x="2506662" y="522287"/>
                </a:lnTo>
                <a:lnTo>
                  <a:pt x="2743200" y="522287"/>
                </a:lnTo>
                <a:lnTo>
                  <a:pt x="2743200" y="492125"/>
                </a:lnTo>
                <a:lnTo>
                  <a:pt x="2805112" y="492125"/>
                </a:lnTo>
                <a:lnTo>
                  <a:pt x="2805112" y="460375"/>
                </a:lnTo>
                <a:lnTo>
                  <a:pt x="2846388" y="460375"/>
                </a:lnTo>
                <a:lnTo>
                  <a:pt x="2846388" y="431800"/>
                </a:lnTo>
                <a:lnTo>
                  <a:pt x="3101975" y="431800"/>
                </a:lnTo>
                <a:lnTo>
                  <a:pt x="3101975" y="401637"/>
                </a:lnTo>
                <a:lnTo>
                  <a:pt x="3149600" y="401637"/>
                </a:lnTo>
                <a:lnTo>
                  <a:pt x="3149600" y="369887"/>
                </a:lnTo>
                <a:lnTo>
                  <a:pt x="3390900" y="369887"/>
                </a:lnTo>
                <a:lnTo>
                  <a:pt x="3390900" y="339725"/>
                </a:lnTo>
                <a:lnTo>
                  <a:pt x="3400425" y="339725"/>
                </a:lnTo>
                <a:lnTo>
                  <a:pt x="3400425" y="307975"/>
                </a:lnTo>
                <a:lnTo>
                  <a:pt x="3432175" y="307975"/>
                </a:lnTo>
                <a:lnTo>
                  <a:pt x="3432175" y="280987"/>
                </a:lnTo>
                <a:lnTo>
                  <a:pt x="3965575" y="280987"/>
                </a:lnTo>
                <a:lnTo>
                  <a:pt x="3965575" y="250825"/>
                </a:lnTo>
                <a:lnTo>
                  <a:pt x="4235450" y="250825"/>
                </a:lnTo>
                <a:lnTo>
                  <a:pt x="4235450" y="215900"/>
                </a:lnTo>
                <a:lnTo>
                  <a:pt x="4268788" y="215900"/>
                </a:lnTo>
                <a:lnTo>
                  <a:pt x="4268788" y="157162"/>
                </a:lnTo>
                <a:lnTo>
                  <a:pt x="4471988" y="157162"/>
                </a:lnTo>
                <a:lnTo>
                  <a:pt x="4471988" y="122237"/>
                </a:lnTo>
                <a:lnTo>
                  <a:pt x="4745038" y="122237"/>
                </a:lnTo>
                <a:lnTo>
                  <a:pt x="4745038" y="93662"/>
                </a:lnTo>
                <a:lnTo>
                  <a:pt x="4764088" y="93662"/>
                </a:lnTo>
                <a:lnTo>
                  <a:pt x="4764088" y="60325"/>
                </a:lnTo>
                <a:lnTo>
                  <a:pt x="4821238" y="60325"/>
                </a:lnTo>
                <a:lnTo>
                  <a:pt x="4821238" y="31750"/>
                </a:lnTo>
                <a:lnTo>
                  <a:pt x="4895850" y="31750"/>
                </a:lnTo>
                <a:lnTo>
                  <a:pt x="4895850" y="0"/>
                </a:lnTo>
                <a:lnTo>
                  <a:pt x="5368925" y="0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98762" y="4335462"/>
            <a:ext cx="7346950" cy="163830"/>
          </a:xfrm>
          <a:custGeom>
            <a:avLst/>
            <a:gdLst/>
            <a:ahLst/>
            <a:cxnLst/>
            <a:rect l="l" t="t" r="r" b="b"/>
            <a:pathLst>
              <a:path w="7346950" h="163829">
                <a:moveTo>
                  <a:pt x="0" y="163513"/>
                </a:moveTo>
                <a:lnTo>
                  <a:pt x="0" y="155575"/>
                </a:lnTo>
                <a:lnTo>
                  <a:pt x="19050" y="155575"/>
                </a:lnTo>
                <a:lnTo>
                  <a:pt x="19050" y="146050"/>
                </a:lnTo>
                <a:lnTo>
                  <a:pt x="36512" y="146050"/>
                </a:lnTo>
                <a:lnTo>
                  <a:pt x="36512" y="139700"/>
                </a:lnTo>
                <a:lnTo>
                  <a:pt x="65087" y="139700"/>
                </a:lnTo>
                <a:lnTo>
                  <a:pt x="65087" y="138112"/>
                </a:lnTo>
                <a:lnTo>
                  <a:pt x="95250" y="138112"/>
                </a:lnTo>
                <a:lnTo>
                  <a:pt x="95250" y="131762"/>
                </a:lnTo>
                <a:lnTo>
                  <a:pt x="136525" y="131762"/>
                </a:lnTo>
                <a:lnTo>
                  <a:pt x="136525" y="130175"/>
                </a:lnTo>
                <a:lnTo>
                  <a:pt x="219075" y="130175"/>
                </a:lnTo>
                <a:lnTo>
                  <a:pt x="219075" y="127000"/>
                </a:lnTo>
                <a:lnTo>
                  <a:pt x="242887" y="127000"/>
                </a:lnTo>
                <a:lnTo>
                  <a:pt x="242887" y="122237"/>
                </a:lnTo>
                <a:lnTo>
                  <a:pt x="360362" y="122237"/>
                </a:lnTo>
                <a:lnTo>
                  <a:pt x="360362" y="119062"/>
                </a:lnTo>
                <a:lnTo>
                  <a:pt x="525462" y="119062"/>
                </a:lnTo>
                <a:lnTo>
                  <a:pt x="549275" y="119062"/>
                </a:lnTo>
                <a:lnTo>
                  <a:pt x="549275" y="114300"/>
                </a:lnTo>
                <a:lnTo>
                  <a:pt x="609600" y="114300"/>
                </a:lnTo>
                <a:lnTo>
                  <a:pt x="609600" y="111125"/>
                </a:lnTo>
                <a:lnTo>
                  <a:pt x="692150" y="111125"/>
                </a:lnTo>
                <a:lnTo>
                  <a:pt x="692150" y="107950"/>
                </a:lnTo>
                <a:lnTo>
                  <a:pt x="1430338" y="107950"/>
                </a:lnTo>
                <a:lnTo>
                  <a:pt x="1430338" y="106362"/>
                </a:lnTo>
                <a:lnTo>
                  <a:pt x="1571625" y="106362"/>
                </a:lnTo>
                <a:lnTo>
                  <a:pt x="1571625" y="100012"/>
                </a:lnTo>
                <a:lnTo>
                  <a:pt x="1606550" y="100012"/>
                </a:lnTo>
                <a:lnTo>
                  <a:pt x="1606550" y="95250"/>
                </a:lnTo>
                <a:lnTo>
                  <a:pt x="1671638" y="95250"/>
                </a:lnTo>
                <a:lnTo>
                  <a:pt x="1671638" y="92075"/>
                </a:lnTo>
                <a:lnTo>
                  <a:pt x="1754188" y="92075"/>
                </a:lnTo>
                <a:lnTo>
                  <a:pt x="1754188" y="90487"/>
                </a:lnTo>
                <a:lnTo>
                  <a:pt x="1973262" y="90487"/>
                </a:lnTo>
                <a:lnTo>
                  <a:pt x="1973262" y="87312"/>
                </a:lnTo>
                <a:lnTo>
                  <a:pt x="2303462" y="87312"/>
                </a:lnTo>
                <a:lnTo>
                  <a:pt x="2303462" y="84137"/>
                </a:lnTo>
                <a:lnTo>
                  <a:pt x="2509837" y="84137"/>
                </a:lnTo>
                <a:lnTo>
                  <a:pt x="2509837" y="82550"/>
                </a:lnTo>
                <a:lnTo>
                  <a:pt x="2711450" y="82550"/>
                </a:lnTo>
                <a:lnTo>
                  <a:pt x="2711450" y="79375"/>
                </a:lnTo>
                <a:lnTo>
                  <a:pt x="2822575" y="79375"/>
                </a:lnTo>
                <a:lnTo>
                  <a:pt x="2822575" y="74612"/>
                </a:lnTo>
                <a:lnTo>
                  <a:pt x="3000375" y="74612"/>
                </a:lnTo>
                <a:lnTo>
                  <a:pt x="3000375" y="68262"/>
                </a:lnTo>
                <a:lnTo>
                  <a:pt x="3024187" y="68262"/>
                </a:lnTo>
                <a:lnTo>
                  <a:pt x="3024187" y="63500"/>
                </a:lnTo>
                <a:lnTo>
                  <a:pt x="3206750" y="63500"/>
                </a:lnTo>
                <a:lnTo>
                  <a:pt x="3284537" y="63500"/>
                </a:lnTo>
                <a:lnTo>
                  <a:pt x="3284537" y="58737"/>
                </a:lnTo>
                <a:lnTo>
                  <a:pt x="3330575" y="58737"/>
                </a:lnTo>
                <a:lnTo>
                  <a:pt x="3330575" y="55562"/>
                </a:lnTo>
                <a:lnTo>
                  <a:pt x="3389312" y="55562"/>
                </a:lnTo>
                <a:lnTo>
                  <a:pt x="3389312" y="52387"/>
                </a:lnTo>
                <a:lnTo>
                  <a:pt x="3408362" y="52387"/>
                </a:lnTo>
                <a:lnTo>
                  <a:pt x="3408362" y="47625"/>
                </a:lnTo>
                <a:lnTo>
                  <a:pt x="3449637" y="47625"/>
                </a:lnTo>
                <a:lnTo>
                  <a:pt x="3449637" y="44450"/>
                </a:lnTo>
                <a:lnTo>
                  <a:pt x="3614737" y="44450"/>
                </a:lnTo>
                <a:lnTo>
                  <a:pt x="3614737" y="38100"/>
                </a:lnTo>
                <a:lnTo>
                  <a:pt x="3986212" y="38100"/>
                </a:lnTo>
                <a:lnTo>
                  <a:pt x="3986212" y="34925"/>
                </a:lnTo>
                <a:lnTo>
                  <a:pt x="4146550" y="34925"/>
                </a:lnTo>
                <a:lnTo>
                  <a:pt x="5226050" y="34925"/>
                </a:lnTo>
                <a:lnTo>
                  <a:pt x="5226050" y="30162"/>
                </a:lnTo>
                <a:lnTo>
                  <a:pt x="5557838" y="30162"/>
                </a:lnTo>
                <a:lnTo>
                  <a:pt x="5557838" y="26987"/>
                </a:lnTo>
                <a:lnTo>
                  <a:pt x="5716588" y="26987"/>
                </a:lnTo>
                <a:lnTo>
                  <a:pt x="5716588" y="23812"/>
                </a:lnTo>
                <a:lnTo>
                  <a:pt x="6046788" y="23812"/>
                </a:lnTo>
                <a:lnTo>
                  <a:pt x="6046788" y="19050"/>
                </a:lnTo>
                <a:lnTo>
                  <a:pt x="6211887" y="19050"/>
                </a:lnTo>
                <a:lnTo>
                  <a:pt x="6211887" y="15875"/>
                </a:lnTo>
                <a:lnTo>
                  <a:pt x="6289675" y="15875"/>
                </a:lnTo>
                <a:lnTo>
                  <a:pt x="6289675" y="14287"/>
                </a:lnTo>
                <a:lnTo>
                  <a:pt x="6472237" y="14287"/>
                </a:lnTo>
                <a:lnTo>
                  <a:pt x="6472237" y="11112"/>
                </a:lnTo>
                <a:lnTo>
                  <a:pt x="6761162" y="11112"/>
                </a:lnTo>
                <a:lnTo>
                  <a:pt x="6761162" y="7937"/>
                </a:lnTo>
                <a:lnTo>
                  <a:pt x="6802437" y="7937"/>
                </a:lnTo>
                <a:lnTo>
                  <a:pt x="6802437" y="6350"/>
                </a:lnTo>
                <a:lnTo>
                  <a:pt x="6986587" y="6350"/>
                </a:lnTo>
                <a:lnTo>
                  <a:pt x="6986587" y="0"/>
                </a:lnTo>
                <a:lnTo>
                  <a:pt x="7346950" y="0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794000" y="4386262"/>
            <a:ext cx="7356475" cy="113030"/>
          </a:xfrm>
          <a:custGeom>
            <a:avLst/>
            <a:gdLst/>
            <a:ahLst/>
            <a:cxnLst/>
            <a:rect l="l" t="t" r="r" b="b"/>
            <a:pathLst>
              <a:path w="7356475" h="113029">
                <a:moveTo>
                  <a:pt x="0" y="112713"/>
                </a:moveTo>
                <a:lnTo>
                  <a:pt x="46037" y="112713"/>
                </a:lnTo>
                <a:lnTo>
                  <a:pt x="46037" y="104775"/>
                </a:lnTo>
                <a:lnTo>
                  <a:pt x="796925" y="104775"/>
                </a:lnTo>
                <a:lnTo>
                  <a:pt x="796925" y="100012"/>
                </a:lnTo>
                <a:lnTo>
                  <a:pt x="1120775" y="100012"/>
                </a:lnTo>
                <a:lnTo>
                  <a:pt x="1120775" y="96837"/>
                </a:lnTo>
                <a:lnTo>
                  <a:pt x="1965325" y="96837"/>
                </a:lnTo>
                <a:lnTo>
                  <a:pt x="1965325" y="95250"/>
                </a:lnTo>
                <a:lnTo>
                  <a:pt x="1978025" y="95250"/>
                </a:lnTo>
                <a:lnTo>
                  <a:pt x="1978025" y="88900"/>
                </a:lnTo>
                <a:lnTo>
                  <a:pt x="2108200" y="88900"/>
                </a:lnTo>
                <a:lnTo>
                  <a:pt x="2108200" y="87312"/>
                </a:lnTo>
                <a:lnTo>
                  <a:pt x="2190750" y="87312"/>
                </a:lnTo>
                <a:lnTo>
                  <a:pt x="2190750" y="84137"/>
                </a:lnTo>
                <a:lnTo>
                  <a:pt x="2290762" y="84137"/>
                </a:lnTo>
                <a:lnTo>
                  <a:pt x="2290762" y="80962"/>
                </a:lnTo>
                <a:lnTo>
                  <a:pt x="2698750" y="80962"/>
                </a:lnTo>
                <a:lnTo>
                  <a:pt x="2698750" y="79375"/>
                </a:lnTo>
                <a:lnTo>
                  <a:pt x="2922588" y="79375"/>
                </a:lnTo>
                <a:lnTo>
                  <a:pt x="2922588" y="76200"/>
                </a:lnTo>
                <a:lnTo>
                  <a:pt x="2946400" y="76200"/>
                </a:lnTo>
                <a:lnTo>
                  <a:pt x="2946400" y="71437"/>
                </a:lnTo>
                <a:lnTo>
                  <a:pt x="3046412" y="71437"/>
                </a:lnTo>
                <a:lnTo>
                  <a:pt x="3046412" y="68262"/>
                </a:lnTo>
                <a:lnTo>
                  <a:pt x="3335338" y="68262"/>
                </a:lnTo>
                <a:lnTo>
                  <a:pt x="3335338" y="65087"/>
                </a:lnTo>
                <a:lnTo>
                  <a:pt x="3371850" y="65087"/>
                </a:lnTo>
                <a:lnTo>
                  <a:pt x="3371850" y="60325"/>
                </a:lnTo>
                <a:lnTo>
                  <a:pt x="3435350" y="60325"/>
                </a:lnTo>
                <a:lnTo>
                  <a:pt x="3435350" y="57150"/>
                </a:lnTo>
                <a:lnTo>
                  <a:pt x="3760788" y="57150"/>
                </a:lnTo>
                <a:lnTo>
                  <a:pt x="3760788" y="55562"/>
                </a:lnTo>
                <a:lnTo>
                  <a:pt x="3843338" y="55562"/>
                </a:lnTo>
                <a:lnTo>
                  <a:pt x="3843338" y="49212"/>
                </a:lnTo>
                <a:lnTo>
                  <a:pt x="3902075" y="49212"/>
                </a:lnTo>
                <a:lnTo>
                  <a:pt x="3902075" y="47625"/>
                </a:lnTo>
                <a:lnTo>
                  <a:pt x="4257675" y="47625"/>
                </a:lnTo>
                <a:lnTo>
                  <a:pt x="4257675" y="44450"/>
                </a:lnTo>
                <a:lnTo>
                  <a:pt x="4316412" y="44450"/>
                </a:lnTo>
                <a:lnTo>
                  <a:pt x="4316412" y="39687"/>
                </a:lnTo>
                <a:lnTo>
                  <a:pt x="4635500" y="39687"/>
                </a:lnTo>
                <a:lnTo>
                  <a:pt x="4635500" y="36512"/>
                </a:lnTo>
                <a:lnTo>
                  <a:pt x="4657725" y="36512"/>
                </a:lnTo>
                <a:lnTo>
                  <a:pt x="4657725" y="33337"/>
                </a:lnTo>
                <a:lnTo>
                  <a:pt x="4705350" y="33337"/>
                </a:lnTo>
                <a:lnTo>
                  <a:pt x="4705350" y="28575"/>
                </a:lnTo>
                <a:lnTo>
                  <a:pt x="5437188" y="28575"/>
                </a:lnTo>
                <a:lnTo>
                  <a:pt x="5437188" y="25400"/>
                </a:lnTo>
                <a:lnTo>
                  <a:pt x="5810250" y="25400"/>
                </a:lnTo>
                <a:lnTo>
                  <a:pt x="5810250" y="23812"/>
                </a:lnTo>
                <a:lnTo>
                  <a:pt x="5845175" y="23812"/>
                </a:lnTo>
                <a:lnTo>
                  <a:pt x="5845175" y="17462"/>
                </a:lnTo>
                <a:lnTo>
                  <a:pt x="6129338" y="17462"/>
                </a:lnTo>
                <a:lnTo>
                  <a:pt x="6129338" y="12700"/>
                </a:lnTo>
                <a:lnTo>
                  <a:pt x="6500812" y="12700"/>
                </a:lnTo>
                <a:lnTo>
                  <a:pt x="6518275" y="12700"/>
                </a:lnTo>
                <a:lnTo>
                  <a:pt x="6518275" y="7937"/>
                </a:lnTo>
                <a:lnTo>
                  <a:pt x="6600825" y="7937"/>
                </a:lnTo>
                <a:lnTo>
                  <a:pt x="6600825" y="4762"/>
                </a:lnTo>
                <a:lnTo>
                  <a:pt x="6707188" y="4762"/>
                </a:lnTo>
                <a:lnTo>
                  <a:pt x="6707188" y="0"/>
                </a:lnTo>
                <a:lnTo>
                  <a:pt x="7356475" y="0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4849017" y="3077971"/>
            <a:ext cx="544639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HR=0.21,P=0.001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Arial"/>
              <a:cs typeface="Arial"/>
            </a:endParaRPr>
          </a:p>
          <a:p>
            <a:pPr marL="415290">
              <a:lnSpc>
                <a:spcPct val="100000"/>
              </a:lnSpc>
              <a:tabLst>
                <a:tab pos="1087120" algn="l"/>
                <a:tab pos="1694814" algn="l"/>
                <a:tab pos="2366010" algn="l"/>
                <a:tab pos="3037840" algn="l"/>
                <a:tab pos="3709035" algn="l"/>
                <a:tab pos="4380230" algn="l"/>
                <a:tab pos="5052060" algn="l"/>
              </a:tabLst>
            </a:pPr>
            <a:r>
              <a:rPr dirty="0" sz="1800" spc="-5">
                <a:latin typeface="Arial"/>
                <a:cs typeface="Arial"/>
              </a:rPr>
              <a:t>4</a:t>
            </a:r>
            <a:r>
              <a:rPr dirty="0" sz="1800">
                <a:latin typeface="Arial"/>
                <a:cs typeface="Arial"/>
              </a:rPr>
              <a:t>5	</a:t>
            </a:r>
            <a:r>
              <a:rPr dirty="0" sz="1800" spc="-5">
                <a:latin typeface="Arial"/>
                <a:cs typeface="Arial"/>
              </a:rPr>
              <a:t>9</a:t>
            </a:r>
            <a:r>
              <a:rPr dirty="0" sz="1800">
                <a:latin typeface="Arial"/>
                <a:cs typeface="Arial"/>
              </a:rPr>
              <a:t>0	</a:t>
            </a:r>
            <a:r>
              <a:rPr dirty="0" sz="1800" spc="-5">
                <a:latin typeface="Arial"/>
                <a:cs typeface="Arial"/>
              </a:rPr>
              <a:t>13</a:t>
            </a:r>
            <a:r>
              <a:rPr dirty="0" sz="1800">
                <a:latin typeface="Arial"/>
                <a:cs typeface="Arial"/>
              </a:rPr>
              <a:t>5	</a:t>
            </a:r>
            <a:r>
              <a:rPr dirty="0" sz="1800" spc="-5">
                <a:latin typeface="Arial"/>
                <a:cs typeface="Arial"/>
              </a:rPr>
              <a:t>18</a:t>
            </a:r>
            <a:r>
              <a:rPr dirty="0" sz="1800">
                <a:latin typeface="Arial"/>
                <a:cs typeface="Arial"/>
              </a:rPr>
              <a:t>0	</a:t>
            </a:r>
            <a:r>
              <a:rPr dirty="0" sz="1800" spc="-5">
                <a:latin typeface="Arial"/>
                <a:cs typeface="Arial"/>
              </a:rPr>
              <a:t>22</a:t>
            </a:r>
            <a:r>
              <a:rPr dirty="0" sz="1800">
                <a:latin typeface="Arial"/>
                <a:cs typeface="Arial"/>
              </a:rPr>
              <a:t>5	</a:t>
            </a:r>
            <a:r>
              <a:rPr dirty="0" sz="1800" spc="-5">
                <a:latin typeface="Arial"/>
                <a:cs typeface="Arial"/>
              </a:rPr>
              <a:t>27</a:t>
            </a:r>
            <a:r>
              <a:rPr dirty="0" sz="1800">
                <a:latin typeface="Arial"/>
                <a:cs typeface="Arial"/>
              </a:rPr>
              <a:t>0	</a:t>
            </a:r>
            <a:r>
              <a:rPr dirty="0" sz="1800" spc="-5">
                <a:latin typeface="Arial"/>
                <a:cs typeface="Arial"/>
              </a:rPr>
              <a:t>31</a:t>
            </a:r>
            <a:r>
              <a:rPr dirty="0" sz="1800">
                <a:latin typeface="Arial"/>
                <a:cs typeface="Arial"/>
              </a:rPr>
              <a:t>5	</a:t>
            </a:r>
            <a:r>
              <a:rPr dirty="0" sz="1800" spc="-5">
                <a:latin typeface="Arial"/>
                <a:cs typeface="Arial"/>
              </a:rPr>
              <a:t>360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67" name="object 67"/>
          <p:cNvSpPr txBox="1"/>
          <p:nvPr/>
        </p:nvSpPr>
        <p:spPr>
          <a:xfrm>
            <a:off x="4845471" y="2416555"/>
            <a:ext cx="1206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∆=2.1% (1.0,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3.4)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00618" y="1590547"/>
            <a:ext cx="1256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∆=1.8% (-0.1,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3.9)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6012" y="5074004"/>
            <a:ext cx="7793355" cy="69850"/>
          </a:xfrm>
          <a:custGeom>
            <a:avLst/>
            <a:gdLst/>
            <a:ahLst/>
            <a:cxnLst/>
            <a:rect l="l" t="t" r="r" b="b"/>
            <a:pathLst>
              <a:path w="7793355" h="69850">
                <a:moveTo>
                  <a:pt x="0" y="69850"/>
                </a:moveTo>
                <a:lnTo>
                  <a:pt x="322262" y="69850"/>
                </a:lnTo>
                <a:lnTo>
                  <a:pt x="322262" y="61912"/>
                </a:lnTo>
                <a:lnTo>
                  <a:pt x="1116013" y="61912"/>
                </a:lnTo>
                <a:lnTo>
                  <a:pt x="1116013" y="44450"/>
                </a:lnTo>
                <a:lnTo>
                  <a:pt x="3533775" y="44450"/>
                </a:lnTo>
                <a:lnTo>
                  <a:pt x="3533775" y="36512"/>
                </a:lnTo>
                <a:lnTo>
                  <a:pt x="4689476" y="36512"/>
                </a:lnTo>
                <a:lnTo>
                  <a:pt x="4689476" y="17462"/>
                </a:lnTo>
                <a:lnTo>
                  <a:pt x="5730876" y="17462"/>
                </a:lnTo>
                <a:lnTo>
                  <a:pt x="5730876" y="12700"/>
                </a:lnTo>
                <a:lnTo>
                  <a:pt x="6962776" y="12700"/>
                </a:lnTo>
                <a:lnTo>
                  <a:pt x="6962776" y="0"/>
                </a:lnTo>
                <a:lnTo>
                  <a:pt x="7793038" y="0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98712" y="5086704"/>
            <a:ext cx="7780655" cy="44450"/>
          </a:xfrm>
          <a:custGeom>
            <a:avLst/>
            <a:gdLst/>
            <a:ahLst/>
            <a:cxnLst/>
            <a:rect l="l" t="t" r="r" b="b"/>
            <a:pathLst>
              <a:path w="7780655" h="44450">
                <a:moveTo>
                  <a:pt x="0" y="44450"/>
                </a:moveTo>
                <a:lnTo>
                  <a:pt x="1004888" y="44450"/>
                </a:lnTo>
                <a:lnTo>
                  <a:pt x="1004888" y="34925"/>
                </a:lnTo>
                <a:lnTo>
                  <a:pt x="3284538" y="34925"/>
                </a:lnTo>
                <a:lnTo>
                  <a:pt x="3284538" y="22225"/>
                </a:lnTo>
                <a:lnTo>
                  <a:pt x="3776663" y="22225"/>
                </a:lnTo>
                <a:lnTo>
                  <a:pt x="3776663" y="9525"/>
                </a:lnTo>
                <a:lnTo>
                  <a:pt x="7148513" y="9525"/>
                </a:lnTo>
                <a:lnTo>
                  <a:pt x="7148513" y="0"/>
                </a:lnTo>
                <a:lnTo>
                  <a:pt x="7780338" y="0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5124" y="257556"/>
            <a:ext cx="3163570" cy="76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dirty="0" spc="-5"/>
              <a:t>Safety</a:t>
            </a:r>
            <a:r>
              <a:rPr dirty="0" spc="-55"/>
              <a:t> </a:t>
            </a:r>
            <a:r>
              <a:rPr dirty="0" spc="-10"/>
              <a:t>Endpoint</a:t>
            </a:r>
          </a:p>
          <a:p>
            <a:pPr marL="12700">
              <a:lnSpc>
                <a:spcPts val="2080"/>
              </a:lnSpc>
            </a:pPr>
            <a:r>
              <a:rPr dirty="0" sz="1800"/>
              <a:t>TIMI </a:t>
            </a:r>
            <a:r>
              <a:rPr dirty="0" sz="1800" spc="-5"/>
              <a:t>major </a:t>
            </a:r>
            <a:r>
              <a:rPr dirty="0" sz="1800"/>
              <a:t>or </a:t>
            </a:r>
            <a:r>
              <a:rPr dirty="0" sz="1800" spc="-5"/>
              <a:t>minor</a:t>
            </a:r>
            <a:r>
              <a:rPr dirty="0" sz="1800" spc="-45"/>
              <a:t> </a:t>
            </a:r>
            <a:r>
              <a:rPr dirty="0" sz="1800" spc="-5"/>
              <a:t>bleeding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2416301" y="1704022"/>
            <a:ext cx="0" cy="3448050"/>
          </a:xfrm>
          <a:custGeom>
            <a:avLst/>
            <a:gdLst/>
            <a:ahLst/>
            <a:cxnLst/>
            <a:rect l="l" t="t" r="r" b="b"/>
            <a:pathLst>
              <a:path w="0" h="3448050">
                <a:moveTo>
                  <a:pt x="0" y="3447923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47341" y="5151945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47341" y="44576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47341" y="37718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47341" y="30860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47341" y="23875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47341" y="1704022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16301" y="5151945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 h="0">
                <a:moveTo>
                  <a:pt x="0" y="0"/>
                </a:moveTo>
                <a:lnTo>
                  <a:pt x="777690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16301" y="5151945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6100" y="5151945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99200" y="5151945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55000" y="5151945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193211" y="5151945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79879" y="4976876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52751" y="4284979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52751" y="3596132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52751" y="290728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52751" y="2218435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5625" y="1526540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0038" y="5251196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4266" y="5251196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72720" y="5251196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53383" y="5251196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11232" y="1531663"/>
            <a:ext cx="0" cy="2449195"/>
          </a:xfrm>
          <a:custGeom>
            <a:avLst/>
            <a:gdLst/>
            <a:ahLst/>
            <a:cxnLst/>
            <a:rect l="l" t="t" r="r" b="b"/>
            <a:pathLst>
              <a:path w="0" h="2449195">
                <a:moveTo>
                  <a:pt x="0" y="2449185"/>
                </a:moveTo>
                <a:lnTo>
                  <a:pt x="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42271" y="3980848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42271" y="3416300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42271" y="2844800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42271" y="2273300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42271" y="1702536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89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11232" y="3980848"/>
            <a:ext cx="5244465" cy="0"/>
          </a:xfrm>
          <a:custGeom>
            <a:avLst/>
            <a:gdLst/>
            <a:ahLst/>
            <a:cxnLst/>
            <a:rect l="l" t="t" r="r" b="b"/>
            <a:pathLst>
              <a:path w="5244465" h="0">
                <a:moveTo>
                  <a:pt x="0" y="0"/>
                </a:moveTo>
                <a:lnTo>
                  <a:pt x="5244325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11232" y="3980848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22999" y="3980848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531099" y="3980848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39199" y="3980848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155557" y="3980848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0" y="6896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4384182" y="3803395"/>
            <a:ext cx="34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0.0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84182" y="3233420"/>
            <a:ext cx="34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0.5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84182" y="2666491"/>
            <a:ext cx="34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1.0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84182" y="2096515"/>
            <a:ext cx="34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84182" y="1526540"/>
            <a:ext cx="34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2.0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34969" y="408076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46050" y="408076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57132" y="408076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68213" y="408076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15730" y="4080764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32730" y="5150611"/>
            <a:ext cx="774700" cy="77533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algn="ctr" marR="22225">
              <a:lnSpc>
                <a:spcPct val="100000"/>
              </a:lnSpc>
              <a:spcBef>
                <a:spcPts val="890"/>
              </a:spcBef>
            </a:pPr>
            <a:r>
              <a:rPr dirty="0" sz="180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onth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29322" y="2187087"/>
            <a:ext cx="281305" cy="24250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>
                <a:latin typeface="Arial"/>
                <a:cs typeface="Arial"/>
              </a:rPr>
              <a:t>Major or minor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bleeding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56251" y="1169923"/>
            <a:ext cx="245173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5">
                <a:latin typeface="Arial"/>
                <a:cs typeface="Arial"/>
              </a:rPr>
              <a:t>Conventional therapy  Prospective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Genotyping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51393" y="1322773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1740" y="1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051393" y="1589102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1740" y="1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928894" y="1835796"/>
            <a:ext cx="5227955" cy="2133600"/>
          </a:xfrm>
          <a:custGeom>
            <a:avLst/>
            <a:gdLst/>
            <a:ahLst/>
            <a:cxnLst/>
            <a:rect l="l" t="t" r="r" b="b"/>
            <a:pathLst>
              <a:path w="5227955" h="2133600">
                <a:moveTo>
                  <a:pt x="0" y="2133600"/>
                </a:moveTo>
                <a:lnTo>
                  <a:pt x="153987" y="2133600"/>
                </a:lnTo>
                <a:lnTo>
                  <a:pt x="153987" y="2005012"/>
                </a:lnTo>
                <a:lnTo>
                  <a:pt x="307975" y="2005012"/>
                </a:lnTo>
                <a:lnTo>
                  <a:pt x="307975" y="1878012"/>
                </a:lnTo>
                <a:lnTo>
                  <a:pt x="630237" y="1878012"/>
                </a:lnTo>
                <a:lnTo>
                  <a:pt x="630237" y="1747837"/>
                </a:lnTo>
                <a:lnTo>
                  <a:pt x="730250" y="1747837"/>
                </a:lnTo>
                <a:lnTo>
                  <a:pt x="730250" y="1620837"/>
                </a:lnTo>
                <a:lnTo>
                  <a:pt x="957262" y="1620837"/>
                </a:lnTo>
                <a:lnTo>
                  <a:pt x="957262" y="1489075"/>
                </a:lnTo>
                <a:lnTo>
                  <a:pt x="1250950" y="1489075"/>
                </a:lnTo>
                <a:lnTo>
                  <a:pt x="1250950" y="1360487"/>
                </a:lnTo>
                <a:lnTo>
                  <a:pt x="2365375" y="1360487"/>
                </a:lnTo>
                <a:lnTo>
                  <a:pt x="2365375" y="1231900"/>
                </a:lnTo>
                <a:lnTo>
                  <a:pt x="2784475" y="1231900"/>
                </a:lnTo>
                <a:lnTo>
                  <a:pt x="2784475" y="1100137"/>
                </a:lnTo>
                <a:lnTo>
                  <a:pt x="2905125" y="1100137"/>
                </a:lnTo>
                <a:lnTo>
                  <a:pt x="2905125" y="974725"/>
                </a:lnTo>
                <a:lnTo>
                  <a:pt x="3138488" y="974725"/>
                </a:lnTo>
                <a:lnTo>
                  <a:pt x="3138488" y="838200"/>
                </a:lnTo>
                <a:lnTo>
                  <a:pt x="3249613" y="838200"/>
                </a:lnTo>
                <a:lnTo>
                  <a:pt x="3249613" y="704850"/>
                </a:lnTo>
                <a:lnTo>
                  <a:pt x="3822700" y="704850"/>
                </a:lnTo>
                <a:lnTo>
                  <a:pt x="3822700" y="577850"/>
                </a:lnTo>
                <a:lnTo>
                  <a:pt x="4102100" y="577850"/>
                </a:lnTo>
                <a:lnTo>
                  <a:pt x="4102100" y="442912"/>
                </a:lnTo>
                <a:lnTo>
                  <a:pt x="4532313" y="442912"/>
                </a:lnTo>
                <a:lnTo>
                  <a:pt x="4532313" y="304800"/>
                </a:lnTo>
                <a:lnTo>
                  <a:pt x="4665663" y="304800"/>
                </a:lnTo>
                <a:lnTo>
                  <a:pt x="4665663" y="174625"/>
                </a:lnTo>
                <a:lnTo>
                  <a:pt x="5051426" y="174625"/>
                </a:lnTo>
                <a:lnTo>
                  <a:pt x="5051426" y="0"/>
                </a:lnTo>
                <a:lnTo>
                  <a:pt x="5227638" y="0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928894" y="2216796"/>
            <a:ext cx="5216525" cy="1743075"/>
          </a:xfrm>
          <a:custGeom>
            <a:avLst/>
            <a:gdLst/>
            <a:ahLst/>
            <a:cxnLst/>
            <a:rect l="l" t="t" r="r" b="b"/>
            <a:pathLst>
              <a:path w="5216525" h="1743075">
                <a:moveTo>
                  <a:pt x="0" y="1743075"/>
                </a:moveTo>
                <a:lnTo>
                  <a:pt x="0" y="1633537"/>
                </a:lnTo>
                <a:lnTo>
                  <a:pt x="28575" y="1633537"/>
                </a:lnTo>
                <a:lnTo>
                  <a:pt x="28575" y="1511300"/>
                </a:lnTo>
                <a:lnTo>
                  <a:pt x="365125" y="1511300"/>
                </a:lnTo>
                <a:lnTo>
                  <a:pt x="365125" y="1393825"/>
                </a:lnTo>
                <a:lnTo>
                  <a:pt x="652462" y="1393825"/>
                </a:lnTo>
                <a:lnTo>
                  <a:pt x="652462" y="1266825"/>
                </a:lnTo>
                <a:lnTo>
                  <a:pt x="820737" y="1266825"/>
                </a:lnTo>
                <a:lnTo>
                  <a:pt x="820737" y="1143000"/>
                </a:lnTo>
                <a:lnTo>
                  <a:pt x="1838325" y="1143000"/>
                </a:lnTo>
                <a:lnTo>
                  <a:pt x="1838325" y="1025525"/>
                </a:lnTo>
                <a:lnTo>
                  <a:pt x="2181225" y="1025525"/>
                </a:lnTo>
                <a:lnTo>
                  <a:pt x="2181225" y="892175"/>
                </a:lnTo>
                <a:lnTo>
                  <a:pt x="2425700" y="892175"/>
                </a:lnTo>
                <a:lnTo>
                  <a:pt x="2425700" y="776287"/>
                </a:lnTo>
                <a:lnTo>
                  <a:pt x="2482850" y="776287"/>
                </a:lnTo>
                <a:lnTo>
                  <a:pt x="2482850" y="649287"/>
                </a:lnTo>
                <a:lnTo>
                  <a:pt x="2519362" y="649287"/>
                </a:lnTo>
                <a:lnTo>
                  <a:pt x="2519362" y="523875"/>
                </a:lnTo>
                <a:lnTo>
                  <a:pt x="3127375" y="523875"/>
                </a:lnTo>
                <a:lnTo>
                  <a:pt x="3127375" y="406400"/>
                </a:lnTo>
                <a:lnTo>
                  <a:pt x="3916362" y="406400"/>
                </a:lnTo>
                <a:lnTo>
                  <a:pt x="3916362" y="274637"/>
                </a:lnTo>
                <a:lnTo>
                  <a:pt x="4797425" y="274637"/>
                </a:lnTo>
                <a:lnTo>
                  <a:pt x="4797425" y="152400"/>
                </a:lnTo>
                <a:lnTo>
                  <a:pt x="5002212" y="152400"/>
                </a:lnTo>
                <a:lnTo>
                  <a:pt x="5002212" y="0"/>
                </a:lnTo>
                <a:lnTo>
                  <a:pt x="5216525" y="0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2650" y="884237"/>
            <a:ext cx="2828290" cy="508000"/>
          </a:xfrm>
          <a:custGeom>
            <a:avLst/>
            <a:gdLst/>
            <a:ahLst/>
            <a:cxnLst/>
            <a:rect l="l" t="t" r="r" b="b"/>
            <a:pathLst>
              <a:path w="2828290" h="508000">
                <a:moveTo>
                  <a:pt x="0" y="508000"/>
                </a:moveTo>
                <a:lnTo>
                  <a:pt x="2828216" y="508000"/>
                </a:lnTo>
                <a:lnTo>
                  <a:pt x="2828216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10866" y="884237"/>
            <a:ext cx="759460" cy="508000"/>
          </a:xfrm>
          <a:custGeom>
            <a:avLst/>
            <a:gdLst/>
            <a:ahLst/>
            <a:cxnLst/>
            <a:rect l="l" t="t" r="r" b="b"/>
            <a:pathLst>
              <a:path w="759460" h="508000">
                <a:moveTo>
                  <a:pt x="0" y="508000"/>
                </a:moveTo>
                <a:lnTo>
                  <a:pt x="759041" y="508000"/>
                </a:lnTo>
                <a:lnTo>
                  <a:pt x="759041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9907" y="884237"/>
            <a:ext cx="759460" cy="508000"/>
          </a:xfrm>
          <a:custGeom>
            <a:avLst/>
            <a:gdLst/>
            <a:ahLst/>
            <a:cxnLst/>
            <a:rect l="l" t="t" r="r" b="b"/>
            <a:pathLst>
              <a:path w="759460" h="508000">
                <a:moveTo>
                  <a:pt x="0" y="508000"/>
                </a:moveTo>
                <a:lnTo>
                  <a:pt x="759041" y="508000"/>
                </a:lnTo>
                <a:lnTo>
                  <a:pt x="759041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28948" y="884237"/>
            <a:ext cx="3640454" cy="508000"/>
          </a:xfrm>
          <a:custGeom>
            <a:avLst/>
            <a:gdLst/>
            <a:ahLst/>
            <a:cxnLst/>
            <a:rect l="l" t="t" r="r" b="b"/>
            <a:pathLst>
              <a:path w="3640454" h="508000">
                <a:moveTo>
                  <a:pt x="0" y="508000"/>
                </a:moveTo>
                <a:lnTo>
                  <a:pt x="3639844" y="508000"/>
                </a:lnTo>
                <a:lnTo>
                  <a:pt x="3639844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68791" y="884237"/>
            <a:ext cx="1473835" cy="508000"/>
          </a:xfrm>
          <a:custGeom>
            <a:avLst/>
            <a:gdLst/>
            <a:ahLst/>
            <a:cxnLst/>
            <a:rect l="l" t="t" r="r" b="b"/>
            <a:pathLst>
              <a:path w="1473834" h="508000">
                <a:moveTo>
                  <a:pt x="0" y="508000"/>
                </a:moveTo>
                <a:lnTo>
                  <a:pt x="1473692" y="508000"/>
                </a:lnTo>
                <a:lnTo>
                  <a:pt x="1473692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42484" y="884237"/>
            <a:ext cx="972185" cy="508000"/>
          </a:xfrm>
          <a:custGeom>
            <a:avLst/>
            <a:gdLst/>
            <a:ahLst/>
            <a:cxnLst/>
            <a:rect l="l" t="t" r="r" b="b"/>
            <a:pathLst>
              <a:path w="972184" h="508000">
                <a:moveTo>
                  <a:pt x="0" y="508000"/>
                </a:moveTo>
                <a:lnTo>
                  <a:pt x="971626" y="508000"/>
                </a:lnTo>
                <a:lnTo>
                  <a:pt x="971626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2650" y="1773237"/>
            <a:ext cx="2828290" cy="381000"/>
          </a:xfrm>
          <a:custGeom>
            <a:avLst/>
            <a:gdLst/>
            <a:ahLst/>
            <a:cxnLst/>
            <a:rect l="l" t="t" r="r" b="b"/>
            <a:pathLst>
              <a:path w="2828290" h="381000">
                <a:moveTo>
                  <a:pt x="0" y="381000"/>
                </a:moveTo>
                <a:lnTo>
                  <a:pt x="2828216" y="381000"/>
                </a:lnTo>
                <a:lnTo>
                  <a:pt x="282821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10866" y="1773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9907" y="1773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8948" y="1773237"/>
            <a:ext cx="3640454" cy="381000"/>
          </a:xfrm>
          <a:custGeom>
            <a:avLst/>
            <a:gdLst/>
            <a:ahLst/>
            <a:cxnLst/>
            <a:rect l="l" t="t" r="r" b="b"/>
            <a:pathLst>
              <a:path w="3640454" h="381000">
                <a:moveTo>
                  <a:pt x="0" y="381000"/>
                </a:moveTo>
                <a:lnTo>
                  <a:pt x="3639844" y="381000"/>
                </a:lnTo>
                <a:lnTo>
                  <a:pt x="363984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68791" y="1773237"/>
            <a:ext cx="1473835" cy="381000"/>
          </a:xfrm>
          <a:custGeom>
            <a:avLst/>
            <a:gdLst/>
            <a:ahLst/>
            <a:cxnLst/>
            <a:rect l="l" t="t" r="r" b="b"/>
            <a:pathLst>
              <a:path w="1473834" h="381000">
                <a:moveTo>
                  <a:pt x="0" y="381000"/>
                </a:moveTo>
                <a:lnTo>
                  <a:pt x="1473692" y="381000"/>
                </a:lnTo>
                <a:lnTo>
                  <a:pt x="147369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42484" y="1773237"/>
            <a:ext cx="972185" cy="381000"/>
          </a:xfrm>
          <a:custGeom>
            <a:avLst/>
            <a:gdLst/>
            <a:ahLst/>
            <a:cxnLst/>
            <a:rect l="l" t="t" r="r" b="b"/>
            <a:pathLst>
              <a:path w="972184" h="381000">
                <a:moveTo>
                  <a:pt x="0" y="381000"/>
                </a:moveTo>
                <a:lnTo>
                  <a:pt x="971626" y="381000"/>
                </a:lnTo>
                <a:lnTo>
                  <a:pt x="97162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2650" y="2535237"/>
            <a:ext cx="2828290" cy="381000"/>
          </a:xfrm>
          <a:custGeom>
            <a:avLst/>
            <a:gdLst/>
            <a:ahLst/>
            <a:cxnLst/>
            <a:rect l="l" t="t" r="r" b="b"/>
            <a:pathLst>
              <a:path w="2828290" h="381000">
                <a:moveTo>
                  <a:pt x="0" y="381000"/>
                </a:moveTo>
                <a:lnTo>
                  <a:pt x="2828216" y="381000"/>
                </a:lnTo>
                <a:lnTo>
                  <a:pt x="282821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10866" y="2535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69907" y="2535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28948" y="2535237"/>
            <a:ext cx="3640454" cy="381000"/>
          </a:xfrm>
          <a:custGeom>
            <a:avLst/>
            <a:gdLst/>
            <a:ahLst/>
            <a:cxnLst/>
            <a:rect l="l" t="t" r="r" b="b"/>
            <a:pathLst>
              <a:path w="3640454" h="381000">
                <a:moveTo>
                  <a:pt x="0" y="381000"/>
                </a:moveTo>
                <a:lnTo>
                  <a:pt x="3639844" y="381000"/>
                </a:lnTo>
                <a:lnTo>
                  <a:pt x="363984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68791" y="2535237"/>
            <a:ext cx="1473835" cy="381000"/>
          </a:xfrm>
          <a:custGeom>
            <a:avLst/>
            <a:gdLst/>
            <a:ahLst/>
            <a:cxnLst/>
            <a:rect l="l" t="t" r="r" b="b"/>
            <a:pathLst>
              <a:path w="1473834" h="381000">
                <a:moveTo>
                  <a:pt x="0" y="381000"/>
                </a:moveTo>
                <a:lnTo>
                  <a:pt x="1473692" y="381000"/>
                </a:lnTo>
                <a:lnTo>
                  <a:pt x="147369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342484" y="2535237"/>
            <a:ext cx="972185" cy="381000"/>
          </a:xfrm>
          <a:custGeom>
            <a:avLst/>
            <a:gdLst/>
            <a:ahLst/>
            <a:cxnLst/>
            <a:rect l="l" t="t" r="r" b="b"/>
            <a:pathLst>
              <a:path w="972184" h="381000">
                <a:moveTo>
                  <a:pt x="0" y="381000"/>
                </a:moveTo>
                <a:lnTo>
                  <a:pt x="971626" y="381000"/>
                </a:lnTo>
                <a:lnTo>
                  <a:pt x="97162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2650" y="3551237"/>
            <a:ext cx="2828290" cy="508000"/>
          </a:xfrm>
          <a:custGeom>
            <a:avLst/>
            <a:gdLst/>
            <a:ahLst/>
            <a:cxnLst/>
            <a:rect l="l" t="t" r="r" b="b"/>
            <a:pathLst>
              <a:path w="2828290" h="508000">
                <a:moveTo>
                  <a:pt x="0" y="508000"/>
                </a:moveTo>
                <a:lnTo>
                  <a:pt x="2828216" y="508000"/>
                </a:lnTo>
                <a:lnTo>
                  <a:pt x="2828216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10866" y="3551237"/>
            <a:ext cx="759460" cy="508000"/>
          </a:xfrm>
          <a:custGeom>
            <a:avLst/>
            <a:gdLst/>
            <a:ahLst/>
            <a:cxnLst/>
            <a:rect l="l" t="t" r="r" b="b"/>
            <a:pathLst>
              <a:path w="759460" h="508000">
                <a:moveTo>
                  <a:pt x="0" y="508000"/>
                </a:moveTo>
                <a:lnTo>
                  <a:pt x="759041" y="508000"/>
                </a:lnTo>
                <a:lnTo>
                  <a:pt x="759041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69907" y="3551237"/>
            <a:ext cx="759460" cy="508000"/>
          </a:xfrm>
          <a:custGeom>
            <a:avLst/>
            <a:gdLst/>
            <a:ahLst/>
            <a:cxnLst/>
            <a:rect l="l" t="t" r="r" b="b"/>
            <a:pathLst>
              <a:path w="759460" h="508000">
                <a:moveTo>
                  <a:pt x="0" y="508000"/>
                </a:moveTo>
                <a:lnTo>
                  <a:pt x="759041" y="508000"/>
                </a:lnTo>
                <a:lnTo>
                  <a:pt x="759041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28948" y="3551237"/>
            <a:ext cx="3640454" cy="508000"/>
          </a:xfrm>
          <a:custGeom>
            <a:avLst/>
            <a:gdLst/>
            <a:ahLst/>
            <a:cxnLst/>
            <a:rect l="l" t="t" r="r" b="b"/>
            <a:pathLst>
              <a:path w="3640454" h="508000">
                <a:moveTo>
                  <a:pt x="0" y="508000"/>
                </a:moveTo>
                <a:lnTo>
                  <a:pt x="3639844" y="508000"/>
                </a:lnTo>
                <a:lnTo>
                  <a:pt x="3639844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68791" y="3551237"/>
            <a:ext cx="1473835" cy="508000"/>
          </a:xfrm>
          <a:custGeom>
            <a:avLst/>
            <a:gdLst/>
            <a:ahLst/>
            <a:cxnLst/>
            <a:rect l="l" t="t" r="r" b="b"/>
            <a:pathLst>
              <a:path w="1473834" h="508000">
                <a:moveTo>
                  <a:pt x="0" y="508000"/>
                </a:moveTo>
                <a:lnTo>
                  <a:pt x="1473692" y="508000"/>
                </a:lnTo>
                <a:lnTo>
                  <a:pt x="1473692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342484" y="3551237"/>
            <a:ext cx="972185" cy="508000"/>
          </a:xfrm>
          <a:custGeom>
            <a:avLst/>
            <a:gdLst/>
            <a:ahLst/>
            <a:cxnLst/>
            <a:rect l="l" t="t" r="r" b="b"/>
            <a:pathLst>
              <a:path w="972184" h="508000">
                <a:moveTo>
                  <a:pt x="0" y="508000"/>
                </a:moveTo>
                <a:lnTo>
                  <a:pt x="971626" y="508000"/>
                </a:lnTo>
                <a:lnTo>
                  <a:pt x="971626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82650" y="4567237"/>
            <a:ext cx="2828290" cy="381000"/>
          </a:xfrm>
          <a:custGeom>
            <a:avLst/>
            <a:gdLst/>
            <a:ahLst/>
            <a:cxnLst/>
            <a:rect l="l" t="t" r="r" b="b"/>
            <a:pathLst>
              <a:path w="2828290" h="381000">
                <a:moveTo>
                  <a:pt x="0" y="381000"/>
                </a:moveTo>
                <a:lnTo>
                  <a:pt x="2828216" y="381000"/>
                </a:lnTo>
                <a:lnTo>
                  <a:pt x="282821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10866" y="4567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9907" y="4567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28948" y="4567237"/>
            <a:ext cx="3640454" cy="381000"/>
          </a:xfrm>
          <a:custGeom>
            <a:avLst/>
            <a:gdLst/>
            <a:ahLst/>
            <a:cxnLst/>
            <a:rect l="l" t="t" r="r" b="b"/>
            <a:pathLst>
              <a:path w="3640454" h="381000">
                <a:moveTo>
                  <a:pt x="0" y="381000"/>
                </a:moveTo>
                <a:lnTo>
                  <a:pt x="3639844" y="381000"/>
                </a:lnTo>
                <a:lnTo>
                  <a:pt x="363984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868791" y="4567237"/>
            <a:ext cx="1473835" cy="381000"/>
          </a:xfrm>
          <a:custGeom>
            <a:avLst/>
            <a:gdLst/>
            <a:ahLst/>
            <a:cxnLst/>
            <a:rect l="l" t="t" r="r" b="b"/>
            <a:pathLst>
              <a:path w="1473834" h="381000">
                <a:moveTo>
                  <a:pt x="0" y="381000"/>
                </a:moveTo>
                <a:lnTo>
                  <a:pt x="1473692" y="381000"/>
                </a:lnTo>
                <a:lnTo>
                  <a:pt x="147369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342484" y="4567237"/>
            <a:ext cx="972185" cy="381000"/>
          </a:xfrm>
          <a:custGeom>
            <a:avLst/>
            <a:gdLst/>
            <a:ahLst/>
            <a:cxnLst/>
            <a:rect l="l" t="t" r="r" b="b"/>
            <a:pathLst>
              <a:path w="972184" h="381000">
                <a:moveTo>
                  <a:pt x="0" y="381000"/>
                </a:moveTo>
                <a:lnTo>
                  <a:pt x="971626" y="381000"/>
                </a:lnTo>
                <a:lnTo>
                  <a:pt x="97162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82650" y="5329237"/>
            <a:ext cx="2828290" cy="381000"/>
          </a:xfrm>
          <a:custGeom>
            <a:avLst/>
            <a:gdLst/>
            <a:ahLst/>
            <a:cxnLst/>
            <a:rect l="l" t="t" r="r" b="b"/>
            <a:pathLst>
              <a:path w="2828290" h="381000">
                <a:moveTo>
                  <a:pt x="0" y="381000"/>
                </a:moveTo>
                <a:lnTo>
                  <a:pt x="2828216" y="381000"/>
                </a:lnTo>
                <a:lnTo>
                  <a:pt x="282821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10866" y="5329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69907" y="5329237"/>
            <a:ext cx="759460" cy="381000"/>
          </a:xfrm>
          <a:custGeom>
            <a:avLst/>
            <a:gdLst/>
            <a:ahLst/>
            <a:cxnLst/>
            <a:rect l="l" t="t" r="r" b="b"/>
            <a:pathLst>
              <a:path w="759460" h="381000">
                <a:moveTo>
                  <a:pt x="0" y="381000"/>
                </a:moveTo>
                <a:lnTo>
                  <a:pt x="759041" y="381000"/>
                </a:lnTo>
                <a:lnTo>
                  <a:pt x="75904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28948" y="5329237"/>
            <a:ext cx="3640454" cy="381000"/>
          </a:xfrm>
          <a:custGeom>
            <a:avLst/>
            <a:gdLst/>
            <a:ahLst/>
            <a:cxnLst/>
            <a:rect l="l" t="t" r="r" b="b"/>
            <a:pathLst>
              <a:path w="3640454" h="381000">
                <a:moveTo>
                  <a:pt x="0" y="381000"/>
                </a:moveTo>
                <a:lnTo>
                  <a:pt x="3639844" y="381000"/>
                </a:lnTo>
                <a:lnTo>
                  <a:pt x="363984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868791" y="5329237"/>
            <a:ext cx="1473835" cy="381000"/>
          </a:xfrm>
          <a:custGeom>
            <a:avLst/>
            <a:gdLst/>
            <a:ahLst/>
            <a:cxnLst/>
            <a:rect l="l" t="t" r="r" b="b"/>
            <a:pathLst>
              <a:path w="1473834" h="381000">
                <a:moveTo>
                  <a:pt x="0" y="381000"/>
                </a:moveTo>
                <a:lnTo>
                  <a:pt x="1473692" y="381000"/>
                </a:lnTo>
                <a:lnTo>
                  <a:pt x="147369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342484" y="5329237"/>
            <a:ext cx="972185" cy="381000"/>
          </a:xfrm>
          <a:custGeom>
            <a:avLst/>
            <a:gdLst/>
            <a:ahLst/>
            <a:cxnLst/>
            <a:rect l="l" t="t" r="r" b="b"/>
            <a:pathLst>
              <a:path w="972184" h="381000">
                <a:moveTo>
                  <a:pt x="0" y="381000"/>
                </a:moveTo>
                <a:lnTo>
                  <a:pt x="971626" y="381000"/>
                </a:lnTo>
                <a:lnTo>
                  <a:pt x="97162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154FD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2650" y="884237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2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82650" y="630237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2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82650" y="5710237"/>
            <a:ext cx="10431780" cy="0"/>
          </a:xfrm>
          <a:custGeom>
            <a:avLst/>
            <a:gdLst/>
            <a:ahLst/>
            <a:cxnLst/>
            <a:rect l="l" t="t" r="r" b="b"/>
            <a:pathLst>
              <a:path w="10431780" h="0">
                <a:moveTo>
                  <a:pt x="0" y="0"/>
                </a:moveTo>
                <a:lnTo>
                  <a:pt x="10431462" y="0"/>
                </a:lnTo>
              </a:path>
            </a:pathLst>
          </a:custGeom>
          <a:ln w="12700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931635" y="604519"/>
            <a:ext cx="318135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69850">
              <a:lnSpc>
                <a:spcPts val="1010"/>
              </a:lnSpc>
              <a:spcBef>
                <a:spcPts val="190"/>
              </a:spcBef>
            </a:pPr>
            <a:r>
              <a:rPr dirty="0" sz="900" b="1">
                <a:latin typeface="Arial"/>
                <a:cs typeface="Arial"/>
              </a:rPr>
              <a:t>CT  N</a:t>
            </a:r>
            <a:r>
              <a:rPr dirty="0" sz="900" spc="-9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90676" y="604519"/>
            <a:ext cx="318135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57150">
              <a:lnSpc>
                <a:spcPts val="1010"/>
              </a:lnSpc>
              <a:spcBef>
                <a:spcPts val="190"/>
              </a:spcBef>
            </a:pPr>
            <a:r>
              <a:rPr dirty="0" sz="900" b="1">
                <a:latin typeface="Arial"/>
                <a:cs typeface="Arial"/>
              </a:rPr>
              <a:t>GG  N</a:t>
            </a:r>
            <a:r>
              <a:rPr dirty="0" sz="900" spc="-9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91313" y="732535"/>
            <a:ext cx="628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Arial"/>
                <a:cs typeface="Arial"/>
              </a:rPr>
              <a:t>HR 95%</a:t>
            </a:r>
            <a:r>
              <a:rPr dirty="0" sz="900" spc="-7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CI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777497" y="732535"/>
            <a:ext cx="1022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9094" y="857503"/>
            <a:ext cx="1619250" cy="54356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76200" marR="512445" indent="-63500">
              <a:lnSpc>
                <a:spcPts val="1010"/>
              </a:lnSpc>
              <a:spcBef>
                <a:spcPts val="190"/>
              </a:spcBef>
            </a:pPr>
            <a:r>
              <a:rPr dirty="0" sz="900" spc="-5">
                <a:latin typeface="Arial"/>
                <a:cs typeface="Arial"/>
              </a:rPr>
              <a:t>Hospital Presentation  Stable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CAD</a:t>
            </a:r>
            <a:endParaRPr sz="900">
              <a:latin typeface="Arial"/>
              <a:cs typeface="Arial"/>
            </a:endParaRPr>
          </a:p>
          <a:p>
            <a:pPr marL="76200" marR="5080">
              <a:lnSpc>
                <a:spcPts val="980"/>
              </a:lnSpc>
              <a:spcBef>
                <a:spcPts val="20"/>
              </a:spcBef>
            </a:pPr>
            <a:r>
              <a:rPr dirty="0" sz="900" spc="-5">
                <a:latin typeface="Arial"/>
                <a:cs typeface="Arial"/>
              </a:rPr>
              <a:t>Unstable Angina </a:t>
            </a:r>
            <a:r>
              <a:rPr dirty="0" sz="900">
                <a:latin typeface="Arial"/>
                <a:cs typeface="Arial"/>
              </a:rPr>
              <a:t>/ </a:t>
            </a:r>
            <a:r>
              <a:rPr dirty="0" sz="900" spc="-5">
                <a:latin typeface="Arial"/>
                <a:cs typeface="Arial"/>
              </a:rPr>
              <a:t>Non-STEMI  STEMI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49085" y="985519"/>
            <a:ext cx="4826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148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598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200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(6.8)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08127" y="985519"/>
            <a:ext cx="4826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127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586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190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(3.8)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86538" y="985519"/>
            <a:ext cx="8382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0.47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(0.15-1.49)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0.78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(0.46-1.33)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0.53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(0.21-1.32)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704472" y="857503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0.62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9094" y="1366520"/>
            <a:ext cx="518159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Age</a:t>
            </a:r>
            <a:endParaRPr sz="900">
              <a:latin typeface="Arial"/>
              <a:cs typeface="Arial"/>
            </a:endParaRPr>
          </a:p>
          <a:p>
            <a:pPr marL="76200" marR="5080">
              <a:lnSpc>
                <a:spcPts val="980"/>
              </a:lnSpc>
              <a:spcBef>
                <a:spcPts val="80"/>
              </a:spcBef>
            </a:pPr>
            <a:r>
              <a:rPr dirty="0" sz="900" spc="-5">
                <a:latin typeface="Arial"/>
                <a:cs typeface="Arial"/>
              </a:rPr>
              <a:t>Age</a:t>
            </a:r>
            <a:r>
              <a:rPr dirty="0" sz="900" spc="-9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&lt;75  Age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 spc="-5">
                <a:latin typeface="Symbol"/>
                <a:cs typeface="Symbol"/>
              </a:rPr>
              <a:t></a:t>
            </a:r>
            <a:r>
              <a:rPr dirty="0" sz="900" spc="-5">
                <a:latin typeface="Arial"/>
                <a:cs typeface="Arial"/>
              </a:rPr>
              <a:t>75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17335" y="1494535"/>
            <a:ext cx="5461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817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129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(10.3)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08127" y="1494535"/>
            <a:ext cx="4826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771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(3.6)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132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(6.5)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86538" y="1494535"/>
            <a:ext cx="8382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0.69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(0.43-1.13)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0.60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(0.25-1.45)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04472" y="1366520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0.61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9094" y="1747520"/>
            <a:ext cx="4699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Sex</a:t>
            </a:r>
            <a:endParaRPr sz="900">
              <a:latin typeface="Arial"/>
              <a:cs typeface="Arial"/>
            </a:endParaRPr>
          </a:p>
          <a:p>
            <a:pPr marL="76200" marR="5080">
              <a:lnSpc>
                <a:spcPts val="980"/>
              </a:lnSpc>
              <a:spcBef>
                <a:spcPts val="80"/>
              </a:spcBef>
            </a:pPr>
            <a:r>
              <a:rPr dirty="0" sz="900" spc="-5">
                <a:latin typeface="Arial"/>
                <a:cs typeface="Arial"/>
              </a:rPr>
              <a:t>Male  </a:t>
            </a:r>
            <a:r>
              <a:rPr dirty="0" sz="900">
                <a:latin typeface="Arial"/>
                <a:cs typeface="Arial"/>
              </a:rPr>
              <a:t>F</a:t>
            </a:r>
            <a:r>
              <a:rPr dirty="0" sz="900" spc="-5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m</a:t>
            </a:r>
            <a:r>
              <a:rPr dirty="0" sz="900" spc="-5">
                <a:latin typeface="Arial"/>
                <a:cs typeface="Arial"/>
              </a:rPr>
              <a:t>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49085" y="1875535"/>
            <a:ext cx="4826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728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(5.6)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218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(6.6)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08127" y="1875535"/>
            <a:ext cx="4826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676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(4.1)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227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(3.7)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86538" y="1875535"/>
            <a:ext cx="8382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0.71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(0.43-1.15)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0.54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(0.23-1.30)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704472" y="1747520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0.61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9094" y="2128520"/>
            <a:ext cx="831850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76200" marR="5080" indent="-63500">
              <a:lnSpc>
                <a:spcPts val="1010"/>
              </a:lnSpc>
              <a:spcBef>
                <a:spcPts val="190"/>
              </a:spcBef>
            </a:pPr>
            <a:r>
              <a:rPr dirty="0" sz="900" spc="-5">
                <a:latin typeface="Arial"/>
                <a:cs typeface="Arial"/>
              </a:rPr>
              <a:t>Current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Smoker  </a:t>
            </a:r>
            <a:r>
              <a:rPr dirty="0" sz="90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960"/>
              </a:lnSpc>
            </a:pPr>
            <a:r>
              <a:rPr dirty="0" sz="900" spc="-5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49085" y="2256535"/>
            <a:ext cx="4826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707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(6.7)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239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(3.4)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08127" y="2256535"/>
            <a:ext cx="4826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675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228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(3.6)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186538" y="2256535"/>
            <a:ext cx="8382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0.60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(0.37-0.96)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1.05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(0.39-2.80)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704472" y="2128520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0.31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79094" y="2509520"/>
            <a:ext cx="476250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76200" marR="5080" indent="-63500">
              <a:lnSpc>
                <a:spcPts val="1010"/>
              </a:lnSpc>
              <a:spcBef>
                <a:spcPts val="190"/>
              </a:spcBef>
            </a:pPr>
            <a:r>
              <a:rPr dirty="0" sz="900">
                <a:latin typeface="Arial"/>
                <a:cs typeface="Arial"/>
              </a:rPr>
              <a:t>Di</a:t>
            </a:r>
            <a:r>
              <a:rPr dirty="0" sz="900" spc="-5">
                <a:latin typeface="Arial"/>
                <a:cs typeface="Arial"/>
              </a:rPr>
              <a:t>abe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-5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s  No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960"/>
              </a:lnSpc>
            </a:pPr>
            <a:r>
              <a:rPr dirty="0" sz="900" spc="-5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49085" y="2637535"/>
            <a:ext cx="4826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689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257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(8.8)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08127" y="2637535"/>
            <a:ext cx="4826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649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253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(6.2)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186538" y="2637535"/>
            <a:ext cx="8382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0.64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(0.36-1.12)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0.70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(0.36-1.36)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704472" y="2509520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0.82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9094" y="2890520"/>
            <a:ext cx="883285" cy="67183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76200" marR="258445" indent="-63500">
              <a:lnSpc>
                <a:spcPct val="92600"/>
              </a:lnSpc>
              <a:spcBef>
                <a:spcPts val="180"/>
              </a:spcBef>
            </a:pPr>
            <a:r>
              <a:rPr dirty="0" sz="900" spc="-5">
                <a:latin typeface="Arial"/>
                <a:cs typeface="Arial"/>
              </a:rPr>
              <a:t>Race  </a:t>
            </a:r>
            <a:r>
              <a:rPr dirty="0" sz="900">
                <a:latin typeface="Arial"/>
                <a:cs typeface="Arial"/>
              </a:rPr>
              <a:t>C</a:t>
            </a:r>
            <a:r>
              <a:rPr dirty="0" sz="900" spc="-5">
                <a:latin typeface="Arial"/>
                <a:cs typeface="Arial"/>
              </a:rPr>
              <a:t>au</a:t>
            </a:r>
            <a:r>
              <a:rPr dirty="0" sz="900">
                <a:latin typeface="Arial"/>
                <a:cs typeface="Arial"/>
              </a:rPr>
              <a:t>c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si</a:t>
            </a:r>
            <a:r>
              <a:rPr dirty="0" sz="900" spc="-5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n  </a:t>
            </a:r>
            <a:r>
              <a:rPr dirty="0" sz="900" spc="-5">
                <a:latin typeface="Arial"/>
                <a:cs typeface="Arial"/>
              </a:rPr>
              <a:t>Asian  Black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Other/Unknown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49085" y="3018535"/>
            <a:ext cx="48260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447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(7.4)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429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(4.0)</a:t>
            </a:r>
            <a:endParaRPr sz="900">
              <a:latin typeface="Arial"/>
              <a:cs typeface="Arial"/>
            </a:endParaRPr>
          </a:p>
          <a:p>
            <a:pPr marL="4445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20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(5.0)</a:t>
            </a:r>
            <a:endParaRPr sz="900">
              <a:latin typeface="Arial"/>
              <a:cs typeface="Arial"/>
            </a:endParaRPr>
          </a:p>
          <a:p>
            <a:pPr marL="4445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50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(8.2)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08127" y="3018535"/>
            <a:ext cx="48260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428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(4.8)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407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(2.5)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17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(19.6)</a:t>
            </a:r>
            <a:endParaRPr sz="900">
              <a:latin typeface="Arial"/>
              <a:cs typeface="Arial"/>
            </a:endParaRPr>
          </a:p>
          <a:p>
            <a:pPr marL="43815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51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(4.2)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154788" y="3018535"/>
            <a:ext cx="90170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0.63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(0.36-1.10)</a:t>
            </a:r>
            <a:endParaRPr sz="900">
              <a:latin typeface="Arial"/>
              <a:cs typeface="Arial"/>
            </a:endParaRPr>
          </a:p>
          <a:p>
            <a:pPr marL="4445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0.61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(0.28-1.32)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3.84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(0.39-37.26)</a:t>
            </a:r>
            <a:endParaRPr sz="900">
              <a:latin typeface="Arial"/>
              <a:cs typeface="Arial"/>
            </a:endParaRPr>
          </a:p>
          <a:p>
            <a:pPr marL="4445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0.50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(0.09-2.73)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704472" y="2890520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0.40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79094" y="3524504"/>
            <a:ext cx="1118235" cy="54356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76200" marR="5080" indent="-63500">
              <a:lnSpc>
                <a:spcPts val="1010"/>
              </a:lnSpc>
              <a:spcBef>
                <a:spcPts val="190"/>
              </a:spcBef>
            </a:pPr>
            <a:r>
              <a:rPr dirty="0" sz="900" spc="-5">
                <a:latin typeface="Arial"/>
                <a:cs typeface="Arial"/>
              </a:rPr>
              <a:t>Country of enrollment  Canada</a:t>
            </a:r>
            <a:endParaRPr sz="900">
              <a:latin typeface="Arial"/>
              <a:cs typeface="Arial"/>
            </a:endParaRPr>
          </a:p>
          <a:p>
            <a:pPr marL="76200" marR="589280">
              <a:lnSpc>
                <a:spcPts val="980"/>
              </a:lnSpc>
              <a:spcBef>
                <a:spcPts val="20"/>
              </a:spcBef>
            </a:pPr>
            <a:r>
              <a:rPr dirty="0" sz="900" spc="-5">
                <a:latin typeface="Arial"/>
                <a:cs typeface="Arial"/>
              </a:rPr>
              <a:t>S.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Korea  USA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49085" y="3652520"/>
            <a:ext cx="4826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161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397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(4.1)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380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(8.2)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608127" y="3652520"/>
            <a:ext cx="4826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168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381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(2.7)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345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(5.5)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173838" y="3652520"/>
            <a:ext cx="8636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0.89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(0.31-2.55)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0.63</a:t>
            </a:r>
            <a:r>
              <a:rPr dirty="0" sz="900" spc="-9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90.29-1.40)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0.66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(0.37-1.18)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04472" y="3524504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0.61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9094" y="4033520"/>
            <a:ext cx="90233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Body Mass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Index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&lt;25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25-30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30+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49085" y="4161535"/>
            <a:ext cx="4826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329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342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(6.0)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268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(7.6)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08127" y="4161535"/>
            <a:ext cx="4826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287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(4.4)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347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264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(4.7)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186538" y="4161535"/>
            <a:ext cx="83820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0.94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(0.43-2.04)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0.54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(0.26-1.14)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0.57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(0.28-1.16)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704472" y="4033520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0.54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79094" y="4542535"/>
            <a:ext cx="1353185" cy="4159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76200" marR="5080" indent="-63500">
              <a:lnSpc>
                <a:spcPts val="980"/>
              </a:lnSpc>
              <a:spcBef>
                <a:spcPts val="215"/>
              </a:spcBef>
            </a:pPr>
            <a:r>
              <a:rPr dirty="0" sz="900" spc="-5">
                <a:latin typeface="Arial"/>
                <a:cs typeface="Arial"/>
              </a:rPr>
              <a:t>Any history of heart failure  </a:t>
            </a:r>
            <a:r>
              <a:rPr dirty="0" sz="90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17335" y="4667504"/>
            <a:ext cx="5461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841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105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(10.7)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608127" y="4667504"/>
            <a:ext cx="4826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794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(3.7)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107</a:t>
            </a:r>
            <a:r>
              <a:rPr dirty="0" sz="900" spc="-9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(6.8)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186538" y="4667504"/>
            <a:ext cx="8382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0.67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(0.42-1.09)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0.60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(0.23-1.54)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704472" y="4542535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0.82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79094" y="4923535"/>
            <a:ext cx="1025525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eGFR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group</a:t>
            </a:r>
            <a:endParaRPr sz="900">
              <a:latin typeface="Arial"/>
              <a:cs typeface="Arial"/>
            </a:endParaRPr>
          </a:p>
          <a:p>
            <a:pPr marL="76200" marR="5080">
              <a:lnSpc>
                <a:spcPts val="1010"/>
              </a:lnSpc>
              <a:spcBef>
                <a:spcPts val="45"/>
              </a:spcBef>
            </a:pPr>
            <a:r>
              <a:rPr dirty="0" sz="900" spc="-5">
                <a:latin typeface="Arial"/>
                <a:cs typeface="Arial"/>
              </a:rPr>
              <a:t>eGFR &lt;60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mL/min  eGFR </a:t>
            </a:r>
            <a:r>
              <a:rPr dirty="0" sz="900">
                <a:latin typeface="Symbol"/>
                <a:cs typeface="Symbol"/>
              </a:rPr>
              <a:t></a:t>
            </a:r>
            <a:r>
              <a:rPr dirty="0" sz="900">
                <a:latin typeface="Arial"/>
                <a:cs typeface="Arial"/>
              </a:rPr>
              <a:t>60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mL/min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49085" y="5048504"/>
            <a:ext cx="4826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94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773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(5.8)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608127" y="5048504"/>
            <a:ext cx="4826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100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(8.5)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738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(3.7)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186538" y="5048504"/>
            <a:ext cx="8382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1.28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(0.44-3.69)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0.60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(0.37-0.97)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704472" y="4923535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0.20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79094" y="5304535"/>
            <a:ext cx="1714500" cy="4159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76200" marR="5080" indent="-63500">
              <a:lnSpc>
                <a:spcPts val="980"/>
              </a:lnSpc>
              <a:spcBef>
                <a:spcPts val="215"/>
              </a:spcBef>
            </a:pPr>
            <a:r>
              <a:rPr dirty="0" sz="900" spc="-5">
                <a:latin typeface="Arial"/>
                <a:cs typeface="Arial"/>
              </a:rPr>
              <a:t>Proton pump inhibitor (discharge)  </a:t>
            </a:r>
            <a:r>
              <a:rPr dirty="0" sz="900"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ts val="994"/>
              </a:lnSpc>
            </a:pPr>
            <a:r>
              <a:rPr dirty="0" sz="900" spc="-5"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849085" y="5429503"/>
            <a:ext cx="4826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636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(6.0)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303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(5.0)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608127" y="5429503"/>
            <a:ext cx="4826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634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(4.2)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258</a:t>
            </a:r>
            <a:r>
              <a:rPr dirty="0" sz="900" spc="-9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(3.6)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186538" y="5429503"/>
            <a:ext cx="838200" cy="29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0.69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(0.41-1.13)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900" spc="-5">
                <a:latin typeface="Arial"/>
                <a:cs typeface="Arial"/>
              </a:rPr>
              <a:t>0.70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(0.31-1.61)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704472" y="5304535"/>
            <a:ext cx="247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0.97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865124" y="82803"/>
            <a:ext cx="91890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Pre-specified </a:t>
            </a:r>
            <a:r>
              <a:rPr dirty="0" sz="2800" spc="-5"/>
              <a:t>Subgroup </a:t>
            </a:r>
            <a:r>
              <a:rPr dirty="0" sz="2800"/>
              <a:t>Analyses of </a:t>
            </a:r>
            <a:r>
              <a:rPr dirty="0" sz="2800" spc="-5"/>
              <a:t>Primary</a:t>
            </a:r>
            <a:r>
              <a:rPr dirty="0" sz="2800" spc="-125"/>
              <a:t> </a:t>
            </a:r>
            <a:r>
              <a:rPr dirty="0" sz="2800" spc="-5"/>
              <a:t>Endpoint</a:t>
            </a:r>
            <a:endParaRPr sz="2800"/>
          </a:p>
        </p:txBody>
      </p:sp>
      <p:sp>
        <p:nvSpPr>
          <p:cNvPr id="103" name="object 103"/>
          <p:cNvSpPr/>
          <p:nvPr/>
        </p:nvSpPr>
        <p:spPr>
          <a:xfrm>
            <a:off x="7528263" y="861129"/>
            <a:ext cx="0" cy="4829810"/>
          </a:xfrm>
          <a:custGeom>
            <a:avLst/>
            <a:gdLst/>
            <a:ahLst/>
            <a:cxnLst/>
            <a:rect l="l" t="t" r="r" b="b"/>
            <a:pathLst>
              <a:path w="0" h="4829810">
                <a:moveTo>
                  <a:pt x="0" y="0"/>
                </a:moveTo>
                <a:lnTo>
                  <a:pt x="1" y="482945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619187" y="1042794"/>
            <a:ext cx="2301240" cy="71120"/>
          </a:xfrm>
          <a:custGeom>
            <a:avLst/>
            <a:gdLst/>
            <a:ahLst/>
            <a:cxnLst/>
            <a:rect l="l" t="t" r="r" b="b"/>
            <a:pathLst>
              <a:path w="2301240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2300851" y="0"/>
                </a:lnTo>
                <a:lnTo>
                  <a:pt x="2300851" y="5541"/>
                </a:lnTo>
                <a:lnTo>
                  <a:pt x="2300851" y="20653"/>
                </a:lnTo>
                <a:lnTo>
                  <a:pt x="2300851" y="43067"/>
                </a:lnTo>
                <a:lnTo>
                  <a:pt x="2300851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619187" y="972279"/>
            <a:ext cx="2301240" cy="71120"/>
          </a:xfrm>
          <a:custGeom>
            <a:avLst/>
            <a:gdLst/>
            <a:ahLst/>
            <a:cxnLst/>
            <a:rect l="l" t="t" r="r" b="b"/>
            <a:pathLst>
              <a:path w="2301240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2300851" y="70515"/>
                </a:lnTo>
                <a:lnTo>
                  <a:pt x="2300851" y="64973"/>
                </a:lnTo>
                <a:lnTo>
                  <a:pt x="2300851" y="49861"/>
                </a:lnTo>
                <a:lnTo>
                  <a:pt x="2300851" y="27447"/>
                </a:lnTo>
                <a:lnTo>
                  <a:pt x="2300851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724650" y="997074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753225" y="1169001"/>
            <a:ext cx="1055370" cy="71120"/>
          </a:xfrm>
          <a:custGeom>
            <a:avLst/>
            <a:gdLst/>
            <a:ahLst/>
            <a:cxnLst/>
            <a:rect l="l" t="t" r="r" b="b"/>
            <a:pathLst>
              <a:path w="1055370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1054893" y="0"/>
                </a:lnTo>
                <a:lnTo>
                  <a:pt x="1054893" y="5541"/>
                </a:lnTo>
                <a:lnTo>
                  <a:pt x="1054893" y="20653"/>
                </a:lnTo>
                <a:lnTo>
                  <a:pt x="1054893" y="43067"/>
                </a:lnTo>
                <a:lnTo>
                  <a:pt x="1054894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753225" y="1098485"/>
            <a:ext cx="1055370" cy="71120"/>
          </a:xfrm>
          <a:custGeom>
            <a:avLst/>
            <a:gdLst/>
            <a:ahLst/>
            <a:cxnLst/>
            <a:rect l="l" t="t" r="r" b="b"/>
            <a:pathLst>
              <a:path w="1055370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1054893" y="70515"/>
                </a:lnTo>
                <a:lnTo>
                  <a:pt x="1054893" y="64973"/>
                </a:lnTo>
                <a:lnTo>
                  <a:pt x="1054893" y="49861"/>
                </a:lnTo>
                <a:lnTo>
                  <a:pt x="1054893" y="27447"/>
                </a:lnTo>
                <a:lnTo>
                  <a:pt x="1054894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236618" y="1123279"/>
            <a:ext cx="91440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76938" y="1297588"/>
            <a:ext cx="1821814" cy="71120"/>
          </a:xfrm>
          <a:custGeom>
            <a:avLst/>
            <a:gdLst/>
            <a:ahLst/>
            <a:cxnLst/>
            <a:rect l="l" t="t" r="r" b="b"/>
            <a:pathLst>
              <a:path w="1821815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821658" y="0"/>
                </a:lnTo>
                <a:lnTo>
                  <a:pt x="1821658" y="5541"/>
                </a:lnTo>
                <a:lnTo>
                  <a:pt x="1821658" y="20653"/>
                </a:lnTo>
                <a:lnTo>
                  <a:pt x="1821658" y="43067"/>
                </a:lnTo>
                <a:lnTo>
                  <a:pt x="1821658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976938" y="1227072"/>
            <a:ext cx="1821814" cy="71120"/>
          </a:xfrm>
          <a:custGeom>
            <a:avLst/>
            <a:gdLst/>
            <a:ahLst/>
            <a:cxnLst/>
            <a:rect l="l" t="t" r="r" b="b"/>
            <a:pathLst>
              <a:path w="1821815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821658" y="70515"/>
                </a:lnTo>
                <a:lnTo>
                  <a:pt x="1821658" y="64973"/>
                </a:lnTo>
                <a:lnTo>
                  <a:pt x="1821658" y="49861"/>
                </a:lnTo>
                <a:lnTo>
                  <a:pt x="1821658" y="27447"/>
                </a:lnTo>
                <a:lnTo>
                  <a:pt x="1821658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843712" y="1251866"/>
            <a:ext cx="91440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686550" y="1554762"/>
            <a:ext cx="955040" cy="71120"/>
          </a:xfrm>
          <a:custGeom>
            <a:avLst/>
            <a:gdLst/>
            <a:ahLst/>
            <a:cxnLst/>
            <a:rect l="l" t="t" r="r" b="b"/>
            <a:pathLst>
              <a:path w="955040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954879" y="0"/>
                </a:lnTo>
                <a:lnTo>
                  <a:pt x="954880" y="5541"/>
                </a:lnTo>
                <a:lnTo>
                  <a:pt x="954880" y="20653"/>
                </a:lnTo>
                <a:lnTo>
                  <a:pt x="954880" y="43067"/>
                </a:lnTo>
                <a:lnTo>
                  <a:pt x="954881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686550" y="1484246"/>
            <a:ext cx="955040" cy="71120"/>
          </a:xfrm>
          <a:custGeom>
            <a:avLst/>
            <a:gdLst/>
            <a:ahLst/>
            <a:cxnLst/>
            <a:rect l="l" t="t" r="r" b="b"/>
            <a:pathLst>
              <a:path w="955040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954879" y="70515"/>
                </a:lnTo>
                <a:lnTo>
                  <a:pt x="954880" y="64973"/>
                </a:lnTo>
                <a:lnTo>
                  <a:pt x="954880" y="49861"/>
                </a:lnTo>
                <a:lnTo>
                  <a:pt x="954880" y="27447"/>
                </a:lnTo>
                <a:lnTo>
                  <a:pt x="954881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115175" y="1509041"/>
            <a:ext cx="91440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143626" y="1678588"/>
            <a:ext cx="1750695" cy="71120"/>
          </a:xfrm>
          <a:custGeom>
            <a:avLst/>
            <a:gdLst/>
            <a:ahLst/>
            <a:cxnLst/>
            <a:rect l="l" t="t" r="r" b="b"/>
            <a:pathLst>
              <a:path w="1750695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750218" y="0"/>
                </a:lnTo>
                <a:lnTo>
                  <a:pt x="1750218" y="5541"/>
                </a:lnTo>
                <a:lnTo>
                  <a:pt x="1750218" y="20653"/>
                </a:lnTo>
                <a:lnTo>
                  <a:pt x="1750218" y="43067"/>
                </a:lnTo>
                <a:lnTo>
                  <a:pt x="1750218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143626" y="1608072"/>
            <a:ext cx="1750695" cy="71120"/>
          </a:xfrm>
          <a:custGeom>
            <a:avLst/>
            <a:gdLst/>
            <a:ahLst/>
            <a:cxnLst/>
            <a:rect l="l" t="t" r="r" b="b"/>
            <a:pathLst>
              <a:path w="1750695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750218" y="70515"/>
                </a:lnTo>
                <a:lnTo>
                  <a:pt x="1750218" y="64973"/>
                </a:lnTo>
                <a:lnTo>
                  <a:pt x="1750218" y="49861"/>
                </a:lnTo>
                <a:lnTo>
                  <a:pt x="1750218" y="27447"/>
                </a:lnTo>
                <a:lnTo>
                  <a:pt x="1750218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979443" y="1632866"/>
            <a:ext cx="91440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700839" y="1938144"/>
            <a:ext cx="962025" cy="71120"/>
          </a:xfrm>
          <a:custGeom>
            <a:avLst/>
            <a:gdLst/>
            <a:ahLst/>
            <a:cxnLst/>
            <a:rect l="l" t="t" r="r" b="b"/>
            <a:pathLst>
              <a:path w="962025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962024" y="0"/>
                </a:lnTo>
                <a:lnTo>
                  <a:pt x="962024" y="5541"/>
                </a:lnTo>
                <a:lnTo>
                  <a:pt x="962024" y="20653"/>
                </a:lnTo>
                <a:lnTo>
                  <a:pt x="962024" y="43067"/>
                </a:lnTo>
                <a:lnTo>
                  <a:pt x="962025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700839" y="1867629"/>
            <a:ext cx="962025" cy="71120"/>
          </a:xfrm>
          <a:custGeom>
            <a:avLst/>
            <a:gdLst/>
            <a:ahLst/>
            <a:cxnLst/>
            <a:rect l="l" t="t" r="r" b="b"/>
            <a:pathLst>
              <a:path w="962025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962024" y="70515"/>
                </a:lnTo>
                <a:lnTo>
                  <a:pt x="962024" y="64973"/>
                </a:lnTo>
                <a:lnTo>
                  <a:pt x="962024" y="49861"/>
                </a:lnTo>
                <a:lnTo>
                  <a:pt x="962024" y="27447"/>
                </a:lnTo>
                <a:lnTo>
                  <a:pt x="962025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36606" y="1892424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062665" y="2061969"/>
            <a:ext cx="1719580" cy="71120"/>
          </a:xfrm>
          <a:custGeom>
            <a:avLst/>
            <a:gdLst/>
            <a:ahLst/>
            <a:cxnLst/>
            <a:rect l="l" t="t" r="r" b="b"/>
            <a:pathLst>
              <a:path w="1719579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719261" y="0"/>
                </a:lnTo>
                <a:lnTo>
                  <a:pt x="1719261" y="5541"/>
                </a:lnTo>
                <a:lnTo>
                  <a:pt x="1719261" y="20653"/>
                </a:lnTo>
                <a:lnTo>
                  <a:pt x="1719261" y="43067"/>
                </a:lnTo>
                <a:lnTo>
                  <a:pt x="1719261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062665" y="1991454"/>
            <a:ext cx="1719580" cy="71120"/>
          </a:xfrm>
          <a:custGeom>
            <a:avLst/>
            <a:gdLst/>
            <a:ahLst/>
            <a:cxnLst/>
            <a:rect l="l" t="t" r="r" b="b"/>
            <a:pathLst>
              <a:path w="1719579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719261" y="70515"/>
                </a:lnTo>
                <a:lnTo>
                  <a:pt x="1719261" y="64973"/>
                </a:lnTo>
                <a:lnTo>
                  <a:pt x="1719261" y="49861"/>
                </a:lnTo>
                <a:lnTo>
                  <a:pt x="1719261" y="27447"/>
                </a:lnTo>
                <a:lnTo>
                  <a:pt x="1719261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877050" y="2016249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541293" y="2319144"/>
            <a:ext cx="948055" cy="71120"/>
          </a:xfrm>
          <a:custGeom>
            <a:avLst/>
            <a:gdLst/>
            <a:ahLst/>
            <a:cxnLst/>
            <a:rect l="l" t="t" r="r" b="b"/>
            <a:pathLst>
              <a:path w="948054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947736" y="0"/>
                </a:lnTo>
                <a:lnTo>
                  <a:pt x="947737" y="5541"/>
                </a:lnTo>
                <a:lnTo>
                  <a:pt x="947737" y="20653"/>
                </a:lnTo>
                <a:lnTo>
                  <a:pt x="947737" y="43067"/>
                </a:lnTo>
                <a:lnTo>
                  <a:pt x="947738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541293" y="2248629"/>
            <a:ext cx="948055" cy="71120"/>
          </a:xfrm>
          <a:custGeom>
            <a:avLst/>
            <a:gdLst/>
            <a:ahLst/>
            <a:cxnLst/>
            <a:rect l="l" t="t" r="r" b="b"/>
            <a:pathLst>
              <a:path w="948054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947736" y="70515"/>
                </a:lnTo>
                <a:lnTo>
                  <a:pt x="947737" y="64973"/>
                </a:lnTo>
                <a:lnTo>
                  <a:pt x="947737" y="49861"/>
                </a:lnTo>
                <a:lnTo>
                  <a:pt x="947737" y="27447"/>
                </a:lnTo>
                <a:lnTo>
                  <a:pt x="947738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962773" y="2273424"/>
            <a:ext cx="9143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607968" y="2442969"/>
            <a:ext cx="1941195" cy="71120"/>
          </a:xfrm>
          <a:custGeom>
            <a:avLst/>
            <a:gdLst/>
            <a:ahLst/>
            <a:cxnLst/>
            <a:rect l="l" t="t" r="r" b="b"/>
            <a:pathLst>
              <a:path w="1941195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940719" y="0"/>
                </a:lnTo>
                <a:lnTo>
                  <a:pt x="1940719" y="5541"/>
                </a:lnTo>
                <a:lnTo>
                  <a:pt x="1940719" y="20653"/>
                </a:lnTo>
                <a:lnTo>
                  <a:pt x="1940719" y="43067"/>
                </a:lnTo>
                <a:lnTo>
                  <a:pt x="1940719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607968" y="2372454"/>
            <a:ext cx="1941195" cy="71120"/>
          </a:xfrm>
          <a:custGeom>
            <a:avLst/>
            <a:gdLst/>
            <a:ahLst/>
            <a:cxnLst/>
            <a:rect l="l" t="t" r="r" b="b"/>
            <a:pathLst>
              <a:path w="1941195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940719" y="70515"/>
                </a:lnTo>
                <a:lnTo>
                  <a:pt x="1940719" y="64973"/>
                </a:lnTo>
                <a:lnTo>
                  <a:pt x="1940719" y="49861"/>
                </a:lnTo>
                <a:lnTo>
                  <a:pt x="1940719" y="27447"/>
                </a:lnTo>
                <a:lnTo>
                  <a:pt x="1940719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536654" y="2397249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538912" y="2700144"/>
            <a:ext cx="1095375" cy="71120"/>
          </a:xfrm>
          <a:custGeom>
            <a:avLst/>
            <a:gdLst/>
            <a:ahLst/>
            <a:cxnLst/>
            <a:rect l="l" t="t" r="r" b="b"/>
            <a:pathLst>
              <a:path w="1095375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1095374" y="0"/>
                </a:lnTo>
                <a:lnTo>
                  <a:pt x="1095374" y="5541"/>
                </a:lnTo>
                <a:lnTo>
                  <a:pt x="1095374" y="20653"/>
                </a:lnTo>
                <a:lnTo>
                  <a:pt x="1095374" y="43067"/>
                </a:lnTo>
                <a:lnTo>
                  <a:pt x="1095375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538912" y="2629629"/>
            <a:ext cx="1095375" cy="71120"/>
          </a:xfrm>
          <a:custGeom>
            <a:avLst/>
            <a:gdLst/>
            <a:ahLst/>
            <a:cxnLst/>
            <a:rect l="l" t="t" r="r" b="b"/>
            <a:pathLst>
              <a:path w="1095375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1095374" y="70515"/>
                </a:lnTo>
                <a:lnTo>
                  <a:pt x="1095374" y="64973"/>
                </a:lnTo>
                <a:lnTo>
                  <a:pt x="1095374" y="49861"/>
                </a:lnTo>
                <a:lnTo>
                  <a:pt x="1095374" y="27447"/>
                </a:lnTo>
                <a:lnTo>
                  <a:pt x="1095375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029448" y="2654424"/>
            <a:ext cx="9143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531772" y="2826351"/>
            <a:ext cx="1303020" cy="71120"/>
          </a:xfrm>
          <a:custGeom>
            <a:avLst/>
            <a:gdLst/>
            <a:ahLst/>
            <a:cxnLst/>
            <a:rect l="l" t="t" r="r" b="b"/>
            <a:pathLst>
              <a:path w="1303020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302540" y="0"/>
                </a:lnTo>
                <a:lnTo>
                  <a:pt x="1302540" y="5541"/>
                </a:lnTo>
                <a:lnTo>
                  <a:pt x="1302540" y="20653"/>
                </a:lnTo>
                <a:lnTo>
                  <a:pt x="1302540" y="43067"/>
                </a:lnTo>
                <a:lnTo>
                  <a:pt x="1302540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531772" y="2755835"/>
            <a:ext cx="1303020" cy="71120"/>
          </a:xfrm>
          <a:custGeom>
            <a:avLst/>
            <a:gdLst/>
            <a:ahLst/>
            <a:cxnLst/>
            <a:rect l="l" t="t" r="r" b="b"/>
            <a:pathLst>
              <a:path w="1303020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302540" y="70515"/>
                </a:lnTo>
                <a:lnTo>
                  <a:pt x="1302540" y="64973"/>
                </a:lnTo>
                <a:lnTo>
                  <a:pt x="1302540" y="49861"/>
                </a:lnTo>
                <a:lnTo>
                  <a:pt x="1302540" y="27447"/>
                </a:lnTo>
                <a:lnTo>
                  <a:pt x="1302540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129460" y="2780629"/>
            <a:ext cx="91439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519862" y="3081144"/>
            <a:ext cx="1095375" cy="71120"/>
          </a:xfrm>
          <a:custGeom>
            <a:avLst/>
            <a:gdLst/>
            <a:ahLst/>
            <a:cxnLst/>
            <a:rect l="l" t="t" r="r" b="b"/>
            <a:pathLst>
              <a:path w="1095375" h="71119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1095374" y="0"/>
                </a:lnTo>
                <a:lnTo>
                  <a:pt x="1095374" y="5541"/>
                </a:lnTo>
                <a:lnTo>
                  <a:pt x="1095374" y="20653"/>
                </a:lnTo>
                <a:lnTo>
                  <a:pt x="1095374" y="43067"/>
                </a:lnTo>
                <a:lnTo>
                  <a:pt x="1095375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519862" y="3010629"/>
            <a:ext cx="1095375" cy="71120"/>
          </a:xfrm>
          <a:custGeom>
            <a:avLst/>
            <a:gdLst/>
            <a:ahLst/>
            <a:cxnLst/>
            <a:rect l="l" t="t" r="r" b="b"/>
            <a:pathLst>
              <a:path w="1095375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1095374" y="70515"/>
                </a:lnTo>
                <a:lnTo>
                  <a:pt x="1095374" y="64973"/>
                </a:lnTo>
                <a:lnTo>
                  <a:pt x="1095374" y="49861"/>
                </a:lnTo>
                <a:lnTo>
                  <a:pt x="1095374" y="27447"/>
                </a:lnTo>
                <a:lnTo>
                  <a:pt x="1095375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010398" y="3035424"/>
            <a:ext cx="9143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260310" y="3207351"/>
            <a:ext cx="1541145" cy="71120"/>
          </a:xfrm>
          <a:custGeom>
            <a:avLst/>
            <a:gdLst/>
            <a:ahLst/>
            <a:cxnLst/>
            <a:rect l="l" t="t" r="r" b="b"/>
            <a:pathLst>
              <a:path w="1541145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540668" y="0"/>
                </a:lnTo>
                <a:lnTo>
                  <a:pt x="1540668" y="5541"/>
                </a:lnTo>
                <a:lnTo>
                  <a:pt x="1540668" y="20653"/>
                </a:lnTo>
                <a:lnTo>
                  <a:pt x="1540668" y="43067"/>
                </a:lnTo>
                <a:lnTo>
                  <a:pt x="1540668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260310" y="3136835"/>
            <a:ext cx="1541145" cy="71120"/>
          </a:xfrm>
          <a:custGeom>
            <a:avLst/>
            <a:gdLst/>
            <a:ahLst/>
            <a:cxnLst/>
            <a:rect l="l" t="t" r="r" b="b"/>
            <a:pathLst>
              <a:path w="1541145" h="71119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540668" y="70515"/>
                </a:lnTo>
                <a:lnTo>
                  <a:pt x="1540668" y="64973"/>
                </a:lnTo>
                <a:lnTo>
                  <a:pt x="1540668" y="49861"/>
                </a:lnTo>
                <a:lnTo>
                  <a:pt x="1540668" y="27447"/>
                </a:lnTo>
                <a:lnTo>
                  <a:pt x="1540668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984204" y="3161629"/>
            <a:ext cx="9143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822529" y="3317524"/>
            <a:ext cx="9143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610350" y="3290887"/>
            <a:ext cx="0" cy="145415"/>
          </a:xfrm>
          <a:custGeom>
            <a:avLst/>
            <a:gdLst/>
            <a:ahLst/>
            <a:cxnLst/>
            <a:rect l="l" t="t" r="r" b="b"/>
            <a:pathLst>
              <a:path w="0" h="145414">
                <a:moveTo>
                  <a:pt x="0" y="0"/>
                </a:moveTo>
                <a:lnTo>
                  <a:pt x="1" y="145256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615113" y="3362324"/>
            <a:ext cx="2207895" cy="1270"/>
          </a:xfrm>
          <a:custGeom>
            <a:avLst/>
            <a:gdLst/>
            <a:ahLst/>
            <a:cxnLst/>
            <a:rect l="l" t="t" r="r" b="b"/>
            <a:pathLst>
              <a:path w="2207895" h="1270">
                <a:moveTo>
                  <a:pt x="2207417" y="92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376988" y="3716938"/>
            <a:ext cx="2081530" cy="71120"/>
          </a:xfrm>
          <a:custGeom>
            <a:avLst/>
            <a:gdLst/>
            <a:ahLst/>
            <a:cxnLst/>
            <a:rect l="l" t="t" r="r" b="b"/>
            <a:pathLst>
              <a:path w="2081529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2081215" y="0"/>
                </a:lnTo>
                <a:lnTo>
                  <a:pt x="2081215" y="5541"/>
                </a:lnTo>
                <a:lnTo>
                  <a:pt x="2081215" y="20653"/>
                </a:lnTo>
                <a:lnTo>
                  <a:pt x="2081215" y="43067"/>
                </a:lnTo>
                <a:lnTo>
                  <a:pt x="2081215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376988" y="3646422"/>
            <a:ext cx="2081530" cy="71120"/>
          </a:xfrm>
          <a:custGeom>
            <a:avLst/>
            <a:gdLst/>
            <a:ahLst/>
            <a:cxnLst/>
            <a:rect l="l" t="t" r="r" b="b"/>
            <a:pathLst>
              <a:path w="2081529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2081215" y="70515"/>
                </a:lnTo>
                <a:lnTo>
                  <a:pt x="2081215" y="64973"/>
                </a:lnTo>
                <a:lnTo>
                  <a:pt x="2081215" y="49861"/>
                </a:lnTo>
                <a:lnTo>
                  <a:pt x="2081215" y="27447"/>
                </a:lnTo>
                <a:lnTo>
                  <a:pt x="2081215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372348" y="3671218"/>
            <a:ext cx="91439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293649" y="3845527"/>
            <a:ext cx="1564640" cy="71120"/>
          </a:xfrm>
          <a:custGeom>
            <a:avLst/>
            <a:gdLst/>
            <a:ahLst/>
            <a:cxnLst/>
            <a:rect l="l" t="t" r="r" b="b"/>
            <a:pathLst>
              <a:path w="1564640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564480" y="0"/>
                </a:lnTo>
                <a:lnTo>
                  <a:pt x="1564480" y="5541"/>
                </a:lnTo>
                <a:lnTo>
                  <a:pt x="1564480" y="20653"/>
                </a:lnTo>
                <a:lnTo>
                  <a:pt x="1564480" y="43067"/>
                </a:lnTo>
                <a:lnTo>
                  <a:pt x="1564480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293649" y="3775011"/>
            <a:ext cx="1564640" cy="71120"/>
          </a:xfrm>
          <a:custGeom>
            <a:avLst/>
            <a:gdLst/>
            <a:ahLst/>
            <a:cxnLst/>
            <a:rect l="l" t="t" r="r" b="b"/>
            <a:pathLst>
              <a:path w="1564640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564480" y="70515"/>
                </a:lnTo>
                <a:lnTo>
                  <a:pt x="1564480" y="64973"/>
                </a:lnTo>
                <a:lnTo>
                  <a:pt x="1564480" y="49861"/>
                </a:lnTo>
                <a:lnTo>
                  <a:pt x="1564480" y="27447"/>
                </a:lnTo>
                <a:lnTo>
                  <a:pt x="1564480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027067" y="3799805"/>
            <a:ext cx="9143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536532" y="3974113"/>
            <a:ext cx="1152525" cy="71120"/>
          </a:xfrm>
          <a:custGeom>
            <a:avLst/>
            <a:gdLst/>
            <a:ahLst/>
            <a:cxnLst/>
            <a:rect l="l" t="t" r="r" b="b"/>
            <a:pathLst>
              <a:path w="1152525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1152527" y="0"/>
                </a:lnTo>
                <a:lnTo>
                  <a:pt x="1152527" y="5541"/>
                </a:lnTo>
                <a:lnTo>
                  <a:pt x="1152527" y="20653"/>
                </a:lnTo>
                <a:lnTo>
                  <a:pt x="1152527" y="43067"/>
                </a:lnTo>
                <a:lnTo>
                  <a:pt x="1152528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536532" y="3903597"/>
            <a:ext cx="1152525" cy="71120"/>
          </a:xfrm>
          <a:custGeom>
            <a:avLst/>
            <a:gdLst/>
            <a:ahLst/>
            <a:cxnLst/>
            <a:rect l="l" t="t" r="r" b="b"/>
            <a:pathLst>
              <a:path w="1152525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1152527" y="70515"/>
                </a:lnTo>
                <a:lnTo>
                  <a:pt x="1152527" y="64973"/>
                </a:lnTo>
                <a:lnTo>
                  <a:pt x="1152527" y="49861"/>
                </a:lnTo>
                <a:lnTo>
                  <a:pt x="1152527" y="27447"/>
                </a:lnTo>
                <a:lnTo>
                  <a:pt x="1152528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067547" y="3928393"/>
            <a:ext cx="91439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703221" y="4224423"/>
            <a:ext cx="1533525" cy="71120"/>
          </a:xfrm>
          <a:custGeom>
            <a:avLst/>
            <a:gdLst/>
            <a:ahLst/>
            <a:cxnLst/>
            <a:rect l="l" t="t" r="r" b="b"/>
            <a:pathLst>
              <a:path w="1533525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533527" y="0"/>
                </a:lnTo>
                <a:lnTo>
                  <a:pt x="1533527" y="5541"/>
                </a:lnTo>
                <a:lnTo>
                  <a:pt x="1533527" y="20653"/>
                </a:lnTo>
                <a:lnTo>
                  <a:pt x="1533527" y="43067"/>
                </a:lnTo>
                <a:lnTo>
                  <a:pt x="1533527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703221" y="4153907"/>
            <a:ext cx="1533525" cy="71120"/>
          </a:xfrm>
          <a:custGeom>
            <a:avLst/>
            <a:gdLst/>
            <a:ahLst/>
            <a:cxnLst/>
            <a:rect l="l" t="t" r="r" b="b"/>
            <a:pathLst>
              <a:path w="1533525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533527" y="70515"/>
                </a:lnTo>
                <a:lnTo>
                  <a:pt x="1533527" y="64973"/>
                </a:lnTo>
                <a:lnTo>
                  <a:pt x="1533527" y="49861"/>
                </a:lnTo>
                <a:lnTo>
                  <a:pt x="1533527" y="27447"/>
                </a:lnTo>
                <a:lnTo>
                  <a:pt x="1533527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420919" y="4178701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207922" y="4353011"/>
            <a:ext cx="1445895" cy="71120"/>
          </a:xfrm>
          <a:custGeom>
            <a:avLst/>
            <a:gdLst/>
            <a:ahLst/>
            <a:cxnLst/>
            <a:rect l="l" t="t" r="r" b="b"/>
            <a:pathLst>
              <a:path w="1445895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445416" y="0"/>
                </a:lnTo>
                <a:lnTo>
                  <a:pt x="1445416" y="5541"/>
                </a:lnTo>
                <a:lnTo>
                  <a:pt x="1445416" y="20653"/>
                </a:lnTo>
                <a:lnTo>
                  <a:pt x="1445416" y="43067"/>
                </a:lnTo>
                <a:lnTo>
                  <a:pt x="1445416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207922" y="4282495"/>
            <a:ext cx="1445895" cy="71120"/>
          </a:xfrm>
          <a:custGeom>
            <a:avLst/>
            <a:gdLst/>
            <a:ahLst/>
            <a:cxnLst/>
            <a:rect l="l" t="t" r="r" b="b"/>
            <a:pathLst>
              <a:path w="1445895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445416" y="70515"/>
                </a:lnTo>
                <a:lnTo>
                  <a:pt x="1445416" y="64973"/>
                </a:lnTo>
                <a:lnTo>
                  <a:pt x="1445416" y="49861"/>
                </a:lnTo>
                <a:lnTo>
                  <a:pt x="1445416" y="27447"/>
                </a:lnTo>
                <a:lnTo>
                  <a:pt x="1445416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873230" y="4307290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253166" y="4476835"/>
            <a:ext cx="1417320" cy="71120"/>
          </a:xfrm>
          <a:custGeom>
            <a:avLst/>
            <a:gdLst/>
            <a:ahLst/>
            <a:cxnLst/>
            <a:rect l="l" t="t" r="r" b="b"/>
            <a:pathLst>
              <a:path w="1417320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416841" y="0"/>
                </a:lnTo>
                <a:lnTo>
                  <a:pt x="1416841" y="5541"/>
                </a:lnTo>
                <a:lnTo>
                  <a:pt x="1416841" y="20653"/>
                </a:lnTo>
                <a:lnTo>
                  <a:pt x="1416841" y="43067"/>
                </a:lnTo>
                <a:lnTo>
                  <a:pt x="1416841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253166" y="4406319"/>
            <a:ext cx="1417320" cy="71120"/>
          </a:xfrm>
          <a:custGeom>
            <a:avLst/>
            <a:gdLst/>
            <a:ahLst/>
            <a:cxnLst/>
            <a:rect l="l" t="t" r="r" b="b"/>
            <a:pathLst>
              <a:path w="1417320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416841" y="70515"/>
                </a:lnTo>
                <a:lnTo>
                  <a:pt x="1416841" y="64973"/>
                </a:lnTo>
                <a:lnTo>
                  <a:pt x="1416841" y="49861"/>
                </a:lnTo>
                <a:lnTo>
                  <a:pt x="1416841" y="27447"/>
                </a:lnTo>
                <a:lnTo>
                  <a:pt x="1416841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918474" y="4431115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665122" y="4736391"/>
            <a:ext cx="942975" cy="71120"/>
          </a:xfrm>
          <a:custGeom>
            <a:avLst/>
            <a:gdLst/>
            <a:ahLst/>
            <a:cxnLst/>
            <a:rect l="l" t="t" r="r" b="b"/>
            <a:pathLst>
              <a:path w="942975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942970" y="0"/>
                </a:lnTo>
                <a:lnTo>
                  <a:pt x="942971" y="5541"/>
                </a:lnTo>
                <a:lnTo>
                  <a:pt x="942971" y="20653"/>
                </a:lnTo>
                <a:lnTo>
                  <a:pt x="942971" y="43067"/>
                </a:lnTo>
                <a:lnTo>
                  <a:pt x="942971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665122" y="4665876"/>
            <a:ext cx="942975" cy="71120"/>
          </a:xfrm>
          <a:custGeom>
            <a:avLst/>
            <a:gdLst/>
            <a:ahLst/>
            <a:cxnLst/>
            <a:rect l="l" t="t" r="r" b="b"/>
            <a:pathLst>
              <a:path w="942975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942970" y="70515"/>
                </a:lnTo>
                <a:lnTo>
                  <a:pt x="942971" y="64973"/>
                </a:lnTo>
                <a:lnTo>
                  <a:pt x="942971" y="49861"/>
                </a:lnTo>
                <a:lnTo>
                  <a:pt x="942971" y="27447"/>
                </a:lnTo>
                <a:lnTo>
                  <a:pt x="942971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094687" y="4690671"/>
            <a:ext cx="91440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072188" y="4862599"/>
            <a:ext cx="1884045" cy="71120"/>
          </a:xfrm>
          <a:custGeom>
            <a:avLst/>
            <a:gdLst/>
            <a:ahLst/>
            <a:cxnLst/>
            <a:rect l="l" t="t" r="r" b="b"/>
            <a:pathLst>
              <a:path w="1884045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883568" y="0"/>
                </a:lnTo>
                <a:lnTo>
                  <a:pt x="1883568" y="5541"/>
                </a:lnTo>
                <a:lnTo>
                  <a:pt x="1883568" y="20653"/>
                </a:lnTo>
                <a:lnTo>
                  <a:pt x="1883568" y="43067"/>
                </a:lnTo>
                <a:lnTo>
                  <a:pt x="1883568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072188" y="4792083"/>
            <a:ext cx="1884045" cy="71120"/>
          </a:xfrm>
          <a:custGeom>
            <a:avLst/>
            <a:gdLst/>
            <a:ahLst/>
            <a:cxnLst/>
            <a:rect l="l" t="t" r="r" b="b"/>
            <a:pathLst>
              <a:path w="1884045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883568" y="70515"/>
                </a:lnTo>
                <a:lnTo>
                  <a:pt x="1883568" y="64973"/>
                </a:lnTo>
                <a:lnTo>
                  <a:pt x="1883568" y="49861"/>
                </a:lnTo>
                <a:lnTo>
                  <a:pt x="1883568" y="27447"/>
                </a:lnTo>
                <a:lnTo>
                  <a:pt x="1883568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968480" y="4816877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722270" y="5115011"/>
            <a:ext cx="2100580" cy="71120"/>
          </a:xfrm>
          <a:custGeom>
            <a:avLst/>
            <a:gdLst/>
            <a:ahLst/>
            <a:cxnLst/>
            <a:rect l="l" t="t" r="r" b="b"/>
            <a:pathLst>
              <a:path w="2100579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2100264" y="0"/>
                </a:lnTo>
                <a:lnTo>
                  <a:pt x="2100264" y="5541"/>
                </a:lnTo>
                <a:lnTo>
                  <a:pt x="2100264" y="20653"/>
                </a:lnTo>
                <a:lnTo>
                  <a:pt x="2100264" y="43067"/>
                </a:lnTo>
                <a:lnTo>
                  <a:pt x="2100264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722270" y="5044495"/>
            <a:ext cx="2100580" cy="71120"/>
          </a:xfrm>
          <a:custGeom>
            <a:avLst/>
            <a:gdLst/>
            <a:ahLst/>
            <a:cxnLst/>
            <a:rect l="l" t="t" r="r" b="b"/>
            <a:pathLst>
              <a:path w="2100579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2100264" y="70515"/>
                </a:lnTo>
                <a:lnTo>
                  <a:pt x="2100264" y="64973"/>
                </a:lnTo>
                <a:lnTo>
                  <a:pt x="2100264" y="49861"/>
                </a:lnTo>
                <a:lnTo>
                  <a:pt x="2100264" y="27447"/>
                </a:lnTo>
                <a:lnTo>
                  <a:pt x="2100264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723337" y="5069291"/>
            <a:ext cx="9144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538916" y="5248361"/>
            <a:ext cx="955040" cy="71120"/>
          </a:xfrm>
          <a:custGeom>
            <a:avLst/>
            <a:gdLst/>
            <a:ahLst/>
            <a:cxnLst/>
            <a:rect l="l" t="t" r="r" b="b"/>
            <a:pathLst>
              <a:path w="955040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954877" y="0"/>
                </a:lnTo>
                <a:lnTo>
                  <a:pt x="954877" y="5541"/>
                </a:lnTo>
                <a:lnTo>
                  <a:pt x="954877" y="20653"/>
                </a:lnTo>
                <a:lnTo>
                  <a:pt x="954877" y="43067"/>
                </a:lnTo>
                <a:lnTo>
                  <a:pt x="954878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538916" y="5177845"/>
            <a:ext cx="955040" cy="71120"/>
          </a:xfrm>
          <a:custGeom>
            <a:avLst/>
            <a:gdLst/>
            <a:ahLst/>
            <a:cxnLst/>
            <a:rect l="l" t="t" r="r" b="b"/>
            <a:pathLst>
              <a:path w="955040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954877" y="70515"/>
                </a:lnTo>
                <a:lnTo>
                  <a:pt x="954877" y="64973"/>
                </a:lnTo>
                <a:lnTo>
                  <a:pt x="954877" y="49861"/>
                </a:lnTo>
                <a:lnTo>
                  <a:pt x="954877" y="27447"/>
                </a:lnTo>
                <a:lnTo>
                  <a:pt x="954878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968480" y="5202640"/>
            <a:ext cx="91440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660356" y="5498393"/>
            <a:ext cx="990600" cy="71120"/>
          </a:xfrm>
          <a:custGeom>
            <a:avLst/>
            <a:gdLst/>
            <a:ahLst/>
            <a:cxnLst/>
            <a:rect l="l" t="t" r="r" b="b"/>
            <a:pathLst>
              <a:path w="990600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1" y="0"/>
                </a:lnTo>
                <a:lnTo>
                  <a:pt x="990599" y="0"/>
                </a:lnTo>
                <a:lnTo>
                  <a:pt x="990599" y="5541"/>
                </a:lnTo>
                <a:lnTo>
                  <a:pt x="990599" y="20653"/>
                </a:lnTo>
                <a:lnTo>
                  <a:pt x="990599" y="43067"/>
                </a:lnTo>
                <a:lnTo>
                  <a:pt x="990600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660356" y="5427877"/>
            <a:ext cx="990600" cy="71120"/>
          </a:xfrm>
          <a:custGeom>
            <a:avLst/>
            <a:gdLst/>
            <a:ahLst/>
            <a:cxnLst/>
            <a:rect l="l" t="t" r="r" b="b"/>
            <a:pathLst>
              <a:path w="990600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1" y="70515"/>
                </a:lnTo>
                <a:lnTo>
                  <a:pt x="990599" y="70515"/>
                </a:lnTo>
                <a:lnTo>
                  <a:pt x="990599" y="64973"/>
                </a:lnTo>
                <a:lnTo>
                  <a:pt x="990599" y="49861"/>
                </a:lnTo>
                <a:lnTo>
                  <a:pt x="990599" y="27447"/>
                </a:lnTo>
                <a:lnTo>
                  <a:pt x="990600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108976" y="5452671"/>
            <a:ext cx="91440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350796" y="5622218"/>
            <a:ext cx="1640839" cy="71120"/>
          </a:xfrm>
          <a:custGeom>
            <a:avLst/>
            <a:gdLst/>
            <a:ahLst/>
            <a:cxnLst/>
            <a:rect l="l" t="t" r="r" b="b"/>
            <a:pathLst>
              <a:path w="1640840" h="71120">
                <a:moveTo>
                  <a:pt x="0" y="70515"/>
                </a:moveTo>
                <a:lnTo>
                  <a:pt x="0" y="43067"/>
                </a:lnTo>
                <a:lnTo>
                  <a:pt x="0" y="20653"/>
                </a:lnTo>
                <a:lnTo>
                  <a:pt x="0" y="5541"/>
                </a:lnTo>
                <a:lnTo>
                  <a:pt x="0" y="0"/>
                </a:lnTo>
                <a:lnTo>
                  <a:pt x="1640683" y="0"/>
                </a:lnTo>
                <a:lnTo>
                  <a:pt x="1640683" y="5541"/>
                </a:lnTo>
                <a:lnTo>
                  <a:pt x="1640683" y="20653"/>
                </a:lnTo>
                <a:lnTo>
                  <a:pt x="1640683" y="43067"/>
                </a:lnTo>
                <a:lnTo>
                  <a:pt x="1640683" y="70515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350796" y="5551702"/>
            <a:ext cx="1640839" cy="71120"/>
          </a:xfrm>
          <a:custGeom>
            <a:avLst/>
            <a:gdLst/>
            <a:ahLst/>
            <a:cxnLst/>
            <a:rect l="l" t="t" r="r" b="b"/>
            <a:pathLst>
              <a:path w="1640840" h="71120">
                <a:moveTo>
                  <a:pt x="0" y="0"/>
                </a:moveTo>
                <a:lnTo>
                  <a:pt x="0" y="27447"/>
                </a:lnTo>
                <a:lnTo>
                  <a:pt x="0" y="49861"/>
                </a:lnTo>
                <a:lnTo>
                  <a:pt x="0" y="64973"/>
                </a:lnTo>
                <a:lnTo>
                  <a:pt x="0" y="70515"/>
                </a:lnTo>
                <a:lnTo>
                  <a:pt x="1640683" y="70515"/>
                </a:lnTo>
                <a:lnTo>
                  <a:pt x="1640683" y="64973"/>
                </a:lnTo>
                <a:lnTo>
                  <a:pt x="1640683" y="49861"/>
                </a:lnTo>
                <a:lnTo>
                  <a:pt x="1640683" y="27447"/>
                </a:lnTo>
                <a:lnTo>
                  <a:pt x="1640683" y="0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130405" y="5576496"/>
            <a:ext cx="91440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 txBox="1"/>
          <p:nvPr/>
        </p:nvSpPr>
        <p:spPr>
          <a:xfrm>
            <a:off x="5385361" y="5802883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460206" y="5698951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1" y="6905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6143625" y="5698951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1" y="6905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6838950" y="5698951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1" y="6905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528263" y="5698951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1" y="6905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221206" y="5698951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0"/>
                </a:moveTo>
                <a:lnTo>
                  <a:pt x="1" y="6905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 txBox="1"/>
          <p:nvPr/>
        </p:nvSpPr>
        <p:spPr>
          <a:xfrm>
            <a:off x="8171988" y="5802883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350718" y="5802883"/>
            <a:ext cx="911860" cy="379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0485">
              <a:lnSpc>
                <a:spcPts val="139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0.5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0"/>
              </a:lnSpc>
            </a:pPr>
            <a:r>
              <a:rPr dirty="0" sz="1200" spc="-5">
                <a:latin typeface="Arial"/>
                <a:cs typeface="Arial"/>
              </a:rPr>
              <a:t>Hazard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Ratio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460206" y="887766"/>
            <a:ext cx="0" cy="4832985"/>
          </a:xfrm>
          <a:custGeom>
            <a:avLst/>
            <a:gdLst/>
            <a:ahLst/>
            <a:cxnLst/>
            <a:rect l="l" t="t" r="r" b="b"/>
            <a:pathLst>
              <a:path w="0" h="4832985">
                <a:moveTo>
                  <a:pt x="0" y="0"/>
                </a:moveTo>
                <a:lnTo>
                  <a:pt x="1" y="483261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922496" y="887766"/>
            <a:ext cx="0" cy="4832985"/>
          </a:xfrm>
          <a:custGeom>
            <a:avLst/>
            <a:gdLst/>
            <a:ahLst/>
            <a:cxnLst/>
            <a:rect l="l" t="t" r="r" b="b"/>
            <a:pathLst>
              <a:path w="0" h="4832985">
                <a:moveTo>
                  <a:pt x="0" y="0"/>
                </a:moveTo>
                <a:lnTo>
                  <a:pt x="1" y="483261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812754" y="3446113"/>
            <a:ext cx="9143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536778" y="3419475"/>
            <a:ext cx="0" cy="145415"/>
          </a:xfrm>
          <a:custGeom>
            <a:avLst/>
            <a:gdLst/>
            <a:ahLst/>
            <a:cxnLst/>
            <a:rect l="l" t="t" r="r" b="b"/>
            <a:pathLst>
              <a:path w="0" h="145414">
                <a:moveTo>
                  <a:pt x="1" y="0"/>
                </a:moveTo>
                <a:lnTo>
                  <a:pt x="0" y="145256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467350" y="3490912"/>
            <a:ext cx="3065145" cy="0"/>
          </a:xfrm>
          <a:custGeom>
            <a:avLst/>
            <a:gdLst/>
            <a:ahLst/>
            <a:cxnLst/>
            <a:rect l="l" t="t" r="r" b="b"/>
            <a:pathLst>
              <a:path w="3065145" h="0">
                <a:moveTo>
                  <a:pt x="0" y="0"/>
                </a:moveTo>
                <a:lnTo>
                  <a:pt x="3064667" y="1"/>
                </a:lnTo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196" name="object 19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370332"/>
            <a:ext cx="7856220" cy="95821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dirty="0" spc="-5"/>
              <a:t>Pre-specified Sensitivity Analysis for</a:t>
            </a:r>
            <a:r>
              <a:rPr dirty="0" spc="-195"/>
              <a:t> </a:t>
            </a:r>
            <a:r>
              <a:rPr dirty="0" spc="-5"/>
              <a:t>the  </a:t>
            </a:r>
            <a:r>
              <a:rPr dirty="0"/>
              <a:t>Primary</a:t>
            </a:r>
            <a:r>
              <a:rPr dirty="0" spc="-15"/>
              <a:t> </a:t>
            </a:r>
            <a:r>
              <a:rPr dirty="0" spc="-10"/>
              <a:t>Endpoint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869950" y="1347723"/>
            <a:ext cx="10170160" cy="2893695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800" spc="-5" b="1">
                <a:latin typeface="Arial"/>
                <a:cs typeface="Arial"/>
              </a:rPr>
              <a:t>Multiple recurrent</a:t>
            </a:r>
            <a:r>
              <a:rPr dirty="0" sz="2800" b="1">
                <a:latin typeface="Arial"/>
                <a:cs typeface="Arial"/>
              </a:rPr>
              <a:t> events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80"/>
              </a:lnSpc>
              <a:spcBef>
                <a:spcPts val="1130"/>
              </a:spcBef>
            </a:pPr>
            <a:r>
              <a:rPr dirty="0" sz="2800" spc="30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300">
                <a:latin typeface="Arial"/>
                <a:cs typeface="Arial"/>
              </a:rPr>
              <a:t>Instead </a:t>
            </a:r>
            <a:r>
              <a:rPr dirty="0" sz="2800">
                <a:latin typeface="Arial"/>
                <a:cs typeface="Arial"/>
              </a:rPr>
              <a:t>of “time-to-first-event”, every primary</a:t>
            </a:r>
            <a:r>
              <a:rPr dirty="0" sz="2800" spc="-3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endpoint</a:t>
            </a:r>
            <a:endParaRPr sz="2800">
              <a:latin typeface="Arial"/>
              <a:cs typeface="Arial"/>
            </a:endParaRPr>
          </a:p>
          <a:p>
            <a:pPr marL="358775" marR="5080">
              <a:lnSpc>
                <a:spcPct val="91100"/>
              </a:lnSpc>
              <a:spcBef>
                <a:spcPts val="120"/>
              </a:spcBef>
            </a:pPr>
            <a:r>
              <a:rPr dirty="0" sz="2800">
                <a:latin typeface="Arial"/>
                <a:cs typeface="Arial"/>
              </a:rPr>
              <a:t>event (MI, </a:t>
            </a:r>
            <a:r>
              <a:rPr dirty="0" sz="2800" spc="-55">
                <a:latin typeface="Arial"/>
                <a:cs typeface="Arial"/>
              </a:rPr>
              <a:t>CVA, </a:t>
            </a:r>
            <a:r>
              <a:rPr dirty="0" sz="2800">
                <a:latin typeface="Arial"/>
                <a:cs typeface="Arial"/>
              </a:rPr>
              <a:t>stent thrombosis, severe recurrent ischemia,  CV death) within the study period contributes </a:t>
            </a:r>
            <a:r>
              <a:rPr dirty="0" sz="2800" spc="-5">
                <a:latin typeface="Arial"/>
                <a:cs typeface="Arial"/>
              </a:rPr>
              <a:t>to </a:t>
            </a:r>
            <a:r>
              <a:rPr dirty="0" sz="2800">
                <a:latin typeface="Arial"/>
                <a:cs typeface="Arial"/>
              </a:rPr>
              <a:t>estimating the  treatment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effect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800" spc="30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300" b="1">
                <a:latin typeface="Arial"/>
                <a:cs typeface="Arial"/>
              </a:rPr>
              <a:t>HR:0.60 </a:t>
            </a:r>
            <a:r>
              <a:rPr dirty="0" sz="2800" b="1">
                <a:latin typeface="Arial"/>
                <a:cs typeface="Arial"/>
              </a:rPr>
              <a:t>(95% CI 0.41 – 0.89),</a:t>
            </a:r>
            <a:r>
              <a:rPr dirty="0" sz="2800" spc="-33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P=0.011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5124" y="815339"/>
            <a:ext cx="89122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E15000"/>
                </a:solidFill>
                <a:latin typeface="Arial"/>
                <a:cs typeface="Arial"/>
              </a:rPr>
              <a:t>Cumulative Incidence of the Primary</a:t>
            </a:r>
            <a:r>
              <a:rPr dirty="0" sz="3200" spc="-55" b="1">
                <a:solidFill>
                  <a:srgbClr val="E150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E15000"/>
                </a:solidFill>
                <a:latin typeface="Arial"/>
                <a:cs typeface="Arial"/>
              </a:rPr>
              <a:t>Endpoint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4778" y="1371600"/>
            <a:ext cx="6177885" cy="4633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60023" y="2541523"/>
            <a:ext cx="857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p=0.028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250505" y="6186932"/>
            <a:ext cx="8616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54FD4"/>
                </a:solidFill>
                <a:latin typeface="Arial"/>
                <a:cs typeface="Arial"/>
              </a:rPr>
              <a:t>TAILOR</a:t>
            </a:r>
            <a:r>
              <a:rPr dirty="0" sz="1200" spc="-60">
                <a:solidFill>
                  <a:srgbClr val="154FD4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4FD4"/>
                </a:solidFill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02275" y="6700813"/>
            <a:ext cx="1213485" cy="125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©2020 MFMER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7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3946196-</a:t>
            </a:r>
            <a:fld id="{81D60167-4931-47E6-BA6A-407CBD079E47}" type="slidenum"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2131" y="150876"/>
            <a:ext cx="45751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TAILOR </a:t>
            </a:r>
            <a:r>
              <a:rPr dirty="0"/>
              <a:t>PCI</a:t>
            </a:r>
            <a:r>
              <a:rPr dirty="0" spc="-10"/>
              <a:t> Leadership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9414" y="806660"/>
            <a:ext cx="5483225" cy="739140"/>
          </a:xfrm>
          <a:prstGeom prst="rect">
            <a:avLst/>
          </a:prstGeom>
          <a:ln w="15875">
            <a:solidFill>
              <a:srgbClr val="0046AD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 marL="635">
              <a:lnSpc>
                <a:spcPts val="1645"/>
              </a:lnSpc>
              <a:spcBef>
                <a:spcPts val="360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National Heart,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Lung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Blood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Institute: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 spc="-20">
                <a:latin typeface="Arial"/>
                <a:cs typeface="Arial"/>
              </a:rPr>
              <a:t>Yves </a:t>
            </a:r>
            <a:r>
              <a:rPr dirty="0" sz="1400" spc="-5">
                <a:latin typeface="Arial"/>
                <a:cs typeface="Arial"/>
              </a:rPr>
              <a:t>Rosenberg, Nancy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Geller,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Yi-Ping </a:t>
            </a:r>
            <a:r>
              <a:rPr dirty="0" sz="1400" spc="-5">
                <a:latin typeface="Arial"/>
                <a:cs typeface="Arial"/>
              </a:rPr>
              <a:t>Fu, Ahmed Hasan, Erin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Iturriaga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7777" y="806660"/>
            <a:ext cx="5009515" cy="739140"/>
          </a:xfrm>
          <a:prstGeom prst="rect">
            <a:avLst/>
          </a:prstGeom>
          <a:ln w="15875">
            <a:solidFill>
              <a:srgbClr val="0046AD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360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Investigators:</a:t>
            </a:r>
            <a:endParaRPr sz="1400">
              <a:latin typeface="Arial"/>
              <a:cs typeface="Arial"/>
            </a:endParaRPr>
          </a:p>
          <a:p>
            <a:pPr algn="ctr" marL="1184275" marR="1176020">
              <a:lnSpc>
                <a:spcPts val="1680"/>
              </a:lnSpc>
              <a:spcBef>
                <a:spcPts val="20"/>
              </a:spcBef>
            </a:pPr>
            <a:r>
              <a:rPr dirty="0" sz="1400" spc="-5">
                <a:latin typeface="Arial"/>
                <a:cs typeface="Arial"/>
              </a:rPr>
              <a:t>Naveen Pereira, Michael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Farkouh  Kent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Bailey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415" y="1830878"/>
            <a:ext cx="3017520" cy="1385570"/>
          </a:xfrm>
          <a:prstGeom prst="rect">
            <a:avLst/>
          </a:prstGeom>
          <a:ln w="15875">
            <a:solidFill>
              <a:srgbClr val="E15000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algn="ctr" marL="163830" marR="155575">
              <a:lnSpc>
                <a:spcPct val="100000"/>
              </a:lnSpc>
              <a:spcBef>
                <a:spcPts val="359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Clinical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Coordinating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Center: 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Naveen Pereira, Michael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Farkouh,  Julie Byrne, Shaun Goodman,  </a:t>
            </a:r>
            <a:r>
              <a:rPr dirty="0" sz="1400" spc="-15">
                <a:latin typeface="Arial"/>
                <a:cs typeface="Arial"/>
              </a:rPr>
              <a:t>Verghese Mathew, </a:t>
            </a:r>
            <a:r>
              <a:rPr dirty="0" sz="1400" spc="-10">
                <a:latin typeface="Arial"/>
                <a:cs typeface="Arial"/>
              </a:rPr>
              <a:t>Vishu </a:t>
            </a:r>
            <a:r>
              <a:rPr dirty="0" sz="1400" spc="-20">
                <a:latin typeface="Arial"/>
                <a:cs typeface="Arial"/>
              </a:rPr>
              <a:t>Murthy,  </a:t>
            </a:r>
            <a:r>
              <a:rPr dirty="0" sz="1400" spc="-5">
                <a:latin typeface="Arial"/>
                <a:cs typeface="Arial"/>
              </a:rPr>
              <a:t>Monica Olson, Charanjit Rihal,  Derek So, Luanne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Wussow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9579" y="1830878"/>
            <a:ext cx="3017520" cy="739140"/>
          </a:xfrm>
          <a:prstGeom prst="rect">
            <a:avLst/>
          </a:prstGeom>
          <a:ln w="15875">
            <a:solidFill>
              <a:srgbClr val="E15000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359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Coordinating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 spc="-5">
                <a:latin typeface="Arial"/>
                <a:cs typeface="Arial"/>
              </a:rPr>
              <a:t>Kent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Bailey,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 spc="-5">
                <a:latin typeface="Arial"/>
                <a:cs typeface="Arial"/>
              </a:rPr>
              <a:t>Daniel Crusan, Ryan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Lennon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415" y="3623152"/>
            <a:ext cx="3017520" cy="1600835"/>
          </a:xfrm>
          <a:prstGeom prst="rect">
            <a:avLst/>
          </a:prstGeom>
          <a:ln w="15875">
            <a:solidFill>
              <a:srgbClr val="E15000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359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 Safety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Monitoring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Board:</a:t>
            </a:r>
            <a:endParaRPr sz="1400">
              <a:latin typeface="Arial"/>
              <a:cs typeface="Arial"/>
            </a:endParaRPr>
          </a:p>
          <a:p>
            <a:pPr algn="ctr" marL="449580" marR="441959">
              <a:lnSpc>
                <a:spcPts val="1700"/>
              </a:lnSpc>
            </a:pPr>
            <a:r>
              <a:rPr dirty="0" sz="1400" spc="-5">
                <a:latin typeface="Arial"/>
                <a:cs typeface="Arial"/>
              </a:rPr>
              <a:t>Deepak Bhatt (Chair),  George Sopko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(Secretary),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25"/>
              </a:lnSpc>
            </a:pPr>
            <a:r>
              <a:rPr dirty="0" sz="1400" spc="-10">
                <a:latin typeface="Arial"/>
                <a:cs typeface="Arial"/>
              </a:rPr>
              <a:t>Jeffrey </a:t>
            </a:r>
            <a:r>
              <a:rPr dirty="0" sz="1400" spc="-5">
                <a:latin typeface="Arial"/>
                <a:cs typeface="Arial"/>
              </a:rPr>
              <a:t>Anderson, Richard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Conroy,</a:t>
            </a:r>
            <a:endParaRPr sz="1400">
              <a:latin typeface="Arial"/>
              <a:cs typeface="Arial"/>
            </a:endParaRPr>
          </a:p>
          <a:p>
            <a:pPr algn="ctr" marL="297180" marR="289560" indent="-635">
              <a:lnSpc>
                <a:spcPct val="98600"/>
              </a:lnSpc>
              <a:spcBef>
                <a:spcPts val="50"/>
              </a:spcBef>
            </a:pPr>
            <a:r>
              <a:rPr dirty="0" sz="1400" spc="-5">
                <a:latin typeface="Arial"/>
                <a:cs typeface="Arial"/>
              </a:rPr>
              <a:t>Patricia Deverka, Mark </a:t>
            </a:r>
            <a:r>
              <a:rPr dirty="0" sz="1400" spc="-20">
                <a:latin typeface="Arial"/>
                <a:cs typeface="Arial"/>
              </a:rPr>
              <a:t>Hlatky,  </a:t>
            </a:r>
            <a:r>
              <a:rPr dirty="0" sz="1400" spc="-5">
                <a:latin typeface="Arial"/>
                <a:cs typeface="Arial"/>
              </a:rPr>
              <a:t>Stephen Kimmel, Ruth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Pfeiffer,  </a:t>
            </a:r>
            <a:r>
              <a:rPr dirty="0" sz="1400" spc="-5">
                <a:latin typeface="Arial"/>
                <a:cs typeface="Arial"/>
              </a:rPr>
              <a:t>Matthew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Roe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59579" y="3625203"/>
            <a:ext cx="3017520" cy="1385570"/>
          </a:xfrm>
          <a:prstGeom prst="rect">
            <a:avLst/>
          </a:prstGeom>
          <a:ln w="15875">
            <a:solidFill>
              <a:srgbClr val="E15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algn="ctr" marL="459740" marR="451484" indent="-635">
              <a:lnSpc>
                <a:spcPct val="97900"/>
              </a:lnSpc>
              <a:spcBef>
                <a:spcPts val="400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Clinical Event 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Adjudication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Committee: 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Robert </a:t>
            </a:r>
            <a:r>
              <a:rPr dirty="0" sz="1400" spc="-10">
                <a:latin typeface="Arial"/>
                <a:cs typeface="Arial"/>
              </a:rPr>
              <a:t>Welsh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(Co-Chair),</a:t>
            </a:r>
            <a:endParaRPr sz="1400">
              <a:latin typeface="Arial"/>
              <a:cs typeface="Arial"/>
            </a:endParaRPr>
          </a:p>
          <a:p>
            <a:pPr algn="ctr" marL="127000" marR="119380">
              <a:lnSpc>
                <a:spcPct val="101400"/>
              </a:lnSpc>
            </a:pPr>
            <a:r>
              <a:rPr dirty="0" sz="1400" spc="-5">
                <a:latin typeface="Arial"/>
                <a:cs typeface="Arial"/>
              </a:rPr>
              <a:t>Jean-Francois </a:t>
            </a:r>
            <a:r>
              <a:rPr dirty="0" sz="1400" spc="-30">
                <a:latin typeface="Arial"/>
                <a:cs typeface="Arial"/>
              </a:rPr>
              <a:t>Tanguay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(Co-Chair),  Cheryl Jaigobin, Christine </a:t>
            </a:r>
            <a:r>
              <a:rPr dirty="0" sz="1400" spc="-30">
                <a:latin typeface="Arial"/>
                <a:cs typeface="Arial"/>
              </a:rPr>
              <a:t>Lay,  </a:t>
            </a:r>
            <a:r>
              <a:rPr dirty="0" sz="1400" spc="-5">
                <a:latin typeface="Arial"/>
                <a:cs typeface="Arial"/>
              </a:rPr>
              <a:t>Mary Ann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McLaughlin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0208" y="1828572"/>
            <a:ext cx="4498975" cy="1600835"/>
          </a:xfrm>
          <a:prstGeom prst="rect">
            <a:avLst/>
          </a:prstGeom>
          <a:ln w="15875">
            <a:solidFill>
              <a:srgbClr val="0046AD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322705">
              <a:lnSpc>
                <a:spcPts val="1645"/>
              </a:lnSpc>
              <a:spcBef>
                <a:spcPts val="350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Executive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Committee:</a:t>
            </a:r>
            <a:endParaRPr sz="1400">
              <a:latin typeface="Arial"/>
              <a:cs typeface="Arial"/>
            </a:endParaRPr>
          </a:p>
          <a:p>
            <a:pPr marL="1347470">
              <a:lnSpc>
                <a:spcPts val="1645"/>
              </a:lnSpc>
            </a:pPr>
            <a:r>
              <a:rPr dirty="0" sz="1400" spc="-5">
                <a:latin typeface="Arial"/>
                <a:cs typeface="Arial"/>
              </a:rPr>
              <a:t>Charanjit Rihal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(Chair),</a:t>
            </a:r>
            <a:endParaRPr sz="1400">
              <a:latin typeface="Arial"/>
              <a:cs typeface="Arial"/>
            </a:endParaRPr>
          </a:p>
          <a:p>
            <a:pPr marL="236220" marR="227965" indent="126364">
              <a:lnSpc>
                <a:spcPct val="100699"/>
              </a:lnSpc>
              <a:spcBef>
                <a:spcPts val="15"/>
              </a:spcBef>
            </a:pPr>
            <a:r>
              <a:rPr dirty="0" sz="1400" spc="-5">
                <a:latin typeface="Arial"/>
                <a:cs typeface="Arial"/>
              </a:rPr>
              <a:t>Kent </a:t>
            </a:r>
            <a:r>
              <a:rPr dirty="0" sz="1400" spc="-20">
                <a:latin typeface="Arial"/>
                <a:cs typeface="Arial"/>
              </a:rPr>
              <a:t>Bailey, </a:t>
            </a:r>
            <a:r>
              <a:rPr dirty="0" sz="1400" spc="-5">
                <a:latin typeface="Arial"/>
                <a:cs typeface="Arial"/>
              </a:rPr>
              <a:t>Linnea Baudhuin, Michael Farkouh,  </a:t>
            </a:r>
            <a:r>
              <a:rPr dirty="0" sz="1400" spc="-10">
                <a:latin typeface="Arial"/>
                <a:cs typeface="Arial"/>
              </a:rPr>
              <a:t>Yi-Ping </a:t>
            </a:r>
            <a:r>
              <a:rPr dirty="0" sz="1400" spc="-5">
                <a:latin typeface="Arial"/>
                <a:cs typeface="Arial"/>
              </a:rPr>
              <a:t>Fu, Nancy </a:t>
            </a:r>
            <a:r>
              <a:rPr dirty="0" sz="1400" spc="-15">
                <a:latin typeface="Arial"/>
                <a:cs typeface="Arial"/>
              </a:rPr>
              <a:t>Geller, </a:t>
            </a:r>
            <a:r>
              <a:rPr dirty="0" sz="1400" spc="-5">
                <a:latin typeface="Arial"/>
                <a:cs typeface="Arial"/>
              </a:rPr>
              <a:t>Shaun Goodman,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Ahmed  Hasan, Erin Iturriaga, Ryan Lennon, Amir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Lerman,</a:t>
            </a:r>
            <a:endParaRPr sz="1400">
              <a:latin typeface="Arial"/>
              <a:cs typeface="Arial"/>
            </a:endParaRPr>
          </a:p>
          <a:p>
            <a:pPr marL="1363345" marR="348615" indent="-1007110">
              <a:lnSpc>
                <a:spcPts val="1610"/>
              </a:lnSpc>
              <a:spcBef>
                <a:spcPts val="135"/>
              </a:spcBef>
            </a:pPr>
            <a:r>
              <a:rPr dirty="0" sz="1400" spc="-5">
                <a:latin typeface="Arial"/>
                <a:cs typeface="Arial"/>
              </a:rPr>
              <a:t>Naveen Pereira, </a:t>
            </a:r>
            <a:r>
              <a:rPr dirty="0" sz="1400" spc="-20">
                <a:latin typeface="Arial"/>
                <a:cs typeface="Arial"/>
              </a:rPr>
              <a:t>Yves </a:t>
            </a:r>
            <a:r>
              <a:rPr dirty="0" sz="1400" spc="-5">
                <a:latin typeface="Arial"/>
                <a:cs typeface="Arial"/>
              </a:rPr>
              <a:t>Rosenberg, Liewei </a:t>
            </a:r>
            <a:r>
              <a:rPr dirty="0" sz="1400" spc="-15">
                <a:latin typeface="Arial"/>
                <a:cs typeface="Arial"/>
              </a:rPr>
              <a:t>Wang,  </a:t>
            </a:r>
            <a:r>
              <a:rPr dirty="0" sz="1400" spc="-5">
                <a:latin typeface="Arial"/>
                <a:cs typeface="Arial"/>
              </a:rPr>
              <a:t>Richard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Weinshilboum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6233" y="3624121"/>
            <a:ext cx="4495165" cy="2247265"/>
          </a:xfrm>
          <a:prstGeom prst="rect">
            <a:avLst/>
          </a:prstGeom>
          <a:ln w="15875">
            <a:solidFill>
              <a:srgbClr val="0046AD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379220">
              <a:lnSpc>
                <a:spcPts val="1645"/>
              </a:lnSpc>
              <a:spcBef>
                <a:spcPts val="350"/>
              </a:spcBef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Steering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Committee:</a:t>
            </a:r>
            <a:endParaRPr sz="1400">
              <a:latin typeface="Arial"/>
              <a:cs typeface="Arial"/>
            </a:endParaRPr>
          </a:p>
          <a:p>
            <a:pPr marL="1345565">
              <a:lnSpc>
                <a:spcPts val="1645"/>
              </a:lnSpc>
            </a:pPr>
            <a:r>
              <a:rPr dirty="0" sz="1400" spc="-5">
                <a:latin typeface="Arial"/>
                <a:cs typeface="Arial"/>
              </a:rPr>
              <a:t>Charanjit Rihal (Chair),</a:t>
            </a:r>
            <a:endParaRPr sz="1400">
              <a:latin typeface="Arial"/>
              <a:cs typeface="Arial"/>
            </a:endParaRPr>
          </a:p>
          <a:p>
            <a:pPr marL="128270" marR="120014" indent="147955">
              <a:lnSpc>
                <a:spcPct val="101400"/>
              </a:lnSpc>
            </a:pPr>
            <a:r>
              <a:rPr dirty="0" sz="1400">
                <a:latin typeface="Arial"/>
                <a:cs typeface="Arial"/>
              </a:rPr>
              <a:t>J. </a:t>
            </a:r>
            <a:r>
              <a:rPr dirty="0" sz="1400" spc="-5">
                <a:latin typeface="Arial"/>
                <a:cs typeface="Arial"/>
              </a:rPr>
              <a:t>Dawn Abbott, Jang-Ho Bae, Kent </a:t>
            </a:r>
            <a:r>
              <a:rPr dirty="0" sz="1400" spc="-20">
                <a:latin typeface="Arial"/>
                <a:cs typeface="Arial"/>
              </a:rPr>
              <a:t>Bailey, </a:t>
            </a:r>
            <a:r>
              <a:rPr dirty="0" sz="1400" spc="-5">
                <a:latin typeface="Arial"/>
                <a:cs typeface="Arial"/>
              </a:rPr>
              <a:t>Linnea  Baudhuin, Michael Farkouh, </a:t>
            </a:r>
            <a:r>
              <a:rPr dirty="0" sz="1400" spc="-10">
                <a:latin typeface="Arial"/>
                <a:cs typeface="Arial"/>
              </a:rPr>
              <a:t>Yi-Ping </a:t>
            </a:r>
            <a:r>
              <a:rPr dirty="0" sz="1400" spc="-5">
                <a:latin typeface="Arial"/>
                <a:cs typeface="Arial"/>
              </a:rPr>
              <a:t>Fu, Nancy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Geller,</a:t>
            </a:r>
            <a:endParaRPr sz="1400">
              <a:latin typeface="Arial"/>
              <a:cs typeface="Arial"/>
            </a:endParaRPr>
          </a:p>
          <a:p>
            <a:pPr algn="ctr" marL="212090" marR="203835" indent="-635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Arial"/>
                <a:cs typeface="Arial"/>
              </a:rPr>
              <a:t>Bernard Gersh, Shaun Goodman, Paul Gordon,  Ahmed Hasan, David Holmes, Erin Iturriaga, Myung  </a:t>
            </a:r>
            <a:r>
              <a:rPr dirty="0" sz="1400">
                <a:latin typeface="Arial"/>
                <a:cs typeface="Arial"/>
              </a:rPr>
              <a:t>Ho </a:t>
            </a:r>
            <a:r>
              <a:rPr dirty="0" sz="1400" spc="-5">
                <a:latin typeface="Arial"/>
                <a:cs typeface="Arial"/>
              </a:rPr>
              <a:t>Jeong, Ryan Lennon, Amir Lerman, </a:t>
            </a:r>
            <a:r>
              <a:rPr dirty="0" sz="1400" spc="-15">
                <a:latin typeface="Arial"/>
                <a:cs typeface="Arial"/>
              </a:rPr>
              <a:t>Verghese  Mathew, </a:t>
            </a:r>
            <a:r>
              <a:rPr dirty="0" sz="1400" spc="-5">
                <a:latin typeface="Arial"/>
                <a:cs typeface="Arial"/>
              </a:rPr>
              <a:t>Naveen Pereira, </a:t>
            </a:r>
            <a:r>
              <a:rPr dirty="0" sz="1400" spc="-20">
                <a:latin typeface="Arial"/>
                <a:cs typeface="Arial"/>
              </a:rPr>
              <a:t>Yves </a:t>
            </a:r>
            <a:r>
              <a:rPr dirty="0" sz="1400" spc="-5">
                <a:latin typeface="Arial"/>
                <a:cs typeface="Arial"/>
              </a:rPr>
              <a:t>Rosenberg, Jorge  Saucedo, Derek So, Liewei </a:t>
            </a:r>
            <a:r>
              <a:rPr dirty="0" sz="1400" spc="-15">
                <a:latin typeface="Arial"/>
                <a:cs typeface="Arial"/>
              </a:rPr>
              <a:t>Wang, </a:t>
            </a:r>
            <a:r>
              <a:rPr dirty="0" sz="1400" spc="-5">
                <a:latin typeface="Arial"/>
                <a:cs typeface="Arial"/>
              </a:rPr>
              <a:t>Richard  Weinshilboum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809244"/>
            <a:ext cx="24606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 spc="-5"/>
              <a:t>onclusion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857250" y="1452371"/>
            <a:ext cx="10467975" cy="416814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371475" marR="20320" indent="-346075">
              <a:lnSpc>
                <a:spcPct val="80200"/>
              </a:lnSpc>
              <a:spcBef>
                <a:spcPts val="715"/>
              </a:spcBef>
            </a:pPr>
            <a:r>
              <a:rPr dirty="0" sz="2600" spc="203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600" spc="2030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latin typeface="Arial"/>
                <a:cs typeface="Arial"/>
              </a:rPr>
              <a:t>A </a:t>
            </a:r>
            <a:r>
              <a:rPr dirty="0" sz="2600" spc="-5">
                <a:latin typeface="Arial"/>
                <a:cs typeface="Arial"/>
              </a:rPr>
              <a:t>genotype-guided oral </a:t>
            </a:r>
            <a:r>
              <a:rPr dirty="0" sz="2600" spc="5">
                <a:latin typeface="Arial"/>
                <a:cs typeface="Arial"/>
              </a:rPr>
              <a:t>P</a:t>
            </a:r>
            <a:r>
              <a:rPr dirty="0" baseline="-16339" sz="2550" spc="7">
                <a:latin typeface="Arial"/>
                <a:cs typeface="Arial"/>
              </a:rPr>
              <a:t>2</a:t>
            </a:r>
            <a:r>
              <a:rPr dirty="0" sz="2600" spc="5">
                <a:latin typeface="Arial"/>
                <a:cs typeface="Arial"/>
              </a:rPr>
              <a:t>Y</a:t>
            </a:r>
            <a:r>
              <a:rPr dirty="0" baseline="-16339" sz="2550" spc="7">
                <a:latin typeface="Arial"/>
                <a:cs typeface="Arial"/>
              </a:rPr>
              <a:t>12 </a:t>
            </a:r>
            <a:r>
              <a:rPr dirty="0" sz="2600" spc="-5">
                <a:latin typeface="Arial"/>
                <a:cs typeface="Arial"/>
              </a:rPr>
              <a:t>inhibitor strategy compared with  conventional clopidogrel therapy without point-of-care genotyping in  </a:t>
            </a:r>
            <a:r>
              <a:rPr dirty="0" sz="2600" i="1">
                <a:latin typeface="Arial"/>
                <a:cs typeface="Arial"/>
              </a:rPr>
              <a:t>CYP2C19 </a:t>
            </a:r>
            <a:r>
              <a:rPr dirty="0" sz="2600">
                <a:latin typeface="Arial"/>
                <a:cs typeface="Arial"/>
              </a:rPr>
              <a:t>LOF </a:t>
            </a:r>
            <a:r>
              <a:rPr dirty="0" sz="2600" spc="-5">
                <a:latin typeface="Arial"/>
                <a:cs typeface="Arial"/>
              </a:rPr>
              <a:t>patients with ACS </a:t>
            </a:r>
            <a:r>
              <a:rPr dirty="0" sz="2600">
                <a:latin typeface="Arial"/>
                <a:cs typeface="Arial"/>
              </a:rPr>
              <a:t>and </a:t>
            </a:r>
            <a:r>
              <a:rPr dirty="0" sz="2600" spc="-5">
                <a:latin typeface="Arial"/>
                <a:cs typeface="Arial"/>
              </a:rPr>
              <a:t>stable CAD undergoing PCI  resulted in </a:t>
            </a:r>
            <a:r>
              <a:rPr dirty="0" sz="2600">
                <a:latin typeface="Arial"/>
                <a:cs typeface="Arial"/>
              </a:rPr>
              <a:t>no </a:t>
            </a:r>
            <a:r>
              <a:rPr dirty="0" sz="2600" spc="-5">
                <a:latin typeface="Arial"/>
                <a:cs typeface="Arial"/>
              </a:rPr>
              <a:t>significant </a:t>
            </a:r>
            <a:r>
              <a:rPr dirty="0" sz="2600" spc="-10">
                <a:latin typeface="Arial"/>
                <a:cs typeface="Arial"/>
              </a:rPr>
              <a:t>difference </a:t>
            </a:r>
            <a:r>
              <a:rPr dirty="0" sz="2600" spc="-5">
                <a:latin typeface="Arial"/>
                <a:cs typeface="Arial"/>
              </a:rPr>
              <a:t>in reducing ischemic </a:t>
            </a:r>
            <a:r>
              <a:rPr dirty="0" sz="2600">
                <a:latin typeface="Arial"/>
                <a:cs typeface="Arial"/>
              </a:rPr>
              <a:t>events at 12  </a:t>
            </a:r>
            <a:r>
              <a:rPr dirty="0" sz="2600" spc="-5">
                <a:latin typeface="Arial"/>
                <a:cs typeface="Arial"/>
              </a:rPr>
              <a:t>months </a:t>
            </a:r>
            <a:r>
              <a:rPr dirty="0" sz="2600">
                <a:latin typeface="Arial"/>
                <a:cs typeface="Arial"/>
              </a:rPr>
              <a:t>based on the </a:t>
            </a:r>
            <a:r>
              <a:rPr dirty="0" sz="2600" spc="-5">
                <a:latin typeface="Arial"/>
                <a:cs typeface="Arial"/>
              </a:rPr>
              <a:t>prespecified analysis plan </a:t>
            </a:r>
            <a:r>
              <a:rPr dirty="0" sz="2600">
                <a:latin typeface="Arial"/>
                <a:cs typeface="Arial"/>
              </a:rPr>
              <a:t>and the 50%  </a:t>
            </a:r>
            <a:r>
              <a:rPr dirty="0" sz="2600" spc="-5">
                <a:latin typeface="Arial"/>
                <a:cs typeface="Arial"/>
              </a:rPr>
              <a:t>treatment </a:t>
            </a:r>
            <a:r>
              <a:rPr dirty="0" sz="2600" spc="-10">
                <a:latin typeface="Arial"/>
                <a:cs typeface="Arial"/>
              </a:rPr>
              <a:t>effect </a:t>
            </a:r>
            <a:r>
              <a:rPr dirty="0" sz="2600">
                <a:latin typeface="Arial"/>
                <a:cs typeface="Arial"/>
              </a:rPr>
              <a:t>that the study </a:t>
            </a:r>
            <a:r>
              <a:rPr dirty="0" sz="2600" spc="-5">
                <a:latin typeface="Arial"/>
                <a:cs typeface="Arial"/>
              </a:rPr>
              <a:t>was powered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detect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ts val="2810"/>
              </a:lnSpc>
              <a:spcBef>
                <a:spcPts val="890"/>
              </a:spcBef>
            </a:pPr>
            <a:r>
              <a:rPr dirty="0" sz="2600" spc="203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600" spc="-195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Arial"/>
                <a:cs typeface="Arial"/>
              </a:rPr>
              <a:t>Potential benefit </a:t>
            </a:r>
            <a:r>
              <a:rPr dirty="0" sz="2600">
                <a:latin typeface="Arial"/>
                <a:cs typeface="Arial"/>
              </a:rPr>
              <a:t>of </a:t>
            </a:r>
            <a:r>
              <a:rPr dirty="0" sz="2600" spc="-5">
                <a:latin typeface="Arial"/>
                <a:cs typeface="Arial"/>
              </a:rPr>
              <a:t>genotype-guided therapy appears</a:t>
            </a:r>
            <a:endParaRPr sz="2600">
              <a:latin typeface="Arial"/>
              <a:cs typeface="Arial"/>
            </a:endParaRPr>
          </a:p>
          <a:p>
            <a:pPr marL="371475" marR="17780">
              <a:lnSpc>
                <a:spcPct val="80000"/>
              </a:lnSpc>
              <a:spcBef>
                <a:spcPts val="310"/>
              </a:spcBef>
            </a:pPr>
            <a:r>
              <a:rPr dirty="0" sz="2600" spc="-5">
                <a:latin typeface="Arial"/>
                <a:cs typeface="Arial"/>
              </a:rPr>
              <a:t>greatest within </a:t>
            </a:r>
            <a:r>
              <a:rPr dirty="0" sz="2600">
                <a:latin typeface="Arial"/>
                <a:cs typeface="Arial"/>
              </a:rPr>
              <a:t>3 </a:t>
            </a:r>
            <a:r>
              <a:rPr dirty="0" sz="2600" spc="-5">
                <a:latin typeface="Arial"/>
                <a:cs typeface="Arial"/>
              </a:rPr>
              <a:t>months </a:t>
            </a:r>
            <a:r>
              <a:rPr dirty="0" sz="2600">
                <a:latin typeface="Arial"/>
                <a:cs typeface="Arial"/>
              </a:rPr>
              <a:t>after </a:t>
            </a:r>
            <a:r>
              <a:rPr dirty="0" sz="2600" spc="-5">
                <a:latin typeface="Arial"/>
                <a:cs typeface="Arial"/>
              </a:rPr>
              <a:t>PCI </a:t>
            </a:r>
            <a:r>
              <a:rPr dirty="0" sz="2600">
                <a:latin typeface="Arial"/>
                <a:cs typeface="Arial"/>
              </a:rPr>
              <a:t>and for </a:t>
            </a:r>
            <a:r>
              <a:rPr dirty="0" sz="2600" spc="-5">
                <a:latin typeface="Arial"/>
                <a:cs typeface="Arial"/>
              </a:rPr>
              <a:t>reducing multiple ischemic  </a:t>
            </a:r>
            <a:r>
              <a:rPr dirty="0" sz="2600">
                <a:latin typeface="Arial"/>
                <a:cs typeface="Arial"/>
              </a:rPr>
              <a:t>events per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patient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90"/>
              </a:spcBef>
            </a:pPr>
            <a:r>
              <a:rPr dirty="0" sz="2600" spc="203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600" spc="-180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Arial"/>
                <a:cs typeface="Arial"/>
              </a:rPr>
              <a:t>Bleeding rates were similar between </a:t>
            </a:r>
            <a:r>
              <a:rPr dirty="0" sz="2600">
                <a:latin typeface="Arial"/>
                <a:cs typeface="Arial"/>
              </a:rPr>
              <a:t>the </a:t>
            </a:r>
            <a:r>
              <a:rPr dirty="0" sz="2600" spc="-5">
                <a:latin typeface="Arial"/>
                <a:cs typeface="Arial"/>
              </a:rPr>
              <a:t>two strategies</a:t>
            </a:r>
            <a:endParaRPr sz="2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65"/>
              </a:spcBef>
            </a:pPr>
            <a:r>
              <a:rPr dirty="0" sz="2600" spc="203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600" spc="-215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Arial"/>
                <a:cs typeface="Arial"/>
              </a:rPr>
              <a:t>NHLBI </a:t>
            </a:r>
            <a:r>
              <a:rPr dirty="0" sz="2600">
                <a:latin typeface="Arial"/>
                <a:cs typeface="Arial"/>
              </a:rPr>
              <a:t>funded extended </a:t>
            </a:r>
            <a:r>
              <a:rPr dirty="0" sz="2600" spc="-5">
                <a:latin typeface="Arial"/>
                <a:cs typeface="Arial"/>
              </a:rPr>
              <a:t>follow-up is ongoing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131" y="0"/>
            <a:ext cx="81375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Acknowledgements </a:t>
            </a:r>
            <a:r>
              <a:rPr dirty="0"/>
              <a:t>- </a:t>
            </a:r>
            <a:r>
              <a:rPr dirty="0" spc="-45"/>
              <a:t>TAILOR </a:t>
            </a:r>
            <a:r>
              <a:rPr dirty="0"/>
              <a:t>PCI</a:t>
            </a:r>
            <a:r>
              <a:rPr dirty="0" spc="-55"/>
              <a:t> </a:t>
            </a:r>
            <a:r>
              <a:rPr dirty="0" spc="-5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623391" y="540689"/>
            <a:ext cx="4572000" cy="203835"/>
          </a:xfrm>
          <a:custGeom>
            <a:avLst/>
            <a:gdLst/>
            <a:ahLst/>
            <a:cxnLst/>
            <a:rect l="l" t="t" r="r" b="b"/>
            <a:pathLst>
              <a:path w="4572000" h="203834">
                <a:moveTo>
                  <a:pt x="0" y="203244"/>
                </a:moveTo>
                <a:lnTo>
                  <a:pt x="4572000" y="203244"/>
                </a:lnTo>
                <a:lnTo>
                  <a:pt x="4572000" y="0"/>
                </a:lnTo>
                <a:lnTo>
                  <a:pt x="0" y="0"/>
                </a:lnTo>
                <a:lnTo>
                  <a:pt x="0" y="203244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95392" y="540689"/>
            <a:ext cx="4572000" cy="203835"/>
          </a:xfrm>
          <a:custGeom>
            <a:avLst/>
            <a:gdLst/>
            <a:ahLst/>
            <a:cxnLst/>
            <a:rect l="l" t="t" r="r" b="b"/>
            <a:pathLst>
              <a:path w="4572000" h="203834">
                <a:moveTo>
                  <a:pt x="0" y="203244"/>
                </a:moveTo>
                <a:lnTo>
                  <a:pt x="4572000" y="203244"/>
                </a:lnTo>
                <a:lnTo>
                  <a:pt x="4572000" y="0"/>
                </a:lnTo>
                <a:lnTo>
                  <a:pt x="0" y="0"/>
                </a:lnTo>
                <a:lnTo>
                  <a:pt x="0" y="203244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3391" y="743934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95392" y="743934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3391" y="877270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95392" y="877270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3391" y="1010606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95392" y="1010606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3391" y="1143942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95392" y="1143942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3391" y="1277278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95392" y="1277278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3391" y="1410614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95392" y="1410614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3391" y="1543950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95392" y="1543950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3391" y="1677286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95392" y="1677286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3391" y="1810622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95392" y="1810622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3391" y="1943958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95392" y="1943958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3391" y="207729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95392" y="207729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3391" y="221062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95392" y="221062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3391" y="234396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95392" y="234396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3391" y="247730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95392" y="247730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3391" y="261063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95392" y="261063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3391" y="274397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195392" y="274397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3391" y="287730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95392" y="287730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3391" y="301064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195392" y="301064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3391" y="314398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95392" y="314398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3391" y="327731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195392" y="327731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3391" y="341065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195392" y="341065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23391" y="354398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95392" y="354398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3391" y="367732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195392" y="367732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3391" y="381066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95392" y="381066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3391" y="394399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95392" y="394399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23391" y="407733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95392" y="407733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23391" y="421066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195392" y="421066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23391" y="434400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195392" y="434400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3391" y="447734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195392" y="447734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23391" y="461067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195392" y="461067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23391" y="474401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95392" y="4744013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23391" y="487734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195392" y="487734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23391" y="5010686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195392" y="5010686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23391" y="5144022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195392" y="5144022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23391" y="5277358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195392" y="5277358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23391" y="5410694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195392" y="5410694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23391" y="554402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95392" y="5544029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23391" y="567736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195392" y="5677365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23391" y="581070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195392" y="5810701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23391" y="594403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195392" y="5944037"/>
            <a:ext cx="4572000" cy="133350"/>
          </a:xfrm>
          <a:custGeom>
            <a:avLst/>
            <a:gdLst/>
            <a:ahLst/>
            <a:cxnLst/>
            <a:rect l="l" t="t" r="r" b="b"/>
            <a:pathLst>
              <a:path w="4572000" h="133350">
                <a:moveTo>
                  <a:pt x="0" y="133336"/>
                </a:moveTo>
                <a:lnTo>
                  <a:pt x="4572000" y="133336"/>
                </a:lnTo>
                <a:lnTo>
                  <a:pt x="4572000" y="0"/>
                </a:lnTo>
                <a:lnTo>
                  <a:pt x="0" y="0"/>
                </a:lnTo>
                <a:lnTo>
                  <a:pt x="0" y="133336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17027" y="566927"/>
            <a:ext cx="2991485" cy="552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75"/>
              </a:lnSpc>
              <a:spcBef>
                <a:spcPts val="100"/>
              </a:spcBef>
            </a:pP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Enrolling</a:t>
            </a:r>
            <a:r>
              <a:rPr dirty="0" u="sng" sz="11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Centers</a:t>
            </a:r>
            <a:endParaRPr sz="1100">
              <a:latin typeface="Arial"/>
              <a:cs typeface="Arial"/>
            </a:endParaRPr>
          </a:p>
          <a:p>
            <a:pPr marL="12700" marR="1205230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University of Ottawa Heart Institute  Mayo Clinic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Rochester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Konyang University Hospital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030"/>
              </a:lnSpc>
              <a:spcBef>
                <a:spcPts val="65"/>
              </a:spcBef>
            </a:pPr>
            <a:r>
              <a:rPr dirty="0" sz="900" spc="-5">
                <a:latin typeface="Arial"/>
                <a:cs typeface="Arial"/>
              </a:rPr>
              <a:t>The Heart Center of Chonnam National University Hospital  Minneapolis Heart Institute</a:t>
            </a:r>
            <a:endParaRPr sz="900">
              <a:latin typeface="Arial"/>
              <a:cs typeface="Arial"/>
            </a:endParaRPr>
          </a:p>
          <a:p>
            <a:pPr marL="12700" marR="1852930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The Miriam Hospital  Rhode Island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 marR="982980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Mayo Clinic Health System </a:t>
            </a:r>
            <a:r>
              <a:rPr dirty="0" sz="900">
                <a:latin typeface="Arial"/>
                <a:cs typeface="Arial"/>
              </a:rPr>
              <a:t>- </a:t>
            </a:r>
            <a:r>
              <a:rPr dirty="0" sz="900" spc="-5">
                <a:latin typeface="Arial"/>
                <a:cs typeface="Arial"/>
              </a:rPr>
              <a:t>La Crosse  Ajou University Hospital</a:t>
            </a:r>
            <a:endParaRPr sz="900">
              <a:latin typeface="Arial"/>
              <a:cs typeface="Arial"/>
            </a:endParaRPr>
          </a:p>
          <a:p>
            <a:pPr marL="12700" marR="1407795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Chung-Ang University Hospital  Sunnybrook Research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Institute</a:t>
            </a:r>
            <a:endParaRPr sz="900">
              <a:latin typeface="Arial"/>
              <a:cs typeface="Arial"/>
            </a:endParaRPr>
          </a:p>
          <a:p>
            <a:pPr marL="12700" marR="969644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Mayo Clinic Health System </a:t>
            </a:r>
            <a:r>
              <a:rPr dirty="0" sz="900">
                <a:latin typeface="Arial"/>
                <a:cs typeface="Arial"/>
              </a:rPr>
              <a:t>- </a:t>
            </a:r>
            <a:r>
              <a:rPr dirty="0" sz="900" spc="-5">
                <a:latin typeface="Arial"/>
                <a:cs typeface="Arial"/>
              </a:rPr>
              <a:t>Eau Claire  Toronto General Hospital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9"/>
              </a:lnSpc>
            </a:pPr>
            <a:r>
              <a:rPr dirty="0" sz="900" spc="-5">
                <a:latin typeface="Arial"/>
                <a:cs typeface="Arial"/>
              </a:rPr>
              <a:t>St.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Michael's</a:t>
            </a:r>
            <a:endParaRPr sz="900">
              <a:latin typeface="Arial"/>
              <a:cs typeface="Arial"/>
            </a:endParaRPr>
          </a:p>
          <a:p>
            <a:pPr marL="12700" marR="1078230">
              <a:lnSpc>
                <a:spcPts val="1060"/>
              </a:lnSpc>
              <a:spcBef>
                <a:spcPts val="40"/>
              </a:spcBef>
            </a:pPr>
            <a:r>
              <a:rPr dirty="0" sz="900" spc="-5">
                <a:latin typeface="Arial"/>
                <a:cs typeface="Arial"/>
              </a:rPr>
              <a:t>NorthShore University Health System  Albany Medical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College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dirty="0" sz="900" spc="-5">
                <a:latin typeface="Arial"/>
                <a:cs typeface="Arial"/>
              </a:rPr>
              <a:t>Winthrop University Hospital</a:t>
            </a:r>
            <a:endParaRPr sz="900">
              <a:latin typeface="Arial"/>
              <a:cs typeface="Arial"/>
            </a:endParaRPr>
          </a:p>
          <a:p>
            <a:pPr marL="12700" marR="1662430">
              <a:lnSpc>
                <a:spcPts val="1060"/>
              </a:lnSpc>
              <a:spcBef>
                <a:spcPts val="40"/>
              </a:spcBef>
            </a:pPr>
            <a:r>
              <a:rPr dirty="0" sz="900" spc="-5">
                <a:latin typeface="Arial"/>
                <a:cs typeface="Arial"/>
              </a:rPr>
              <a:t>Mayo Clinic </a:t>
            </a:r>
            <a:r>
              <a:rPr dirty="0" sz="900">
                <a:latin typeface="Arial"/>
                <a:cs typeface="Arial"/>
              </a:rPr>
              <a:t>- </a:t>
            </a:r>
            <a:r>
              <a:rPr dirty="0" sz="900" spc="-5">
                <a:latin typeface="Arial"/>
                <a:cs typeface="Arial"/>
              </a:rPr>
              <a:t>Jacksonville  Mayo Clinic </a:t>
            </a:r>
            <a:r>
              <a:rPr dirty="0" sz="900">
                <a:latin typeface="Arial"/>
                <a:cs typeface="Arial"/>
              </a:rPr>
              <a:t>- </a:t>
            </a:r>
            <a:r>
              <a:rPr dirty="0" sz="900" spc="-5">
                <a:latin typeface="Arial"/>
                <a:cs typeface="Arial"/>
              </a:rPr>
              <a:t>Scottsdale  La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Raza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dirty="0" sz="900" spc="-5">
                <a:latin typeface="Arial"/>
                <a:cs typeface="Arial"/>
              </a:rPr>
              <a:t>Columbia University Medical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Center</a:t>
            </a:r>
            <a:endParaRPr sz="900">
              <a:latin typeface="Arial"/>
              <a:cs typeface="Arial"/>
            </a:endParaRPr>
          </a:p>
          <a:p>
            <a:pPr marL="12700" marR="957580">
              <a:lnSpc>
                <a:spcPts val="1060"/>
              </a:lnSpc>
              <a:spcBef>
                <a:spcPts val="40"/>
              </a:spcBef>
            </a:pPr>
            <a:r>
              <a:rPr dirty="0" sz="900" spc="-5">
                <a:latin typeface="Arial"/>
                <a:cs typeface="Arial"/>
              </a:rPr>
              <a:t>University of Mississippi Medical Center  Greenville Health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  <a:p>
            <a:pPr marL="12700" marR="1249680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Esssentia Institute of Rural Health  Loyola University Medical Center</a:t>
            </a:r>
            <a:endParaRPr sz="900">
              <a:latin typeface="Arial"/>
              <a:cs typeface="Arial"/>
            </a:endParaRPr>
          </a:p>
          <a:p>
            <a:pPr marL="12700" marR="1541780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Henry Ford Health System  Vancouver General Hospital  </a:t>
            </a:r>
            <a:r>
              <a:rPr dirty="0" sz="900">
                <a:latin typeface="Arial"/>
                <a:cs typeface="Arial"/>
              </a:rPr>
              <a:t>NCH </a:t>
            </a:r>
            <a:r>
              <a:rPr dirty="0" sz="900" spc="-5">
                <a:latin typeface="Arial"/>
                <a:cs typeface="Arial"/>
              </a:rPr>
              <a:t>Healthcare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dirty="0" sz="900" spc="-5">
                <a:latin typeface="Arial"/>
                <a:cs typeface="Arial"/>
              </a:rPr>
              <a:t>New York University Langone Medical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Center</a:t>
            </a:r>
            <a:endParaRPr sz="900">
              <a:latin typeface="Arial"/>
              <a:cs typeface="Arial"/>
            </a:endParaRPr>
          </a:p>
          <a:p>
            <a:pPr marL="12700" marR="1783714">
              <a:lnSpc>
                <a:spcPts val="1060"/>
              </a:lnSpc>
              <a:spcBef>
                <a:spcPts val="40"/>
              </a:spcBef>
            </a:pPr>
            <a:r>
              <a:rPr dirty="0" sz="900" spc="-5">
                <a:latin typeface="Arial"/>
                <a:cs typeface="Arial"/>
              </a:rPr>
              <a:t>Centromedico  University of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Minnesota</a:t>
            </a:r>
            <a:endParaRPr sz="900">
              <a:latin typeface="Arial"/>
              <a:cs typeface="Arial"/>
            </a:endParaRPr>
          </a:p>
          <a:p>
            <a:pPr marL="12700" marR="988694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Cardiology Associates of Schenectady  Sharp Healthcare, Center for Research</a:t>
            </a:r>
            <a:endParaRPr sz="900">
              <a:latin typeface="Arial"/>
              <a:cs typeface="Arial"/>
            </a:endParaRPr>
          </a:p>
          <a:p>
            <a:pPr marL="12700" marR="1192530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Aurora Research Institute  Zuckerberg San Francisco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General</a:t>
            </a:r>
            <a:endParaRPr sz="900">
              <a:latin typeface="Arial"/>
              <a:cs typeface="Arial"/>
            </a:endParaRPr>
          </a:p>
          <a:p>
            <a:pPr marL="12700" marR="880744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Thunder Bay Regional Research Institute  St. Elizabeth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Healthcare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9"/>
              </a:lnSpc>
            </a:pPr>
            <a:r>
              <a:rPr dirty="0" sz="900" spc="-5">
                <a:latin typeface="Arial"/>
                <a:cs typeface="Arial"/>
              </a:rPr>
              <a:t>Regina General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 marR="360680">
              <a:lnSpc>
                <a:spcPts val="1060"/>
              </a:lnSpc>
              <a:spcBef>
                <a:spcPts val="40"/>
              </a:spcBef>
            </a:pPr>
            <a:r>
              <a:rPr dirty="0" sz="900" spc="-5">
                <a:latin typeface="Arial"/>
                <a:cs typeface="Arial"/>
              </a:rPr>
              <a:t>Feinstein Institute for Medical Research </a:t>
            </a:r>
            <a:r>
              <a:rPr dirty="0" sz="900">
                <a:latin typeface="Arial"/>
                <a:cs typeface="Arial"/>
              </a:rPr>
              <a:t>- </a:t>
            </a:r>
            <a:r>
              <a:rPr dirty="0" sz="900" spc="-5">
                <a:latin typeface="Arial"/>
                <a:cs typeface="Arial"/>
              </a:rPr>
              <a:t>Lenox </a:t>
            </a:r>
            <a:r>
              <a:rPr dirty="0" sz="900">
                <a:latin typeface="Arial"/>
                <a:cs typeface="Arial"/>
              </a:rPr>
              <a:t>Hill  </a:t>
            </a:r>
            <a:r>
              <a:rPr dirty="0" sz="900" spc="-5">
                <a:latin typeface="Arial"/>
                <a:cs typeface="Arial"/>
              </a:rPr>
              <a:t>Humber River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88" name="object 8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86" name="object 86"/>
          <p:cNvSpPr txBox="1"/>
          <p:nvPr/>
        </p:nvSpPr>
        <p:spPr>
          <a:xfrm>
            <a:off x="5189028" y="566927"/>
            <a:ext cx="2400935" cy="552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75"/>
              </a:lnSpc>
              <a:spcBef>
                <a:spcPts val="100"/>
              </a:spcBef>
            </a:pP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Site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dirty="0" sz="900" spc="-5">
                <a:latin typeface="Arial"/>
                <a:cs typeface="Arial"/>
              </a:rPr>
              <a:t>Derek So,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233679">
              <a:lnSpc>
                <a:spcPts val="1060"/>
              </a:lnSpc>
              <a:spcBef>
                <a:spcPts val="40"/>
              </a:spcBef>
            </a:pPr>
            <a:r>
              <a:rPr dirty="0" sz="900" spc="-5">
                <a:latin typeface="Arial"/>
                <a:cs typeface="Arial"/>
              </a:rPr>
              <a:t>Malcolm Bell, </a:t>
            </a:r>
            <a:r>
              <a:rPr dirty="0" sz="900">
                <a:latin typeface="Arial"/>
                <a:cs typeface="Arial"/>
              </a:rPr>
              <a:t>MD / </a:t>
            </a:r>
            <a:r>
              <a:rPr dirty="0" sz="900" spc="-5">
                <a:latin typeface="Arial"/>
                <a:cs typeface="Arial"/>
              </a:rPr>
              <a:t>Verghese Mathew,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Jang-Ho Bae,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275080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Myung </a:t>
            </a:r>
            <a:r>
              <a:rPr dirty="0" sz="900">
                <a:latin typeface="Arial"/>
                <a:cs typeface="Arial"/>
              </a:rPr>
              <a:t>Ho </a:t>
            </a:r>
            <a:r>
              <a:rPr dirty="0" sz="900" spc="-5">
                <a:latin typeface="Arial"/>
                <a:cs typeface="Arial"/>
              </a:rPr>
              <a:t>Jeong,</a:t>
            </a:r>
            <a:r>
              <a:rPr dirty="0" sz="900" spc="-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Ivan Chavez,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9"/>
              </a:lnSpc>
            </a:pPr>
            <a:r>
              <a:rPr dirty="0" sz="900" spc="-5">
                <a:latin typeface="Arial"/>
                <a:cs typeface="Arial"/>
              </a:rPr>
              <a:t>Paul Gordon,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306830">
              <a:lnSpc>
                <a:spcPct val="97200"/>
              </a:lnSpc>
              <a:spcBef>
                <a:spcPts val="20"/>
              </a:spcBef>
            </a:pPr>
            <a:r>
              <a:rPr dirty="0" sz="900">
                <a:latin typeface="Arial"/>
                <a:cs typeface="Arial"/>
              </a:rPr>
              <a:t>J. </a:t>
            </a:r>
            <a:r>
              <a:rPr dirty="0" sz="900" spc="-5">
                <a:latin typeface="Arial"/>
                <a:cs typeface="Arial"/>
              </a:rPr>
              <a:t>Dawn Abbott,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Charles Cagin, </a:t>
            </a:r>
            <a:r>
              <a:rPr dirty="0" sz="900">
                <a:latin typeface="Arial"/>
                <a:cs typeface="Arial"/>
              </a:rPr>
              <a:t>DO  </a:t>
            </a:r>
            <a:r>
              <a:rPr dirty="0" sz="900" spc="-5">
                <a:latin typeface="Arial"/>
                <a:cs typeface="Arial"/>
              </a:rPr>
              <a:t>Hong-seok Lim,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Sang Wook Kim,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Minakshi Madan,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>
                <a:latin typeface="Arial"/>
                <a:cs typeface="Arial"/>
              </a:rPr>
              <a:t>D. </a:t>
            </a:r>
            <a:r>
              <a:rPr dirty="0" sz="900" spc="-5">
                <a:latin typeface="Arial"/>
                <a:cs typeface="Arial"/>
              </a:rPr>
              <a:t>Fearghas O'Cochlain,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360680">
              <a:lnSpc>
                <a:spcPts val="1060"/>
              </a:lnSpc>
              <a:spcBef>
                <a:spcPts val="25"/>
              </a:spcBef>
            </a:pPr>
            <a:r>
              <a:rPr dirty="0" sz="900" spc="-5">
                <a:latin typeface="Arial"/>
                <a:cs typeface="Arial"/>
              </a:rPr>
              <a:t>Vlad Dzavik, </a:t>
            </a:r>
            <a:r>
              <a:rPr dirty="0" sz="900">
                <a:latin typeface="Arial"/>
                <a:cs typeface="Arial"/>
              </a:rPr>
              <a:t>MD / </a:t>
            </a:r>
            <a:r>
              <a:rPr dirty="0" sz="900" spc="-5">
                <a:latin typeface="Arial"/>
                <a:cs typeface="Arial"/>
              </a:rPr>
              <a:t>Chris Overgaard,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John Graham, </a:t>
            </a:r>
            <a:r>
              <a:rPr dirty="0" sz="900">
                <a:latin typeface="Arial"/>
                <a:cs typeface="Arial"/>
              </a:rPr>
              <a:t>MB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ChB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Justin Levisay, </a:t>
            </a:r>
            <a:r>
              <a:rPr dirty="0" sz="900">
                <a:latin typeface="Arial"/>
                <a:cs typeface="Arial"/>
              </a:rPr>
              <a:t>MD / </a:t>
            </a:r>
            <a:r>
              <a:rPr dirty="0" sz="900" spc="-5">
                <a:latin typeface="Arial"/>
                <a:cs typeface="Arial"/>
              </a:rPr>
              <a:t>Jorge Saucedo, </a:t>
            </a:r>
            <a:r>
              <a:rPr dirty="0" sz="900">
                <a:latin typeface="Arial"/>
                <a:cs typeface="Arial"/>
              </a:rPr>
              <a:t>MD,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MBA</a:t>
            </a:r>
            <a:endParaRPr sz="900">
              <a:latin typeface="Arial"/>
              <a:cs typeface="Arial"/>
            </a:endParaRPr>
          </a:p>
          <a:p>
            <a:pPr marL="12700" marR="1065530">
              <a:lnSpc>
                <a:spcPts val="1030"/>
              </a:lnSpc>
              <a:spcBef>
                <a:spcPts val="65"/>
              </a:spcBef>
            </a:pPr>
            <a:r>
              <a:rPr dirty="0" sz="900" spc="-5">
                <a:latin typeface="Arial"/>
                <a:cs typeface="Arial"/>
              </a:rPr>
              <a:t>Mohammed El-Hajjar,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Kevin Marzo,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389380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Gary Lane,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John Sweeney,</a:t>
            </a:r>
            <a:r>
              <a:rPr dirty="0" sz="900" spc="-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313180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Jorge Escobedo,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Tamim Nazif,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51130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William Campbell, </a:t>
            </a:r>
            <a:r>
              <a:rPr dirty="0" sz="900">
                <a:latin typeface="Arial"/>
                <a:cs typeface="Arial"/>
              </a:rPr>
              <a:t>MD / </a:t>
            </a:r>
            <a:r>
              <a:rPr dirty="0" sz="900" spc="-5">
                <a:latin typeface="Arial"/>
                <a:cs typeface="Arial"/>
              </a:rPr>
              <a:t>Cameron Guild,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Joshua Doll,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328930">
              <a:lnSpc>
                <a:spcPts val="103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Wilson Ginete, </a:t>
            </a:r>
            <a:r>
              <a:rPr dirty="0" sz="900">
                <a:latin typeface="Arial"/>
                <a:cs typeface="Arial"/>
              </a:rPr>
              <a:t>MD / </a:t>
            </a:r>
            <a:r>
              <a:rPr dirty="0" sz="900" spc="-5">
                <a:latin typeface="Arial"/>
                <a:cs typeface="Arial"/>
              </a:rPr>
              <a:t>Alok Bachuwar,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Amir Darki,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173480">
              <a:lnSpc>
                <a:spcPts val="1060"/>
              </a:lnSpc>
              <a:spcBef>
                <a:spcPts val="5"/>
              </a:spcBef>
            </a:pPr>
            <a:r>
              <a:rPr dirty="0" sz="900" spc="-5">
                <a:latin typeface="Arial"/>
                <a:cs typeface="Arial"/>
              </a:rPr>
              <a:t>Khaled Abdul-Nour,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Jacqueline Saw,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Adam Frank,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dirty="0" sz="900" spc="-5">
                <a:latin typeface="Arial"/>
                <a:cs typeface="Arial"/>
              </a:rPr>
              <a:t>Louai Razzouk,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084580">
              <a:lnSpc>
                <a:spcPct val="97300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Jorge Escobedo,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Ganesh Raveendran,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Steven Weitz,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Ronald Goldberg,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Louie Kostopoulos,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Alan Wu,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 spc="-5">
                <a:latin typeface="Arial"/>
                <a:cs typeface="Arial"/>
              </a:rPr>
              <a:t>Andrea MacDougall,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 marR="1262380">
              <a:lnSpc>
                <a:spcPts val="1060"/>
              </a:lnSpc>
              <a:spcBef>
                <a:spcPts val="30"/>
              </a:spcBef>
            </a:pPr>
            <a:r>
              <a:rPr dirty="0" sz="900">
                <a:latin typeface="Arial"/>
                <a:cs typeface="Arial"/>
              </a:rPr>
              <a:t>D. </a:t>
            </a:r>
            <a:r>
              <a:rPr dirty="0" sz="900" spc="-5">
                <a:latin typeface="Arial"/>
                <a:cs typeface="Arial"/>
              </a:rPr>
              <a:t>P. Suresh, </a:t>
            </a:r>
            <a:r>
              <a:rPr dirty="0" sz="900">
                <a:latin typeface="Arial"/>
                <a:cs typeface="Arial"/>
              </a:rPr>
              <a:t>MD  </a:t>
            </a:r>
            <a:r>
              <a:rPr dirty="0" sz="900" spc="-5">
                <a:latin typeface="Arial"/>
                <a:cs typeface="Arial"/>
              </a:rPr>
              <a:t>Payam Dehghani,</a:t>
            </a:r>
            <a:r>
              <a:rPr dirty="0" sz="900" spc="-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Carl Reimers, </a:t>
            </a:r>
            <a:r>
              <a:rPr dirty="0" sz="900">
                <a:latin typeface="Arial"/>
                <a:cs typeface="Arial"/>
              </a:rPr>
              <a:t>MD / </a:t>
            </a:r>
            <a:r>
              <a:rPr dirty="0" sz="900" spc="-5">
                <a:latin typeface="Arial"/>
                <a:cs typeface="Arial"/>
              </a:rPr>
              <a:t>Kirk Garratt,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dirty="0" sz="900" spc="-5">
                <a:latin typeface="Arial"/>
                <a:cs typeface="Arial"/>
              </a:rPr>
              <a:t>Irving Tiong, </a:t>
            </a:r>
            <a:r>
              <a:rPr dirty="0" sz="900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250505" y="6186932"/>
            <a:ext cx="8616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154FD4"/>
                </a:solidFill>
                <a:latin typeface="Arial"/>
                <a:cs typeface="Arial"/>
              </a:rPr>
              <a:t>TAILOR</a:t>
            </a:r>
            <a:r>
              <a:rPr dirty="0" sz="1200" spc="-60">
                <a:solidFill>
                  <a:srgbClr val="154FD4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4FD4"/>
                </a:solidFill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5124" y="809244"/>
            <a:ext cx="23939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</a:t>
            </a:r>
            <a:r>
              <a:rPr dirty="0" spc="-5"/>
              <a:t>ackg</a:t>
            </a:r>
            <a:r>
              <a:rPr dirty="0"/>
              <a:t>r</a:t>
            </a:r>
            <a:r>
              <a:rPr dirty="0" spc="-5"/>
              <a:t>oun</a:t>
            </a:r>
            <a:r>
              <a:rPr dirty="0"/>
              <a:t>d</a:t>
            </a:r>
          </a:p>
        </p:txBody>
      </p:sp>
      <p:sp>
        <p:nvSpPr>
          <p:cNvPr id="6" name="object 6"/>
          <p:cNvSpPr/>
          <p:nvPr/>
        </p:nvSpPr>
        <p:spPr>
          <a:xfrm>
            <a:off x="2351129" y="1651232"/>
            <a:ext cx="0" cy="1430655"/>
          </a:xfrm>
          <a:custGeom>
            <a:avLst/>
            <a:gdLst/>
            <a:ahLst/>
            <a:cxnLst/>
            <a:rect l="l" t="t" r="r" b="b"/>
            <a:pathLst>
              <a:path w="0" h="1430655">
                <a:moveTo>
                  <a:pt x="0" y="0"/>
                </a:moveTo>
                <a:lnTo>
                  <a:pt x="0" y="1430634"/>
                </a:lnTo>
              </a:path>
            </a:pathLst>
          </a:custGeom>
          <a:ln w="19051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51129" y="3826933"/>
            <a:ext cx="0" cy="1386840"/>
          </a:xfrm>
          <a:custGeom>
            <a:avLst/>
            <a:gdLst/>
            <a:ahLst/>
            <a:cxnLst/>
            <a:rect l="l" t="t" r="r" b="b"/>
            <a:pathLst>
              <a:path w="0" h="1386839">
                <a:moveTo>
                  <a:pt x="0" y="0"/>
                </a:moveTo>
                <a:lnTo>
                  <a:pt x="0" y="1386767"/>
                </a:lnTo>
              </a:path>
            </a:pathLst>
          </a:custGeom>
          <a:ln w="19051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9831" y="521370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 h="0">
                <a:moveTo>
                  <a:pt x="0" y="0"/>
                </a:moveTo>
                <a:lnTo>
                  <a:pt x="61298" y="0"/>
                </a:lnTo>
              </a:path>
            </a:pathLst>
          </a:custGeom>
          <a:ln w="19050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9831" y="44957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 h="0">
                <a:moveTo>
                  <a:pt x="0" y="0"/>
                </a:moveTo>
                <a:lnTo>
                  <a:pt x="61298" y="0"/>
                </a:lnTo>
              </a:path>
            </a:pathLst>
          </a:custGeom>
          <a:ln w="19050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89831" y="307287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 h="0">
                <a:moveTo>
                  <a:pt x="0" y="0"/>
                </a:moveTo>
                <a:lnTo>
                  <a:pt x="61298" y="0"/>
                </a:lnTo>
              </a:path>
            </a:pathLst>
          </a:custGeom>
          <a:ln w="17992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89831" y="23621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 h="0">
                <a:moveTo>
                  <a:pt x="0" y="0"/>
                </a:moveTo>
                <a:lnTo>
                  <a:pt x="61298" y="0"/>
                </a:lnTo>
              </a:path>
            </a:pathLst>
          </a:custGeom>
          <a:ln w="19050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89831" y="1651232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 h="0">
                <a:moveTo>
                  <a:pt x="0" y="0"/>
                </a:moveTo>
                <a:lnTo>
                  <a:pt x="61298" y="0"/>
                </a:lnTo>
              </a:path>
            </a:pathLst>
          </a:custGeom>
          <a:ln w="19050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1129" y="5213700"/>
            <a:ext cx="7969884" cy="0"/>
          </a:xfrm>
          <a:custGeom>
            <a:avLst/>
            <a:gdLst/>
            <a:ahLst/>
            <a:cxnLst/>
            <a:rect l="l" t="t" r="r" b="b"/>
            <a:pathLst>
              <a:path w="7969884" h="0">
                <a:moveTo>
                  <a:pt x="0" y="0"/>
                </a:moveTo>
                <a:lnTo>
                  <a:pt x="7969737" y="1"/>
                </a:lnTo>
              </a:path>
            </a:pathLst>
          </a:custGeom>
          <a:ln w="19050">
            <a:solidFill>
              <a:srgbClr val="8686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50628" y="5051044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7598" y="4340860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7598" y="2914396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7598" y="2201164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4568" y="1490979"/>
            <a:ext cx="3683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8283" y="3829905"/>
            <a:ext cx="309245" cy="4502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0983" y="3081362"/>
            <a:ext cx="738505" cy="805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200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780"/>
              </a:lnSpc>
            </a:pPr>
            <a:r>
              <a:rPr dirty="0" sz="200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00"/>
              </a:lnSpc>
            </a:pPr>
            <a:r>
              <a:rPr dirty="0" sz="200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">
              <a:latin typeface="Arial"/>
              <a:cs typeface="Arial"/>
            </a:endParaRPr>
          </a:p>
          <a:p>
            <a:pPr marR="446405">
              <a:lnSpc>
                <a:spcPct val="46400"/>
              </a:lnSpc>
            </a:pPr>
            <a:r>
              <a:rPr dirty="0" sz="2000">
                <a:latin typeface="Arial"/>
                <a:cs typeface="Arial"/>
              </a:rPr>
              <a:t>t  a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605"/>
              </a:lnSpc>
              <a:tabLst>
                <a:tab pos="508634" algn="l"/>
              </a:tabLst>
            </a:pPr>
            <a:r>
              <a:rPr dirty="0" baseline="15277" sz="3000">
                <a:latin typeface="Arial"/>
                <a:cs typeface="Arial"/>
              </a:rPr>
              <a:t>p	</a:t>
            </a:r>
            <a:r>
              <a:rPr dirty="0" sz="1600" spc="10"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8283" y="2407816"/>
            <a:ext cx="309245" cy="6864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5">
                <a:latin typeface="Arial"/>
                <a:cs typeface="Arial"/>
              </a:rPr>
              <a:t>ts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(%)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80484" y="1596644"/>
            <a:ext cx="118110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5">
                <a:latin typeface="Arial"/>
                <a:cs typeface="Arial"/>
              </a:rPr>
              <a:t>op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dog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  </a:t>
            </a:r>
            <a:r>
              <a:rPr dirty="0" sz="1800" spc="-5">
                <a:latin typeface="Arial"/>
                <a:cs typeface="Arial"/>
              </a:rPr>
              <a:t>Prasugrel  Ticagrelor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16911" y="1752600"/>
            <a:ext cx="375920" cy="0"/>
          </a:xfrm>
          <a:custGeom>
            <a:avLst/>
            <a:gdLst/>
            <a:ahLst/>
            <a:cxnLst/>
            <a:rect l="l" t="t" r="r" b="b"/>
            <a:pathLst>
              <a:path w="375919" h="0">
                <a:moveTo>
                  <a:pt x="0" y="0"/>
                </a:moveTo>
                <a:lnTo>
                  <a:pt x="375655" y="1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16911" y="2030186"/>
            <a:ext cx="375920" cy="0"/>
          </a:xfrm>
          <a:custGeom>
            <a:avLst/>
            <a:gdLst/>
            <a:ahLst/>
            <a:cxnLst/>
            <a:rect l="l" t="t" r="r" b="b"/>
            <a:pathLst>
              <a:path w="375919" h="0">
                <a:moveTo>
                  <a:pt x="0" y="0"/>
                </a:moveTo>
                <a:lnTo>
                  <a:pt x="375655" y="1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16911" y="2307770"/>
            <a:ext cx="375920" cy="0"/>
          </a:xfrm>
          <a:custGeom>
            <a:avLst/>
            <a:gdLst/>
            <a:ahLst/>
            <a:cxnLst/>
            <a:rect l="l" t="t" r="r" b="b"/>
            <a:pathLst>
              <a:path w="375919" h="0">
                <a:moveTo>
                  <a:pt x="0" y="0"/>
                </a:moveTo>
                <a:lnTo>
                  <a:pt x="375655" y="1"/>
                </a:lnTo>
              </a:path>
            </a:pathLst>
          </a:custGeom>
          <a:ln w="28575">
            <a:solidFill>
              <a:srgbClr val="8D00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446712" y="5163616"/>
            <a:ext cx="7773034" cy="74612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995680" algn="l"/>
                <a:tab pos="1991995" algn="l"/>
                <a:tab pos="2988310" algn="l"/>
                <a:tab pos="3984625" algn="l"/>
                <a:tab pos="4980940" algn="l"/>
                <a:tab pos="5976620" algn="l"/>
                <a:tab pos="6972934" algn="l"/>
              </a:tabLst>
            </a:pPr>
            <a:r>
              <a:rPr dirty="0" sz="1600" spc="-25">
                <a:latin typeface="Arial"/>
                <a:cs typeface="Arial"/>
              </a:rPr>
              <a:t>Q1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2017	</a:t>
            </a:r>
            <a:r>
              <a:rPr dirty="0" sz="1600" spc="-25">
                <a:latin typeface="Arial"/>
                <a:cs typeface="Arial"/>
              </a:rPr>
              <a:t>Q2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2017	</a:t>
            </a:r>
            <a:r>
              <a:rPr dirty="0" sz="1600" spc="-25">
                <a:latin typeface="Arial"/>
                <a:cs typeface="Arial"/>
              </a:rPr>
              <a:t>Q3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2017	</a:t>
            </a:r>
            <a:r>
              <a:rPr dirty="0" sz="1600" spc="-25">
                <a:latin typeface="Arial"/>
                <a:cs typeface="Arial"/>
              </a:rPr>
              <a:t>Q4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2017	</a:t>
            </a:r>
            <a:r>
              <a:rPr dirty="0" sz="1600" spc="-25">
                <a:latin typeface="Arial"/>
                <a:cs typeface="Arial"/>
              </a:rPr>
              <a:t>Q1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2018	</a:t>
            </a:r>
            <a:r>
              <a:rPr dirty="0" sz="1600" spc="-25">
                <a:latin typeface="Arial"/>
                <a:cs typeface="Arial"/>
              </a:rPr>
              <a:t>Q2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2018	</a:t>
            </a:r>
            <a:r>
              <a:rPr dirty="0" sz="1600" spc="-25">
                <a:latin typeface="Arial"/>
                <a:cs typeface="Arial"/>
              </a:rPr>
              <a:t>Q3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2018	</a:t>
            </a:r>
            <a:r>
              <a:rPr dirty="0" sz="1600" spc="-25">
                <a:latin typeface="Arial"/>
                <a:cs typeface="Arial"/>
              </a:rPr>
              <a:t>Q4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algn="ctr" marL="22860">
              <a:lnSpc>
                <a:spcPct val="100000"/>
              </a:lnSpc>
              <a:spcBef>
                <a:spcPts val="750"/>
              </a:spcBef>
            </a:pPr>
            <a:r>
              <a:rPr dirty="0" sz="2000" spc="-5">
                <a:latin typeface="Arial"/>
                <a:cs typeface="Arial"/>
              </a:rPr>
              <a:t>Quarter 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PCI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57003" y="2849906"/>
            <a:ext cx="7157720" cy="154305"/>
          </a:xfrm>
          <a:custGeom>
            <a:avLst/>
            <a:gdLst/>
            <a:ahLst/>
            <a:cxnLst/>
            <a:rect l="l" t="t" r="r" b="b"/>
            <a:pathLst>
              <a:path w="7157720" h="154305">
                <a:moveTo>
                  <a:pt x="0" y="0"/>
                </a:moveTo>
                <a:lnTo>
                  <a:pt x="1028411" y="83488"/>
                </a:lnTo>
                <a:lnTo>
                  <a:pt x="2022311" y="70644"/>
                </a:lnTo>
                <a:lnTo>
                  <a:pt x="3057624" y="83488"/>
                </a:lnTo>
                <a:lnTo>
                  <a:pt x="4092937" y="57799"/>
                </a:lnTo>
                <a:lnTo>
                  <a:pt x="5114446" y="128444"/>
                </a:lnTo>
                <a:lnTo>
                  <a:pt x="6156660" y="128444"/>
                </a:lnTo>
                <a:lnTo>
                  <a:pt x="7157463" y="154133"/>
                </a:lnTo>
              </a:path>
            </a:pathLst>
          </a:custGeom>
          <a:ln w="28575">
            <a:solidFill>
              <a:srgbClr val="154F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43198" y="4095813"/>
            <a:ext cx="7171690" cy="372745"/>
          </a:xfrm>
          <a:custGeom>
            <a:avLst/>
            <a:gdLst/>
            <a:ahLst/>
            <a:cxnLst/>
            <a:rect l="l" t="t" r="r" b="b"/>
            <a:pathLst>
              <a:path w="7171690" h="372745">
                <a:moveTo>
                  <a:pt x="0" y="372488"/>
                </a:moveTo>
                <a:lnTo>
                  <a:pt x="1021509" y="256888"/>
                </a:lnTo>
                <a:lnTo>
                  <a:pt x="2043017" y="186244"/>
                </a:lnTo>
                <a:lnTo>
                  <a:pt x="3078330" y="109177"/>
                </a:lnTo>
                <a:lnTo>
                  <a:pt x="4113643" y="122021"/>
                </a:lnTo>
                <a:lnTo>
                  <a:pt x="5114446" y="57799"/>
                </a:lnTo>
                <a:lnTo>
                  <a:pt x="6135954" y="51377"/>
                </a:lnTo>
                <a:lnTo>
                  <a:pt x="7171267" y="0"/>
                </a:lnTo>
              </a:path>
            </a:pathLst>
          </a:custGeom>
          <a:ln w="28575">
            <a:solidFill>
              <a:srgbClr val="8D00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57003" y="4782990"/>
            <a:ext cx="7157720" cy="224790"/>
          </a:xfrm>
          <a:custGeom>
            <a:avLst/>
            <a:gdLst/>
            <a:ahLst/>
            <a:cxnLst/>
            <a:rect l="l" t="t" r="r" b="b"/>
            <a:pathLst>
              <a:path w="7157720" h="224789">
                <a:moveTo>
                  <a:pt x="0" y="0"/>
                </a:moveTo>
                <a:lnTo>
                  <a:pt x="1007704" y="51377"/>
                </a:lnTo>
                <a:lnTo>
                  <a:pt x="2049920" y="122021"/>
                </a:lnTo>
                <a:lnTo>
                  <a:pt x="3092134" y="192666"/>
                </a:lnTo>
                <a:lnTo>
                  <a:pt x="4106741" y="173399"/>
                </a:lnTo>
                <a:lnTo>
                  <a:pt x="5114446" y="192666"/>
                </a:lnTo>
                <a:lnTo>
                  <a:pt x="6135955" y="205510"/>
                </a:lnTo>
                <a:lnTo>
                  <a:pt x="7157463" y="224777"/>
                </a:lnTo>
              </a:path>
            </a:pathLst>
          </a:custGeom>
          <a:ln w="28575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083734" y="3081866"/>
            <a:ext cx="10024745" cy="745490"/>
          </a:xfrm>
          <a:prstGeom prst="rect">
            <a:avLst/>
          </a:prstGeom>
          <a:solidFill>
            <a:srgbClr val="0046AD"/>
          </a:solidFill>
        </p:spPr>
        <p:txBody>
          <a:bodyPr wrap="square" lIns="0" tIns="176530" rIns="0" bIns="0" rtlCol="0" vert="horz">
            <a:spAutoFit/>
          </a:bodyPr>
          <a:lstStyle/>
          <a:p>
            <a:pPr marL="604520">
              <a:lnSpc>
                <a:spcPct val="100000"/>
              </a:lnSpc>
              <a:spcBef>
                <a:spcPts val="139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Clopidogrel is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most widely prescribed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baseline="-17361" sz="2400" spc="-7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baseline="-17361" sz="2400" spc="-7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inhibitor after</a:t>
            </a:r>
            <a:r>
              <a:rPr dirty="0" sz="24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02275" y="6700813"/>
            <a:ext cx="1213485" cy="125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©2020 MFMER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7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3946196-</a:t>
            </a:r>
            <a:fld id="{81D60167-4931-47E6-BA6A-407CBD079E47}" type="slidenum"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74058" y="6350508"/>
            <a:ext cx="29756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Source: OptumLabs Data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Warehouse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3734" y="1955062"/>
            <a:ext cx="10024745" cy="2422525"/>
          </a:xfrm>
          <a:custGeom>
            <a:avLst/>
            <a:gdLst/>
            <a:ahLst/>
            <a:cxnLst/>
            <a:rect l="l" t="t" r="r" b="b"/>
            <a:pathLst>
              <a:path w="10024745" h="2422525">
                <a:moveTo>
                  <a:pt x="0" y="0"/>
                </a:moveTo>
                <a:lnTo>
                  <a:pt x="10024533" y="0"/>
                </a:lnTo>
                <a:lnTo>
                  <a:pt x="10024533" y="2422148"/>
                </a:lnTo>
                <a:lnTo>
                  <a:pt x="0" y="242214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46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5124" y="574547"/>
            <a:ext cx="23939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</a:t>
            </a:r>
            <a:r>
              <a:rPr dirty="0" spc="-5"/>
              <a:t>ackg</a:t>
            </a:r>
            <a:r>
              <a:rPr dirty="0"/>
              <a:t>r</a:t>
            </a:r>
            <a:r>
              <a:rPr dirty="0" spc="-5"/>
              <a:t>oun</a:t>
            </a:r>
            <a:r>
              <a:rPr dirty="0"/>
              <a:t>d</a:t>
            </a:r>
          </a:p>
        </p:txBody>
      </p:sp>
      <p:sp>
        <p:nvSpPr>
          <p:cNvPr id="6" name="object 6"/>
          <p:cNvSpPr/>
          <p:nvPr/>
        </p:nvSpPr>
        <p:spPr>
          <a:xfrm>
            <a:off x="1083734" y="1532273"/>
            <a:ext cx="10024745" cy="745490"/>
          </a:xfrm>
          <a:custGeom>
            <a:avLst/>
            <a:gdLst/>
            <a:ahLst/>
            <a:cxnLst/>
            <a:rect l="l" t="t" r="r" b="b"/>
            <a:pathLst>
              <a:path w="10024745" h="745489">
                <a:moveTo>
                  <a:pt x="0" y="745065"/>
                </a:moveTo>
                <a:lnTo>
                  <a:pt x="10024532" y="745065"/>
                </a:lnTo>
                <a:lnTo>
                  <a:pt x="10024532" y="0"/>
                </a:lnTo>
                <a:lnTo>
                  <a:pt x="0" y="0"/>
                </a:lnTo>
                <a:lnTo>
                  <a:pt x="0" y="745065"/>
                </a:lnTo>
                <a:close/>
              </a:path>
            </a:pathLst>
          </a:custGeom>
          <a:solidFill>
            <a:srgbClr val="0046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93259" y="1664715"/>
            <a:ext cx="100056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CLOPIDOGREL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8389" y="3113943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365760" y="0"/>
                </a:moveTo>
                <a:lnTo>
                  <a:pt x="365760" y="45719"/>
                </a:lnTo>
                <a:lnTo>
                  <a:pt x="0" y="45719"/>
                </a:lnTo>
                <a:lnTo>
                  <a:pt x="0" y="137159"/>
                </a:lnTo>
                <a:lnTo>
                  <a:pt x="365760" y="137159"/>
                </a:lnTo>
                <a:lnTo>
                  <a:pt x="365760" y="182879"/>
                </a:lnTo>
                <a:lnTo>
                  <a:pt x="457200" y="91439"/>
                </a:lnTo>
                <a:lnTo>
                  <a:pt x="365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88389" y="3113943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45720"/>
                </a:moveTo>
                <a:lnTo>
                  <a:pt x="365760" y="45720"/>
                </a:lnTo>
                <a:lnTo>
                  <a:pt x="365760" y="0"/>
                </a:lnTo>
                <a:lnTo>
                  <a:pt x="457200" y="91440"/>
                </a:lnTo>
                <a:lnTo>
                  <a:pt x="365760" y="182880"/>
                </a:lnTo>
                <a:lnTo>
                  <a:pt x="365760" y="137160"/>
                </a:lnTo>
                <a:lnTo>
                  <a:pt x="0" y="137160"/>
                </a:lnTo>
                <a:lnTo>
                  <a:pt x="0" y="457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64502" y="2995676"/>
            <a:ext cx="1099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Prodrug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8175" y="2995676"/>
            <a:ext cx="2334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Active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metabolite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9352" y="2812796"/>
            <a:ext cx="3689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0000"/>
                </a:solidFill>
                <a:latin typeface="Arial"/>
                <a:cs typeface="Arial"/>
              </a:rPr>
              <a:t>×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99702" y="3547364"/>
            <a:ext cx="2388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CYP2C19*2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24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*3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04711" y="3113943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365760" y="0"/>
                </a:moveTo>
                <a:lnTo>
                  <a:pt x="365760" y="45719"/>
                </a:lnTo>
                <a:lnTo>
                  <a:pt x="0" y="45719"/>
                </a:lnTo>
                <a:lnTo>
                  <a:pt x="0" y="137159"/>
                </a:lnTo>
                <a:lnTo>
                  <a:pt x="365760" y="137159"/>
                </a:lnTo>
                <a:lnTo>
                  <a:pt x="365760" y="182879"/>
                </a:lnTo>
                <a:lnTo>
                  <a:pt x="457200" y="91439"/>
                </a:lnTo>
                <a:lnTo>
                  <a:pt x="365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04711" y="3113943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45720"/>
                </a:moveTo>
                <a:lnTo>
                  <a:pt x="365760" y="45720"/>
                </a:lnTo>
                <a:lnTo>
                  <a:pt x="365760" y="0"/>
                </a:lnTo>
                <a:lnTo>
                  <a:pt x="457200" y="91440"/>
                </a:lnTo>
                <a:lnTo>
                  <a:pt x="365760" y="182880"/>
                </a:lnTo>
                <a:lnTo>
                  <a:pt x="365760" y="137160"/>
                </a:lnTo>
                <a:lnTo>
                  <a:pt x="0" y="137160"/>
                </a:lnTo>
                <a:lnTo>
                  <a:pt x="0" y="457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453352" y="2995676"/>
            <a:ext cx="25006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00"/>
                </a:solidFill>
                <a:latin typeface="Symbol"/>
                <a:cs typeface="Symbol"/>
              </a:rPr>
              <a:t></a:t>
            </a:r>
            <a:r>
              <a:rPr dirty="0" sz="2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Ischemic</a:t>
            </a:r>
            <a:r>
              <a:rPr dirty="0" sz="24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Events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02275" y="6700813"/>
            <a:ext cx="1213485" cy="125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©2020 MFMER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7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3946196-</a:t>
            </a:r>
            <a:fld id="{81D60167-4931-47E6-BA6A-407CBD079E47}" type="slidenum"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0812" y="2565908"/>
            <a:ext cx="13696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B050"/>
                </a:solidFill>
                <a:latin typeface="Arial"/>
                <a:cs typeface="Arial"/>
              </a:rPr>
              <a:t>CYP2C19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18697" y="4546159"/>
            <a:ext cx="7954645" cy="15697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3200" spc="-5">
                <a:latin typeface="Arial"/>
                <a:cs typeface="Arial"/>
              </a:rPr>
              <a:t>BLACK BOX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WARNING:</a:t>
            </a:r>
            <a:endParaRPr sz="3200">
              <a:latin typeface="Arial"/>
              <a:cs typeface="Arial"/>
            </a:endParaRPr>
          </a:p>
          <a:p>
            <a:pPr marL="548640" indent="-457834">
              <a:lnSpc>
                <a:spcPts val="3829"/>
              </a:lnSpc>
              <a:spcBef>
                <a:spcPts val="50"/>
              </a:spcBef>
              <a:buChar char="•"/>
              <a:tabLst>
                <a:tab pos="548005" algn="l"/>
                <a:tab pos="548640" algn="l"/>
              </a:tabLst>
            </a:pPr>
            <a:r>
              <a:rPr dirty="0" sz="3200" spc="-5">
                <a:latin typeface="Arial"/>
                <a:cs typeface="Arial"/>
              </a:rPr>
              <a:t>IDENTIFY</a:t>
            </a:r>
            <a:endParaRPr sz="3200">
              <a:latin typeface="Arial"/>
              <a:cs typeface="Arial"/>
            </a:endParaRPr>
          </a:p>
          <a:p>
            <a:pPr marL="548640" indent="-457834">
              <a:lnSpc>
                <a:spcPts val="3829"/>
              </a:lnSpc>
              <a:buChar char="•"/>
              <a:tabLst>
                <a:tab pos="548005" algn="l"/>
                <a:tab pos="548640" algn="l"/>
              </a:tabLst>
            </a:pPr>
            <a:r>
              <a:rPr dirty="0" sz="3200" spc="-50">
                <a:latin typeface="Arial"/>
                <a:cs typeface="Arial"/>
              </a:rPr>
              <a:t>ALTERNATIVE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THERAPY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5124" y="809244"/>
            <a:ext cx="61099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5" b="1">
                <a:solidFill>
                  <a:srgbClr val="E15000"/>
                </a:solidFill>
                <a:latin typeface="Arial"/>
                <a:cs typeface="Arial"/>
              </a:rPr>
              <a:t>TAILOR </a:t>
            </a:r>
            <a:r>
              <a:rPr dirty="0" sz="3200" b="1">
                <a:solidFill>
                  <a:srgbClr val="E15000"/>
                </a:solidFill>
                <a:latin typeface="Arial"/>
                <a:cs typeface="Arial"/>
              </a:rPr>
              <a:t>PCI </a:t>
            </a:r>
            <a:r>
              <a:rPr dirty="0" sz="3200" spc="-5" b="1">
                <a:solidFill>
                  <a:srgbClr val="E15000"/>
                </a:solidFill>
                <a:latin typeface="Arial"/>
                <a:cs typeface="Arial"/>
              </a:rPr>
              <a:t>Research</a:t>
            </a:r>
            <a:r>
              <a:rPr dirty="0" sz="3200" spc="-15" b="1">
                <a:solidFill>
                  <a:srgbClr val="E1500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E15000"/>
                </a:solidFill>
                <a:latin typeface="Arial"/>
                <a:cs typeface="Arial"/>
              </a:rPr>
              <a:t>Question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02275" y="6700813"/>
            <a:ext cx="1213485" cy="125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©2020 MFMER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7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3946196-</a:t>
            </a:r>
            <a:fld id="{81D60167-4931-47E6-BA6A-407CBD079E47}" type="slidenum"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950" y="1490979"/>
            <a:ext cx="10310495" cy="12141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58775" marR="5080" indent="-346075">
              <a:lnSpc>
                <a:spcPts val="3000"/>
              </a:lnSpc>
              <a:spcBef>
                <a:spcPts val="500"/>
              </a:spcBef>
            </a:pPr>
            <a:r>
              <a:rPr dirty="0" sz="2800" spc="484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484">
                <a:latin typeface="Arial"/>
                <a:cs typeface="Arial"/>
              </a:rPr>
              <a:t>Does </a:t>
            </a:r>
            <a:r>
              <a:rPr dirty="0" sz="2800">
                <a:latin typeface="Arial"/>
                <a:cs typeface="Arial"/>
              </a:rPr>
              <a:t>identifying loss of function </a:t>
            </a:r>
            <a:r>
              <a:rPr dirty="0" sz="2800" spc="-5" i="1">
                <a:latin typeface="Arial"/>
                <a:cs typeface="Arial"/>
              </a:rPr>
              <a:t>CYP2C19 </a:t>
            </a:r>
            <a:r>
              <a:rPr dirty="0" sz="2800">
                <a:latin typeface="Arial"/>
                <a:cs typeface="Arial"/>
              </a:rPr>
              <a:t>carriers and</a:t>
            </a:r>
            <a:r>
              <a:rPr dirty="0" sz="2800" spc="-480">
                <a:latin typeface="Arial"/>
                <a:cs typeface="Arial"/>
              </a:rPr>
              <a:t> </a:t>
            </a:r>
            <a:r>
              <a:rPr dirty="0" sz="2800" spc="-310">
                <a:latin typeface="Arial"/>
                <a:cs typeface="Arial"/>
              </a:rPr>
              <a:t>altering  </a:t>
            </a:r>
            <a:r>
              <a:rPr dirty="0" sz="2800">
                <a:latin typeface="Arial"/>
                <a:cs typeface="Arial"/>
              </a:rPr>
              <a:t>P2Y12 inhibitor therapy based on </a:t>
            </a:r>
            <a:r>
              <a:rPr dirty="0" sz="2800" spc="-5" i="1">
                <a:latin typeface="Arial"/>
                <a:cs typeface="Arial"/>
              </a:rPr>
              <a:t>CYP2C19 </a:t>
            </a:r>
            <a:r>
              <a:rPr dirty="0" sz="2800">
                <a:latin typeface="Arial"/>
                <a:cs typeface="Arial"/>
              </a:rPr>
              <a:t>genotype reduce  ischemic outcomes in the first 12 months after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PCI?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809244"/>
            <a:ext cx="71240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Study Design and Patient</a:t>
            </a:r>
            <a:r>
              <a:rPr dirty="0" spc="-75"/>
              <a:t> </a:t>
            </a:r>
            <a:r>
              <a:rPr dirty="0" spc="-10"/>
              <a:t>Population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52340" y="6333822"/>
            <a:ext cx="47066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5">
                <a:latin typeface="Arial"/>
                <a:cs typeface="Arial"/>
              </a:rPr>
              <a:t>Pereira et al, Circulation: Cardiovascular Interventions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2275" y="6700813"/>
            <a:ext cx="1213485" cy="125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©2020 MFMER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7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3946196-</a:t>
            </a:r>
            <a:fld id="{81D60167-4931-47E6-BA6A-407CBD079E47}" type="slidenum"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950" y="1490979"/>
            <a:ext cx="10315575" cy="383159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58775" marR="5080" indent="-346075">
              <a:lnSpc>
                <a:spcPts val="3000"/>
              </a:lnSpc>
              <a:spcBef>
                <a:spcPts val="500"/>
              </a:spcBef>
            </a:pPr>
            <a:r>
              <a:rPr dirty="0" sz="2800" spc="30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300">
                <a:latin typeface="Arial"/>
                <a:cs typeface="Arial"/>
              </a:rPr>
              <a:t>Design: </a:t>
            </a:r>
            <a:r>
              <a:rPr dirty="0" sz="2800" spc="-5">
                <a:latin typeface="Arial"/>
                <a:cs typeface="Arial"/>
              </a:rPr>
              <a:t>two </a:t>
            </a:r>
            <a:r>
              <a:rPr dirty="0" sz="2800">
                <a:latin typeface="Arial"/>
                <a:cs typeface="Arial"/>
              </a:rPr>
              <a:t>arm, parallel, open-label, international,</a:t>
            </a:r>
            <a:r>
              <a:rPr dirty="0" sz="2800" spc="-245">
                <a:latin typeface="Arial"/>
                <a:cs typeface="Arial"/>
              </a:rPr>
              <a:t> </a:t>
            </a:r>
            <a:r>
              <a:rPr dirty="0" sz="2800" spc="-220">
                <a:latin typeface="Arial"/>
                <a:cs typeface="Arial"/>
              </a:rPr>
              <a:t>multicenter,  </a:t>
            </a:r>
            <a:r>
              <a:rPr dirty="0" sz="2800">
                <a:latin typeface="Arial"/>
                <a:cs typeface="Arial"/>
              </a:rPr>
              <a:t>randomized superiority clinical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trial</a:t>
            </a:r>
            <a:endParaRPr sz="2800">
              <a:latin typeface="Arial"/>
              <a:cs typeface="Arial"/>
            </a:endParaRPr>
          </a:p>
          <a:p>
            <a:pPr marL="358775" marR="820419" indent="-346075">
              <a:lnSpc>
                <a:spcPts val="3120"/>
              </a:lnSpc>
              <a:spcBef>
                <a:spcPts val="1390"/>
              </a:spcBef>
            </a:pPr>
            <a:r>
              <a:rPr dirty="0" sz="2800" spc="30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300">
                <a:latin typeface="Arial"/>
                <a:cs typeface="Arial"/>
              </a:rPr>
              <a:t>Patient </a:t>
            </a:r>
            <a:r>
              <a:rPr dirty="0" sz="2800">
                <a:latin typeface="Arial"/>
                <a:cs typeface="Arial"/>
              </a:rPr>
              <a:t>population: &gt;=18 years of age who</a:t>
            </a:r>
            <a:r>
              <a:rPr dirty="0" sz="2800" spc="-3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underwent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815">
                <a:latin typeface="Arial"/>
                <a:cs typeface="Arial"/>
              </a:rPr>
              <a:t>PCI </a:t>
            </a:r>
            <a:r>
              <a:rPr dirty="0" sz="2800">
                <a:latin typeface="Arial"/>
                <a:cs typeface="Arial"/>
              </a:rPr>
              <a:t> (for </a:t>
            </a:r>
            <a:r>
              <a:rPr dirty="0" sz="2800" spc="-5">
                <a:latin typeface="Arial"/>
                <a:cs typeface="Arial"/>
              </a:rPr>
              <a:t>ACS </a:t>
            </a:r>
            <a:r>
              <a:rPr dirty="0" sz="2800">
                <a:latin typeface="Arial"/>
                <a:cs typeface="Arial"/>
              </a:rPr>
              <a:t>or stable </a:t>
            </a:r>
            <a:r>
              <a:rPr dirty="0" sz="2800" spc="-5">
                <a:latin typeface="Arial"/>
                <a:cs typeface="Arial"/>
              </a:rPr>
              <a:t>CAD) </a:t>
            </a:r>
            <a:r>
              <a:rPr dirty="0" sz="2800">
                <a:latin typeface="Arial"/>
                <a:cs typeface="Arial"/>
              </a:rPr>
              <a:t>and needing 12 months of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DAPT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2800" spc="405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405">
                <a:latin typeface="Arial"/>
                <a:cs typeface="Arial"/>
              </a:rPr>
              <a:t>Major </a:t>
            </a:r>
            <a:r>
              <a:rPr dirty="0" sz="2800">
                <a:latin typeface="Arial"/>
                <a:cs typeface="Arial"/>
              </a:rPr>
              <a:t>exclusion</a:t>
            </a:r>
            <a:r>
              <a:rPr dirty="0" sz="2800" spc="-409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criteria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35"/>
              </a:spcBef>
            </a:pPr>
            <a:r>
              <a:rPr dirty="0" sz="2400" spc="245">
                <a:solidFill>
                  <a:srgbClr val="BFBFBF"/>
                </a:solidFill>
                <a:latin typeface="Wingdings 3"/>
                <a:cs typeface="Wingdings 3"/>
              </a:rPr>
              <a:t></a:t>
            </a:r>
            <a:r>
              <a:rPr dirty="0" sz="2400" spc="245">
                <a:latin typeface="Arial"/>
                <a:cs typeface="Arial"/>
              </a:rPr>
              <a:t>Failure </a:t>
            </a:r>
            <a:r>
              <a:rPr dirty="0" sz="2400">
                <a:latin typeface="Arial"/>
                <a:cs typeface="Arial"/>
              </a:rPr>
              <a:t>of index</a:t>
            </a:r>
            <a:r>
              <a:rPr dirty="0" sz="2400" spc="-2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PCI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dirty="0" sz="2400" spc="330">
                <a:solidFill>
                  <a:srgbClr val="BFBFBF"/>
                </a:solidFill>
                <a:latin typeface="Wingdings 3"/>
                <a:cs typeface="Wingdings 3"/>
              </a:rPr>
              <a:t></a:t>
            </a:r>
            <a:r>
              <a:rPr dirty="0" sz="2400" spc="330">
                <a:latin typeface="Arial"/>
                <a:cs typeface="Arial"/>
              </a:rPr>
              <a:t>Known </a:t>
            </a:r>
            <a:r>
              <a:rPr dirty="0" sz="2400" spc="-5" i="1">
                <a:latin typeface="Arial"/>
                <a:cs typeface="Arial"/>
              </a:rPr>
              <a:t>CYP2C19</a:t>
            </a:r>
            <a:r>
              <a:rPr dirty="0" sz="2400" spc="-345" i="1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genotype</a:t>
            </a:r>
            <a:endParaRPr sz="2400">
              <a:latin typeface="Arial"/>
              <a:cs typeface="Arial"/>
            </a:endParaRPr>
          </a:p>
          <a:p>
            <a:pPr marL="757555" marR="106680" indent="-287655">
              <a:lnSpc>
                <a:spcPts val="2500"/>
              </a:lnSpc>
              <a:spcBef>
                <a:spcPts val="520"/>
              </a:spcBef>
            </a:pPr>
            <a:r>
              <a:rPr dirty="0" sz="2400" spc="245">
                <a:solidFill>
                  <a:srgbClr val="BFBFBF"/>
                </a:solidFill>
                <a:latin typeface="Wingdings 3"/>
                <a:cs typeface="Wingdings 3"/>
              </a:rPr>
              <a:t></a:t>
            </a:r>
            <a:r>
              <a:rPr dirty="0" sz="2400" spc="245">
                <a:latin typeface="Arial"/>
                <a:cs typeface="Arial"/>
              </a:rPr>
              <a:t>Planned </a:t>
            </a:r>
            <a:r>
              <a:rPr dirty="0" sz="2400" spc="-5">
                <a:latin typeface="Arial"/>
                <a:cs typeface="Arial"/>
              </a:rPr>
              <a:t>revascularization </a:t>
            </a:r>
            <a:r>
              <a:rPr dirty="0" sz="2400">
                <a:latin typeface="Arial"/>
                <a:cs typeface="Arial"/>
              </a:rPr>
              <a:t>of any vessel </a:t>
            </a:r>
            <a:r>
              <a:rPr dirty="0" sz="2400" spc="-5">
                <a:latin typeface="Arial"/>
                <a:cs typeface="Arial"/>
              </a:rPr>
              <a:t>within </a:t>
            </a:r>
            <a:r>
              <a:rPr dirty="0" sz="2400">
                <a:latin typeface="Arial"/>
                <a:cs typeface="Arial"/>
              </a:rPr>
              <a:t>30 days or of </a:t>
            </a:r>
            <a:r>
              <a:rPr dirty="0" sz="2400" spc="-5">
                <a:latin typeface="Arial"/>
                <a:cs typeface="Arial"/>
              </a:rPr>
              <a:t>the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350">
                <a:latin typeface="Arial"/>
                <a:cs typeface="Arial"/>
              </a:rPr>
              <a:t>target  </a:t>
            </a:r>
            <a:r>
              <a:rPr dirty="0" sz="2400">
                <a:latin typeface="Arial"/>
                <a:cs typeface="Arial"/>
              </a:rPr>
              <a:t>vessel(s) </a:t>
            </a:r>
            <a:r>
              <a:rPr dirty="0" sz="2400" spc="-5">
                <a:latin typeface="Arial"/>
                <a:cs typeface="Arial"/>
              </a:rPr>
              <a:t>within </a:t>
            </a:r>
            <a:r>
              <a:rPr dirty="0" sz="2400">
                <a:latin typeface="Arial"/>
                <a:cs typeface="Arial"/>
              </a:rPr>
              <a:t>12 </a:t>
            </a:r>
            <a:r>
              <a:rPr dirty="0" sz="2400" spc="-5">
                <a:latin typeface="Arial"/>
                <a:cs typeface="Arial"/>
              </a:rPr>
              <a:t>months post-index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809244"/>
            <a:ext cx="26187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Study</a:t>
            </a:r>
            <a:r>
              <a:rPr dirty="0" spc="-95"/>
              <a:t> </a:t>
            </a:r>
            <a:r>
              <a:rPr dirty="0" spc="-5"/>
              <a:t>Design</a:t>
            </a:r>
          </a:p>
        </p:txBody>
      </p:sp>
      <p:sp>
        <p:nvSpPr>
          <p:cNvPr id="5" name="object 5"/>
          <p:cNvSpPr/>
          <p:nvPr/>
        </p:nvSpPr>
        <p:spPr>
          <a:xfrm>
            <a:off x="4194047" y="1828800"/>
            <a:ext cx="3340607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5423" y="1850135"/>
            <a:ext cx="2657855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9513" y="1856317"/>
            <a:ext cx="3249041" cy="3016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39514" y="1856317"/>
            <a:ext cx="3249295" cy="301625"/>
          </a:xfrm>
          <a:prstGeom prst="rect">
            <a:avLst/>
          </a:prstGeom>
          <a:ln w="9525">
            <a:solidFill>
              <a:srgbClr val="8C00D0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42545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latin typeface="Arial"/>
                <a:cs typeface="Arial"/>
              </a:rPr>
              <a:t>Coronary angiography/PCI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referrals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9264" y="2791967"/>
            <a:ext cx="2170176" cy="393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56632" y="2810255"/>
            <a:ext cx="1612391" cy="408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25346" y="2818086"/>
            <a:ext cx="2077374" cy="301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5347" y="2818086"/>
            <a:ext cx="2077720" cy="301625"/>
          </a:xfrm>
          <a:custGeom>
            <a:avLst/>
            <a:gdLst/>
            <a:ahLst/>
            <a:cxnLst/>
            <a:rect l="l" t="t" r="r" b="b"/>
            <a:pathLst>
              <a:path w="2077720" h="301625">
                <a:moveTo>
                  <a:pt x="0" y="0"/>
                </a:moveTo>
                <a:lnTo>
                  <a:pt x="2077375" y="0"/>
                </a:lnTo>
                <a:lnTo>
                  <a:pt x="2077375" y="301626"/>
                </a:lnTo>
                <a:lnTo>
                  <a:pt x="0" y="3016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C00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21171" y="2157943"/>
            <a:ext cx="85725" cy="179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99888" y="2310383"/>
            <a:ext cx="1328928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05271" y="2331720"/>
            <a:ext cx="515112" cy="405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46781" y="2337201"/>
            <a:ext cx="1234504" cy="3016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246781" y="2337202"/>
            <a:ext cx="1235075" cy="301625"/>
          </a:xfrm>
          <a:prstGeom prst="rect">
            <a:avLst/>
          </a:prstGeom>
          <a:ln w="9525">
            <a:solidFill>
              <a:srgbClr val="8C00D0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1200" spc="-5"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9264" y="3273552"/>
            <a:ext cx="2170176" cy="393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49240" y="3291840"/>
            <a:ext cx="1027176" cy="408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25346" y="3298971"/>
            <a:ext cx="2077374" cy="3016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825347" y="3298972"/>
            <a:ext cx="2077720" cy="301625"/>
          </a:xfrm>
          <a:prstGeom prst="rect">
            <a:avLst/>
          </a:prstGeom>
          <a:ln w="9525">
            <a:solidFill>
              <a:srgbClr val="8C00D0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654685">
              <a:lnSpc>
                <a:spcPct val="100000"/>
              </a:lnSpc>
              <a:spcBef>
                <a:spcPts val="470"/>
              </a:spcBef>
            </a:pPr>
            <a:r>
              <a:rPr dirty="0" sz="1200" spc="-5">
                <a:latin typeface="Arial"/>
                <a:cs typeface="Arial"/>
              </a:rPr>
              <a:t>Randomize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76159" y="2791967"/>
            <a:ext cx="2170176" cy="3931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824216" y="2810255"/>
            <a:ext cx="1274064" cy="408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21970" y="2818086"/>
            <a:ext cx="2077374" cy="30162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21970" y="2818086"/>
            <a:ext cx="2077720" cy="301625"/>
          </a:xfrm>
          <a:custGeom>
            <a:avLst/>
            <a:gdLst/>
            <a:ahLst/>
            <a:cxnLst/>
            <a:rect l="l" t="t" r="r" b="b"/>
            <a:pathLst>
              <a:path w="2077720" h="301625">
                <a:moveTo>
                  <a:pt x="0" y="0"/>
                </a:moveTo>
                <a:lnTo>
                  <a:pt x="2077375" y="0"/>
                </a:lnTo>
                <a:lnTo>
                  <a:pt x="2077375" y="301626"/>
                </a:lnTo>
                <a:lnTo>
                  <a:pt x="0" y="3016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C00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63968" y="3569208"/>
            <a:ext cx="2423160" cy="393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86471" y="3587496"/>
            <a:ext cx="1975103" cy="408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08801" y="3594127"/>
            <a:ext cx="2331629" cy="30162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408801" y="3594127"/>
            <a:ext cx="2331720" cy="30162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309245">
              <a:lnSpc>
                <a:spcPct val="100000"/>
              </a:lnSpc>
              <a:spcBef>
                <a:spcPts val="475"/>
              </a:spcBef>
            </a:pPr>
            <a:r>
              <a:rPr dirty="0" sz="1200" spc="-5">
                <a:latin typeface="Arial"/>
                <a:cs typeface="Arial"/>
              </a:rPr>
              <a:t>Genotype-guided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therapy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24455" y="3569208"/>
            <a:ext cx="2423160" cy="393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87167" y="3587496"/>
            <a:ext cx="1694687" cy="4084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70051" y="3594127"/>
            <a:ext cx="2331629" cy="3016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170051" y="3594127"/>
            <a:ext cx="2331720" cy="30162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448945">
              <a:lnSpc>
                <a:spcPct val="100000"/>
              </a:lnSpc>
              <a:spcBef>
                <a:spcPts val="475"/>
              </a:spcBef>
            </a:pPr>
            <a:r>
              <a:rPr dirty="0" sz="1200" spc="-5">
                <a:latin typeface="Arial"/>
                <a:cs typeface="Arial"/>
              </a:rPr>
              <a:t>Conventional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therapy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38088" y="4154423"/>
            <a:ext cx="2423160" cy="5821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361176" y="4175759"/>
            <a:ext cx="1780031" cy="5852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84182" y="4180021"/>
            <a:ext cx="2331629" cy="49103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084182" y="4180021"/>
            <a:ext cx="2331720" cy="491490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450215" marR="398145" indent="-44450">
              <a:lnSpc>
                <a:spcPts val="1390"/>
              </a:lnSpc>
              <a:spcBef>
                <a:spcPts val="580"/>
              </a:spcBef>
            </a:pPr>
            <a:r>
              <a:rPr dirty="0" sz="1200" spc="-10" i="1">
                <a:latin typeface="Arial"/>
                <a:cs typeface="Arial"/>
              </a:rPr>
              <a:t>CYP2C19 </a:t>
            </a:r>
            <a:r>
              <a:rPr dirty="0" sz="1200" spc="-5" i="1">
                <a:latin typeface="Arial"/>
                <a:cs typeface="Arial"/>
              </a:rPr>
              <a:t>*2/*3 </a:t>
            </a:r>
            <a:r>
              <a:rPr dirty="0" sz="1200" spc="-5">
                <a:latin typeface="Arial"/>
                <a:cs typeface="Arial"/>
              </a:rPr>
              <a:t>carrier  </a:t>
            </a:r>
            <a:r>
              <a:rPr dirty="0" sz="1200" spc="-10">
                <a:latin typeface="Arial"/>
                <a:cs typeface="Arial"/>
              </a:rPr>
              <a:t>Ticagrelor </a:t>
            </a:r>
            <a:r>
              <a:rPr dirty="0" sz="1200" spc="-5">
                <a:latin typeface="Arial"/>
                <a:cs typeface="Arial"/>
              </a:rPr>
              <a:t>90 </a:t>
            </a:r>
            <a:r>
              <a:rPr dirty="0" sz="1200">
                <a:latin typeface="Arial"/>
                <a:cs typeface="Arial"/>
              </a:rPr>
              <a:t>mg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24455" y="4154423"/>
            <a:ext cx="2423160" cy="5821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14016" y="4267200"/>
            <a:ext cx="1844039" cy="408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70051" y="4180021"/>
            <a:ext cx="2331629" cy="4910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170051" y="4180021"/>
            <a:ext cx="2331720" cy="491490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Clopidogrel </a:t>
            </a:r>
            <a:r>
              <a:rPr dirty="0" sz="1200" spc="-5">
                <a:latin typeface="Arial"/>
                <a:cs typeface="Arial"/>
              </a:rPr>
              <a:t>75 </a:t>
            </a:r>
            <a:r>
              <a:rPr dirty="0" sz="1200">
                <a:latin typeface="Arial"/>
                <a:cs typeface="Arial"/>
              </a:rPr>
              <a:t>mg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daily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89847" y="4154423"/>
            <a:ext cx="2423159" cy="5821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860535" y="4175759"/>
            <a:ext cx="2081783" cy="5852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735942" y="4180021"/>
            <a:ext cx="2331629" cy="4910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735942" y="4180021"/>
            <a:ext cx="2331720" cy="491490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373380" marR="247650" indent="-119380">
              <a:lnSpc>
                <a:spcPts val="1390"/>
              </a:lnSpc>
              <a:spcBef>
                <a:spcPts val="580"/>
              </a:spcBef>
            </a:pPr>
            <a:r>
              <a:rPr dirty="0" sz="1200" spc="-10" i="1">
                <a:latin typeface="Arial"/>
                <a:cs typeface="Arial"/>
              </a:rPr>
              <a:t>CYP2C19 </a:t>
            </a:r>
            <a:r>
              <a:rPr dirty="0" sz="1200" spc="-5" i="1">
                <a:latin typeface="Arial"/>
                <a:cs typeface="Arial"/>
              </a:rPr>
              <a:t>*2/*3 </a:t>
            </a:r>
            <a:r>
              <a:rPr dirty="0" sz="1200" spc="-5">
                <a:latin typeface="Arial"/>
                <a:cs typeface="Arial"/>
              </a:rPr>
              <a:t>non-carrier  </a:t>
            </a:r>
            <a:r>
              <a:rPr dirty="0" sz="1200" spc="-10">
                <a:latin typeface="Arial"/>
                <a:cs typeface="Arial"/>
              </a:rPr>
              <a:t>Clopidogrel </a:t>
            </a:r>
            <a:r>
              <a:rPr dirty="0" sz="1200" spc="-5">
                <a:latin typeface="Arial"/>
                <a:cs typeface="Arial"/>
              </a:rPr>
              <a:t>75 </a:t>
            </a:r>
            <a:r>
              <a:rPr dirty="0" sz="1200">
                <a:latin typeface="Arial"/>
                <a:cs typeface="Arial"/>
              </a:rPr>
              <a:t>mg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daily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99504" y="4879847"/>
            <a:ext cx="3749040" cy="3962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46264" y="4901184"/>
            <a:ext cx="2258568" cy="4053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745816" y="4907309"/>
            <a:ext cx="3657600" cy="30162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745816" y="4907309"/>
            <a:ext cx="3657600" cy="30162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marL="82931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latin typeface="Arial"/>
                <a:cs typeface="Arial"/>
              </a:rPr>
              <a:t>12 month </a:t>
            </a:r>
            <a:r>
              <a:rPr dirty="0" sz="1200" spc="-25">
                <a:latin typeface="Arial"/>
                <a:cs typeface="Arial"/>
              </a:rPr>
              <a:t>TaqMan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genotyping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59991" y="4879847"/>
            <a:ext cx="3752088" cy="3962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206751" y="4901184"/>
            <a:ext cx="2258568" cy="4053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07067" y="4907309"/>
            <a:ext cx="3657600" cy="30162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507067" y="4907309"/>
            <a:ext cx="3657600" cy="301625"/>
          </a:xfrm>
          <a:prstGeom prst="rect">
            <a:avLst/>
          </a:prstGeom>
          <a:ln w="9525">
            <a:solidFill>
              <a:srgbClr val="104BD4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marL="82931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latin typeface="Arial"/>
                <a:cs typeface="Arial"/>
              </a:rPr>
              <a:t>12 month </a:t>
            </a:r>
            <a:r>
              <a:rPr dirty="0" sz="1200" spc="-30">
                <a:latin typeface="Arial"/>
                <a:cs typeface="Arial"/>
              </a:rPr>
              <a:t>TaqMan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genotyping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12391" y="5437632"/>
            <a:ext cx="1572768" cy="5852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46504" y="5462015"/>
            <a:ext cx="1307592" cy="5852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659830" y="5465261"/>
            <a:ext cx="1478667" cy="4910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59830" y="5465262"/>
            <a:ext cx="1478915" cy="491490"/>
          </a:xfrm>
          <a:custGeom>
            <a:avLst/>
            <a:gdLst/>
            <a:ahLst/>
            <a:cxnLst/>
            <a:rect l="l" t="t" r="r" b="b"/>
            <a:pathLst>
              <a:path w="1478914" h="491489">
                <a:moveTo>
                  <a:pt x="0" y="0"/>
                </a:moveTo>
                <a:lnTo>
                  <a:pt x="1478667" y="0"/>
                </a:lnTo>
                <a:lnTo>
                  <a:pt x="1478667" y="491038"/>
                </a:lnTo>
                <a:lnTo>
                  <a:pt x="0" y="4910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04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496055" y="5437632"/>
            <a:ext cx="1569720" cy="5852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627120" y="5462015"/>
            <a:ext cx="1307591" cy="5852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41017" y="5465261"/>
            <a:ext cx="1478667" cy="4910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541017" y="5465262"/>
            <a:ext cx="1478915" cy="491490"/>
          </a:xfrm>
          <a:custGeom>
            <a:avLst/>
            <a:gdLst/>
            <a:ahLst/>
            <a:cxnLst/>
            <a:rect l="l" t="t" r="r" b="b"/>
            <a:pathLst>
              <a:path w="1478914" h="491489">
                <a:moveTo>
                  <a:pt x="0" y="0"/>
                </a:moveTo>
                <a:lnTo>
                  <a:pt x="1478667" y="0"/>
                </a:lnTo>
                <a:lnTo>
                  <a:pt x="1478667" y="491038"/>
                </a:lnTo>
                <a:lnTo>
                  <a:pt x="0" y="4910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04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805671" y="5437632"/>
            <a:ext cx="1572768" cy="5852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939783" y="5462015"/>
            <a:ext cx="1307592" cy="5852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853110" y="5465261"/>
            <a:ext cx="1478667" cy="49103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853110" y="5465262"/>
            <a:ext cx="1478915" cy="491490"/>
          </a:xfrm>
          <a:custGeom>
            <a:avLst/>
            <a:gdLst/>
            <a:ahLst/>
            <a:cxnLst/>
            <a:rect l="l" t="t" r="r" b="b"/>
            <a:pathLst>
              <a:path w="1478915" h="491489">
                <a:moveTo>
                  <a:pt x="0" y="0"/>
                </a:moveTo>
                <a:lnTo>
                  <a:pt x="1478667" y="0"/>
                </a:lnTo>
                <a:lnTo>
                  <a:pt x="1478667" y="491038"/>
                </a:lnTo>
                <a:lnTo>
                  <a:pt x="0" y="4910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04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842759" y="5437632"/>
            <a:ext cx="1572768" cy="5852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976871" y="5462015"/>
            <a:ext cx="1307592" cy="5852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890432" y="5465261"/>
            <a:ext cx="1478667" cy="49103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890432" y="5465262"/>
            <a:ext cx="1478915" cy="491490"/>
          </a:xfrm>
          <a:custGeom>
            <a:avLst/>
            <a:gdLst/>
            <a:ahLst/>
            <a:cxnLst/>
            <a:rect l="l" t="t" r="r" b="b"/>
            <a:pathLst>
              <a:path w="1478915" h="491489">
                <a:moveTo>
                  <a:pt x="0" y="0"/>
                </a:moveTo>
                <a:lnTo>
                  <a:pt x="1478667" y="0"/>
                </a:lnTo>
                <a:lnTo>
                  <a:pt x="1478667" y="491038"/>
                </a:lnTo>
                <a:lnTo>
                  <a:pt x="0" y="4910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04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429000" y="5361940"/>
            <a:ext cx="5311140" cy="753745"/>
          </a:xfrm>
          <a:custGeom>
            <a:avLst/>
            <a:gdLst/>
            <a:ahLst/>
            <a:cxnLst/>
            <a:rect l="l" t="t" r="r" b="b"/>
            <a:pathLst>
              <a:path w="5311140" h="753745">
                <a:moveTo>
                  <a:pt x="0" y="125593"/>
                </a:moveTo>
                <a:lnTo>
                  <a:pt x="9869" y="76706"/>
                </a:lnTo>
                <a:lnTo>
                  <a:pt x="36785" y="36785"/>
                </a:lnTo>
                <a:lnTo>
                  <a:pt x="76706" y="9869"/>
                </a:lnTo>
                <a:lnTo>
                  <a:pt x="125593" y="0"/>
                </a:lnTo>
                <a:lnTo>
                  <a:pt x="5185546" y="0"/>
                </a:lnTo>
                <a:lnTo>
                  <a:pt x="5234433" y="9869"/>
                </a:lnTo>
                <a:lnTo>
                  <a:pt x="5274354" y="36785"/>
                </a:lnTo>
                <a:lnTo>
                  <a:pt x="5301270" y="76706"/>
                </a:lnTo>
                <a:lnTo>
                  <a:pt x="5311140" y="125593"/>
                </a:lnTo>
                <a:lnTo>
                  <a:pt x="5311140" y="627939"/>
                </a:lnTo>
                <a:lnTo>
                  <a:pt x="5301270" y="676826"/>
                </a:lnTo>
                <a:lnTo>
                  <a:pt x="5274354" y="716747"/>
                </a:lnTo>
                <a:lnTo>
                  <a:pt x="5234433" y="743663"/>
                </a:lnTo>
                <a:lnTo>
                  <a:pt x="5185546" y="753533"/>
                </a:lnTo>
                <a:lnTo>
                  <a:pt x="125593" y="753533"/>
                </a:lnTo>
                <a:lnTo>
                  <a:pt x="76706" y="743663"/>
                </a:lnTo>
                <a:lnTo>
                  <a:pt x="36785" y="716747"/>
                </a:lnTo>
                <a:lnTo>
                  <a:pt x="9869" y="676826"/>
                </a:lnTo>
                <a:lnTo>
                  <a:pt x="0" y="627939"/>
                </a:lnTo>
                <a:lnTo>
                  <a:pt x="0" y="125593"/>
                </a:lnTo>
                <a:close/>
              </a:path>
            </a:pathLst>
          </a:custGeom>
          <a:ln w="19050">
            <a:solidFill>
              <a:srgbClr val="E1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5514657" y="5543803"/>
            <a:ext cx="114046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58775" marR="5080" indent="-346075">
              <a:lnSpc>
                <a:spcPts val="1390"/>
              </a:lnSpc>
              <a:spcBef>
                <a:spcPts val="185"/>
              </a:spcBef>
            </a:pPr>
            <a:r>
              <a:rPr dirty="0" sz="1200" spc="-5">
                <a:latin typeface="Arial"/>
                <a:cs typeface="Arial"/>
              </a:rPr>
              <a:t>Primary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analysis  cohort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821171" y="2638827"/>
            <a:ext cx="85725" cy="179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821173" y="3119713"/>
            <a:ext cx="85725" cy="179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902722" y="2926038"/>
            <a:ext cx="519430" cy="85725"/>
          </a:xfrm>
          <a:custGeom>
            <a:avLst/>
            <a:gdLst/>
            <a:ahLst/>
            <a:cxnLst/>
            <a:rect l="l" t="t" r="r" b="b"/>
            <a:pathLst>
              <a:path w="519429" h="85725">
                <a:moveTo>
                  <a:pt x="433523" y="0"/>
                </a:moveTo>
                <a:lnTo>
                  <a:pt x="433523" y="85725"/>
                </a:lnTo>
                <a:lnTo>
                  <a:pt x="490673" y="57150"/>
                </a:lnTo>
                <a:lnTo>
                  <a:pt x="447810" y="57150"/>
                </a:lnTo>
                <a:lnTo>
                  <a:pt x="447810" y="28575"/>
                </a:lnTo>
                <a:lnTo>
                  <a:pt x="490673" y="28575"/>
                </a:lnTo>
                <a:lnTo>
                  <a:pt x="433523" y="0"/>
                </a:lnTo>
                <a:close/>
              </a:path>
              <a:path w="519429" h="85725">
                <a:moveTo>
                  <a:pt x="433523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433523" y="57150"/>
                </a:lnTo>
                <a:lnTo>
                  <a:pt x="433523" y="28575"/>
                </a:lnTo>
                <a:close/>
              </a:path>
              <a:path w="519429" h="85725">
                <a:moveTo>
                  <a:pt x="490673" y="28575"/>
                </a:moveTo>
                <a:lnTo>
                  <a:pt x="447810" y="28575"/>
                </a:lnTo>
                <a:lnTo>
                  <a:pt x="447810" y="57150"/>
                </a:lnTo>
                <a:lnTo>
                  <a:pt x="490673" y="57150"/>
                </a:lnTo>
                <a:lnTo>
                  <a:pt x="519248" y="42862"/>
                </a:lnTo>
                <a:lnTo>
                  <a:pt x="490673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01682" y="3600598"/>
            <a:ext cx="1376680" cy="187325"/>
          </a:xfrm>
          <a:custGeom>
            <a:avLst/>
            <a:gdLst/>
            <a:ahLst/>
            <a:cxnLst/>
            <a:rect l="l" t="t" r="r" b="b"/>
            <a:pathLst>
              <a:path w="1376679" h="187325">
                <a:moveTo>
                  <a:pt x="85725" y="101479"/>
                </a:moveTo>
                <a:lnTo>
                  <a:pt x="0" y="144341"/>
                </a:lnTo>
                <a:lnTo>
                  <a:pt x="85725" y="187204"/>
                </a:lnTo>
                <a:lnTo>
                  <a:pt x="85725" y="158629"/>
                </a:lnTo>
                <a:lnTo>
                  <a:pt x="71437" y="158629"/>
                </a:lnTo>
                <a:lnTo>
                  <a:pt x="71437" y="130054"/>
                </a:lnTo>
                <a:lnTo>
                  <a:pt x="85725" y="130054"/>
                </a:lnTo>
                <a:lnTo>
                  <a:pt x="85725" y="101479"/>
                </a:lnTo>
                <a:close/>
              </a:path>
              <a:path w="1376679" h="187325">
                <a:moveTo>
                  <a:pt x="85725" y="130054"/>
                </a:moveTo>
                <a:lnTo>
                  <a:pt x="71437" y="130054"/>
                </a:lnTo>
                <a:lnTo>
                  <a:pt x="71437" y="158629"/>
                </a:lnTo>
                <a:lnTo>
                  <a:pt x="85725" y="158629"/>
                </a:lnTo>
                <a:lnTo>
                  <a:pt x="85725" y="130054"/>
                </a:lnTo>
                <a:close/>
              </a:path>
              <a:path w="1376679" h="187325">
                <a:moveTo>
                  <a:pt x="1348065" y="130054"/>
                </a:moveTo>
                <a:lnTo>
                  <a:pt x="85725" y="130054"/>
                </a:lnTo>
                <a:lnTo>
                  <a:pt x="85725" y="158629"/>
                </a:lnTo>
                <a:lnTo>
                  <a:pt x="1370243" y="158629"/>
                </a:lnTo>
                <a:lnTo>
                  <a:pt x="1376640" y="152233"/>
                </a:lnTo>
                <a:lnTo>
                  <a:pt x="1376640" y="144341"/>
                </a:lnTo>
                <a:lnTo>
                  <a:pt x="1348065" y="144341"/>
                </a:lnTo>
                <a:lnTo>
                  <a:pt x="1348065" y="130054"/>
                </a:lnTo>
                <a:close/>
              </a:path>
              <a:path w="1376679" h="187325">
                <a:moveTo>
                  <a:pt x="1376640" y="0"/>
                </a:moveTo>
                <a:lnTo>
                  <a:pt x="1348065" y="0"/>
                </a:lnTo>
                <a:lnTo>
                  <a:pt x="1348065" y="144341"/>
                </a:lnTo>
                <a:lnTo>
                  <a:pt x="1362353" y="130054"/>
                </a:lnTo>
                <a:lnTo>
                  <a:pt x="1376640" y="130054"/>
                </a:lnTo>
                <a:lnTo>
                  <a:pt x="1376640" y="0"/>
                </a:lnTo>
                <a:close/>
              </a:path>
              <a:path w="1376679" h="187325">
                <a:moveTo>
                  <a:pt x="1376640" y="130054"/>
                </a:moveTo>
                <a:lnTo>
                  <a:pt x="1362353" y="130054"/>
                </a:lnTo>
                <a:lnTo>
                  <a:pt x="1348065" y="144341"/>
                </a:lnTo>
                <a:lnTo>
                  <a:pt x="1376640" y="144341"/>
                </a:lnTo>
                <a:lnTo>
                  <a:pt x="1376640" y="130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849746" y="3600597"/>
            <a:ext cx="1559560" cy="187325"/>
          </a:xfrm>
          <a:custGeom>
            <a:avLst/>
            <a:gdLst/>
            <a:ahLst/>
            <a:cxnLst/>
            <a:rect l="l" t="t" r="r" b="b"/>
            <a:pathLst>
              <a:path w="1559559" h="187325">
                <a:moveTo>
                  <a:pt x="1473329" y="101480"/>
                </a:moveTo>
                <a:lnTo>
                  <a:pt x="1473329" y="187205"/>
                </a:lnTo>
                <a:lnTo>
                  <a:pt x="1530479" y="158630"/>
                </a:lnTo>
                <a:lnTo>
                  <a:pt x="1487618" y="158630"/>
                </a:lnTo>
                <a:lnTo>
                  <a:pt x="1487618" y="130055"/>
                </a:lnTo>
                <a:lnTo>
                  <a:pt x="1530479" y="130055"/>
                </a:lnTo>
                <a:lnTo>
                  <a:pt x="1473329" y="101480"/>
                </a:lnTo>
                <a:close/>
              </a:path>
              <a:path w="1559559" h="187325">
                <a:moveTo>
                  <a:pt x="28575" y="0"/>
                </a:moveTo>
                <a:lnTo>
                  <a:pt x="0" y="0"/>
                </a:lnTo>
                <a:lnTo>
                  <a:pt x="0" y="152233"/>
                </a:lnTo>
                <a:lnTo>
                  <a:pt x="6396" y="158630"/>
                </a:lnTo>
                <a:lnTo>
                  <a:pt x="1473329" y="158630"/>
                </a:lnTo>
                <a:lnTo>
                  <a:pt x="1473329" y="144343"/>
                </a:lnTo>
                <a:lnTo>
                  <a:pt x="28575" y="144343"/>
                </a:lnTo>
                <a:lnTo>
                  <a:pt x="14287" y="130055"/>
                </a:lnTo>
                <a:lnTo>
                  <a:pt x="28575" y="130055"/>
                </a:lnTo>
                <a:lnTo>
                  <a:pt x="28575" y="0"/>
                </a:lnTo>
                <a:close/>
              </a:path>
              <a:path w="1559559" h="187325">
                <a:moveTo>
                  <a:pt x="1530479" y="130055"/>
                </a:moveTo>
                <a:lnTo>
                  <a:pt x="1487618" y="130055"/>
                </a:lnTo>
                <a:lnTo>
                  <a:pt x="1487618" y="158630"/>
                </a:lnTo>
                <a:lnTo>
                  <a:pt x="1530479" y="158630"/>
                </a:lnTo>
                <a:lnTo>
                  <a:pt x="1559054" y="144343"/>
                </a:lnTo>
                <a:lnTo>
                  <a:pt x="1530479" y="130055"/>
                </a:lnTo>
                <a:close/>
              </a:path>
              <a:path w="1559559" h="187325">
                <a:moveTo>
                  <a:pt x="28575" y="130055"/>
                </a:moveTo>
                <a:lnTo>
                  <a:pt x="14287" y="130055"/>
                </a:lnTo>
                <a:lnTo>
                  <a:pt x="28575" y="144343"/>
                </a:lnTo>
                <a:lnTo>
                  <a:pt x="28575" y="130055"/>
                </a:lnTo>
                <a:close/>
              </a:path>
              <a:path w="1559559" h="187325">
                <a:moveTo>
                  <a:pt x="1473329" y="130055"/>
                </a:moveTo>
                <a:lnTo>
                  <a:pt x="28575" y="130055"/>
                </a:lnTo>
                <a:lnTo>
                  <a:pt x="28575" y="144343"/>
                </a:lnTo>
                <a:lnTo>
                  <a:pt x="1473329" y="144343"/>
                </a:lnTo>
                <a:lnTo>
                  <a:pt x="1473329" y="130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560328" y="3895752"/>
            <a:ext cx="1384300" cy="284480"/>
          </a:xfrm>
          <a:custGeom>
            <a:avLst/>
            <a:gdLst/>
            <a:ahLst/>
            <a:cxnLst/>
            <a:rect l="l" t="t" r="r" b="b"/>
            <a:pathLst>
              <a:path w="1384300" h="284479">
                <a:moveTo>
                  <a:pt x="1327141" y="198544"/>
                </a:moveTo>
                <a:lnTo>
                  <a:pt x="1298566" y="198544"/>
                </a:lnTo>
                <a:lnTo>
                  <a:pt x="1341428" y="284269"/>
                </a:lnTo>
                <a:lnTo>
                  <a:pt x="1377147" y="212831"/>
                </a:lnTo>
                <a:lnTo>
                  <a:pt x="1327141" y="212831"/>
                </a:lnTo>
                <a:lnTo>
                  <a:pt x="1327141" y="198544"/>
                </a:lnTo>
                <a:close/>
              </a:path>
              <a:path w="1384300" h="284479">
                <a:moveTo>
                  <a:pt x="1327141" y="142134"/>
                </a:moveTo>
                <a:lnTo>
                  <a:pt x="1327141" y="212831"/>
                </a:lnTo>
                <a:lnTo>
                  <a:pt x="1355716" y="212831"/>
                </a:lnTo>
                <a:lnTo>
                  <a:pt x="1355716" y="156422"/>
                </a:lnTo>
                <a:lnTo>
                  <a:pt x="1341428" y="156422"/>
                </a:lnTo>
                <a:lnTo>
                  <a:pt x="1327141" y="142134"/>
                </a:lnTo>
                <a:close/>
              </a:path>
              <a:path w="1384300" h="284479">
                <a:moveTo>
                  <a:pt x="1384291" y="198544"/>
                </a:moveTo>
                <a:lnTo>
                  <a:pt x="1355716" y="198544"/>
                </a:lnTo>
                <a:lnTo>
                  <a:pt x="1355716" y="212831"/>
                </a:lnTo>
                <a:lnTo>
                  <a:pt x="1377147" y="212831"/>
                </a:lnTo>
                <a:lnTo>
                  <a:pt x="1384291" y="198544"/>
                </a:lnTo>
                <a:close/>
              </a:path>
              <a:path w="1384300" h="284479">
                <a:moveTo>
                  <a:pt x="28575" y="0"/>
                </a:moveTo>
                <a:lnTo>
                  <a:pt x="0" y="0"/>
                </a:lnTo>
                <a:lnTo>
                  <a:pt x="0" y="150025"/>
                </a:lnTo>
                <a:lnTo>
                  <a:pt x="6396" y="156422"/>
                </a:lnTo>
                <a:lnTo>
                  <a:pt x="1327141" y="156422"/>
                </a:lnTo>
                <a:lnTo>
                  <a:pt x="1327141" y="142134"/>
                </a:lnTo>
                <a:lnTo>
                  <a:pt x="28575" y="142134"/>
                </a:lnTo>
                <a:lnTo>
                  <a:pt x="14287" y="127847"/>
                </a:lnTo>
                <a:lnTo>
                  <a:pt x="28575" y="127847"/>
                </a:lnTo>
                <a:lnTo>
                  <a:pt x="28575" y="0"/>
                </a:lnTo>
                <a:close/>
              </a:path>
              <a:path w="1384300" h="284479">
                <a:moveTo>
                  <a:pt x="1349319" y="127847"/>
                </a:moveTo>
                <a:lnTo>
                  <a:pt x="28575" y="127847"/>
                </a:lnTo>
                <a:lnTo>
                  <a:pt x="28575" y="142134"/>
                </a:lnTo>
                <a:lnTo>
                  <a:pt x="1327141" y="142134"/>
                </a:lnTo>
                <a:lnTo>
                  <a:pt x="1341428" y="156422"/>
                </a:lnTo>
                <a:lnTo>
                  <a:pt x="1355716" y="156422"/>
                </a:lnTo>
                <a:lnTo>
                  <a:pt x="1355716" y="134244"/>
                </a:lnTo>
                <a:lnTo>
                  <a:pt x="1349319" y="127847"/>
                </a:lnTo>
                <a:close/>
              </a:path>
              <a:path w="1384300" h="284479">
                <a:moveTo>
                  <a:pt x="28575" y="127847"/>
                </a:moveTo>
                <a:lnTo>
                  <a:pt x="14287" y="127847"/>
                </a:lnTo>
                <a:lnTo>
                  <a:pt x="28575" y="142134"/>
                </a:lnTo>
                <a:lnTo>
                  <a:pt x="28575" y="127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207136" y="3895754"/>
            <a:ext cx="1382395" cy="284480"/>
          </a:xfrm>
          <a:custGeom>
            <a:avLst/>
            <a:gdLst/>
            <a:ahLst/>
            <a:cxnLst/>
            <a:rect l="l" t="t" r="r" b="b"/>
            <a:pathLst>
              <a:path w="1382395" h="284479">
                <a:moveTo>
                  <a:pt x="28575" y="198542"/>
                </a:moveTo>
                <a:lnTo>
                  <a:pt x="0" y="198542"/>
                </a:lnTo>
                <a:lnTo>
                  <a:pt x="42862" y="284267"/>
                </a:lnTo>
                <a:lnTo>
                  <a:pt x="78581" y="212830"/>
                </a:lnTo>
                <a:lnTo>
                  <a:pt x="28575" y="212830"/>
                </a:lnTo>
                <a:lnTo>
                  <a:pt x="28575" y="198542"/>
                </a:lnTo>
                <a:close/>
              </a:path>
              <a:path w="1382395" h="284479">
                <a:moveTo>
                  <a:pt x="1353193" y="127847"/>
                </a:moveTo>
                <a:lnTo>
                  <a:pt x="34971" y="127847"/>
                </a:lnTo>
                <a:lnTo>
                  <a:pt x="28575" y="134244"/>
                </a:lnTo>
                <a:lnTo>
                  <a:pt x="28575" y="212830"/>
                </a:lnTo>
                <a:lnTo>
                  <a:pt x="57150" y="212830"/>
                </a:lnTo>
                <a:lnTo>
                  <a:pt x="57150" y="156422"/>
                </a:lnTo>
                <a:lnTo>
                  <a:pt x="42862" y="156422"/>
                </a:lnTo>
                <a:lnTo>
                  <a:pt x="57150" y="142134"/>
                </a:lnTo>
                <a:lnTo>
                  <a:pt x="1353193" y="142134"/>
                </a:lnTo>
                <a:lnTo>
                  <a:pt x="1353193" y="127847"/>
                </a:lnTo>
                <a:close/>
              </a:path>
              <a:path w="1382395" h="284479">
                <a:moveTo>
                  <a:pt x="85725" y="198542"/>
                </a:moveTo>
                <a:lnTo>
                  <a:pt x="57150" y="198542"/>
                </a:lnTo>
                <a:lnTo>
                  <a:pt x="57150" y="212830"/>
                </a:lnTo>
                <a:lnTo>
                  <a:pt x="78581" y="212830"/>
                </a:lnTo>
                <a:lnTo>
                  <a:pt x="85725" y="198542"/>
                </a:lnTo>
                <a:close/>
              </a:path>
              <a:path w="1382395" h="284479">
                <a:moveTo>
                  <a:pt x="57150" y="142134"/>
                </a:moveTo>
                <a:lnTo>
                  <a:pt x="42862" y="156422"/>
                </a:lnTo>
                <a:lnTo>
                  <a:pt x="57150" y="156422"/>
                </a:lnTo>
                <a:lnTo>
                  <a:pt x="57150" y="142134"/>
                </a:lnTo>
                <a:close/>
              </a:path>
              <a:path w="1382395" h="284479">
                <a:moveTo>
                  <a:pt x="1381768" y="127847"/>
                </a:moveTo>
                <a:lnTo>
                  <a:pt x="1367481" y="127847"/>
                </a:lnTo>
                <a:lnTo>
                  <a:pt x="1353193" y="142134"/>
                </a:lnTo>
                <a:lnTo>
                  <a:pt x="57150" y="142134"/>
                </a:lnTo>
                <a:lnTo>
                  <a:pt x="57150" y="156422"/>
                </a:lnTo>
                <a:lnTo>
                  <a:pt x="1375373" y="156422"/>
                </a:lnTo>
                <a:lnTo>
                  <a:pt x="1381768" y="150025"/>
                </a:lnTo>
                <a:lnTo>
                  <a:pt x="1381768" y="127847"/>
                </a:lnTo>
                <a:close/>
              </a:path>
              <a:path w="1382395" h="284479">
                <a:moveTo>
                  <a:pt x="1381768" y="0"/>
                </a:moveTo>
                <a:lnTo>
                  <a:pt x="1353193" y="0"/>
                </a:lnTo>
                <a:lnTo>
                  <a:pt x="1353193" y="142134"/>
                </a:lnTo>
                <a:lnTo>
                  <a:pt x="1367481" y="127847"/>
                </a:lnTo>
                <a:lnTo>
                  <a:pt x="1381768" y="127847"/>
                </a:lnTo>
                <a:lnTo>
                  <a:pt x="138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293004" y="3895754"/>
            <a:ext cx="85725" cy="284480"/>
          </a:xfrm>
          <a:custGeom>
            <a:avLst/>
            <a:gdLst/>
            <a:ahLst/>
            <a:cxnLst/>
            <a:rect l="l" t="t" r="r" b="b"/>
            <a:pathLst>
              <a:path w="85725" h="284479">
                <a:moveTo>
                  <a:pt x="28576" y="198542"/>
                </a:moveTo>
                <a:lnTo>
                  <a:pt x="0" y="198542"/>
                </a:lnTo>
                <a:lnTo>
                  <a:pt x="42863" y="284267"/>
                </a:lnTo>
                <a:lnTo>
                  <a:pt x="78581" y="212830"/>
                </a:lnTo>
                <a:lnTo>
                  <a:pt x="28576" y="212830"/>
                </a:lnTo>
                <a:lnTo>
                  <a:pt x="28576" y="198542"/>
                </a:lnTo>
                <a:close/>
              </a:path>
              <a:path w="85725" h="284479">
                <a:moveTo>
                  <a:pt x="57150" y="0"/>
                </a:moveTo>
                <a:lnTo>
                  <a:pt x="28575" y="0"/>
                </a:lnTo>
                <a:lnTo>
                  <a:pt x="28576" y="212830"/>
                </a:lnTo>
                <a:lnTo>
                  <a:pt x="57151" y="212830"/>
                </a:lnTo>
                <a:lnTo>
                  <a:pt x="57150" y="0"/>
                </a:lnTo>
                <a:close/>
              </a:path>
              <a:path w="85725" h="284479">
                <a:moveTo>
                  <a:pt x="85725" y="198542"/>
                </a:moveTo>
                <a:lnTo>
                  <a:pt x="57151" y="198542"/>
                </a:lnTo>
                <a:lnTo>
                  <a:pt x="57151" y="212830"/>
                </a:lnTo>
                <a:lnTo>
                  <a:pt x="78581" y="212830"/>
                </a:lnTo>
                <a:lnTo>
                  <a:pt x="85725" y="198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293004" y="4671059"/>
            <a:ext cx="85725" cy="23624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232544" y="4671059"/>
            <a:ext cx="85725" cy="23624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914784" y="4671059"/>
            <a:ext cx="85725" cy="23624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356300" y="5219700"/>
            <a:ext cx="85725" cy="23624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207960" y="5219700"/>
            <a:ext cx="85725" cy="23624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545520" y="5219700"/>
            <a:ext cx="85725" cy="23624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595301" y="5219700"/>
            <a:ext cx="85725" cy="23624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88" name="object 8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809244"/>
            <a:ext cx="32016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Study</a:t>
            </a:r>
            <a:r>
              <a:rPr dirty="0" spc="-75"/>
              <a:t> </a:t>
            </a:r>
            <a:r>
              <a:rPr dirty="0" spc="-10"/>
              <a:t>endpoints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869950" y="1490979"/>
            <a:ext cx="10015855" cy="3905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3180"/>
              </a:lnSpc>
              <a:spcBef>
                <a:spcPts val="100"/>
              </a:spcBef>
            </a:pPr>
            <a:r>
              <a:rPr dirty="0" sz="2800" spc="30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300">
                <a:latin typeface="Arial"/>
                <a:cs typeface="Arial"/>
              </a:rPr>
              <a:t>Primary </a:t>
            </a:r>
            <a:r>
              <a:rPr dirty="0" sz="2800">
                <a:latin typeface="Arial"/>
                <a:cs typeface="Arial"/>
              </a:rPr>
              <a:t>endpoint was the composite of</a:t>
            </a:r>
            <a:r>
              <a:rPr dirty="0" sz="2800" spc="-3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cardiovascular</a:t>
            </a:r>
            <a:endParaRPr sz="2800">
              <a:latin typeface="Arial"/>
              <a:cs typeface="Arial"/>
            </a:endParaRPr>
          </a:p>
          <a:p>
            <a:pPr algn="just" marL="358775" marR="5080">
              <a:lnSpc>
                <a:spcPct val="90700"/>
              </a:lnSpc>
              <a:spcBef>
                <a:spcPts val="130"/>
              </a:spcBef>
            </a:pPr>
            <a:r>
              <a:rPr dirty="0" sz="2800">
                <a:latin typeface="Arial"/>
                <a:cs typeface="Arial"/>
              </a:rPr>
              <a:t>death, myocardial infarction, stroke, definite or probable stent  thrombosis, and severe recurrent ischemia within 1 year after  index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PCI</a:t>
            </a:r>
            <a:endParaRPr sz="2800">
              <a:latin typeface="Arial"/>
              <a:cs typeface="Arial"/>
            </a:endParaRPr>
          </a:p>
          <a:p>
            <a:pPr marL="358775" marR="160020" indent="-346075">
              <a:lnSpc>
                <a:spcPts val="3000"/>
              </a:lnSpc>
              <a:spcBef>
                <a:spcPts val="1555"/>
              </a:spcBef>
            </a:pPr>
            <a:r>
              <a:rPr dirty="0" sz="2800" spc="24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240">
                <a:latin typeface="Arial"/>
                <a:cs typeface="Arial"/>
              </a:rPr>
              <a:t>Secondary </a:t>
            </a:r>
            <a:r>
              <a:rPr dirty="0" sz="2800">
                <a:latin typeface="Arial"/>
                <a:cs typeface="Arial"/>
              </a:rPr>
              <a:t>endpoint was major or minor bleeding as</a:t>
            </a:r>
            <a:r>
              <a:rPr dirty="0" sz="2800" spc="-210">
                <a:latin typeface="Arial"/>
                <a:cs typeface="Arial"/>
              </a:rPr>
              <a:t> </a:t>
            </a:r>
            <a:r>
              <a:rPr dirty="0" sz="2800" spc="-355">
                <a:latin typeface="Arial"/>
                <a:cs typeface="Arial"/>
              </a:rPr>
              <a:t>defined  </a:t>
            </a:r>
            <a:r>
              <a:rPr dirty="0" sz="2800">
                <a:latin typeface="Arial"/>
                <a:cs typeface="Arial"/>
              </a:rPr>
              <a:t>by the TIMI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criteria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29"/>
              </a:lnSpc>
              <a:spcBef>
                <a:spcPts val="1085"/>
              </a:spcBef>
            </a:pPr>
            <a:r>
              <a:rPr dirty="0" sz="2800" spc="40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800" spc="400">
                <a:latin typeface="Arial"/>
                <a:cs typeface="Arial"/>
              </a:rPr>
              <a:t>Study </a:t>
            </a:r>
            <a:r>
              <a:rPr dirty="0" sz="2800">
                <a:latin typeface="Arial"/>
                <a:cs typeface="Arial"/>
              </a:rPr>
              <a:t>endpoints were assessed at hospital</a:t>
            </a:r>
            <a:r>
              <a:rPr dirty="0" sz="2800" spc="-4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discharge,</a:t>
            </a:r>
            <a:endParaRPr sz="2800">
              <a:latin typeface="Arial"/>
              <a:cs typeface="Arial"/>
            </a:endParaRPr>
          </a:p>
          <a:p>
            <a:pPr marL="358775" marR="559435">
              <a:lnSpc>
                <a:spcPts val="3000"/>
              </a:lnSpc>
              <a:spcBef>
                <a:spcPts val="270"/>
              </a:spcBef>
            </a:pPr>
            <a:r>
              <a:rPr dirty="0" sz="2800">
                <a:latin typeface="Arial"/>
                <a:cs typeface="Arial"/>
              </a:rPr>
              <a:t>1-month, 6-months and 12-months post-PCI by telephone  or medical record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review.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86043" y="6390151"/>
            <a:ext cx="2905956" cy="46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124" y="809244"/>
            <a:ext cx="37084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Statistical</a:t>
            </a:r>
            <a:r>
              <a:rPr dirty="0" spc="-200"/>
              <a:t> </a:t>
            </a:r>
            <a:r>
              <a:rPr dirty="0" spc="-5"/>
              <a:t>Analysis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TAILOR</a:t>
            </a:r>
            <a:r>
              <a:rPr dirty="0" spc="-60"/>
              <a:t> </a:t>
            </a:r>
            <a:r>
              <a:rPr dirty="0" spc="-5"/>
              <a:t>PCI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pc="-5"/>
              <a:t>©2020 MFMER </a:t>
            </a:r>
            <a:r>
              <a:rPr dirty="0"/>
              <a:t>|</a:t>
            </a:r>
            <a:r>
              <a:rPr dirty="0" spc="175"/>
              <a:t> </a:t>
            </a:r>
            <a:r>
              <a:rPr dirty="0" spc="-5"/>
              <a:t>3946196-</a:t>
            </a: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869950" y="1504188"/>
            <a:ext cx="10045065" cy="369062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358775" marR="5080" indent="-346075">
              <a:lnSpc>
                <a:spcPct val="89500"/>
              </a:lnSpc>
              <a:spcBef>
                <a:spcPts val="350"/>
              </a:spcBef>
            </a:pPr>
            <a:r>
              <a:rPr dirty="0" sz="2000" spc="156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000" spc="1560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Arial"/>
                <a:cs typeface="Arial"/>
              </a:rPr>
              <a:t>Assumed </a:t>
            </a:r>
            <a:r>
              <a:rPr dirty="0" sz="2000">
                <a:latin typeface="Arial"/>
                <a:cs typeface="Arial"/>
              </a:rPr>
              <a:t>event </a:t>
            </a:r>
            <a:r>
              <a:rPr dirty="0" sz="2000" spc="-5">
                <a:latin typeface="Arial"/>
                <a:cs typeface="Arial"/>
              </a:rPr>
              <a:t>rate </a:t>
            </a:r>
            <a:r>
              <a:rPr dirty="0" sz="2000">
                <a:latin typeface="Arial"/>
                <a:cs typeface="Arial"/>
              </a:rPr>
              <a:t>12% in </a:t>
            </a:r>
            <a:r>
              <a:rPr dirty="0" sz="2000" spc="-5">
                <a:latin typeface="Arial"/>
                <a:cs typeface="Arial"/>
              </a:rPr>
              <a:t>the </a:t>
            </a:r>
            <a:r>
              <a:rPr dirty="0" sz="2000" spc="-5" i="1">
                <a:latin typeface="Arial"/>
                <a:cs typeface="Arial"/>
              </a:rPr>
              <a:t>CYP2C19*2/*3 </a:t>
            </a:r>
            <a:r>
              <a:rPr dirty="0" sz="2000" spc="-5">
                <a:latin typeface="Arial"/>
                <a:cs typeface="Arial"/>
              </a:rPr>
              <a:t>group </a:t>
            </a:r>
            <a:r>
              <a:rPr dirty="0" sz="2000">
                <a:latin typeface="Arial"/>
                <a:cs typeface="Arial"/>
              </a:rPr>
              <a:t>on clopidogrel, and 8% in  </a:t>
            </a:r>
            <a:r>
              <a:rPr dirty="0" sz="2000" spc="-5" i="1">
                <a:latin typeface="Arial"/>
                <a:cs typeface="Arial"/>
              </a:rPr>
              <a:t>CYP2C19*2/*3 </a:t>
            </a:r>
            <a:r>
              <a:rPr dirty="0" sz="2000" spc="-5">
                <a:latin typeface="Arial"/>
                <a:cs typeface="Arial"/>
              </a:rPr>
              <a:t>carriers </a:t>
            </a:r>
            <a:r>
              <a:rPr dirty="0" sz="2000">
                <a:latin typeface="Arial"/>
                <a:cs typeface="Arial"/>
              </a:rPr>
              <a:t>on </a:t>
            </a:r>
            <a:r>
              <a:rPr dirty="0" sz="2000" spc="-5">
                <a:latin typeface="Arial"/>
                <a:cs typeface="Arial"/>
              </a:rPr>
              <a:t>ticagrelor (minimum detectable hazard ratio </a:t>
            </a:r>
            <a:r>
              <a:rPr dirty="0" sz="200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0.65, </a:t>
            </a:r>
            <a:r>
              <a:rPr dirty="0" sz="2000">
                <a:latin typeface="Arial"/>
                <a:cs typeface="Arial"/>
              </a:rPr>
              <a:t>at 80%  power)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 spc="156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000" spc="365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latin typeface="Arial"/>
                <a:cs typeface="Arial"/>
              </a:rPr>
              <a:t>Revised </a:t>
            </a:r>
            <a:r>
              <a:rPr dirty="0" sz="2000" spc="-5">
                <a:latin typeface="Arial"/>
                <a:cs typeface="Arial"/>
              </a:rPr>
              <a:t>statistical </a:t>
            </a:r>
            <a:r>
              <a:rPr dirty="0" sz="2000">
                <a:latin typeface="Arial"/>
                <a:cs typeface="Arial"/>
              </a:rPr>
              <a:t>analysis plan due </a:t>
            </a:r>
            <a:r>
              <a:rPr dirty="0" sz="2000" spc="-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a low overall event </a:t>
            </a:r>
            <a:r>
              <a:rPr dirty="0" sz="2000" spc="-5"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  <a:p>
            <a:pPr marL="358775" marR="144780" indent="-346075">
              <a:lnSpc>
                <a:spcPts val="2210"/>
              </a:lnSpc>
              <a:spcBef>
                <a:spcPts val="1435"/>
              </a:spcBef>
            </a:pPr>
            <a:r>
              <a:rPr dirty="0" sz="2000" spc="156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000" spc="445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latin typeface="Arial"/>
                <a:cs typeface="Arial"/>
              </a:rPr>
              <a:t>Event </a:t>
            </a:r>
            <a:r>
              <a:rPr dirty="0" sz="2000" spc="-5">
                <a:latin typeface="Arial"/>
                <a:cs typeface="Arial"/>
              </a:rPr>
              <a:t>rates </a:t>
            </a:r>
            <a:r>
              <a:rPr dirty="0" sz="2000">
                <a:latin typeface="Arial"/>
                <a:cs typeface="Arial"/>
              </a:rPr>
              <a:t>6% in </a:t>
            </a:r>
            <a:r>
              <a:rPr dirty="0" sz="2000" spc="-5">
                <a:latin typeface="Arial"/>
                <a:cs typeface="Arial"/>
              </a:rPr>
              <a:t>the conventional therapy </a:t>
            </a:r>
            <a:r>
              <a:rPr dirty="0" sz="2000">
                <a:latin typeface="Arial"/>
                <a:cs typeface="Arial"/>
              </a:rPr>
              <a:t>and 3% in </a:t>
            </a:r>
            <a:r>
              <a:rPr dirty="0" sz="2000" spc="-5">
                <a:latin typeface="Arial"/>
                <a:cs typeface="Arial"/>
              </a:rPr>
              <a:t>the genotype-guided arm </a:t>
            </a:r>
            <a:r>
              <a:rPr dirty="0" sz="2000" spc="-434">
                <a:latin typeface="Arial"/>
                <a:cs typeface="Arial"/>
              </a:rPr>
              <a:t>were  </a:t>
            </a:r>
            <a:r>
              <a:rPr dirty="0" sz="2000" spc="-5">
                <a:latin typeface="Arial"/>
                <a:cs typeface="Arial"/>
              </a:rPr>
              <a:t>assumed </a:t>
            </a:r>
            <a:r>
              <a:rPr dirty="0" sz="2000">
                <a:latin typeface="Arial"/>
                <a:cs typeface="Arial"/>
              </a:rPr>
              <a:t>with a minimum </a:t>
            </a:r>
            <a:r>
              <a:rPr dirty="0" sz="2000" spc="-5">
                <a:latin typeface="Arial"/>
                <a:cs typeface="Arial"/>
              </a:rPr>
              <a:t>detectable hazard ratio </a:t>
            </a:r>
            <a:r>
              <a:rPr dirty="0" sz="200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0.50, </a:t>
            </a:r>
            <a:r>
              <a:rPr dirty="0" sz="2000">
                <a:latin typeface="Arial"/>
                <a:cs typeface="Arial"/>
              </a:rPr>
              <a:t>with 85%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power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000" spc="1560">
                <a:solidFill>
                  <a:srgbClr val="154FD4"/>
                </a:solidFill>
                <a:latin typeface="Wingdings 3"/>
                <a:cs typeface="Wingdings 3"/>
              </a:rPr>
              <a:t></a:t>
            </a:r>
            <a:r>
              <a:rPr dirty="0" sz="2000" spc="420">
                <a:solidFill>
                  <a:srgbClr val="154FD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Arial"/>
                <a:cs typeface="Arial"/>
              </a:rPr>
              <a:t>Pre-specified </a:t>
            </a:r>
            <a:r>
              <a:rPr dirty="0" sz="2000">
                <a:latin typeface="Arial"/>
                <a:cs typeface="Arial"/>
              </a:rPr>
              <a:t>analysis plan</a:t>
            </a:r>
            <a:endParaRPr sz="2000">
              <a:latin typeface="Arial"/>
              <a:cs typeface="Arial"/>
            </a:endParaRPr>
          </a:p>
          <a:p>
            <a:pPr marL="757555" marR="126364" indent="-287655">
              <a:lnSpc>
                <a:spcPts val="1900"/>
              </a:lnSpc>
              <a:spcBef>
                <a:spcPts val="480"/>
              </a:spcBef>
            </a:pPr>
            <a:r>
              <a:rPr dirty="0" sz="1800" spc="1405">
                <a:solidFill>
                  <a:srgbClr val="BFBFBF"/>
                </a:solidFill>
                <a:latin typeface="Wingdings 3"/>
                <a:cs typeface="Wingdings 3"/>
              </a:rPr>
              <a:t></a:t>
            </a:r>
            <a:r>
              <a:rPr dirty="0" sz="1800" spc="285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Arial"/>
                <a:cs typeface="Arial"/>
              </a:rPr>
              <a:t>Primary analysis cohort defined by those identified as </a:t>
            </a:r>
            <a:r>
              <a:rPr dirty="0" sz="1800" spc="-5" i="1">
                <a:latin typeface="Arial"/>
                <a:cs typeface="Arial"/>
              </a:rPr>
              <a:t>CYP2C19*2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-5" i="1">
                <a:latin typeface="Arial"/>
                <a:cs typeface="Arial"/>
              </a:rPr>
              <a:t>*3 </a:t>
            </a:r>
            <a:r>
              <a:rPr dirty="0" sz="1800" spc="-5">
                <a:latin typeface="Arial"/>
                <a:cs typeface="Arial"/>
              </a:rPr>
              <a:t>according to </a:t>
            </a:r>
            <a:r>
              <a:rPr dirty="0" sz="1800" spc="-280">
                <a:latin typeface="Arial"/>
                <a:cs typeface="Arial"/>
              </a:rPr>
              <a:t>TaqMan  </a:t>
            </a:r>
            <a:r>
              <a:rPr dirty="0" sz="1800" spc="-5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dirty="0" sz="1800" spc="1405">
                <a:solidFill>
                  <a:srgbClr val="BFBFBF"/>
                </a:solidFill>
                <a:latin typeface="Wingdings 3"/>
                <a:cs typeface="Wingdings 3"/>
              </a:rPr>
              <a:t></a:t>
            </a:r>
            <a:r>
              <a:rPr dirty="0" sz="1800" spc="229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Arial"/>
                <a:cs typeface="Arial"/>
              </a:rPr>
              <a:t>Cox model adjusted for stratification factors (age, sex, presentation, site)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dirty="0" sz="1800" spc="1405">
                <a:solidFill>
                  <a:srgbClr val="BFBFBF"/>
                </a:solidFill>
                <a:latin typeface="Wingdings 3"/>
                <a:cs typeface="Wingdings 3"/>
              </a:rPr>
              <a:t></a:t>
            </a:r>
            <a:r>
              <a:rPr dirty="0" sz="1800" spc="26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Arial"/>
                <a:cs typeface="Arial"/>
              </a:rPr>
              <a:t>Comparison between randomization arms, regardless of adherence to assigned therapy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2020-03-29T01:34:26Z</dcterms:created>
  <dcterms:modified xsi:type="dcterms:W3CDTF">2020-03-29T01:34:26Z</dcterms:modified>
</cp:coreProperties>
</file>