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5978" y="-13820"/>
            <a:ext cx="6792043" cy="814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879775"/>
            <a:ext cx="4086860" cy="3261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8" Type="http://schemas.openxmlformats.org/officeDocument/2006/relationships/image" Target="../media/image24.png"/><Relationship Id="rId19" Type="http://schemas.openxmlformats.org/officeDocument/2006/relationships/image" Target="../media/image25.png"/><Relationship Id="rId20" Type="http://schemas.openxmlformats.org/officeDocument/2006/relationships/image" Target="../media/image26.png"/><Relationship Id="rId21" Type="http://schemas.openxmlformats.org/officeDocument/2006/relationships/image" Target="../media/image27.png"/><Relationship Id="rId22" Type="http://schemas.openxmlformats.org/officeDocument/2006/relationships/image" Target="../media/image28.png"/><Relationship Id="rId23" Type="http://schemas.openxmlformats.org/officeDocument/2006/relationships/image" Target="../media/image29.png"/><Relationship Id="rId24" Type="http://schemas.openxmlformats.org/officeDocument/2006/relationships/image" Target="../media/image30.png"/><Relationship Id="rId25" Type="http://schemas.openxmlformats.org/officeDocument/2006/relationships/image" Target="../media/image3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0689" y="411584"/>
            <a:ext cx="7228205" cy="2159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Long-term Safety, Tolerability, and Efficacy of  </a:t>
            </a:r>
            <a:r>
              <a:rPr dirty="0" spc="-10"/>
              <a:t>Bempedoic </a:t>
            </a:r>
            <a:r>
              <a:rPr dirty="0" spc="-5"/>
              <a:t>Acid vs Placebo in High Cardiovascular  </a:t>
            </a:r>
            <a:r>
              <a:rPr dirty="0" spc="-10"/>
              <a:t>Risk </a:t>
            </a:r>
            <a:r>
              <a:rPr dirty="0" spc="-5"/>
              <a:t>Patients with LDL-C Above 1.8 mmol/L on  </a:t>
            </a:r>
            <a:r>
              <a:rPr dirty="0" spc="-10"/>
              <a:t>Maximally </a:t>
            </a:r>
            <a:r>
              <a:rPr dirty="0" spc="-5"/>
              <a:t>Tolerated Statin</a:t>
            </a:r>
            <a:r>
              <a:rPr dirty="0" spc="-20"/>
              <a:t> </a:t>
            </a:r>
            <a:r>
              <a:rPr dirty="0" spc="-5"/>
              <a:t>Therapy</a:t>
            </a:r>
          </a:p>
          <a:p>
            <a:pPr algn="ctr" marL="13335">
              <a:lnSpc>
                <a:spcPct val="100000"/>
              </a:lnSpc>
            </a:pPr>
            <a:r>
              <a:rPr dirty="0" spc="-5"/>
              <a:t>(CLEAR</a:t>
            </a:r>
            <a:r>
              <a:rPr dirty="0" spc="-10"/>
              <a:t> </a:t>
            </a:r>
            <a:r>
              <a:rPr dirty="0" spc="-5"/>
              <a:t>Harmony)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91976" y="2862103"/>
            <a:ext cx="6854825" cy="17265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3105" indent="-4241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Kausik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K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Ray, Harold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E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Bays, Alberico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L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Catapano, Narendra</a:t>
            </a:r>
            <a:r>
              <a:rPr dirty="0" sz="1800" spc="-6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Lalwani,</a:t>
            </a:r>
            <a:endParaRPr sz="1800">
              <a:latin typeface="Calibri"/>
              <a:cs typeface="Calibri"/>
            </a:endParaRPr>
          </a:p>
          <a:p>
            <a:pPr algn="ctr" marL="713105" marR="702310">
              <a:lnSpc>
                <a:spcPct val="100000"/>
              </a:lnSpc>
            </a:pP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LeAnne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T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Bloedon, Lulu Ren Sterling, Christie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M</a:t>
            </a:r>
            <a:r>
              <a:rPr dirty="0" sz="1800" spc="-8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Ballantyne  on behalf of the CLEAR Harmony Steering Committee:</a:t>
            </a:r>
            <a:endParaRPr sz="1800">
              <a:latin typeface="Calibri"/>
              <a:cs typeface="Calibri"/>
            </a:endParaRPr>
          </a:p>
          <a:p>
            <a:pPr algn="ctr" marL="12700" marR="508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Christie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M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Ballantyne, Maciej Banach, Harold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E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Bays, Alberico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L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Catapano,  Bart Duell, William Sasiela, Anne Goldberg, Antonio Gotto, Ulrich Laufs,  Larry Leiter, John Mancini, Pamela Morris, Kausik </a:t>
            </a:r>
            <a:r>
              <a:rPr dirty="0" sz="1800">
                <a:solidFill>
                  <a:srgbClr val="898989"/>
                </a:solidFill>
                <a:latin typeface="Calibri"/>
                <a:cs typeface="Calibri"/>
              </a:rPr>
              <a:t>K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Ray, Erik</a:t>
            </a:r>
            <a:r>
              <a:rPr dirty="0" sz="1800" spc="-45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898989"/>
                </a:solidFill>
                <a:latin typeface="Calibri"/>
                <a:cs typeface="Calibri"/>
              </a:rPr>
              <a:t>Stroes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153" y="318323"/>
            <a:ext cx="801115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Safety (Primary</a:t>
            </a:r>
            <a:r>
              <a:rPr dirty="0" sz="3600" spc="-80"/>
              <a:t> </a:t>
            </a:r>
            <a:r>
              <a:rPr dirty="0" sz="3600" spc="-5"/>
              <a:t>Endpoint)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193795"/>
          <a:ext cx="8249284" cy="2061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3170"/>
                <a:gridCol w="1611629"/>
                <a:gridCol w="1611629"/>
                <a:gridCol w="1233170"/>
              </a:tblGrid>
              <a:tr h="36512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Patients,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8321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6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-2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r>
                        <a:rPr dirty="0" baseline="26455" sz="1575" spc="-7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†</a:t>
                      </a:r>
                      <a:endParaRPr baseline="26455" sz="1575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5873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88950" marR="460375" indent="-95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(n=742)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37515" marR="115570" indent="-3054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Bempedoic</a:t>
                      </a:r>
                      <a:r>
                        <a:rPr dirty="0" sz="1600" spc="-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Acid  (n=1487)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Any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121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78.7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78.5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Serious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121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14.0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14.5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AE leading to discontinuation of study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drug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1785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10.9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0.005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5938" y="3277069"/>
            <a:ext cx="67697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*Includes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events (AEs) occurring from the first dose through 30 days </a:t>
            </a:r>
            <a:r>
              <a:rPr dirty="0" sz="900">
                <a:latin typeface="Calibri"/>
                <a:cs typeface="Calibri"/>
              </a:rPr>
              <a:t>after </a:t>
            </a:r>
            <a:r>
              <a:rPr dirty="0" sz="900" spc="-5">
                <a:latin typeface="Calibri"/>
                <a:cs typeface="Calibri"/>
              </a:rPr>
              <a:t>the last dose of study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drug.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latin typeface="Calibri"/>
                <a:cs typeface="Calibri"/>
              </a:rPr>
              <a:t>†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 spc="-5">
                <a:latin typeface="Calibri"/>
                <a:cs typeface="Calibri"/>
              </a:rPr>
              <a:t>values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nominal without </a:t>
            </a:r>
            <a:r>
              <a:rPr dirty="0" sz="900">
                <a:latin typeface="Calibri"/>
                <a:cs typeface="Calibri"/>
              </a:rPr>
              <a:t>adjustment </a:t>
            </a:r>
            <a:r>
              <a:rPr dirty="0" sz="900" spc="-5">
                <a:latin typeface="Calibri"/>
                <a:cs typeface="Calibri"/>
              </a:rPr>
              <a:t>for multiplicity </a:t>
            </a:r>
            <a:r>
              <a:rPr dirty="0" sz="900">
                <a:latin typeface="Calibri"/>
                <a:cs typeface="Calibri"/>
              </a:rPr>
              <a:t>and are </a:t>
            </a:r>
            <a:r>
              <a:rPr dirty="0" sz="900" spc="-5">
                <a:latin typeface="Calibri"/>
                <a:cs typeface="Calibri"/>
              </a:rPr>
              <a:t>provided for descriptive purposes only. 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>
                <a:latin typeface="Calibri"/>
                <a:cs typeface="Calibri"/>
              </a:rPr>
              <a:t>≥ </a:t>
            </a:r>
            <a:r>
              <a:rPr dirty="0" sz="900" spc="-5">
                <a:latin typeface="Calibri"/>
                <a:cs typeface="Calibri"/>
              </a:rPr>
              <a:t>0.05 labelled </a:t>
            </a:r>
            <a:r>
              <a:rPr dirty="0" sz="900">
                <a:latin typeface="Calibri"/>
                <a:cs typeface="Calibri"/>
              </a:rPr>
              <a:t>as </a:t>
            </a:r>
            <a:r>
              <a:rPr dirty="0" sz="900" spc="-5">
                <a:latin typeface="Calibri"/>
                <a:cs typeface="Calibri"/>
              </a:rPr>
              <a:t>not significant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(NS).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3867" y="3774035"/>
            <a:ext cx="674687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61795" marR="5080" indent="-164973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AD1929"/>
                </a:solidFill>
                <a:latin typeface="Calibri"/>
                <a:cs typeface="Calibri"/>
              </a:rPr>
              <a:t>The difference in discontinuation frequency was not driven by any single  system organ class or preferred</a:t>
            </a:r>
            <a:r>
              <a:rPr dirty="0" sz="1800" spc="-15">
                <a:solidFill>
                  <a:srgbClr val="AD1929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AD1929"/>
                </a:solidFill>
                <a:latin typeface="Calibri"/>
                <a:cs typeface="Calibri"/>
              </a:rPr>
              <a:t>term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67" y="70894"/>
            <a:ext cx="7912734" cy="5435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400" spc="-5"/>
              <a:t>CLEAR Harmony: SAEs by System Organ</a:t>
            </a:r>
            <a:r>
              <a:rPr dirty="0" sz="3400" spc="-75"/>
              <a:t> </a:t>
            </a:r>
            <a:r>
              <a:rPr dirty="0" sz="3400" spc="-5"/>
              <a:t>Class</a:t>
            </a:r>
            <a:endParaRPr sz="3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746004"/>
          <a:ext cx="4057650" cy="382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2200"/>
                <a:gridCol w="838200"/>
                <a:gridCol w="838200"/>
              </a:tblGrid>
              <a:tr h="2343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629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Patients,</a:t>
                      </a:r>
                      <a:r>
                        <a:rPr dirty="0" sz="13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243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62560" marR="135890" indent="-76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(n=742)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01600" indent="20827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(n=1487)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Cardiac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5.7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5.2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Infections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infestations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2.6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Nervous system 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Vascular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2597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General disorders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administration site</a:t>
                      </a:r>
                      <a:r>
                        <a:rPr dirty="0" sz="13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conditions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1.3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Neoplasms*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1.2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Gastrointestinal</a:t>
                      </a:r>
                      <a:r>
                        <a:rPr dirty="0" sz="1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2171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Injury, poisoning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procedural  complications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7143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Respiratory, thoracic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mediastinal</a:t>
                      </a:r>
                      <a:r>
                        <a:rPr dirty="0" sz="13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0.4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2565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Musculoskeletal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3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connective  tissue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41850" y="746005"/>
          <a:ext cx="4057650" cy="3860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8720"/>
                <a:gridCol w="741044"/>
                <a:gridCol w="839469"/>
              </a:tblGrid>
              <a:tr h="2343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Patients,</a:t>
                      </a:r>
                      <a:r>
                        <a:rPr dirty="0" sz="13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243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13664" marR="87630" indent="-76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(n=742)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02870" indent="20827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(n=1488)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Renal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urinary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0.4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Hepatobiliary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0.3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Metabolism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nutrition</a:t>
                      </a:r>
                      <a:r>
                        <a:rPr dirty="0" sz="13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0.3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3384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Reproductive system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3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breast  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6096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Blood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lymphatic</a:t>
                      </a:r>
                      <a:r>
                        <a:rPr dirty="0" sz="13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system  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Eye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Psychiatric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97155" marR="387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Congenital, familial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genetic  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Endocrine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Immune system</a:t>
                      </a:r>
                      <a:r>
                        <a:rPr dirty="0" sz="1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disorders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Investigations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22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019119" y="4922087"/>
            <a:ext cx="52451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SAE, serious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event. *Benign, malignant </a:t>
            </a:r>
            <a:r>
              <a:rPr dirty="0" sz="900">
                <a:latin typeface="Calibri"/>
                <a:cs typeface="Calibri"/>
              </a:rPr>
              <a:t>and </a:t>
            </a:r>
            <a:r>
              <a:rPr dirty="0" sz="900" spc="-5">
                <a:latin typeface="Calibri"/>
                <a:cs typeface="Calibri"/>
              </a:rPr>
              <a:t>unspecified (including cysts </a:t>
            </a:r>
            <a:r>
              <a:rPr dirty="0" sz="900">
                <a:latin typeface="Calibri"/>
                <a:cs typeface="Calibri"/>
              </a:rPr>
              <a:t>and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polyps)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330" y="162720"/>
            <a:ext cx="73456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AEs of Special</a:t>
            </a:r>
            <a:r>
              <a:rPr dirty="0" sz="3600" spc="-80"/>
              <a:t> </a:t>
            </a:r>
            <a:r>
              <a:rPr dirty="0" sz="3600" spc="-5"/>
              <a:t>Interest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38" y="4179451"/>
            <a:ext cx="67697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*Includes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events (AEs) occurring from the first dose through 30 days </a:t>
            </a:r>
            <a:r>
              <a:rPr dirty="0" sz="900">
                <a:latin typeface="Calibri"/>
                <a:cs typeface="Calibri"/>
              </a:rPr>
              <a:t>after </a:t>
            </a:r>
            <a:r>
              <a:rPr dirty="0" sz="900" spc="-5">
                <a:latin typeface="Calibri"/>
                <a:cs typeface="Calibri"/>
              </a:rPr>
              <a:t>the last dose of study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drug.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latin typeface="Calibri"/>
                <a:cs typeface="Calibri"/>
              </a:rPr>
              <a:t>†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 spc="-5">
                <a:latin typeface="Calibri"/>
                <a:cs typeface="Calibri"/>
              </a:rPr>
              <a:t>values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nominal without </a:t>
            </a:r>
            <a:r>
              <a:rPr dirty="0" sz="900">
                <a:latin typeface="Calibri"/>
                <a:cs typeface="Calibri"/>
              </a:rPr>
              <a:t>adjustment </a:t>
            </a:r>
            <a:r>
              <a:rPr dirty="0" sz="900" spc="-5">
                <a:latin typeface="Calibri"/>
                <a:cs typeface="Calibri"/>
              </a:rPr>
              <a:t>for multiplicity </a:t>
            </a:r>
            <a:r>
              <a:rPr dirty="0" sz="900">
                <a:latin typeface="Calibri"/>
                <a:cs typeface="Calibri"/>
              </a:rPr>
              <a:t>and are </a:t>
            </a:r>
            <a:r>
              <a:rPr dirty="0" sz="900" spc="-5">
                <a:latin typeface="Calibri"/>
                <a:cs typeface="Calibri"/>
              </a:rPr>
              <a:t>provided for descriptive purposes only. 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>
                <a:latin typeface="Calibri"/>
                <a:cs typeface="Calibri"/>
              </a:rPr>
              <a:t>≥ </a:t>
            </a:r>
            <a:r>
              <a:rPr dirty="0" sz="900" spc="-5">
                <a:latin typeface="Calibri"/>
                <a:cs typeface="Calibri"/>
              </a:rPr>
              <a:t>0.05 labelled </a:t>
            </a:r>
            <a:r>
              <a:rPr dirty="0" sz="900">
                <a:latin typeface="Calibri"/>
                <a:cs typeface="Calibri"/>
              </a:rPr>
              <a:t>as </a:t>
            </a:r>
            <a:r>
              <a:rPr dirty="0" sz="900" spc="-5">
                <a:latin typeface="Calibri"/>
                <a:cs typeface="Calibri"/>
              </a:rPr>
              <a:t>not significant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(NS).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4494" y="901275"/>
          <a:ext cx="8276590" cy="3258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3170"/>
                <a:gridCol w="1611629"/>
                <a:gridCol w="1611629"/>
                <a:gridCol w="1233170"/>
              </a:tblGrid>
              <a:tr h="2743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ts val="179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Variable*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Patients,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311150">
                        <a:lnSpc>
                          <a:spcPts val="1795"/>
                        </a:lnSpc>
                      </a:pPr>
                      <a:r>
                        <a:rPr dirty="0" sz="15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500" spc="-2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r>
                        <a:rPr dirty="0" baseline="25000" sz="1500" spc="-7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†</a:t>
                      </a:r>
                      <a:endParaRPr baseline="25000"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4565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506730">
                        <a:lnSpc>
                          <a:spcPts val="170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515620">
                        <a:lnSpc>
                          <a:spcPts val="179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(n=742)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170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Bempedoic</a:t>
                      </a:r>
                      <a:r>
                        <a:rPr dirty="0" sz="15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Acid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algn="ctr" marL="24130">
                        <a:lnSpc>
                          <a:spcPts val="179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(n=1487)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8064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Muscular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disorders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10.1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1658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13.1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78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Leading to discontinuation of study</a:t>
                      </a:r>
                      <a:r>
                        <a:rPr dirty="0" sz="15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drug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1.9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2.1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78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Myalgia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6.1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6.0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78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Muscle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spasms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2.7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4.2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78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Pain in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extremity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2.2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3.4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marL="297815">
                        <a:lnSpc>
                          <a:spcPts val="162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Muscular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weakness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62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62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62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5585">
                <a:tc>
                  <a:txBody>
                    <a:bodyPr/>
                    <a:lstStyle/>
                    <a:p>
                      <a:pPr marL="80645">
                        <a:lnSpc>
                          <a:spcPts val="175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New-onset or worsening</a:t>
                      </a:r>
                      <a:r>
                        <a:rPr dirty="0" sz="15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diabetes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5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5.4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5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3.3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5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0.02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504D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80645">
                        <a:lnSpc>
                          <a:spcPts val="172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Gout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2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2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1.2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2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0.03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504D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80645">
                        <a:lnSpc>
                          <a:spcPts val="164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Blood creatinine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increased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64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64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645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8064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Glomerular filtration rate</a:t>
                      </a:r>
                      <a:r>
                        <a:rPr dirty="0" sz="15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decreased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8064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Neurocognitive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disorders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0489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216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0.7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141" y="318323"/>
            <a:ext cx="67017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Laboratory</a:t>
            </a:r>
            <a:r>
              <a:rPr dirty="0" sz="3600" spc="-85"/>
              <a:t> </a:t>
            </a:r>
            <a:r>
              <a:rPr dirty="0" sz="3600" spc="-5"/>
              <a:t>Results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193799"/>
          <a:ext cx="8249284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0715"/>
                <a:gridCol w="1210310"/>
                <a:gridCol w="1591309"/>
                <a:gridCol w="978534"/>
              </a:tblGrid>
              <a:tr h="628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87655" marR="259715" indent="-952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(n=742)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26720" marR="106045" indent="-30543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Bempedoic</a:t>
                      </a:r>
                      <a:r>
                        <a:rPr dirty="0" sz="1600" spc="-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Acid  (n=1487)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6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-35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Patients with ALT and/or AST &gt;3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× ULN</a:t>
                      </a:r>
                      <a:r>
                        <a:rPr dirty="0" baseline="26455" sz="1575">
                          <a:latin typeface="Calibri"/>
                          <a:cs typeface="Calibri"/>
                        </a:rPr>
                        <a:t>†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287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651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Patients with creatine kinase &gt;5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× ULN</a:t>
                      </a:r>
                      <a:r>
                        <a:rPr dirty="0" baseline="26455" sz="1575">
                          <a:latin typeface="Calibri"/>
                          <a:cs typeface="Calibri"/>
                        </a:rPr>
                        <a:t>†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287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651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49720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Change from baseline in uric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acid,</a:t>
                      </a:r>
                      <a:r>
                        <a:rPr dirty="0" sz="16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mg/dL</a:t>
                      </a:r>
                      <a:r>
                        <a:rPr dirty="0" baseline="26455" sz="1575" spc="-7">
                          <a:latin typeface="Calibri"/>
                          <a:cs typeface="Calibri"/>
                        </a:rPr>
                        <a:t>‡</a:t>
                      </a:r>
                      <a:endParaRPr baseline="26455" sz="1575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–0.06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(0.87)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0.73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(1.11)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&lt;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5938" y="3346527"/>
            <a:ext cx="73704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ALT, </a:t>
            </a:r>
            <a:r>
              <a:rPr dirty="0" sz="900">
                <a:latin typeface="Calibri"/>
                <a:cs typeface="Calibri"/>
              </a:rPr>
              <a:t>alanine aminotransferase; </a:t>
            </a:r>
            <a:r>
              <a:rPr dirty="0" sz="900" spc="-5">
                <a:latin typeface="Calibri"/>
                <a:cs typeface="Calibri"/>
              </a:rPr>
              <a:t>AST, </a:t>
            </a:r>
            <a:r>
              <a:rPr dirty="0" sz="900">
                <a:latin typeface="Calibri"/>
                <a:cs typeface="Calibri"/>
              </a:rPr>
              <a:t>aspartate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aminotransferase.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latin typeface="Calibri"/>
                <a:cs typeface="Calibri"/>
              </a:rPr>
              <a:t>*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 spc="-5">
                <a:latin typeface="Calibri"/>
                <a:cs typeface="Calibri"/>
              </a:rPr>
              <a:t>values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nominal without </a:t>
            </a:r>
            <a:r>
              <a:rPr dirty="0" sz="900">
                <a:latin typeface="Calibri"/>
                <a:cs typeface="Calibri"/>
              </a:rPr>
              <a:t>adjustment </a:t>
            </a:r>
            <a:r>
              <a:rPr dirty="0" sz="900" spc="-5">
                <a:latin typeface="Calibri"/>
                <a:cs typeface="Calibri"/>
              </a:rPr>
              <a:t>for multiplicity </a:t>
            </a:r>
            <a:r>
              <a:rPr dirty="0" sz="900">
                <a:latin typeface="Calibri"/>
                <a:cs typeface="Calibri"/>
              </a:rPr>
              <a:t>and are </a:t>
            </a:r>
            <a:r>
              <a:rPr dirty="0" sz="900" spc="-5">
                <a:latin typeface="Calibri"/>
                <a:cs typeface="Calibri"/>
              </a:rPr>
              <a:t>provided for descriptive purposes only. 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>
                <a:latin typeface="Calibri"/>
                <a:cs typeface="Calibri"/>
              </a:rPr>
              <a:t>≥ </a:t>
            </a:r>
            <a:r>
              <a:rPr dirty="0" sz="900" spc="-5">
                <a:latin typeface="Calibri"/>
                <a:cs typeface="Calibri"/>
              </a:rPr>
              <a:t>0.05 labelled </a:t>
            </a:r>
            <a:r>
              <a:rPr dirty="0" sz="900">
                <a:latin typeface="Calibri"/>
                <a:cs typeface="Calibri"/>
              </a:rPr>
              <a:t>as </a:t>
            </a:r>
            <a:r>
              <a:rPr dirty="0" sz="900" spc="-5">
                <a:latin typeface="Calibri"/>
                <a:cs typeface="Calibri"/>
              </a:rPr>
              <a:t>not significant</a:t>
            </a:r>
            <a:r>
              <a:rPr dirty="0" sz="900" spc="-1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(NS).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†Includes elevations of greater than </a:t>
            </a:r>
            <a:r>
              <a:rPr dirty="0" sz="900">
                <a:latin typeface="Calibri"/>
                <a:cs typeface="Calibri"/>
              </a:rPr>
              <a:t>3 </a:t>
            </a:r>
            <a:r>
              <a:rPr dirty="0" sz="900" spc="-5">
                <a:latin typeface="Calibri"/>
                <a:cs typeface="Calibri"/>
              </a:rPr>
              <a:t>(aminotransferase) or </a:t>
            </a:r>
            <a:r>
              <a:rPr dirty="0" sz="900">
                <a:latin typeface="Calibri"/>
                <a:cs typeface="Calibri"/>
              </a:rPr>
              <a:t>5 </a:t>
            </a:r>
            <a:r>
              <a:rPr dirty="0" sz="900" spc="-5">
                <a:latin typeface="Calibri"/>
                <a:cs typeface="Calibri"/>
              </a:rPr>
              <a:t>(creatine kinase) times the upper limit of normal (ULN) that have been repeated </a:t>
            </a:r>
            <a:r>
              <a:rPr dirty="0" sz="900">
                <a:latin typeface="Calibri"/>
                <a:cs typeface="Calibri"/>
              </a:rPr>
              <a:t>and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confirmed.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‡Data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mean changes (standard deviations) from baseline to week 52 for 680 patients in the placebo group </a:t>
            </a:r>
            <a:r>
              <a:rPr dirty="0" sz="900">
                <a:latin typeface="Calibri"/>
                <a:cs typeface="Calibri"/>
              </a:rPr>
              <a:t>and </a:t>
            </a:r>
            <a:r>
              <a:rPr dirty="0" sz="900" spc="-5">
                <a:latin typeface="Calibri"/>
                <a:cs typeface="Calibri"/>
              </a:rPr>
              <a:t>1358 patients in the bempedoic </a:t>
            </a:r>
            <a:r>
              <a:rPr dirty="0" sz="900">
                <a:latin typeface="Calibri"/>
                <a:cs typeface="Calibri"/>
              </a:rPr>
              <a:t>acid</a:t>
            </a:r>
            <a:r>
              <a:rPr dirty="0" sz="900" spc="-5">
                <a:latin typeface="Calibri"/>
                <a:cs typeface="Calibri"/>
              </a:rPr>
              <a:t> group.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8194" y="52471"/>
            <a:ext cx="73577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AEs by Statin</a:t>
            </a:r>
            <a:r>
              <a:rPr dirty="0" sz="3600" spc="-80"/>
              <a:t> </a:t>
            </a:r>
            <a:r>
              <a:rPr dirty="0" sz="3600" spc="-5"/>
              <a:t>Intensity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4019075"/>
            <a:ext cx="7849234" cy="61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9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AE,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event; 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URTI, upper respiratory tract infection; UTI, urinary tract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infection.</a:t>
            </a:r>
            <a:endParaRPr sz="900">
              <a:latin typeface="Calibri"/>
              <a:cs typeface="Calibri"/>
            </a:endParaRPr>
          </a:p>
          <a:p>
            <a:pPr marL="12700" marR="5080">
              <a:lnSpc>
                <a:spcPts val="900"/>
              </a:lnSpc>
              <a:spcBef>
                <a:spcPts val="90"/>
              </a:spcBef>
            </a:pPr>
            <a:r>
              <a:rPr dirty="0" sz="900" spc="-5">
                <a:latin typeface="Calibri"/>
                <a:cs typeface="Calibri"/>
              </a:rPr>
              <a:t>*Muscle-related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events were predefined </a:t>
            </a:r>
            <a:r>
              <a:rPr dirty="0" sz="900">
                <a:latin typeface="Calibri"/>
                <a:cs typeface="Calibri"/>
              </a:rPr>
              <a:t>as </a:t>
            </a:r>
            <a:r>
              <a:rPr dirty="0" sz="900" spc="-5">
                <a:latin typeface="Calibri"/>
                <a:cs typeface="Calibri"/>
              </a:rPr>
              <a:t>muscle spasms, myalgia, muscular weakness, myoglobin blood increased, myoglobin blood present, myoglobin urine  present, myoglobinemia, myoglinuria, myopathy, myopathy toxic, muscle necrosis, necrotizing myositis, pain in extremity, </a:t>
            </a:r>
            <a:r>
              <a:rPr dirty="0" sz="900">
                <a:latin typeface="Calibri"/>
                <a:cs typeface="Calibri"/>
              </a:rPr>
              <a:t>and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rhabdomyolysis.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810"/>
              </a:lnSpc>
            </a:pPr>
            <a:r>
              <a:rPr dirty="0" sz="900" spc="-5">
                <a:latin typeface="Calibri"/>
                <a:cs typeface="Calibri"/>
              </a:rPr>
              <a:t>†Treatment-emergent AEs reported by </a:t>
            </a:r>
            <a:r>
              <a:rPr dirty="0" sz="900">
                <a:latin typeface="Calibri"/>
                <a:cs typeface="Calibri"/>
              </a:rPr>
              <a:t>at </a:t>
            </a:r>
            <a:r>
              <a:rPr dirty="0" sz="900" spc="-5">
                <a:latin typeface="Calibri"/>
                <a:cs typeface="Calibri"/>
              </a:rPr>
              <a:t>least 6% of patients in </a:t>
            </a:r>
            <a:r>
              <a:rPr dirty="0" sz="900">
                <a:latin typeface="Calibri"/>
                <a:cs typeface="Calibri"/>
              </a:rPr>
              <a:t>any </a:t>
            </a:r>
            <a:r>
              <a:rPr dirty="0" sz="900" spc="-5">
                <a:latin typeface="Calibri"/>
                <a:cs typeface="Calibri"/>
              </a:rPr>
              <a:t>treatment </a:t>
            </a:r>
            <a:r>
              <a:rPr dirty="0" sz="900">
                <a:latin typeface="Calibri"/>
                <a:cs typeface="Calibri"/>
              </a:rPr>
              <a:t>and </a:t>
            </a:r>
            <a:r>
              <a:rPr dirty="0" sz="900" spc="-5">
                <a:latin typeface="Calibri"/>
                <a:cs typeface="Calibri"/>
              </a:rPr>
              <a:t>statin intensity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subgroup.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990"/>
              </a:lnSpc>
            </a:pPr>
            <a:r>
              <a:rPr dirty="0" sz="900" spc="-5">
                <a:latin typeface="Calibri"/>
                <a:cs typeface="Calibri"/>
              </a:rPr>
              <a:t>‡</a:t>
            </a:r>
            <a:r>
              <a:rPr dirty="0" sz="900" spc="-5" i="1">
                <a:latin typeface="Calibri"/>
                <a:cs typeface="Calibri"/>
              </a:rPr>
              <a:t>P</a:t>
            </a:r>
            <a:r>
              <a:rPr dirty="0" sz="900" spc="-5">
                <a:latin typeface="Calibri"/>
                <a:cs typeface="Calibri"/>
              </a:rPr>
              <a:t>=0.04 for the comparison of event rates in the bempedoic </a:t>
            </a:r>
            <a:r>
              <a:rPr dirty="0" sz="900">
                <a:latin typeface="Calibri"/>
                <a:cs typeface="Calibri"/>
              </a:rPr>
              <a:t>acid and </a:t>
            </a:r>
            <a:r>
              <a:rPr dirty="0" sz="900" spc="-5">
                <a:latin typeface="Calibri"/>
                <a:cs typeface="Calibri"/>
              </a:rPr>
              <a:t>placebo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groups.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4500" y="709384"/>
          <a:ext cx="8275955" cy="3312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8610"/>
                <a:gridCol w="1108710"/>
                <a:gridCol w="1108709"/>
                <a:gridCol w="1108710"/>
                <a:gridCol w="1108710"/>
                <a:gridCol w="1108709"/>
                <a:gridCol w="1108709"/>
              </a:tblGrid>
              <a:tr h="290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Patients,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0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8640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Low-intensity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Statin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Moderate-intensity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Statin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718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High-intensity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Statin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61950" marR="285750" indent="-444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(n=47)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78460" marR="315595" indent="9842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(n=99)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22580" marR="285750" indent="-57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(n=327)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21945" marR="294640" indent="1543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(n=652)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21945" marR="286385" indent="-57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(n=368)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39090" marR="277495" indent="1377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(n=736)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Any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78.7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80.8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79.2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42989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78.7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68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78.3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78.0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Serious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15.2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14.1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42989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13.7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68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14.4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15.2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Muscle-related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AE*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17.0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22.2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11.0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42989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12.9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8.4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12.1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Common</a:t>
                      </a:r>
                      <a:r>
                        <a:rPr dirty="0" sz="12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AEs†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Nasopharyngitis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8.1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12.8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9.0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68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10.7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Myalgia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12.8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11.1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71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UTI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8.5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005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11.1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71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8064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Pain in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extremity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8.1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71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3.5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1.9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8064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Dizziness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71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3.3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08279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Arthralgia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28575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327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7.0‡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3.</a:t>
                      </a:r>
                      <a:r>
                        <a:rPr dirty="0" sz="1200" spc="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baseline="24305" sz="1200">
                          <a:latin typeface="Calibri"/>
                          <a:cs typeface="Calibri"/>
                        </a:rPr>
                        <a:t>‡</a:t>
                      </a:r>
                      <a:endParaRPr baseline="24305"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4.8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504D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80645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URTI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710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3.1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ts val="1295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0701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Fatigue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28575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2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327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5.2‡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290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</a:t>
                      </a:r>
                      <a:r>
                        <a:rPr dirty="0" sz="1200" spc="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baseline="24305" sz="1200">
                          <a:latin typeface="Calibri"/>
                          <a:cs typeface="Calibri"/>
                        </a:rPr>
                        <a:t>‡</a:t>
                      </a:r>
                      <a:endParaRPr baseline="24305"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3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14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2.2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C0504D"/>
                      </a:solidFill>
                      <a:prstDash val="solid"/>
                    </a:lnR>
                    <a:lnT w="38100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1931" y="178103"/>
            <a:ext cx="799084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"/>
              <a:t>CLEAR Harmony: Adjudicated Clinical</a:t>
            </a:r>
            <a:r>
              <a:rPr dirty="0" sz="3500" spc="-80"/>
              <a:t> </a:t>
            </a:r>
            <a:r>
              <a:rPr dirty="0" sz="3500" spc="-5"/>
              <a:t>Events</a:t>
            </a:r>
            <a:endParaRPr sz="35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908226"/>
          <a:ext cx="8249284" cy="3228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3170"/>
                <a:gridCol w="1611629"/>
                <a:gridCol w="1611629"/>
                <a:gridCol w="1233170"/>
              </a:tblGrid>
              <a:tr h="243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79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Variable*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1430">
                        <a:lnSpc>
                          <a:spcPts val="1795"/>
                        </a:lnSpc>
                        <a:spcBef>
                          <a:spcPts val="25"/>
                        </a:spcBef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Patients,</a:t>
                      </a:r>
                      <a:r>
                        <a:rPr dirty="0" sz="15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04800">
                        <a:lnSpc>
                          <a:spcPts val="1795"/>
                        </a:lnSpc>
                      </a:pPr>
                      <a:r>
                        <a:rPr dirty="0" sz="15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500" spc="-2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r>
                        <a:rPr dirty="0" baseline="25000" sz="1500" spc="-7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†</a:t>
                      </a:r>
                      <a:endParaRPr baseline="25000"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70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509270">
                        <a:lnSpc>
                          <a:spcPts val="179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(n=742)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70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Bempedoic</a:t>
                      </a:r>
                      <a:r>
                        <a:rPr dirty="0" sz="15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Acid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algn="ctr" marL="11430">
                        <a:lnSpc>
                          <a:spcPts val="1795"/>
                        </a:lnSpc>
                      </a:pPr>
                      <a:r>
                        <a:rPr dirty="0" sz="15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(n=1487)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marL="742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Adjudicated Clinical</a:t>
                      </a:r>
                      <a:r>
                        <a:rPr dirty="0" sz="15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Events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5.7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4.6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742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Adjudicated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MACE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Cardiovascular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death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Non-fatal myocardial</a:t>
                      </a:r>
                      <a:r>
                        <a:rPr dirty="0" sz="15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infarction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1.8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Non-fatal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stroke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Coronary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revascularization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3.2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2.6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Hospitalization for unstable</a:t>
                      </a:r>
                      <a:r>
                        <a:rPr dirty="0" sz="15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angina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1.5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742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Other MACE-related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events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Non-cardiovascular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death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Non-coronary arterial</a:t>
                      </a:r>
                      <a:r>
                        <a:rPr dirty="0" sz="15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revascularization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914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Hospitalization for heart</a:t>
                      </a:r>
                      <a:r>
                        <a:rPr dirty="0" sz="15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failure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7119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0.6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700"/>
                        </a:lnSpc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NS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5941" y="4155130"/>
            <a:ext cx="6769734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MACE, major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cardiac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event.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*Includes </a:t>
            </a:r>
            <a:r>
              <a:rPr dirty="0" sz="900">
                <a:latin typeface="Calibri"/>
                <a:cs typeface="Calibri"/>
              </a:rPr>
              <a:t>adverse </a:t>
            </a:r>
            <a:r>
              <a:rPr dirty="0" sz="900" spc="-5">
                <a:latin typeface="Calibri"/>
                <a:cs typeface="Calibri"/>
              </a:rPr>
              <a:t>events (AEs) occurring from the first dose through 30 days </a:t>
            </a:r>
            <a:r>
              <a:rPr dirty="0" sz="900">
                <a:latin typeface="Calibri"/>
                <a:cs typeface="Calibri"/>
              </a:rPr>
              <a:t>after </a:t>
            </a:r>
            <a:r>
              <a:rPr dirty="0" sz="900" spc="-5">
                <a:latin typeface="Calibri"/>
                <a:cs typeface="Calibri"/>
              </a:rPr>
              <a:t>the last dose of study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drug.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>
                <a:latin typeface="Calibri"/>
                <a:cs typeface="Calibri"/>
              </a:rPr>
              <a:t>†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 spc="-5">
                <a:latin typeface="Calibri"/>
                <a:cs typeface="Calibri"/>
              </a:rPr>
              <a:t>values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nominal without </a:t>
            </a:r>
            <a:r>
              <a:rPr dirty="0" sz="900">
                <a:latin typeface="Calibri"/>
                <a:cs typeface="Calibri"/>
              </a:rPr>
              <a:t>adjustment </a:t>
            </a:r>
            <a:r>
              <a:rPr dirty="0" sz="900" spc="-5">
                <a:latin typeface="Calibri"/>
                <a:cs typeface="Calibri"/>
              </a:rPr>
              <a:t>for multiplicity </a:t>
            </a:r>
            <a:r>
              <a:rPr dirty="0" sz="900">
                <a:latin typeface="Calibri"/>
                <a:cs typeface="Calibri"/>
              </a:rPr>
              <a:t>and are </a:t>
            </a:r>
            <a:r>
              <a:rPr dirty="0" sz="900" spc="-5">
                <a:latin typeface="Calibri"/>
                <a:cs typeface="Calibri"/>
              </a:rPr>
              <a:t>provided for descriptive purposes only. </a:t>
            </a:r>
            <a:r>
              <a:rPr dirty="0" sz="900" i="1">
                <a:latin typeface="Calibri"/>
                <a:cs typeface="Calibri"/>
              </a:rPr>
              <a:t>P </a:t>
            </a:r>
            <a:r>
              <a:rPr dirty="0" sz="900">
                <a:latin typeface="Calibri"/>
                <a:cs typeface="Calibri"/>
              </a:rPr>
              <a:t>≥ </a:t>
            </a:r>
            <a:r>
              <a:rPr dirty="0" sz="900" spc="-5">
                <a:latin typeface="Calibri"/>
                <a:cs typeface="Calibri"/>
              </a:rPr>
              <a:t>0.05 labelled </a:t>
            </a:r>
            <a:r>
              <a:rPr dirty="0" sz="900">
                <a:latin typeface="Calibri"/>
                <a:cs typeface="Calibri"/>
              </a:rPr>
              <a:t>as </a:t>
            </a:r>
            <a:r>
              <a:rPr dirty="0" sz="900" spc="-5">
                <a:latin typeface="Calibri"/>
                <a:cs typeface="Calibri"/>
              </a:rPr>
              <a:t>not significant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(NS).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9565" y="112344"/>
            <a:ext cx="77628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Percent Change in</a:t>
            </a:r>
            <a:r>
              <a:rPr dirty="0" sz="3600" spc="-80"/>
              <a:t> </a:t>
            </a:r>
            <a:r>
              <a:rPr dirty="0" sz="3600" spc="-5"/>
              <a:t>LDL-C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15036" y="1645227"/>
            <a:ext cx="177800" cy="13208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Mean LDL-C,</a:t>
            </a:r>
            <a:r>
              <a:rPr dirty="0" sz="1200" spc="-7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mmol/L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5826" y="3478530"/>
            <a:ext cx="3651885" cy="0"/>
          </a:xfrm>
          <a:custGeom>
            <a:avLst/>
            <a:gdLst/>
            <a:ahLst/>
            <a:cxnLst/>
            <a:rect l="l" t="t" r="r" b="b"/>
            <a:pathLst>
              <a:path w="3651885" h="0">
                <a:moveTo>
                  <a:pt x="0" y="0"/>
                </a:moveTo>
                <a:lnTo>
                  <a:pt x="36513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15826" y="3478530"/>
            <a:ext cx="3651885" cy="0"/>
          </a:xfrm>
          <a:custGeom>
            <a:avLst/>
            <a:gdLst/>
            <a:ahLst/>
            <a:cxnLst/>
            <a:rect l="l" t="t" r="r" b="b"/>
            <a:pathLst>
              <a:path w="3651885" h="0">
                <a:moveTo>
                  <a:pt x="0" y="0"/>
                </a:moveTo>
                <a:lnTo>
                  <a:pt x="365138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84720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84720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60296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60296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35873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35873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11449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11449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87025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87025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2602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2602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38178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38178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13754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13754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89330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89330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264907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64907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40483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40483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16059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16059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91636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91636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367212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367212" y="34785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15826" y="1130300"/>
            <a:ext cx="0" cy="2348230"/>
          </a:xfrm>
          <a:custGeom>
            <a:avLst/>
            <a:gdLst/>
            <a:ahLst/>
            <a:cxnLst/>
            <a:rect l="l" t="t" r="r" b="b"/>
            <a:pathLst>
              <a:path w="0" h="2348229">
                <a:moveTo>
                  <a:pt x="0" y="0"/>
                </a:moveTo>
                <a:lnTo>
                  <a:pt x="0" y="23482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15826" y="1130300"/>
            <a:ext cx="0" cy="2348230"/>
          </a:xfrm>
          <a:custGeom>
            <a:avLst/>
            <a:gdLst/>
            <a:ahLst/>
            <a:cxnLst/>
            <a:rect l="l" t="t" r="r" b="b"/>
            <a:pathLst>
              <a:path w="0" h="2348229">
                <a:moveTo>
                  <a:pt x="0" y="0"/>
                </a:moveTo>
                <a:lnTo>
                  <a:pt x="0" y="234823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70106" y="347853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70106" y="347853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70106" y="3087158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70106" y="3087158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0106" y="2695786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70106" y="2695786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70106" y="230441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70106" y="230441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70106" y="1913043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0106" y="1913043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70106" y="1521671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70106" y="1521671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70106" y="113030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70106" y="113030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15826" y="1379212"/>
            <a:ext cx="0" cy="15875"/>
          </a:xfrm>
          <a:custGeom>
            <a:avLst/>
            <a:gdLst/>
            <a:ahLst/>
            <a:cxnLst/>
            <a:rect l="l" t="t" r="r" b="b"/>
            <a:pathLst>
              <a:path w="0" h="15875">
                <a:moveTo>
                  <a:pt x="0" y="15286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15826" y="1389736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15826" y="1363925"/>
            <a:ext cx="0" cy="15875"/>
          </a:xfrm>
          <a:custGeom>
            <a:avLst/>
            <a:gdLst/>
            <a:ahLst/>
            <a:cxnLst/>
            <a:rect l="l" t="t" r="r" b="b"/>
            <a:pathLst>
              <a:path w="0" h="15875">
                <a:moveTo>
                  <a:pt x="0" y="0"/>
                </a:moveTo>
                <a:lnTo>
                  <a:pt x="0" y="15286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15826" y="1359162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42555" y="1769801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5">
                <a:moveTo>
                  <a:pt x="0" y="14378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537792" y="1769801"/>
            <a:ext cx="9525" cy="14604"/>
          </a:xfrm>
          <a:custGeom>
            <a:avLst/>
            <a:gdLst/>
            <a:ahLst/>
            <a:cxnLst/>
            <a:rect l="l" t="t" r="r" b="b"/>
            <a:pathLst>
              <a:path w="9525" h="14605">
                <a:moveTo>
                  <a:pt x="0" y="14378"/>
                </a:moveTo>
                <a:lnTo>
                  <a:pt x="9525" y="14378"/>
                </a:lnTo>
                <a:lnTo>
                  <a:pt x="9525" y="0"/>
                </a:lnTo>
                <a:lnTo>
                  <a:pt x="0" y="0"/>
                </a:lnTo>
                <a:lnTo>
                  <a:pt x="0" y="14378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504455" y="178418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504455" y="178418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542555" y="1755422"/>
            <a:ext cx="0" cy="14604"/>
          </a:xfrm>
          <a:custGeom>
            <a:avLst/>
            <a:gdLst/>
            <a:ahLst/>
            <a:cxnLst/>
            <a:rect l="l" t="t" r="r" b="b"/>
            <a:pathLst>
              <a:path w="0" h="14605">
                <a:moveTo>
                  <a:pt x="0" y="0"/>
                </a:moveTo>
                <a:lnTo>
                  <a:pt x="0" y="14378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537792" y="1755422"/>
            <a:ext cx="9525" cy="14604"/>
          </a:xfrm>
          <a:custGeom>
            <a:avLst/>
            <a:gdLst/>
            <a:ahLst/>
            <a:cxnLst/>
            <a:rect l="l" t="t" r="r" b="b"/>
            <a:pathLst>
              <a:path w="9525" h="14605">
                <a:moveTo>
                  <a:pt x="0" y="14378"/>
                </a:moveTo>
                <a:lnTo>
                  <a:pt x="9525" y="14378"/>
                </a:lnTo>
                <a:lnTo>
                  <a:pt x="9525" y="0"/>
                </a:lnTo>
                <a:lnTo>
                  <a:pt x="0" y="0"/>
                </a:lnTo>
                <a:lnTo>
                  <a:pt x="0" y="14378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504455" y="175542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504455" y="175542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369284" y="1737708"/>
            <a:ext cx="0" cy="16510"/>
          </a:xfrm>
          <a:custGeom>
            <a:avLst/>
            <a:gdLst/>
            <a:ahLst/>
            <a:cxnLst/>
            <a:rect l="l" t="t" r="r" b="b"/>
            <a:pathLst>
              <a:path w="0" h="16510">
                <a:moveTo>
                  <a:pt x="0" y="1595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364521" y="1737708"/>
            <a:ext cx="9525" cy="16510"/>
          </a:xfrm>
          <a:custGeom>
            <a:avLst/>
            <a:gdLst/>
            <a:ahLst/>
            <a:cxnLst/>
            <a:rect l="l" t="t" r="r" b="b"/>
            <a:pathLst>
              <a:path w="9525" h="16510">
                <a:moveTo>
                  <a:pt x="0" y="15955"/>
                </a:moveTo>
                <a:lnTo>
                  <a:pt x="9525" y="15955"/>
                </a:lnTo>
                <a:lnTo>
                  <a:pt x="9525" y="0"/>
                </a:lnTo>
                <a:lnTo>
                  <a:pt x="0" y="0"/>
                </a:lnTo>
                <a:lnTo>
                  <a:pt x="0" y="15955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331184" y="175366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331184" y="175366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369284" y="1721753"/>
            <a:ext cx="0" cy="16510"/>
          </a:xfrm>
          <a:custGeom>
            <a:avLst/>
            <a:gdLst/>
            <a:ahLst/>
            <a:cxnLst/>
            <a:rect l="l" t="t" r="r" b="b"/>
            <a:pathLst>
              <a:path w="0" h="16510">
                <a:moveTo>
                  <a:pt x="0" y="0"/>
                </a:moveTo>
                <a:lnTo>
                  <a:pt x="0" y="1595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364521" y="1721753"/>
            <a:ext cx="9525" cy="16510"/>
          </a:xfrm>
          <a:custGeom>
            <a:avLst/>
            <a:gdLst/>
            <a:ahLst/>
            <a:cxnLst/>
            <a:rect l="l" t="t" r="r" b="b"/>
            <a:pathLst>
              <a:path w="9525" h="16510">
                <a:moveTo>
                  <a:pt x="0" y="15955"/>
                </a:moveTo>
                <a:lnTo>
                  <a:pt x="9525" y="15955"/>
                </a:lnTo>
                <a:lnTo>
                  <a:pt x="9525" y="0"/>
                </a:lnTo>
                <a:lnTo>
                  <a:pt x="0" y="0"/>
                </a:lnTo>
                <a:lnTo>
                  <a:pt x="0" y="15955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331184" y="172175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331184" y="172175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196013" y="1730664"/>
            <a:ext cx="0" cy="15875"/>
          </a:xfrm>
          <a:custGeom>
            <a:avLst/>
            <a:gdLst/>
            <a:ahLst/>
            <a:cxnLst/>
            <a:rect l="l" t="t" r="r" b="b"/>
            <a:pathLst>
              <a:path w="0" h="15875">
                <a:moveTo>
                  <a:pt x="0" y="15654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91250" y="1730664"/>
            <a:ext cx="9525" cy="15875"/>
          </a:xfrm>
          <a:custGeom>
            <a:avLst/>
            <a:gdLst/>
            <a:ahLst/>
            <a:cxnLst/>
            <a:rect l="l" t="t" r="r" b="b"/>
            <a:pathLst>
              <a:path w="9525" h="15875">
                <a:moveTo>
                  <a:pt x="0" y="15654"/>
                </a:moveTo>
                <a:lnTo>
                  <a:pt x="9525" y="15654"/>
                </a:lnTo>
                <a:lnTo>
                  <a:pt x="9525" y="0"/>
                </a:lnTo>
                <a:lnTo>
                  <a:pt x="0" y="0"/>
                </a:lnTo>
                <a:lnTo>
                  <a:pt x="0" y="15654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157913" y="174631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157913" y="174631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196013" y="1715009"/>
            <a:ext cx="0" cy="15875"/>
          </a:xfrm>
          <a:custGeom>
            <a:avLst/>
            <a:gdLst/>
            <a:ahLst/>
            <a:cxnLst/>
            <a:rect l="l" t="t" r="r" b="b"/>
            <a:pathLst>
              <a:path w="0" h="15875">
                <a:moveTo>
                  <a:pt x="0" y="0"/>
                </a:moveTo>
                <a:lnTo>
                  <a:pt x="0" y="15654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191250" y="1715009"/>
            <a:ext cx="9525" cy="15875"/>
          </a:xfrm>
          <a:custGeom>
            <a:avLst/>
            <a:gdLst/>
            <a:ahLst/>
            <a:cxnLst/>
            <a:rect l="l" t="t" r="r" b="b"/>
            <a:pathLst>
              <a:path w="9525" h="15875">
                <a:moveTo>
                  <a:pt x="0" y="15654"/>
                </a:moveTo>
                <a:lnTo>
                  <a:pt x="9525" y="15654"/>
                </a:lnTo>
                <a:lnTo>
                  <a:pt x="9525" y="0"/>
                </a:lnTo>
                <a:lnTo>
                  <a:pt x="0" y="0"/>
                </a:lnTo>
                <a:lnTo>
                  <a:pt x="0" y="15654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157913" y="17150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157913" y="17150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298318" y="1678220"/>
            <a:ext cx="0" cy="17780"/>
          </a:xfrm>
          <a:custGeom>
            <a:avLst/>
            <a:gdLst/>
            <a:ahLst/>
            <a:cxnLst/>
            <a:rect l="l" t="t" r="r" b="b"/>
            <a:pathLst>
              <a:path w="0" h="17780">
                <a:moveTo>
                  <a:pt x="0" y="1722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293555" y="1678220"/>
            <a:ext cx="9525" cy="17780"/>
          </a:xfrm>
          <a:custGeom>
            <a:avLst/>
            <a:gdLst/>
            <a:ahLst/>
            <a:cxnLst/>
            <a:rect l="l" t="t" r="r" b="b"/>
            <a:pathLst>
              <a:path w="9525" h="17780">
                <a:moveTo>
                  <a:pt x="0" y="17220"/>
                </a:moveTo>
                <a:lnTo>
                  <a:pt x="9525" y="17220"/>
                </a:lnTo>
                <a:lnTo>
                  <a:pt x="9525" y="0"/>
                </a:lnTo>
                <a:lnTo>
                  <a:pt x="0" y="0"/>
                </a:lnTo>
                <a:lnTo>
                  <a:pt x="0" y="1722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260218" y="16954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260218" y="16954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298318" y="1660999"/>
            <a:ext cx="0" cy="17780"/>
          </a:xfrm>
          <a:custGeom>
            <a:avLst/>
            <a:gdLst/>
            <a:ahLst/>
            <a:cxnLst/>
            <a:rect l="l" t="t" r="r" b="b"/>
            <a:pathLst>
              <a:path w="0" h="17780">
                <a:moveTo>
                  <a:pt x="0" y="0"/>
                </a:moveTo>
                <a:lnTo>
                  <a:pt x="0" y="1722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293555" y="1660999"/>
            <a:ext cx="9525" cy="17780"/>
          </a:xfrm>
          <a:custGeom>
            <a:avLst/>
            <a:gdLst/>
            <a:ahLst/>
            <a:cxnLst/>
            <a:rect l="l" t="t" r="r" b="b"/>
            <a:pathLst>
              <a:path w="9525" h="17780">
                <a:moveTo>
                  <a:pt x="0" y="17220"/>
                </a:moveTo>
                <a:lnTo>
                  <a:pt x="9525" y="17220"/>
                </a:lnTo>
                <a:lnTo>
                  <a:pt x="9525" y="0"/>
                </a:lnTo>
                <a:lnTo>
                  <a:pt x="0" y="0"/>
                </a:lnTo>
                <a:lnTo>
                  <a:pt x="0" y="1722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260218" y="166099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260218" y="166099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715826" y="1405825"/>
            <a:ext cx="0" cy="22860"/>
          </a:xfrm>
          <a:custGeom>
            <a:avLst/>
            <a:gdLst/>
            <a:ahLst/>
            <a:cxnLst/>
            <a:rect l="l" t="t" r="r" b="b"/>
            <a:pathLst>
              <a:path w="0" h="22859">
                <a:moveTo>
                  <a:pt x="0" y="22319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15826" y="1363925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6422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715826" y="1423383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715826" y="1383505"/>
            <a:ext cx="0" cy="22860"/>
          </a:xfrm>
          <a:custGeom>
            <a:avLst/>
            <a:gdLst/>
            <a:ahLst/>
            <a:cxnLst/>
            <a:rect l="l" t="t" r="r" b="b"/>
            <a:pathLst>
              <a:path w="0" h="22859">
                <a:moveTo>
                  <a:pt x="0" y="0"/>
                </a:moveTo>
                <a:lnTo>
                  <a:pt x="0" y="223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715826" y="1378743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504455" y="14310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504455" y="14310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542555" y="1379071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0"/>
                </a:moveTo>
                <a:lnTo>
                  <a:pt x="0" y="5194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542555" y="1379071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51942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504455" y="13790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504455" y="13790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331184" y="143322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331184" y="143322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369284" y="1378429"/>
            <a:ext cx="0" cy="55244"/>
          </a:xfrm>
          <a:custGeom>
            <a:avLst/>
            <a:gdLst/>
            <a:ahLst/>
            <a:cxnLst/>
            <a:rect l="l" t="t" r="r" b="b"/>
            <a:pathLst>
              <a:path w="0" h="55244">
                <a:moveTo>
                  <a:pt x="0" y="0"/>
                </a:moveTo>
                <a:lnTo>
                  <a:pt x="0" y="547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369284" y="1378429"/>
            <a:ext cx="0" cy="55244"/>
          </a:xfrm>
          <a:custGeom>
            <a:avLst/>
            <a:gdLst/>
            <a:ahLst/>
            <a:cxnLst/>
            <a:rect l="l" t="t" r="r" b="b"/>
            <a:pathLst>
              <a:path w="0" h="55244">
                <a:moveTo>
                  <a:pt x="0" y="54792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331184" y="137842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331184" y="137842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57913" y="14614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157913" y="14614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196013" y="1408173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2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196013" y="1408173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53226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157913" y="140817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157913" y="140817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260218" y="144566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260218" y="144566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298318" y="1391031"/>
            <a:ext cx="0" cy="55244"/>
          </a:xfrm>
          <a:custGeom>
            <a:avLst/>
            <a:gdLst/>
            <a:ahLst/>
            <a:cxnLst/>
            <a:rect l="l" t="t" r="r" b="b"/>
            <a:pathLst>
              <a:path w="0" h="55244">
                <a:moveTo>
                  <a:pt x="0" y="0"/>
                </a:moveTo>
                <a:lnTo>
                  <a:pt x="0" y="546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298318" y="1391031"/>
            <a:ext cx="0" cy="55244"/>
          </a:xfrm>
          <a:custGeom>
            <a:avLst/>
            <a:gdLst/>
            <a:ahLst/>
            <a:cxnLst/>
            <a:rect l="l" t="t" r="r" b="b"/>
            <a:pathLst>
              <a:path w="0" h="55244">
                <a:moveTo>
                  <a:pt x="0" y="54635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260218" y="139103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260218" y="139103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15826" y="1379212"/>
            <a:ext cx="3582670" cy="391160"/>
          </a:xfrm>
          <a:custGeom>
            <a:avLst/>
            <a:gdLst/>
            <a:ahLst/>
            <a:cxnLst/>
            <a:rect l="l" t="t" r="r" b="b"/>
            <a:pathLst>
              <a:path w="3582670" h="391160">
                <a:moveTo>
                  <a:pt x="0" y="0"/>
                </a:moveTo>
                <a:lnTo>
                  <a:pt x="826728" y="390588"/>
                </a:lnTo>
                <a:lnTo>
                  <a:pt x="1653457" y="358496"/>
                </a:lnTo>
                <a:lnTo>
                  <a:pt x="2480186" y="351451"/>
                </a:lnTo>
                <a:lnTo>
                  <a:pt x="3582491" y="299008"/>
                </a:lnTo>
              </a:path>
            </a:pathLst>
          </a:custGeom>
          <a:ln w="22224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79313" y="1342699"/>
            <a:ext cx="73025" cy="73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506042" y="1733288"/>
            <a:ext cx="73025" cy="73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332771" y="1701196"/>
            <a:ext cx="73025" cy="73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159500" y="1694151"/>
            <a:ext cx="73025" cy="730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261805" y="1641707"/>
            <a:ext cx="73025" cy="73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715826" y="1405042"/>
            <a:ext cx="3582670" cy="29845"/>
          </a:xfrm>
          <a:custGeom>
            <a:avLst/>
            <a:gdLst/>
            <a:ahLst/>
            <a:cxnLst/>
            <a:rect l="l" t="t" r="r" b="b"/>
            <a:pathLst>
              <a:path w="3582670" h="29844">
                <a:moveTo>
                  <a:pt x="0" y="782"/>
                </a:moveTo>
                <a:lnTo>
                  <a:pt x="826728" y="0"/>
                </a:lnTo>
                <a:lnTo>
                  <a:pt x="1653457" y="782"/>
                </a:lnTo>
                <a:lnTo>
                  <a:pt x="2480186" y="29744"/>
                </a:lnTo>
                <a:lnTo>
                  <a:pt x="3582491" y="13306"/>
                </a:lnTo>
              </a:path>
            </a:pathLst>
          </a:custGeom>
          <a:ln w="222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79313" y="1369313"/>
            <a:ext cx="73025" cy="730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506042" y="1368530"/>
            <a:ext cx="73025" cy="730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332771" y="1369313"/>
            <a:ext cx="73025" cy="730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159500" y="1398274"/>
            <a:ext cx="73025" cy="730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261805" y="1381837"/>
            <a:ext cx="73025" cy="730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669788" y="3551326"/>
            <a:ext cx="372300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274955" algn="l"/>
                <a:tab pos="550545" algn="l"/>
                <a:tab pos="786765" algn="l"/>
              </a:tabLst>
            </a:pPr>
            <a:r>
              <a:rPr dirty="0" sz="1200">
                <a:latin typeface="Calibri"/>
                <a:cs typeface="Calibri"/>
              </a:rPr>
              <a:t>0	4	8	</a:t>
            </a:r>
            <a:r>
              <a:rPr dirty="0" sz="1200" spc="-5">
                <a:latin typeface="Calibri"/>
                <a:cs typeface="Calibri"/>
              </a:rPr>
              <a:t>12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16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20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24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28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32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36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40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44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48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52</a:t>
            </a:r>
            <a:endParaRPr sz="1200">
              <a:latin typeface="Calibri"/>
              <a:cs typeface="Calibri"/>
            </a:endParaRPr>
          </a:p>
          <a:p>
            <a:pPr algn="ctr" marL="17145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Time,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weeks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78142" y="3364636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0.0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78142" y="2973264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78142" y="2581893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1.0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78142" y="2190521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1.5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78142" y="1799149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2.0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78142" y="1407778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2.5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78142" y="1016406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3.0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995590" y="2107071"/>
            <a:ext cx="10210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Bempedoic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Acid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1743558" y="2184452"/>
            <a:ext cx="240919" cy="730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3392003" y="2107071"/>
            <a:ext cx="5124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3139971" y="2184452"/>
            <a:ext cx="240919" cy="730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4723536" y="1657927"/>
            <a:ext cx="177800" cy="13208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Mean LDL-C,</a:t>
            </a:r>
            <a:r>
              <a:rPr dirty="0" sz="1200" spc="-7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mmol/L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224326" y="3491230"/>
            <a:ext cx="3651885" cy="0"/>
          </a:xfrm>
          <a:custGeom>
            <a:avLst/>
            <a:gdLst/>
            <a:ahLst/>
            <a:cxnLst/>
            <a:rect l="l" t="t" r="r" b="b"/>
            <a:pathLst>
              <a:path w="3651884" h="0">
                <a:moveTo>
                  <a:pt x="0" y="0"/>
                </a:moveTo>
                <a:lnTo>
                  <a:pt x="36513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224326" y="3491230"/>
            <a:ext cx="3651885" cy="0"/>
          </a:xfrm>
          <a:custGeom>
            <a:avLst/>
            <a:gdLst/>
            <a:ahLst/>
            <a:cxnLst/>
            <a:rect l="l" t="t" r="r" b="b"/>
            <a:pathLst>
              <a:path w="3651884" h="0">
                <a:moveTo>
                  <a:pt x="0" y="0"/>
                </a:moveTo>
                <a:lnTo>
                  <a:pt x="365138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5293220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5293220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568796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5568796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844373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844373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119949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6119949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6395525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6395525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6671102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671102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946678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6946678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7222254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7222254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7497830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7497830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7773406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7773406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8048983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8048983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8324560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8324560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8600136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8600136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8875712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8875712" y="3491230"/>
            <a:ext cx="0" cy="45720"/>
          </a:xfrm>
          <a:custGeom>
            <a:avLst/>
            <a:gdLst/>
            <a:ahLst/>
            <a:cxnLst/>
            <a:rect l="l" t="t" r="r" b="b"/>
            <a:pathLst>
              <a:path w="0"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5224326" y="1143000"/>
            <a:ext cx="0" cy="2348230"/>
          </a:xfrm>
          <a:custGeom>
            <a:avLst/>
            <a:gdLst/>
            <a:ahLst/>
            <a:cxnLst/>
            <a:rect l="l" t="t" r="r" b="b"/>
            <a:pathLst>
              <a:path w="0" h="2348229">
                <a:moveTo>
                  <a:pt x="0" y="0"/>
                </a:moveTo>
                <a:lnTo>
                  <a:pt x="0" y="23482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5224326" y="1143000"/>
            <a:ext cx="0" cy="2348230"/>
          </a:xfrm>
          <a:custGeom>
            <a:avLst/>
            <a:gdLst/>
            <a:ahLst/>
            <a:cxnLst/>
            <a:rect l="l" t="t" r="r" b="b"/>
            <a:pathLst>
              <a:path w="0" h="2348229">
                <a:moveTo>
                  <a:pt x="0" y="0"/>
                </a:moveTo>
                <a:lnTo>
                  <a:pt x="0" y="234823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5178606" y="349123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5178606" y="349123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5178606" y="3099858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5178606" y="3099858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5178606" y="2708486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5178606" y="2708486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5178606" y="231711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178606" y="231711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178606" y="1925743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5178606" y="1925743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5178606" y="1534371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178606" y="1534371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5178606" y="114300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5178606" y="114300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224326" y="1392695"/>
            <a:ext cx="0" cy="15240"/>
          </a:xfrm>
          <a:custGeom>
            <a:avLst/>
            <a:gdLst/>
            <a:ahLst/>
            <a:cxnLst/>
            <a:rect l="l" t="t" r="r" b="b"/>
            <a:pathLst>
              <a:path w="0" h="15240">
                <a:moveTo>
                  <a:pt x="0" y="14872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5224326" y="1402804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4"/>
                </a:lnTo>
                <a:lnTo>
                  <a:pt x="0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5224326" y="1377823"/>
            <a:ext cx="0" cy="15240"/>
          </a:xfrm>
          <a:custGeom>
            <a:avLst/>
            <a:gdLst/>
            <a:ahLst/>
            <a:cxnLst/>
            <a:rect l="l" t="t" r="r" b="b"/>
            <a:pathLst>
              <a:path w="0" h="15240">
                <a:moveTo>
                  <a:pt x="0" y="0"/>
                </a:moveTo>
                <a:lnTo>
                  <a:pt x="0" y="14872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224326" y="1373060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6051055" y="1801287"/>
            <a:ext cx="0" cy="15240"/>
          </a:xfrm>
          <a:custGeom>
            <a:avLst/>
            <a:gdLst/>
            <a:ahLst/>
            <a:cxnLst/>
            <a:rect l="l" t="t" r="r" b="b"/>
            <a:pathLst>
              <a:path w="0" h="15239">
                <a:moveTo>
                  <a:pt x="0" y="1471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6046292" y="1801287"/>
            <a:ext cx="9525" cy="15240"/>
          </a:xfrm>
          <a:custGeom>
            <a:avLst/>
            <a:gdLst/>
            <a:ahLst/>
            <a:cxnLst/>
            <a:rect l="l" t="t" r="r" b="b"/>
            <a:pathLst>
              <a:path w="9525" h="15239">
                <a:moveTo>
                  <a:pt x="0" y="14715"/>
                </a:moveTo>
                <a:lnTo>
                  <a:pt x="9525" y="14715"/>
                </a:lnTo>
                <a:lnTo>
                  <a:pt x="9525" y="0"/>
                </a:lnTo>
                <a:lnTo>
                  <a:pt x="0" y="0"/>
                </a:lnTo>
                <a:lnTo>
                  <a:pt x="0" y="14715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6012955" y="181600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6012955" y="181600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6051055" y="1786571"/>
            <a:ext cx="0" cy="15240"/>
          </a:xfrm>
          <a:custGeom>
            <a:avLst/>
            <a:gdLst/>
            <a:ahLst/>
            <a:cxnLst/>
            <a:rect l="l" t="t" r="r" b="b"/>
            <a:pathLst>
              <a:path w="0" h="15239">
                <a:moveTo>
                  <a:pt x="0" y="0"/>
                </a:moveTo>
                <a:lnTo>
                  <a:pt x="0" y="1471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6046292" y="1786571"/>
            <a:ext cx="9525" cy="15240"/>
          </a:xfrm>
          <a:custGeom>
            <a:avLst/>
            <a:gdLst/>
            <a:ahLst/>
            <a:cxnLst/>
            <a:rect l="l" t="t" r="r" b="b"/>
            <a:pathLst>
              <a:path w="9525" h="15239">
                <a:moveTo>
                  <a:pt x="0" y="14715"/>
                </a:moveTo>
                <a:lnTo>
                  <a:pt x="9525" y="14715"/>
                </a:lnTo>
                <a:lnTo>
                  <a:pt x="9525" y="0"/>
                </a:lnTo>
                <a:lnTo>
                  <a:pt x="0" y="0"/>
                </a:lnTo>
                <a:lnTo>
                  <a:pt x="0" y="14715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6012955" y="17865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6012955" y="17865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6877784" y="1801287"/>
            <a:ext cx="0" cy="16510"/>
          </a:xfrm>
          <a:custGeom>
            <a:avLst/>
            <a:gdLst/>
            <a:ahLst/>
            <a:cxnLst/>
            <a:rect l="l" t="t" r="r" b="b"/>
            <a:pathLst>
              <a:path w="0" h="16510">
                <a:moveTo>
                  <a:pt x="0" y="16014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6873021" y="1801287"/>
            <a:ext cx="9525" cy="16510"/>
          </a:xfrm>
          <a:custGeom>
            <a:avLst/>
            <a:gdLst/>
            <a:ahLst/>
            <a:cxnLst/>
            <a:rect l="l" t="t" r="r" b="b"/>
            <a:pathLst>
              <a:path w="9525" h="16510">
                <a:moveTo>
                  <a:pt x="0" y="16014"/>
                </a:moveTo>
                <a:lnTo>
                  <a:pt x="9525" y="16014"/>
                </a:lnTo>
                <a:lnTo>
                  <a:pt x="9525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6839684" y="181730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6839684" y="181730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6877784" y="1785272"/>
            <a:ext cx="0" cy="16510"/>
          </a:xfrm>
          <a:custGeom>
            <a:avLst/>
            <a:gdLst/>
            <a:ahLst/>
            <a:cxnLst/>
            <a:rect l="l" t="t" r="r" b="b"/>
            <a:pathLst>
              <a:path w="0" h="16510">
                <a:moveTo>
                  <a:pt x="0" y="0"/>
                </a:moveTo>
                <a:lnTo>
                  <a:pt x="0" y="16014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6873021" y="1785272"/>
            <a:ext cx="9525" cy="16510"/>
          </a:xfrm>
          <a:custGeom>
            <a:avLst/>
            <a:gdLst/>
            <a:ahLst/>
            <a:cxnLst/>
            <a:rect l="l" t="t" r="r" b="b"/>
            <a:pathLst>
              <a:path w="9525" h="16510">
                <a:moveTo>
                  <a:pt x="0" y="16014"/>
                </a:moveTo>
                <a:lnTo>
                  <a:pt x="9525" y="16014"/>
                </a:lnTo>
                <a:lnTo>
                  <a:pt x="9525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6839684" y="178527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6839684" y="178527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7704513" y="1806766"/>
            <a:ext cx="0" cy="16510"/>
          </a:xfrm>
          <a:custGeom>
            <a:avLst/>
            <a:gdLst/>
            <a:ahLst/>
            <a:cxnLst/>
            <a:rect l="l" t="t" r="r" b="b"/>
            <a:pathLst>
              <a:path w="0" h="16510">
                <a:moveTo>
                  <a:pt x="0" y="16202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7699750" y="1806766"/>
            <a:ext cx="9525" cy="16510"/>
          </a:xfrm>
          <a:custGeom>
            <a:avLst/>
            <a:gdLst/>
            <a:ahLst/>
            <a:cxnLst/>
            <a:rect l="l" t="t" r="r" b="b"/>
            <a:pathLst>
              <a:path w="9525" h="16510">
                <a:moveTo>
                  <a:pt x="0" y="16202"/>
                </a:moveTo>
                <a:lnTo>
                  <a:pt x="9525" y="16202"/>
                </a:lnTo>
                <a:lnTo>
                  <a:pt x="9525" y="0"/>
                </a:lnTo>
                <a:lnTo>
                  <a:pt x="0" y="0"/>
                </a:lnTo>
                <a:lnTo>
                  <a:pt x="0" y="16202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7666413" y="182296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7666413" y="182296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7704513" y="1790563"/>
            <a:ext cx="0" cy="16510"/>
          </a:xfrm>
          <a:custGeom>
            <a:avLst/>
            <a:gdLst/>
            <a:ahLst/>
            <a:cxnLst/>
            <a:rect l="l" t="t" r="r" b="b"/>
            <a:pathLst>
              <a:path w="0" h="16510">
                <a:moveTo>
                  <a:pt x="0" y="0"/>
                </a:moveTo>
                <a:lnTo>
                  <a:pt x="0" y="16202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7699750" y="1790563"/>
            <a:ext cx="9525" cy="16510"/>
          </a:xfrm>
          <a:custGeom>
            <a:avLst/>
            <a:gdLst/>
            <a:ahLst/>
            <a:cxnLst/>
            <a:rect l="l" t="t" r="r" b="b"/>
            <a:pathLst>
              <a:path w="9525" h="16510">
                <a:moveTo>
                  <a:pt x="0" y="16202"/>
                </a:moveTo>
                <a:lnTo>
                  <a:pt x="9525" y="16202"/>
                </a:lnTo>
                <a:lnTo>
                  <a:pt x="9525" y="0"/>
                </a:lnTo>
                <a:lnTo>
                  <a:pt x="0" y="0"/>
                </a:lnTo>
                <a:lnTo>
                  <a:pt x="0" y="16202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7666413" y="17905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7666413" y="17905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8806818" y="1765281"/>
            <a:ext cx="0" cy="17780"/>
          </a:xfrm>
          <a:custGeom>
            <a:avLst/>
            <a:gdLst/>
            <a:ahLst/>
            <a:cxnLst/>
            <a:rect l="l" t="t" r="r" b="b"/>
            <a:pathLst>
              <a:path w="0" h="17780">
                <a:moveTo>
                  <a:pt x="0" y="1769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8802055" y="1765281"/>
            <a:ext cx="9525" cy="17780"/>
          </a:xfrm>
          <a:custGeom>
            <a:avLst/>
            <a:gdLst/>
            <a:ahLst/>
            <a:cxnLst/>
            <a:rect l="l" t="t" r="r" b="b"/>
            <a:pathLst>
              <a:path w="9525" h="17780">
                <a:moveTo>
                  <a:pt x="0" y="17690"/>
                </a:moveTo>
                <a:lnTo>
                  <a:pt x="9525" y="17690"/>
                </a:lnTo>
                <a:lnTo>
                  <a:pt x="9525" y="0"/>
                </a:lnTo>
                <a:lnTo>
                  <a:pt x="0" y="0"/>
                </a:lnTo>
                <a:lnTo>
                  <a:pt x="0" y="1769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8768718" y="17829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8768718" y="17829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8806818" y="1747591"/>
            <a:ext cx="0" cy="17780"/>
          </a:xfrm>
          <a:custGeom>
            <a:avLst/>
            <a:gdLst/>
            <a:ahLst/>
            <a:cxnLst/>
            <a:rect l="l" t="t" r="r" b="b"/>
            <a:pathLst>
              <a:path w="0" h="17780">
                <a:moveTo>
                  <a:pt x="0" y="0"/>
                </a:moveTo>
                <a:lnTo>
                  <a:pt x="0" y="176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8802055" y="1747591"/>
            <a:ext cx="9525" cy="17780"/>
          </a:xfrm>
          <a:custGeom>
            <a:avLst/>
            <a:gdLst/>
            <a:ahLst/>
            <a:cxnLst/>
            <a:rect l="l" t="t" r="r" b="b"/>
            <a:pathLst>
              <a:path w="9525" h="17780">
                <a:moveTo>
                  <a:pt x="0" y="17690"/>
                </a:moveTo>
                <a:lnTo>
                  <a:pt x="9525" y="17690"/>
                </a:lnTo>
                <a:lnTo>
                  <a:pt x="9525" y="0"/>
                </a:lnTo>
                <a:lnTo>
                  <a:pt x="0" y="0"/>
                </a:lnTo>
                <a:lnTo>
                  <a:pt x="0" y="1769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8768718" y="174759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8768718" y="174759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5224326" y="1418525"/>
            <a:ext cx="0" cy="22860"/>
          </a:xfrm>
          <a:custGeom>
            <a:avLst/>
            <a:gdLst/>
            <a:ahLst/>
            <a:cxnLst/>
            <a:rect l="l" t="t" r="r" b="b"/>
            <a:pathLst>
              <a:path w="0" h="22859">
                <a:moveTo>
                  <a:pt x="0" y="22308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5224326" y="1377823"/>
            <a:ext cx="0" cy="63500"/>
          </a:xfrm>
          <a:custGeom>
            <a:avLst/>
            <a:gdLst/>
            <a:ahLst/>
            <a:cxnLst/>
            <a:rect l="l" t="t" r="r" b="b"/>
            <a:pathLst>
              <a:path w="0" h="63500">
                <a:moveTo>
                  <a:pt x="0" y="6301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5224326" y="1436071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4"/>
                </a:lnTo>
                <a:lnTo>
                  <a:pt x="0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5224326" y="1396217"/>
            <a:ext cx="0" cy="22860"/>
          </a:xfrm>
          <a:custGeom>
            <a:avLst/>
            <a:gdLst/>
            <a:ahLst/>
            <a:cxnLst/>
            <a:rect l="l" t="t" r="r" b="b"/>
            <a:pathLst>
              <a:path w="0" h="22859">
                <a:moveTo>
                  <a:pt x="0" y="0"/>
                </a:moveTo>
                <a:lnTo>
                  <a:pt x="0" y="22308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5224326" y="1391454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6051055" y="1416177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69">
                <a:moveTo>
                  <a:pt x="0" y="26613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6012955" y="1442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6012955" y="1442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6051055" y="1389564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40">
                <a:moveTo>
                  <a:pt x="0" y="0"/>
                </a:moveTo>
                <a:lnTo>
                  <a:pt x="0" y="532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6051055" y="1389564"/>
            <a:ext cx="0" cy="26670"/>
          </a:xfrm>
          <a:custGeom>
            <a:avLst/>
            <a:gdLst/>
            <a:ahLst/>
            <a:cxnLst/>
            <a:rect l="l" t="t" r="r" b="b"/>
            <a:pathLst>
              <a:path w="0" h="26669">
                <a:moveTo>
                  <a:pt x="0" y="0"/>
                </a:moveTo>
                <a:lnTo>
                  <a:pt x="0" y="26613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6012955" y="138956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6012955" y="138956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6877784" y="1402870"/>
            <a:ext cx="0" cy="29845"/>
          </a:xfrm>
          <a:custGeom>
            <a:avLst/>
            <a:gdLst/>
            <a:ahLst/>
            <a:cxnLst/>
            <a:rect l="l" t="t" r="r" b="b"/>
            <a:pathLst>
              <a:path w="0" h="29844">
                <a:moveTo>
                  <a:pt x="0" y="29548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6839684" y="143241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6839684" y="143241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6877784" y="1373322"/>
            <a:ext cx="0" cy="59690"/>
          </a:xfrm>
          <a:custGeom>
            <a:avLst/>
            <a:gdLst/>
            <a:ahLst/>
            <a:cxnLst/>
            <a:rect l="l" t="t" r="r" b="b"/>
            <a:pathLst>
              <a:path w="0" h="59690">
                <a:moveTo>
                  <a:pt x="0" y="0"/>
                </a:moveTo>
                <a:lnTo>
                  <a:pt x="0" y="590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6877784" y="1373322"/>
            <a:ext cx="0" cy="29845"/>
          </a:xfrm>
          <a:custGeom>
            <a:avLst/>
            <a:gdLst/>
            <a:ahLst/>
            <a:cxnLst/>
            <a:rect l="l" t="t" r="r" b="b"/>
            <a:pathLst>
              <a:path w="0" h="29844">
                <a:moveTo>
                  <a:pt x="0" y="0"/>
                </a:moveTo>
                <a:lnTo>
                  <a:pt x="0" y="29548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6839684" y="137332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6839684" y="137332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7704513" y="1461576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28178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7666413" y="14897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7666413" y="14897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7704513" y="1433397"/>
            <a:ext cx="0" cy="56515"/>
          </a:xfrm>
          <a:custGeom>
            <a:avLst/>
            <a:gdLst/>
            <a:ahLst/>
            <a:cxnLst/>
            <a:rect l="l" t="t" r="r" b="b"/>
            <a:pathLst>
              <a:path w="0" h="56515">
                <a:moveTo>
                  <a:pt x="0" y="0"/>
                </a:moveTo>
                <a:lnTo>
                  <a:pt x="0" y="56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7704513" y="1433397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178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7666413" y="143339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7666413" y="143339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8806818" y="1460793"/>
            <a:ext cx="0" cy="27940"/>
          </a:xfrm>
          <a:custGeom>
            <a:avLst/>
            <a:gdLst/>
            <a:ahLst/>
            <a:cxnLst/>
            <a:rect l="l" t="t" r="r" b="b"/>
            <a:pathLst>
              <a:path w="0" h="27940">
                <a:moveTo>
                  <a:pt x="0" y="27396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8768718" y="148818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8768718" y="148818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8806818" y="1433397"/>
            <a:ext cx="0" cy="55244"/>
          </a:xfrm>
          <a:custGeom>
            <a:avLst/>
            <a:gdLst/>
            <a:ahLst/>
            <a:cxnLst/>
            <a:rect l="l" t="t" r="r" b="b"/>
            <a:pathLst>
              <a:path w="0" h="55244">
                <a:moveTo>
                  <a:pt x="0" y="0"/>
                </a:moveTo>
                <a:lnTo>
                  <a:pt x="0" y="547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8806818" y="1433397"/>
            <a:ext cx="0" cy="27940"/>
          </a:xfrm>
          <a:custGeom>
            <a:avLst/>
            <a:gdLst/>
            <a:ahLst/>
            <a:cxnLst/>
            <a:rect l="l" t="t" r="r" b="b"/>
            <a:pathLst>
              <a:path w="0" h="27940">
                <a:moveTo>
                  <a:pt x="0" y="0"/>
                </a:moveTo>
                <a:lnTo>
                  <a:pt x="0" y="27396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8768718" y="143339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8768718" y="143339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5224326" y="1392695"/>
            <a:ext cx="3582670" cy="414655"/>
          </a:xfrm>
          <a:custGeom>
            <a:avLst/>
            <a:gdLst/>
            <a:ahLst/>
            <a:cxnLst/>
            <a:rect l="l" t="t" r="r" b="b"/>
            <a:pathLst>
              <a:path w="3582670" h="414655">
                <a:moveTo>
                  <a:pt x="0" y="0"/>
                </a:moveTo>
                <a:lnTo>
                  <a:pt x="826728" y="408592"/>
                </a:lnTo>
                <a:lnTo>
                  <a:pt x="1653457" y="408592"/>
                </a:lnTo>
                <a:lnTo>
                  <a:pt x="2480186" y="414071"/>
                </a:lnTo>
                <a:lnTo>
                  <a:pt x="3582491" y="372585"/>
                </a:lnTo>
              </a:path>
            </a:pathLst>
          </a:custGeom>
          <a:ln w="222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 txBox="1"/>
          <p:nvPr/>
        </p:nvSpPr>
        <p:spPr>
          <a:xfrm>
            <a:off x="5178288" y="3564026"/>
            <a:ext cx="372300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274955" algn="l"/>
                <a:tab pos="550545" algn="l"/>
                <a:tab pos="786765" algn="l"/>
              </a:tabLst>
            </a:pPr>
            <a:r>
              <a:rPr dirty="0" sz="1200">
                <a:latin typeface="Calibri"/>
                <a:cs typeface="Calibri"/>
              </a:rPr>
              <a:t>0	4	8	</a:t>
            </a:r>
            <a:r>
              <a:rPr dirty="0" sz="1200" spc="-5">
                <a:latin typeface="Calibri"/>
                <a:cs typeface="Calibri"/>
              </a:rPr>
              <a:t>12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16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20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24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28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32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36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40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44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48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52</a:t>
            </a:r>
            <a:endParaRPr sz="1200">
              <a:latin typeface="Calibri"/>
              <a:cs typeface="Calibri"/>
            </a:endParaRPr>
          </a:p>
          <a:p>
            <a:pPr algn="ctr" marL="17145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Time,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weeks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886642" y="3377336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0.0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886642" y="2985964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886642" y="2594593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1.0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886642" y="2203221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1.5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886642" y="1811849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2.0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4886642" y="1420478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2.5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4886642" y="1029106"/>
            <a:ext cx="218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3.0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6561239" y="2124025"/>
            <a:ext cx="10210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Bempedoic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Acid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7957653" y="2124025"/>
            <a:ext cx="5124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5556065" y="2751132"/>
            <a:ext cx="295846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Placebo-corrected LS mean difference (95% CI):  Week 12: –19.8% (–21.7, –17.8); </a:t>
            </a:r>
            <a:r>
              <a:rPr dirty="0" sz="1200" i="1">
                <a:solidFill>
                  <a:srgbClr val="4F81BD"/>
                </a:solidFill>
                <a:latin typeface="Calibri"/>
                <a:cs typeface="Calibri"/>
              </a:rPr>
              <a:t>P </a:t>
            </a:r>
            <a:r>
              <a:rPr dirty="0" sz="1200">
                <a:solidFill>
                  <a:srgbClr val="4F81BD"/>
                </a:solidFill>
                <a:latin typeface="Calibri"/>
                <a:cs typeface="Calibri"/>
              </a:rPr>
              <a:t>&lt;</a:t>
            </a:r>
            <a:r>
              <a:rPr dirty="0" sz="1200" spc="50">
                <a:solidFill>
                  <a:srgbClr val="4F81B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.001</a:t>
            </a:r>
            <a:endParaRPr sz="1200">
              <a:latin typeface="Calibri"/>
              <a:cs typeface="Calibri"/>
            </a:endParaRPr>
          </a:p>
          <a:p>
            <a:pPr algn="ctr" marL="5715">
              <a:lnSpc>
                <a:spcPct val="100000"/>
              </a:lnSpc>
            </a:pP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Week 24: –19.4% (–21.5, –17.3); </a:t>
            </a:r>
            <a:r>
              <a:rPr dirty="0" sz="1200" i="1">
                <a:solidFill>
                  <a:srgbClr val="4F81BD"/>
                </a:solidFill>
                <a:latin typeface="Calibri"/>
                <a:cs typeface="Calibri"/>
              </a:rPr>
              <a:t>P </a:t>
            </a:r>
            <a:r>
              <a:rPr dirty="0" sz="1200">
                <a:solidFill>
                  <a:srgbClr val="4F81BD"/>
                </a:solidFill>
                <a:latin typeface="Calibri"/>
                <a:cs typeface="Calibri"/>
              </a:rPr>
              <a:t>&lt;</a:t>
            </a:r>
            <a:r>
              <a:rPr dirty="0" sz="1200" spc="15">
                <a:solidFill>
                  <a:srgbClr val="4F81B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.001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267" name="object 267"/>
          <p:cNvGraphicFramePr>
            <a:graphicFrameLocks noGrp="1"/>
          </p:cNvGraphicFramePr>
          <p:nvPr/>
        </p:nvGraphicFramePr>
        <p:xfrm>
          <a:off x="71297" y="3992618"/>
          <a:ext cx="8933815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4430"/>
                <a:gridCol w="781684"/>
                <a:gridCol w="808355"/>
                <a:gridCol w="963294"/>
                <a:gridCol w="776604"/>
                <a:gridCol w="1232535"/>
                <a:gridCol w="796290"/>
                <a:gridCol w="788034"/>
                <a:gridCol w="929640"/>
                <a:gridCol w="705484"/>
              </a:tblGrid>
              <a:tr h="1714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tabLst>
                          <a:tab pos="650240" algn="l"/>
                        </a:tabLst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BA,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n	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1488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413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1424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1397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26084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1375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001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1364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tabLst>
                          <a:tab pos="709295" algn="l"/>
                        </a:tabLst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BA,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n	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1487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1335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1213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114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1172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1121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Placebo,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n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742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3495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725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707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3688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692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176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685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Placebo,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742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695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643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1529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617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589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68" name="object 268"/>
          <p:cNvSpPr/>
          <p:nvPr/>
        </p:nvSpPr>
        <p:spPr>
          <a:xfrm>
            <a:off x="5187813" y="1356182"/>
            <a:ext cx="73025" cy="730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6014542" y="1764774"/>
            <a:ext cx="73025" cy="7302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6841271" y="1764774"/>
            <a:ext cx="73025" cy="7302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7668000" y="1770253"/>
            <a:ext cx="73025" cy="730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8770305" y="1728768"/>
            <a:ext cx="73025" cy="730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5224326" y="1402870"/>
            <a:ext cx="3582670" cy="59055"/>
          </a:xfrm>
          <a:custGeom>
            <a:avLst/>
            <a:gdLst/>
            <a:ahLst/>
            <a:cxnLst/>
            <a:rect l="l" t="t" r="r" b="b"/>
            <a:pathLst>
              <a:path w="3582670" h="59055">
                <a:moveTo>
                  <a:pt x="0" y="15654"/>
                </a:moveTo>
                <a:lnTo>
                  <a:pt x="826728" y="13306"/>
                </a:lnTo>
                <a:lnTo>
                  <a:pt x="1653457" y="0"/>
                </a:lnTo>
                <a:lnTo>
                  <a:pt x="2480186" y="58705"/>
                </a:lnTo>
                <a:lnTo>
                  <a:pt x="3582491" y="57923"/>
                </a:lnTo>
              </a:path>
            </a:pathLst>
          </a:custGeom>
          <a:ln w="222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5187813" y="1382013"/>
            <a:ext cx="73025" cy="7302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6014542" y="1379664"/>
            <a:ext cx="73025" cy="7302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6841271" y="1366358"/>
            <a:ext cx="73025" cy="7302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7668000" y="1425064"/>
            <a:ext cx="73025" cy="7302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8770305" y="1424281"/>
            <a:ext cx="73025" cy="730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6309208" y="2201407"/>
            <a:ext cx="240918" cy="7302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7705621" y="2201407"/>
            <a:ext cx="240919" cy="7302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 txBox="1"/>
          <p:nvPr/>
        </p:nvSpPr>
        <p:spPr>
          <a:xfrm>
            <a:off x="2096058" y="758273"/>
            <a:ext cx="60871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49065" algn="l"/>
              </a:tabLst>
            </a:pPr>
            <a:r>
              <a:rPr dirty="0" sz="1800" spc="-5">
                <a:solidFill>
                  <a:srgbClr val="AD1929"/>
                </a:solidFill>
                <a:latin typeface="Calibri"/>
                <a:cs typeface="Calibri"/>
              </a:rPr>
              <a:t>ITT Analysis	</a:t>
            </a:r>
            <a:r>
              <a:rPr dirty="0" baseline="1543" sz="2700" spc="-7">
                <a:solidFill>
                  <a:srgbClr val="AD1929"/>
                </a:solidFill>
                <a:latin typeface="Calibri"/>
                <a:cs typeface="Calibri"/>
              </a:rPr>
              <a:t>On-Treatment</a:t>
            </a:r>
            <a:r>
              <a:rPr dirty="0" baseline="1543" sz="2700" spc="-104">
                <a:solidFill>
                  <a:srgbClr val="AD1929"/>
                </a:solidFill>
                <a:latin typeface="Calibri"/>
                <a:cs typeface="Calibri"/>
              </a:rPr>
              <a:t> </a:t>
            </a:r>
            <a:r>
              <a:rPr dirty="0" baseline="1543" sz="2700" spc="-7">
                <a:solidFill>
                  <a:srgbClr val="AD1929"/>
                </a:solidFill>
                <a:latin typeface="Calibri"/>
                <a:cs typeface="Calibri"/>
              </a:rPr>
              <a:t>Analysis</a:t>
            </a:r>
            <a:endParaRPr baseline="1543" sz="2700">
              <a:latin typeface="Calibri"/>
              <a:cs typeface="Calibri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1060305" y="2751109"/>
            <a:ext cx="295846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Placebo-corrected LS mean difference (95% CI):  Week 12: –18.1% (–20.0, –16.1); </a:t>
            </a:r>
            <a:r>
              <a:rPr dirty="0" sz="1200" i="1">
                <a:solidFill>
                  <a:srgbClr val="4F81BD"/>
                </a:solidFill>
                <a:latin typeface="Calibri"/>
                <a:cs typeface="Calibri"/>
              </a:rPr>
              <a:t>P </a:t>
            </a:r>
            <a:r>
              <a:rPr dirty="0" sz="1200">
                <a:solidFill>
                  <a:srgbClr val="4F81BD"/>
                </a:solidFill>
                <a:latin typeface="Calibri"/>
                <a:cs typeface="Calibri"/>
              </a:rPr>
              <a:t>&lt;</a:t>
            </a:r>
            <a:r>
              <a:rPr dirty="0" sz="1200" spc="50">
                <a:solidFill>
                  <a:srgbClr val="4F81B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.001</a:t>
            </a:r>
            <a:endParaRPr sz="1200">
              <a:latin typeface="Calibri"/>
              <a:cs typeface="Calibri"/>
            </a:endParaRPr>
          </a:p>
          <a:p>
            <a:pPr algn="ctr" marL="6350">
              <a:lnSpc>
                <a:spcPct val="100000"/>
              </a:lnSpc>
            </a:pP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Week 24: –16.1% (–18.2, –14.0); </a:t>
            </a:r>
            <a:r>
              <a:rPr dirty="0" sz="1200" i="1">
                <a:solidFill>
                  <a:srgbClr val="4F81BD"/>
                </a:solidFill>
                <a:latin typeface="Calibri"/>
                <a:cs typeface="Calibri"/>
              </a:rPr>
              <a:t>P </a:t>
            </a:r>
            <a:r>
              <a:rPr dirty="0" sz="1200">
                <a:solidFill>
                  <a:srgbClr val="4F81BD"/>
                </a:solidFill>
                <a:latin typeface="Calibri"/>
                <a:cs typeface="Calibri"/>
              </a:rPr>
              <a:t>&lt;</a:t>
            </a:r>
            <a:r>
              <a:rPr dirty="0" sz="1200" spc="25">
                <a:solidFill>
                  <a:srgbClr val="4F81BD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F81BD"/>
                </a:solidFill>
                <a:latin typeface="Calibri"/>
                <a:cs typeface="Calibri"/>
              </a:rPr>
              <a:t>.001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535938" y="4367069"/>
            <a:ext cx="756665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CI, confidence interval; ITT, intention to treat; LDL-C, low-density lipoprotein cholesterol. Data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least-squares (LS) means </a:t>
            </a:r>
            <a:r>
              <a:rPr dirty="0" sz="900">
                <a:latin typeface="Calibri"/>
                <a:cs typeface="Calibri"/>
              </a:rPr>
              <a:t>± </a:t>
            </a:r>
            <a:r>
              <a:rPr dirty="0" sz="900" spc="-5">
                <a:latin typeface="Calibri"/>
                <a:cs typeface="Calibri"/>
              </a:rPr>
              <a:t>standard</a:t>
            </a:r>
            <a:r>
              <a:rPr dirty="0" sz="900" spc="-114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errors.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75611" y="2912807"/>
            <a:ext cx="4768850" cy="774065"/>
          </a:xfrm>
          <a:custGeom>
            <a:avLst/>
            <a:gdLst/>
            <a:ahLst/>
            <a:cxnLst/>
            <a:rect l="l" t="t" r="r" b="b"/>
            <a:pathLst>
              <a:path w="4768850" h="774064">
                <a:moveTo>
                  <a:pt x="0" y="0"/>
                </a:moveTo>
                <a:lnTo>
                  <a:pt x="4768388" y="0"/>
                </a:lnTo>
                <a:lnTo>
                  <a:pt x="4768388" y="773512"/>
                </a:lnTo>
                <a:lnTo>
                  <a:pt x="0" y="77351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375611" y="1104002"/>
            <a:ext cx="4768850" cy="1278255"/>
          </a:xfrm>
          <a:custGeom>
            <a:avLst/>
            <a:gdLst/>
            <a:ahLst/>
            <a:cxnLst/>
            <a:rect l="l" t="t" r="r" b="b"/>
            <a:pathLst>
              <a:path w="4768850" h="1278255">
                <a:moveTo>
                  <a:pt x="0" y="0"/>
                </a:moveTo>
                <a:lnTo>
                  <a:pt x="4768388" y="0"/>
                </a:lnTo>
                <a:lnTo>
                  <a:pt x="4768388" y="1277862"/>
                </a:lnTo>
                <a:lnTo>
                  <a:pt x="0" y="12778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753465"/>
            <a:ext cx="4206240" cy="444500"/>
          </a:xfrm>
          <a:custGeom>
            <a:avLst/>
            <a:gdLst/>
            <a:ahLst/>
            <a:cxnLst/>
            <a:rect l="l" t="t" r="r" b="b"/>
            <a:pathLst>
              <a:path w="4206240" h="444500">
                <a:moveTo>
                  <a:pt x="0" y="0"/>
                </a:moveTo>
                <a:lnTo>
                  <a:pt x="4206239" y="0"/>
                </a:lnTo>
                <a:lnTo>
                  <a:pt x="4206239" y="444105"/>
                </a:lnTo>
                <a:lnTo>
                  <a:pt x="0" y="44410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2154491"/>
            <a:ext cx="4201795" cy="758825"/>
          </a:xfrm>
          <a:custGeom>
            <a:avLst/>
            <a:gdLst/>
            <a:ahLst/>
            <a:cxnLst/>
            <a:rect l="l" t="t" r="r" b="b"/>
            <a:pathLst>
              <a:path w="4201795" h="758825">
                <a:moveTo>
                  <a:pt x="0" y="0"/>
                </a:moveTo>
                <a:lnTo>
                  <a:pt x="4201509" y="0"/>
                </a:lnTo>
                <a:lnTo>
                  <a:pt x="4201509" y="758315"/>
                </a:lnTo>
                <a:lnTo>
                  <a:pt x="0" y="75831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" y="1104002"/>
            <a:ext cx="4206240" cy="525780"/>
          </a:xfrm>
          <a:custGeom>
            <a:avLst/>
            <a:gdLst/>
            <a:ahLst/>
            <a:cxnLst/>
            <a:rect l="l" t="t" r="r" b="b"/>
            <a:pathLst>
              <a:path w="4206240" h="525780">
                <a:moveTo>
                  <a:pt x="0" y="0"/>
                </a:moveTo>
                <a:lnTo>
                  <a:pt x="4206240" y="0"/>
                </a:lnTo>
                <a:lnTo>
                  <a:pt x="4206240" y="525694"/>
                </a:lnTo>
                <a:lnTo>
                  <a:pt x="0" y="525694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81500" y="1104900"/>
            <a:ext cx="3357677" cy="3475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54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pc="-5"/>
              <a:t>CLEAR Harmony: LDL-C </a:t>
            </a:r>
            <a:r>
              <a:rPr dirty="0" spc="-10"/>
              <a:t>Reduction </a:t>
            </a:r>
            <a:r>
              <a:rPr dirty="0" spc="-5"/>
              <a:t>by</a:t>
            </a:r>
            <a:r>
              <a:rPr dirty="0" spc="-75"/>
              <a:t> </a:t>
            </a:r>
            <a:r>
              <a:rPr dirty="0" spc="-5"/>
              <a:t>Subgroup</a:t>
            </a:r>
          </a:p>
          <a:p>
            <a:pPr algn="ctr" marR="1905">
              <a:lnSpc>
                <a:spcPct val="100000"/>
              </a:lnSpc>
              <a:spcBef>
                <a:spcPts val="270"/>
              </a:spcBef>
            </a:pPr>
            <a:r>
              <a:rPr dirty="0" sz="1800" spc="-5"/>
              <a:t>Percent Change from Baseline to Week</a:t>
            </a:r>
            <a:r>
              <a:rPr dirty="0" sz="1800" spc="-20"/>
              <a:t> </a:t>
            </a:r>
            <a:r>
              <a:rPr dirty="0" sz="1800" spc="-5"/>
              <a:t>12</a:t>
            </a:r>
            <a:endParaRPr sz="1800"/>
          </a:p>
        </p:txBody>
      </p:sp>
      <p:sp>
        <p:nvSpPr>
          <p:cNvPr id="9" name="object 9"/>
          <p:cNvSpPr/>
          <p:nvPr/>
        </p:nvSpPr>
        <p:spPr>
          <a:xfrm>
            <a:off x="2567665" y="1118034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 h="0">
                <a:moveTo>
                  <a:pt x="0" y="0"/>
                </a:moveTo>
                <a:lnTo>
                  <a:pt x="5486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16305" y="1118034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 h="0">
                <a:moveTo>
                  <a:pt x="0" y="0"/>
                </a:moveTo>
                <a:lnTo>
                  <a:pt x="5486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64946" y="1118034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 h="0">
                <a:moveTo>
                  <a:pt x="0" y="0"/>
                </a:moveTo>
                <a:lnTo>
                  <a:pt x="5486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797978" y="2349643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0.708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7978" y="2671326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0.867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43560" y="2348167"/>
            <a:ext cx="194945" cy="54165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800" spc="-5">
                <a:latin typeface="Arial"/>
                <a:cs typeface="Arial"/>
              </a:rPr>
              <a:t>465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00" spc="-5">
                <a:latin typeface="Arial"/>
                <a:cs typeface="Arial"/>
              </a:rPr>
              <a:t>590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800" spc="-5">
                <a:latin typeface="Arial"/>
                <a:cs typeface="Arial"/>
              </a:rPr>
              <a:t>135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63625" y="2348167"/>
            <a:ext cx="251460" cy="54165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475"/>
              </a:spcBef>
            </a:pPr>
            <a:r>
              <a:rPr dirty="0" sz="800" spc="-5">
                <a:latin typeface="Arial"/>
                <a:cs typeface="Arial"/>
              </a:rPr>
              <a:t>848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00" spc="-5">
                <a:latin typeface="Arial"/>
                <a:cs typeface="Arial"/>
              </a:rPr>
              <a:t>1182</a:t>
            </a:r>
            <a:endParaRPr sz="8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  <a:spcBef>
                <a:spcPts val="434"/>
              </a:spcBef>
            </a:pPr>
            <a:r>
              <a:rPr dirty="0" sz="800" spc="-5">
                <a:latin typeface="Arial"/>
                <a:cs typeface="Arial"/>
              </a:rPr>
              <a:t>242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97978" y="3171025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0.431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97978" y="3489137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0.677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43560" y="3013010"/>
            <a:ext cx="194945" cy="70739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00" spc="-5">
                <a:latin typeface="Arial"/>
                <a:cs typeface="Arial"/>
              </a:rPr>
              <a:t>710</a:t>
            </a:r>
            <a:endParaRPr sz="8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  <a:spcBef>
                <a:spcPts val="365"/>
              </a:spcBef>
            </a:pPr>
            <a:r>
              <a:rPr dirty="0" sz="800" spc="-5">
                <a:latin typeface="Arial"/>
                <a:cs typeface="Arial"/>
              </a:rPr>
              <a:t>15</a:t>
            </a:r>
            <a:endParaRPr sz="8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  <a:spcBef>
                <a:spcPts val="430"/>
              </a:spcBef>
            </a:pPr>
            <a:r>
              <a:rPr dirty="0" sz="800" spc="-5">
                <a:latin typeface="Arial"/>
                <a:cs typeface="Arial"/>
              </a:rPr>
              <a:t>23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800" spc="-5">
                <a:latin typeface="Arial"/>
                <a:cs typeface="Arial"/>
              </a:rPr>
              <a:t>702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63625" y="3013010"/>
            <a:ext cx="251460" cy="707390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00" spc="-5">
                <a:latin typeface="Arial"/>
                <a:cs typeface="Arial"/>
              </a:rPr>
              <a:t>1388</a:t>
            </a:r>
            <a:endParaRPr sz="800">
              <a:latin typeface="Arial"/>
              <a:cs typeface="Arial"/>
            </a:endParaRPr>
          </a:p>
          <a:p>
            <a:pPr marL="69850">
              <a:lnSpc>
                <a:spcPct val="100000"/>
              </a:lnSpc>
              <a:spcBef>
                <a:spcPts val="365"/>
              </a:spcBef>
            </a:pPr>
            <a:r>
              <a:rPr dirty="0" sz="800" spc="-5">
                <a:latin typeface="Arial"/>
                <a:cs typeface="Arial"/>
              </a:rPr>
              <a:t>36</a:t>
            </a:r>
            <a:endParaRPr sz="800">
              <a:latin typeface="Arial"/>
              <a:cs typeface="Arial"/>
            </a:endParaRPr>
          </a:p>
          <a:p>
            <a:pPr marL="69850">
              <a:lnSpc>
                <a:spcPct val="100000"/>
              </a:lnSpc>
              <a:spcBef>
                <a:spcPts val="430"/>
              </a:spcBef>
            </a:pPr>
            <a:r>
              <a:rPr dirty="0" sz="800" spc="-5">
                <a:latin typeface="Arial"/>
                <a:cs typeface="Arial"/>
              </a:rPr>
              <a:t>54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800" spc="-5">
                <a:latin typeface="Arial"/>
                <a:cs typeface="Arial"/>
              </a:rPr>
              <a:t>1370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97978" y="3965895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0.818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43560" y="3821157"/>
            <a:ext cx="194945" cy="38036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800" spc="-5">
                <a:latin typeface="Arial"/>
                <a:cs typeface="Arial"/>
              </a:rPr>
              <a:t>207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dirty="0" sz="800" spc="-5">
                <a:latin typeface="Arial"/>
                <a:cs typeface="Arial"/>
              </a:rPr>
              <a:t>518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63625" y="3821157"/>
            <a:ext cx="251460" cy="38036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535"/>
              </a:spcBef>
            </a:pPr>
            <a:r>
              <a:rPr dirty="0" sz="800" spc="-5">
                <a:latin typeface="Arial"/>
                <a:cs typeface="Arial"/>
              </a:rPr>
              <a:t>405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dirty="0" sz="800" spc="-5">
                <a:latin typeface="Arial"/>
                <a:cs typeface="Arial"/>
              </a:rPr>
              <a:t>1019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230177" y="1105745"/>
            <a:ext cx="548640" cy="0"/>
          </a:xfrm>
          <a:custGeom>
            <a:avLst/>
            <a:gdLst/>
            <a:ahLst/>
            <a:cxnLst/>
            <a:rect l="l" t="t" r="r" b="b"/>
            <a:pathLst>
              <a:path w="548640" h="0">
                <a:moveTo>
                  <a:pt x="0" y="0"/>
                </a:moveTo>
                <a:lnTo>
                  <a:pt x="54864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778817" y="1105745"/>
            <a:ext cx="640080" cy="0"/>
          </a:xfrm>
          <a:custGeom>
            <a:avLst/>
            <a:gdLst/>
            <a:ahLst/>
            <a:cxnLst/>
            <a:rect l="l" t="t" r="r" b="b"/>
            <a:pathLst>
              <a:path w="640079" h="0">
                <a:moveTo>
                  <a:pt x="0" y="0"/>
                </a:moveTo>
                <a:lnTo>
                  <a:pt x="6400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418896" y="1105745"/>
            <a:ext cx="640080" cy="0"/>
          </a:xfrm>
          <a:custGeom>
            <a:avLst/>
            <a:gdLst/>
            <a:ahLst/>
            <a:cxnLst/>
            <a:rect l="l" t="t" r="r" b="b"/>
            <a:pathLst>
              <a:path w="640079" h="0">
                <a:moveTo>
                  <a:pt x="0" y="0"/>
                </a:moveTo>
                <a:lnTo>
                  <a:pt x="64008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0" y="870918"/>
          <a:ext cx="9086850" cy="1547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7055"/>
                <a:gridCol w="563880"/>
                <a:gridCol w="530225"/>
                <a:gridCol w="3590924"/>
                <a:gridCol w="632459"/>
                <a:gridCol w="661670"/>
              </a:tblGrid>
              <a:tr h="418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2575560">
                        <a:lnSpc>
                          <a:spcPct val="100000"/>
                        </a:lnSpc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Placebo,</a:t>
                      </a:r>
                      <a:r>
                        <a:rPr dirty="0" sz="7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134620" marR="32384" indent="-908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Bempedoic  Acid,</a:t>
                      </a:r>
                      <a:r>
                        <a:rPr dirty="0" sz="7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marL="40005" marR="2667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700" b="1" i="1">
                          <a:latin typeface="Arial"/>
                          <a:cs typeface="Arial"/>
                        </a:rPr>
                        <a:t>P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value</a:t>
                      </a:r>
                      <a:r>
                        <a:rPr dirty="0" sz="7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for  Interaction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r" marR="59055">
                        <a:lnSpc>
                          <a:spcPct val="100000"/>
                        </a:lnSpc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Placebo,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ts val="775"/>
                        </a:lnSpc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Bempedoic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Acid,</a:t>
                      </a:r>
                      <a:r>
                        <a:rPr dirty="0" sz="7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775"/>
                        </a:lnSpc>
                      </a:pPr>
                      <a:r>
                        <a:rPr dirty="0" sz="700" b="1" i="1">
                          <a:latin typeface="Arial"/>
                          <a:cs typeface="Arial"/>
                        </a:rPr>
                        <a:t>P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value</a:t>
                      </a:r>
                      <a:r>
                        <a:rPr dirty="0" sz="7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for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Interaction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13030">
                <a:tc>
                  <a:txBody>
                    <a:bodyPr/>
                    <a:lstStyle/>
                    <a:p>
                      <a:pPr algn="ctr" marL="2574925">
                        <a:lnSpc>
                          <a:spcPts val="79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68910">
                        <a:lnSpc>
                          <a:spcPts val="795"/>
                        </a:lnSpc>
                        <a:tabLst>
                          <a:tab pos="4311650" algn="l"/>
                          <a:tab pos="490601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1058	</a:t>
                      </a:r>
                      <a:r>
                        <a:rPr dirty="0" baseline="3472" sz="1200" spc="-7">
                          <a:latin typeface="Arial"/>
                          <a:cs typeface="Arial"/>
                        </a:rPr>
                        <a:t>362	706</a:t>
                      </a:r>
                      <a:endParaRPr baseline="3472"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7485">
                <a:tc>
                  <a:txBody>
                    <a:bodyPr/>
                    <a:lstStyle/>
                    <a:p>
                      <a:pPr algn="ctr" marL="25749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206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336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700">
                        <a:lnSpc>
                          <a:spcPts val="42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0.031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r" marR="196215">
                        <a:lnSpc>
                          <a:spcPts val="78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20979">
                        <a:lnSpc>
                          <a:spcPts val="880"/>
                        </a:lnSpc>
                        <a:tabLst>
                          <a:tab pos="817880" algn="l"/>
                        </a:tabLst>
                      </a:pPr>
                      <a:r>
                        <a:rPr dirty="0" baseline="-24305" sz="1200" spc="-7">
                          <a:latin typeface="Arial"/>
                          <a:cs typeface="Arial"/>
                        </a:rPr>
                        <a:t>718	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0.184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0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r" marR="223520">
                        <a:lnSpc>
                          <a:spcPts val="900"/>
                        </a:lnSpc>
                        <a:spcBef>
                          <a:spcPts val="26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20979">
                        <a:lnSpc>
                          <a:spcPts val="900"/>
                        </a:lnSpc>
                        <a:spcBef>
                          <a:spcPts val="26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400">
                <a:tc>
                  <a:txBody>
                    <a:bodyPr/>
                    <a:lstStyle/>
                    <a:p>
                      <a:pPr algn="ctr" marL="2574925">
                        <a:lnSpc>
                          <a:spcPts val="88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68910">
                        <a:lnSpc>
                          <a:spcPts val="78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1363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03580">
                        <a:lnSpc>
                          <a:spcPts val="32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0.823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217545">
                        <a:lnSpc>
                          <a:spcPts val="760"/>
                        </a:lnSpc>
                        <a:spcBef>
                          <a:spcPts val="340"/>
                        </a:spcBef>
                        <a:tabLst>
                          <a:tab pos="3783329" algn="l"/>
                          <a:tab pos="4408805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672	1312	</a:t>
                      </a:r>
                      <a:r>
                        <a:rPr dirty="0" baseline="20833" sz="1200" spc="-7">
                          <a:latin typeface="Arial"/>
                          <a:cs typeface="Arial"/>
                        </a:rPr>
                        <a:t>0.572</a:t>
                      </a:r>
                      <a:endParaRPr baseline="20833" sz="12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9395">
                <a:tc>
                  <a:txBody>
                    <a:bodyPr/>
                    <a:lstStyle/>
                    <a:p>
                      <a:pPr algn="ctr" marL="25755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9209"/>
                </a:tc>
                <a:tc gridSpan="2">
                  <a:txBody>
                    <a:bodyPr/>
                    <a:lstStyle/>
                    <a:p>
                      <a:pPr marL="2260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9209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3246120">
                        <a:lnSpc>
                          <a:spcPct val="100000"/>
                        </a:lnSpc>
                        <a:spcBef>
                          <a:spcPts val="805"/>
                        </a:spcBef>
                        <a:tabLst>
                          <a:tab pos="3840479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25	51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02235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257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974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576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r" marR="213995">
                        <a:lnSpc>
                          <a:spcPts val="56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0.319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3217545">
                        <a:lnSpc>
                          <a:spcPts val="869"/>
                        </a:lnSpc>
                        <a:tabLst>
                          <a:tab pos="3783329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700	1373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7" name="object 27"/>
          <p:cNvSpPr txBox="1"/>
          <p:nvPr/>
        </p:nvSpPr>
        <p:spPr>
          <a:xfrm>
            <a:off x="8597648" y="2638983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0.849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000431" y="2536624"/>
            <a:ext cx="194945" cy="352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631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Arial"/>
                <a:cs typeface="Arial"/>
              </a:rPr>
              <a:t>793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06071" y="2536624"/>
            <a:ext cx="194945" cy="474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303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dirty="0" sz="800" spc="-5">
                <a:latin typeface="Arial"/>
                <a:cs typeface="Arial"/>
              </a:rPr>
              <a:t>422</a:t>
            </a:r>
            <a:endParaRPr sz="8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`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597648" y="3243661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0.140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06071" y="3013386"/>
            <a:ext cx="194945" cy="55118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800" spc="-5">
                <a:latin typeface="Arial"/>
                <a:cs typeface="Arial"/>
              </a:rPr>
              <a:t>290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800" spc="-5">
                <a:latin typeface="Arial"/>
                <a:cs typeface="Arial"/>
              </a:rPr>
              <a:t>320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800" spc="-5">
                <a:latin typeface="Arial"/>
                <a:cs typeface="Arial"/>
              </a:rPr>
              <a:t>114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000431" y="3013386"/>
            <a:ext cx="194945" cy="55118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800" spc="-5">
                <a:latin typeface="Arial"/>
                <a:cs typeface="Arial"/>
              </a:rPr>
              <a:t>597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800" spc="-5">
                <a:latin typeface="Arial"/>
                <a:cs typeface="Arial"/>
              </a:rPr>
              <a:t>624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800" spc="-5">
                <a:latin typeface="Arial"/>
                <a:cs typeface="Arial"/>
              </a:rPr>
              <a:t>201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97648" y="3929461"/>
            <a:ext cx="2800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0.666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06071" y="3819514"/>
            <a:ext cx="194945" cy="359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252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800" spc="-5">
                <a:latin typeface="Arial"/>
                <a:cs typeface="Arial"/>
              </a:rPr>
              <a:t>473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00431" y="3819514"/>
            <a:ext cx="194945" cy="359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480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800" spc="-5">
                <a:latin typeface="Arial"/>
                <a:cs typeface="Arial"/>
              </a:rPr>
              <a:t>944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36042" y="4483345"/>
            <a:ext cx="22720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4F81BD"/>
                </a:solidFill>
                <a:latin typeface="Wingdings"/>
                <a:cs typeface="Wingdings"/>
              </a:rPr>
              <a:t></a:t>
            </a:r>
            <a:r>
              <a:rPr dirty="0" sz="140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4F81BD"/>
                </a:solidFill>
                <a:latin typeface="Arial"/>
                <a:cs typeface="Arial"/>
              </a:rPr>
              <a:t>Favors Bempedoic</a:t>
            </a:r>
            <a:r>
              <a:rPr dirty="0" sz="1400" spc="-50" b="1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4F81BD"/>
                </a:solidFill>
                <a:latin typeface="Arial"/>
                <a:cs typeface="Arial"/>
              </a:rPr>
              <a:t>Acid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73419" y="4868271"/>
            <a:ext cx="50247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Calibri"/>
                <a:cs typeface="Calibri"/>
              </a:rPr>
              <a:t>ASCVD, </a:t>
            </a:r>
            <a:r>
              <a:rPr dirty="0" sz="800">
                <a:latin typeface="Calibri"/>
                <a:cs typeface="Calibri"/>
              </a:rPr>
              <a:t>atherosclerotic </a:t>
            </a:r>
            <a:r>
              <a:rPr dirty="0" sz="800" spc="-5">
                <a:latin typeface="Calibri"/>
                <a:cs typeface="Calibri"/>
              </a:rPr>
              <a:t>cardiovascular disease; BMI, body mass index; HeFH, heterozygous familial hypercholesterolemia;  LDL-C, low-density lipoprotein cholesterol; LLT, lipid-lowering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therapy.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6200" y="1092200"/>
            <a:ext cx="3009289" cy="3508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309" y="53704"/>
            <a:ext cx="795210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/>
              <a:t>CLEAR Harmony: Secondary Efficacy</a:t>
            </a:r>
            <a:r>
              <a:rPr dirty="0" sz="3200" spc="-80"/>
              <a:t> </a:t>
            </a:r>
            <a:r>
              <a:rPr dirty="0" sz="3200" spc="-5"/>
              <a:t>Parameters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77189" y="816428"/>
            <a:ext cx="139700" cy="14605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z="900" spc="-5">
                <a:latin typeface="Calibri"/>
                <a:cs typeface="Calibri"/>
              </a:rPr>
              <a:t>Mean (SE) non–HDL-C,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mmol/L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2095" y="2078990"/>
            <a:ext cx="3616325" cy="0"/>
          </a:xfrm>
          <a:custGeom>
            <a:avLst/>
            <a:gdLst/>
            <a:ahLst/>
            <a:cxnLst/>
            <a:rect l="l" t="t" r="r" b="b"/>
            <a:pathLst>
              <a:path w="3616325" h="0">
                <a:moveTo>
                  <a:pt x="0" y="0"/>
                </a:moveTo>
                <a:lnTo>
                  <a:pt x="36162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02095" y="2078990"/>
            <a:ext cx="3616325" cy="0"/>
          </a:xfrm>
          <a:custGeom>
            <a:avLst/>
            <a:gdLst/>
            <a:ahLst/>
            <a:cxnLst/>
            <a:rect l="l" t="t" r="r" b="b"/>
            <a:pathLst>
              <a:path w="3616325" h="0">
                <a:moveTo>
                  <a:pt x="0" y="0"/>
                </a:moveTo>
                <a:lnTo>
                  <a:pt x="36162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032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032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324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4324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1617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1617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8909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8909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6201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6201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3494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3494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0786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0786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8079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8079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5371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5371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2663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2663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9956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9956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7248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7248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540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540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41832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41832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02095" y="9398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02095" y="9398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67805" y="207899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67805" y="207899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67805" y="1936591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67805" y="1936591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67805" y="1794192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7805" y="1794192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67805" y="1651793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67805" y="1651793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67805" y="1509395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67805" y="1509395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67805" y="1366996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67805" y="1366996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67805" y="1224597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67805" y="1224597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67805" y="1082198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67805" y="1082198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67805" y="93980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67805" y="93980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02095" y="1112672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0" y="6436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802095" y="1112672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-4762" y="3218"/>
                </a:moveTo>
                <a:lnTo>
                  <a:pt x="4762" y="3218"/>
                </a:lnTo>
              </a:path>
            </a:pathLst>
          </a:custGeom>
          <a:ln w="6436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02095" y="1114346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02095" y="1106235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0" y="0"/>
                </a:moveTo>
                <a:lnTo>
                  <a:pt x="0" y="6436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802095" y="1106235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-4762" y="3218"/>
                </a:moveTo>
                <a:lnTo>
                  <a:pt x="4762" y="3218"/>
                </a:lnTo>
              </a:path>
            </a:pathLst>
          </a:custGeom>
          <a:ln w="6436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02095" y="1101473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620865" y="1244533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0" y="6407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20865" y="1244533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-4762" y="3203"/>
                </a:moveTo>
                <a:lnTo>
                  <a:pt x="4762" y="3203"/>
                </a:lnTo>
              </a:path>
            </a:pathLst>
          </a:custGeom>
          <a:ln w="6407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582765" y="125094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582765" y="125094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620865" y="1238125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0" y="0"/>
                </a:moveTo>
                <a:lnTo>
                  <a:pt x="0" y="6407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620865" y="1238125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-4762" y="3203"/>
                </a:moveTo>
                <a:lnTo>
                  <a:pt x="4762" y="3203"/>
                </a:lnTo>
              </a:path>
            </a:pathLst>
          </a:custGeom>
          <a:ln w="6407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582765" y="123812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582765" y="123812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439635" y="1238267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0" y="6778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439635" y="1238267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-4762" y="3389"/>
                </a:moveTo>
                <a:lnTo>
                  <a:pt x="4762" y="3389"/>
                </a:lnTo>
              </a:path>
            </a:pathLst>
          </a:custGeom>
          <a:ln w="6778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401535" y="124504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401535" y="124504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439635" y="1231489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0" y="0"/>
                </a:moveTo>
                <a:lnTo>
                  <a:pt x="0" y="6778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439635" y="1231489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4">
                <a:moveTo>
                  <a:pt x="-4762" y="3389"/>
                </a:moveTo>
                <a:lnTo>
                  <a:pt x="4762" y="3389"/>
                </a:lnTo>
              </a:path>
            </a:pathLst>
          </a:custGeom>
          <a:ln w="6778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401535" y="123148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01535" y="123148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258405" y="1236843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0" y="712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258405" y="1236843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-4762" y="3560"/>
                </a:moveTo>
                <a:lnTo>
                  <a:pt x="4762" y="3560"/>
                </a:lnTo>
              </a:path>
            </a:pathLst>
          </a:custGeom>
          <a:ln w="712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220305" y="12439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220305" y="12439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258405" y="1229723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0" y="0"/>
                </a:moveTo>
                <a:lnTo>
                  <a:pt x="0" y="711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58405" y="1229723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-4762" y="3559"/>
                </a:moveTo>
                <a:lnTo>
                  <a:pt x="4762" y="3559"/>
                </a:lnTo>
              </a:path>
            </a:pathLst>
          </a:custGeom>
          <a:ln w="7119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20305" y="122972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220305" y="122972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350099" y="1224312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0" y="729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350099" y="1224312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-4762" y="3645"/>
                </a:moveTo>
                <a:lnTo>
                  <a:pt x="4762" y="3645"/>
                </a:lnTo>
              </a:path>
            </a:pathLst>
          </a:custGeom>
          <a:ln w="729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311999" y="12316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311999" y="12316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350099" y="1217021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0" y="0"/>
                </a:moveTo>
                <a:lnTo>
                  <a:pt x="0" y="7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350099" y="1217021"/>
            <a:ext cx="0" cy="7620"/>
          </a:xfrm>
          <a:custGeom>
            <a:avLst/>
            <a:gdLst/>
            <a:ahLst/>
            <a:cxnLst/>
            <a:rect l="l" t="t" r="r" b="b"/>
            <a:pathLst>
              <a:path w="0" h="7619">
                <a:moveTo>
                  <a:pt x="-4762" y="3645"/>
                </a:moveTo>
                <a:lnTo>
                  <a:pt x="4762" y="3645"/>
                </a:lnTo>
              </a:path>
            </a:pathLst>
          </a:custGeom>
          <a:ln w="729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311999" y="121702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311999" y="121702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02095" y="112406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917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802095" y="112406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585"/>
                </a:moveTo>
                <a:lnTo>
                  <a:pt x="4762" y="4585"/>
                </a:lnTo>
              </a:path>
            </a:pathLst>
          </a:custGeom>
          <a:ln w="917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802095" y="1128472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802095" y="111489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17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02095" y="111489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585"/>
                </a:moveTo>
                <a:lnTo>
                  <a:pt x="4762" y="4585"/>
                </a:lnTo>
              </a:path>
            </a:pathLst>
          </a:custGeom>
          <a:ln w="917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02095" y="1110130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4"/>
                </a:lnTo>
                <a:lnTo>
                  <a:pt x="0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620865" y="1121216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4">
                <a:moveTo>
                  <a:pt x="0" y="10679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620865" y="1121216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4">
                <a:moveTo>
                  <a:pt x="-4762" y="5339"/>
                </a:moveTo>
                <a:lnTo>
                  <a:pt x="4762" y="5339"/>
                </a:lnTo>
              </a:path>
            </a:pathLst>
          </a:custGeom>
          <a:ln w="10679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582765" y="11318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582765" y="11318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620865" y="1110536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4">
                <a:moveTo>
                  <a:pt x="0" y="0"/>
                </a:moveTo>
                <a:lnTo>
                  <a:pt x="0" y="1067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620865" y="1110536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4">
                <a:moveTo>
                  <a:pt x="-4762" y="5339"/>
                </a:moveTo>
                <a:lnTo>
                  <a:pt x="4762" y="5339"/>
                </a:lnTo>
              </a:path>
            </a:pathLst>
          </a:custGeom>
          <a:ln w="10679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82765" y="111053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582765" y="111053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439635" y="1118652"/>
            <a:ext cx="0" cy="12065"/>
          </a:xfrm>
          <a:custGeom>
            <a:avLst/>
            <a:gdLst/>
            <a:ahLst/>
            <a:cxnLst/>
            <a:rect l="l" t="t" r="r" b="b"/>
            <a:pathLst>
              <a:path w="0" h="12065">
                <a:moveTo>
                  <a:pt x="0" y="11448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434873" y="1118652"/>
            <a:ext cx="9525" cy="12065"/>
          </a:xfrm>
          <a:custGeom>
            <a:avLst/>
            <a:gdLst/>
            <a:ahLst/>
            <a:cxnLst/>
            <a:rect l="l" t="t" r="r" b="b"/>
            <a:pathLst>
              <a:path w="9525" h="12065">
                <a:moveTo>
                  <a:pt x="0" y="11448"/>
                </a:moveTo>
                <a:lnTo>
                  <a:pt x="9525" y="11448"/>
                </a:lnTo>
                <a:lnTo>
                  <a:pt x="9525" y="0"/>
                </a:lnTo>
                <a:lnTo>
                  <a:pt x="0" y="0"/>
                </a:lnTo>
                <a:lnTo>
                  <a:pt x="0" y="11448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401535" y="113010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401535" y="113010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439635" y="1107203"/>
            <a:ext cx="0" cy="12065"/>
          </a:xfrm>
          <a:custGeom>
            <a:avLst/>
            <a:gdLst/>
            <a:ahLst/>
            <a:cxnLst/>
            <a:rect l="l" t="t" r="r" b="b"/>
            <a:pathLst>
              <a:path w="0" h="12065">
                <a:moveTo>
                  <a:pt x="0" y="0"/>
                </a:moveTo>
                <a:lnTo>
                  <a:pt x="0" y="11448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434873" y="1107203"/>
            <a:ext cx="9525" cy="12065"/>
          </a:xfrm>
          <a:custGeom>
            <a:avLst/>
            <a:gdLst/>
            <a:ahLst/>
            <a:cxnLst/>
            <a:rect l="l" t="t" r="r" b="b"/>
            <a:pathLst>
              <a:path w="9525" h="12065">
                <a:moveTo>
                  <a:pt x="0" y="11448"/>
                </a:moveTo>
                <a:lnTo>
                  <a:pt x="9525" y="11448"/>
                </a:lnTo>
                <a:lnTo>
                  <a:pt x="9525" y="0"/>
                </a:lnTo>
                <a:lnTo>
                  <a:pt x="0" y="0"/>
                </a:lnTo>
                <a:lnTo>
                  <a:pt x="0" y="11448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401535" y="11072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401535" y="11072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258405" y="1133177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0" y="11107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258405" y="1133177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4762" y="5553"/>
                </a:moveTo>
                <a:lnTo>
                  <a:pt x="4762" y="5553"/>
                </a:lnTo>
              </a:path>
            </a:pathLst>
          </a:custGeom>
          <a:ln w="11107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220305" y="11442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220305" y="11442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258405" y="112207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0" y="0"/>
                </a:moveTo>
                <a:lnTo>
                  <a:pt x="0" y="11107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258405" y="112207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4762" y="5553"/>
                </a:moveTo>
                <a:lnTo>
                  <a:pt x="4762" y="5553"/>
                </a:lnTo>
              </a:path>
            </a:pathLst>
          </a:custGeom>
          <a:ln w="11107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220305" y="11220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220305" y="11220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350099" y="1130329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0" y="1142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350099" y="1130329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4762" y="5710"/>
                </a:moveTo>
                <a:lnTo>
                  <a:pt x="4762" y="5710"/>
                </a:lnTo>
              </a:path>
            </a:pathLst>
          </a:custGeom>
          <a:ln w="1142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311999" y="114174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311999" y="114174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350099" y="1118909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0" y="0"/>
                </a:moveTo>
                <a:lnTo>
                  <a:pt x="0" y="1142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350099" y="1118909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4762" y="5710"/>
                </a:moveTo>
                <a:lnTo>
                  <a:pt x="4762" y="5710"/>
                </a:lnTo>
              </a:path>
            </a:pathLst>
          </a:custGeom>
          <a:ln w="1142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311999" y="11189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4311999" y="11189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802095" y="1112672"/>
            <a:ext cx="3548379" cy="132080"/>
          </a:xfrm>
          <a:custGeom>
            <a:avLst/>
            <a:gdLst/>
            <a:ahLst/>
            <a:cxnLst/>
            <a:rect l="l" t="t" r="r" b="b"/>
            <a:pathLst>
              <a:path w="3548379" h="132080">
                <a:moveTo>
                  <a:pt x="0" y="0"/>
                </a:moveTo>
                <a:lnTo>
                  <a:pt x="818770" y="131861"/>
                </a:lnTo>
                <a:lnTo>
                  <a:pt x="1637540" y="125595"/>
                </a:lnTo>
                <a:lnTo>
                  <a:pt x="2456310" y="124171"/>
                </a:lnTo>
                <a:lnTo>
                  <a:pt x="3548003" y="111640"/>
                </a:lnTo>
              </a:path>
            </a:pathLst>
          </a:custGeom>
          <a:ln w="19050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783045" y="10936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099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83045" y="10936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099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099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601815" y="122548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601815" y="122548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420585" y="121921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420585" y="121921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239355" y="121779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239355" y="121779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331049" y="120526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4331049" y="120526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802095" y="1118652"/>
            <a:ext cx="3548379" cy="14604"/>
          </a:xfrm>
          <a:custGeom>
            <a:avLst/>
            <a:gdLst/>
            <a:ahLst/>
            <a:cxnLst/>
            <a:rect l="l" t="t" r="r" b="b"/>
            <a:pathLst>
              <a:path w="3548379" h="14605">
                <a:moveTo>
                  <a:pt x="-9525" y="7262"/>
                </a:moveTo>
                <a:lnTo>
                  <a:pt x="3557528" y="7262"/>
                </a:lnTo>
              </a:path>
            </a:pathLst>
          </a:custGeom>
          <a:ln w="33574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783045" y="110501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783045" y="110501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4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601815" y="110216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601815" y="110216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420585" y="109960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420585" y="109960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239355" y="111412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099" y="38100"/>
                </a:moveTo>
                <a:lnTo>
                  <a:pt x="0" y="38100"/>
                </a:lnTo>
                <a:lnTo>
                  <a:pt x="19049" y="0"/>
                </a:lnTo>
                <a:lnTo>
                  <a:pt x="38099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239355" y="111412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49" y="0"/>
                </a:moveTo>
                <a:lnTo>
                  <a:pt x="38099" y="38100"/>
                </a:lnTo>
                <a:lnTo>
                  <a:pt x="0" y="38100"/>
                </a:lnTo>
                <a:lnTo>
                  <a:pt x="19049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331049" y="111127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099"/>
                </a:moveTo>
                <a:lnTo>
                  <a:pt x="0" y="38099"/>
                </a:lnTo>
                <a:lnTo>
                  <a:pt x="19050" y="0"/>
                </a:lnTo>
                <a:lnTo>
                  <a:pt x="38100" y="3809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331049" y="111127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099"/>
                </a:lnTo>
                <a:lnTo>
                  <a:pt x="0" y="38099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 txBox="1"/>
          <p:nvPr/>
        </p:nvSpPr>
        <p:spPr>
          <a:xfrm>
            <a:off x="763995" y="212882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036919" y="212882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35635" y="851204"/>
            <a:ext cx="83820" cy="1301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90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90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90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90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90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90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2523589" y="1399189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625443" y="138013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625443" y="138013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589428" y="1399189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7" y="0"/>
                </a:lnTo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589428" y="1399189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7" y="0"/>
                </a:lnTo>
              </a:path>
            </a:pathLst>
          </a:custGeom>
          <a:ln w="1905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691282" y="138013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691282" y="138013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 txBox="1"/>
          <p:nvPr/>
        </p:nvSpPr>
        <p:spPr>
          <a:xfrm>
            <a:off x="161471" y="2445529"/>
            <a:ext cx="8286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dirty="0" sz="900" spc="-5">
                <a:latin typeface="Calibri"/>
                <a:cs typeface="Calibri"/>
              </a:rPr>
              <a:t>BA</a:t>
            </a:r>
            <a:r>
              <a:rPr dirty="0" sz="900">
                <a:latin typeface="Calibri"/>
                <a:cs typeface="Calibri"/>
              </a:rPr>
              <a:t>,</a:t>
            </a:r>
            <a:r>
              <a:rPr dirty="0" sz="900" spc="-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n	</a:t>
            </a:r>
            <a:r>
              <a:rPr dirty="0" sz="900" spc="-5">
                <a:latin typeface="Calibri"/>
                <a:cs typeface="Calibri"/>
              </a:rPr>
              <a:t>1488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Placebo, </a:t>
            </a:r>
            <a:r>
              <a:rPr dirty="0" sz="900">
                <a:latin typeface="Calibri"/>
                <a:cs typeface="Calibri"/>
              </a:rPr>
              <a:t>n</a:t>
            </a:r>
            <a:r>
              <a:rPr dirty="0" sz="900" spc="6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742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1309842" y="2128824"/>
            <a:ext cx="3111500" cy="616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  <a:tab pos="526415" algn="l"/>
                <a:tab pos="799465" algn="l"/>
                <a:tab pos="1072515" algn="l"/>
                <a:tab pos="1344930" algn="l"/>
                <a:tab pos="1617980" algn="l"/>
                <a:tab pos="1891030" algn="l"/>
                <a:tab pos="2164080" algn="l"/>
                <a:tab pos="2437130" algn="l"/>
                <a:tab pos="2709545" algn="l"/>
                <a:tab pos="2982595" algn="l"/>
              </a:tabLst>
            </a:pP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52</a:t>
            </a:r>
            <a:endParaRPr sz="900">
              <a:latin typeface="Calibri"/>
              <a:cs typeface="Calibri"/>
            </a:endParaRPr>
          </a:p>
          <a:p>
            <a:pPr marL="1014094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Time,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weeks</a:t>
            </a:r>
            <a:endParaRPr sz="900">
              <a:latin typeface="Calibri"/>
              <a:cs typeface="Calibri"/>
            </a:endParaRPr>
          </a:p>
          <a:p>
            <a:pPr marL="208279">
              <a:lnSpc>
                <a:spcPct val="100000"/>
              </a:lnSpc>
              <a:spcBef>
                <a:spcPts val="330"/>
              </a:spcBef>
              <a:tabLst>
                <a:tab pos="1032510" algn="l"/>
                <a:tab pos="1861820" algn="l"/>
              </a:tabLst>
            </a:pPr>
            <a:r>
              <a:rPr dirty="0" sz="900" spc="-5">
                <a:latin typeface="Calibri"/>
                <a:cs typeface="Calibri"/>
              </a:rPr>
              <a:t>1427	1396	1375</a:t>
            </a:r>
            <a:endParaRPr sz="900">
              <a:latin typeface="Calibri"/>
              <a:cs typeface="Calibri"/>
            </a:endParaRPr>
          </a:p>
          <a:p>
            <a:pPr marL="236854">
              <a:lnSpc>
                <a:spcPct val="100000"/>
              </a:lnSpc>
              <a:tabLst>
                <a:tab pos="1061085" algn="l"/>
                <a:tab pos="1887855" algn="l"/>
              </a:tabLst>
            </a:pPr>
            <a:r>
              <a:rPr dirty="0" sz="900" spc="-5">
                <a:latin typeface="Calibri"/>
                <a:cs typeface="Calibri"/>
              </a:rPr>
              <a:t>726	707	692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35427" y="4954573"/>
            <a:ext cx="84264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libri"/>
                <a:cs typeface="Calibri"/>
              </a:rPr>
              <a:t>apoB, apolipoprotein </a:t>
            </a:r>
            <a:r>
              <a:rPr dirty="0" sz="800" spc="-5">
                <a:latin typeface="Calibri"/>
                <a:cs typeface="Calibri"/>
              </a:rPr>
              <a:t>B; BA, bempedoic </a:t>
            </a:r>
            <a:r>
              <a:rPr dirty="0" sz="800">
                <a:latin typeface="Calibri"/>
                <a:cs typeface="Calibri"/>
              </a:rPr>
              <a:t>acid; </a:t>
            </a:r>
            <a:r>
              <a:rPr dirty="0" sz="800" spc="-5">
                <a:latin typeface="Calibri"/>
                <a:cs typeface="Calibri"/>
              </a:rPr>
              <a:t>CI, confidence interval; hsCRP, high-sensitivity C-reactive protein; LS, least-squares; non–HDL-C, non–high-density lipoprotein cholesterol; TC, total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cholesterol.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896789" y="983490"/>
            <a:ext cx="139700" cy="10547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z="900" spc="-5">
                <a:latin typeface="Calibri"/>
                <a:cs typeface="Calibri"/>
              </a:rPr>
              <a:t>Mean (SE) TC,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mmol/L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5183595" y="2078990"/>
            <a:ext cx="3616325" cy="0"/>
          </a:xfrm>
          <a:custGeom>
            <a:avLst/>
            <a:gdLst/>
            <a:ahLst/>
            <a:cxnLst/>
            <a:rect l="l" t="t" r="r" b="b"/>
            <a:pathLst>
              <a:path w="3616325" h="0">
                <a:moveTo>
                  <a:pt x="0" y="0"/>
                </a:moveTo>
                <a:lnTo>
                  <a:pt x="36162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183595" y="2078990"/>
            <a:ext cx="3616325" cy="0"/>
          </a:xfrm>
          <a:custGeom>
            <a:avLst/>
            <a:gdLst/>
            <a:ahLst/>
            <a:cxnLst/>
            <a:rect l="l" t="t" r="r" b="b"/>
            <a:pathLst>
              <a:path w="3616325" h="0">
                <a:moveTo>
                  <a:pt x="0" y="0"/>
                </a:moveTo>
                <a:lnTo>
                  <a:pt x="36162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25182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25182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552474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552474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579767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579767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607059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607059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634352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634352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661644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661644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688936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688936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716228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7162289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743521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743521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770813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770813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798106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798106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825398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8253983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852690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8526906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879983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8799830" y="20789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5183595" y="9398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5183595" y="9398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5149305" y="207899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5149305" y="207899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5149305" y="1851152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5149305" y="1851152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5149305" y="1623314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5149305" y="1623314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5149305" y="1395476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5149305" y="1395476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149305" y="1167638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149305" y="1167638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149305" y="93980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149305" y="93980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183595" y="1018859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5374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183595" y="1018859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687"/>
                </a:moveTo>
                <a:lnTo>
                  <a:pt x="4762" y="2687"/>
                </a:lnTo>
              </a:path>
            </a:pathLst>
          </a:custGeom>
          <a:ln w="5374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183595" y="1019471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5183595" y="1013485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0"/>
                </a:moveTo>
                <a:lnTo>
                  <a:pt x="0" y="5374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183595" y="1013485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687"/>
                </a:moveTo>
                <a:lnTo>
                  <a:pt x="4762" y="2687"/>
                </a:lnTo>
              </a:path>
            </a:pathLst>
          </a:custGeom>
          <a:ln w="5374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5183595" y="1008722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4"/>
                </a:lnTo>
                <a:lnTo>
                  <a:pt x="0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6002365" y="1141208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5354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6002365" y="1141208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677"/>
                </a:moveTo>
                <a:lnTo>
                  <a:pt x="4762" y="2677"/>
                </a:lnTo>
              </a:path>
            </a:pathLst>
          </a:custGeom>
          <a:ln w="5354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5964265" y="114656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5964265" y="114656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6002365" y="1135854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0"/>
                </a:moveTo>
                <a:lnTo>
                  <a:pt x="0" y="5354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6002365" y="1135854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677"/>
                </a:moveTo>
                <a:lnTo>
                  <a:pt x="4762" y="2677"/>
                </a:lnTo>
              </a:path>
            </a:pathLst>
          </a:custGeom>
          <a:ln w="5354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5964265" y="113585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5964265" y="113585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6821135" y="1131867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569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6821135" y="1131867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847"/>
                </a:moveTo>
                <a:lnTo>
                  <a:pt x="4762" y="2847"/>
                </a:lnTo>
              </a:path>
            </a:pathLst>
          </a:custGeom>
          <a:ln w="569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6783035" y="11375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6783035" y="11375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6821135" y="1126171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0" y="0"/>
                </a:moveTo>
                <a:lnTo>
                  <a:pt x="0" y="569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6821135" y="1126171"/>
            <a:ext cx="0" cy="5715"/>
          </a:xfrm>
          <a:custGeom>
            <a:avLst/>
            <a:gdLst/>
            <a:ahLst/>
            <a:cxnLst/>
            <a:rect l="l" t="t" r="r" b="b"/>
            <a:pathLst>
              <a:path w="0" h="5715">
                <a:moveTo>
                  <a:pt x="-4762" y="2847"/>
                </a:moveTo>
                <a:lnTo>
                  <a:pt x="4762" y="2847"/>
                </a:lnTo>
              </a:path>
            </a:pathLst>
          </a:custGeom>
          <a:ln w="569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6783035" y="11261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6783035" y="112617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7639905" y="1130044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0" y="5923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7639905" y="1130044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-4762" y="2961"/>
                </a:moveTo>
                <a:lnTo>
                  <a:pt x="4762" y="2961"/>
                </a:lnTo>
              </a:path>
            </a:pathLst>
          </a:custGeom>
          <a:ln w="5923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7601805" y="113596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7601805" y="113596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7639905" y="1124120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0" y="0"/>
                </a:moveTo>
                <a:lnTo>
                  <a:pt x="0" y="5923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7639905" y="1124120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-4762" y="2961"/>
                </a:moveTo>
                <a:lnTo>
                  <a:pt x="4762" y="2961"/>
                </a:lnTo>
              </a:path>
            </a:pathLst>
          </a:custGeom>
          <a:ln w="5923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7601805" y="11241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7601805" y="11241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8731599" y="1123307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0" y="6071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8731599" y="1123307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-4762" y="3035"/>
                </a:moveTo>
                <a:lnTo>
                  <a:pt x="4762" y="3035"/>
                </a:lnTo>
              </a:path>
            </a:pathLst>
          </a:custGeom>
          <a:ln w="6071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8693499" y="11293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8693499" y="11293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8731599" y="1117235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0" y="0"/>
                </a:moveTo>
                <a:lnTo>
                  <a:pt x="0" y="6071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8731599" y="1117235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-4762" y="3035"/>
                </a:moveTo>
                <a:lnTo>
                  <a:pt x="4762" y="3035"/>
                </a:lnTo>
              </a:path>
            </a:pathLst>
          </a:custGeom>
          <a:ln w="6071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8693499" y="111723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8693499" y="111723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5183595" y="1024327"/>
            <a:ext cx="0" cy="8255"/>
          </a:xfrm>
          <a:custGeom>
            <a:avLst/>
            <a:gdLst/>
            <a:ahLst/>
            <a:cxnLst/>
            <a:rect l="l" t="t" r="r" b="b"/>
            <a:pathLst>
              <a:path w="0" h="8255">
                <a:moveTo>
                  <a:pt x="0" y="7721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5183595" y="1024327"/>
            <a:ext cx="0" cy="8255"/>
          </a:xfrm>
          <a:custGeom>
            <a:avLst/>
            <a:gdLst/>
            <a:ahLst/>
            <a:cxnLst/>
            <a:rect l="l" t="t" r="r" b="b"/>
            <a:pathLst>
              <a:path w="0" h="8255">
                <a:moveTo>
                  <a:pt x="-4762" y="3860"/>
                </a:moveTo>
                <a:lnTo>
                  <a:pt x="4762" y="3860"/>
                </a:lnTo>
              </a:path>
            </a:pathLst>
          </a:custGeom>
          <a:ln w="7721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5183595" y="1027286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4"/>
                </a:lnTo>
                <a:lnTo>
                  <a:pt x="0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5183595" y="1016606"/>
            <a:ext cx="0" cy="8255"/>
          </a:xfrm>
          <a:custGeom>
            <a:avLst/>
            <a:gdLst/>
            <a:ahLst/>
            <a:cxnLst/>
            <a:rect l="l" t="t" r="r" b="b"/>
            <a:pathLst>
              <a:path w="0" h="8255">
                <a:moveTo>
                  <a:pt x="0" y="0"/>
                </a:moveTo>
                <a:lnTo>
                  <a:pt x="0" y="7721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5183595" y="1016606"/>
            <a:ext cx="0" cy="8255"/>
          </a:xfrm>
          <a:custGeom>
            <a:avLst/>
            <a:gdLst/>
            <a:ahLst/>
            <a:cxnLst/>
            <a:rect l="l" t="t" r="r" b="b"/>
            <a:pathLst>
              <a:path w="0" h="8255">
                <a:moveTo>
                  <a:pt x="-4762" y="3860"/>
                </a:moveTo>
                <a:lnTo>
                  <a:pt x="4762" y="3860"/>
                </a:lnTo>
              </a:path>
            </a:pathLst>
          </a:custGeom>
          <a:ln w="7721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5183595" y="1011843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4"/>
                </a:lnTo>
                <a:lnTo>
                  <a:pt x="0" y="952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6002365" y="1023644"/>
            <a:ext cx="0" cy="8890"/>
          </a:xfrm>
          <a:custGeom>
            <a:avLst/>
            <a:gdLst/>
            <a:ahLst/>
            <a:cxnLst/>
            <a:rect l="l" t="t" r="r" b="b"/>
            <a:pathLst>
              <a:path w="0" h="8890">
                <a:moveTo>
                  <a:pt x="0" y="888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6002365" y="1023644"/>
            <a:ext cx="0" cy="8890"/>
          </a:xfrm>
          <a:custGeom>
            <a:avLst/>
            <a:gdLst/>
            <a:ahLst/>
            <a:cxnLst/>
            <a:rect l="l" t="t" r="r" b="b"/>
            <a:pathLst>
              <a:path w="0" h="8890">
                <a:moveTo>
                  <a:pt x="-4762" y="4442"/>
                </a:moveTo>
                <a:lnTo>
                  <a:pt x="4762" y="4442"/>
                </a:lnTo>
              </a:path>
            </a:pathLst>
          </a:custGeom>
          <a:ln w="888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5964265" y="103253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5964265" y="103253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6002365" y="1014758"/>
            <a:ext cx="0" cy="8890"/>
          </a:xfrm>
          <a:custGeom>
            <a:avLst/>
            <a:gdLst/>
            <a:ahLst/>
            <a:cxnLst/>
            <a:rect l="l" t="t" r="r" b="b"/>
            <a:pathLst>
              <a:path w="0" h="8890">
                <a:moveTo>
                  <a:pt x="0" y="0"/>
                </a:moveTo>
                <a:lnTo>
                  <a:pt x="0" y="888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6002365" y="1014758"/>
            <a:ext cx="0" cy="8890"/>
          </a:xfrm>
          <a:custGeom>
            <a:avLst/>
            <a:gdLst/>
            <a:ahLst/>
            <a:cxnLst/>
            <a:rect l="l" t="t" r="r" b="b"/>
            <a:pathLst>
              <a:path w="0" h="8890">
                <a:moveTo>
                  <a:pt x="-4762" y="4442"/>
                </a:moveTo>
                <a:lnTo>
                  <a:pt x="4762" y="4442"/>
                </a:lnTo>
              </a:path>
            </a:pathLst>
          </a:custGeom>
          <a:ln w="888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5964265" y="101475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5964265" y="101475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6821135" y="101977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9409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6821135" y="101977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704"/>
                </a:moveTo>
                <a:lnTo>
                  <a:pt x="4762" y="4704"/>
                </a:lnTo>
              </a:path>
            </a:pathLst>
          </a:custGeom>
          <a:ln w="9409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6783035" y="102918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6783035" y="102918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6821135" y="101036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40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6821135" y="101036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704"/>
                </a:moveTo>
                <a:lnTo>
                  <a:pt x="4762" y="4704"/>
                </a:lnTo>
              </a:path>
            </a:pathLst>
          </a:custGeom>
          <a:ln w="9409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6783035" y="101036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6783035" y="101036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7639905" y="1030707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929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7639905" y="1030707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647"/>
                </a:moveTo>
                <a:lnTo>
                  <a:pt x="4762" y="4647"/>
                </a:lnTo>
              </a:path>
            </a:pathLst>
          </a:custGeom>
          <a:ln w="929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7601805" y="10400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7601805" y="10400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7639905" y="102141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29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7639905" y="1021411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647"/>
                </a:moveTo>
                <a:lnTo>
                  <a:pt x="4762" y="4647"/>
                </a:lnTo>
              </a:path>
            </a:pathLst>
          </a:custGeom>
          <a:ln w="929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7601805" y="102141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7601805" y="102141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8731599" y="103002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938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8731599" y="103002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690"/>
                </a:moveTo>
                <a:lnTo>
                  <a:pt x="4762" y="4690"/>
                </a:lnTo>
              </a:path>
            </a:pathLst>
          </a:custGeom>
          <a:ln w="938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8693499" y="10394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8693499" y="103940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8731599" y="102064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38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8731599" y="102064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690"/>
                </a:moveTo>
                <a:lnTo>
                  <a:pt x="4762" y="4690"/>
                </a:lnTo>
              </a:path>
            </a:pathLst>
          </a:custGeom>
          <a:ln w="938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8693499" y="102064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8693499" y="102064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5183595" y="1018859"/>
            <a:ext cx="3548379" cy="122555"/>
          </a:xfrm>
          <a:custGeom>
            <a:avLst/>
            <a:gdLst/>
            <a:ahLst/>
            <a:cxnLst/>
            <a:rect l="l" t="t" r="r" b="b"/>
            <a:pathLst>
              <a:path w="3548379" h="122555">
                <a:moveTo>
                  <a:pt x="0" y="0"/>
                </a:moveTo>
                <a:lnTo>
                  <a:pt x="818770" y="122349"/>
                </a:lnTo>
                <a:lnTo>
                  <a:pt x="1637539" y="113007"/>
                </a:lnTo>
                <a:lnTo>
                  <a:pt x="2456310" y="111184"/>
                </a:lnTo>
                <a:lnTo>
                  <a:pt x="3548003" y="104447"/>
                </a:lnTo>
              </a:path>
            </a:pathLst>
          </a:custGeom>
          <a:ln w="19050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5164545" y="99980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5164545" y="99980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5983315" y="112215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5983315" y="112215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6802085" y="111281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6802085" y="111281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7620855" y="111099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7620855" y="111099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8712549" y="110425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099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8712549" y="110425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49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099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49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49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5183595" y="1019771"/>
            <a:ext cx="3548379" cy="11430"/>
          </a:xfrm>
          <a:custGeom>
            <a:avLst/>
            <a:gdLst/>
            <a:ahLst/>
            <a:cxnLst/>
            <a:rect l="l" t="t" r="r" b="b"/>
            <a:pathLst>
              <a:path w="3548379" h="11430">
                <a:moveTo>
                  <a:pt x="-9525" y="5468"/>
                </a:moveTo>
                <a:lnTo>
                  <a:pt x="3557528" y="5468"/>
                </a:lnTo>
              </a:path>
            </a:pathLst>
          </a:custGeom>
          <a:ln w="29986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5164545" y="100527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099"/>
                </a:moveTo>
                <a:lnTo>
                  <a:pt x="0" y="38099"/>
                </a:lnTo>
                <a:lnTo>
                  <a:pt x="19050" y="0"/>
                </a:lnTo>
                <a:lnTo>
                  <a:pt x="38100" y="3809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5164545" y="100527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099"/>
                </a:lnTo>
                <a:lnTo>
                  <a:pt x="0" y="38099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5983315" y="100459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099"/>
                </a:moveTo>
                <a:lnTo>
                  <a:pt x="0" y="38099"/>
                </a:lnTo>
                <a:lnTo>
                  <a:pt x="19050" y="0"/>
                </a:lnTo>
                <a:lnTo>
                  <a:pt x="38100" y="3809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5983315" y="100459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099"/>
                </a:lnTo>
                <a:lnTo>
                  <a:pt x="0" y="38099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6802085" y="100072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099"/>
                </a:moveTo>
                <a:lnTo>
                  <a:pt x="0" y="38099"/>
                </a:lnTo>
                <a:lnTo>
                  <a:pt x="19050" y="0"/>
                </a:lnTo>
                <a:lnTo>
                  <a:pt x="38100" y="3809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6802085" y="100072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099"/>
                </a:lnTo>
                <a:lnTo>
                  <a:pt x="0" y="38099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7620855" y="101165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7620855" y="101165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8712549" y="101097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8712549" y="101097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 txBox="1"/>
          <p:nvPr/>
        </p:nvSpPr>
        <p:spPr>
          <a:xfrm>
            <a:off x="5145495" y="212882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5418419" y="212882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5017135" y="199039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5017135" y="1762556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017135" y="1534718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017135" y="1306880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017135" y="1079042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5017135" y="85120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6964356" y="1385712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6964356" y="1385712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19050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7066210" y="136666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7066210" y="136666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5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5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8025961" y="1385712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8025961" y="1385712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1905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8127815" y="136666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38100"/>
                </a:moveTo>
                <a:lnTo>
                  <a:pt x="0" y="38100"/>
                </a:lnTo>
                <a:lnTo>
                  <a:pt x="19050" y="0"/>
                </a:lnTo>
                <a:lnTo>
                  <a:pt x="3810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8127815" y="136666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38100" y="38100"/>
                </a:lnTo>
                <a:lnTo>
                  <a:pt x="0" y="38100"/>
                </a:lnTo>
                <a:lnTo>
                  <a:pt x="19050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 txBox="1"/>
          <p:nvPr/>
        </p:nvSpPr>
        <p:spPr>
          <a:xfrm>
            <a:off x="2193550" y="657728"/>
            <a:ext cx="536194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9570" algn="l"/>
              </a:tabLst>
            </a:pPr>
            <a:r>
              <a:rPr dirty="0" sz="1300" spc="-5" b="1">
                <a:solidFill>
                  <a:srgbClr val="AD1929"/>
                </a:solidFill>
                <a:latin typeface="Calibri"/>
                <a:cs typeface="Calibri"/>
              </a:rPr>
              <a:t>Non–HDL-C	</a:t>
            </a:r>
            <a:r>
              <a:rPr dirty="0" baseline="2136" sz="1950" spc="-7" b="1">
                <a:solidFill>
                  <a:srgbClr val="AD1929"/>
                </a:solidFill>
                <a:latin typeface="Calibri"/>
                <a:cs typeface="Calibri"/>
              </a:rPr>
              <a:t>Total</a:t>
            </a:r>
            <a:r>
              <a:rPr dirty="0" baseline="2136" sz="1950" spc="-97" b="1">
                <a:solidFill>
                  <a:srgbClr val="AD1929"/>
                </a:solidFill>
                <a:latin typeface="Calibri"/>
                <a:cs typeface="Calibri"/>
              </a:rPr>
              <a:t> </a:t>
            </a:r>
            <a:r>
              <a:rPr dirty="0" baseline="2136" sz="1950" spc="-7" b="1">
                <a:solidFill>
                  <a:srgbClr val="AD1929"/>
                </a:solidFill>
                <a:latin typeface="Calibri"/>
                <a:cs typeface="Calibri"/>
              </a:rPr>
              <a:t>Cholesterol</a:t>
            </a:r>
            <a:endParaRPr baseline="2136" sz="1950">
              <a:latin typeface="Calibri"/>
              <a:cs typeface="Calibri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250948" y="2445529"/>
            <a:ext cx="11544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9955" algn="l"/>
              </a:tabLst>
            </a:pPr>
            <a:r>
              <a:rPr dirty="0" sz="900" spc="-5">
                <a:latin typeface="Calibri"/>
                <a:cs typeface="Calibri"/>
              </a:rPr>
              <a:t>136</a:t>
            </a:r>
            <a:r>
              <a:rPr dirty="0" sz="900">
                <a:latin typeface="Calibri"/>
                <a:cs typeface="Calibri"/>
              </a:rPr>
              <a:t>4    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BA</a:t>
            </a:r>
            <a:r>
              <a:rPr dirty="0" sz="900">
                <a:latin typeface="Calibri"/>
                <a:cs typeface="Calibri"/>
              </a:rPr>
              <a:t>,</a:t>
            </a:r>
            <a:r>
              <a:rPr dirty="0" sz="900" spc="-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n	</a:t>
            </a:r>
            <a:r>
              <a:rPr dirty="0" sz="900" spc="-5">
                <a:latin typeface="Calibri"/>
                <a:cs typeface="Calibri"/>
              </a:rPr>
              <a:t>1488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tabLst>
                <a:tab pos="364490" algn="l"/>
              </a:tabLst>
            </a:pPr>
            <a:r>
              <a:rPr dirty="0" sz="900" spc="-5">
                <a:latin typeface="Calibri"/>
                <a:cs typeface="Calibri"/>
              </a:rPr>
              <a:t>685	Placebo, </a:t>
            </a:r>
            <a:r>
              <a:rPr dirty="0" sz="900">
                <a:latin typeface="Calibri"/>
                <a:cs typeface="Calibri"/>
              </a:rPr>
              <a:t>n</a:t>
            </a:r>
            <a:r>
              <a:rPr dirty="0" sz="900" spc="6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742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8652295" y="2445529"/>
            <a:ext cx="2571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1365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685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515289" y="3164125"/>
            <a:ext cx="139700" cy="111188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z="900" spc="-5">
                <a:latin typeface="Calibri"/>
                <a:cs typeface="Calibri"/>
              </a:rPr>
              <a:t>Mean (SE) </a:t>
            </a:r>
            <a:r>
              <a:rPr dirty="0" sz="900">
                <a:latin typeface="Calibri"/>
                <a:cs typeface="Calibri"/>
              </a:rPr>
              <a:t>apoB,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mg/dL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8" name="object 328"/>
          <p:cNvSpPr/>
          <p:nvPr/>
        </p:nvSpPr>
        <p:spPr>
          <a:xfrm>
            <a:off x="916395" y="4288790"/>
            <a:ext cx="3502025" cy="0"/>
          </a:xfrm>
          <a:custGeom>
            <a:avLst/>
            <a:gdLst/>
            <a:ahLst/>
            <a:cxnLst/>
            <a:rect l="l" t="t" r="r" b="b"/>
            <a:pathLst>
              <a:path w="3502025" h="0">
                <a:moveTo>
                  <a:pt x="0" y="0"/>
                </a:moveTo>
                <a:lnTo>
                  <a:pt x="35019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916395" y="4288790"/>
            <a:ext cx="3502025" cy="0"/>
          </a:xfrm>
          <a:custGeom>
            <a:avLst/>
            <a:gdLst/>
            <a:ahLst/>
            <a:cxnLst/>
            <a:rect l="l" t="t" r="r" b="b"/>
            <a:pathLst>
              <a:path w="3502025" h="0">
                <a:moveTo>
                  <a:pt x="0" y="0"/>
                </a:moveTo>
                <a:lnTo>
                  <a:pt x="35019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98246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98246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1246766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1246766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151106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151106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1775360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1775360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2039657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2039657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2303954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2303954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2568251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2568251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2832548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2832548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3096845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3096845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3361142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3361142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362543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362543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3889736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3889736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415403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415403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441832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441832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916395" y="31496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916395" y="31496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882105" y="428879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882105" y="428879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882105" y="4060952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882105" y="4060952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882105" y="3833114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882105" y="3833114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882105" y="3605276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882105" y="3605276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882105" y="3377438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882105" y="3377438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882105" y="314960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882105" y="3149600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2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916395" y="3280772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0" y="6375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916395" y="3280772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-4762" y="3187"/>
                </a:moveTo>
                <a:lnTo>
                  <a:pt x="4762" y="3187"/>
                </a:lnTo>
              </a:path>
            </a:pathLst>
          </a:custGeom>
          <a:ln w="637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916395" y="3282385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916395" y="3274395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0" y="0"/>
                </a:moveTo>
                <a:lnTo>
                  <a:pt x="0" y="6376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916395" y="3274395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-4762" y="3188"/>
                </a:moveTo>
                <a:lnTo>
                  <a:pt x="4762" y="3188"/>
                </a:lnTo>
              </a:path>
            </a:pathLst>
          </a:custGeom>
          <a:ln w="6376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916395" y="3269633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1709286" y="3391449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0" y="5922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1709286" y="3391449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-4762" y="2961"/>
                </a:moveTo>
                <a:lnTo>
                  <a:pt x="4762" y="2961"/>
                </a:lnTo>
              </a:path>
            </a:pathLst>
          </a:custGeom>
          <a:ln w="5922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1671186" y="339737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1671186" y="339737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1709286" y="3385527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0" y="0"/>
                </a:moveTo>
                <a:lnTo>
                  <a:pt x="0" y="5922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1709286" y="3385527"/>
            <a:ext cx="0" cy="6350"/>
          </a:xfrm>
          <a:custGeom>
            <a:avLst/>
            <a:gdLst/>
            <a:ahLst/>
            <a:cxnLst/>
            <a:rect l="l" t="t" r="r" b="b"/>
            <a:pathLst>
              <a:path w="0" h="6350">
                <a:moveTo>
                  <a:pt x="-4762" y="2961"/>
                </a:moveTo>
                <a:lnTo>
                  <a:pt x="4762" y="2961"/>
                </a:lnTo>
              </a:path>
            </a:pathLst>
          </a:custGeom>
          <a:ln w="5922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1671186" y="338552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1671186" y="338552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2502177" y="3370449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0" y="6466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2502177" y="3370449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-4762" y="3233"/>
                </a:moveTo>
                <a:lnTo>
                  <a:pt x="4762" y="3233"/>
                </a:lnTo>
              </a:path>
            </a:pathLst>
          </a:custGeom>
          <a:ln w="6466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2464077" y="337691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2464077" y="337691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2502177" y="3363983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0" y="0"/>
                </a:moveTo>
                <a:lnTo>
                  <a:pt x="0" y="646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2502177" y="3363983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-4762" y="3232"/>
                </a:moveTo>
                <a:lnTo>
                  <a:pt x="4762" y="3232"/>
                </a:lnTo>
              </a:path>
            </a:pathLst>
          </a:custGeom>
          <a:ln w="646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2464077" y="336398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2464077" y="336398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4352255" y="3361660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0" y="696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4352255" y="3361660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-4762" y="3480"/>
                </a:moveTo>
                <a:lnTo>
                  <a:pt x="4762" y="3480"/>
                </a:lnTo>
              </a:path>
            </a:pathLst>
          </a:custGeom>
          <a:ln w="696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4314155" y="33686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4314155" y="33686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4352255" y="3354699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0" y="0"/>
                </a:moveTo>
                <a:lnTo>
                  <a:pt x="0" y="696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4352255" y="3354699"/>
            <a:ext cx="0" cy="6985"/>
          </a:xfrm>
          <a:custGeom>
            <a:avLst/>
            <a:gdLst/>
            <a:ahLst/>
            <a:cxnLst/>
            <a:rect l="l" t="t" r="r" b="b"/>
            <a:pathLst>
              <a:path w="0" h="6985">
                <a:moveTo>
                  <a:pt x="-4762" y="3480"/>
                </a:moveTo>
                <a:lnTo>
                  <a:pt x="4762" y="3480"/>
                </a:lnTo>
              </a:path>
            </a:pathLst>
          </a:custGeom>
          <a:ln w="696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4314155" y="335469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4314155" y="335469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916395" y="3299769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9166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916395" y="3299769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583"/>
                </a:moveTo>
                <a:lnTo>
                  <a:pt x="4762" y="4583"/>
                </a:lnTo>
              </a:path>
            </a:pathLst>
          </a:custGeom>
          <a:ln w="9166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916395" y="3304172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916395" y="329060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0"/>
                </a:moveTo>
                <a:lnTo>
                  <a:pt x="0" y="9165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916395" y="3290603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-4762" y="4582"/>
                </a:moveTo>
                <a:lnTo>
                  <a:pt x="4762" y="4582"/>
                </a:lnTo>
              </a:path>
            </a:pathLst>
          </a:custGeom>
          <a:ln w="916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916395" y="3285840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1709286" y="3280079"/>
            <a:ext cx="0" cy="10160"/>
          </a:xfrm>
          <a:custGeom>
            <a:avLst/>
            <a:gdLst/>
            <a:ahLst/>
            <a:cxnLst/>
            <a:rect l="l" t="t" r="r" b="b"/>
            <a:pathLst>
              <a:path w="0" h="10160">
                <a:moveTo>
                  <a:pt x="0" y="9883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1709286" y="3280079"/>
            <a:ext cx="0" cy="10160"/>
          </a:xfrm>
          <a:custGeom>
            <a:avLst/>
            <a:gdLst/>
            <a:ahLst/>
            <a:cxnLst/>
            <a:rect l="l" t="t" r="r" b="b"/>
            <a:pathLst>
              <a:path w="0" h="10160">
                <a:moveTo>
                  <a:pt x="-4762" y="4941"/>
                </a:moveTo>
                <a:lnTo>
                  <a:pt x="4762" y="4941"/>
                </a:lnTo>
              </a:path>
            </a:pathLst>
          </a:custGeom>
          <a:ln w="9883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1671186" y="328996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1671186" y="328996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1709286" y="3270195"/>
            <a:ext cx="0" cy="10160"/>
          </a:xfrm>
          <a:custGeom>
            <a:avLst/>
            <a:gdLst/>
            <a:ahLst/>
            <a:cxnLst/>
            <a:rect l="l" t="t" r="r" b="b"/>
            <a:pathLst>
              <a:path w="0" h="10160">
                <a:moveTo>
                  <a:pt x="0" y="0"/>
                </a:moveTo>
                <a:lnTo>
                  <a:pt x="0" y="9883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/>
          <p:nvPr/>
        </p:nvSpPr>
        <p:spPr>
          <a:xfrm>
            <a:off x="1709286" y="3270195"/>
            <a:ext cx="0" cy="10160"/>
          </a:xfrm>
          <a:custGeom>
            <a:avLst/>
            <a:gdLst/>
            <a:ahLst/>
            <a:cxnLst/>
            <a:rect l="l" t="t" r="r" b="b"/>
            <a:pathLst>
              <a:path w="0" h="10160">
                <a:moveTo>
                  <a:pt x="-4762" y="4941"/>
                </a:moveTo>
                <a:lnTo>
                  <a:pt x="4762" y="4941"/>
                </a:lnTo>
              </a:path>
            </a:pathLst>
          </a:custGeom>
          <a:ln w="9883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4" name="object 414"/>
          <p:cNvSpPr/>
          <p:nvPr/>
        </p:nvSpPr>
        <p:spPr>
          <a:xfrm>
            <a:off x="1671186" y="32701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5" name="object 415"/>
          <p:cNvSpPr/>
          <p:nvPr/>
        </p:nvSpPr>
        <p:spPr>
          <a:xfrm>
            <a:off x="1671186" y="32701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2502177" y="3269376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0" y="10523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2502177" y="3269376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-4762" y="5261"/>
                </a:moveTo>
                <a:lnTo>
                  <a:pt x="4762" y="5261"/>
                </a:lnTo>
              </a:path>
            </a:pathLst>
          </a:custGeom>
          <a:ln w="10523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2464077" y="32799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/>
          <p:nvPr/>
        </p:nvSpPr>
        <p:spPr>
          <a:xfrm>
            <a:off x="2464077" y="32799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0" name="object 420"/>
          <p:cNvSpPr/>
          <p:nvPr/>
        </p:nvSpPr>
        <p:spPr>
          <a:xfrm>
            <a:off x="2502177" y="3258853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0" y="0"/>
                </a:moveTo>
                <a:lnTo>
                  <a:pt x="0" y="10523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1" name="object 421"/>
          <p:cNvSpPr/>
          <p:nvPr/>
        </p:nvSpPr>
        <p:spPr>
          <a:xfrm>
            <a:off x="2502177" y="3258853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-4762" y="5261"/>
                </a:moveTo>
                <a:lnTo>
                  <a:pt x="4762" y="5261"/>
                </a:lnTo>
              </a:path>
            </a:pathLst>
          </a:custGeom>
          <a:ln w="10523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2" name="object 422"/>
          <p:cNvSpPr/>
          <p:nvPr/>
        </p:nvSpPr>
        <p:spPr>
          <a:xfrm>
            <a:off x="2464077" y="325885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3" name="object 423"/>
          <p:cNvSpPr/>
          <p:nvPr/>
        </p:nvSpPr>
        <p:spPr>
          <a:xfrm>
            <a:off x="2464077" y="325885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4" name="object 424"/>
          <p:cNvSpPr/>
          <p:nvPr/>
        </p:nvSpPr>
        <p:spPr>
          <a:xfrm>
            <a:off x="4352255" y="3281662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0" y="10671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5" name="object 425"/>
          <p:cNvSpPr/>
          <p:nvPr/>
        </p:nvSpPr>
        <p:spPr>
          <a:xfrm>
            <a:off x="4352255" y="3281662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-4762" y="5335"/>
                </a:moveTo>
                <a:lnTo>
                  <a:pt x="4762" y="5335"/>
                </a:lnTo>
              </a:path>
            </a:pathLst>
          </a:custGeom>
          <a:ln w="10671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6" name="object 426"/>
          <p:cNvSpPr/>
          <p:nvPr/>
        </p:nvSpPr>
        <p:spPr>
          <a:xfrm>
            <a:off x="4314155" y="329233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7" name="object 427"/>
          <p:cNvSpPr/>
          <p:nvPr/>
        </p:nvSpPr>
        <p:spPr>
          <a:xfrm>
            <a:off x="4314155" y="329233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8" name="object 428"/>
          <p:cNvSpPr/>
          <p:nvPr/>
        </p:nvSpPr>
        <p:spPr>
          <a:xfrm>
            <a:off x="4352255" y="3270990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0" y="0"/>
                </a:moveTo>
                <a:lnTo>
                  <a:pt x="0" y="10672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9" name="object 429"/>
          <p:cNvSpPr/>
          <p:nvPr/>
        </p:nvSpPr>
        <p:spPr>
          <a:xfrm>
            <a:off x="4352255" y="3270990"/>
            <a:ext cx="0" cy="10795"/>
          </a:xfrm>
          <a:custGeom>
            <a:avLst/>
            <a:gdLst/>
            <a:ahLst/>
            <a:cxnLst/>
            <a:rect l="l" t="t" r="r" b="b"/>
            <a:pathLst>
              <a:path w="0" h="10795">
                <a:moveTo>
                  <a:pt x="-4762" y="5336"/>
                </a:moveTo>
                <a:lnTo>
                  <a:pt x="4762" y="5336"/>
                </a:lnTo>
              </a:path>
            </a:pathLst>
          </a:custGeom>
          <a:ln w="10672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0" name="object 430"/>
          <p:cNvSpPr/>
          <p:nvPr/>
        </p:nvSpPr>
        <p:spPr>
          <a:xfrm>
            <a:off x="4314155" y="32709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1" name="object 431"/>
          <p:cNvSpPr/>
          <p:nvPr/>
        </p:nvSpPr>
        <p:spPr>
          <a:xfrm>
            <a:off x="4314155" y="32709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2" name="object 432"/>
          <p:cNvSpPr/>
          <p:nvPr/>
        </p:nvSpPr>
        <p:spPr>
          <a:xfrm>
            <a:off x="916395" y="3280772"/>
            <a:ext cx="3435985" cy="111125"/>
          </a:xfrm>
          <a:custGeom>
            <a:avLst/>
            <a:gdLst/>
            <a:ahLst/>
            <a:cxnLst/>
            <a:rect l="l" t="t" r="r" b="b"/>
            <a:pathLst>
              <a:path w="3435985" h="111125">
                <a:moveTo>
                  <a:pt x="0" y="0"/>
                </a:moveTo>
                <a:lnTo>
                  <a:pt x="792890" y="110677"/>
                </a:lnTo>
                <a:lnTo>
                  <a:pt x="1585781" y="89677"/>
                </a:lnTo>
                <a:lnTo>
                  <a:pt x="3435859" y="80888"/>
                </a:lnTo>
              </a:path>
            </a:pathLst>
          </a:custGeom>
          <a:ln w="19050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3" name="object 433"/>
          <p:cNvSpPr/>
          <p:nvPr/>
        </p:nvSpPr>
        <p:spPr>
          <a:xfrm>
            <a:off x="897345" y="32617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4" name="object 434"/>
          <p:cNvSpPr/>
          <p:nvPr/>
        </p:nvSpPr>
        <p:spPr>
          <a:xfrm>
            <a:off x="897345" y="32617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5" name="object 435"/>
          <p:cNvSpPr/>
          <p:nvPr/>
        </p:nvSpPr>
        <p:spPr>
          <a:xfrm>
            <a:off x="1690236" y="33723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6" name="object 436"/>
          <p:cNvSpPr/>
          <p:nvPr/>
        </p:nvSpPr>
        <p:spPr>
          <a:xfrm>
            <a:off x="1690236" y="33723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7" name="object 437"/>
          <p:cNvSpPr/>
          <p:nvPr/>
        </p:nvSpPr>
        <p:spPr>
          <a:xfrm>
            <a:off x="2483127" y="33513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8" name="object 438"/>
          <p:cNvSpPr/>
          <p:nvPr/>
        </p:nvSpPr>
        <p:spPr>
          <a:xfrm>
            <a:off x="2483127" y="33513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9" name="object 439"/>
          <p:cNvSpPr/>
          <p:nvPr/>
        </p:nvSpPr>
        <p:spPr>
          <a:xfrm>
            <a:off x="4333205" y="334261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0" name="object 440"/>
          <p:cNvSpPr/>
          <p:nvPr/>
        </p:nvSpPr>
        <p:spPr>
          <a:xfrm>
            <a:off x="4333205" y="334261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1" name="object 441"/>
          <p:cNvSpPr/>
          <p:nvPr/>
        </p:nvSpPr>
        <p:spPr>
          <a:xfrm>
            <a:off x="916395" y="3269376"/>
            <a:ext cx="3435985" cy="30480"/>
          </a:xfrm>
          <a:custGeom>
            <a:avLst/>
            <a:gdLst/>
            <a:ahLst/>
            <a:cxnLst/>
            <a:rect l="l" t="t" r="r" b="b"/>
            <a:pathLst>
              <a:path w="3435985" h="30479">
                <a:moveTo>
                  <a:pt x="0" y="30392"/>
                </a:moveTo>
                <a:lnTo>
                  <a:pt x="792890" y="10702"/>
                </a:lnTo>
                <a:lnTo>
                  <a:pt x="1585781" y="0"/>
                </a:lnTo>
                <a:lnTo>
                  <a:pt x="3435859" y="12285"/>
                </a:lnTo>
              </a:path>
            </a:pathLst>
          </a:custGeom>
          <a:ln w="1905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2" name="object 442"/>
          <p:cNvSpPr/>
          <p:nvPr/>
        </p:nvSpPr>
        <p:spPr>
          <a:xfrm>
            <a:off x="897345" y="328071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3" name="object 443"/>
          <p:cNvSpPr/>
          <p:nvPr/>
        </p:nvSpPr>
        <p:spPr>
          <a:xfrm>
            <a:off x="897345" y="328071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4" name="object 444"/>
          <p:cNvSpPr/>
          <p:nvPr/>
        </p:nvSpPr>
        <p:spPr>
          <a:xfrm>
            <a:off x="1690236" y="326102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5" name="object 445"/>
          <p:cNvSpPr/>
          <p:nvPr/>
        </p:nvSpPr>
        <p:spPr>
          <a:xfrm>
            <a:off x="1690236" y="326102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6" name="object 446"/>
          <p:cNvSpPr/>
          <p:nvPr/>
        </p:nvSpPr>
        <p:spPr>
          <a:xfrm>
            <a:off x="2483127" y="32503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7" name="object 447"/>
          <p:cNvSpPr/>
          <p:nvPr/>
        </p:nvSpPr>
        <p:spPr>
          <a:xfrm>
            <a:off x="2483127" y="32503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8" name="object 448"/>
          <p:cNvSpPr/>
          <p:nvPr/>
        </p:nvSpPr>
        <p:spPr>
          <a:xfrm>
            <a:off x="4333205" y="32626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9" name="object 449"/>
          <p:cNvSpPr/>
          <p:nvPr/>
        </p:nvSpPr>
        <p:spPr>
          <a:xfrm>
            <a:off x="4333205" y="32626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0" name="object 450"/>
          <p:cNvSpPr txBox="1"/>
          <p:nvPr/>
        </p:nvSpPr>
        <p:spPr>
          <a:xfrm>
            <a:off x="878295" y="433862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1142592" y="433862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749935" y="420019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689610" y="3972356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689610" y="3744519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689610" y="3516681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689610" y="3288842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80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635635" y="3061004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8" name="object 458"/>
          <p:cNvSpPr/>
          <p:nvPr/>
        </p:nvSpPr>
        <p:spPr>
          <a:xfrm>
            <a:off x="2541009" y="3626288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7" y="0"/>
                </a:lnTo>
              </a:path>
            </a:pathLst>
          </a:custGeom>
          <a:ln w="317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9" name="object 459"/>
          <p:cNvSpPr/>
          <p:nvPr/>
        </p:nvSpPr>
        <p:spPr>
          <a:xfrm>
            <a:off x="2541009" y="3626288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7" y="0"/>
                </a:lnTo>
              </a:path>
            </a:pathLst>
          </a:custGeom>
          <a:ln w="19050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0" name="object 460"/>
          <p:cNvSpPr/>
          <p:nvPr/>
        </p:nvSpPr>
        <p:spPr>
          <a:xfrm>
            <a:off x="2642863" y="360723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1" name="object 461"/>
          <p:cNvSpPr/>
          <p:nvPr/>
        </p:nvSpPr>
        <p:spPr>
          <a:xfrm>
            <a:off x="2642863" y="360723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5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5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2" name="object 462"/>
          <p:cNvSpPr/>
          <p:nvPr/>
        </p:nvSpPr>
        <p:spPr>
          <a:xfrm>
            <a:off x="3615314" y="3626288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3" name="object 463"/>
          <p:cNvSpPr/>
          <p:nvPr/>
        </p:nvSpPr>
        <p:spPr>
          <a:xfrm>
            <a:off x="3615314" y="3626288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 h="0">
                <a:moveTo>
                  <a:pt x="0" y="0"/>
                </a:moveTo>
                <a:lnTo>
                  <a:pt x="241808" y="0"/>
                </a:lnTo>
              </a:path>
            </a:pathLst>
          </a:custGeom>
          <a:ln w="1905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4" name="object 464"/>
          <p:cNvSpPr/>
          <p:nvPr/>
        </p:nvSpPr>
        <p:spPr>
          <a:xfrm>
            <a:off x="3717168" y="360723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5" name="object 465"/>
          <p:cNvSpPr/>
          <p:nvPr/>
        </p:nvSpPr>
        <p:spPr>
          <a:xfrm>
            <a:off x="3717168" y="360723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6" name="object 466"/>
          <p:cNvSpPr txBox="1"/>
          <p:nvPr/>
        </p:nvSpPr>
        <p:spPr>
          <a:xfrm>
            <a:off x="161470" y="4672452"/>
            <a:ext cx="5048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BA,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n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Placebo,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814169" y="4672452"/>
            <a:ext cx="2571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1485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736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1406889" y="4338625"/>
            <a:ext cx="3016885" cy="633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110" algn="l"/>
                <a:tab pos="509270" algn="l"/>
                <a:tab pos="773430" algn="l"/>
                <a:tab pos="1037590" algn="l"/>
                <a:tab pos="1301750" algn="l"/>
                <a:tab pos="1566545" algn="l"/>
                <a:tab pos="1830705" algn="l"/>
                <a:tab pos="2094864" algn="l"/>
                <a:tab pos="2359025" algn="l"/>
                <a:tab pos="2623820" algn="l"/>
                <a:tab pos="2887980" algn="l"/>
              </a:tabLst>
            </a:pP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52</a:t>
            </a:r>
            <a:endParaRPr sz="900">
              <a:latin typeface="Calibri"/>
              <a:cs typeface="Calibri"/>
            </a:endParaRPr>
          </a:p>
          <a:p>
            <a:pPr marL="97409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Time,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weeks</a:t>
            </a:r>
            <a:endParaRPr sz="900">
              <a:latin typeface="Calibri"/>
              <a:cs typeface="Calibri"/>
            </a:endParaRPr>
          </a:p>
          <a:p>
            <a:pPr marL="214629">
              <a:lnSpc>
                <a:spcPct val="100000"/>
              </a:lnSpc>
              <a:spcBef>
                <a:spcPts val="465"/>
              </a:spcBef>
              <a:tabLst>
                <a:tab pos="1017905" algn="l"/>
              </a:tabLst>
            </a:pPr>
            <a:r>
              <a:rPr dirty="0" sz="900" spc="-5">
                <a:latin typeface="Calibri"/>
                <a:cs typeface="Calibri"/>
              </a:rPr>
              <a:t>1418	1384</a:t>
            </a:r>
            <a:endParaRPr sz="900">
              <a:latin typeface="Calibri"/>
              <a:cs typeface="Calibri"/>
            </a:endParaRPr>
          </a:p>
          <a:p>
            <a:pPr marL="243204">
              <a:lnSpc>
                <a:spcPct val="100000"/>
              </a:lnSpc>
              <a:tabLst>
                <a:tab pos="1046480" algn="l"/>
              </a:tabLst>
            </a:pPr>
            <a:r>
              <a:rPr dirty="0" sz="900" spc="-5">
                <a:latin typeface="Calibri"/>
                <a:cs typeface="Calibri"/>
              </a:rPr>
              <a:t>723	704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2015999" y="2774062"/>
            <a:ext cx="119253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5" b="1">
                <a:solidFill>
                  <a:srgbClr val="AD1929"/>
                </a:solidFill>
                <a:latin typeface="Calibri"/>
                <a:cs typeface="Calibri"/>
              </a:rPr>
              <a:t>Apolipoprotein</a:t>
            </a:r>
            <a:r>
              <a:rPr dirty="0" sz="1300" spc="-70" b="1">
                <a:solidFill>
                  <a:srgbClr val="AD1929"/>
                </a:solidFill>
                <a:latin typeface="Calibri"/>
                <a:cs typeface="Calibri"/>
              </a:rPr>
              <a:t> </a:t>
            </a:r>
            <a:r>
              <a:rPr dirty="0" sz="1300" b="1">
                <a:solidFill>
                  <a:srgbClr val="AD1929"/>
                </a:solidFill>
                <a:latin typeface="Calibri"/>
                <a:cs typeface="Calibri"/>
              </a:rPr>
              <a:t>B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4845989" y="3034879"/>
            <a:ext cx="139700" cy="139128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55"/>
              </a:lnSpc>
            </a:pPr>
            <a:r>
              <a:rPr dirty="0" sz="900" spc="-5">
                <a:latin typeface="Calibri"/>
                <a:cs typeface="Calibri"/>
              </a:rPr>
              <a:t>Median (95% CI) hsCRP,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mg/L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1" name="object 471"/>
          <p:cNvSpPr/>
          <p:nvPr/>
        </p:nvSpPr>
        <p:spPr>
          <a:xfrm>
            <a:off x="5269320" y="4288790"/>
            <a:ext cx="3530600" cy="0"/>
          </a:xfrm>
          <a:custGeom>
            <a:avLst/>
            <a:gdLst/>
            <a:ahLst/>
            <a:cxnLst/>
            <a:rect l="l" t="t" r="r" b="b"/>
            <a:pathLst>
              <a:path w="3530600" h="0">
                <a:moveTo>
                  <a:pt x="0" y="0"/>
                </a:moveTo>
                <a:lnTo>
                  <a:pt x="35305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2" name="object 472"/>
          <p:cNvSpPr/>
          <p:nvPr/>
        </p:nvSpPr>
        <p:spPr>
          <a:xfrm>
            <a:off x="5269320" y="4288790"/>
            <a:ext cx="3530600" cy="0"/>
          </a:xfrm>
          <a:custGeom>
            <a:avLst/>
            <a:gdLst/>
            <a:ahLst/>
            <a:cxnLst/>
            <a:rect l="l" t="t" r="r" b="b"/>
            <a:pathLst>
              <a:path w="3530600" h="0">
                <a:moveTo>
                  <a:pt x="0" y="0"/>
                </a:moveTo>
                <a:lnTo>
                  <a:pt x="353050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3" name="object 473"/>
          <p:cNvSpPr/>
          <p:nvPr/>
        </p:nvSpPr>
        <p:spPr>
          <a:xfrm>
            <a:off x="533593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4" name="object 474"/>
          <p:cNvSpPr/>
          <p:nvPr/>
        </p:nvSpPr>
        <p:spPr>
          <a:xfrm>
            <a:off x="533593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5" name="object 475"/>
          <p:cNvSpPr/>
          <p:nvPr/>
        </p:nvSpPr>
        <p:spPr>
          <a:xfrm>
            <a:off x="5602387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6" name="object 476"/>
          <p:cNvSpPr/>
          <p:nvPr/>
        </p:nvSpPr>
        <p:spPr>
          <a:xfrm>
            <a:off x="5602387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7" name="object 477"/>
          <p:cNvSpPr/>
          <p:nvPr/>
        </p:nvSpPr>
        <p:spPr>
          <a:xfrm>
            <a:off x="5868840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8" name="object 478"/>
          <p:cNvSpPr/>
          <p:nvPr/>
        </p:nvSpPr>
        <p:spPr>
          <a:xfrm>
            <a:off x="5868840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9" name="object 479"/>
          <p:cNvSpPr/>
          <p:nvPr/>
        </p:nvSpPr>
        <p:spPr>
          <a:xfrm>
            <a:off x="6135294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0" name="object 480"/>
          <p:cNvSpPr/>
          <p:nvPr/>
        </p:nvSpPr>
        <p:spPr>
          <a:xfrm>
            <a:off x="6135294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1" name="object 481"/>
          <p:cNvSpPr/>
          <p:nvPr/>
        </p:nvSpPr>
        <p:spPr>
          <a:xfrm>
            <a:off x="6401748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2" name="object 482"/>
          <p:cNvSpPr/>
          <p:nvPr/>
        </p:nvSpPr>
        <p:spPr>
          <a:xfrm>
            <a:off x="6401748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3" name="object 483"/>
          <p:cNvSpPr/>
          <p:nvPr/>
        </p:nvSpPr>
        <p:spPr>
          <a:xfrm>
            <a:off x="6668201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4" name="object 484"/>
          <p:cNvSpPr/>
          <p:nvPr/>
        </p:nvSpPr>
        <p:spPr>
          <a:xfrm>
            <a:off x="6668201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5" name="object 485"/>
          <p:cNvSpPr/>
          <p:nvPr/>
        </p:nvSpPr>
        <p:spPr>
          <a:xfrm>
            <a:off x="6934655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6" name="object 486"/>
          <p:cNvSpPr/>
          <p:nvPr/>
        </p:nvSpPr>
        <p:spPr>
          <a:xfrm>
            <a:off x="6934655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7" name="object 487"/>
          <p:cNvSpPr/>
          <p:nvPr/>
        </p:nvSpPr>
        <p:spPr>
          <a:xfrm>
            <a:off x="7201108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8" name="object 488"/>
          <p:cNvSpPr/>
          <p:nvPr/>
        </p:nvSpPr>
        <p:spPr>
          <a:xfrm>
            <a:off x="7201108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9" name="object 489"/>
          <p:cNvSpPr/>
          <p:nvPr/>
        </p:nvSpPr>
        <p:spPr>
          <a:xfrm>
            <a:off x="7467562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0" name="object 490"/>
          <p:cNvSpPr/>
          <p:nvPr/>
        </p:nvSpPr>
        <p:spPr>
          <a:xfrm>
            <a:off x="7467562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1" name="object 491"/>
          <p:cNvSpPr/>
          <p:nvPr/>
        </p:nvSpPr>
        <p:spPr>
          <a:xfrm>
            <a:off x="7734015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2" name="object 492"/>
          <p:cNvSpPr/>
          <p:nvPr/>
        </p:nvSpPr>
        <p:spPr>
          <a:xfrm>
            <a:off x="7734015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3" name="object 493"/>
          <p:cNvSpPr/>
          <p:nvPr/>
        </p:nvSpPr>
        <p:spPr>
          <a:xfrm>
            <a:off x="800046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4" name="object 494"/>
          <p:cNvSpPr/>
          <p:nvPr/>
        </p:nvSpPr>
        <p:spPr>
          <a:xfrm>
            <a:off x="8000469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5" name="object 495"/>
          <p:cNvSpPr/>
          <p:nvPr/>
        </p:nvSpPr>
        <p:spPr>
          <a:xfrm>
            <a:off x="826692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6" name="object 496"/>
          <p:cNvSpPr/>
          <p:nvPr/>
        </p:nvSpPr>
        <p:spPr>
          <a:xfrm>
            <a:off x="8266923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7" name="object 497"/>
          <p:cNvSpPr/>
          <p:nvPr/>
        </p:nvSpPr>
        <p:spPr>
          <a:xfrm>
            <a:off x="8533376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8" name="object 498"/>
          <p:cNvSpPr/>
          <p:nvPr/>
        </p:nvSpPr>
        <p:spPr>
          <a:xfrm>
            <a:off x="8533376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9" name="object 499"/>
          <p:cNvSpPr/>
          <p:nvPr/>
        </p:nvSpPr>
        <p:spPr>
          <a:xfrm>
            <a:off x="8799830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0" name="object 500"/>
          <p:cNvSpPr/>
          <p:nvPr/>
        </p:nvSpPr>
        <p:spPr>
          <a:xfrm>
            <a:off x="8799830" y="4288790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1" name="object 501"/>
          <p:cNvSpPr/>
          <p:nvPr/>
        </p:nvSpPr>
        <p:spPr>
          <a:xfrm>
            <a:off x="5269320" y="31496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2" name="object 502"/>
          <p:cNvSpPr/>
          <p:nvPr/>
        </p:nvSpPr>
        <p:spPr>
          <a:xfrm>
            <a:off x="5269320" y="3149600"/>
            <a:ext cx="0" cy="1139190"/>
          </a:xfrm>
          <a:custGeom>
            <a:avLst/>
            <a:gdLst/>
            <a:ahLst/>
            <a:cxnLst/>
            <a:rect l="l" t="t" r="r" b="b"/>
            <a:pathLst>
              <a:path w="0" h="1139189">
                <a:moveTo>
                  <a:pt x="0" y="0"/>
                </a:moveTo>
                <a:lnTo>
                  <a:pt x="0" y="11391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3" name="object 503"/>
          <p:cNvSpPr/>
          <p:nvPr/>
        </p:nvSpPr>
        <p:spPr>
          <a:xfrm>
            <a:off x="5235030" y="428879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4" name="object 504"/>
          <p:cNvSpPr/>
          <p:nvPr/>
        </p:nvSpPr>
        <p:spPr>
          <a:xfrm>
            <a:off x="5235030" y="428879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5" name="object 505"/>
          <p:cNvSpPr/>
          <p:nvPr/>
        </p:nvSpPr>
        <p:spPr>
          <a:xfrm>
            <a:off x="5235030" y="4003992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6" name="object 506"/>
          <p:cNvSpPr/>
          <p:nvPr/>
        </p:nvSpPr>
        <p:spPr>
          <a:xfrm>
            <a:off x="5235030" y="4003992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7" name="object 507"/>
          <p:cNvSpPr/>
          <p:nvPr/>
        </p:nvSpPr>
        <p:spPr>
          <a:xfrm>
            <a:off x="5235030" y="3719195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8" name="object 508"/>
          <p:cNvSpPr/>
          <p:nvPr/>
        </p:nvSpPr>
        <p:spPr>
          <a:xfrm>
            <a:off x="5235030" y="3719195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9" name="object 509"/>
          <p:cNvSpPr/>
          <p:nvPr/>
        </p:nvSpPr>
        <p:spPr>
          <a:xfrm>
            <a:off x="5235030" y="3434397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0" name="object 510"/>
          <p:cNvSpPr/>
          <p:nvPr/>
        </p:nvSpPr>
        <p:spPr>
          <a:xfrm>
            <a:off x="5235030" y="3434397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1" name="object 511"/>
          <p:cNvSpPr/>
          <p:nvPr/>
        </p:nvSpPr>
        <p:spPr>
          <a:xfrm>
            <a:off x="5235030" y="314960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2" name="object 512"/>
          <p:cNvSpPr/>
          <p:nvPr/>
        </p:nvSpPr>
        <p:spPr>
          <a:xfrm>
            <a:off x="5235030" y="3149600"/>
            <a:ext cx="34290" cy="0"/>
          </a:xfrm>
          <a:custGeom>
            <a:avLst/>
            <a:gdLst/>
            <a:ahLst/>
            <a:cxnLst/>
            <a:rect l="l" t="t" r="r" b="b"/>
            <a:pathLst>
              <a:path w="34289" h="0">
                <a:moveTo>
                  <a:pt x="0" y="0"/>
                </a:moveTo>
                <a:lnTo>
                  <a:pt x="342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3" name="object 513"/>
          <p:cNvSpPr/>
          <p:nvPr/>
        </p:nvSpPr>
        <p:spPr>
          <a:xfrm>
            <a:off x="5269320" y="3440093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4" name="object 514"/>
          <p:cNvSpPr/>
          <p:nvPr/>
        </p:nvSpPr>
        <p:spPr>
          <a:xfrm>
            <a:off x="5269320" y="3440093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5" name="object 515"/>
          <p:cNvSpPr/>
          <p:nvPr/>
        </p:nvSpPr>
        <p:spPr>
          <a:xfrm>
            <a:off x="5269320" y="3435331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6" name="object 516"/>
          <p:cNvSpPr/>
          <p:nvPr/>
        </p:nvSpPr>
        <p:spPr>
          <a:xfrm>
            <a:off x="5269320" y="3440093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7" name="object 517"/>
          <p:cNvSpPr/>
          <p:nvPr/>
        </p:nvSpPr>
        <p:spPr>
          <a:xfrm>
            <a:off x="5269320" y="3440093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8" name="object 518"/>
          <p:cNvSpPr/>
          <p:nvPr/>
        </p:nvSpPr>
        <p:spPr>
          <a:xfrm>
            <a:off x="5269320" y="3435331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9" name="object 519"/>
          <p:cNvSpPr/>
          <p:nvPr/>
        </p:nvSpPr>
        <p:spPr>
          <a:xfrm>
            <a:off x="6030581" y="367932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0" name="object 520"/>
          <p:cNvSpPr/>
          <p:nvPr/>
        </p:nvSpPr>
        <p:spPr>
          <a:xfrm>
            <a:off x="6030581" y="367932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1" name="object 521"/>
          <p:cNvSpPr/>
          <p:nvPr/>
        </p:nvSpPr>
        <p:spPr>
          <a:xfrm>
            <a:off x="6068681" y="3593884"/>
            <a:ext cx="0" cy="85725"/>
          </a:xfrm>
          <a:custGeom>
            <a:avLst/>
            <a:gdLst/>
            <a:ahLst/>
            <a:cxnLst/>
            <a:rect l="l" t="t" r="r" b="b"/>
            <a:pathLst>
              <a:path w="0" h="85725">
                <a:moveTo>
                  <a:pt x="0" y="0"/>
                </a:moveTo>
                <a:lnTo>
                  <a:pt x="0" y="854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2" name="object 522"/>
          <p:cNvSpPr/>
          <p:nvPr/>
        </p:nvSpPr>
        <p:spPr>
          <a:xfrm>
            <a:off x="6068681" y="3593884"/>
            <a:ext cx="0" cy="85725"/>
          </a:xfrm>
          <a:custGeom>
            <a:avLst/>
            <a:gdLst/>
            <a:ahLst/>
            <a:cxnLst/>
            <a:rect l="l" t="t" r="r" b="b"/>
            <a:pathLst>
              <a:path w="0" h="85725">
                <a:moveTo>
                  <a:pt x="0" y="85439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3" name="object 523"/>
          <p:cNvSpPr/>
          <p:nvPr/>
        </p:nvSpPr>
        <p:spPr>
          <a:xfrm>
            <a:off x="6030581" y="35938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4" name="object 524"/>
          <p:cNvSpPr/>
          <p:nvPr/>
        </p:nvSpPr>
        <p:spPr>
          <a:xfrm>
            <a:off x="6030581" y="35938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5" name="object 525"/>
          <p:cNvSpPr/>
          <p:nvPr/>
        </p:nvSpPr>
        <p:spPr>
          <a:xfrm>
            <a:off x="6829942" y="36337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6" name="object 526"/>
          <p:cNvSpPr/>
          <p:nvPr/>
        </p:nvSpPr>
        <p:spPr>
          <a:xfrm>
            <a:off x="6829942" y="36337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7" name="object 527"/>
          <p:cNvSpPr/>
          <p:nvPr/>
        </p:nvSpPr>
        <p:spPr>
          <a:xfrm>
            <a:off x="6868042" y="3542620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8" name="object 528"/>
          <p:cNvSpPr/>
          <p:nvPr/>
        </p:nvSpPr>
        <p:spPr>
          <a:xfrm>
            <a:off x="6868042" y="3542620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91135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9" name="object 529"/>
          <p:cNvSpPr/>
          <p:nvPr/>
        </p:nvSpPr>
        <p:spPr>
          <a:xfrm>
            <a:off x="6829942" y="35426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0" name="object 530"/>
          <p:cNvSpPr/>
          <p:nvPr/>
        </p:nvSpPr>
        <p:spPr>
          <a:xfrm>
            <a:off x="6829942" y="354262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1" name="object 531"/>
          <p:cNvSpPr/>
          <p:nvPr/>
        </p:nvSpPr>
        <p:spPr>
          <a:xfrm>
            <a:off x="8695116" y="36223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2" name="object 532"/>
          <p:cNvSpPr/>
          <p:nvPr/>
        </p:nvSpPr>
        <p:spPr>
          <a:xfrm>
            <a:off x="8695116" y="362236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3" name="object 533"/>
          <p:cNvSpPr/>
          <p:nvPr/>
        </p:nvSpPr>
        <p:spPr>
          <a:xfrm>
            <a:off x="8733216" y="3531228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0"/>
                </a:moveTo>
                <a:lnTo>
                  <a:pt x="0" y="91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4" name="object 534"/>
          <p:cNvSpPr/>
          <p:nvPr/>
        </p:nvSpPr>
        <p:spPr>
          <a:xfrm>
            <a:off x="8733216" y="3531228"/>
            <a:ext cx="0" cy="91440"/>
          </a:xfrm>
          <a:custGeom>
            <a:avLst/>
            <a:gdLst/>
            <a:ahLst/>
            <a:cxnLst/>
            <a:rect l="l" t="t" r="r" b="b"/>
            <a:pathLst>
              <a:path w="0" h="91439">
                <a:moveTo>
                  <a:pt x="0" y="91135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5" name="object 535"/>
          <p:cNvSpPr/>
          <p:nvPr/>
        </p:nvSpPr>
        <p:spPr>
          <a:xfrm>
            <a:off x="8695116" y="353122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6" name="object 536"/>
          <p:cNvSpPr/>
          <p:nvPr/>
        </p:nvSpPr>
        <p:spPr>
          <a:xfrm>
            <a:off x="8695116" y="353122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7" name="object 537"/>
          <p:cNvSpPr/>
          <p:nvPr/>
        </p:nvSpPr>
        <p:spPr>
          <a:xfrm>
            <a:off x="5269320" y="3428701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8" name="object 538"/>
          <p:cNvSpPr/>
          <p:nvPr/>
        </p:nvSpPr>
        <p:spPr>
          <a:xfrm>
            <a:off x="5269320" y="3428701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9" name="object 539"/>
          <p:cNvSpPr/>
          <p:nvPr/>
        </p:nvSpPr>
        <p:spPr>
          <a:xfrm>
            <a:off x="5269320" y="3423939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0" name="object 540"/>
          <p:cNvSpPr/>
          <p:nvPr/>
        </p:nvSpPr>
        <p:spPr>
          <a:xfrm>
            <a:off x="5269320" y="3428701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1" name="object 541"/>
          <p:cNvSpPr/>
          <p:nvPr/>
        </p:nvSpPr>
        <p:spPr>
          <a:xfrm>
            <a:off x="5269320" y="3428701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2" name="object 542"/>
          <p:cNvSpPr/>
          <p:nvPr/>
        </p:nvSpPr>
        <p:spPr>
          <a:xfrm>
            <a:off x="5269320" y="3423939"/>
            <a:ext cx="38100" cy="9525"/>
          </a:xfrm>
          <a:custGeom>
            <a:avLst/>
            <a:gdLst/>
            <a:ahLst/>
            <a:cxnLst/>
            <a:rect l="l" t="t" r="r" b="b"/>
            <a:pathLst>
              <a:path w="38100" h="9525">
                <a:moveTo>
                  <a:pt x="0" y="0"/>
                </a:moveTo>
                <a:lnTo>
                  <a:pt x="38100" y="0"/>
                </a:lnTo>
                <a:lnTo>
                  <a:pt x="38100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3" name="object 543"/>
          <p:cNvSpPr/>
          <p:nvPr/>
        </p:nvSpPr>
        <p:spPr>
          <a:xfrm>
            <a:off x="6068681" y="3411613"/>
            <a:ext cx="0" cy="80010"/>
          </a:xfrm>
          <a:custGeom>
            <a:avLst/>
            <a:gdLst/>
            <a:ahLst/>
            <a:cxnLst/>
            <a:rect l="l" t="t" r="r" b="b"/>
            <a:pathLst>
              <a:path w="0" h="80010">
                <a:moveTo>
                  <a:pt x="0" y="79743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4" name="object 544"/>
          <p:cNvSpPr/>
          <p:nvPr/>
        </p:nvSpPr>
        <p:spPr>
          <a:xfrm>
            <a:off x="6068681" y="3411613"/>
            <a:ext cx="0" cy="80010"/>
          </a:xfrm>
          <a:custGeom>
            <a:avLst/>
            <a:gdLst/>
            <a:ahLst/>
            <a:cxnLst/>
            <a:rect l="l" t="t" r="r" b="b"/>
            <a:pathLst>
              <a:path w="0" h="80010">
                <a:moveTo>
                  <a:pt x="0" y="79743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5" name="object 545"/>
          <p:cNvSpPr/>
          <p:nvPr/>
        </p:nvSpPr>
        <p:spPr>
          <a:xfrm>
            <a:off x="6030581" y="349135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6" name="object 546"/>
          <p:cNvSpPr/>
          <p:nvPr/>
        </p:nvSpPr>
        <p:spPr>
          <a:xfrm>
            <a:off x="6030581" y="349135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7" name="object 547"/>
          <p:cNvSpPr/>
          <p:nvPr/>
        </p:nvSpPr>
        <p:spPr>
          <a:xfrm>
            <a:off x="6068681" y="3314782"/>
            <a:ext cx="0" cy="97155"/>
          </a:xfrm>
          <a:custGeom>
            <a:avLst/>
            <a:gdLst/>
            <a:ahLst/>
            <a:cxnLst/>
            <a:rect l="l" t="t" r="r" b="b"/>
            <a:pathLst>
              <a:path w="0" h="97154">
                <a:moveTo>
                  <a:pt x="0" y="0"/>
                </a:moveTo>
                <a:lnTo>
                  <a:pt x="0" y="968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8" name="object 548"/>
          <p:cNvSpPr/>
          <p:nvPr/>
        </p:nvSpPr>
        <p:spPr>
          <a:xfrm>
            <a:off x="6068681" y="3314782"/>
            <a:ext cx="0" cy="97155"/>
          </a:xfrm>
          <a:custGeom>
            <a:avLst/>
            <a:gdLst/>
            <a:ahLst/>
            <a:cxnLst/>
            <a:rect l="l" t="t" r="r" b="b"/>
            <a:pathLst>
              <a:path w="0" h="97154">
                <a:moveTo>
                  <a:pt x="0" y="0"/>
                </a:moveTo>
                <a:lnTo>
                  <a:pt x="0" y="96831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9" name="object 549"/>
          <p:cNvSpPr/>
          <p:nvPr/>
        </p:nvSpPr>
        <p:spPr>
          <a:xfrm>
            <a:off x="6030581" y="33147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0" name="object 550"/>
          <p:cNvSpPr/>
          <p:nvPr/>
        </p:nvSpPr>
        <p:spPr>
          <a:xfrm>
            <a:off x="6030581" y="33147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1" name="object 551"/>
          <p:cNvSpPr/>
          <p:nvPr/>
        </p:nvSpPr>
        <p:spPr>
          <a:xfrm>
            <a:off x="6868042" y="3360350"/>
            <a:ext cx="0" cy="97155"/>
          </a:xfrm>
          <a:custGeom>
            <a:avLst/>
            <a:gdLst/>
            <a:ahLst/>
            <a:cxnLst/>
            <a:rect l="l" t="t" r="r" b="b"/>
            <a:pathLst>
              <a:path w="0" h="97154">
                <a:moveTo>
                  <a:pt x="0" y="0"/>
                </a:moveTo>
                <a:lnTo>
                  <a:pt x="0" y="968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2" name="object 552"/>
          <p:cNvSpPr/>
          <p:nvPr/>
        </p:nvSpPr>
        <p:spPr>
          <a:xfrm>
            <a:off x="6868042" y="3360350"/>
            <a:ext cx="0" cy="97155"/>
          </a:xfrm>
          <a:custGeom>
            <a:avLst/>
            <a:gdLst/>
            <a:ahLst/>
            <a:cxnLst/>
            <a:rect l="l" t="t" r="r" b="b"/>
            <a:pathLst>
              <a:path w="0" h="97154">
                <a:moveTo>
                  <a:pt x="0" y="96830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3" name="object 553"/>
          <p:cNvSpPr/>
          <p:nvPr/>
        </p:nvSpPr>
        <p:spPr>
          <a:xfrm>
            <a:off x="6829942" y="345718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4" name="object 554"/>
          <p:cNvSpPr/>
          <p:nvPr/>
        </p:nvSpPr>
        <p:spPr>
          <a:xfrm>
            <a:off x="6829942" y="345718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5" name="object 555"/>
          <p:cNvSpPr/>
          <p:nvPr/>
        </p:nvSpPr>
        <p:spPr>
          <a:xfrm>
            <a:off x="6868042" y="3229343"/>
            <a:ext cx="0" cy="131445"/>
          </a:xfrm>
          <a:custGeom>
            <a:avLst/>
            <a:gdLst/>
            <a:ahLst/>
            <a:cxnLst/>
            <a:rect l="l" t="t" r="r" b="b"/>
            <a:pathLst>
              <a:path w="0" h="131445">
                <a:moveTo>
                  <a:pt x="0" y="0"/>
                </a:moveTo>
                <a:lnTo>
                  <a:pt x="0" y="13100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6" name="object 556"/>
          <p:cNvSpPr/>
          <p:nvPr/>
        </p:nvSpPr>
        <p:spPr>
          <a:xfrm>
            <a:off x="6868042" y="3229343"/>
            <a:ext cx="0" cy="131445"/>
          </a:xfrm>
          <a:custGeom>
            <a:avLst/>
            <a:gdLst/>
            <a:ahLst/>
            <a:cxnLst/>
            <a:rect l="l" t="t" r="r" b="b"/>
            <a:pathLst>
              <a:path w="0" h="131445">
                <a:moveTo>
                  <a:pt x="0" y="0"/>
                </a:moveTo>
                <a:lnTo>
                  <a:pt x="0" y="131006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7" name="object 557"/>
          <p:cNvSpPr/>
          <p:nvPr/>
        </p:nvSpPr>
        <p:spPr>
          <a:xfrm>
            <a:off x="6829942" y="322934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8" name="object 558"/>
          <p:cNvSpPr/>
          <p:nvPr/>
        </p:nvSpPr>
        <p:spPr>
          <a:xfrm>
            <a:off x="6829942" y="322934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9" name="object 559"/>
          <p:cNvSpPr/>
          <p:nvPr/>
        </p:nvSpPr>
        <p:spPr>
          <a:xfrm>
            <a:off x="8695116" y="347426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0" name="object 560"/>
          <p:cNvSpPr/>
          <p:nvPr/>
        </p:nvSpPr>
        <p:spPr>
          <a:xfrm>
            <a:off x="8695116" y="347426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1" name="object 561"/>
          <p:cNvSpPr/>
          <p:nvPr/>
        </p:nvSpPr>
        <p:spPr>
          <a:xfrm>
            <a:off x="8733216" y="3314782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5948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2" name="object 562"/>
          <p:cNvSpPr/>
          <p:nvPr/>
        </p:nvSpPr>
        <p:spPr>
          <a:xfrm>
            <a:off x="8733216" y="3314782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159486"/>
                </a:moveTo>
                <a:lnTo>
                  <a:pt x="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3" name="object 563"/>
          <p:cNvSpPr/>
          <p:nvPr/>
        </p:nvSpPr>
        <p:spPr>
          <a:xfrm>
            <a:off x="8695116" y="33147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4" name="object 564"/>
          <p:cNvSpPr/>
          <p:nvPr/>
        </p:nvSpPr>
        <p:spPr>
          <a:xfrm>
            <a:off x="8695116" y="33147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5" name="object 565"/>
          <p:cNvSpPr/>
          <p:nvPr/>
        </p:nvSpPr>
        <p:spPr>
          <a:xfrm>
            <a:off x="5269320" y="3440093"/>
            <a:ext cx="3463925" cy="193675"/>
          </a:xfrm>
          <a:custGeom>
            <a:avLst/>
            <a:gdLst/>
            <a:ahLst/>
            <a:cxnLst/>
            <a:rect l="l" t="t" r="r" b="b"/>
            <a:pathLst>
              <a:path w="3463925" h="193675">
                <a:moveTo>
                  <a:pt x="0" y="0"/>
                </a:moveTo>
                <a:lnTo>
                  <a:pt x="799360" y="193662"/>
                </a:lnTo>
                <a:lnTo>
                  <a:pt x="1598721" y="148094"/>
                </a:lnTo>
                <a:lnTo>
                  <a:pt x="3463895" y="136702"/>
                </a:lnTo>
              </a:path>
            </a:pathLst>
          </a:custGeom>
          <a:ln w="19050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6" name="object 566"/>
          <p:cNvSpPr/>
          <p:nvPr/>
        </p:nvSpPr>
        <p:spPr>
          <a:xfrm>
            <a:off x="5250270" y="342104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7" name="object 567"/>
          <p:cNvSpPr/>
          <p:nvPr/>
        </p:nvSpPr>
        <p:spPr>
          <a:xfrm>
            <a:off x="5250270" y="342104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8" name="object 568"/>
          <p:cNvSpPr/>
          <p:nvPr/>
        </p:nvSpPr>
        <p:spPr>
          <a:xfrm>
            <a:off x="6049631" y="361470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9" name="object 569"/>
          <p:cNvSpPr/>
          <p:nvPr/>
        </p:nvSpPr>
        <p:spPr>
          <a:xfrm>
            <a:off x="6049631" y="361470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0" name="object 570"/>
          <p:cNvSpPr/>
          <p:nvPr/>
        </p:nvSpPr>
        <p:spPr>
          <a:xfrm>
            <a:off x="6848992" y="356913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1" name="object 571"/>
          <p:cNvSpPr/>
          <p:nvPr/>
        </p:nvSpPr>
        <p:spPr>
          <a:xfrm>
            <a:off x="6848992" y="356913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2" name="object 572"/>
          <p:cNvSpPr/>
          <p:nvPr/>
        </p:nvSpPr>
        <p:spPr>
          <a:xfrm>
            <a:off x="8714166" y="355774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3" name="object 573"/>
          <p:cNvSpPr/>
          <p:nvPr/>
        </p:nvSpPr>
        <p:spPr>
          <a:xfrm>
            <a:off x="8714166" y="355774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4" name="object 574"/>
          <p:cNvSpPr/>
          <p:nvPr/>
        </p:nvSpPr>
        <p:spPr>
          <a:xfrm>
            <a:off x="5269320" y="3360350"/>
            <a:ext cx="3463925" cy="68580"/>
          </a:xfrm>
          <a:custGeom>
            <a:avLst/>
            <a:gdLst/>
            <a:ahLst/>
            <a:cxnLst/>
            <a:rect l="l" t="t" r="r" b="b"/>
            <a:pathLst>
              <a:path w="3463925" h="68579">
                <a:moveTo>
                  <a:pt x="0" y="68351"/>
                </a:moveTo>
                <a:lnTo>
                  <a:pt x="799360" y="51263"/>
                </a:lnTo>
                <a:lnTo>
                  <a:pt x="1598721" y="0"/>
                </a:lnTo>
                <a:lnTo>
                  <a:pt x="3463895" y="34175"/>
                </a:lnTo>
              </a:path>
            </a:pathLst>
          </a:custGeom>
          <a:ln w="19049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5" name="object 575"/>
          <p:cNvSpPr/>
          <p:nvPr/>
        </p:nvSpPr>
        <p:spPr>
          <a:xfrm>
            <a:off x="5250270" y="340965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6" name="object 576"/>
          <p:cNvSpPr/>
          <p:nvPr/>
        </p:nvSpPr>
        <p:spPr>
          <a:xfrm>
            <a:off x="5250270" y="340965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7" name="object 577"/>
          <p:cNvSpPr/>
          <p:nvPr/>
        </p:nvSpPr>
        <p:spPr>
          <a:xfrm>
            <a:off x="6049631" y="339256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8" name="object 578"/>
          <p:cNvSpPr/>
          <p:nvPr/>
        </p:nvSpPr>
        <p:spPr>
          <a:xfrm>
            <a:off x="6049631" y="339256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9" name="object 579"/>
          <p:cNvSpPr/>
          <p:nvPr/>
        </p:nvSpPr>
        <p:spPr>
          <a:xfrm>
            <a:off x="6848992" y="33413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0" name="object 580"/>
          <p:cNvSpPr/>
          <p:nvPr/>
        </p:nvSpPr>
        <p:spPr>
          <a:xfrm>
            <a:off x="6848992" y="33413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1" name="object 581"/>
          <p:cNvSpPr/>
          <p:nvPr/>
        </p:nvSpPr>
        <p:spPr>
          <a:xfrm>
            <a:off x="8714166" y="337547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2" name="object 582"/>
          <p:cNvSpPr/>
          <p:nvPr/>
        </p:nvSpPr>
        <p:spPr>
          <a:xfrm>
            <a:off x="8714166" y="337547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3" name="object 583"/>
          <p:cNvSpPr txBox="1"/>
          <p:nvPr/>
        </p:nvSpPr>
        <p:spPr>
          <a:xfrm>
            <a:off x="5231220" y="433862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4" name="object 584"/>
          <p:cNvSpPr txBox="1"/>
          <p:nvPr/>
        </p:nvSpPr>
        <p:spPr>
          <a:xfrm>
            <a:off x="5497674" y="433862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5" name="object 585"/>
          <p:cNvSpPr txBox="1"/>
          <p:nvPr/>
        </p:nvSpPr>
        <p:spPr>
          <a:xfrm>
            <a:off x="5018722" y="4200194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0.0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6" name="object 586"/>
          <p:cNvSpPr txBox="1"/>
          <p:nvPr/>
        </p:nvSpPr>
        <p:spPr>
          <a:xfrm>
            <a:off x="5018722" y="3915397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0.5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7" name="object 587"/>
          <p:cNvSpPr txBox="1"/>
          <p:nvPr/>
        </p:nvSpPr>
        <p:spPr>
          <a:xfrm>
            <a:off x="5018722" y="3630600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1.0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8" name="object 588"/>
          <p:cNvSpPr txBox="1"/>
          <p:nvPr/>
        </p:nvSpPr>
        <p:spPr>
          <a:xfrm>
            <a:off x="5018722" y="3345801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9" name="object 589"/>
          <p:cNvSpPr txBox="1"/>
          <p:nvPr/>
        </p:nvSpPr>
        <p:spPr>
          <a:xfrm>
            <a:off x="5018722" y="3061004"/>
            <a:ext cx="1701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2.0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0" name="object 590"/>
          <p:cNvSpPr/>
          <p:nvPr/>
        </p:nvSpPr>
        <p:spPr>
          <a:xfrm>
            <a:off x="7058230" y="37499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1" name="object 591"/>
          <p:cNvSpPr/>
          <p:nvPr/>
        </p:nvSpPr>
        <p:spPr>
          <a:xfrm>
            <a:off x="7058230" y="37499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2" name="object 592"/>
          <p:cNvSpPr txBox="1"/>
          <p:nvPr/>
        </p:nvSpPr>
        <p:spPr>
          <a:xfrm>
            <a:off x="8252380" y="3680367"/>
            <a:ext cx="3905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Placebo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3" name="object 593"/>
          <p:cNvSpPr/>
          <p:nvPr/>
        </p:nvSpPr>
        <p:spPr>
          <a:xfrm>
            <a:off x="8001048" y="3768962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 h="0">
                <a:moveTo>
                  <a:pt x="0" y="0"/>
                </a:moveTo>
                <a:lnTo>
                  <a:pt x="241807" y="0"/>
                </a:lnTo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4" name="object 594"/>
          <p:cNvSpPr/>
          <p:nvPr/>
        </p:nvSpPr>
        <p:spPr>
          <a:xfrm>
            <a:off x="8001048" y="3768962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 h="0">
                <a:moveTo>
                  <a:pt x="0" y="0"/>
                </a:moveTo>
                <a:lnTo>
                  <a:pt x="241807" y="0"/>
                </a:lnTo>
              </a:path>
            </a:pathLst>
          </a:custGeom>
          <a:ln w="1905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5" name="object 595"/>
          <p:cNvSpPr/>
          <p:nvPr/>
        </p:nvSpPr>
        <p:spPr>
          <a:xfrm>
            <a:off x="8102901" y="37499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38100"/>
                </a:move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6" name="object 596"/>
          <p:cNvSpPr/>
          <p:nvPr/>
        </p:nvSpPr>
        <p:spPr>
          <a:xfrm>
            <a:off x="8102901" y="37499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100" y="19050"/>
                </a:moveTo>
                <a:lnTo>
                  <a:pt x="36602" y="26464"/>
                </a:lnTo>
                <a:lnTo>
                  <a:pt x="32520" y="32520"/>
                </a:lnTo>
                <a:lnTo>
                  <a:pt x="26464" y="36602"/>
                </a:lnTo>
                <a:lnTo>
                  <a:pt x="19050" y="38100"/>
                </a:lnTo>
                <a:lnTo>
                  <a:pt x="11634" y="36602"/>
                </a:lnTo>
                <a:lnTo>
                  <a:pt x="5579" y="32520"/>
                </a:lnTo>
                <a:lnTo>
                  <a:pt x="1497" y="26464"/>
                </a:lnTo>
                <a:lnTo>
                  <a:pt x="0" y="19050"/>
                </a:lnTo>
                <a:lnTo>
                  <a:pt x="1497" y="11634"/>
                </a:lnTo>
                <a:lnTo>
                  <a:pt x="5579" y="5579"/>
                </a:lnTo>
                <a:lnTo>
                  <a:pt x="11634" y="1497"/>
                </a:lnTo>
                <a:lnTo>
                  <a:pt x="19050" y="0"/>
                </a:lnTo>
                <a:lnTo>
                  <a:pt x="26464" y="1497"/>
                </a:lnTo>
                <a:lnTo>
                  <a:pt x="32520" y="5579"/>
                </a:lnTo>
                <a:lnTo>
                  <a:pt x="36602" y="11634"/>
                </a:lnTo>
                <a:lnTo>
                  <a:pt x="38100" y="19050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7" name="object 597"/>
          <p:cNvSpPr txBox="1"/>
          <p:nvPr/>
        </p:nvSpPr>
        <p:spPr>
          <a:xfrm>
            <a:off x="4244438" y="4672452"/>
            <a:ext cx="12033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2430" algn="l"/>
                <a:tab pos="958850" algn="l"/>
              </a:tabLst>
            </a:pPr>
            <a:r>
              <a:rPr dirty="0" sz="900" spc="-5">
                <a:latin typeface="Calibri"/>
                <a:cs typeface="Calibri"/>
              </a:rPr>
              <a:t>134</a:t>
            </a:r>
            <a:r>
              <a:rPr dirty="0" sz="900">
                <a:latin typeface="Calibri"/>
                <a:cs typeface="Calibri"/>
              </a:rPr>
              <a:t>5	</a:t>
            </a:r>
            <a:r>
              <a:rPr dirty="0" sz="900" spc="-5">
                <a:latin typeface="Calibri"/>
                <a:cs typeface="Calibri"/>
              </a:rPr>
              <a:t>BA</a:t>
            </a:r>
            <a:r>
              <a:rPr dirty="0" sz="900">
                <a:latin typeface="Calibri"/>
                <a:cs typeface="Calibri"/>
              </a:rPr>
              <a:t>,</a:t>
            </a:r>
            <a:r>
              <a:rPr dirty="0" sz="900" spc="-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n	</a:t>
            </a:r>
            <a:r>
              <a:rPr dirty="0" sz="900" spc="-5">
                <a:latin typeface="Calibri"/>
                <a:cs typeface="Calibri"/>
              </a:rPr>
              <a:t>1487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tabLst>
                <a:tab pos="392430" algn="l"/>
              </a:tabLst>
            </a:pPr>
            <a:r>
              <a:rPr dirty="0" sz="900" spc="-5">
                <a:latin typeface="Calibri"/>
                <a:cs typeface="Calibri"/>
              </a:rPr>
              <a:t>680	Placebo, </a:t>
            </a:r>
            <a:r>
              <a:rPr dirty="0" sz="900">
                <a:latin typeface="Calibri"/>
                <a:cs typeface="Calibri"/>
              </a:rPr>
              <a:t>n</a:t>
            </a:r>
            <a:r>
              <a:rPr dirty="0" sz="900" spc="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739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8" name="object 598"/>
          <p:cNvSpPr txBox="1"/>
          <p:nvPr/>
        </p:nvSpPr>
        <p:spPr>
          <a:xfrm>
            <a:off x="5973617" y="4672452"/>
            <a:ext cx="2571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1422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726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9" name="object 599"/>
          <p:cNvSpPr txBox="1"/>
          <p:nvPr/>
        </p:nvSpPr>
        <p:spPr>
          <a:xfrm>
            <a:off x="5764128" y="4338625"/>
            <a:ext cx="3040380" cy="633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7015" algn="l"/>
                <a:tab pos="513715" algn="l"/>
                <a:tab pos="779780" algn="l"/>
                <a:tab pos="1046480" algn="l"/>
                <a:tab pos="1312545" algn="l"/>
                <a:tab pos="1579245" algn="l"/>
                <a:tab pos="1845945" algn="l"/>
                <a:tab pos="2112010" algn="l"/>
                <a:tab pos="2378710" algn="l"/>
                <a:tab pos="2645410" algn="l"/>
                <a:tab pos="2911475" algn="l"/>
              </a:tabLst>
            </a:pP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52</a:t>
            </a:r>
            <a:endParaRPr sz="900">
              <a:latin typeface="Calibri"/>
              <a:cs typeface="Calibri"/>
            </a:endParaRPr>
          </a:p>
          <a:p>
            <a:pPr marL="98425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Time,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weeks</a:t>
            </a:r>
            <a:endParaRPr sz="900">
              <a:latin typeface="Calibri"/>
              <a:cs typeface="Calibri"/>
            </a:endParaRPr>
          </a:p>
          <a:p>
            <a:pPr algn="ctr" marR="756285">
              <a:lnSpc>
                <a:spcPct val="100000"/>
              </a:lnSpc>
              <a:spcBef>
                <a:spcPts val="465"/>
              </a:spcBef>
            </a:pPr>
            <a:r>
              <a:rPr dirty="0" sz="900" spc="-5">
                <a:latin typeface="Calibri"/>
                <a:cs typeface="Calibri"/>
              </a:rPr>
              <a:t>1393</a:t>
            </a:r>
            <a:endParaRPr sz="900">
              <a:latin typeface="Calibri"/>
              <a:cs typeface="Calibri"/>
            </a:endParaRPr>
          </a:p>
          <a:p>
            <a:pPr algn="ctr" marR="75692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708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0" name="object 600"/>
          <p:cNvSpPr txBox="1"/>
          <p:nvPr/>
        </p:nvSpPr>
        <p:spPr>
          <a:xfrm>
            <a:off x="8637666" y="4672452"/>
            <a:ext cx="2571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1359</a:t>
            </a:r>
            <a:endParaRPr sz="9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683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1" name="object 601"/>
          <p:cNvSpPr txBox="1"/>
          <p:nvPr/>
        </p:nvSpPr>
        <p:spPr>
          <a:xfrm>
            <a:off x="5691342" y="2128824"/>
            <a:ext cx="3111500" cy="869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  <a:tab pos="526415" algn="l"/>
                <a:tab pos="799465" algn="l"/>
                <a:tab pos="1072515" algn="l"/>
                <a:tab pos="1344930" algn="l"/>
                <a:tab pos="1617980" algn="l"/>
                <a:tab pos="1891030" algn="l"/>
                <a:tab pos="2164080" algn="l"/>
                <a:tab pos="2437130" algn="l"/>
                <a:tab pos="2709545" algn="l"/>
                <a:tab pos="2982595" algn="l"/>
              </a:tabLst>
            </a:pP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2	</a:t>
            </a:r>
            <a:r>
              <a:rPr dirty="0" sz="900" spc="-5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6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0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4	</a:t>
            </a:r>
            <a:r>
              <a:rPr dirty="0" sz="900" spc="-5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8	</a:t>
            </a:r>
            <a:r>
              <a:rPr dirty="0" sz="900" spc="-5">
                <a:latin typeface="Calibri"/>
                <a:cs typeface="Calibri"/>
              </a:rPr>
              <a:t>52</a:t>
            </a:r>
            <a:endParaRPr sz="900">
              <a:latin typeface="Calibri"/>
              <a:cs typeface="Calibri"/>
            </a:endParaRPr>
          </a:p>
          <a:p>
            <a:pPr algn="ctr" marR="498475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Time,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weeks</a:t>
            </a:r>
            <a:endParaRPr sz="900">
              <a:latin typeface="Calibri"/>
              <a:cs typeface="Calibri"/>
            </a:endParaRPr>
          </a:p>
          <a:p>
            <a:pPr marL="229870">
              <a:lnSpc>
                <a:spcPct val="100000"/>
              </a:lnSpc>
              <a:spcBef>
                <a:spcPts val="330"/>
              </a:spcBef>
              <a:tabLst>
                <a:tab pos="1064260" algn="l"/>
                <a:tab pos="1898014" algn="l"/>
              </a:tabLst>
            </a:pPr>
            <a:r>
              <a:rPr dirty="0" sz="900" spc="-5">
                <a:latin typeface="Calibri"/>
                <a:cs typeface="Calibri"/>
              </a:rPr>
              <a:t>1427	1396	1375</a:t>
            </a:r>
            <a:endParaRPr sz="900">
              <a:latin typeface="Calibri"/>
              <a:cs typeface="Calibri"/>
            </a:endParaRPr>
          </a:p>
          <a:p>
            <a:pPr marL="258445">
              <a:lnSpc>
                <a:spcPct val="100000"/>
              </a:lnSpc>
              <a:tabLst>
                <a:tab pos="1092835" algn="l"/>
                <a:tab pos="1924050" algn="l"/>
              </a:tabLst>
            </a:pPr>
            <a:r>
              <a:rPr dirty="0" sz="900" spc="-5">
                <a:latin typeface="Calibri"/>
                <a:cs typeface="Calibri"/>
              </a:rPr>
              <a:t>726	708	692</a:t>
            </a:r>
            <a:endParaRPr sz="900">
              <a:latin typeface="Calibri"/>
              <a:cs typeface="Calibri"/>
            </a:endParaRPr>
          </a:p>
          <a:p>
            <a:pPr algn="ctr" marR="594995">
              <a:lnSpc>
                <a:spcPct val="100000"/>
              </a:lnSpc>
              <a:spcBef>
                <a:spcPts val="430"/>
              </a:spcBef>
            </a:pPr>
            <a:r>
              <a:rPr dirty="0" sz="1300" spc="-5" b="1">
                <a:solidFill>
                  <a:srgbClr val="AD1929"/>
                </a:solidFill>
                <a:latin typeface="Calibri"/>
                <a:cs typeface="Calibri"/>
              </a:rPr>
              <a:t>hsCRP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02" name="object 602"/>
          <p:cNvSpPr txBox="1"/>
          <p:nvPr/>
        </p:nvSpPr>
        <p:spPr>
          <a:xfrm>
            <a:off x="1246665" y="1310594"/>
            <a:ext cx="2985135" cy="669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6350">
              <a:lnSpc>
                <a:spcPct val="100000"/>
              </a:lnSpc>
              <a:spcBef>
                <a:spcPts val="100"/>
              </a:spcBef>
              <a:tabLst>
                <a:tab pos="1540510" algn="l"/>
                <a:tab pos="2606675" algn="l"/>
              </a:tabLst>
            </a:pPr>
            <a:r>
              <a:rPr dirty="0" u="heavy" baseline="15432" sz="1350">
                <a:uFill>
                  <a:solidFill>
                    <a:srgbClr val="4F81BD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900" spc="-5">
                <a:latin typeface="Calibri"/>
                <a:cs typeface="Calibri"/>
              </a:rPr>
              <a:t>Bempedoi</a:t>
            </a:r>
            <a:r>
              <a:rPr dirty="0" sz="900">
                <a:latin typeface="Calibri"/>
                <a:cs typeface="Calibri"/>
              </a:rPr>
              <a:t>c</a:t>
            </a:r>
            <a:r>
              <a:rPr dirty="0" sz="900" spc="-5">
                <a:latin typeface="Calibri"/>
                <a:cs typeface="Calibri"/>
              </a:rPr>
              <a:t> Aci</a:t>
            </a:r>
            <a:r>
              <a:rPr dirty="0" sz="900">
                <a:latin typeface="Calibri"/>
                <a:cs typeface="Calibri"/>
              </a:rPr>
              <a:t>d	</a:t>
            </a:r>
            <a:r>
              <a:rPr dirty="0" sz="900" spc="-5">
                <a:latin typeface="Calibri"/>
                <a:cs typeface="Calibri"/>
              </a:rPr>
              <a:t>Placebo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91135" marR="275590" indent="-179070">
              <a:lnSpc>
                <a:spcPct val="100000"/>
              </a:lnSpc>
              <a:spcBef>
                <a:spcPts val="5"/>
              </a:spcBef>
            </a:pPr>
            <a:r>
              <a:rPr dirty="0" sz="1100" spc="-5">
                <a:latin typeface="Calibri"/>
                <a:cs typeface="Calibri"/>
              </a:rPr>
              <a:t>Placebo-corrected LS mean difference (95% CI):  Week 12: –13.3% (–15.1, –11.6); </a:t>
            </a:r>
            <a:r>
              <a:rPr dirty="0" sz="1100" i="1">
                <a:latin typeface="Calibri"/>
                <a:cs typeface="Calibri"/>
              </a:rPr>
              <a:t>P </a:t>
            </a:r>
            <a:r>
              <a:rPr dirty="0" sz="1100">
                <a:latin typeface="Calibri"/>
                <a:cs typeface="Calibri"/>
              </a:rPr>
              <a:t>&lt;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.001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3" name="object 603"/>
          <p:cNvSpPr txBox="1"/>
          <p:nvPr/>
        </p:nvSpPr>
        <p:spPr>
          <a:xfrm>
            <a:off x="5626223" y="1297116"/>
            <a:ext cx="3041650" cy="682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02105">
              <a:lnSpc>
                <a:spcPct val="100000"/>
              </a:lnSpc>
              <a:spcBef>
                <a:spcPts val="100"/>
              </a:spcBef>
              <a:tabLst>
                <a:tab pos="2663190" algn="l"/>
              </a:tabLst>
            </a:pPr>
            <a:r>
              <a:rPr dirty="0" sz="900" spc="-5">
                <a:latin typeface="Calibri"/>
                <a:cs typeface="Calibri"/>
              </a:rPr>
              <a:t>Bempedoi</a:t>
            </a:r>
            <a:r>
              <a:rPr dirty="0" sz="900">
                <a:latin typeface="Calibri"/>
                <a:cs typeface="Calibri"/>
              </a:rPr>
              <a:t>c</a:t>
            </a:r>
            <a:r>
              <a:rPr dirty="0" sz="900" spc="-5">
                <a:latin typeface="Calibri"/>
                <a:cs typeface="Calibri"/>
              </a:rPr>
              <a:t> Aci</a:t>
            </a:r>
            <a:r>
              <a:rPr dirty="0" sz="900">
                <a:latin typeface="Calibri"/>
                <a:cs typeface="Calibri"/>
              </a:rPr>
              <a:t>d	</a:t>
            </a:r>
            <a:r>
              <a:rPr dirty="0" sz="900" spc="-5">
                <a:latin typeface="Calibri"/>
                <a:cs typeface="Calibri"/>
              </a:rPr>
              <a:t>Placebo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226695" marR="332740" indent="-214629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Placebo-corrected LS mean difference (95% CI):  Week 12: –11.1% (–12.5, –9.8); </a:t>
            </a:r>
            <a:r>
              <a:rPr dirty="0" sz="1100" i="1">
                <a:latin typeface="Calibri"/>
                <a:cs typeface="Calibri"/>
              </a:rPr>
              <a:t>P </a:t>
            </a:r>
            <a:r>
              <a:rPr dirty="0" sz="1100">
                <a:latin typeface="Calibri"/>
                <a:cs typeface="Calibri"/>
              </a:rPr>
              <a:t>&lt;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.001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4" name="object 604"/>
          <p:cNvSpPr txBox="1"/>
          <p:nvPr/>
        </p:nvSpPr>
        <p:spPr>
          <a:xfrm>
            <a:off x="1301094" y="3537693"/>
            <a:ext cx="2956560" cy="68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03680">
              <a:lnSpc>
                <a:spcPct val="100000"/>
              </a:lnSpc>
              <a:spcBef>
                <a:spcPts val="100"/>
              </a:spcBef>
              <a:tabLst>
                <a:tab pos="2578100" algn="l"/>
              </a:tabLst>
            </a:pPr>
            <a:r>
              <a:rPr dirty="0" sz="900" spc="-5">
                <a:latin typeface="Calibri"/>
                <a:cs typeface="Calibri"/>
              </a:rPr>
              <a:t>Bempedoi</a:t>
            </a:r>
            <a:r>
              <a:rPr dirty="0" sz="900">
                <a:latin typeface="Calibri"/>
                <a:cs typeface="Calibri"/>
              </a:rPr>
              <a:t>c</a:t>
            </a:r>
            <a:r>
              <a:rPr dirty="0" sz="900" spc="-5">
                <a:latin typeface="Calibri"/>
                <a:cs typeface="Calibri"/>
              </a:rPr>
              <a:t> Aci</a:t>
            </a:r>
            <a:r>
              <a:rPr dirty="0" sz="900">
                <a:latin typeface="Calibri"/>
                <a:cs typeface="Calibri"/>
              </a:rPr>
              <a:t>d	</a:t>
            </a:r>
            <a:r>
              <a:rPr dirty="0" sz="900" spc="-5">
                <a:latin typeface="Calibri"/>
                <a:cs typeface="Calibri"/>
              </a:rPr>
              <a:t>Placebo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91135" marR="247015" indent="-17907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Placebo-corrected LS mean difference (95% CI):  Week 12: –11.9% (–13.6, –10.2); </a:t>
            </a:r>
            <a:r>
              <a:rPr dirty="0" sz="1100" i="1">
                <a:latin typeface="Calibri"/>
                <a:cs typeface="Calibri"/>
              </a:rPr>
              <a:t>P </a:t>
            </a:r>
            <a:r>
              <a:rPr dirty="0" sz="1100">
                <a:latin typeface="Calibri"/>
                <a:cs typeface="Calibri"/>
              </a:rPr>
              <a:t>&lt;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.001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5" name="object 605"/>
          <p:cNvSpPr txBox="1"/>
          <p:nvPr/>
        </p:nvSpPr>
        <p:spPr>
          <a:xfrm>
            <a:off x="5859007" y="3643233"/>
            <a:ext cx="2366010" cy="58039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097280">
              <a:lnSpc>
                <a:spcPct val="100000"/>
              </a:lnSpc>
              <a:spcBef>
                <a:spcPts val="390"/>
              </a:spcBef>
              <a:tabLst>
                <a:tab pos="1360805" algn="l"/>
              </a:tabLst>
            </a:pPr>
            <a:r>
              <a:rPr dirty="0" u="sng" baseline="24691" sz="1350">
                <a:uFill>
                  <a:solidFill>
                    <a:srgbClr val="4F81BD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900" spc="-5">
                <a:latin typeface="Calibri"/>
                <a:cs typeface="Calibri"/>
              </a:rPr>
              <a:t>Bempedoic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Acid</a:t>
            </a:r>
            <a:endParaRPr sz="900">
              <a:latin typeface="Calibri"/>
              <a:cs typeface="Calibri"/>
            </a:endParaRPr>
          </a:p>
          <a:p>
            <a:pPr marL="13970" marR="5080" indent="-1905">
              <a:lnSpc>
                <a:spcPct val="100000"/>
              </a:lnSpc>
              <a:spcBef>
                <a:spcPts val="359"/>
              </a:spcBef>
            </a:pPr>
            <a:r>
              <a:rPr dirty="0" sz="1100" spc="-5">
                <a:latin typeface="Calibri"/>
                <a:cs typeface="Calibri"/>
              </a:rPr>
              <a:t>Placebo-corrected location shift (95% CI):  Week 12: –21.5% (–27.0, –16.0); </a:t>
            </a:r>
            <a:r>
              <a:rPr dirty="0" sz="1100" i="1">
                <a:latin typeface="Calibri"/>
                <a:cs typeface="Calibri"/>
              </a:rPr>
              <a:t>P </a:t>
            </a:r>
            <a:r>
              <a:rPr dirty="0" sz="1100">
                <a:latin typeface="Calibri"/>
                <a:cs typeface="Calibri"/>
              </a:rPr>
              <a:t>&lt;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.001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5590" y="318323"/>
            <a:ext cx="22320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Conclusions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216914"/>
            <a:ext cx="8019415" cy="3359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CLEAR Harmony provides the largest evidence to date that BA is safe as an  adjunct to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guideline-based statin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regimen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95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Adverse event profile of BA was generally similar to that of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placebo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70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Background statin intensity did not influence the safety profile of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BA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BA reduced LDL-C at week 12 by 18.1% (ITT) and 19.8%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(on-treatment)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95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Significant reductions in LDL-C were observed through to week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52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75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BA also significantly lowered non–HDL-C, total cholesterol, apoB, 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hsCRP</a:t>
            </a:r>
            <a:endParaRPr sz="1800">
              <a:latin typeface="Calibri"/>
              <a:cs typeface="Calibri"/>
            </a:endParaRPr>
          </a:p>
          <a:p>
            <a:pPr marL="355600" marR="69215" indent="-342900">
              <a:lnSpc>
                <a:spcPct val="100000"/>
              </a:lnSpc>
              <a:spcBef>
                <a:spcPts val="455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BA provides an additional therapeutic option to safely lower LDL-C in high  ASCVD risk patients treated with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statins</a:t>
            </a:r>
            <a:endParaRPr sz="2000">
              <a:latin typeface="Calibri"/>
              <a:cs typeface="Calibri"/>
            </a:endParaRPr>
          </a:p>
          <a:p>
            <a:pPr marL="12700" marR="694690">
              <a:lnSpc>
                <a:spcPct val="100000"/>
              </a:lnSpc>
              <a:spcBef>
                <a:spcPts val="760"/>
              </a:spcBef>
            </a:pPr>
            <a:r>
              <a:rPr dirty="0" sz="900">
                <a:latin typeface="Calibri"/>
                <a:cs typeface="Calibri"/>
              </a:rPr>
              <a:t>apoB, apolipoprotein </a:t>
            </a:r>
            <a:r>
              <a:rPr dirty="0" sz="900" spc="-5">
                <a:latin typeface="Calibri"/>
                <a:cs typeface="Calibri"/>
              </a:rPr>
              <a:t>B; ASCVD, </a:t>
            </a:r>
            <a:r>
              <a:rPr dirty="0" sz="900">
                <a:latin typeface="Calibri"/>
                <a:cs typeface="Calibri"/>
              </a:rPr>
              <a:t>atherosclerotic </a:t>
            </a:r>
            <a:r>
              <a:rPr dirty="0" sz="900" spc="-5">
                <a:latin typeface="Calibri"/>
                <a:cs typeface="Calibri"/>
              </a:rPr>
              <a:t>cardiovascular disease; 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CI, confidence interval; hsCRP, high-sensitivity C-reactive protein;  LDL-C, low-density lipoprotein cholesterol; non–HDL-C, non–high-density lipoprotein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cholesterol.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6595" y="211196"/>
            <a:ext cx="4301490" cy="49403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050" spc="40" b="1">
                <a:solidFill>
                  <a:srgbClr val="AA1F31"/>
                </a:solidFill>
                <a:latin typeface="Arial"/>
                <a:cs typeface="Arial"/>
              </a:rPr>
              <a:t>Declaration </a:t>
            </a:r>
            <a:r>
              <a:rPr dirty="0" sz="3050" spc="125" b="1">
                <a:solidFill>
                  <a:srgbClr val="AA1F31"/>
                </a:solidFill>
                <a:latin typeface="Arial"/>
                <a:cs typeface="Arial"/>
              </a:rPr>
              <a:t>of</a:t>
            </a:r>
            <a:r>
              <a:rPr dirty="0" sz="3050" spc="114" b="1">
                <a:solidFill>
                  <a:srgbClr val="AA1F31"/>
                </a:solidFill>
                <a:latin typeface="Arial"/>
                <a:cs typeface="Arial"/>
              </a:rPr>
              <a:t> </a:t>
            </a:r>
            <a:r>
              <a:rPr dirty="0" sz="3050" spc="35" b="1">
                <a:solidFill>
                  <a:srgbClr val="AA1F31"/>
                </a:solidFill>
                <a:latin typeface="Arial"/>
                <a:cs typeface="Arial"/>
              </a:rPr>
              <a:t>interest</a:t>
            </a:r>
            <a:endParaRPr sz="3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165" y="1481009"/>
            <a:ext cx="8113395" cy="126365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 indent="7620">
              <a:lnSpc>
                <a:spcPct val="116300"/>
              </a:lnSpc>
              <a:spcBef>
                <a:spcPts val="70"/>
              </a:spcBef>
            </a:pPr>
            <a:r>
              <a:rPr dirty="0" sz="1750" spc="10">
                <a:solidFill>
                  <a:srgbClr val="4B4B4B"/>
                </a:solidFill>
                <a:latin typeface="Arial"/>
                <a:cs typeface="Arial"/>
              </a:rPr>
              <a:t>- </a:t>
            </a:r>
            <a:r>
              <a:rPr dirty="0" sz="1750" spc="55">
                <a:solidFill>
                  <a:srgbClr val="1C1A1D"/>
                </a:solidFill>
                <a:latin typeface="Arial"/>
                <a:cs typeface="Arial"/>
              </a:rPr>
              <a:t>Consulting/Royalties/Owner/ </a:t>
            </a:r>
            <a:r>
              <a:rPr dirty="0" sz="1750" spc="15">
                <a:solidFill>
                  <a:srgbClr val="1C1A1D"/>
                </a:solidFill>
                <a:latin typeface="Arial"/>
                <a:cs typeface="Arial"/>
              </a:rPr>
              <a:t>Stockholder of </a:t>
            </a:r>
            <a:r>
              <a:rPr dirty="0" sz="1750" spc="-30">
                <a:solidFill>
                  <a:srgbClr val="1C1A1D"/>
                </a:solidFill>
                <a:latin typeface="Arial"/>
                <a:cs typeface="Arial"/>
              </a:rPr>
              <a:t>a </a:t>
            </a:r>
            <a:r>
              <a:rPr dirty="0" sz="1750" spc="25">
                <a:solidFill>
                  <a:srgbClr val="1C1A1D"/>
                </a:solidFill>
                <a:latin typeface="Arial"/>
                <a:cs typeface="Arial"/>
              </a:rPr>
              <a:t>healthcare company </a:t>
            </a:r>
            <a:r>
              <a:rPr dirty="0" sz="1750" spc="15">
                <a:solidFill>
                  <a:srgbClr val="1C1A1D"/>
                </a:solidFill>
                <a:latin typeface="Arial"/>
                <a:cs typeface="Arial"/>
              </a:rPr>
              <a:t>(AbbVie,  </a:t>
            </a:r>
            <a:r>
              <a:rPr dirty="0" sz="1750" spc="-20">
                <a:solidFill>
                  <a:srgbClr val="1C1A1D"/>
                </a:solidFill>
                <a:latin typeface="Arial"/>
                <a:cs typeface="Arial"/>
              </a:rPr>
              <a:t>Akcea, </a:t>
            </a:r>
            <a:r>
              <a:rPr dirty="0" sz="1750" spc="55">
                <a:solidFill>
                  <a:srgbClr val="1C1A1D"/>
                </a:solidFill>
                <a:latin typeface="Arial"/>
                <a:cs typeface="Arial"/>
              </a:rPr>
              <a:t>Algorithm, </a:t>
            </a:r>
            <a:r>
              <a:rPr dirty="0" sz="1750" spc="5">
                <a:solidFill>
                  <a:srgbClr val="1C1A1D"/>
                </a:solidFill>
                <a:latin typeface="Arial"/>
                <a:cs typeface="Arial"/>
              </a:rPr>
              <a:t>Amgen, </a:t>
            </a:r>
            <a:r>
              <a:rPr dirty="0" sz="1750" spc="-5">
                <a:solidFill>
                  <a:srgbClr val="1C1A1D"/>
                </a:solidFill>
                <a:latin typeface="Arial"/>
                <a:cs typeface="Arial"/>
              </a:rPr>
              <a:t>AstraZeneca, </a:t>
            </a:r>
            <a:r>
              <a:rPr dirty="0" sz="1750" spc="15">
                <a:solidFill>
                  <a:srgbClr val="1C1A1D"/>
                </a:solidFill>
                <a:latin typeface="Arial"/>
                <a:cs typeface="Arial"/>
              </a:rPr>
              <a:t>Boehringer </a:t>
            </a:r>
            <a:r>
              <a:rPr dirty="0" sz="1750" spc="30">
                <a:solidFill>
                  <a:srgbClr val="343133"/>
                </a:solidFill>
                <a:latin typeface="Arial"/>
                <a:cs typeface="Arial"/>
              </a:rPr>
              <a:t>lngelheim, </a:t>
            </a:r>
            <a:r>
              <a:rPr dirty="0" sz="1750" spc="-5">
                <a:solidFill>
                  <a:srgbClr val="1C1A1D"/>
                </a:solidFill>
                <a:latin typeface="Arial"/>
                <a:cs typeface="Arial"/>
              </a:rPr>
              <a:t>Cerenis, </a:t>
            </a:r>
            <a:r>
              <a:rPr dirty="0" sz="1750" spc="0">
                <a:solidFill>
                  <a:srgbClr val="1C1A1D"/>
                </a:solidFill>
                <a:latin typeface="Arial"/>
                <a:cs typeface="Arial"/>
              </a:rPr>
              <a:t>Cipla,  </a:t>
            </a:r>
            <a:r>
              <a:rPr dirty="0" sz="1750" spc="25">
                <a:solidFill>
                  <a:srgbClr val="1C1A1D"/>
                </a:solidFill>
                <a:latin typeface="Arial"/>
                <a:cs typeface="Arial"/>
              </a:rPr>
              <a:t>Kowa, </a:t>
            </a:r>
            <a:r>
              <a:rPr dirty="0" sz="1750" spc="40">
                <a:solidFill>
                  <a:srgbClr val="1C1A1D"/>
                </a:solidFill>
                <a:latin typeface="Arial"/>
                <a:cs typeface="Arial"/>
              </a:rPr>
              <a:t>Medco, </a:t>
            </a:r>
            <a:r>
              <a:rPr dirty="0" sz="1750" spc="-15">
                <a:solidFill>
                  <a:srgbClr val="1C1A1D"/>
                </a:solidFill>
                <a:latin typeface="Arial"/>
                <a:cs typeface="Arial"/>
              </a:rPr>
              <a:t>MSD, </a:t>
            </a:r>
            <a:r>
              <a:rPr dirty="0" sz="1750" spc="35">
                <a:solidFill>
                  <a:srgbClr val="1C1A1D"/>
                </a:solidFill>
                <a:latin typeface="Arial"/>
                <a:cs typeface="Arial"/>
              </a:rPr>
              <a:t>Novo </a:t>
            </a:r>
            <a:r>
              <a:rPr dirty="0" sz="1750" spc="25">
                <a:solidFill>
                  <a:srgbClr val="1C1A1D"/>
                </a:solidFill>
                <a:latin typeface="Arial"/>
                <a:cs typeface="Arial"/>
              </a:rPr>
              <a:t>Nordisk, </a:t>
            </a:r>
            <a:r>
              <a:rPr dirty="0" sz="1750" spc="5">
                <a:solidFill>
                  <a:srgbClr val="1C1A1D"/>
                </a:solidFill>
                <a:latin typeface="Arial"/>
                <a:cs typeface="Arial"/>
              </a:rPr>
              <a:t>Pfizer, </a:t>
            </a:r>
            <a:r>
              <a:rPr dirty="0" sz="1750" spc="0">
                <a:solidFill>
                  <a:srgbClr val="1C1A1D"/>
                </a:solidFill>
                <a:latin typeface="Arial"/>
                <a:cs typeface="Arial"/>
              </a:rPr>
              <a:t>Regeneron, </a:t>
            </a:r>
            <a:r>
              <a:rPr dirty="0" sz="1750" spc="-10">
                <a:solidFill>
                  <a:srgbClr val="1C1A1D"/>
                </a:solidFill>
                <a:latin typeface="Arial"/>
                <a:cs typeface="Arial"/>
              </a:rPr>
              <a:t>Resverlogix, </a:t>
            </a:r>
            <a:r>
              <a:rPr dirty="0" sz="1750" spc="5">
                <a:solidFill>
                  <a:srgbClr val="1C1A1D"/>
                </a:solidFill>
                <a:latin typeface="Arial"/>
                <a:cs typeface="Arial"/>
              </a:rPr>
              <a:t>Sanofi, </a:t>
            </a:r>
            <a:r>
              <a:rPr dirty="0" sz="1750" spc="40">
                <a:solidFill>
                  <a:srgbClr val="1C1A1D"/>
                </a:solidFill>
                <a:latin typeface="Arial"/>
                <a:cs typeface="Arial"/>
              </a:rPr>
              <a:t>and </a:t>
            </a:r>
            <a:r>
              <a:rPr dirty="0" sz="1750" spc="40">
                <a:solidFill>
                  <a:srgbClr val="080708"/>
                </a:solidFill>
                <a:latin typeface="Arial"/>
                <a:cs typeface="Arial"/>
              </a:rPr>
              <a:t> </a:t>
            </a:r>
            <a:r>
              <a:rPr dirty="0" sz="1750" spc="-10">
                <a:solidFill>
                  <a:srgbClr val="080708"/>
                </a:solidFill>
                <a:latin typeface="Arial"/>
                <a:cs typeface="Arial"/>
              </a:rPr>
              <a:t>Takeda)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429" y="4609159"/>
            <a:ext cx="1428750" cy="4622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110"/>
              </a:spcBef>
            </a:pPr>
            <a:r>
              <a:rPr dirty="0" sz="1450" spc="50" b="1">
                <a:solidFill>
                  <a:srgbClr val="080708"/>
                </a:solidFill>
                <a:latin typeface="Arial"/>
                <a:cs typeface="Arial"/>
              </a:rPr>
              <a:t>ESC</a:t>
            </a:r>
            <a:r>
              <a:rPr dirty="0" sz="1450" b="1">
                <a:solidFill>
                  <a:srgbClr val="080708"/>
                </a:solidFill>
                <a:latin typeface="Arial"/>
                <a:cs typeface="Arial"/>
              </a:rPr>
              <a:t> </a:t>
            </a:r>
            <a:r>
              <a:rPr dirty="0" sz="1450" spc="0" b="1">
                <a:solidFill>
                  <a:srgbClr val="080708"/>
                </a:solidFill>
                <a:latin typeface="Arial"/>
                <a:cs typeface="Arial"/>
              </a:rPr>
              <a:t>Congress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ts val="1770"/>
              </a:lnSpc>
            </a:pPr>
            <a:r>
              <a:rPr dirty="0" sz="1550" spc="-10" b="1">
                <a:solidFill>
                  <a:srgbClr val="90232F"/>
                </a:solidFill>
                <a:latin typeface="Arial"/>
                <a:cs typeface="Arial"/>
              </a:rPr>
              <a:t>Munich </a:t>
            </a:r>
            <a:r>
              <a:rPr dirty="0" sz="1550" spc="105" b="1">
                <a:solidFill>
                  <a:srgbClr val="90232F"/>
                </a:solidFill>
                <a:latin typeface="Arial"/>
                <a:cs typeface="Arial"/>
              </a:rPr>
              <a:t>2018</a:t>
            </a:r>
            <a:r>
              <a:rPr dirty="0" sz="1550" spc="135" b="1">
                <a:solidFill>
                  <a:srgbClr val="90232F"/>
                </a:solidFill>
                <a:latin typeface="Arial"/>
                <a:cs typeface="Arial"/>
              </a:rPr>
              <a:t> </a:t>
            </a:r>
            <a:r>
              <a:rPr dirty="0" sz="1550" spc="65">
                <a:solidFill>
                  <a:srgbClr val="AA1F31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6687" y="4346881"/>
            <a:ext cx="709295" cy="885190"/>
          </a:xfrm>
          <a:prstGeom prst="rect">
            <a:avLst/>
          </a:prstGeom>
        </p:spPr>
        <p:txBody>
          <a:bodyPr wrap="square" lIns="0" tIns="24637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39"/>
              </a:spcBef>
            </a:pPr>
            <a:r>
              <a:rPr dirty="0" sz="5650" spc="240">
                <a:solidFill>
                  <a:srgbClr val="D1D1D1"/>
                </a:solidFill>
                <a:latin typeface="Times New Roman"/>
                <a:cs typeface="Times New Roman"/>
              </a:rPr>
              <a:t>•</a:t>
            </a:r>
            <a:r>
              <a:rPr dirty="0" sz="5650" spc="140">
                <a:solidFill>
                  <a:srgbClr val="D1D1D1"/>
                </a:solidFill>
                <a:latin typeface="Times New Roman"/>
                <a:cs typeface="Times New Roman"/>
              </a:rPr>
              <a:t> </a:t>
            </a:r>
            <a:r>
              <a:rPr dirty="0" sz="3800" spc="175">
                <a:solidFill>
                  <a:srgbClr val="878787"/>
                </a:solidFill>
                <a:latin typeface="Arial"/>
                <a:cs typeface="Arial"/>
              </a:rPr>
              <a:t>•</a:t>
            </a:r>
            <a:endParaRPr sz="3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2627" y="250860"/>
            <a:ext cx="257746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Disclosures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20978"/>
            <a:ext cx="7960359" cy="276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Calibri"/>
                <a:cs typeface="Calibri"/>
              </a:rPr>
              <a:t>The CLEAR Harmony clinical trial was funded by Esperion Therapeutics,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Inc.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 spc="-5">
                <a:latin typeface="Calibri"/>
                <a:cs typeface="Calibri"/>
              </a:rPr>
              <a:t>Individual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disclosures*</a:t>
            </a:r>
            <a:endParaRPr sz="1500">
              <a:latin typeface="Calibri"/>
              <a:cs typeface="Calibri"/>
            </a:endParaRPr>
          </a:p>
          <a:p>
            <a:pPr marL="355600" marR="398145" indent="-342900">
              <a:lnSpc>
                <a:spcPct val="100000"/>
              </a:lnSpc>
              <a:buSzPct val="10333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500" spc="-5">
                <a:latin typeface="Calibri"/>
                <a:cs typeface="Calibri"/>
              </a:rPr>
              <a:t>KK Ray: AbbVie, Akcea, Algorithm, Amgen, AstraZeneca, Boehringer Ingelheim, Cerenis, Cipla,  Kowa, Medco, MSD, Novo Nordisk, Pfizer, Regeneron, Resverlogix, Sanofi, and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Takeda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333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500" spc="-5">
                <a:latin typeface="Calibri"/>
                <a:cs typeface="Calibri"/>
              </a:rPr>
              <a:t>HE Bays: Aegerion, Amgen, LIB Therapeutics, Merck, Regeneron, and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Sanofi</a:t>
            </a:r>
            <a:endParaRPr sz="15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SzPct val="10333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500" spc="-5">
                <a:latin typeface="Calibri"/>
                <a:cs typeface="Calibri"/>
              </a:rPr>
              <a:t>AL Catapano: AstraZeneca, Amgen, Genzyme, Mediolanum, Sanofi, Merck, Rottapharm, Recordati,  Sigma-Tau, Pfizer, Regeneron, Menarini, Kowa, and Eli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Lilly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3333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500">
                <a:latin typeface="Calibri"/>
                <a:cs typeface="Calibri"/>
              </a:rPr>
              <a:t>N </a:t>
            </a:r>
            <a:r>
              <a:rPr dirty="0" sz="1500" spc="-5">
                <a:latin typeface="Calibri"/>
                <a:cs typeface="Calibri"/>
              </a:rPr>
              <a:t>Lalwani, LT Bloedon, and LR Sterling are employees of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Esperion</a:t>
            </a:r>
            <a:endParaRPr sz="1500">
              <a:latin typeface="Calibri"/>
              <a:cs typeface="Calibri"/>
            </a:endParaRPr>
          </a:p>
          <a:p>
            <a:pPr algn="just" marL="355600" marR="160020" indent="-342900">
              <a:lnSpc>
                <a:spcPct val="100000"/>
              </a:lnSpc>
              <a:buSzPct val="103333"/>
              <a:buFont typeface="Arial"/>
              <a:buChar char="•"/>
              <a:tabLst>
                <a:tab pos="355600" algn="l"/>
              </a:tabLst>
            </a:pPr>
            <a:r>
              <a:rPr dirty="0" sz="1500" spc="-5">
                <a:latin typeface="Calibri"/>
                <a:cs typeface="Calibri"/>
              </a:rPr>
              <a:t>CM Ballantyne: Abbott Diagnostic, Akcea, Amarin, Amgen, Esperion, Gilead, Matinas BioPharma,  Inc., Merck, Novartis, Novo Nordisk, Regeneron, Roche Diagnostic, Sanofi-Synthelabo, NIH, AHA,  and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ADA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9" y="4426485"/>
            <a:ext cx="394652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latin typeface="Calibri"/>
                <a:cs typeface="Calibri"/>
              </a:rPr>
              <a:t>*Including receipt of research support (personal or institutional), speaking honoraria, </a:t>
            </a:r>
            <a:r>
              <a:rPr dirty="0" sz="700">
                <a:latin typeface="Calibri"/>
                <a:cs typeface="Calibri"/>
              </a:rPr>
              <a:t>and/or </a:t>
            </a:r>
            <a:r>
              <a:rPr dirty="0" sz="700" spc="-5">
                <a:latin typeface="Calibri"/>
                <a:cs typeface="Calibri"/>
              </a:rPr>
              <a:t>consulting</a:t>
            </a:r>
            <a:r>
              <a:rPr dirty="0" sz="700" spc="-45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fees.</a:t>
            </a:r>
            <a:endParaRPr sz="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6706" y="113050"/>
            <a:ext cx="22263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Background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829143"/>
            <a:ext cx="8020050" cy="307213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70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Lipid-lowering therapies (primarily statins) have significantly reduced CVD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burden</a:t>
            </a:r>
            <a:r>
              <a:rPr dirty="0" baseline="26570" sz="1725" spc="7">
                <a:latin typeface="Calibri"/>
                <a:cs typeface="Calibri"/>
              </a:rPr>
              <a:t>1</a:t>
            </a:r>
            <a:endParaRPr baseline="26570" sz="1725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However, statins alone may be insufficient to achieve optimal LDL-C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0">
                <a:latin typeface="Calibri"/>
                <a:cs typeface="Calibri"/>
              </a:rPr>
              <a:t>levels</a:t>
            </a:r>
            <a:r>
              <a:rPr dirty="0" baseline="26570" sz="1725" spc="0">
                <a:latin typeface="Calibri"/>
                <a:cs typeface="Calibri"/>
              </a:rPr>
              <a:t>2-5</a:t>
            </a:r>
            <a:endParaRPr baseline="26570" sz="1725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50"/>
              </a:spcBef>
              <a:buClr>
                <a:srgbClr val="AD1929"/>
              </a:buClr>
              <a:buSzPct val="103125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latin typeface="Calibri"/>
                <a:cs typeface="Calibri"/>
              </a:rPr>
              <a:t>Inadequate treatment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response</a:t>
            </a:r>
            <a:endParaRPr sz="16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25"/>
              </a:spcBef>
              <a:buClr>
                <a:srgbClr val="AD1929"/>
              </a:buClr>
              <a:buSzPct val="103125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latin typeface="Calibri"/>
                <a:cs typeface="Calibri"/>
              </a:rPr>
              <a:t>Intolerance to statins or </a:t>
            </a: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5">
                <a:latin typeface="Calibri"/>
                <a:cs typeface="Calibri"/>
              </a:rPr>
              <a:t>higher-intensity statin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regimen</a:t>
            </a:r>
            <a:endParaRPr sz="1600">
              <a:latin typeface="Calibri"/>
              <a:cs typeface="Calibri"/>
            </a:endParaRPr>
          </a:p>
          <a:p>
            <a:pPr marL="355600" marR="828040" indent="-342900">
              <a:lnSpc>
                <a:spcPct val="100000"/>
              </a:lnSpc>
              <a:spcBef>
                <a:spcPts val="405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Many patients require additional therapies such as bile acid sequestrants,  ezetimibe, or PCSK9 monoclonal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antibodies</a:t>
            </a:r>
            <a:endParaRPr sz="1800">
              <a:latin typeface="Calibri"/>
              <a:cs typeface="Calibri"/>
            </a:endParaRPr>
          </a:p>
          <a:p>
            <a:pPr marL="355600" marR="285115" indent="-342900">
              <a:lnSpc>
                <a:spcPct val="100000"/>
              </a:lnSpc>
              <a:spcBef>
                <a:spcPts val="434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Patients may not achieve goals despite combination lipid-lowering therapy, and  the uptake of monoclonal antibodies has been limited due to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cost</a:t>
            </a:r>
            <a:endParaRPr sz="1800">
              <a:latin typeface="Calibri"/>
              <a:cs typeface="Calibri"/>
            </a:endParaRPr>
          </a:p>
          <a:p>
            <a:pPr marL="355600" marR="456565" indent="-342900">
              <a:lnSpc>
                <a:spcPct val="100000"/>
              </a:lnSpc>
              <a:spcBef>
                <a:spcPts val="430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Additional safe and effective options are needed to address unmet needs and  complement existing lipid-lowering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therapies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8" y="4013860"/>
            <a:ext cx="680593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CVD, cardiovascular disease; LDL-C, low-density lipoprotein cholesterol; PCSK9, proprotein convertase subtilisin/kexin type</a:t>
            </a:r>
            <a:r>
              <a:rPr dirty="0" sz="900" spc="25">
                <a:latin typeface="Calibri"/>
                <a:cs typeface="Calibri"/>
              </a:rPr>
              <a:t> 9.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1. Ford ES,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i="1">
                <a:latin typeface="Calibri"/>
                <a:cs typeface="Calibri"/>
              </a:rPr>
              <a:t>N </a:t>
            </a:r>
            <a:r>
              <a:rPr dirty="0" sz="900" spc="-5" i="1">
                <a:latin typeface="Calibri"/>
                <a:cs typeface="Calibri"/>
              </a:rPr>
              <a:t>Engl </a:t>
            </a:r>
            <a:r>
              <a:rPr dirty="0" sz="900" i="1">
                <a:latin typeface="Calibri"/>
                <a:cs typeface="Calibri"/>
              </a:rPr>
              <a:t>J </a:t>
            </a:r>
            <a:r>
              <a:rPr dirty="0" sz="900" spc="-5" i="1">
                <a:latin typeface="Calibri"/>
                <a:cs typeface="Calibri"/>
              </a:rPr>
              <a:t>Med. </a:t>
            </a:r>
            <a:r>
              <a:rPr dirty="0" sz="900" spc="-5">
                <a:latin typeface="Calibri"/>
                <a:cs typeface="Calibri"/>
              </a:rPr>
              <a:t>2007;356:2388-98; 2. Stone NJ,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spc="-5" i="1">
                <a:latin typeface="Calibri"/>
                <a:cs typeface="Calibri"/>
              </a:rPr>
              <a:t>Circulation. </a:t>
            </a:r>
            <a:r>
              <a:rPr dirty="0" sz="900" spc="-5">
                <a:latin typeface="Calibri"/>
                <a:cs typeface="Calibri"/>
              </a:rPr>
              <a:t>2014;129:S1-45; 3. Jacobson TA,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i="1">
                <a:latin typeface="Calibri"/>
                <a:cs typeface="Calibri"/>
              </a:rPr>
              <a:t>J</a:t>
            </a:r>
            <a:r>
              <a:rPr dirty="0" sz="900" spc="-145" i="1">
                <a:latin typeface="Calibri"/>
                <a:cs typeface="Calibri"/>
              </a:rPr>
              <a:t> </a:t>
            </a:r>
            <a:r>
              <a:rPr dirty="0" sz="900" spc="-5" i="1">
                <a:latin typeface="Calibri"/>
                <a:cs typeface="Calibri"/>
              </a:rPr>
              <a:t>Clin Lipidol. </a:t>
            </a:r>
            <a:r>
              <a:rPr dirty="0" sz="900" spc="-5">
                <a:latin typeface="Calibri"/>
                <a:cs typeface="Calibri"/>
              </a:rPr>
              <a:t>2015;9:129-69;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4. Danese MD, et al</a:t>
            </a:r>
            <a:r>
              <a:rPr dirty="0" sz="900" spc="-5" i="1">
                <a:latin typeface="Calibri"/>
                <a:cs typeface="Calibri"/>
              </a:rPr>
              <a:t>. BMJ Open. </a:t>
            </a:r>
            <a:r>
              <a:rPr dirty="0" sz="900" spc="-5">
                <a:latin typeface="Calibri"/>
                <a:cs typeface="Calibri"/>
              </a:rPr>
              <a:t>2017;7:e013851; 5. Steen DL,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spc="-5" i="1">
                <a:latin typeface="Calibri"/>
                <a:cs typeface="Calibri"/>
              </a:rPr>
              <a:t>BMJ Open.</a:t>
            </a:r>
            <a:r>
              <a:rPr dirty="0" sz="900" spc="-95" i="1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2017;7:e013255.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600" y="1104900"/>
            <a:ext cx="4607769" cy="3448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37766" y="95199"/>
            <a:ext cx="70485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Bempedoic </a:t>
            </a:r>
            <a:r>
              <a:rPr dirty="0" sz="3600" spc="-5"/>
              <a:t>Acid </a:t>
            </a:r>
            <a:r>
              <a:rPr dirty="0" sz="3600" spc="-10"/>
              <a:t>Mechanism </a:t>
            </a:r>
            <a:r>
              <a:rPr dirty="0" sz="3600" spc="-5"/>
              <a:t>of</a:t>
            </a:r>
            <a:r>
              <a:rPr dirty="0" sz="3600" spc="-75"/>
              <a:t> </a:t>
            </a:r>
            <a:r>
              <a:rPr dirty="0" sz="3600" spc="-5"/>
              <a:t>Action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910680" y="667518"/>
            <a:ext cx="7564120" cy="3691254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800" spc="-15">
                <a:solidFill>
                  <a:srgbClr val="4F81BD"/>
                </a:solidFill>
                <a:latin typeface="Calibri"/>
                <a:cs typeface="Calibri"/>
              </a:rPr>
              <a:t>Converted </a:t>
            </a:r>
            <a:r>
              <a:rPr dirty="0" sz="1800" spc="-10">
                <a:solidFill>
                  <a:srgbClr val="4F81BD"/>
                </a:solidFill>
                <a:latin typeface="Calibri"/>
                <a:cs typeface="Calibri"/>
              </a:rPr>
              <a:t>to the </a:t>
            </a:r>
            <a:r>
              <a:rPr dirty="0" sz="1800" spc="-5">
                <a:solidFill>
                  <a:srgbClr val="4F81BD"/>
                </a:solidFill>
                <a:latin typeface="Calibri"/>
                <a:cs typeface="Calibri"/>
              </a:rPr>
              <a:t>CoA Conjugate of </a:t>
            </a:r>
            <a:r>
              <a:rPr dirty="0" sz="1800" spc="-15">
                <a:solidFill>
                  <a:srgbClr val="4F81BD"/>
                </a:solidFill>
                <a:latin typeface="Calibri"/>
                <a:cs typeface="Calibri"/>
              </a:rPr>
              <a:t>Bempedoic Acid, </a:t>
            </a:r>
            <a:r>
              <a:rPr dirty="0" sz="1800" spc="-10">
                <a:solidFill>
                  <a:srgbClr val="4F81BD"/>
                </a:solidFill>
                <a:latin typeface="Calibri"/>
                <a:cs typeface="Calibri"/>
              </a:rPr>
              <a:t>the </a:t>
            </a:r>
            <a:r>
              <a:rPr dirty="0" sz="1800" spc="-15">
                <a:solidFill>
                  <a:srgbClr val="4F81BD"/>
                </a:solidFill>
                <a:latin typeface="Calibri"/>
                <a:cs typeface="Calibri"/>
              </a:rPr>
              <a:t>Active Form, Only </a:t>
            </a:r>
            <a:r>
              <a:rPr dirty="0" sz="1800" spc="-10">
                <a:solidFill>
                  <a:srgbClr val="4F81BD"/>
                </a:solidFill>
                <a:latin typeface="Calibri"/>
                <a:cs typeface="Calibri"/>
              </a:rPr>
              <a:t>in</a:t>
            </a:r>
            <a:r>
              <a:rPr dirty="0" sz="1800" spc="-95">
                <a:solidFill>
                  <a:srgbClr val="4F81BD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4F81BD"/>
                </a:solidFill>
                <a:latin typeface="Calibri"/>
                <a:cs typeface="Calibri"/>
              </a:rPr>
              <a:t>Liver</a:t>
            </a:r>
            <a:endParaRPr sz="1800">
              <a:latin typeface="Calibri"/>
              <a:cs typeface="Calibri"/>
            </a:endParaRPr>
          </a:p>
          <a:p>
            <a:pPr marL="4399915" marR="230504" indent="-187325">
              <a:lnSpc>
                <a:spcPct val="100000"/>
              </a:lnSpc>
              <a:spcBef>
                <a:spcPts val="860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4400550" algn="l"/>
              </a:tabLst>
            </a:pPr>
            <a:r>
              <a:rPr dirty="0" sz="1800" spc="-5">
                <a:latin typeface="Calibri"/>
                <a:cs typeface="Calibri"/>
              </a:rPr>
              <a:t>Bempedoic acid (BA) acts in the  same cholesterol biosynthesis  pathway as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statins</a:t>
            </a:r>
            <a:endParaRPr sz="1800">
              <a:latin typeface="Calibri"/>
              <a:cs typeface="Calibri"/>
            </a:endParaRPr>
          </a:p>
          <a:p>
            <a:pPr marL="4399915" marR="371475" indent="-187325">
              <a:lnSpc>
                <a:spcPct val="100000"/>
              </a:lnSpc>
              <a:spcBef>
                <a:spcPts val="434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4400550" algn="l"/>
              </a:tabLst>
            </a:pPr>
            <a:r>
              <a:rPr dirty="0" sz="1800" spc="-5">
                <a:latin typeface="Calibri"/>
                <a:cs typeface="Calibri"/>
              </a:rPr>
              <a:t>BA targets ATP-citrate lyase  (ACL), an enzyme upstream of  HMG-CoA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reductase</a:t>
            </a:r>
            <a:endParaRPr sz="1800">
              <a:latin typeface="Calibri"/>
              <a:cs typeface="Calibri"/>
            </a:endParaRPr>
          </a:p>
          <a:p>
            <a:pPr marL="4399915" marR="304800" indent="-187325">
              <a:lnSpc>
                <a:spcPct val="100000"/>
              </a:lnSpc>
              <a:spcBef>
                <a:spcPts val="430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4400550" algn="l"/>
              </a:tabLst>
            </a:pPr>
            <a:r>
              <a:rPr dirty="0" sz="1800" spc="-5">
                <a:latin typeface="Calibri"/>
                <a:cs typeface="Calibri"/>
              </a:rPr>
              <a:t>Upregulates LDL receptors and  lowers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LDL-C</a:t>
            </a:r>
            <a:endParaRPr sz="1800">
              <a:latin typeface="Calibri"/>
              <a:cs typeface="Calibri"/>
            </a:endParaRPr>
          </a:p>
          <a:p>
            <a:pPr marL="4399915" marR="74930" indent="-187325">
              <a:lnSpc>
                <a:spcPct val="100000"/>
              </a:lnSpc>
              <a:spcBef>
                <a:spcPts val="434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4400550" algn="l"/>
              </a:tabLst>
            </a:pPr>
            <a:r>
              <a:rPr dirty="0" sz="1800" spc="-5">
                <a:latin typeface="Calibri"/>
                <a:cs typeface="Calibri"/>
              </a:rPr>
              <a:t>Specific isozyme (ACSVL1) that  converts BA into an active drug is  not present in skeletal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muscle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98304" y="4898283"/>
            <a:ext cx="44361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ACSVL1, very long-chain </a:t>
            </a:r>
            <a:r>
              <a:rPr dirty="0" sz="900">
                <a:latin typeface="Calibri"/>
                <a:cs typeface="Calibri"/>
              </a:rPr>
              <a:t>acyl-CoA </a:t>
            </a:r>
            <a:r>
              <a:rPr dirty="0" sz="900" spc="-5">
                <a:latin typeface="Calibri"/>
                <a:cs typeface="Calibri"/>
              </a:rPr>
              <a:t>synthetase-1; CoA, coenzyme A; LDL, low-density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lipoprotein.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232" y="78613"/>
            <a:ext cx="520636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Prior Experience </a:t>
            </a:r>
            <a:r>
              <a:rPr dirty="0" sz="4000" spc="-10"/>
              <a:t>With</a:t>
            </a:r>
            <a:r>
              <a:rPr dirty="0" sz="4000" spc="-95"/>
              <a:t> </a:t>
            </a:r>
            <a:r>
              <a:rPr dirty="0" sz="4000" spc="-5"/>
              <a:t>BA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38" y="808395"/>
            <a:ext cx="7994015" cy="3288029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25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10 studies conducted with approximately 1,200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patients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14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Most patients treated for 12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weeks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10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Well tolerated but limited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exposure</a:t>
            </a:r>
            <a:endParaRPr sz="18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25"/>
              </a:spcBef>
              <a:buClr>
                <a:srgbClr val="AD1929"/>
              </a:buClr>
              <a:buSzPct val="103333"/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dirty="0" sz="1500" spc="-5">
                <a:latin typeface="Calibri"/>
                <a:cs typeface="Calibri"/>
              </a:rPr>
              <a:t>In the largest prior study, 250 patients received BA </a:t>
            </a:r>
            <a:r>
              <a:rPr dirty="0" sz="1500">
                <a:latin typeface="Calibri"/>
                <a:cs typeface="Calibri"/>
              </a:rPr>
              <a:t>± </a:t>
            </a:r>
            <a:r>
              <a:rPr dirty="0" sz="1500" spc="-5">
                <a:latin typeface="Calibri"/>
                <a:cs typeface="Calibri"/>
              </a:rPr>
              <a:t>ezetimibe for 12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5">
                <a:latin typeface="Calibri"/>
                <a:cs typeface="Calibri"/>
              </a:rPr>
              <a:t>weeks</a:t>
            </a:r>
            <a:r>
              <a:rPr dirty="0" baseline="25000" sz="1500" spc="7">
                <a:latin typeface="Calibri"/>
                <a:cs typeface="Calibri"/>
              </a:rPr>
              <a:t>1</a:t>
            </a:r>
            <a:endParaRPr baseline="25000" sz="1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5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Efficacy (180 mg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dose)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14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LDL-C reduction of ~30% as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monotherapy</a:t>
            </a:r>
            <a:r>
              <a:rPr dirty="0" baseline="26570" sz="1725">
                <a:latin typeface="Calibri"/>
                <a:cs typeface="Calibri"/>
              </a:rPr>
              <a:t>2</a:t>
            </a:r>
            <a:endParaRPr baseline="26570" sz="1725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10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LDL-C reduction of ~50% when combined with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0">
                <a:latin typeface="Calibri"/>
                <a:cs typeface="Calibri"/>
              </a:rPr>
              <a:t>ezetimibe</a:t>
            </a:r>
            <a:r>
              <a:rPr dirty="0" baseline="26570" sz="1725" spc="0">
                <a:latin typeface="Calibri"/>
                <a:cs typeface="Calibri"/>
              </a:rPr>
              <a:t>1</a:t>
            </a:r>
            <a:endParaRPr baseline="26570" sz="1725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05"/>
              </a:spcBef>
              <a:buClr>
                <a:srgbClr val="AD1929"/>
              </a:buClr>
              <a:buSzPct val="102777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latin typeface="Calibri"/>
                <a:cs typeface="Calibri"/>
              </a:rPr>
              <a:t>Incremental LDL-C reduction of 20+% when added to stable statin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therapy</a:t>
            </a:r>
            <a:r>
              <a:rPr dirty="0" baseline="26570" sz="1725" spc="7">
                <a:latin typeface="Calibri"/>
                <a:cs typeface="Calibri"/>
              </a:rPr>
              <a:t>3</a:t>
            </a:r>
            <a:endParaRPr baseline="26570" sz="1725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4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Guidelines advocate moderate-/high-intensity statin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therapy</a:t>
            </a:r>
            <a:r>
              <a:rPr dirty="0" baseline="25641" sz="1950" spc="7">
                <a:latin typeface="Calibri"/>
                <a:cs typeface="Calibri"/>
              </a:rPr>
              <a:t>4,5</a:t>
            </a:r>
            <a:endParaRPr baseline="25641" sz="195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00"/>
              </a:spcBef>
              <a:buClr>
                <a:srgbClr val="AD1929"/>
              </a:buClr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Given that BA acts through the same pathway as statins, large scale safety  and efficacy data for BA as an adjunct to statin therapy are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needed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8" y="4129430"/>
            <a:ext cx="780034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LDL-C, low-density lipoprotein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cholesterol.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1. Thompson PD,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i="1">
                <a:latin typeface="Calibri"/>
                <a:cs typeface="Calibri"/>
              </a:rPr>
              <a:t>J </a:t>
            </a:r>
            <a:r>
              <a:rPr dirty="0" sz="900" spc="-5" i="1">
                <a:latin typeface="Calibri"/>
                <a:cs typeface="Calibri"/>
              </a:rPr>
              <a:t>Clin Lipidol</a:t>
            </a:r>
            <a:r>
              <a:rPr dirty="0" sz="900" spc="-5">
                <a:latin typeface="Calibri"/>
                <a:cs typeface="Calibri"/>
              </a:rPr>
              <a:t>. 2016;7:556-67; 2. Ballantyne CM,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i="1">
                <a:latin typeface="Calibri"/>
                <a:cs typeface="Calibri"/>
              </a:rPr>
              <a:t>J </a:t>
            </a:r>
            <a:r>
              <a:rPr dirty="0" sz="900" spc="-5" i="1">
                <a:latin typeface="Calibri"/>
                <a:cs typeface="Calibri"/>
              </a:rPr>
              <a:t>Am Coll Cardiol. </a:t>
            </a:r>
            <a:r>
              <a:rPr dirty="0" sz="900" spc="-5">
                <a:latin typeface="Calibri"/>
                <a:cs typeface="Calibri"/>
              </a:rPr>
              <a:t>2013;62:1154-62; 3. Ballantyne CM,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spc="-5" i="1">
                <a:latin typeface="Calibri"/>
                <a:cs typeface="Calibri"/>
              </a:rPr>
              <a:t>Am </a:t>
            </a:r>
            <a:r>
              <a:rPr dirty="0" sz="900" i="1">
                <a:latin typeface="Calibri"/>
                <a:cs typeface="Calibri"/>
              </a:rPr>
              <a:t>J </a:t>
            </a:r>
            <a:r>
              <a:rPr dirty="0" sz="900" spc="-5" i="1">
                <a:latin typeface="Calibri"/>
                <a:cs typeface="Calibri"/>
              </a:rPr>
              <a:t>Cardiol</a:t>
            </a:r>
            <a:r>
              <a:rPr dirty="0" sz="900" spc="-5">
                <a:latin typeface="Calibri"/>
                <a:cs typeface="Calibri"/>
              </a:rPr>
              <a:t>.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2016;117:1928-33;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4. Stone NJ, et </a:t>
            </a:r>
            <a:r>
              <a:rPr dirty="0" sz="900">
                <a:latin typeface="Calibri"/>
                <a:cs typeface="Calibri"/>
              </a:rPr>
              <a:t>al. </a:t>
            </a:r>
            <a:r>
              <a:rPr dirty="0" sz="900" spc="-5" i="1">
                <a:latin typeface="Calibri"/>
                <a:cs typeface="Calibri"/>
              </a:rPr>
              <a:t>Circulation</a:t>
            </a:r>
            <a:r>
              <a:rPr dirty="0" sz="900" spc="-5">
                <a:latin typeface="Calibri"/>
                <a:cs typeface="Calibri"/>
              </a:rPr>
              <a:t>. 2014;129:S1-45; 5. Catapano AL, </a:t>
            </a:r>
            <a:r>
              <a:rPr dirty="0" sz="900" spc="-5" i="1">
                <a:latin typeface="Calibri"/>
                <a:cs typeface="Calibri"/>
              </a:rPr>
              <a:t>Eur Heart J</a:t>
            </a:r>
            <a:r>
              <a:rPr dirty="0" sz="900" spc="-5">
                <a:latin typeface="Calibri"/>
                <a:cs typeface="Calibri"/>
              </a:rPr>
              <a:t>.</a:t>
            </a:r>
            <a:r>
              <a:rPr dirty="0" sz="900" spc="-114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2016;37:2999-3058.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7258" y="260558"/>
            <a:ext cx="62649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CLEAR Harmony: Study</a:t>
            </a:r>
            <a:r>
              <a:rPr dirty="0" sz="4000" spc="-85"/>
              <a:t> </a:t>
            </a:r>
            <a:r>
              <a:rPr dirty="0" sz="4000" spc="-5"/>
              <a:t>Design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019583"/>
            <a:ext cx="7940040" cy="321691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marR="592455" indent="-342900">
              <a:lnSpc>
                <a:spcPct val="80000"/>
              </a:lnSpc>
              <a:spcBef>
                <a:spcPts val="530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Aim: Assess long-term overall safety and efficacy of BA in patients receiving  maximally tolerated statin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5"/>
              </a:lnSpc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Methods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ts val="1805"/>
              </a:lnSpc>
              <a:buClr>
                <a:srgbClr val="AD1929"/>
              </a:buClr>
              <a:buSzPct val="103333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500" spc="-5">
                <a:latin typeface="Calibri"/>
                <a:cs typeface="Calibri"/>
              </a:rPr>
              <a:t>Phase 3, double-blind, placebo-controlled, parallel-group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study</a:t>
            </a:r>
            <a:endParaRPr sz="1500">
              <a:latin typeface="Calibri"/>
              <a:cs typeface="Calibri"/>
            </a:endParaRPr>
          </a:p>
          <a:p>
            <a:pPr lvl="1" marL="755650" indent="-285750">
              <a:lnSpc>
                <a:spcPts val="1800"/>
              </a:lnSpc>
              <a:buClr>
                <a:srgbClr val="AD1929"/>
              </a:buClr>
              <a:buSzPct val="103333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500" spc="-5">
                <a:latin typeface="Calibri"/>
                <a:cs typeface="Calibri"/>
              </a:rPr>
              <a:t>Patients randomized 2:1 to treatment with BA 180 mg or placebo OD for 52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weeks</a:t>
            </a:r>
            <a:endParaRPr sz="1500">
              <a:latin typeface="Calibri"/>
              <a:cs typeface="Calibri"/>
            </a:endParaRPr>
          </a:p>
          <a:p>
            <a:pPr lvl="1" marL="755650" indent="-285750">
              <a:lnSpc>
                <a:spcPts val="1825"/>
              </a:lnSpc>
              <a:buClr>
                <a:srgbClr val="AD1929"/>
              </a:buClr>
              <a:buSzPct val="103333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500" spc="-5">
                <a:latin typeface="Calibri"/>
                <a:cs typeface="Calibri"/>
              </a:rPr>
              <a:t>Key inclusion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criteria</a:t>
            </a:r>
            <a:endParaRPr sz="1500">
              <a:latin typeface="Calibri"/>
              <a:cs typeface="Calibri"/>
            </a:endParaRPr>
          </a:p>
          <a:p>
            <a:pPr lvl="2" marL="1155700" indent="-228600">
              <a:lnSpc>
                <a:spcPts val="1555"/>
              </a:lnSpc>
              <a:buClr>
                <a:srgbClr val="AD1929"/>
              </a:buClr>
              <a:buSzPct val="103846"/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dirty="0" sz="1300" spc="-5">
                <a:latin typeface="Calibri"/>
                <a:cs typeface="Calibri"/>
              </a:rPr>
              <a:t>Pre-existing ASCVD and/or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HeFH</a:t>
            </a:r>
            <a:endParaRPr sz="13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buClr>
                <a:srgbClr val="AD1929"/>
              </a:buClr>
              <a:buSzPct val="103846"/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dirty="0" sz="1300" spc="-5">
                <a:latin typeface="Calibri"/>
                <a:cs typeface="Calibri"/>
              </a:rPr>
              <a:t>Baseline LDL-C </a:t>
            </a:r>
            <a:r>
              <a:rPr dirty="0" sz="1300">
                <a:latin typeface="Calibri"/>
                <a:cs typeface="Calibri"/>
              </a:rPr>
              <a:t>≥ </a:t>
            </a:r>
            <a:r>
              <a:rPr dirty="0" sz="1300" spc="-5">
                <a:latin typeface="Calibri"/>
                <a:cs typeface="Calibri"/>
              </a:rPr>
              <a:t>1.8 mmol/L (70 mg/dL) while receiving maximally tolerated statin</a:t>
            </a:r>
            <a:r>
              <a:rPr dirty="0" sz="1300" spc="-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therapy</a:t>
            </a:r>
            <a:endParaRPr sz="1300">
              <a:latin typeface="Calibri"/>
              <a:cs typeface="Calibri"/>
            </a:endParaRPr>
          </a:p>
          <a:p>
            <a:pPr marL="355600" indent="-342900">
              <a:lnSpc>
                <a:spcPts val="2135"/>
              </a:lnSpc>
              <a:spcBef>
                <a:spcPts val="5"/>
              </a:spcBef>
              <a:buClr>
                <a:srgbClr val="AD1929"/>
              </a:buClr>
              <a:buSzPct val="102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Endpoints</a:t>
            </a:r>
            <a:endParaRPr sz="1800">
              <a:latin typeface="Calibri"/>
              <a:cs typeface="Calibri"/>
            </a:endParaRPr>
          </a:p>
          <a:p>
            <a:pPr lvl="1" marL="755650" indent="-285750">
              <a:lnSpc>
                <a:spcPts val="1830"/>
              </a:lnSpc>
              <a:buClr>
                <a:srgbClr val="AD1929"/>
              </a:buClr>
              <a:buSzPct val="103333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500" spc="-5">
                <a:latin typeface="Calibri"/>
                <a:cs typeface="Calibri"/>
              </a:rPr>
              <a:t>Primary endpoint was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safety</a:t>
            </a:r>
            <a:endParaRPr sz="1500">
              <a:latin typeface="Calibri"/>
              <a:cs typeface="Calibri"/>
            </a:endParaRPr>
          </a:p>
          <a:p>
            <a:pPr lvl="2" marL="1155700" indent="-228600">
              <a:lnSpc>
                <a:spcPts val="1530"/>
              </a:lnSpc>
              <a:buClr>
                <a:srgbClr val="AD1929"/>
              </a:buClr>
              <a:buSzPct val="103846"/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dirty="0" sz="1300" i="1">
                <a:latin typeface="Calibri"/>
                <a:cs typeface="Calibri"/>
              </a:rPr>
              <a:t>P </a:t>
            </a:r>
            <a:r>
              <a:rPr dirty="0" sz="1300" spc="-5">
                <a:latin typeface="Calibri"/>
                <a:cs typeface="Calibri"/>
              </a:rPr>
              <a:t>values for safety endpoints were calculated </a:t>
            </a:r>
            <a:r>
              <a:rPr dirty="0" sz="1300" spc="-5" i="1">
                <a:latin typeface="Calibri"/>
                <a:cs typeface="Calibri"/>
              </a:rPr>
              <a:t>post hoc </a:t>
            </a:r>
            <a:r>
              <a:rPr dirty="0" sz="1300" spc="-5">
                <a:latin typeface="Calibri"/>
                <a:cs typeface="Calibri"/>
              </a:rPr>
              <a:t>and without adjustment for</a:t>
            </a:r>
            <a:r>
              <a:rPr dirty="0" sz="1300" spc="-14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multiplicity</a:t>
            </a:r>
            <a:endParaRPr sz="1300">
              <a:latin typeface="Calibri"/>
              <a:cs typeface="Calibri"/>
            </a:endParaRPr>
          </a:p>
          <a:p>
            <a:pPr lvl="1" marL="755650" indent="-285750">
              <a:lnSpc>
                <a:spcPts val="1805"/>
              </a:lnSpc>
              <a:buClr>
                <a:srgbClr val="AD1929"/>
              </a:buClr>
              <a:buSzPct val="103333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500" spc="-5">
                <a:latin typeface="Calibri"/>
                <a:cs typeface="Calibri"/>
              </a:rPr>
              <a:t>Principle efficacy endpoint: percent change from baseline to week 12 in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LDL-C</a:t>
            </a:r>
            <a:endParaRPr sz="1500">
              <a:latin typeface="Calibri"/>
              <a:cs typeface="Calibri"/>
            </a:endParaRPr>
          </a:p>
          <a:p>
            <a:pPr lvl="1" marL="755650" marR="5080" indent="-285750">
              <a:lnSpc>
                <a:spcPct val="79600"/>
              </a:lnSpc>
              <a:spcBef>
                <a:spcPts val="350"/>
              </a:spcBef>
              <a:buClr>
                <a:srgbClr val="AD1929"/>
              </a:buClr>
              <a:buSzPct val="103333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1500" spc="-5">
                <a:latin typeface="Calibri"/>
                <a:cs typeface="Calibri"/>
              </a:rPr>
              <a:t>Key secondary endpoints: percent change from baseline to week 24 in LDL-C, and to week 12  in non–HDL-C, total cholesterol, apoB, and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hsCRP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8" y="4265786"/>
            <a:ext cx="71742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apoB, apolipoprotein </a:t>
            </a:r>
            <a:r>
              <a:rPr dirty="0" sz="900" spc="-5">
                <a:latin typeface="Calibri"/>
                <a:cs typeface="Calibri"/>
              </a:rPr>
              <a:t>B; ASCVD, </a:t>
            </a:r>
            <a:r>
              <a:rPr dirty="0" sz="900">
                <a:latin typeface="Calibri"/>
                <a:cs typeface="Calibri"/>
              </a:rPr>
              <a:t>atherosclerotic </a:t>
            </a:r>
            <a:r>
              <a:rPr dirty="0" sz="900" spc="-5">
                <a:latin typeface="Calibri"/>
                <a:cs typeface="Calibri"/>
              </a:rPr>
              <a:t>cardiovascular disease; 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HeFH, heterozygous familial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hypercholesterolemia;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hsCRP, high-sensitivity C-reactive protein; LDL-C, low-density lipoprotein cholesterol; non-HDL-C, non–high-density lipoprotein cholesterol; OD, once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daily.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938" y="110951"/>
            <a:ext cx="6744334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Patient</a:t>
            </a:r>
            <a:r>
              <a:rPr dirty="0" sz="3600" spc="-85"/>
              <a:t> </a:t>
            </a:r>
            <a:r>
              <a:rPr dirty="0" sz="3600" spc="-5"/>
              <a:t>Disposition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99646" y="784365"/>
            <a:ext cx="1371600" cy="36576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6670" rIns="0" bIns="0" rtlCol="0" vert="horz">
            <a:spAutoFit/>
          </a:bodyPr>
          <a:lstStyle/>
          <a:p>
            <a:pPr marL="462280" marR="405130" indent="-46990">
              <a:lnSpc>
                <a:spcPct val="100000"/>
              </a:lnSpc>
              <a:spcBef>
                <a:spcPts val="210"/>
              </a:spcBef>
            </a:pPr>
            <a:r>
              <a:rPr dirty="0" sz="1000" spc="-5">
                <a:latin typeface="Arial"/>
                <a:cs typeface="Arial"/>
              </a:rPr>
              <a:t>Screened  N=3395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6957" y="1433004"/>
            <a:ext cx="1371600" cy="36576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26670" rIns="0" bIns="0" rtlCol="0" vert="horz">
            <a:spAutoFit/>
          </a:bodyPr>
          <a:lstStyle/>
          <a:p>
            <a:pPr marL="462280" marR="320040" indent="-132080">
              <a:lnSpc>
                <a:spcPct val="100000"/>
              </a:lnSpc>
              <a:spcBef>
                <a:spcPts val="210"/>
              </a:spcBef>
            </a:pPr>
            <a:r>
              <a:rPr dirty="0" sz="1000" spc="-5">
                <a:latin typeface="Arial"/>
                <a:cs typeface="Arial"/>
              </a:rPr>
              <a:t>Randomized  N=2230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03792" y="801697"/>
            <a:ext cx="2905125" cy="9906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70"/>
              </a:spcBef>
            </a:pPr>
            <a:r>
              <a:rPr dirty="0" sz="1000" spc="-5">
                <a:latin typeface="Arial"/>
                <a:cs typeface="Arial"/>
              </a:rPr>
              <a:t>Excluded (n=1165;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34.3%)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Failure to meet randomization </a:t>
            </a:r>
            <a:r>
              <a:rPr dirty="0" sz="1000">
                <a:latin typeface="Arial"/>
                <a:cs typeface="Arial"/>
              </a:rPr>
              <a:t>criteria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(n=884)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Adverse event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(n=4)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Physician decision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(n=17)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Subject withdrawal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(n=210)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(n=50)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8800" y="2141729"/>
            <a:ext cx="1371600" cy="365760"/>
          </a:xfrm>
          <a:prstGeom prst="rect">
            <a:avLst/>
          </a:prstGeom>
          <a:solidFill>
            <a:srgbClr val="A6A6A6"/>
          </a:solidFill>
          <a:ln w="12700">
            <a:solidFill>
              <a:srgbClr val="000000"/>
            </a:solidFill>
          </a:ln>
        </p:spPr>
        <p:txBody>
          <a:bodyPr wrap="square" lIns="0" tIns="102870" rIns="0" bIns="0" rtlCol="0" vert="horz">
            <a:spAutoFit/>
          </a:bodyPr>
          <a:lstStyle/>
          <a:p>
            <a:pPr marL="208915">
              <a:lnSpc>
                <a:spcPct val="100000"/>
              </a:lnSpc>
              <a:spcBef>
                <a:spcPts val="810"/>
              </a:spcBef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Placebo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(N=742)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43600" y="2141729"/>
            <a:ext cx="1371600" cy="365760"/>
          </a:xfrm>
          <a:prstGeom prst="rect">
            <a:avLst/>
          </a:prstGeom>
          <a:solidFill>
            <a:srgbClr val="4F81BD"/>
          </a:solidFill>
          <a:ln w="12700">
            <a:solidFill>
              <a:srgbClr val="000000"/>
            </a:solidFill>
          </a:ln>
        </p:spPr>
        <p:txBody>
          <a:bodyPr wrap="square" lIns="0" tIns="26670" rIns="0" bIns="0" rtlCol="0" vert="horz">
            <a:spAutoFit/>
          </a:bodyPr>
          <a:lstStyle/>
          <a:p>
            <a:pPr marL="419734" marR="219710" indent="-190500">
              <a:lnSpc>
                <a:spcPct val="100000"/>
              </a:lnSpc>
              <a:spcBef>
                <a:spcPts val="210"/>
              </a:spcBef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Bempedoic</a:t>
            </a:r>
            <a:r>
              <a:rPr dirty="0" sz="1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Acid 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(N=1488)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0800" y="3977616"/>
            <a:ext cx="1828800" cy="50292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algn="ctr" marL="191135" marR="176530">
              <a:lnSpc>
                <a:spcPct val="100000"/>
              </a:lnSpc>
              <a:spcBef>
                <a:spcPts val="150"/>
              </a:spcBef>
            </a:pPr>
            <a:r>
              <a:rPr dirty="0" sz="1000" spc="-5">
                <a:latin typeface="Arial"/>
                <a:cs typeface="Arial"/>
              </a:rPr>
              <a:t>Completed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investigational  treatment</a:t>
            </a:r>
            <a:endParaRPr sz="1000">
              <a:latin typeface="Arial"/>
              <a:cs typeface="Arial"/>
            </a:endParaRPr>
          </a:p>
          <a:p>
            <a:pPr algn="ctr" marL="3175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(N=600;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80.9%)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05600" y="3977616"/>
            <a:ext cx="1828800" cy="50292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algn="ctr" marL="191135" marR="176530">
              <a:lnSpc>
                <a:spcPct val="100000"/>
              </a:lnSpc>
              <a:spcBef>
                <a:spcPts val="150"/>
              </a:spcBef>
            </a:pPr>
            <a:r>
              <a:rPr dirty="0" sz="1000" spc="-5">
                <a:latin typeface="Arial"/>
                <a:cs typeface="Arial"/>
              </a:rPr>
              <a:t>Completed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investigational  treatment</a:t>
            </a:r>
            <a:endParaRPr sz="1000">
              <a:latin typeface="Arial"/>
              <a:cs typeface="Arial"/>
            </a:endParaRPr>
          </a:p>
          <a:p>
            <a:pPr algn="ctr" marL="4445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(N=1142;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76.7%)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45383" y="1150065"/>
            <a:ext cx="76200" cy="283210"/>
          </a:xfrm>
          <a:custGeom>
            <a:avLst/>
            <a:gdLst/>
            <a:ahLst/>
            <a:cxnLst/>
            <a:rect l="l" t="t" r="r" b="b"/>
            <a:pathLst>
              <a:path w="76200" h="283209">
                <a:moveTo>
                  <a:pt x="44049" y="248710"/>
                </a:moveTo>
                <a:lnTo>
                  <a:pt x="46413" y="120"/>
                </a:lnTo>
                <a:lnTo>
                  <a:pt x="33713" y="0"/>
                </a:lnTo>
                <a:lnTo>
                  <a:pt x="31350" y="248589"/>
                </a:lnTo>
                <a:lnTo>
                  <a:pt x="44049" y="248710"/>
                </a:lnTo>
                <a:close/>
              </a:path>
              <a:path w="76200" h="283209">
                <a:moveTo>
                  <a:pt x="20664" y="248710"/>
                </a:moveTo>
                <a:lnTo>
                  <a:pt x="44049" y="248710"/>
                </a:lnTo>
                <a:lnTo>
                  <a:pt x="31350" y="248589"/>
                </a:lnTo>
                <a:lnTo>
                  <a:pt x="31748" y="206681"/>
                </a:lnTo>
                <a:lnTo>
                  <a:pt x="0" y="206379"/>
                </a:lnTo>
                <a:lnTo>
                  <a:pt x="20664" y="248710"/>
                </a:lnTo>
                <a:close/>
              </a:path>
              <a:path w="76200" h="283209">
                <a:moveTo>
                  <a:pt x="31747" y="206802"/>
                </a:moveTo>
                <a:lnTo>
                  <a:pt x="44448" y="206802"/>
                </a:lnTo>
                <a:lnTo>
                  <a:pt x="31748" y="206681"/>
                </a:lnTo>
                <a:close/>
              </a:path>
              <a:path w="76200" h="283209">
                <a:moveTo>
                  <a:pt x="37373" y="282938"/>
                </a:moveTo>
                <a:lnTo>
                  <a:pt x="76196" y="207104"/>
                </a:lnTo>
                <a:lnTo>
                  <a:pt x="44448" y="206802"/>
                </a:lnTo>
                <a:lnTo>
                  <a:pt x="44049" y="248710"/>
                </a:lnTo>
                <a:lnTo>
                  <a:pt x="20664" y="248710"/>
                </a:lnTo>
                <a:lnTo>
                  <a:pt x="37373" y="2829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85446" y="1253464"/>
            <a:ext cx="1104900" cy="76200"/>
          </a:xfrm>
          <a:custGeom>
            <a:avLst/>
            <a:gdLst/>
            <a:ahLst/>
            <a:cxnLst/>
            <a:rect l="l" t="t" r="r" b="b"/>
            <a:pathLst>
              <a:path w="1104900" h="76200">
                <a:moveTo>
                  <a:pt x="1028699" y="76199"/>
                </a:moveTo>
                <a:lnTo>
                  <a:pt x="1028699" y="0"/>
                </a:lnTo>
                <a:lnTo>
                  <a:pt x="1092199" y="31749"/>
                </a:lnTo>
                <a:lnTo>
                  <a:pt x="1070611" y="31749"/>
                </a:lnTo>
                <a:lnTo>
                  <a:pt x="1070611" y="44449"/>
                </a:lnTo>
                <a:lnTo>
                  <a:pt x="1092199" y="44449"/>
                </a:lnTo>
                <a:lnTo>
                  <a:pt x="1028699" y="76199"/>
                </a:lnTo>
                <a:close/>
              </a:path>
              <a:path w="1104900" h="76200">
                <a:moveTo>
                  <a:pt x="1028699" y="44449"/>
                </a:moveTo>
                <a:lnTo>
                  <a:pt x="0" y="44449"/>
                </a:lnTo>
                <a:lnTo>
                  <a:pt x="0" y="31749"/>
                </a:lnTo>
                <a:lnTo>
                  <a:pt x="1028699" y="31749"/>
                </a:lnTo>
                <a:lnTo>
                  <a:pt x="1028699" y="44449"/>
                </a:lnTo>
                <a:close/>
              </a:path>
              <a:path w="1104900" h="76200">
                <a:moveTo>
                  <a:pt x="1092199" y="44449"/>
                </a:moveTo>
                <a:lnTo>
                  <a:pt x="1070611" y="44449"/>
                </a:lnTo>
                <a:lnTo>
                  <a:pt x="1070611" y="31749"/>
                </a:lnTo>
                <a:lnTo>
                  <a:pt x="1092199" y="31749"/>
                </a:lnTo>
                <a:lnTo>
                  <a:pt x="1104900" y="38099"/>
                </a:lnTo>
                <a:lnTo>
                  <a:pt x="1092199" y="444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6406" y="1798763"/>
            <a:ext cx="2091689" cy="343535"/>
          </a:xfrm>
          <a:custGeom>
            <a:avLst/>
            <a:gdLst/>
            <a:ahLst/>
            <a:cxnLst/>
            <a:rect l="l" t="t" r="r" b="b"/>
            <a:pathLst>
              <a:path w="2091690" h="343535">
                <a:moveTo>
                  <a:pt x="12700" y="165132"/>
                </a:moveTo>
                <a:lnTo>
                  <a:pt x="12700" y="0"/>
                </a:lnTo>
                <a:lnTo>
                  <a:pt x="0" y="0"/>
                </a:lnTo>
                <a:lnTo>
                  <a:pt x="0" y="177832"/>
                </a:lnTo>
                <a:lnTo>
                  <a:pt x="6350" y="177832"/>
                </a:lnTo>
                <a:lnTo>
                  <a:pt x="6350" y="165132"/>
                </a:lnTo>
                <a:lnTo>
                  <a:pt x="12700" y="165132"/>
                </a:lnTo>
                <a:close/>
              </a:path>
              <a:path w="2091690" h="343535">
                <a:moveTo>
                  <a:pt x="2059343" y="266765"/>
                </a:moveTo>
                <a:lnTo>
                  <a:pt x="2059343" y="165132"/>
                </a:lnTo>
                <a:lnTo>
                  <a:pt x="6350" y="165132"/>
                </a:lnTo>
                <a:lnTo>
                  <a:pt x="12700" y="171482"/>
                </a:lnTo>
                <a:lnTo>
                  <a:pt x="12700" y="177832"/>
                </a:lnTo>
                <a:lnTo>
                  <a:pt x="2046642" y="177832"/>
                </a:lnTo>
                <a:lnTo>
                  <a:pt x="2046642" y="171482"/>
                </a:lnTo>
                <a:lnTo>
                  <a:pt x="2052993" y="177832"/>
                </a:lnTo>
                <a:lnTo>
                  <a:pt x="2052993" y="266765"/>
                </a:lnTo>
                <a:lnTo>
                  <a:pt x="2059343" y="266765"/>
                </a:lnTo>
                <a:close/>
              </a:path>
              <a:path w="2091690" h="343535">
                <a:moveTo>
                  <a:pt x="12700" y="177832"/>
                </a:moveTo>
                <a:lnTo>
                  <a:pt x="12700" y="171482"/>
                </a:lnTo>
                <a:lnTo>
                  <a:pt x="6350" y="165132"/>
                </a:lnTo>
                <a:lnTo>
                  <a:pt x="6350" y="177832"/>
                </a:lnTo>
                <a:lnTo>
                  <a:pt x="12700" y="177832"/>
                </a:lnTo>
                <a:close/>
              </a:path>
              <a:path w="2091690" h="343535">
                <a:moveTo>
                  <a:pt x="2091093" y="266765"/>
                </a:moveTo>
                <a:lnTo>
                  <a:pt x="2014893" y="266765"/>
                </a:lnTo>
                <a:lnTo>
                  <a:pt x="2046642" y="330265"/>
                </a:lnTo>
                <a:lnTo>
                  <a:pt x="2046642" y="308675"/>
                </a:lnTo>
                <a:lnTo>
                  <a:pt x="2059343" y="308675"/>
                </a:lnTo>
                <a:lnTo>
                  <a:pt x="2059343" y="330265"/>
                </a:lnTo>
                <a:lnTo>
                  <a:pt x="2091093" y="266765"/>
                </a:lnTo>
                <a:close/>
              </a:path>
              <a:path w="2091690" h="343535">
                <a:moveTo>
                  <a:pt x="2052993" y="177832"/>
                </a:moveTo>
                <a:lnTo>
                  <a:pt x="2046642" y="171482"/>
                </a:lnTo>
                <a:lnTo>
                  <a:pt x="2046642" y="177832"/>
                </a:lnTo>
                <a:lnTo>
                  <a:pt x="2052993" y="177832"/>
                </a:lnTo>
                <a:close/>
              </a:path>
              <a:path w="2091690" h="343535">
                <a:moveTo>
                  <a:pt x="2052993" y="266765"/>
                </a:moveTo>
                <a:lnTo>
                  <a:pt x="2052993" y="177832"/>
                </a:lnTo>
                <a:lnTo>
                  <a:pt x="2046642" y="177832"/>
                </a:lnTo>
                <a:lnTo>
                  <a:pt x="2046642" y="266765"/>
                </a:lnTo>
                <a:lnTo>
                  <a:pt x="2052993" y="266765"/>
                </a:lnTo>
                <a:close/>
              </a:path>
              <a:path w="2091690" h="343535">
                <a:moveTo>
                  <a:pt x="2059343" y="330265"/>
                </a:moveTo>
                <a:lnTo>
                  <a:pt x="2059343" y="308675"/>
                </a:lnTo>
                <a:lnTo>
                  <a:pt x="2046642" y="308675"/>
                </a:lnTo>
                <a:lnTo>
                  <a:pt x="2046642" y="330265"/>
                </a:lnTo>
                <a:lnTo>
                  <a:pt x="2052993" y="342965"/>
                </a:lnTo>
                <a:lnTo>
                  <a:pt x="2059343" y="3302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76500" y="1798764"/>
            <a:ext cx="2112645" cy="343535"/>
          </a:xfrm>
          <a:custGeom>
            <a:avLst/>
            <a:gdLst/>
            <a:ahLst/>
            <a:cxnLst/>
            <a:rect l="l" t="t" r="r" b="b"/>
            <a:pathLst>
              <a:path w="2112645" h="343535">
                <a:moveTo>
                  <a:pt x="2099907" y="165132"/>
                </a:moveTo>
                <a:lnTo>
                  <a:pt x="2099907" y="0"/>
                </a:lnTo>
                <a:lnTo>
                  <a:pt x="2112607" y="0"/>
                </a:lnTo>
                <a:lnTo>
                  <a:pt x="2112607" y="177832"/>
                </a:lnTo>
                <a:lnTo>
                  <a:pt x="2106257" y="177832"/>
                </a:lnTo>
                <a:lnTo>
                  <a:pt x="2106257" y="165132"/>
                </a:lnTo>
                <a:lnTo>
                  <a:pt x="2099907" y="165132"/>
                </a:lnTo>
                <a:close/>
              </a:path>
              <a:path w="2112645" h="343535">
                <a:moveTo>
                  <a:pt x="31750" y="266765"/>
                </a:moveTo>
                <a:lnTo>
                  <a:pt x="31750" y="165132"/>
                </a:lnTo>
                <a:lnTo>
                  <a:pt x="2106257" y="165132"/>
                </a:lnTo>
                <a:lnTo>
                  <a:pt x="2099907" y="171482"/>
                </a:lnTo>
                <a:lnTo>
                  <a:pt x="2099907" y="177832"/>
                </a:lnTo>
                <a:lnTo>
                  <a:pt x="44450" y="177832"/>
                </a:lnTo>
                <a:lnTo>
                  <a:pt x="44450" y="171482"/>
                </a:lnTo>
                <a:lnTo>
                  <a:pt x="38100" y="177832"/>
                </a:lnTo>
                <a:lnTo>
                  <a:pt x="38100" y="266765"/>
                </a:lnTo>
                <a:lnTo>
                  <a:pt x="31750" y="266765"/>
                </a:lnTo>
                <a:close/>
              </a:path>
              <a:path w="2112645" h="343535">
                <a:moveTo>
                  <a:pt x="2099907" y="177832"/>
                </a:moveTo>
                <a:lnTo>
                  <a:pt x="2099907" y="171482"/>
                </a:lnTo>
                <a:lnTo>
                  <a:pt x="2106257" y="165132"/>
                </a:lnTo>
                <a:lnTo>
                  <a:pt x="2106257" y="177832"/>
                </a:lnTo>
                <a:lnTo>
                  <a:pt x="2099907" y="177832"/>
                </a:lnTo>
                <a:close/>
              </a:path>
              <a:path w="2112645" h="343535">
                <a:moveTo>
                  <a:pt x="0" y="266765"/>
                </a:moveTo>
                <a:lnTo>
                  <a:pt x="76200" y="266765"/>
                </a:lnTo>
                <a:lnTo>
                  <a:pt x="44450" y="330265"/>
                </a:lnTo>
                <a:lnTo>
                  <a:pt x="44450" y="308675"/>
                </a:lnTo>
                <a:lnTo>
                  <a:pt x="31750" y="308675"/>
                </a:lnTo>
                <a:lnTo>
                  <a:pt x="31750" y="330265"/>
                </a:lnTo>
                <a:lnTo>
                  <a:pt x="0" y="266765"/>
                </a:lnTo>
                <a:close/>
              </a:path>
              <a:path w="2112645" h="343535">
                <a:moveTo>
                  <a:pt x="38100" y="177832"/>
                </a:moveTo>
                <a:lnTo>
                  <a:pt x="44450" y="171482"/>
                </a:lnTo>
                <a:lnTo>
                  <a:pt x="44450" y="177832"/>
                </a:lnTo>
                <a:lnTo>
                  <a:pt x="38100" y="177832"/>
                </a:lnTo>
                <a:close/>
              </a:path>
              <a:path w="2112645" h="343535">
                <a:moveTo>
                  <a:pt x="38100" y="266765"/>
                </a:moveTo>
                <a:lnTo>
                  <a:pt x="38100" y="177832"/>
                </a:lnTo>
                <a:lnTo>
                  <a:pt x="44450" y="177832"/>
                </a:lnTo>
                <a:lnTo>
                  <a:pt x="44450" y="266765"/>
                </a:lnTo>
                <a:lnTo>
                  <a:pt x="38100" y="266765"/>
                </a:lnTo>
                <a:close/>
              </a:path>
              <a:path w="2112645" h="343535">
                <a:moveTo>
                  <a:pt x="31750" y="330265"/>
                </a:moveTo>
                <a:lnTo>
                  <a:pt x="31750" y="308675"/>
                </a:lnTo>
                <a:lnTo>
                  <a:pt x="44450" y="308675"/>
                </a:lnTo>
                <a:lnTo>
                  <a:pt x="44450" y="330265"/>
                </a:lnTo>
                <a:lnTo>
                  <a:pt x="38100" y="342965"/>
                </a:lnTo>
                <a:lnTo>
                  <a:pt x="31750" y="3302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828800" y="4556433"/>
            <a:ext cx="1371600" cy="502920"/>
          </a:xfrm>
          <a:prstGeom prst="rect">
            <a:avLst/>
          </a:prstGeom>
          <a:solidFill>
            <a:srgbClr val="A6A6A6"/>
          </a:solidFill>
          <a:ln w="12700">
            <a:solidFill>
              <a:srgbClr val="000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50"/>
              </a:spcBef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populations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ITT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(n=742)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Safety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(n=742)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43600" y="4562776"/>
            <a:ext cx="1371600" cy="502920"/>
          </a:xfrm>
          <a:prstGeom prst="rect">
            <a:avLst/>
          </a:prstGeom>
          <a:solidFill>
            <a:srgbClr val="4F81BD"/>
          </a:solidFill>
          <a:ln w="12700">
            <a:solidFill>
              <a:srgbClr val="000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50"/>
              </a:spcBef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populations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ITT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(n=1488)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Safety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(n=1487)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90800" y="2831875"/>
            <a:ext cx="1828800" cy="96011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0805" marR="156210">
              <a:lnSpc>
                <a:spcPct val="100000"/>
              </a:lnSpc>
              <a:spcBef>
                <a:spcPts val="330"/>
              </a:spcBef>
            </a:pPr>
            <a:r>
              <a:rPr dirty="0" sz="1000" spc="-5">
                <a:latin typeface="Arial"/>
                <a:cs typeface="Arial"/>
              </a:rPr>
              <a:t>Discontinued investigational  treatment (n=142;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19.1%)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Subject withdrawal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(n=51)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Lost to follow-up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(n=1)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Adverse event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(n=55)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Other reasons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(n=35)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24039" y="2831875"/>
            <a:ext cx="1828800" cy="96011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0805" marR="657225">
              <a:lnSpc>
                <a:spcPct val="100000"/>
              </a:lnSpc>
              <a:spcBef>
                <a:spcPts val="330"/>
              </a:spcBef>
            </a:pPr>
            <a:r>
              <a:rPr dirty="0" sz="1000" spc="-5">
                <a:latin typeface="Arial"/>
                <a:cs typeface="Arial"/>
              </a:rPr>
              <a:t>Discontinued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  </a:t>
            </a:r>
            <a:r>
              <a:rPr dirty="0" sz="1000" spc="-5">
                <a:latin typeface="Arial"/>
                <a:cs typeface="Arial"/>
              </a:rPr>
              <a:t>(n=84;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5.6%)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Subject withdrawal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(n=40)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Lost to follow-up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(n=2)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Adverse event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(n=37)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Other reasons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(n=5)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9239" y="3977616"/>
            <a:ext cx="1828800" cy="50292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95250" rIns="0" bIns="0" rtlCol="0" vert="horz">
            <a:spAutoFit/>
          </a:bodyPr>
          <a:lstStyle/>
          <a:p>
            <a:pPr marL="469900" marR="427990" indent="-29845">
              <a:lnSpc>
                <a:spcPct val="100000"/>
              </a:lnSpc>
              <a:spcBef>
                <a:spcPts val="750"/>
              </a:spcBef>
            </a:pPr>
            <a:r>
              <a:rPr dirty="0" sz="1000" spc="-5">
                <a:latin typeface="Arial"/>
                <a:cs typeface="Arial"/>
              </a:rPr>
              <a:t>Completed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  </a:t>
            </a:r>
            <a:r>
              <a:rPr dirty="0" sz="1000" spc="-5">
                <a:latin typeface="Arial"/>
                <a:cs typeface="Arial"/>
              </a:rPr>
              <a:t>(N=706;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95.1%)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24039" y="3977616"/>
            <a:ext cx="1828800" cy="50292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95250" rIns="0" bIns="0" rtlCol="0" vert="horz">
            <a:spAutoFit/>
          </a:bodyPr>
          <a:lstStyle/>
          <a:p>
            <a:pPr marL="434975" marR="422275" indent="5080">
              <a:lnSpc>
                <a:spcPct val="100000"/>
              </a:lnSpc>
              <a:spcBef>
                <a:spcPts val="750"/>
              </a:spcBef>
            </a:pPr>
            <a:r>
              <a:rPr dirty="0" sz="1000" spc="-5">
                <a:latin typeface="Arial"/>
                <a:cs typeface="Arial"/>
              </a:rPr>
              <a:t>Completed</a:t>
            </a:r>
            <a:r>
              <a:rPr dirty="0" sz="1000" spc="-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  </a:t>
            </a:r>
            <a:r>
              <a:rPr dirty="0" sz="1000" spc="-5">
                <a:latin typeface="Arial"/>
                <a:cs typeface="Arial"/>
              </a:rPr>
              <a:t>(N=1404;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94.4%)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05600" y="2831875"/>
            <a:ext cx="1828800" cy="96011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1440" marR="156210">
              <a:lnSpc>
                <a:spcPct val="100000"/>
              </a:lnSpc>
              <a:spcBef>
                <a:spcPts val="330"/>
              </a:spcBef>
            </a:pPr>
            <a:r>
              <a:rPr dirty="0" sz="1000" spc="-5">
                <a:latin typeface="Arial"/>
                <a:cs typeface="Arial"/>
              </a:rPr>
              <a:t>Discontinued investigational  treatment (n=345;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23.2%)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Subject withdrawal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(n=96)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Lost to follow-up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(n=2)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Adverse event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(n=160)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Other reasons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(n=88)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9239" y="2831875"/>
            <a:ext cx="1828800" cy="96011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0805" marR="657225">
              <a:lnSpc>
                <a:spcPct val="100000"/>
              </a:lnSpc>
              <a:spcBef>
                <a:spcPts val="330"/>
              </a:spcBef>
            </a:pPr>
            <a:r>
              <a:rPr dirty="0" sz="1000" spc="-5">
                <a:latin typeface="Arial"/>
                <a:cs typeface="Arial"/>
              </a:rPr>
              <a:t>Discontinued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  </a:t>
            </a:r>
            <a:r>
              <a:rPr dirty="0" sz="1000" spc="-5">
                <a:latin typeface="Arial"/>
                <a:cs typeface="Arial"/>
              </a:rPr>
              <a:t>(n=36;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4.9%)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Subject withdrawal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(n=23)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Lost to follow-up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(n=1)</a:t>
            </a:r>
            <a:endParaRPr sz="1000">
              <a:latin typeface="Arial"/>
              <a:cs typeface="Arial"/>
            </a:endParaRPr>
          </a:p>
          <a:p>
            <a:pPr marL="205740" indent="-114300">
              <a:lnSpc>
                <a:spcPct val="100000"/>
              </a:lnSpc>
              <a:buSzPct val="105000"/>
              <a:buChar char="•"/>
              <a:tabLst>
                <a:tab pos="205740" algn="l"/>
              </a:tabLst>
            </a:pPr>
            <a:r>
              <a:rPr dirty="0" sz="1000" spc="-5">
                <a:latin typeface="Arial"/>
                <a:cs typeface="Arial"/>
              </a:rPr>
              <a:t>Adverse event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(n=12)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85539" y="2507489"/>
            <a:ext cx="1035685" cy="324485"/>
          </a:xfrm>
          <a:custGeom>
            <a:avLst/>
            <a:gdLst/>
            <a:ahLst/>
            <a:cxnLst/>
            <a:rect l="l" t="t" r="r" b="b"/>
            <a:pathLst>
              <a:path w="1035685" h="324485">
                <a:moveTo>
                  <a:pt x="1022710" y="155842"/>
                </a:moveTo>
                <a:lnTo>
                  <a:pt x="1022710" y="0"/>
                </a:lnTo>
                <a:lnTo>
                  <a:pt x="1035410" y="0"/>
                </a:lnTo>
                <a:lnTo>
                  <a:pt x="1035410" y="168543"/>
                </a:lnTo>
                <a:lnTo>
                  <a:pt x="1029060" y="168543"/>
                </a:lnTo>
                <a:lnTo>
                  <a:pt x="1029060" y="155842"/>
                </a:lnTo>
                <a:lnTo>
                  <a:pt x="1022710" y="155842"/>
                </a:lnTo>
                <a:close/>
              </a:path>
              <a:path w="1035685" h="324485">
                <a:moveTo>
                  <a:pt x="31750" y="248185"/>
                </a:moveTo>
                <a:lnTo>
                  <a:pt x="31750" y="155842"/>
                </a:lnTo>
                <a:lnTo>
                  <a:pt x="1029060" y="155842"/>
                </a:lnTo>
                <a:lnTo>
                  <a:pt x="1022710" y="162193"/>
                </a:lnTo>
                <a:lnTo>
                  <a:pt x="1022710" y="168543"/>
                </a:lnTo>
                <a:lnTo>
                  <a:pt x="44450" y="168543"/>
                </a:lnTo>
                <a:lnTo>
                  <a:pt x="44450" y="162193"/>
                </a:lnTo>
                <a:lnTo>
                  <a:pt x="38100" y="168543"/>
                </a:lnTo>
                <a:lnTo>
                  <a:pt x="38100" y="248185"/>
                </a:lnTo>
                <a:lnTo>
                  <a:pt x="31750" y="248185"/>
                </a:lnTo>
                <a:close/>
              </a:path>
              <a:path w="1035685" h="324485">
                <a:moveTo>
                  <a:pt x="1022710" y="168543"/>
                </a:moveTo>
                <a:lnTo>
                  <a:pt x="1022710" y="162193"/>
                </a:lnTo>
                <a:lnTo>
                  <a:pt x="1029060" y="155842"/>
                </a:lnTo>
                <a:lnTo>
                  <a:pt x="1029060" y="168543"/>
                </a:lnTo>
                <a:lnTo>
                  <a:pt x="1022710" y="168543"/>
                </a:lnTo>
                <a:close/>
              </a:path>
              <a:path w="1035685" h="324485">
                <a:moveTo>
                  <a:pt x="0" y="248185"/>
                </a:moveTo>
                <a:lnTo>
                  <a:pt x="76200" y="248185"/>
                </a:lnTo>
                <a:lnTo>
                  <a:pt x="44450" y="311685"/>
                </a:lnTo>
                <a:lnTo>
                  <a:pt x="44450" y="290095"/>
                </a:lnTo>
                <a:lnTo>
                  <a:pt x="31750" y="290095"/>
                </a:lnTo>
                <a:lnTo>
                  <a:pt x="31750" y="311685"/>
                </a:lnTo>
                <a:lnTo>
                  <a:pt x="0" y="248185"/>
                </a:lnTo>
                <a:close/>
              </a:path>
              <a:path w="1035685" h="324485">
                <a:moveTo>
                  <a:pt x="38100" y="168543"/>
                </a:moveTo>
                <a:lnTo>
                  <a:pt x="44450" y="162193"/>
                </a:lnTo>
                <a:lnTo>
                  <a:pt x="44450" y="168543"/>
                </a:lnTo>
                <a:lnTo>
                  <a:pt x="38100" y="168543"/>
                </a:lnTo>
                <a:close/>
              </a:path>
              <a:path w="1035685" h="324485">
                <a:moveTo>
                  <a:pt x="38100" y="248185"/>
                </a:moveTo>
                <a:lnTo>
                  <a:pt x="38100" y="168543"/>
                </a:lnTo>
                <a:lnTo>
                  <a:pt x="44450" y="168543"/>
                </a:lnTo>
                <a:lnTo>
                  <a:pt x="44450" y="248185"/>
                </a:lnTo>
                <a:lnTo>
                  <a:pt x="38100" y="248185"/>
                </a:lnTo>
                <a:close/>
              </a:path>
              <a:path w="1035685" h="324485">
                <a:moveTo>
                  <a:pt x="31750" y="311685"/>
                </a:moveTo>
                <a:lnTo>
                  <a:pt x="31750" y="290095"/>
                </a:lnTo>
                <a:lnTo>
                  <a:pt x="44450" y="290095"/>
                </a:lnTo>
                <a:lnTo>
                  <a:pt x="44450" y="311685"/>
                </a:lnTo>
                <a:lnTo>
                  <a:pt x="38100" y="324386"/>
                </a:lnTo>
                <a:lnTo>
                  <a:pt x="31750" y="311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600339" y="2507490"/>
            <a:ext cx="1035685" cy="324485"/>
          </a:xfrm>
          <a:custGeom>
            <a:avLst/>
            <a:gdLst/>
            <a:ahLst/>
            <a:cxnLst/>
            <a:rect l="l" t="t" r="r" b="b"/>
            <a:pathLst>
              <a:path w="1035684" h="324485">
                <a:moveTo>
                  <a:pt x="1022710" y="155842"/>
                </a:moveTo>
                <a:lnTo>
                  <a:pt x="1022710" y="0"/>
                </a:lnTo>
                <a:lnTo>
                  <a:pt x="1035410" y="0"/>
                </a:lnTo>
                <a:lnTo>
                  <a:pt x="1035410" y="168543"/>
                </a:lnTo>
                <a:lnTo>
                  <a:pt x="1029060" y="168543"/>
                </a:lnTo>
                <a:lnTo>
                  <a:pt x="1029060" y="155842"/>
                </a:lnTo>
                <a:lnTo>
                  <a:pt x="1022710" y="155842"/>
                </a:lnTo>
                <a:close/>
              </a:path>
              <a:path w="1035684" h="324485">
                <a:moveTo>
                  <a:pt x="31750" y="248185"/>
                </a:moveTo>
                <a:lnTo>
                  <a:pt x="31750" y="155842"/>
                </a:lnTo>
                <a:lnTo>
                  <a:pt x="1029060" y="155842"/>
                </a:lnTo>
                <a:lnTo>
                  <a:pt x="1022710" y="162193"/>
                </a:lnTo>
                <a:lnTo>
                  <a:pt x="1022710" y="168543"/>
                </a:lnTo>
                <a:lnTo>
                  <a:pt x="44450" y="168543"/>
                </a:lnTo>
                <a:lnTo>
                  <a:pt x="44450" y="162193"/>
                </a:lnTo>
                <a:lnTo>
                  <a:pt x="38100" y="168543"/>
                </a:lnTo>
                <a:lnTo>
                  <a:pt x="38100" y="248185"/>
                </a:lnTo>
                <a:lnTo>
                  <a:pt x="31750" y="248185"/>
                </a:lnTo>
                <a:close/>
              </a:path>
              <a:path w="1035684" h="324485">
                <a:moveTo>
                  <a:pt x="1022710" y="168543"/>
                </a:moveTo>
                <a:lnTo>
                  <a:pt x="1022710" y="162193"/>
                </a:lnTo>
                <a:lnTo>
                  <a:pt x="1029060" y="155842"/>
                </a:lnTo>
                <a:lnTo>
                  <a:pt x="1029060" y="168543"/>
                </a:lnTo>
                <a:lnTo>
                  <a:pt x="1022710" y="168543"/>
                </a:lnTo>
                <a:close/>
              </a:path>
              <a:path w="1035684" h="324485">
                <a:moveTo>
                  <a:pt x="0" y="248185"/>
                </a:moveTo>
                <a:lnTo>
                  <a:pt x="76200" y="248185"/>
                </a:lnTo>
                <a:lnTo>
                  <a:pt x="44450" y="311685"/>
                </a:lnTo>
                <a:lnTo>
                  <a:pt x="44450" y="290095"/>
                </a:lnTo>
                <a:lnTo>
                  <a:pt x="31750" y="290095"/>
                </a:lnTo>
                <a:lnTo>
                  <a:pt x="31750" y="311685"/>
                </a:lnTo>
                <a:lnTo>
                  <a:pt x="0" y="248185"/>
                </a:lnTo>
                <a:close/>
              </a:path>
              <a:path w="1035684" h="324485">
                <a:moveTo>
                  <a:pt x="38100" y="168543"/>
                </a:moveTo>
                <a:lnTo>
                  <a:pt x="44450" y="162193"/>
                </a:lnTo>
                <a:lnTo>
                  <a:pt x="44450" y="168543"/>
                </a:lnTo>
                <a:lnTo>
                  <a:pt x="38100" y="168543"/>
                </a:lnTo>
                <a:close/>
              </a:path>
              <a:path w="1035684" h="324485">
                <a:moveTo>
                  <a:pt x="38100" y="248185"/>
                </a:moveTo>
                <a:lnTo>
                  <a:pt x="38100" y="168543"/>
                </a:lnTo>
                <a:lnTo>
                  <a:pt x="44450" y="168543"/>
                </a:lnTo>
                <a:lnTo>
                  <a:pt x="44450" y="248185"/>
                </a:lnTo>
                <a:lnTo>
                  <a:pt x="38100" y="248185"/>
                </a:lnTo>
                <a:close/>
              </a:path>
              <a:path w="1035684" h="324485">
                <a:moveTo>
                  <a:pt x="31750" y="311685"/>
                </a:moveTo>
                <a:lnTo>
                  <a:pt x="31750" y="290095"/>
                </a:lnTo>
                <a:lnTo>
                  <a:pt x="44450" y="290095"/>
                </a:lnTo>
                <a:lnTo>
                  <a:pt x="44450" y="311685"/>
                </a:lnTo>
                <a:lnTo>
                  <a:pt x="38100" y="324386"/>
                </a:lnTo>
                <a:lnTo>
                  <a:pt x="31750" y="311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85539" y="3791996"/>
            <a:ext cx="76200" cy="18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67099" y="3791994"/>
            <a:ext cx="76200" cy="1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600339" y="3791996"/>
            <a:ext cx="76200" cy="185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581899" y="3791996"/>
            <a:ext cx="76200" cy="1856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08250" y="2507489"/>
            <a:ext cx="1035050" cy="324485"/>
          </a:xfrm>
          <a:custGeom>
            <a:avLst/>
            <a:gdLst/>
            <a:ahLst/>
            <a:cxnLst/>
            <a:rect l="l" t="t" r="r" b="b"/>
            <a:pathLst>
              <a:path w="1035050" h="324485">
                <a:moveTo>
                  <a:pt x="12700" y="155842"/>
                </a:moveTo>
                <a:lnTo>
                  <a:pt x="12700" y="0"/>
                </a:lnTo>
                <a:lnTo>
                  <a:pt x="0" y="0"/>
                </a:lnTo>
                <a:lnTo>
                  <a:pt x="0" y="168542"/>
                </a:lnTo>
                <a:lnTo>
                  <a:pt x="6350" y="168542"/>
                </a:lnTo>
                <a:lnTo>
                  <a:pt x="6350" y="155842"/>
                </a:lnTo>
                <a:lnTo>
                  <a:pt x="12700" y="155842"/>
                </a:lnTo>
                <a:close/>
              </a:path>
              <a:path w="1035050" h="324485">
                <a:moveTo>
                  <a:pt x="1003300" y="248184"/>
                </a:moveTo>
                <a:lnTo>
                  <a:pt x="1003300" y="155842"/>
                </a:lnTo>
                <a:lnTo>
                  <a:pt x="6350" y="155842"/>
                </a:lnTo>
                <a:lnTo>
                  <a:pt x="12700" y="162192"/>
                </a:lnTo>
                <a:lnTo>
                  <a:pt x="12700" y="168542"/>
                </a:lnTo>
                <a:lnTo>
                  <a:pt x="990600" y="168542"/>
                </a:lnTo>
                <a:lnTo>
                  <a:pt x="990600" y="162192"/>
                </a:lnTo>
                <a:lnTo>
                  <a:pt x="996950" y="168542"/>
                </a:lnTo>
                <a:lnTo>
                  <a:pt x="996950" y="248184"/>
                </a:lnTo>
                <a:lnTo>
                  <a:pt x="1003300" y="248184"/>
                </a:lnTo>
                <a:close/>
              </a:path>
              <a:path w="1035050" h="324485">
                <a:moveTo>
                  <a:pt x="12700" y="168542"/>
                </a:moveTo>
                <a:lnTo>
                  <a:pt x="12700" y="162192"/>
                </a:lnTo>
                <a:lnTo>
                  <a:pt x="6350" y="155842"/>
                </a:lnTo>
                <a:lnTo>
                  <a:pt x="6350" y="168542"/>
                </a:lnTo>
                <a:lnTo>
                  <a:pt x="12700" y="168542"/>
                </a:lnTo>
                <a:close/>
              </a:path>
              <a:path w="1035050" h="324485">
                <a:moveTo>
                  <a:pt x="1035050" y="248184"/>
                </a:moveTo>
                <a:lnTo>
                  <a:pt x="958850" y="248184"/>
                </a:lnTo>
                <a:lnTo>
                  <a:pt x="990600" y="311684"/>
                </a:lnTo>
                <a:lnTo>
                  <a:pt x="990600" y="290094"/>
                </a:lnTo>
                <a:lnTo>
                  <a:pt x="1003300" y="290094"/>
                </a:lnTo>
                <a:lnTo>
                  <a:pt x="1003300" y="311685"/>
                </a:lnTo>
                <a:lnTo>
                  <a:pt x="1035050" y="248184"/>
                </a:lnTo>
                <a:close/>
              </a:path>
              <a:path w="1035050" h="324485">
                <a:moveTo>
                  <a:pt x="996950" y="168542"/>
                </a:moveTo>
                <a:lnTo>
                  <a:pt x="990600" y="162192"/>
                </a:lnTo>
                <a:lnTo>
                  <a:pt x="990600" y="168542"/>
                </a:lnTo>
                <a:lnTo>
                  <a:pt x="996950" y="168542"/>
                </a:lnTo>
                <a:close/>
              </a:path>
              <a:path w="1035050" h="324485">
                <a:moveTo>
                  <a:pt x="996950" y="248184"/>
                </a:moveTo>
                <a:lnTo>
                  <a:pt x="996950" y="168542"/>
                </a:lnTo>
                <a:lnTo>
                  <a:pt x="990600" y="168542"/>
                </a:lnTo>
                <a:lnTo>
                  <a:pt x="990600" y="248184"/>
                </a:lnTo>
                <a:lnTo>
                  <a:pt x="996950" y="248184"/>
                </a:lnTo>
                <a:close/>
              </a:path>
              <a:path w="1035050" h="324485">
                <a:moveTo>
                  <a:pt x="1003300" y="311685"/>
                </a:moveTo>
                <a:lnTo>
                  <a:pt x="1003300" y="290094"/>
                </a:lnTo>
                <a:lnTo>
                  <a:pt x="990600" y="290094"/>
                </a:lnTo>
                <a:lnTo>
                  <a:pt x="990600" y="311684"/>
                </a:lnTo>
                <a:lnTo>
                  <a:pt x="996950" y="324385"/>
                </a:lnTo>
                <a:lnTo>
                  <a:pt x="1003300" y="311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623050" y="2507489"/>
            <a:ext cx="1035050" cy="324485"/>
          </a:xfrm>
          <a:custGeom>
            <a:avLst/>
            <a:gdLst/>
            <a:ahLst/>
            <a:cxnLst/>
            <a:rect l="l" t="t" r="r" b="b"/>
            <a:pathLst>
              <a:path w="1035050" h="324485">
                <a:moveTo>
                  <a:pt x="12700" y="155842"/>
                </a:moveTo>
                <a:lnTo>
                  <a:pt x="12700" y="0"/>
                </a:lnTo>
                <a:lnTo>
                  <a:pt x="0" y="0"/>
                </a:lnTo>
                <a:lnTo>
                  <a:pt x="0" y="168543"/>
                </a:lnTo>
                <a:lnTo>
                  <a:pt x="6350" y="168543"/>
                </a:lnTo>
                <a:lnTo>
                  <a:pt x="6350" y="155842"/>
                </a:lnTo>
                <a:lnTo>
                  <a:pt x="12700" y="155842"/>
                </a:lnTo>
                <a:close/>
              </a:path>
              <a:path w="1035050" h="324485">
                <a:moveTo>
                  <a:pt x="1003300" y="248185"/>
                </a:moveTo>
                <a:lnTo>
                  <a:pt x="1003300" y="155842"/>
                </a:lnTo>
                <a:lnTo>
                  <a:pt x="6350" y="155842"/>
                </a:lnTo>
                <a:lnTo>
                  <a:pt x="12700" y="162193"/>
                </a:lnTo>
                <a:lnTo>
                  <a:pt x="12700" y="168543"/>
                </a:lnTo>
                <a:lnTo>
                  <a:pt x="990600" y="168543"/>
                </a:lnTo>
                <a:lnTo>
                  <a:pt x="990600" y="162193"/>
                </a:lnTo>
                <a:lnTo>
                  <a:pt x="996950" y="168543"/>
                </a:lnTo>
                <a:lnTo>
                  <a:pt x="996950" y="248185"/>
                </a:lnTo>
                <a:lnTo>
                  <a:pt x="1003300" y="248185"/>
                </a:lnTo>
                <a:close/>
              </a:path>
              <a:path w="1035050" h="324485">
                <a:moveTo>
                  <a:pt x="12700" y="168543"/>
                </a:moveTo>
                <a:lnTo>
                  <a:pt x="12700" y="162193"/>
                </a:lnTo>
                <a:lnTo>
                  <a:pt x="6350" y="155842"/>
                </a:lnTo>
                <a:lnTo>
                  <a:pt x="6350" y="168543"/>
                </a:lnTo>
                <a:lnTo>
                  <a:pt x="12700" y="168543"/>
                </a:lnTo>
                <a:close/>
              </a:path>
              <a:path w="1035050" h="324485">
                <a:moveTo>
                  <a:pt x="1035050" y="248185"/>
                </a:moveTo>
                <a:lnTo>
                  <a:pt x="958850" y="248185"/>
                </a:lnTo>
                <a:lnTo>
                  <a:pt x="990600" y="311685"/>
                </a:lnTo>
                <a:lnTo>
                  <a:pt x="990600" y="290096"/>
                </a:lnTo>
                <a:lnTo>
                  <a:pt x="1003300" y="290096"/>
                </a:lnTo>
                <a:lnTo>
                  <a:pt x="1003300" y="311686"/>
                </a:lnTo>
                <a:lnTo>
                  <a:pt x="1035050" y="248185"/>
                </a:lnTo>
                <a:close/>
              </a:path>
              <a:path w="1035050" h="324485">
                <a:moveTo>
                  <a:pt x="996950" y="168543"/>
                </a:moveTo>
                <a:lnTo>
                  <a:pt x="990600" y="162193"/>
                </a:lnTo>
                <a:lnTo>
                  <a:pt x="990600" y="168543"/>
                </a:lnTo>
                <a:lnTo>
                  <a:pt x="996950" y="168543"/>
                </a:lnTo>
                <a:close/>
              </a:path>
              <a:path w="1035050" h="324485">
                <a:moveTo>
                  <a:pt x="996950" y="248185"/>
                </a:moveTo>
                <a:lnTo>
                  <a:pt x="996950" y="168543"/>
                </a:lnTo>
                <a:lnTo>
                  <a:pt x="990600" y="168543"/>
                </a:lnTo>
                <a:lnTo>
                  <a:pt x="990600" y="248185"/>
                </a:lnTo>
                <a:lnTo>
                  <a:pt x="996950" y="248185"/>
                </a:lnTo>
                <a:close/>
              </a:path>
              <a:path w="1035050" h="324485">
                <a:moveTo>
                  <a:pt x="1003300" y="311686"/>
                </a:moveTo>
                <a:lnTo>
                  <a:pt x="1003300" y="290096"/>
                </a:lnTo>
                <a:lnTo>
                  <a:pt x="990600" y="290096"/>
                </a:lnTo>
                <a:lnTo>
                  <a:pt x="990600" y="311685"/>
                </a:lnTo>
                <a:lnTo>
                  <a:pt x="996950" y="324386"/>
                </a:lnTo>
                <a:lnTo>
                  <a:pt x="1003300" y="3116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81939" y="4916666"/>
            <a:ext cx="10217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ITT, intention to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treat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8602" y="124359"/>
            <a:ext cx="761745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CLEAR Harmony: </a:t>
            </a:r>
            <a:r>
              <a:rPr dirty="0" sz="3600" spc="-10"/>
              <a:t>Baseline</a:t>
            </a:r>
            <a:r>
              <a:rPr dirty="0" sz="3600" spc="-85"/>
              <a:t> </a:t>
            </a:r>
            <a:r>
              <a:rPr dirty="0" sz="3600" spc="-5"/>
              <a:t>Characteristics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38" y="4134313"/>
            <a:ext cx="755269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*Data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means (standard deviations), except high-sensitivity C-reactive protein (hsCRP) values, which </a:t>
            </a:r>
            <a:r>
              <a:rPr dirty="0" sz="900">
                <a:latin typeface="Calibri"/>
                <a:cs typeface="Calibri"/>
              </a:rPr>
              <a:t>are </a:t>
            </a:r>
            <a:r>
              <a:rPr dirty="0" sz="900" spc="-5">
                <a:latin typeface="Calibri"/>
                <a:cs typeface="Calibri"/>
              </a:rPr>
              <a:t>medians (interquartile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ranges).</a:t>
            </a:r>
            <a:endParaRPr sz="9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ApoB, </a:t>
            </a:r>
            <a:r>
              <a:rPr dirty="0" sz="900">
                <a:latin typeface="Calibri"/>
                <a:cs typeface="Calibri"/>
              </a:rPr>
              <a:t>apolipoprotein </a:t>
            </a:r>
            <a:r>
              <a:rPr dirty="0" sz="900" spc="-5">
                <a:latin typeface="Calibri"/>
                <a:cs typeface="Calibri"/>
              </a:rPr>
              <a:t>B; ASCVD, </a:t>
            </a:r>
            <a:r>
              <a:rPr dirty="0" sz="900">
                <a:latin typeface="Calibri"/>
                <a:cs typeface="Calibri"/>
              </a:rPr>
              <a:t>atherosclerotic </a:t>
            </a:r>
            <a:r>
              <a:rPr dirty="0" sz="900" spc="-5">
                <a:latin typeface="Calibri"/>
                <a:cs typeface="Calibri"/>
              </a:rPr>
              <a:t>cardiovascular disease; BA, bempedoic </a:t>
            </a:r>
            <a:r>
              <a:rPr dirty="0" sz="900">
                <a:latin typeface="Calibri"/>
                <a:cs typeface="Calibri"/>
              </a:rPr>
              <a:t>acid; </a:t>
            </a:r>
            <a:r>
              <a:rPr dirty="0" sz="900" spc="-5">
                <a:latin typeface="Calibri"/>
                <a:cs typeface="Calibri"/>
              </a:rPr>
              <a:t>CV, cardiovascular; HDL-C, high-density lipoprotein cholesterol; HeFH,  heterozygous familial hypercholesterolemia; hsCRP, high-sensitivity C-reactive protein; LDL-C, low-density lipoprotein cholesterol; LMT, lipid-modifying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therapy.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4500" y="879775"/>
          <a:ext cx="4086860" cy="3261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4830"/>
                <a:gridCol w="1006475"/>
                <a:gridCol w="1205865"/>
              </a:tblGrid>
              <a:tr h="432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Characteristic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53365" marR="213360" indent="-76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(n=742)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273685" indent="20827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(n=1488)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Age,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years*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66.8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(8.6)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65.8</a:t>
                      </a:r>
                      <a:r>
                        <a:rPr dirty="0" sz="13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(9.1)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Male sex,</a:t>
                      </a:r>
                      <a:r>
                        <a:rPr dirty="0" sz="1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71.3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73.9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CV risk factor,</a:t>
                      </a:r>
                      <a:r>
                        <a:rPr dirty="0" sz="13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Pre-existing</a:t>
                      </a:r>
                      <a:r>
                        <a:rPr dirty="0" sz="13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ASCVD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98.0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97.4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HeFH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77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3.1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23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3.8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Diabetes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28.6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28.6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Hypertension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80.1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78.9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Concomitant LMT,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Statin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28575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100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99.8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504D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solidFill>
                      <a:srgbClr val="D0D8E8"/>
                    </a:solidFill>
                  </a:tcPr>
                </a:tc>
              </a:tr>
              <a:tr h="240029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Ezetimibe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09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7.5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92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7.8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Fibrate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3.5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92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3.6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None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0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92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0.1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31054" y="879775"/>
          <a:ext cx="4091304" cy="322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1045210"/>
                <a:gridCol w="1154430"/>
              </a:tblGrid>
              <a:tr h="432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Characteristic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76860" marR="228600" indent="-76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  (n=742)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94005" marR="244475" indent="20827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  (n=1488)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Statin intensity,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 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Low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604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6.5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62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6.7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Moderate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43.7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43.4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6854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High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28575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28575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49.9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49.9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504D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solidFill>
                      <a:srgbClr val="E9EDF4"/>
                    </a:solidFill>
                  </a:tcPr>
                </a:tc>
              </a:tr>
              <a:tr h="240029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Baseline lipids,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mmol/L*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3045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3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cholesterol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794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4.63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(0.92)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4.66</a:t>
                      </a:r>
                      <a:r>
                        <a:rPr dirty="0" sz="13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(0.91)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LDL-C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38100">
                      <a:solidFill>
                        <a:srgbClr val="C0504D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79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2.65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(0.78)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2.68</a:t>
                      </a:r>
                      <a:r>
                        <a:rPr dirty="0" sz="13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(0.75)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C0504D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19050">
                      <a:solidFill>
                        <a:srgbClr val="C0504D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0504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Non–HDL-C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794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3.35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(0.88)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3.39</a:t>
                      </a:r>
                      <a:r>
                        <a:rPr dirty="0" sz="13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(0.87)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C0504D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HDL-C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47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1.28</a:t>
                      </a:r>
                      <a:r>
                        <a:rPr dirty="0" sz="13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(0.30)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1.26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(0.31)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ApoB,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mg/dL*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47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86.8</a:t>
                      </a:r>
                      <a:r>
                        <a:rPr dirty="0" sz="13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(21.8)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88.5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(21.6)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hsCRP,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mg/dL*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1.51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algn="ctr" marL="29845">
                        <a:lnSpc>
                          <a:spcPct val="100000"/>
                        </a:lnSpc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(0.79–3.33)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19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1.49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algn="ctr" marL="40005">
                        <a:lnSpc>
                          <a:spcPct val="100000"/>
                        </a:lnSpc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(0.74–3.28)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European Society of Cardiology</dc:creator>
  <cp:keywords>ESC Congress 2018, European Society of Cardiology</cp:keywords>
  <dc:subject>CLEAR Harmony - Long-term safety, tolerability and efficacy of bempedoic acid vs. placebo in high cardiovascular risk patients with LDL-C above 1.8 mmol/L on maximally tolerated statin therapy</dc:subject>
  <dc:title>CLEAR Harmony - Long-term safety, tolerability and efficacy of bempedoic acid vs. placebo in high cardiovascular risk patients with LDL-C above 1.8 mmol/L on maximally tolerated statin therapy</dc:title>
  <dcterms:created xsi:type="dcterms:W3CDTF">2018-09-05T13:25:32Z</dcterms:created>
  <dcterms:modified xsi:type="dcterms:W3CDTF">2018-09-05T13:25:32Z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2018-08-25T00:00:00Z</vt:filetime>
  </property>
  <property fmtid="{D5CDD505-2E9C-101B-9397-08002B2CF9AE}" pid="3" name="Creator">
    <vt:lpwstr>Aspose Ltd.</vt:lpwstr>
  </property>
  <property fmtid="{D5CDD505-2E9C-101B-9397-08002B2CF9AE}" pid="4" name="LastSaved">
    <vt:filetime>2018-09-05T00:00:00Z</vt:filetime>
  </property>
</Properties>
</file>